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519" r:id="rId2"/>
    <p:sldId id="734" r:id="rId3"/>
    <p:sldId id="739" r:id="rId4"/>
    <p:sldId id="740" r:id="rId5"/>
    <p:sldId id="741" r:id="rId6"/>
    <p:sldId id="742" r:id="rId7"/>
    <p:sldId id="743" r:id="rId8"/>
    <p:sldId id="745" r:id="rId9"/>
    <p:sldId id="744" r:id="rId10"/>
    <p:sldId id="747" r:id="rId11"/>
    <p:sldId id="749" r:id="rId12"/>
    <p:sldId id="751" r:id="rId13"/>
    <p:sldId id="752" r:id="rId14"/>
    <p:sldId id="753" r:id="rId15"/>
    <p:sldId id="754" r:id="rId16"/>
    <p:sldId id="750" r:id="rId17"/>
    <p:sldId id="675" r:id="rId18"/>
    <p:sldId id="761" r:id="rId19"/>
    <p:sldId id="706" r:id="rId20"/>
    <p:sldId id="709" r:id="rId21"/>
    <p:sldId id="756" r:id="rId22"/>
    <p:sldId id="762" r:id="rId23"/>
    <p:sldId id="757" r:id="rId24"/>
    <p:sldId id="763" r:id="rId25"/>
    <p:sldId id="758" r:id="rId26"/>
    <p:sldId id="719" r:id="rId27"/>
    <p:sldId id="759" r:id="rId28"/>
    <p:sldId id="760" r:id="rId29"/>
  </p:sldIdLst>
  <p:sldSz cx="12192000" cy="6858000"/>
  <p:notesSz cx="6858000" cy="9144000"/>
  <p:embeddedFontLst>
    <p:embeddedFont>
      <p:font typeface="Cambria" panose="02040503050406030204" pitchFamily="18" charset="0"/>
      <p:regular r:id="rId31"/>
      <p:bold r:id="rId32"/>
      <p:italic r:id="rId33"/>
      <p:boldItalic r:id="rId34"/>
    </p:embeddedFont>
    <p:embeddedFont>
      <p:font typeface="Tahoma" panose="020B0604030504040204" pitchFamily="34" charset="0"/>
      <p:regular r:id="rId35"/>
      <p:bold r:id="rId36"/>
    </p:embeddedFont>
    <p:embeddedFont>
      <p:font typeface="#9Slide05 SVNKitten" panose="020B0604020202020204" charset="0"/>
      <p:regular r:id="rId37"/>
    </p:embeddedFont>
    <p:embeddedFont>
      <p:font typeface="Calibri Light" panose="020F0302020204030204" pitchFamily="34" charset="0"/>
      <p:regular r:id="rId38"/>
      <p:italic r:id="rId39"/>
    </p:embeddedFont>
    <p:embeddedFont>
      <p:font typeface="Calibri" panose="020F0502020204030204" pitchFamily="34" charset="0"/>
      <p:regular r:id="rId40"/>
      <p:bold r:id="rId41"/>
      <p:italic r:id="rId42"/>
      <p:boldItalic r:id="rId43"/>
    </p:embeddedFont>
    <p:embeddedFont>
      <p:font typeface="#9Slide03 SFU Futura_12" panose="020B0604020202020204" charset="0"/>
      <p:regular r:id="rId44"/>
    </p:embeddedFont>
    <p:embeddedFont>
      <p:font typeface="#9Slide07 IcielKoni" panose="020B0604020202020204" charset="0"/>
      <p:bold r:id="rId45"/>
    </p:embeddedFont>
    <p:embeddedFont>
      <p:font typeface="#9Slide03 Oswald Medium"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834"/>
    <a:srgbClr val="0070C0"/>
    <a:srgbClr val="DEFAFD"/>
    <a:srgbClr val="065192"/>
    <a:srgbClr val="01A6E2"/>
    <a:srgbClr val="1C4445"/>
    <a:srgbClr val="04E1F9"/>
    <a:srgbClr val="01B0E7"/>
    <a:srgbClr val="01D2F7"/>
    <a:srgbClr val="01C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91091" autoAdjust="0"/>
  </p:normalViewPr>
  <p:slideViewPr>
    <p:cSldViewPr snapToGrid="0">
      <p:cViewPr varScale="1">
        <p:scale>
          <a:sx n="68" d="100"/>
          <a:sy n="68" d="100"/>
        </p:scale>
        <p:origin x="7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10/16/2022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solidFill>
                  <a:srgbClr val="002060"/>
                </a:solidFill>
                <a:effectLst/>
                <a:latin typeface="#9Slide05 SVNKitten" pitchFamily="2" charset="0"/>
                <a:ea typeface="Tahoma" panose="020B0604030504040204" pitchFamily="34" charset="0"/>
              </a:rPr>
              <a:t>các thành viên trong mỗi nhóm cũ đếm số thứ tự từ 1 </a:t>
            </a:r>
            <a:r>
              <a:rPr lang="en-US" sz="1200" dirty="0">
                <a:solidFill>
                  <a:srgbClr val="002060"/>
                </a:solidFill>
                <a:effectLst/>
                <a:latin typeface="#9Slide05 SVNKitten" pitchFamily="2" charset="0"/>
                <a:ea typeface="Tahoma" panose="020B0604030504040204" pitchFamily="34" charset="0"/>
              </a:rPr>
              <a:t>-</a:t>
            </a:r>
            <a:r>
              <a:rPr lang="vi-VN" sz="1200" dirty="0">
                <a:solidFill>
                  <a:srgbClr val="002060"/>
                </a:solidFill>
                <a:effectLst/>
                <a:latin typeface="#9Slide05 SVNKitten" pitchFamily="2" charset="0"/>
                <a:ea typeface="Tahoma" panose="020B0604030504040204" pitchFamily="34" charset="0"/>
              </a:rPr>
              <a:t> 6. Các thành viên có cùng số thứ tự về 1  nhóm. Như vậy sẽ có 6 nhóm mới.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2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3878456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26</a:t>
            </a:fld>
            <a:endParaRPr lang="en-US"/>
          </a:p>
        </p:txBody>
      </p:sp>
    </p:spTree>
    <p:extLst>
      <p:ext uri="{BB962C8B-B14F-4D97-AF65-F5344CB8AC3E}">
        <p14:creationId xmlns:p14="http://schemas.microsoft.com/office/powerpoint/2010/main" val="32549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có</a:t>
            </a:r>
            <a:r>
              <a:rPr lang="en-US" baseline="0" dirty="0" smtClean="0"/>
              <a:t> </a:t>
            </a:r>
            <a:r>
              <a:rPr lang="en-US" baseline="0" dirty="0" err="1" smtClean="0"/>
              <a:t>thể</a:t>
            </a:r>
            <a:r>
              <a:rPr lang="en-US" baseline="0" dirty="0" smtClean="0"/>
              <a:t> </a:t>
            </a:r>
            <a:r>
              <a:rPr lang="en-US" baseline="0" dirty="0" err="1" smtClean="0"/>
              <a:t>dùng</a:t>
            </a:r>
            <a:r>
              <a:rPr lang="en-US" baseline="0" dirty="0" smtClean="0"/>
              <a:t> slide </a:t>
            </a:r>
            <a:r>
              <a:rPr lang="en-US" baseline="0" dirty="0" err="1" smtClean="0"/>
              <a:t>tổng</a:t>
            </a:r>
            <a:r>
              <a:rPr lang="en-US" baseline="0" dirty="0" smtClean="0"/>
              <a:t> </a:t>
            </a:r>
            <a:r>
              <a:rPr lang="en-US" baseline="0" dirty="0" err="1" smtClean="0"/>
              <a:t>hợp</a:t>
            </a:r>
            <a:r>
              <a:rPr lang="en-US" baseline="0" dirty="0" smtClean="0"/>
              <a:t> </a:t>
            </a:r>
            <a:r>
              <a:rPr lang="en-US" baseline="0" dirty="0" err="1" smtClean="0"/>
              <a:t>nội</a:t>
            </a:r>
            <a:r>
              <a:rPr lang="en-US" baseline="0" dirty="0" smtClean="0"/>
              <a:t> dung </a:t>
            </a:r>
            <a:r>
              <a:rPr lang="en-US" baseline="0" dirty="0" err="1" smtClean="0"/>
              <a:t>chính</a:t>
            </a:r>
            <a:r>
              <a:rPr lang="en-US" baseline="0" dirty="0" smtClean="0"/>
              <a:t> </a:t>
            </a:r>
            <a:r>
              <a:rPr lang="en-US" baseline="0" dirty="0" err="1" smtClean="0"/>
              <a:t>này</a:t>
            </a:r>
            <a:r>
              <a:rPr lang="en-US" baseline="0" dirty="0" smtClean="0"/>
              <a:t> </a:t>
            </a:r>
            <a:r>
              <a:rPr lang="en-US" baseline="0" dirty="0" err="1" smtClean="0"/>
              <a:t>nếu</a:t>
            </a:r>
            <a:r>
              <a:rPr lang="en-US" baseline="0" dirty="0" smtClean="0"/>
              <a:t> </a:t>
            </a:r>
            <a:r>
              <a:rPr lang="en-US" baseline="0" dirty="0" err="1" smtClean="0"/>
              <a:t>như</a:t>
            </a:r>
            <a:r>
              <a:rPr lang="en-US" baseline="0" dirty="0" smtClean="0"/>
              <a:t> </a:t>
            </a:r>
            <a:r>
              <a:rPr lang="en-US" baseline="0" dirty="0" err="1" smtClean="0"/>
              <a:t>không</a:t>
            </a:r>
            <a:r>
              <a:rPr lang="en-US" baseline="0" dirty="0" smtClean="0"/>
              <a:t> </a:t>
            </a:r>
            <a:r>
              <a:rPr lang="en-US" baseline="0" dirty="0" err="1" smtClean="0"/>
              <a:t>muốn</a:t>
            </a:r>
            <a:r>
              <a:rPr lang="en-US" baseline="0" dirty="0" smtClean="0"/>
              <a:t> </a:t>
            </a:r>
            <a:r>
              <a:rPr lang="en-US" baseline="0" dirty="0" err="1" smtClean="0"/>
              <a:t>tách</a:t>
            </a:r>
            <a:r>
              <a:rPr lang="en-US" baseline="0" dirty="0" smtClean="0"/>
              <a:t> </a:t>
            </a:r>
            <a:r>
              <a:rPr lang="en-US" baseline="0" dirty="0" err="1" smtClean="0"/>
              <a:t>ra</a:t>
            </a:r>
            <a:r>
              <a:rPr lang="en-US" baseline="0" dirty="0" smtClean="0"/>
              <a:t> </a:t>
            </a:r>
            <a:r>
              <a:rPr lang="en-US" baseline="0" dirty="0" err="1" smtClean="0"/>
              <a:t>từng</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28</a:t>
            </a:fld>
            <a:endParaRPr lang="en-US"/>
          </a:p>
        </p:txBody>
      </p:sp>
    </p:spTree>
    <p:extLst>
      <p:ext uri="{BB962C8B-B14F-4D97-AF65-F5344CB8AC3E}">
        <p14:creationId xmlns:p14="http://schemas.microsoft.com/office/powerpoint/2010/main" val="253135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12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01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84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553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13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242963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1358585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3263658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10/16/2022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10/16/2022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10/16/2022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10/16/2022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10/16/2022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10/16/2022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10/16/2022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10/16/2022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10/16/2022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10/16/2022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10/16/2022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10/16/2022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13.wdp"/><Relationship Id="rId12"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13.wdp"/><Relationship Id="rId5" Type="http://schemas.openxmlformats.org/officeDocument/2006/relationships/image" Target="../media/image6.png"/><Relationship Id="rId10" Type="http://schemas.openxmlformats.org/officeDocument/2006/relationships/image" Target="../media/image23.png"/><Relationship Id="rId4" Type="http://schemas.microsoft.com/office/2007/relationships/hdphoto" Target="../media/hdphoto3.wdp"/><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10" Type="http://schemas.microsoft.com/office/2007/relationships/hdphoto" Target="../media/hdphoto16.wdp"/><Relationship Id="rId4" Type="http://schemas.microsoft.com/office/2007/relationships/hdphoto" Target="../media/hdphoto2.wdp"/><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4" Type="http://schemas.microsoft.com/office/2007/relationships/hdphoto" Target="../media/hdphoto2.wdp"/><Relationship Id="rId9" Type="http://schemas.microsoft.com/office/2007/relationships/hdphoto" Target="../media/hdphoto17.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microsoft.com/office/2007/relationships/hdphoto" Target="../media/hdphoto15.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png"/><Relationship Id="rId4" Type="http://schemas.microsoft.com/office/2007/relationships/hdphoto" Target="../media/hdphoto13.wdp"/></Relationships>
</file>

<file path=ppt/slides/_rels/slide17.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8.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20.wdp"/><Relationship Id="rId4" Type="http://schemas.openxmlformats.org/officeDocument/2006/relationships/notesSlide" Target="../notesSlides/notesSlide7.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7.wdp"/><Relationship Id="rId11" Type="http://schemas.microsoft.com/office/2007/relationships/hdphoto" Target="../media/hdphoto16.wdp"/><Relationship Id="rId5" Type="http://schemas.openxmlformats.org/officeDocument/2006/relationships/image" Target="../media/image33.png"/><Relationship Id="rId10" Type="http://schemas.openxmlformats.org/officeDocument/2006/relationships/image" Target="../media/image31.png"/><Relationship Id="rId4" Type="http://schemas.microsoft.com/office/2007/relationships/hdphoto" Target="../media/hdphoto13.wdp"/><Relationship Id="rId9"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45.png"/><Relationship Id="rId4" Type="http://schemas.microsoft.com/office/2007/relationships/hdphoto" Target="../media/hdphoto23.wdp"/></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jpeg"/><Relationship Id="rId3" Type="http://schemas.openxmlformats.org/officeDocument/2006/relationships/image" Target="../media/image23.png"/><Relationship Id="rId7" Type="http://schemas.microsoft.com/office/2007/relationships/hdphoto" Target="../media/hdphoto17.wdp"/><Relationship Id="rId12" Type="http://schemas.microsoft.com/office/2007/relationships/hdphoto" Target="../media/hdphoto16.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1.png"/><Relationship Id="rId5" Type="http://schemas.openxmlformats.org/officeDocument/2006/relationships/image" Target="../media/image38.png"/><Relationship Id="rId10" Type="http://schemas.microsoft.com/office/2007/relationships/hdphoto" Target="../media/hdphoto15.wdp"/><Relationship Id="rId4" Type="http://schemas.microsoft.com/office/2007/relationships/hdphoto" Target="../media/hdphoto13.wdp"/><Relationship Id="rId9" Type="http://schemas.openxmlformats.org/officeDocument/2006/relationships/image" Target="../media/image30.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1.wdp"/><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2.png"/><Relationship Id="rId5" Type="http://schemas.microsoft.com/office/2007/relationships/hdphoto" Target="../media/hdphoto3.wdp"/><Relationship Id="rId10" Type="http://schemas.microsoft.com/office/2007/relationships/hdphoto" Target="../media/hdphoto12.wdp"/><Relationship Id="rId4" Type="http://schemas.openxmlformats.org/officeDocument/2006/relationships/image" Target="../media/image5.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1.wdp"/><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2.png"/><Relationship Id="rId5" Type="http://schemas.microsoft.com/office/2007/relationships/hdphoto" Target="../media/hdphoto3.wdp"/><Relationship Id="rId10" Type="http://schemas.microsoft.com/office/2007/relationships/hdphoto" Target="../media/hdphoto12.wdp"/><Relationship Id="rId4" Type="http://schemas.openxmlformats.org/officeDocument/2006/relationships/image" Target="../media/image5.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09949" y="11076"/>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9004901" y="0"/>
            <a:ext cx="2025049" cy="1476264"/>
            <a:chOff x="6857346" y="857587"/>
            <a:chExt cx="4331139" cy="2454312"/>
          </a:xfrm>
        </p:grpSpPr>
        <p:pic>
          <p:nvPicPr>
            <p:cNvPr id="19" name="Picture 18"/>
            <p:cNvPicPr>
              <a:picLocks noChangeAspect="1"/>
            </p:cNvPicPr>
            <p:nvPr/>
          </p:nvPicPr>
          <p:blipFill>
            <a:blip r:embed="rId4"/>
            <a:stretch>
              <a:fillRect/>
            </a:stretch>
          </p:blipFill>
          <p:spPr>
            <a:xfrm>
              <a:off x="6857346" y="857587"/>
              <a:ext cx="4331139" cy="2454312"/>
            </a:xfrm>
            <a:prstGeom prst="rect">
              <a:avLst/>
            </a:prstGeom>
          </p:spPr>
        </p:pic>
        <p:pic>
          <p:nvPicPr>
            <p:cNvPr id="20"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Rounded Corners 7">
            <a:extLst>
              <a:ext uri="{FF2B5EF4-FFF2-40B4-BE49-F238E27FC236}">
                <a16:creationId xmlns:a16="http://schemas.microsoft.com/office/drawing/2014/main" id="{BE55959A-1F2C-46C2-9FCD-F989F5DD87B7}"/>
              </a:ext>
            </a:extLst>
          </p:cNvPr>
          <p:cNvSpPr/>
          <p:nvPr/>
        </p:nvSpPr>
        <p:spPr>
          <a:xfrm>
            <a:off x="145773" y="3953800"/>
            <a:ext cx="1983779"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53C967EF-6321-45EB-B34B-D99D778ACFBD}"/>
              </a:ext>
            </a:extLst>
          </p:cNvPr>
          <p:cNvSpPr/>
          <p:nvPr/>
        </p:nvSpPr>
        <p:spPr>
          <a:xfrm>
            <a:off x="2322627" y="3949147"/>
            <a:ext cx="2077756"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Chuẩn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bị</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bảng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bút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lông</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3582B86B-BF97-4986-B5E7-3EF41E0CF4DB}"/>
              </a:ext>
            </a:extLst>
          </p:cNvPr>
          <p:cNvSpPr/>
          <p:nvPr/>
        </p:nvSpPr>
        <p:spPr>
          <a:xfrm>
            <a:off x="4526623" y="3949146"/>
            <a:ext cx="2968346" cy="1401955"/>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Nhìn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đoán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nội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dung 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D5397E9F-57CE-4CBC-BF7D-C7F3ACC44961}"/>
              </a:ext>
            </a:extLst>
          </p:cNvPr>
          <p:cNvSpPr/>
          <p:nvPr/>
        </p:nvSpPr>
        <p:spPr>
          <a:xfrm>
            <a:off x="7635064" y="3949145"/>
            <a:ext cx="2093874"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mỗi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a:solidFill>
                  <a:schemeClr val="tx1"/>
                </a:solidFill>
                <a:latin typeface="#9Slide03 SFU Futura_12" panose="00000400000000000000" pitchFamily="2" charset="0"/>
                <a:cs typeface="Arial" panose="020B0604020202020204" pitchFamily="34" charset="0"/>
              </a:rPr>
              <a:t>: 30 </a:t>
            </a:r>
            <a:r>
              <a:rPr lang="en-US" sz="2600" b="1" dirty="0" err="1">
                <a:solidFill>
                  <a:schemeClr val="tx1"/>
                </a:solidFill>
                <a:latin typeface="#9Slide03 SFU Futura_12" panose="00000400000000000000" pitchFamily="2" charset="0"/>
                <a:cs typeface="Arial" panose="020B0604020202020204" pitchFamily="34" charset="0"/>
              </a:rPr>
              <a:t>giây</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C22CBC91-7E69-41A0-A1C7-59D20020A212}"/>
              </a:ext>
            </a:extLst>
          </p:cNvPr>
          <p:cNvSpPr/>
          <p:nvPr/>
        </p:nvSpPr>
        <p:spPr>
          <a:xfrm>
            <a:off x="9881537" y="3949144"/>
            <a:ext cx="2247820"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nhiều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nhất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37"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998" y="5351101"/>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5D6E7CB2-DECE-4A7D-A15B-85B6D0E3F4A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0" y="5650527"/>
            <a:ext cx="2239313" cy="1207473"/>
          </a:xfrm>
          <a:prstGeom prst="rect">
            <a:avLst/>
          </a:prstGeom>
        </p:spPr>
      </p:pic>
      <p:pic>
        <p:nvPicPr>
          <p:cNvPr id="40"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60241" y="5511480"/>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93653" y="5421636"/>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418336" y="5421636"/>
            <a:ext cx="1337979" cy="14450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hử tài đuổi hình bắt chữ tiếng Anh cùng Apollo English">
            <a:extLst>
              <a:ext uri="{FF2B5EF4-FFF2-40B4-BE49-F238E27FC236}">
                <a16:creationId xmlns:a16="http://schemas.microsoft.com/office/drawing/2014/main" id="{14EE9123-0A96-4755-A7D5-89FADB520EEC}"/>
              </a:ext>
            </a:extLst>
          </p:cNvPr>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145773" y="1404151"/>
            <a:ext cx="5376087" cy="245332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Connector 43">
            <a:extLst>
              <a:ext uri="{FF2B5EF4-FFF2-40B4-BE49-F238E27FC236}">
                <a16:creationId xmlns:a16="http://schemas.microsoft.com/office/drawing/2014/main" id="{02A4E065-26AE-42DA-9D35-367AC0CC99D8}"/>
              </a:ext>
            </a:extLst>
          </p:cNvPr>
          <p:cNvCxnSpPr/>
          <p:nvPr/>
        </p:nvCxnSpPr>
        <p:spPr>
          <a:xfrm>
            <a:off x="4814888" y="2977297"/>
            <a:ext cx="7377112" cy="27768"/>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493815-81D7-4DFB-BC03-7ABE761D9402}"/>
              </a:ext>
            </a:extLst>
          </p:cNvPr>
          <p:cNvCxnSpPr>
            <a:cxnSpLocks/>
          </p:cNvCxnSpPr>
          <p:nvPr/>
        </p:nvCxnSpPr>
        <p:spPr>
          <a:xfrm>
            <a:off x="4814888" y="3075599"/>
            <a:ext cx="7377112" cy="317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a:off x="6158016" y="2375716"/>
            <a:ext cx="949" cy="43962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194465" y="2465267"/>
            <a:ext cx="5714702" cy="933142"/>
            <a:chOff x="175424" y="1078951"/>
            <a:chExt cx="5714702" cy="933142"/>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75424" y="1078951"/>
              <a:ext cx="5714702" cy="933142"/>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476109" y="1266609"/>
              <a:ext cx="3322196" cy="58477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nhóm</a:t>
              </a: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172813" y="3515422"/>
            <a:ext cx="5746191" cy="1127809"/>
            <a:chOff x="1833442" y="761815"/>
            <a:chExt cx="2336647" cy="1127809"/>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1846247" y="761815"/>
              <a:ext cx="2323842" cy="1127809"/>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2" name="TextBox 31">
              <a:extLst>
                <a:ext uri="{FF2B5EF4-FFF2-40B4-BE49-F238E27FC236}">
                  <a16:creationId xmlns:a16="http://schemas.microsoft.com/office/drawing/2014/main" id="{C85F9421-A519-450C-AC88-A872C2869F8B}"/>
                </a:ext>
              </a:extLst>
            </p:cNvPr>
            <p:cNvSpPr txBox="1"/>
            <p:nvPr/>
          </p:nvSpPr>
          <p:spPr>
            <a:xfrm>
              <a:off x="1833442" y="868909"/>
              <a:ext cx="1965967" cy="954107"/>
            </a:xfrm>
            <a:prstGeom prst="rect">
              <a:avLst/>
            </a:prstGeom>
            <a:noFill/>
          </p:spPr>
          <p:txBody>
            <a:bodyPr wrap="square">
              <a:spAutoFit/>
            </a:bodyPr>
            <a:lstStyle/>
            <a:p>
              <a:pPr lvl="0" algn="just"/>
              <a:r>
                <a:rPr lang="en-US" sz="2800" b="1" noProof="0" dirty="0" err="1" smtClean="0">
                  <a:solidFill>
                    <a:prstClr val="black"/>
                  </a:solidFill>
                  <a:latin typeface="#9Slide03 SFU Futura_12" panose="00000400000000000000" pitchFamily="2" charset="0"/>
                  <a:cs typeface="Arial" panose="020B0604020202020204" pitchFamily="34" charset="0"/>
                </a:rPr>
                <a:t>Đọc</a:t>
              </a:r>
              <a:r>
                <a:rPr lang="en-US" sz="2800" b="1" noProof="0" dirty="0" smtClean="0">
                  <a:solidFill>
                    <a:prstClr val="black"/>
                  </a:solidFill>
                  <a:latin typeface="#9Slide03 SFU Futura_12" panose="00000400000000000000" pitchFamily="2" charset="0"/>
                  <a:cs typeface="Arial" panose="020B0604020202020204" pitchFamily="34" charset="0"/>
                </a:rPr>
                <a:t> </a:t>
              </a:r>
              <a:r>
                <a:rPr lang="en-US" sz="2800" b="1" dirty="0">
                  <a:solidFill>
                    <a:prstClr val="black"/>
                  </a:solidFill>
                  <a:latin typeface="#9Slide03 SFU Futura_12" panose="00000400000000000000" pitchFamily="2" charset="0"/>
                  <a:cs typeface="Arial" panose="020B0604020202020204" pitchFamily="34" charset="0"/>
                </a:rPr>
                <a:t>SGK, </a:t>
              </a:r>
              <a:r>
                <a:rPr lang="en-US" sz="2800" b="1" dirty="0" err="1" smtClean="0">
                  <a:solidFill>
                    <a:prstClr val="black"/>
                  </a:solidFill>
                  <a:latin typeface="#9Slide03 SFU Futura_12" panose="00000400000000000000" pitchFamily="2" charset="0"/>
                  <a:cs typeface="Arial" panose="020B0604020202020204" pitchFamily="34" charset="0"/>
                </a:rPr>
                <a:t>tìm</a:t>
              </a:r>
              <a:r>
                <a:rPr lang="en-US" sz="2800" b="1" dirty="0" smtClean="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hiểu</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về</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sự</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phân</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bố</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của</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nhiệt</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độ</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không</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smtClean="0">
                  <a:solidFill>
                    <a:prstClr val="black"/>
                  </a:solidFill>
                  <a:latin typeface="#9Slide03 SFU Futura_12" panose="00000400000000000000" pitchFamily="2" charset="0"/>
                  <a:cs typeface="Arial" panose="020B0604020202020204" pitchFamily="34" charset="0"/>
                </a:rPr>
                <a:t>khí</a:t>
              </a:r>
              <a:endParaRPr lang="en-US" sz="2800" b="1" dirty="0">
                <a:solidFill>
                  <a:prstClr val="black"/>
                </a:solidFill>
                <a:latin typeface="#9Slide03 SFU Futura_12" panose="00000400000000000000" pitchFamily="2" charset="0"/>
                <a:cs typeface="Arial" panose="020B0604020202020204" pitchFamily="34" charset="0"/>
              </a:endParaRP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172813" y="5844492"/>
            <a:ext cx="5746191" cy="965306"/>
            <a:chOff x="4460556" y="1278152"/>
            <a:chExt cx="1672984" cy="9653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4460556" y="1278152"/>
              <a:ext cx="1672984" cy="9653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4549267" y="1407513"/>
              <a:ext cx="957569" cy="58477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Thời</a:t>
              </a:r>
              <a:r>
                <a:rPr kumimoji="0" lang="en-US" sz="32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gian</a:t>
              </a:r>
              <a:r>
                <a:rPr kumimoji="0" lang="en-US" sz="32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65707" y="1292529"/>
              <a:ext cx="281670" cy="895602"/>
            </a:xfrm>
            <a:prstGeom prst="rect">
              <a:avLst/>
            </a:prstGeom>
            <a:grpFill/>
            <a:extLst/>
          </p:spPr>
        </p:pic>
      </p:grpSp>
      <p:sp>
        <p:nvSpPr>
          <p:cNvPr id="61" name="TextBox 60">
            <a:extLst>
              <a:ext uri="{FF2B5EF4-FFF2-40B4-BE49-F238E27FC236}">
                <a16:creationId xmlns:a16="http://schemas.microsoft.com/office/drawing/2014/main" id="{C52EB82F-E497-4ADA-B7E9-567F8AA19FD7}"/>
              </a:ext>
            </a:extLst>
          </p:cNvPr>
          <p:cNvSpPr txBox="1"/>
          <p:nvPr/>
        </p:nvSpPr>
        <p:spPr>
          <a:xfrm>
            <a:off x="1410467" y="1667830"/>
            <a:ext cx="10093075" cy="646331"/>
          </a:xfrm>
          <a:custGeom>
            <a:avLst/>
            <a:gdLst>
              <a:gd name="connsiteX0" fmla="*/ 0 w 5558241"/>
              <a:gd name="connsiteY0" fmla="*/ 0 h 1508105"/>
              <a:gd name="connsiteX1" fmla="*/ 5558241 w 5558241"/>
              <a:gd name="connsiteY1" fmla="*/ 0 h 1508105"/>
              <a:gd name="connsiteX2" fmla="*/ 5558241 w 5558241"/>
              <a:gd name="connsiteY2" fmla="*/ 1508105 h 1508105"/>
              <a:gd name="connsiteX3" fmla="*/ 0 w 5558241"/>
              <a:gd name="connsiteY3" fmla="*/ 1508105 h 1508105"/>
              <a:gd name="connsiteX4" fmla="*/ 0 w 5558241"/>
              <a:gd name="connsiteY4" fmla="*/ 0 h 150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8241" h="1508105" extrusionOk="0">
                <a:moveTo>
                  <a:pt x="0" y="0"/>
                </a:moveTo>
                <a:cubicBezTo>
                  <a:pt x="2714596" y="139184"/>
                  <a:pt x="5002234" y="-48833"/>
                  <a:pt x="5558241" y="0"/>
                </a:cubicBezTo>
                <a:cubicBezTo>
                  <a:pt x="5474534" y="314964"/>
                  <a:pt x="5645587" y="903795"/>
                  <a:pt x="5558241" y="1508105"/>
                </a:cubicBezTo>
                <a:cubicBezTo>
                  <a:pt x="3390725" y="1475859"/>
                  <a:pt x="2679269" y="1494659"/>
                  <a:pt x="0" y="1508105"/>
                </a:cubicBezTo>
                <a:cubicBezTo>
                  <a:pt x="-55606" y="999109"/>
                  <a:pt x="-17096" y="710370"/>
                  <a:pt x="0" y="0"/>
                </a:cubicBezTo>
                <a:close/>
              </a:path>
            </a:pathLst>
          </a:custGeom>
          <a:noFill/>
          <a:ln>
            <a:solidFill>
              <a:schemeClr val="tx1"/>
            </a:solidFill>
            <a:extLst>
              <a:ext uri="{C807C97D-BFC1-408E-A445-0C87EB9F89A2}">
                <ask:lineSketchStyleProps xmlns:ask="http://schemas.microsoft.com/office/drawing/2018/sketchyshapes" xmlns="" sd="648812128">
                  <a:prstGeom prst="rect">
                    <a:avLst/>
                  </a:prstGeom>
                  <ask:type>
                    <ask:lineSketchCurved/>
                  </ask:type>
                </ask:lineSketchStyleProps>
              </a:ext>
            </a:extLst>
          </a:ln>
        </p:spPr>
        <p:txBody>
          <a:bodyPr wrap="square">
            <a:spAutoFit/>
          </a:bodyPr>
          <a:lstStyle/>
          <a:p>
            <a:pPr marL="0" marR="194310" lvl="0" indent="0" algn="ctr" defTabSz="914400" rtl="0" eaLnBrk="1" fontAlgn="auto" latinLnBrk="0" hangingPunct="1">
              <a:lnSpc>
                <a:spcPct val="100000"/>
              </a:lnSpc>
              <a:spcBef>
                <a:spcPts val="0"/>
              </a:spcBef>
              <a:spcAft>
                <a:spcPts val="0"/>
              </a:spcAft>
              <a:buClrTx/>
              <a:buSzPts val="1400"/>
              <a:tabLst/>
              <a:defRPr/>
            </a:pPr>
            <a:r>
              <a:rPr lang="en-US" sz="3600" b="1" dirty="0" err="1" smtClean="0">
                <a:solidFill>
                  <a:srgbClr val="002060"/>
                </a:solidFill>
                <a:latin typeface="#9Slide03 SFU Futura_12" panose="00000400000000000000" pitchFamily="2" charset="0"/>
                <a:ea typeface="Tahoma" panose="020B0604030504040204" pitchFamily="34" charset="0"/>
              </a:rPr>
              <a:t>Tìm</a:t>
            </a:r>
            <a:r>
              <a:rPr lang="en-US" sz="3600" b="1" dirty="0" smtClean="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hiểu</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về</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sự</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phân</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bố</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của</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nhiệt</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độ</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không</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khí</a:t>
            </a:r>
            <a:endParaRPr kumimoji="0" lang="en-US" sz="3600" b="1" i="0" u="none" strike="noStrike" kern="1200" cap="none" spc="0" normalizeH="0" baseline="0" noProof="0" dirty="0" err="1">
              <a:ln>
                <a:noFill/>
              </a:ln>
              <a:solidFill>
                <a:srgbClr val="002060"/>
              </a:solidFill>
              <a:effectLst/>
              <a:uLnTx/>
              <a:uFillTx/>
              <a:latin typeface="#9Slide03 SFU Futura_12" panose="00000400000000000000" pitchFamily="2" charset="0"/>
              <a:ea typeface="Tahoma" panose="020B0604030504040204" pitchFamily="34" charset="0"/>
            </a:endParaRPr>
          </a:p>
        </p:txBody>
      </p:sp>
      <p:pic>
        <p:nvPicPr>
          <p:cNvPr id="62" name="Picture 61">
            <a:extLst>
              <a:ext uri="{FF2B5EF4-FFF2-40B4-BE49-F238E27FC236}">
                <a16:creationId xmlns:a16="http://schemas.microsoft.com/office/drawing/2014/main" id="{F7A04FAE-3767-47C1-AF2C-1CBC4BF57F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697959" y="2555500"/>
            <a:ext cx="1708049" cy="921007"/>
          </a:xfrm>
          <a:prstGeom prst="rect">
            <a:avLst/>
          </a:prstGeom>
        </p:spPr>
      </p:pic>
      <p:grpSp>
        <p:nvGrpSpPr>
          <p:cNvPr id="18" name="Group 17"/>
          <p:cNvGrpSpPr/>
          <p:nvPr/>
        </p:nvGrpSpPr>
        <p:grpSpPr>
          <a:xfrm>
            <a:off x="91636" y="-71151"/>
            <a:ext cx="12100364" cy="1705176"/>
            <a:chOff x="91636" y="-71151"/>
            <a:chExt cx="12100364" cy="1705176"/>
          </a:xfrm>
        </p:grpSpPr>
        <p:sp>
          <p:nvSpPr>
            <p:cNvPr id="19" name="Rectangle 18">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20" name="Picture 4" descr="Hình ảnh Nhiệt Kế PNG, Vector, PSD, và biểu tượng để tải về miễn phí |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81F2071E-DF8C-495C-8676-8F839E06F04F}"/>
              </a:ext>
            </a:extLst>
          </p:cNvPr>
          <p:cNvSpPr/>
          <p:nvPr/>
        </p:nvSpPr>
        <p:spPr>
          <a:xfrm>
            <a:off x="1966870" y="1044924"/>
            <a:ext cx="7846511" cy="707886"/>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4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VÒNG 1: NHÓM CHUYÊN GIA</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grpSp>
        <p:nvGrpSpPr>
          <p:cNvPr id="39" name="Group 38">
            <a:extLst>
              <a:ext uri="{FF2B5EF4-FFF2-40B4-BE49-F238E27FC236}">
                <a16:creationId xmlns:a16="http://schemas.microsoft.com/office/drawing/2014/main" id="{70DAF34A-BF83-4EF9-A52D-F9A289B56995}"/>
              </a:ext>
            </a:extLst>
          </p:cNvPr>
          <p:cNvGrpSpPr/>
          <p:nvPr/>
        </p:nvGrpSpPr>
        <p:grpSpPr>
          <a:xfrm>
            <a:off x="6426855" y="2474332"/>
            <a:ext cx="2501732" cy="1924489"/>
            <a:chOff x="449047" y="3927087"/>
            <a:chExt cx="2501732" cy="1924489"/>
          </a:xfrm>
        </p:grpSpPr>
        <p:grpSp>
          <p:nvGrpSpPr>
            <p:cNvPr id="40" name="Group 39">
              <a:extLst>
                <a:ext uri="{FF2B5EF4-FFF2-40B4-BE49-F238E27FC236}">
                  <a16:creationId xmlns:a16="http://schemas.microsoft.com/office/drawing/2014/main" id="{4D1521BC-E2E8-497F-AC34-4B442B553F92}"/>
                </a:ext>
              </a:extLst>
            </p:cNvPr>
            <p:cNvGrpSpPr/>
            <p:nvPr/>
          </p:nvGrpSpPr>
          <p:grpSpPr>
            <a:xfrm>
              <a:off x="543499" y="3961932"/>
              <a:ext cx="2407280" cy="1889644"/>
              <a:chOff x="5550299" y="3428999"/>
              <a:chExt cx="2407280" cy="1889644"/>
            </a:xfrm>
          </p:grpSpPr>
          <p:sp>
            <p:nvSpPr>
              <p:cNvPr id="42" name="Rectangle 41">
                <a:extLst>
                  <a:ext uri="{FF2B5EF4-FFF2-40B4-BE49-F238E27FC236}">
                    <a16:creationId xmlns:a16="http://schemas.microsoft.com/office/drawing/2014/main" id="{C5FFD98D-C528-4A94-87AE-BB36C733DA20}"/>
                  </a:ext>
                </a:extLst>
              </p:cNvPr>
              <p:cNvSpPr/>
              <p:nvPr/>
            </p:nvSpPr>
            <p:spPr>
              <a:xfrm>
                <a:off x="5550299" y="3428999"/>
                <a:ext cx="2402333"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43"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lang="en-US" sz="2800" b="1" dirty="0" smtClean="0">
                    <a:solidFill>
                      <a:prstClr val="white"/>
                    </a:solidFill>
                    <a:latin typeface="#9Slide03 SFU Futura_12" panose="00000400000000000000" pitchFamily="2" charset="0"/>
                  </a:rPr>
                  <a:t>1,2</a:t>
                </a:r>
                <a:endPar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44" name="TextBox 43">
                <a:extLst>
                  <a:ext uri="{FF2B5EF4-FFF2-40B4-BE49-F238E27FC236}">
                    <a16:creationId xmlns:a16="http://schemas.microsoft.com/office/drawing/2014/main" id="{46BEE57D-E7A5-4220-8317-656A72C97656}"/>
                  </a:ext>
                </a:extLst>
              </p:cNvPr>
              <p:cNvSpPr txBox="1"/>
              <p:nvPr/>
            </p:nvSpPr>
            <p:spPr>
              <a:xfrm>
                <a:off x="5550299" y="4025981"/>
                <a:ext cx="2407280" cy="1292662"/>
              </a:xfrm>
              <a:prstGeom prst="rect">
                <a:avLst/>
              </a:prstGeom>
              <a:noFill/>
            </p:spPr>
            <p:txBody>
              <a:bodyPr wrap="square" rtlCol="0">
                <a:spAutoFit/>
              </a:bodyPr>
              <a:lstStyle/>
              <a:p>
                <a:pPr lvl="0" algn="just"/>
                <a:r>
                  <a:rPr lang="en-US" sz="2600" b="1" dirty="0" err="1" smtClean="0">
                    <a:solidFill>
                      <a:srgbClr val="002060"/>
                    </a:solidFill>
                    <a:latin typeface="#9Slide03 SFU Futura_12" panose="00000400000000000000" pitchFamily="2" charset="0"/>
                  </a:rPr>
                  <a:t>Nhiệt</a:t>
                </a:r>
                <a:r>
                  <a:rPr lang="en-US" sz="2600" b="1" dirty="0" smtClean="0">
                    <a:solidFill>
                      <a:srgbClr val="002060"/>
                    </a:solidFill>
                    <a:latin typeface="#9Slide03 SFU Futura_12" panose="00000400000000000000" pitchFamily="2" charset="0"/>
                  </a:rPr>
                  <a:t> </a:t>
                </a:r>
                <a:r>
                  <a:rPr lang="en-US" sz="2600" b="1" dirty="0" err="1" smtClean="0">
                    <a:solidFill>
                      <a:srgbClr val="002060"/>
                    </a:solidFill>
                    <a:latin typeface="#9Slide03 SFU Futura_12" panose="00000400000000000000" pitchFamily="2" charset="0"/>
                  </a:rPr>
                  <a:t>độ</a:t>
                </a:r>
                <a:r>
                  <a:rPr lang="en-US" sz="2600" b="1" dirty="0" smtClean="0">
                    <a:solidFill>
                      <a:srgbClr val="002060"/>
                    </a:solidFill>
                    <a:latin typeface="#9Slide03 SFU Futura_12" panose="00000400000000000000" pitchFamily="2" charset="0"/>
                  </a:rPr>
                  <a:t> k</a:t>
                </a:r>
                <a:r>
                  <a:rPr lang="vi-VN" sz="2600" b="1" dirty="0" smtClean="0">
                    <a:solidFill>
                      <a:srgbClr val="002060"/>
                    </a:solidFill>
                    <a:latin typeface="#9Slide03 SFU Futura_12" panose="00000400000000000000" pitchFamily="2" charset="0"/>
                  </a:rPr>
                  <a:t>hông </a:t>
                </a:r>
                <a:r>
                  <a:rPr lang="vi-VN" sz="2600" b="1" dirty="0">
                    <a:solidFill>
                      <a:srgbClr val="002060"/>
                    </a:solidFill>
                    <a:latin typeface="#9Slide03 SFU Futura_12" panose="00000400000000000000" pitchFamily="2" charset="0"/>
                  </a:rPr>
                  <a:t>khí phân bố theo </a:t>
                </a:r>
                <a:r>
                  <a:rPr lang="en-US" sz="2600" b="1" dirty="0" err="1" smtClean="0">
                    <a:solidFill>
                      <a:srgbClr val="002060"/>
                    </a:solidFill>
                    <a:latin typeface="#9Slide03 SFU Futura_12" panose="00000400000000000000" pitchFamily="2" charset="0"/>
                  </a:rPr>
                  <a:t>vĩ</a:t>
                </a:r>
                <a:r>
                  <a:rPr lang="en-US" sz="2600" b="1" dirty="0" smtClean="0">
                    <a:solidFill>
                      <a:srgbClr val="002060"/>
                    </a:solidFill>
                    <a:latin typeface="#9Slide03 SFU Futura_12" panose="00000400000000000000" pitchFamily="2" charset="0"/>
                  </a:rPr>
                  <a:t> </a:t>
                </a:r>
                <a:r>
                  <a:rPr lang="en-US" sz="2600" b="1" dirty="0" err="1" smtClean="0">
                    <a:solidFill>
                      <a:srgbClr val="002060"/>
                    </a:solidFill>
                    <a:latin typeface="#9Slide03 SFU Futura_12" panose="00000400000000000000" pitchFamily="2" charset="0"/>
                  </a:rPr>
                  <a:t>độ</a:t>
                </a:r>
                <a:endParaRPr kumimoji="0" lang="en-US" sz="26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grpSp>
        <p:pic>
          <p:nvPicPr>
            <p:cNvPr id="41"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70DAF34A-BF83-4EF9-A52D-F9A289B56995}"/>
              </a:ext>
            </a:extLst>
          </p:cNvPr>
          <p:cNvGrpSpPr/>
          <p:nvPr/>
        </p:nvGrpSpPr>
        <p:grpSpPr>
          <a:xfrm>
            <a:off x="9466539" y="2474332"/>
            <a:ext cx="2663550" cy="1924489"/>
            <a:chOff x="491911" y="3927087"/>
            <a:chExt cx="2663550" cy="1924489"/>
          </a:xfrm>
        </p:grpSpPr>
        <p:grpSp>
          <p:nvGrpSpPr>
            <p:cNvPr id="52" name="Group 51">
              <a:extLst>
                <a:ext uri="{FF2B5EF4-FFF2-40B4-BE49-F238E27FC236}">
                  <a16:creationId xmlns:a16="http://schemas.microsoft.com/office/drawing/2014/main" id="{4D1521BC-E2E8-497F-AC34-4B442B553F92}"/>
                </a:ext>
              </a:extLst>
            </p:cNvPr>
            <p:cNvGrpSpPr/>
            <p:nvPr/>
          </p:nvGrpSpPr>
          <p:grpSpPr>
            <a:xfrm>
              <a:off x="491911" y="3961932"/>
              <a:ext cx="2663550" cy="1889644"/>
              <a:chOff x="5498711" y="3428999"/>
              <a:chExt cx="2663550" cy="1889644"/>
            </a:xfrm>
          </p:grpSpPr>
          <p:sp>
            <p:nvSpPr>
              <p:cNvPr id="54" name="Rectangle 53">
                <a:extLst>
                  <a:ext uri="{FF2B5EF4-FFF2-40B4-BE49-F238E27FC236}">
                    <a16:creationId xmlns:a16="http://schemas.microsoft.com/office/drawing/2014/main" id="{C5FFD98D-C528-4A94-87AE-BB36C733DA20}"/>
                  </a:ext>
                </a:extLst>
              </p:cNvPr>
              <p:cNvSpPr/>
              <p:nvPr/>
            </p:nvSpPr>
            <p:spPr>
              <a:xfrm>
                <a:off x="5550299" y="3428999"/>
                <a:ext cx="2569098"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55" name="Lưu đồ: Điểm Kết Thúc 147">
                <a:extLst>
                  <a:ext uri="{FF2B5EF4-FFF2-40B4-BE49-F238E27FC236}">
                    <a16:creationId xmlns:a16="http://schemas.microsoft.com/office/drawing/2014/main" id="{E0008FDC-11D7-4585-BB29-EF5802FD434B}"/>
                  </a:ext>
                </a:extLst>
              </p:cNvPr>
              <p:cNvSpPr/>
              <p:nvPr/>
            </p:nvSpPr>
            <p:spPr>
              <a:xfrm>
                <a:off x="605418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3,4</a:t>
                </a:r>
              </a:p>
            </p:txBody>
          </p:sp>
          <p:sp>
            <p:nvSpPr>
              <p:cNvPr id="56" name="TextBox 55">
                <a:extLst>
                  <a:ext uri="{FF2B5EF4-FFF2-40B4-BE49-F238E27FC236}">
                    <a16:creationId xmlns:a16="http://schemas.microsoft.com/office/drawing/2014/main" id="{46BEE57D-E7A5-4220-8317-656A72C97656}"/>
                  </a:ext>
                </a:extLst>
              </p:cNvPr>
              <p:cNvSpPr txBox="1"/>
              <p:nvPr/>
            </p:nvSpPr>
            <p:spPr>
              <a:xfrm>
                <a:off x="5498711" y="4025981"/>
                <a:ext cx="2663550" cy="1200329"/>
              </a:xfrm>
              <a:prstGeom prst="rect">
                <a:avLst/>
              </a:prstGeom>
              <a:noFill/>
            </p:spPr>
            <p:txBody>
              <a:bodyPr wrap="square" rtlCol="0">
                <a:spAutoFit/>
              </a:bodyPr>
              <a:lstStyle/>
              <a:p>
                <a:pPr lvl="0" algn="just"/>
                <a:r>
                  <a:rPr lang="en-US" sz="2400" b="1" dirty="0" err="1" smtClean="0">
                    <a:solidFill>
                      <a:srgbClr val="002060"/>
                    </a:solidFill>
                    <a:latin typeface="#9Slide03 SFU Futura_12" panose="00000400000000000000" pitchFamily="2" charset="0"/>
                  </a:rPr>
                  <a:t>Nhiệt</a:t>
                </a:r>
                <a:r>
                  <a:rPr lang="en-US" sz="2400" b="1" dirty="0" smtClean="0">
                    <a:solidFill>
                      <a:srgbClr val="002060"/>
                    </a:solidFill>
                    <a:latin typeface="#9Slide03 SFU Futura_12" panose="00000400000000000000" pitchFamily="2" charset="0"/>
                  </a:rPr>
                  <a:t> </a:t>
                </a:r>
                <a:r>
                  <a:rPr lang="en-US" sz="2400" b="1" dirty="0" err="1" smtClean="0">
                    <a:solidFill>
                      <a:srgbClr val="002060"/>
                    </a:solidFill>
                    <a:latin typeface="#9Slide03 SFU Futura_12" panose="00000400000000000000" pitchFamily="2" charset="0"/>
                  </a:rPr>
                  <a:t>độ</a:t>
                </a:r>
                <a:r>
                  <a:rPr lang="en-US" sz="2400" b="1" dirty="0" smtClean="0">
                    <a:solidFill>
                      <a:srgbClr val="002060"/>
                    </a:solidFill>
                    <a:latin typeface="#9Slide03 SFU Futura_12" panose="00000400000000000000" pitchFamily="2" charset="0"/>
                  </a:rPr>
                  <a:t> k</a:t>
                </a:r>
                <a:r>
                  <a:rPr lang="vi-VN" sz="2400" b="1" dirty="0" smtClean="0">
                    <a:solidFill>
                      <a:srgbClr val="002060"/>
                    </a:solidFill>
                    <a:latin typeface="#9Slide03 SFU Futura_12" panose="00000400000000000000" pitchFamily="2" charset="0"/>
                  </a:rPr>
                  <a:t>hông </a:t>
                </a:r>
                <a:r>
                  <a:rPr lang="vi-VN" sz="2400" b="1" dirty="0">
                    <a:solidFill>
                      <a:srgbClr val="002060"/>
                    </a:solidFill>
                    <a:latin typeface="#9Slide03 SFU Futura_12" panose="00000400000000000000" pitchFamily="2" charset="0"/>
                  </a:rPr>
                  <a:t>khí phân bố theo lục địa và đại dương</a:t>
                </a:r>
                <a:endParaRPr kumimoji="0" lang="en-US" sz="2400" b="1" i="0" u="none" strike="noStrike" kern="1200" cap="none" spc="0" normalizeH="0" baseline="0" noProof="0" dirty="0">
                  <a:ln>
                    <a:noFill/>
                  </a:ln>
                  <a:solidFill>
                    <a:srgbClr val="002060"/>
                  </a:solidFill>
                  <a:effectLst/>
                  <a:uLnTx/>
                  <a:uFillTx/>
                  <a:latin typeface="#9Slide03 SFU Futura_12" panose="00000400000000000000" pitchFamily="2" charset="0"/>
                </a:endParaRPr>
              </a:p>
            </p:txBody>
          </p:sp>
        </p:grpSp>
        <p:pic>
          <p:nvPicPr>
            <p:cNvPr id="53"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59192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70DAF34A-BF83-4EF9-A52D-F9A289B56995}"/>
              </a:ext>
            </a:extLst>
          </p:cNvPr>
          <p:cNvGrpSpPr/>
          <p:nvPr/>
        </p:nvGrpSpPr>
        <p:grpSpPr>
          <a:xfrm>
            <a:off x="7923196" y="4741108"/>
            <a:ext cx="2501732" cy="1924489"/>
            <a:chOff x="449047" y="3927087"/>
            <a:chExt cx="2501732" cy="1924489"/>
          </a:xfrm>
        </p:grpSpPr>
        <p:grpSp>
          <p:nvGrpSpPr>
            <p:cNvPr id="58" name="Group 57">
              <a:extLst>
                <a:ext uri="{FF2B5EF4-FFF2-40B4-BE49-F238E27FC236}">
                  <a16:creationId xmlns:a16="http://schemas.microsoft.com/office/drawing/2014/main" id="{4D1521BC-E2E8-497F-AC34-4B442B553F92}"/>
                </a:ext>
              </a:extLst>
            </p:cNvPr>
            <p:cNvGrpSpPr/>
            <p:nvPr/>
          </p:nvGrpSpPr>
          <p:grpSpPr>
            <a:xfrm>
              <a:off x="543499" y="3961932"/>
              <a:ext cx="2407280" cy="1889644"/>
              <a:chOff x="5550299" y="3428999"/>
              <a:chExt cx="2407280" cy="1889644"/>
            </a:xfrm>
          </p:grpSpPr>
          <p:sp>
            <p:nvSpPr>
              <p:cNvPr id="60" name="Rectangle 59">
                <a:extLst>
                  <a:ext uri="{FF2B5EF4-FFF2-40B4-BE49-F238E27FC236}">
                    <a16:creationId xmlns:a16="http://schemas.microsoft.com/office/drawing/2014/main" id="{C5FFD98D-C528-4A94-87AE-BB36C733DA20}"/>
                  </a:ext>
                </a:extLst>
              </p:cNvPr>
              <p:cNvSpPr/>
              <p:nvPr/>
            </p:nvSpPr>
            <p:spPr>
              <a:xfrm>
                <a:off x="5550299" y="3428999"/>
                <a:ext cx="2402333"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63"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lang="en-US" sz="2800" b="1" dirty="0" smtClean="0">
                    <a:solidFill>
                      <a:prstClr val="white"/>
                    </a:solidFill>
                    <a:latin typeface="#9Slide03 SFU Futura_12" panose="00000400000000000000" pitchFamily="2" charset="0"/>
                  </a:rPr>
                  <a:t>5,6</a:t>
                </a:r>
                <a:endPar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64" name="TextBox 63">
                <a:extLst>
                  <a:ext uri="{FF2B5EF4-FFF2-40B4-BE49-F238E27FC236}">
                    <a16:creationId xmlns:a16="http://schemas.microsoft.com/office/drawing/2014/main" id="{46BEE57D-E7A5-4220-8317-656A72C97656}"/>
                  </a:ext>
                </a:extLst>
              </p:cNvPr>
              <p:cNvSpPr txBox="1"/>
              <p:nvPr/>
            </p:nvSpPr>
            <p:spPr>
              <a:xfrm>
                <a:off x="5550299" y="4025981"/>
                <a:ext cx="2407280" cy="1292662"/>
              </a:xfrm>
              <a:prstGeom prst="rect">
                <a:avLst/>
              </a:prstGeom>
              <a:noFill/>
            </p:spPr>
            <p:txBody>
              <a:bodyPr wrap="square" rtlCol="0">
                <a:spAutoFit/>
              </a:bodyPr>
              <a:lstStyle/>
              <a:p>
                <a:pPr lvl="0" algn="just"/>
                <a:r>
                  <a:rPr lang="en-US" sz="2600" b="1" dirty="0" err="1" smtClean="0">
                    <a:solidFill>
                      <a:srgbClr val="002060"/>
                    </a:solidFill>
                    <a:latin typeface="#9Slide03 SFU Futura_12" panose="00000400000000000000" pitchFamily="2" charset="0"/>
                  </a:rPr>
                  <a:t>Nhiệt</a:t>
                </a:r>
                <a:r>
                  <a:rPr lang="en-US" sz="2600" b="1" dirty="0" smtClean="0">
                    <a:solidFill>
                      <a:srgbClr val="002060"/>
                    </a:solidFill>
                    <a:latin typeface="#9Slide03 SFU Futura_12" panose="00000400000000000000" pitchFamily="2" charset="0"/>
                  </a:rPr>
                  <a:t> </a:t>
                </a:r>
                <a:r>
                  <a:rPr lang="en-US" sz="2600" b="1" dirty="0" err="1" smtClean="0">
                    <a:solidFill>
                      <a:srgbClr val="002060"/>
                    </a:solidFill>
                    <a:latin typeface="#9Slide03 SFU Futura_12" panose="00000400000000000000" pitchFamily="2" charset="0"/>
                  </a:rPr>
                  <a:t>độ</a:t>
                </a:r>
                <a:r>
                  <a:rPr lang="en-US" sz="2600" b="1" dirty="0" smtClean="0">
                    <a:solidFill>
                      <a:srgbClr val="002060"/>
                    </a:solidFill>
                    <a:latin typeface="#9Slide03 SFU Futura_12" panose="00000400000000000000" pitchFamily="2" charset="0"/>
                  </a:rPr>
                  <a:t> k</a:t>
                </a:r>
                <a:r>
                  <a:rPr lang="vi-VN" sz="2600" b="1" dirty="0" smtClean="0">
                    <a:solidFill>
                      <a:srgbClr val="002060"/>
                    </a:solidFill>
                    <a:latin typeface="#9Slide03 SFU Futura_12" panose="00000400000000000000" pitchFamily="2" charset="0"/>
                  </a:rPr>
                  <a:t>hông </a:t>
                </a:r>
                <a:r>
                  <a:rPr lang="vi-VN" sz="2600" b="1" dirty="0">
                    <a:solidFill>
                      <a:srgbClr val="002060"/>
                    </a:solidFill>
                    <a:latin typeface="#9Slide03 SFU Futura_12" panose="00000400000000000000" pitchFamily="2" charset="0"/>
                  </a:rPr>
                  <a:t>khí phân bố theo </a:t>
                </a:r>
                <a:r>
                  <a:rPr lang="en-US" sz="2600" b="1" dirty="0" err="1" smtClean="0">
                    <a:solidFill>
                      <a:srgbClr val="002060"/>
                    </a:solidFill>
                    <a:latin typeface="#9Slide03 SFU Futura_12" panose="00000400000000000000" pitchFamily="2" charset="0"/>
                  </a:rPr>
                  <a:t>địa</a:t>
                </a:r>
                <a:r>
                  <a:rPr lang="en-US" sz="2600" b="1" dirty="0" smtClean="0">
                    <a:solidFill>
                      <a:srgbClr val="002060"/>
                    </a:solidFill>
                    <a:latin typeface="#9Slide03 SFU Futura_12" panose="00000400000000000000" pitchFamily="2" charset="0"/>
                  </a:rPr>
                  <a:t> </a:t>
                </a:r>
                <a:r>
                  <a:rPr lang="en-US" sz="2600" b="1" dirty="0" err="1" smtClean="0">
                    <a:solidFill>
                      <a:srgbClr val="002060"/>
                    </a:solidFill>
                    <a:latin typeface="#9Slide03 SFU Futura_12" panose="00000400000000000000" pitchFamily="2" charset="0"/>
                  </a:rPr>
                  <a:t>hình</a:t>
                </a:r>
                <a:endParaRPr kumimoji="0" lang="en-US" sz="26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grpSp>
        <p:pic>
          <p:nvPicPr>
            <p:cNvPr id="59"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Rectangle: Rounded Corners 7">
            <a:extLst>
              <a:ext uri="{FF2B5EF4-FFF2-40B4-BE49-F238E27FC236}">
                <a16:creationId xmlns:a16="http://schemas.microsoft.com/office/drawing/2014/main" id="{13258985-97C4-4418-988B-0B0AED3F8E42}"/>
              </a:ext>
            </a:extLst>
          </p:cNvPr>
          <p:cNvSpPr/>
          <p:nvPr/>
        </p:nvSpPr>
        <p:spPr>
          <a:xfrm>
            <a:off x="204303" y="4811790"/>
            <a:ext cx="5714702" cy="910893"/>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66"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126704" y="4915425"/>
            <a:ext cx="774840" cy="807258"/>
          </a:xfrm>
          <a:prstGeom prst="rect">
            <a:avLst/>
          </a:prstGeom>
          <a:solidFill>
            <a:srgbClr val="DEFAFD"/>
          </a:solidFill>
          <a:extLst/>
        </p:spPr>
      </p:pic>
      <p:sp>
        <p:nvSpPr>
          <p:cNvPr id="67" name="TextBox 66">
            <a:extLst>
              <a:ext uri="{FF2B5EF4-FFF2-40B4-BE49-F238E27FC236}">
                <a16:creationId xmlns:a16="http://schemas.microsoft.com/office/drawing/2014/main" id="{C85F9421-A519-450C-AC88-A872C2869F8B}"/>
              </a:ext>
            </a:extLst>
          </p:cNvPr>
          <p:cNvSpPr txBox="1"/>
          <p:nvPr/>
        </p:nvSpPr>
        <p:spPr>
          <a:xfrm>
            <a:off x="172813" y="4980760"/>
            <a:ext cx="5042661"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Ghi</a:t>
            </a:r>
            <a:r>
              <a:rPr kumimoji="0" lang="en-US" sz="30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lại</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kết</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quả</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vào</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giấy</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note</a:t>
            </a:r>
          </a:p>
        </p:txBody>
      </p:sp>
      <p:pic>
        <p:nvPicPr>
          <p:cNvPr id="68" name="Picture 6" descr="Book, Icon - Biểu Tượng Quyển Sách - Free Transparent PNG Download - PNGkey"/>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965451" y="3738225"/>
            <a:ext cx="908126" cy="68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2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ppt_x"/>
                                          </p:val>
                                        </p:tav>
                                        <p:tav tm="100000">
                                          <p:val>
                                            <p:strVal val="#ppt_x"/>
                                          </p:val>
                                        </p:tav>
                                      </p:tavLst>
                                    </p:anim>
                                    <p:anim calcmode="lin" valueType="num">
                                      <p:cBhvr additive="base">
                                        <p:cTn id="17"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6" presetClass="entr" presetSubtype="21" fill="hold"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barn(inVertical)">
                                      <p:cBhvr>
                                        <p:cTn id="54" dur="500"/>
                                        <p:tgtEl>
                                          <p:spTgt spid="51"/>
                                        </p:tgtEl>
                                      </p:cBhvr>
                                    </p:animEffect>
                                  </p:childTnLst>
                                </p:cTn>
                              </p:par>
                              <p:par>
                                <p:cTn id="55" presetID="16" presetClass="entr" presetSubtype="21"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barn(inVertical)">
                                      <p:cBhvr>
                                        <p:cTn id="5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4" grpId="0"/>
      <p:bldP spid="65" grpId="0" animBg="1"/>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26C8198-28ED-4E3F-9FBE-A90F57464EDB}"/>
              </a:ext>
            </a:extLst>
          </p:cNvPr>
          <p:cNvGrpSpPr/>
          <p:nvPr/>
        </p:nvGrpSpPr>
        <p:grpSpPr>
          <a:xfrm>
            <a:off x="703606" y="5064426"/>
            <a:ext cx="3267984" cy="1440091"/>
            <a:chOff x="-1210905" y="1053646"/>
            <a:chExt cx="2736105" cy="1191706"/>
          </a:xfrm>
        </p:grpSpPr>
        <p:sp>
          <p:nvSpPr>
            <p:cNvPr id="8" name="Rectangle: Rounded Corners 7">
              <a:extLst>
                <a:ext uri="{FF2B5EF4-FFF2-40B4-BE49-F238E27FC236}">
                  <a16:creationId xmlns:a16="http://schemas.microsoft.com/office/drawing/2014/main" id="{7233B5F5-1F89-4A01-AADE-5B1987144927}"/>
                </a:ext>
              </a:extLst>
            </p:cNvPr>
            <p:cNvSpPr/>
            <p:nvPr/>
          </p:nvSpPr>
          <p:spPr>
            <a:xfrm>
              <a:off x="-1179011" y="1053646"/>
              <a:ext cx="2704211" cy="1191706"/>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1210905" y="1292273"/>
              <a:ext cx="1716626" cy="7895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9Slide03 SFU Futura_12" panose="00000400000000000000" pitchFamily="2" charset="0"/>
                  <a:cs typeface="Arial" panose="020B0604020202020204" pitchFamily="34" charset="0"/>
                </a:rPr>
                <a:t>H</a:t>
              </a:r>
              <a:r>
                <a:rPr kumimoji="0" lang="en-US" sz="28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ình</a:t>
              </a:r>
              <a:r>
                <a:rPr kumimoji="0" lang="en-US" sz="2800" b="1" i="0" u="none" strike="noStrike" kern="1200" cap="none" spc="0" normalizeH="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thành</a:t>
              </a:r>
              <a:r>
                <a:rPr kumimoji="0" lang="en-US" sz="2800" b="1" i="0" u="none" strike="noStrike" kern="1200" cap="none" spc="0" normalizeH="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6 </a:t>
              </a:r>
              <a:r>
                <a:rPr kumimoji="0" lang="en-US" sz="2800" b="1" i="0" u="none" strike="noStrike" kern="1200" cap="none" spc="0" normalizeH="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nhóm</a:t>
              </a:r>
              <a:r>
                <a:rPr kumimoji="0" lang="en-US" sz="2800" b="1" i="0" u="none" strike="noStrike" kern="1200" cap="none" spc="0" normalizeH="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mới</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520631" y="5078029"/>
            <a:ext cx="3539649" cy="1436350"/>
            <a:chOff x="1437140" y="1035800"/>
            <a:chExt cx="2963555" cy="1903013"/>
          </a:xfrm>
        </p:grpSpPr>
        <p:sp>
          <p:nvSpPr>
            <p:cNvPr id="9" name="Rectangle: Rounded Corners 7">
              <a:extLst>
                <a:ext uri="{FF2B5EF4-FFF2-40B4-BE49-F238E27FC236}">
                  <a16:creationId xmlns:a16="http://schemas.microsoft.com/office/drawing/2014/main" id="{13258985-97C4-4418-988B-0B0AED3F8E42}"/>
                </a:ext>
              </a:extLst>
            </p:cNvPr>
            <p:cNvSpPr/>
            <p:nvPr/>
          </p:nvSpPr>
          <p:spPr>
            <a:xfrm>
              <a:off x="1554359" y="1035800"/>
              <a:ext cx="2846336" cy="1903013"/>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614654" y="1399829"/>
              <a:ext cx="786040" cy="125316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85F9421-A519-450C-AC88-A872C2869F8B}"/>
                </a:ext>
              </a:extLst>
            </p:cNvPr>
            <p:cNvSpPr txBox="1"/>
            <p:nvPr/>
          </p:nvSpPr>
          <p:spPr>
            <a:xfrm>
              <a:off x="1437140" y="1258326"/>
              <a:ext cx="2177515" cy="14840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Hoàn</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thành</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bảng</a:t>
              </a:r>
              <a:r>
                <a:rPr kumimoji="0" lang="en-US" sz="28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tổng</a:t>
              </a:r>
              <a:r>
                <a:rPr kumimoji="0" lang="en-US" sz="2800" b="1" i="0" u="none" strike="noStrike" kern="1200" cap="none" spc="0" normalizeH="0" baseline="0" noProof="0" dirty="0" smtClean="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9Slide03 SFU Futura_12" panose="00000400000000000000" pitchFamily="2" charset="0"/>
                  <a:ea typeface="+mn-ea"/>
                  <a:cs typeface="Arial" panose="020B0604020202020204" pitchFamily="34" charset="0"/>
                </a:rPr>
                <a:t>hợp</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8609322" y="5064426"/>
            <a:ext cx="2860460" cy="1380834"/>
            <a:chOff x="3738632" y="1051751"/>
            <a:chExt cx="2394907" cy="1707299"/>
          </a:xfrm>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738632" y="1051751"/>
              <a:ext cx="2394907" cy="1707299"/>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962227" y="1683183"/>
              <a:ext cx="124503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5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214767" y="1411096"/>
              <a:ext cx="762834" cy="962614"/>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61">
            <a:extLst>
              <a:ext uri="{FF2B5EF4-FFF2-40B4-BE49-F238E27FC236}">
                <a16:creationId xmlns:a16="http://schemas.microsoft.com/office/drawing/2014/main" id="{F7A04FAE-3767-47C1-AF2C-1CBC4BF57F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585084" y="5593492"/>
            <a:ext cx="1386505" cy="658864"/>
          </a:xfrm>
          <a:prstGeom prst="rect">
            <a:avLst/>
          </a:prstGeom>
        </p:spPr>
      </p:pic>
      <p:pic>
        <p:nvPicPr>
          <p:cNvPr id="9218" name="Picture 250836" descr="Image result for KÄ© thuáº­t máº£nhghÃ©p">
            <a:extLst>
              <a:ext uri="{FF2B5EF4-FFF2-40B4-BE49-F238E27FC236}">
                <a16:creationId xmlns:a16="http://schemas.microsoft.com/office/drawing/2014/main" id="{8C4F7616-74A8-42F6-8C92-7EC6049B2A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101" y="2041174"/>
            <a:ext cx="9548048" cy="247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91636" y="-71151"/>
            <a:ext cx="12100364" cy="1705176"/>
            <a:chOff x="91636" y="-71151"/>
            <a:chExt cx="12100364" cy="1705176"/>
          </a:xfrm>
        </p:grpSpPr>
        <p:sp>
          <p:nvSpPr>
            <p:cNvPr id="18" name="Rectangle 17">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9" name="Picture 4" descr="Hình ảnh Nhiệt Kế PNG, Vector, PSD, và biểu tượng để tải về miễn phí |  pngtre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81F2071E-DF8C-495C-8676-8F839E06F04F}"/>
              </a:ext>
            </a:extLst>
          </p:cNvPr>
          <p:cNvSpPr/>
          <p:nvPr/>
        </p:nvSpPr>
        <p:spPr>
          <a:xfrm>
            <a:off x="1966870" y="1044924"/>
            <a:ext cx="7846511" cy="707886"/>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4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VÒNG 2: NHÓM MẢNH GHÉP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9652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218"/>
                                        </p:tgtEl>
                                        <p:attrNameLst>
                                          <p:attrName>style.visibility</p:attrName>
                                        </p:attrNameLst>
                                      </p:cBhvr>
                                      <p:to>
                                        <p:strVal val="visible"/>
                                      </p:to>
                                    </p:set>
                                    <p:animEffect transition="in" filter="fade">
                                      <p:cBhvr>
                                        <p:cTn id="26"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57400" y="1115004"/>
            <a:ext cx="8601075" cy="715284"/>
            <a:chOff x="856570" y="1803970"/>
            <a:chExt cx="8601075" cy="715284"/>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856570" y="1803970"/>
              <a:ext cx="1289411" cy="695271"/>
            </a:xfrm>
            <a:prstGeom prst="rect">
              <a:avLst/>
            </a:prstGeom>
          </p:spPr>
        </p:pic>
      </p:grpSp>
      <p:graphicFrame>
        <p:nvGraphicFramePr>
          <p:cNvPr id="2" name="Table 1"/>
          <p:cNvGraphicFramePr>
            <a:graphicFrameLocks noGrp="1"/>
          </p:cNvGraphicFramePr>
          <p:nvPr/>
        </p:nvGraphicFramePr>
        <p:xfrm>
          <a:off x="271461" y="1933725"/>
          <a:ext cx="11697820" cy="4828032"/>
        </p:xfrm>
        <a:graphic>
          <a:graphicData uri="http://schemas.openxmlformats.org/drawingml/2006/table">
            <a:tbl>
              <a:tblPr/>
              <a:tblGrid>
                <a:gridCol w="3214689">
                  <a:extLst>
                    <a:ext uri="{9D8B030D-6E8A-4147-A177-3AD203B41FA5}">
                      <a16:colId xmlns:a16="http://schemas.microsoft.com/office/drawing/2014/main" val="2352215393"/>
                    </a:ext>
                  </a:extLst>
                </a:gridCol>
                <a:gridCol w="3516159">
                  <a:extLst>
                    <a:ext uri="{9D8B030D-6E8A-4147-A177-3AD203B41FA5}">
                      <a16:colId xmlns:a16="http://schemas.microsoft.com/office/drawing/2014/main" val="3153696443"/>
                    </a:ext>
                  </a:extLst>
                </a:gridCol>
                <a:gridCol w="3092385">
                  <a:extLst>
                    <a:ext uri="{9D8B030D-6E8A-4147-A177-3AD203B41FA5}">
                      <a16:colId xmlns:a16="http://schemas.microsoft.com/office/drawing/2014/main" val="3025952487"/>
                    </a:ext>
                  </a:extLst>
                </a:gridCol>
                <a:gridCol w="1874587">
                  <a:extLst>
                    <a:ext uri="{9D8B030D-6E8A-4147-A177-3AD203B41FA5}">
                      <a16:colId xmlns:a16="http://schemas.microsoft.com/office/drawing/2014/main" val="3147137591"/>
                    </a:ext>
                  </a:extLst>
                </a:gridCol>
              </a:tblGrid>
              <a:tr h="456543">
                <a:tc>
                  <a:txBody>
                    <a:bodyPr/>
                    <a:lstStyle/>
                    <a:p>
                      <a:pPr marL="0" marR="0" algn="ctr">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521764">
                <a:tc>
                  <a:txBody>
                    <a:bodyPr/>
                    <a:lstStyle/>
                    <a:p>
                      <a:pPr marL="0" marR="0">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vĩ</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r h="913087">
                <a:tc>
                  <a:txBody>
                    <a:bodyPr/>
                    <a:lstStyle/>
                    <a:p>
                      <a:pPr marL="0" marR="0">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lục</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và</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đại</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dương</a:t>
                      </a:r>
                      <a:endParaRPr lang="en-US" sz="28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smtClean="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r h="913087">
                <a:tc>
                  <a:txBody>
                    <a:bodyPr/>
                    <a:lstStyle/>
                    <a:p>
                      <a:pPr marL="0" marR="0">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hình</a:t>
                      </a:r>
                      <a:endParaRPr lang="en-US" sz="28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8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81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3593" y="1127454"/>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2438935888"/>
              </p:ext>
            </p:extLst>
          </p:nvPr>
        </p:nvGraphicFramePr>
        <p:xfrm>
          <a:off x="201136" y="2101120"/>
          <a:ext cx="11990864" cy="4528281"/>
        </p:xfrm>
        <a:graphic>
          <a:graphicData uri="http://schemas.openxmlformats.org/drawingml/2006/table">
            <a:tbl>
              <a:tblPr/>
              <a:tblGrid>
                <a:gridCol w="1884839">
                  <a:extLst>
                    <a:ext uri="{9D8B030D-6E8A-4147-A177-3AD203B41FA5}">
                      <a16:colId xmlns:a16="http://schemas.microsoft.com/office/drawing/2014/main" val="2352215393"/>
                    </a:ext>
                  </a:extLst>
                </a:gridCol>
                <a:gridCol w="3214685">
                  <a:extLst>
                    <a:ext uri="{9D8B030D-6E8A-4147-A177-3AD203B41FA5}">
                      <a16:colId xmlns:a16="http://schemas.microsoft.com/office/drawing/2014/main" val="3153696443"/>
                    </a:ext>
                  </a:extLst>
                </a:gridCol>
                <a:gridCol w="4629150">
                  <a:extLst>
                    <a:ext uri="{9D8B030D-6E8A-4147-A177-3AD203B41FA5}">
                      <a16:colId xmlns:a16="http://schemas.microsoft.com/office/drawing/2014/main" val="3025952487"/>
                    </a:ext>
                  </a:extLst>
                </a:gridCol>
                <a:gridCol w="2262190">
                  <a:extLst>
                    <a:ext uri="{9D8B030D-6E8A-4147-A177-3AD203B41FA5}">
                      <a16:colId xmlns:a16="http://schemas.microsoft.com/office/drawing/2014/main" val="3147137591"/>
                    </a:ext>
                  </a:extLst>
                </a:gridCol>
              </a:tblGrid>
              <a:tr h="1403546">
                <a:tc>
                  <a:txBody>
                    <a:bodyPr/>
                    <a:lstStyle/>
                    <a:p>
                      <a:pPr marL="0" marR="0" algn="ctr">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3124735">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677617" y="3638722"/>
            <a:ext cx="3659188" cy="1569660"/>
          </a:xfrm>
          <a:prstGeom prst="rect">
            <a:avLst/>
          </a:prstGeom>
        </p:spPr>
        <p:txBody>
          <a:bodyPr wrap="square">
            <a:spAutoFit/>
          </a:bodyPr>
          <a:lstStyle/>
          <a:p>
            <a:pPr marL="457200" marR="194310" algn="just">
              <a:spcBef>
                <a:spcPts val="0"/>
              </a:spcBef>
              <a:spcAft>
                <a:spcPts val="0"/>
              </a:spcAft>
            </a:pP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ở các vùng vĩ độ thấp nóng hơn không khí ở các vùng vĩ độ cao.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6" name="Rectangle 5"/>
          <p:cNvSpPr/>
          <p:nvPr/>
        </p:nvSpPr>
        <p:spPr>
          <a:xfrm>
            <a:off x="4878008" y="3537715"/>
            <a:ext cx="5114924" cy="2308324"/>
          </a:xfrm>
          <a:prstGeom prst="rect">
            <a:avLst/>
          </a:prstGeom>
        </p:spPr>
        <p:txBody>
          <a:bodyPr wrap="square">
            <a:spAutoFit/>
          </a:bodyPr>
          <a:lstStyle/>
          <a:p>
            <a:pPr marL="457200" marR="194310" algn="just">
              <a:spcBef>
                <a:spcPts val="0"/>
              </a:spcBef>
              <a:spcAft>
                <a:spcPts val="0"/>
              </a:spcAft>
            </a:pP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 thấp </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góc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lớn </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nhiều </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khí </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a:p>
            <a:pPr marL="457200" marR="194310" algn="just">
              <a:spcBef>
                <a:spcPts val="0"/>
              </a:spcBef>
              <a:spcAft>
                <a:spcPts val="0"/>
              </a:spcAft>
            </a:pP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nhỏ</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ít</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lạnh</a:t>
            </a:r>
            <a:r>
              <a:rPr lang="vi-VN"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17" name="Rectangle 16"/>
          <p:cNvSpPr/>
          <p:nvPr/>
        </p:nvSpPr>
        <p:spPr>
          <a:xfrm>
            <a:off x="9504835" y="3580429"/>
            <a:ext cx="2687165" cy="1569660"/>
          </a:xfrm>
          <a:prstGeom prst="rect">
            <a:avLst/>
          </a:prstGeom>
        </p:spPr>
        <p:txBody>
          <a:bodyPr wrap="square">
            <a:spAutoFit/>
          </a:bodyPr>
          <a:lstStyle/>
          <a:p>
            <a:pPr marL="457200" marR="194310" algn="just">
              <a:spcBef>
                <a:spcPts val="0"/>
              </a:spcBef>
              <a:spcAft>
                <a:spcPts val="0"/>
              </a:spcAft>
            </a:pP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Việt</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Nam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thấp</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Nga</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en-US" sz="2400"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pic>
        <p:nvPicPr>
          <p:cNvPr id="11266" name="Picture 2" descr="5 đới khí hậu trên trái đất"/>
          <p:cNvPicPr>
            <a:picLocks noChangeAspect="1" noChangeArrowheads="1"/>
          </p:cNvPicPr>
          <p:nvPr/>
        </p:nvPicPr>
        <p:blipFill rotWithShape="1">
          <a:blip r:embed="rId7">
            <a:extLst>
              <a:ext uri="{28A0092B-C50C-407E-A947-70E740481C1C}">
                <a14:useLocalDpi xmlns:a14="http://schemas.microsoft.com/office/drawing/2010/main" val="0"/>
              </a:ext>
            </a:extLst>
          </a:blip>
          <a:srcRect r="4769" b="11696"/>
          <a:stretch/>
        </p:blipFill>
        <p:spPr bwMode="auto">
          <a:xfrm>
            <a:off x="336123" y="4626302"/>
            <a:ext cx="1567470" cy="140815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ời Tiết Khí Hậu Khí Tượng Máy Tính Biểu Tượng Gió - mây png tải về - Miễn  phí trong suốt Khu Vực png Tải về."/>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9791" t="7579" r="20543" b="8767"/>
          <a:stretch/>
        </p:blipFill>
        <p:spPr bwMode="auto">
          <a:xfrm>
            <a:off x="7121644" y="5399396"/>
            <a:ext cx="1436570" cy="116370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Vietnam, vietnam icon, vietnam map icon - Download on Iconfinder"/>
          <p:cNvPicPr>
            <a:picLocks noChangeAspect="1" noChangeArrowheads="1"/>
          </p:cNvPicPr>
          <p:nvPr/>
        </p:nvPicPr>
        <p:blipFill rotWithShape="1">
          <a:blip r:embed="rId9">
            <a:extLst>
              <a:ext uri="{28A0092B-C50C-407E-A947-70E740481C1C}">
                <a14:useLocalDpi xmlns:a14="http://schemas.microsoft.com/office/drawing/2010/main" val="0"/>
              </a:ext>
            </a:extLst>
          </a:blip>
          <a:srcRect l="25521" t="4004" r="24088" b="3125"/>
          <a:stretch/>
        </p:blipFill>
        <p:spPr bwMode="auto">
          <a:xfrm>
            <a:off x="10848417" y="5184941"/>
            <a:ext cx="717406" cy="13221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3230088" y="5218301"/>
            <a:ext cx="554246" cy="1344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42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268"/>
                                        </p:tgtEl>
                                        <p:attrNameLst>
                                          <p:attrName>style.visibility</p:attrName>
                                        </p:attrNameLst>
                                      </p:cBhvr>
                                      <p:to>
                                        <p:strVal val="visible"/>
                                      </p:to>
                                    </p:set>
                                    <p:animEffect transition="in" filter="fade">
                                      <p:cBhvr>
                                        <p:cTn id="18" dur="500"/>
                                        <p:tgtEl>
                                          <p:spTgt spid="112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1270"/>
                                        </p:tgtEl>
                                        <p:attrNameLst>
                                          <p:attrName>style.visibility</p:attrName>
                                        </p:attrNameLst>
                                      </p:cBhvr>
                                      <p:to>
                                        <p:strVal val="visible"/>
                                      </p:to>
                                    </p:set>
                                    <p:animEffect transition="in" filter="fade">
                                      <p:cBhvr>
                                        <p:cTn id="26"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85107" y="1068100"/>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2304790132"/>
              </p:ext>
            </p:extLst>
          </p:nvPr>
        </p:nvGraphicFramePr>
        <p:xfrm>
          <a:off x="131266" y="1787587"/>
          <a:ext cx="11990861" cy="5037506"/>
        </p:xfrm>
        <a:graphic>
          <a:graphicData uri="http://schemas.openxmlformats.org/drawingml/2006/table">
            <a:tbl>
              <a:tblPr/>
              <a:tblGrid>
                <a:gridCol w="1875311">
                  <a:extLst>
                    <a:ext uri="{9D8B030D-6E8A-4147-A177-3AD203B41FA5}">
                      <a16:colId xmlns:a16="http://schemas.microsoft.com/office/drawing/2014/main" val="2352215393"/>
                    </a:ext>
                  </a:extLst>
                </a:gridCol>
                <a:gridCol w="3971925">
                  <a:extLst>
                    <a:ext uri="{9D8B030D-6E8A-4147-A177-3AD203B41FA5}">
                      <a16:colId xmlns:a16="http://schemas.microsoft.com/office/drawing/2014/main" val="3153696443"/>
                    </a:ext>
                  </a:extLst>
                </a:gridCol>
                <a:gridCol w="3714750">
                  <a:extLst>
                    <a:ext uri="{9D8B030D-6E8A-4147-A177-3AD203B41FA5}">
                      <a16:colId xmlns:a16="http://schemas.microsoft.com/office/drawing/2014/main" val="3025952487"/>
                    </a:ext>
                  </a:extLst>
                </a:gridCol>
                <a:gridCol w="2428875">
                  <a:extLst>
                    <a:ext uri="{9D8B030D-6E8A-4147-A177-3AD203B41FA5}">
                      <a16:colId xmlns:a16="http://schemas.microsoft.com/office/drawing/2014/main" val="3147137591"/>
                    </a:ext>
                  </a:extLst>
                </a:gridCol>
              </a:tblGrid>
              <a:tr h="927687">
                <a:tc>
                  <a:txBody>
                    <a:bodyPr/>
                    <a:lstStyle/>
                    <a:p>
                      <a:pPr marL="0" marR="0" algn="ctr">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4013378">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lục</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đại</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dương</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smtClean="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5645479" y="2918761"/>
            <a:ext cx="4201147" cy="1569660"/>
          </a:xfrm>
          <a:prstGeom prst="rect">
            <a:avLst/>
          </a:prstGeom>
        </p:spPr>
        <p:txBody>
          <a:bodyPr wrap="square">
            <a:spAutoFit/>
          </a:bodyPr>
          <a:lstStyle/>
          <a:p>
            <a:pPr marL="457200" marR="194310" algn="just">
              <a:spcBef>
                <a:spcPts val="0"/>
              </a:spcBef>
              <a:spcAft>
                <a:spcPts val="0"/>
              </a:spcAft>
            </a:pP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dung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của</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nước</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khác</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nhau</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Mặt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hấp</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thụ</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tỏa</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nhanh</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đại</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dương</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chemeClr val="accent6">
                  <a:lumMod val="50000"/>
                </a:schemeClr>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8" name="Rectangle 7"/>
          <p:cNvSpPr/>
          <p:nvPr/>
        </p:nvSpPr>
        <p:spPr>
          <a:xfrm>
            <a:off x="2199676" y="3373967"/>
            <a:ext cx="3673762" cy="2308324"/>
          </a:xfrm>
          <a:prstGeom prst="rect">
            <a:avLst/>
          </a:prstGeom>
        </p:spPr>
        <p:txBody>
          <a:bodyPr wrap="square">
            <a:spAutoFit/>
          </a:bodyPr>
          <a:lstStyle/>
          <a:p>
            <a:pPr algn="just"/>
            <a:r>
              <a:rPr lang="en-US" sz="2400" b="1" dirty="0" smtClean="0">
                <a:solidFill>
                  <a:schemeClr val="accent6">
                    <a:lumMod val="50000"/>
                  </a:schemeClr>
                </a:solidFill>
                <a:latin typeface="#9Slide03 SFU Futura_12" panose="020B0604020202020204" charset="0"/>
                <a:ea typeface="Calibri" panose="020F0502020204030204" pitchFamily="34"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rPr>
              <a:t>Mùa</a:t>
            </a:r>
            <a:r>
              <a:rPr lang="en-US" sz="2400" b="1" dirty="0" smtClean="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hạ</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lục</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địa</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có</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nhiệt</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độ</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cao</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hơn</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đại</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dương</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rPr>
              <a:t>mùa</a:t>
            </a:r>
            <a:r>
              <a:rPr lang="en-US" sz="2400" b="1" dirty="0" smtClean="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đông</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lục</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địa</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có</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nhiệt</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độ</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rPr>
              <a:t>thấp</a:t>
            </a:r>
            <a:r>
              <a:rPr lang="en-US" sz="2400" b="1" dirty="0" smtClean="0">
                <a:solidFill>
                  <a:schemeClr val="accent6">
                    <a:lumMod val="50000"/>
                  </a:schemeClr>
                </a:solidFill>
                <a:latin typeface="#9Slide03 SFU Futura_12" panose="020B0604020202020204" charset="0"/>
                <a:ea typeface="Calibri" panose="020F0502020204030204" pitchFamily="34"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rPr>
              <a:t>hơn</a:t>
            </a:r>
            <a:r>
              <a:rPr lang="en-US" sz="2400" b="1" dirty="0" smtClean="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đại</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rPr>
              <a:t>dương</a:t>
            </a:r>
            <a:r>
              <a:rPr lang="en-US" sz="2400" b="1" dirty="0" smtClean="0">
                <a:solidFill>
                  <a:schemeClr val="accent6">
                    <a:lumMod val="50000"/>
                  </a:schemeClr>
                </a:solidFill>
                <a:latin typeface="#9Slide03 SFU Futura_12" panose="020B0604020202020204" charset="0"/>
                <a:ea typeface="Calibri" panose="020F0502020204030204" pitchFamily="34" charset="0"/>
              </a:rPr>
              <a:t>.</a:t>
            </a:r>
          </a:p>
          <a:p>
            <a:pPr algn="just"/>
            <a:r>
              <a:rPr lang="en-US" sz="2400" b="1" dirty="0" smtClean="0">
                <a:solidFill>
                  <a:schemeClr val="accent6">
                    <a:lumMod val="50000"/>
                  </a:schemeClr>
                </a:solidFill>
                <a:latin typeface="#9Slide03 SFU Futura_12" panose="020B0604020202020204" charset="0"/>
              </a:rPr>
              <a:t>+ </a:t>
            </a:r>
            <a:r>
              <a:rPr lang="en-US" sz="2400" b="1" dirty="0" err="1">
                <a:solidFill>
                  <a:schemeClr val="accent6">
                    <a:lumMod val="50000"/>
                  </a:schemeClr>
                </a:solidFill>
                <a:latin typeface="#9Slide03 SFU Futura_12" panose="020B0604020202020204" charset="0"/>
              </a:rPr>
              <a:t>B</a:t>
            </a:r>
            <a:r>
              <a:rPr lang="en-US" sz="2400" b="1" dirty="0" err="1" smtClean="0">
                <a:solidFill>
                  <a:schemeClr val="accent6">
                    <a:lumMod val="50000"/>
                  </a:schemeClr>
                </a:solidFill>
                <a:latin typeface="#9Slide03 SFU Futura_12" panose="020B0604020202020204" charset="0"/>
              </a:rPr>
              <a:t>iên</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độ</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nhiệt</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đại</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dương</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nhỏ</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lục</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địa</a:t>
            </a:r>
            <a:r>
              <a:rPr lang="en-US" sz="2400" b="1" dirty="0" smtClean="0">
                <a:solidFill>
                  <a:schemeClr val="accent6">
                    <a:lumMod val="50000"/>
                  </a:schemeClr>
                </a:solidFill>
                <a:latin typeface="#9Slide03 SFU Futura_12" panose="020B0604020202020204" charset="0"/>
              </a:rPr>
              <a:t> </a:t>
            </a:r>
            <a:r>
              <a:rPr lang="en-US" sz="2400" b="1" dirty="0" err="1" smtClean="0">
                <a:solidFill>
                  <a:schemeClr val="accent6">
                    <a:lumMod val="50000"/>
                  </a:schemeClr>
                </a:solidFill>
                <a:latin typeface="#9Slide03 SFU Futura_12" panose="020B0604020202020204" charset="0"/>
              </a:rPr>
              <a:t>lớn</a:t>
            </a:r>
            <a:r>
              <a:rPr lang="en-US" sz="2400" b="1" dirty="0" smtClean="0">
                <a:solidFill>
                  <a:schemeClr val="accent6">
                    <a:lumMod val="50000"/>
                  </a:schemeClr>
                </a:solidFill>
                <a:latin typeface="#9Slide03 SFU Futura_12" panose="020B0604020202020204" charset="0"/>
              </a:rPr>
              <a:t>.</a:t>
            </a:r>
            <a:endParaRPr lang="en-US" sz="2400" b="1" dirty="0">
              <a:solidFill>
                <a:schemeClr val="accent6">
                  <a:lumMod val="50000"/>
                </a:schemeClr>
              </a:solidFill>
              <a:latin typeface="#9Slide03 SFU Futura_12" panose="020B0604020202020204" charset="0"/>
            </a:endParaRPr>
          </a:p>
        </p:txBody>
      </p:sp>
      <p:sp>
        <p:nvSpPr>
          <p:cNvPr id="25" name="Rectangle 24"/>
          <p:cNvSpPr/>
          <p:nvPr/>
        </p:nvSpPr>
        <p:spPr>
          <a:xfrm>
            <a:off x="9432050" y="3349595"/>
            <a:ext cx="2732485" cy="2308324"/>
          </a:xfrm>
          <a:prstGeom prst="rect">
            <a:avLst/>
          </a:prstGeom>
        </p:spPr>
        <p:txBody>
          <a:bodyPr wrap="square">
            <a:spAutoFit/>
          </a:bodyPr>
          <a:lstStyle/>
          <a:p>
            <a:pPr marL="457200" marR="194310" algn="just">
              <a:spcBef>
                <a:spcPts val="0"/>
              </a:spcBef>
              <a:spcAft>
                <a:spcPts val="0"/>
              </a:spcAft>
            </a:pP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Tháng</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7, ở Bret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ven</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biển</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16,9</a:t>
            </a:r>
            <a:r>
              <a:rPr lang="en-US" sz="2400" b="1" baseline="30000"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Còn</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ở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Đô</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-net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sâu</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lục</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địa</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21,7</a:t>
            </a:r>
            <a:r>
              <a:rPr lang="en-US" sz="2400" b="1" baseline="30000"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sz="2400"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a:t>
            </a:r>
          </a:p>
        </p:txBody>
      </p:sp>
      <p:pic>
        <p:nvPicPr>
          <p:cNvPr id="13314"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173674" y="4488421"/>
            <a:ext cx="1611433" cy="185665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414,343 Sequía Images, Stock Photos &amp; Vectors | Shutterstoc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6288007" y="4792009"/>
            <a:ext cx="3101635" cy="176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1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3316"/>
                                        </p:tgtEl>
                                        <p:attrNameLst>
                                          <p:attrName>style.visibility</p:attrName>
                                        </p:attrNameLst>
                                      </p:cBhvr>
                                      <p:to>
                                        <p:strVal val="visible"/>
                                      </p:to>
                                    </p:set>
                                    <p:animEffect transition="in" filter="fade">
                                      <p:cBhvr>
                                        <p:cTn id="15" dur="500"/>
                                        <p:tgtEl>
                                          <p:spTgt spid="133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3594" y="1086722"/>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smtClean="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smtClean="0">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3493706923"/>
              </p:ext>
            </p:extLst>
          </p:nvPr>
        </p:nvGraphicFramePr>
        <p:xfrm>
          <a:off x="153514" y="2015797"/>
          <a:ext cx="11990862" cy="4811287"/>
        </p:xfrm>
        <a:graphic>
          <a:graphicData uri="http://schemas.openxmlformats.org/drawingml/2006/table">
            <a:tbl>
              <a:tblPr/>
              <a:tblGrid>
                <a:gridCol w="2289649">
                  <a:extLst>
                    <a:ext uri="{9D8B030D-6E8A-4147-A177-3AD203B41FA5}">
                      <a16:colId xmlns:a16="http://schemas.microsoft.com/office/drawing/2014/main" val="2352215393"/>
                    </a:ext>
                  </a:extLst>
                </a:gridCol>
                <a:gridCol w="3557588">
                  <a:extLst>
                    <a:ext uri="{9D8B030D-6E8A-4147-A177-3AD203B41FA5}">
                      <a16:colId xmlns:a16="http://schemas.microsoft.com/office/drawing/2014/main" val="3153696443"/>
                    </a:ext>
                  </a:extLst>
                </a:gridCol>
                <a:gridCol w="4257014">
                  <a:extLst>
                    <a:ext uri="{9D8B030D-6E8A-4147-A177-3AD203B41FA5}">
                      <a16:colId xmlns:a16="http://schemas.microsoft.com/office/drawing/2014/main" val="3025952487"/>
                    </a:ext>
                  </a:extLst>
                </a:gridCol>
                <a:gridCol w="1886611">
                  <a:extLst>
                    <a:ext uri="{9D8B030D-6E8A-4147-A177-3AD203B41FA5}">
                      <a16:colId xmlns:a16="http://schemas.microsoft.com/office/drawing/2014/main" val="3147137591"/>
                    </a:ext>
                  </a:extLst>
                </a:gridCol>
              </a:tblGrid>
              <a:tr h="1060058">
                <a:tc>
                  <a:txBody>
                    <a:bodyPr/>
                    <a:lstStyle/>
                    <a:p>
                      <a:pPr marL="0" marR="0" algn="ctr">
                        <a:lnSpc>
                          <a:spcPct val="120000"/>
                        </a:lnSpc>
                        <a:spcBef>
                          <a:spcPts val="0"/>
                        </a:spcBef>
                        <a:spcAft>
                          <a:spcPts val="0"/>
                        </a:spcAft>
                      </a:pP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8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3640855">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hình</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5671363" y="3254533"/>
            <a:ext cx="4563431" cy="2677656"/>
          </a:xfrm>
          <a:prstGeom prst="rect">
            <a:avLst/>
          </a:prstGeom>
        </p:spPr>
        <p:txBody>
          <a:bodyPr wrap="square">
            <a:spAutoFit/>
          </a:bodyPr>
          <a:lstStyle/>
          <a:p>
            <a:pPr marL="457200" marR="194310" algn="just">
              <a:spcBef>
                <a:spcPts val="0"/>
              </a:spcBef>
              <a:spcAft>
                <a:spcPts val="0"/>
              </a:spcAft>
            </a:pP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khí</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loãng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hấp</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thụ</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giữ</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được</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nhiều</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Góc</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chiếu</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Mặt</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Trời</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đến</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khuất</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hay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đón</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ánh</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sáng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là</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khác</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nhau</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23" name="Rectangle 22"/>
          <p:cNvSpPr/>
          <p:nvPr/>
        </p:nvSpPr>
        <p:spPr>
          <a:xfrm>
            <a:off x="10030832" y="3279333"/>
            <a:ext cx="2214563" cy="1938992"/>
          </a:xfrm>
          <a:prstGeom prst="rect">
            <a:avLst/>
          </a:prstGeom>
        </p:spPr>
        <p:txBody>
          <a:bodyPr wrap="square">
            <a:spAutoFit/>
          </a:bodyPr>
          <a:lstStyle/>
          <a:p>
            <a:pPr marL="457200" marR="194310" algn="just">
              <a:spcBef>
                <a:spcPts val="0"/>
              </a:spcBef>
              <a:spcAft>
                <a:spcPts val="0"/>
              </a:spcAft>
            </a:pP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đỉnh</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Fansipăng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thì</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thấy</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lạnh</a:t>
            </a:r>
            <a:r>
              <a:rPr lang="en-US" sz="2400"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endParaRPr>
          </a:p>
        </p:txBody>
      </p:sp>
      <p:pic>
        <p:nvPicPr>
          <p:cNvPr id="20" name="Picture 2" descr="Dãy Núi, Ngọn Núi, Đồi Núi, Tải Hình Núi PNG 186 - Free.Vector6.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476" y="3861371"/>
            <a:ext cx="4905926" cy="299662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057401" y="3254533"/>
            <a:ext cx="3950562" cy="1938992"/>
          </a:xfrm>
          <a:prstGeom prst="rect">
            <a:avLst/>
          </a:prstGeom>
        </p:spPr>
        <p:txBody>
          <a:bodyPr wrap="square">
            <a:spAutoFit/>
          </a:bodyPr>
          <a:lstStyle/>
          <a:p>
            <a:pPr marL="457200" marR="194310" algn="just">
              <a:spcBef>
                <a:spcPts val="0"/>
              </a:spcBef>
              <a:spcAft>
                <a:spcPts val="0"/>
              </a:spcAft>
            </a:pP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giảm</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còn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thay</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đổi</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dốc</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hướng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phơi</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núi</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pic>
        <p:nvPicPr>
          <p:cNvPr id="27" name="Picture 4" descr="Forest Yellow Mountains Clipart, Green, Snow Mountain, Mountain PNG  Transparent Clipart Image and PSD File for Free Download"/>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10367485" y="5243125"/>
            <a:ext cx="1644200" cy="164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62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38077955"/>
              </p:ext>
            </p:extLst>
          </p:nvPr>
        </p:nvGraphicFramePr>
        <p:xfrm>
          <a:off x="153514" y="1226277"/>
          <a:ext cx="11990861" cy="5383579"/>
        </p:xfrm>
        <a:graphic>
          <a:graphicData uri="http://schemas.openxmlformats.org/drawingml/2006/table">
            <a:tbl>
              <a:tblPr/>
              <a:tblGrid>
                <a:gridCol w="2628902">
                  <a:extLst>
                    <a:ext uri="{9D8B030D-6E8A-4147-A177-3AD203B41FA5}">
                      <a16:colId xmlns:a16="http://schemas.microsoft.com/office/drawing/2014/main" val="2352215393"/>
                    </a:ext>
                  </a:extLst>
                </a:gridCol>
                <a:gridCol w="3218334">
                  <a:extLst>
                    <a:ext uri="{9D8B030D-6E8A-4147-A177-3AD203B41FA5}">
                      <a16:colId xmlns:a16="http://schemas.microsoft.com/office/drawing/2014/main" val="3153696443"/>
                    </a:ext>
                  </a:extLst>
                </a:gridCol>
                <a:gridCol w="4257014">
                  <a:extLst>
                    <a:ext uri="{9D8B030D-6E8A-4147-A177-3AD203B41FA5}">
                      <a16:colId xmlns:a16="http://schemas.microsoft.com/office/drawing/2014/main" val="3025952487"/>
                    </a:ext>
                  </a:extLst>
                </a:gridCol>
                <a:gridCol w="1886611">
                  <a:extLst>
                    <a:ext uri="{9D8B030D-6E8A-4147-A177-3AD203B41FA5}">
                      <a16:colId xmlns:a16="http://schemas.microsoft.com/office/drawing/2014/main" val="3147137591"/>
                    </a:ext>
                  </a:extLst>
                </a:gridCol>
              </a:tblGrid>
              <a:tr h="487078">
                <a:tc>
                  <a:txBody>
                    <a:bodyPr/>
                    <a:lstStyle/>
                    <a:p>
                      <a:pPr marL="0" marR="0" algn="ctr">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1212401">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r h="2003432">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lục</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đại</a:t>
                      </a:r>
                      <a:r>
                        <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dương</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smtClean="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r h="1680668">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hình</a:t>
                      </a:r>
                      <a:endParaRPr lang="en-US" sz="2400" b="1"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smtClean="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smtClean="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217462"/>
            <a:chOff x="91636" y="-71151"/>
            <a:chExt cx="12100364" cy="1217462"/>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468809" cy="113749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2449127" y="1863612"/>
            <a:ext cx="3481387" cy="923330"/>
          </a:xfrm>
          <a:prstGeom prst="rect">
            <a:avLst/>
          </a:prstGeom>
        </p:spPr>
        <p:txBody>
          <a:bodyPr wrap="square">
            <a:spAutoFit/>
          </a:bodyPr>
          <a:lstStyle/>
          <a:p>
            <a:pPr marL="457200" marR="194310" algn="just">
              <a:spcBef>
                <a:spcPts val="0"/>
              </a:spcBef>
              <a:spcAft>
                <a:spcPts val="0"/>
              </a:spcAft>
            </a:pP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ở các vùng vĩ độ thấp nóng hơn không khí ở các vùng vĩ độ cao.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6" name="Rectangle 5"/>
          <p:cNvSpPr/>
          <p:nvPr/>
        </p:nvSpPr>
        <p:spPr>
          <a:xfrm>
            <a:off x="5656068" y="1732116"/>
            <a:ext cx="4594435" cy="1200329"/>
          </a:xfrm>
          <a:prstGeom prst="rect">
            <a:avLst/>
          </a:prstGeom>
        </p:spPr>
        <p:txBody>
          <a:bodyPr wrap="square">
            <a:spAutoFit/>
          </a:bodyPr>
          <a:lstStyle/>
          <a:p>
            <a:pPr marL="457200" marR="194310" algn="just">
              <a:spcBef>
                <a:spcPts val="0"/>
              </a:spcBef>
              <a:spcAft>
                <a:spcPts val="0"/>
              </a:spcAft>
            </a:pP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 thấp </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góc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lớn </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nhiều </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khí </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a:p>
            <a:pPr marL="457200" marR="194310" algn="just">
              <a:spcBef>
                <a:spcPts val="0"/>
              </a:spcBef>
              <a:spcAft>
                <a:spcPts val="0"/>
              </a:spcAft>
            </a:pP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nhỏ</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ít</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lạnh</a:t>
            </a:r>
            <a:r>
              <a:rPr lang="vi-VN"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17" name="Rectangle 16"/>
          <p:cNvSpPr/>
          <p:nvPr/>
        </p:nvSpPr>
        <p:spPr>
          <a:xfrm>
            <a:off x="9820469" y="1904511"/>
            <a:ext cx="2409631" cy="923330"/>
          </a:xfrm>
          <a:prstGeom prst="rect">
            <a:avLst/>
          </a:prstGeom>
        </p:spPr>
        <p:txBody>
          <a:bodyPr wrap="square">
            <a:spAutoFit/>
          </a:bodyPr>
          <a:lstStyle/>
          <a:p>
            <a:pPr marL="457200" marR="194310" algn="just">
              <a:spcBef>
                <a:spcPts val="0"/>
              </a:spcBef>
              <a:spcAft>
                <a:spcPts val="0"/>
              </a:spcAft>
            </a:pP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Việt</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Nam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thấp</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Nga</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en-US" b="1" dirty="0" smtClean="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7" name="Rectangle 6"/>
          <p:cNvSpPr/>
          <p:nvPr/>
        </p:nvSpPr>
        <p:spPr>
          <a:xfrm>
            <a:off x="5839177" y="3304896"/>
            <a:ext cx="4201147" cy="923330"/>
          </a:xfrm>
          <a:prstGeom prst="rect">
            <a:avLst/>
          </a:prstGeom>
        </p:spPr>
        <p:txBody>
          <a:bodyPr wrap="square">
            <a:spAutoFit/>
          </a:bodyPr>
          <a:lstStyle/>
          <a:p>
            <a:pPr marL="457200" marR="194310" algn="just">
              <a:spcBef>
                <a:spcPts val="0"/>
              </a:spcBef>
              <a:spcAft>
                <a:spcPts val="0"/>
              </a:spcAft>
            </a:pP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dung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của</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nước</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khác</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nhau</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Mặt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hấp</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thụ</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tỏa</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nhanh</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đại</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dương</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chemeClr val="accent6">
                  <a:lumMod val="50000"/>
                </a:schemeClr>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8" name="Rectangle 7"/>
          <p:cNvSpPr/>
          <p:nvPr/>
        </p:nvSpPr>
        <p:spPr>
          <a:xfrm>
            <a:off x="2749094" y="3009389"/>
            <a:ext cx="3214537" cy="1754326"/>
          </a:xfrm>
          <a:prstGeom prst="rect">
            <a:avLst/>
          </a:prstGeom>
        </p:spPr>
        <p:txBody>
          <a:bodyPr wrap="square">
            <a:spAutoFit/>
          </a:bodyPr>
          <a:lstStyle/>
          <a:p>
            <a:pPr algn="just"/>
            <a:r>
              <a:rPr lang="en-US" b="1" dirty="0" smtClean="0">
                <a:solidFill>
                  <a:schemeClr val="accent6">
                    <a:lumMod val="50000"/>
                  </a:schemeClr>
                </a:solidFill>
                <a:latin typeface="#9Slide03 SFU Futura_12" panose="020B0604020202020204" charset="0"/>
                <a:ea typeface="Calibri" panose="020F0502020204030204" pitchFamily="34"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rPr>
              <a:t>Mùa</a:t>
            </a:r>
            <a:r>
              <a:rPr lang="en-US" b="1" dirty="0" smtClean="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hạ</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lục</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địa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có</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nhiệt</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độ</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cao</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hơn</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đại</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dương</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rPr>
              <a:t>mùa</a:t>
            </a:r>
            <a:r>
              <a:rPr lang="en-US" b="1" dirty="0" smtClean="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đông</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lục</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địa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có</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nhiệt</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độ</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rPr>
              <a:t>thấp</a:t>
            </a:r>
            <a:r>
              <a:rPr lang="en-US" b="1" dirty="0" smtClean="0">
                <a:solidFill>
                  <a:schemeClr val="accent6">
                    <a:lumMod val="50000"/>
                  </a:schemeClr>
                </a:solidFill>
                <a:latin typeface="#9Slide03 SFU Futura_12" panose="020B0604020202020204" charset="0"/>
                <a:ea typeface="Calibri" panose="020F0502020204030204" pitchFamily="34"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rPr>
              <a:t>hơn</a:t>
            </a:r>
            <a:r>
              <a:rPr lang="en-US" b="1" dirty="0" smtClean="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đại</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rPr>
              <a:t>dương</a:t>
            </a:r>
            <a:r>
              <a:rPr lang="en-US" b="1" dirty="0" smtClean="0">
                <a:solidFill>
                  <a:schemeClr val="accent6">
                    <a:lumMod val="50000"/>
                  </a:schemeClr>
                </a:solidFill>
                <a:latin typeface="#9Slide03 SFU Futura_12" panose="020B0604020202020204" charset="0"/>
                <a:ea typeface="Calibri" panose="020F0502020204030204" pitchFamily="34" charset="0"/>
              </a:rPr>
              <a:t>.</a:t>
            </a:r>
          </a:p>
          <a:p>
            <a:pPr algn="just"/>
            <a:r>
              <a:rPr lang="en-US" b="1" dirty="0" smtClean="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B</a:t>
            </a:r>
            <a:r>
              <a:rPr lang="en-US" b="1" dirty="0" err="1" smtClean="0">
                <a:solidFill>
                  <a:schemeClr val="accent6">
                    <a:lumMod val="50000"/>
                  </a:schemeClr>
                </a:solidFill>
                <a:latin typeface="#9Slide03 SFU Futura_12" panose="020B0604020202020204" charset="0"/>
              </a:rPr>
              <a:t>iên</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độ</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nhiệt</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đại</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dương</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nhỏ</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lục</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địa</a:t>
            </a:r>
            <a:r>
              <a:rPr lang="en-US" b="1" dirty="0" smtClean="0">
                <a:solidFill>
                  <a:schemeClr val="accent6">
                    <a:lumMod val="50000"/>
                  </a:schemeClr>
                </a:solidFill>
                <a:latin typeface="#9Slide03 SFU Futura_12" panose="020B0604020202020204" charset="0"/>
              </a:rPr>
              <a:t> </a:t>
            </a:r>
            <a:r>
              <a:rPr lang="en-US" b="1" dirty="0" err="1" smtClean="0">
                <a:solidFill>
                  <a:schemeClr val="accent6">
                    <a:lumMod val="50000"/>
                  </a:schemeClr>
                </a:solidFill>
                <a:latin typeface="#9Slide03 SFU Futura_12" panose="020B0604020202020204" charset="0"/>
              </a:rPr>
              <a:t>lớn</a:t>
            </a:r>
            <a:r>
              <a:rPr lang="en-US" b="1" dirty="0" smtClean="0">
                <a:solidFill>
                  <a:schemeClr val="accent6">
                    <a:lumMod val="50000"/>
                  </a:schemeClr>
                </a:solidFill>
                <a:latin typeface="#9Slide03 SFU Futura_12" panose="020B0604020202020204" charset="0"/>
              </a:rPr>
              <a:t>.</a:t>
            </a:r>
            <a:endParaRPr lang="en-US" b="1" dirty="0">
              <a:solidFill>
                <a:schemeClr val="accent6">
                  <a:lumMod val="50000"/>
                </a:schemeClr>
              </a:solidFill>
              <a:latin typeface="#9Slide03 SFU Futura_12" panose="020B0604020202020204" charset="0"/>
            </a:endParaRPr>
          </a:p>
        </p:txBody>
      </p:sp>
      <p:sp>
        <p:nvSpPr>
          <p:cNvPr id="9" name="Rectangle 8"/>
          <p:cNvSpPr/>
          <p:nvPr/>
        </p:nvSpPr>
        <p:spPr>
          <a:xfrm>
            <a:off x="2376099" y="4998018"/>
            <a:ext cx="3578468" cy="1477328"/>
          </a:xfrm>
          <a:prstGeom prst="rect">
            <a:avLst/>
          </a:prstGeom>
        </p:spPr>
        <p:txBody>
          <a:bodyPr wrap="square">
            <a:spAutoFit/>
          </a:bodyPr>
          <a:lstStyle/>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giảm</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còn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thay</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đổi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theo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dốc</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hướng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phơi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núi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10" name="Rectangle 9"/>
          <p:cNvSpPr/>
          <p:nvPr/>
        </p:nvSpPr>
        <p:spPr>
          <a:xfrm>
            <a:off x="5617968" y="4998018"/>
            <a:ext cx="4563431" cy="1477328"/>
          </a:xfrm>
          <a:prstGeom prst="rect">
            <a:avLst/>
          </a:prstGeom>
        </p:spPr>
        <p:txBody>
          <a:bodyPr wrap="square">
            <a:spAutoFit/>
          </a:bodyPr>
          <a:lstStyle/>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khí</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loãng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hấp</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thụ</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giữ</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được</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nhiều</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Góc</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chiếu</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Mặt</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Trời</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đến</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khuất</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hay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đón</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ánh</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sáng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là</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khác</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nhau</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23" name="Rectangle 22"/>
          <p:cNvSpPr/>
          <p:nvPr/>
        </p:nvSpPr>
        <p:spPr>
          <a:xfrm>
            <a:off x="9811405" y="5237406"/>
            <a:ext cx="2380595" cy="923330"/>
          </a:xfrm>
          <a:prstGeom prst="rect">
            <a:avLst/>
          </a:prstGeom>
        </p:spPr>
        <p:txBody>
          <a:bodyPr wrap="square">
            <a:spAutoFit/>
          </a:bodyPr>
          <a:lstStyle/>
          <a:p>
            <a:pPr marL="457200" marR="194310" algn="just">
              <a:spcBef>
                <a:spcPts val="0"/>
              </a:spcBef>
              <a:spcAft>
                <a:spcPts val="0"/>
              </a:spcAft>
            </a:pP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đỉnh</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Fansipăng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thì</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thấy</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lạnh</a:t>
            </a:r>
            <a:r>
              <a:rPr lang="en-US" b="1" dirty="0" smtClean="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endParaRPr>
          </a:p>
        </p:txBody>
      </p:sp>
      <p:pic>
        <p:nvPicPr>
          <p:cNvPr id="26" name="Picture 2" descr="5 đới khí hậu trên trái đất"/>
          <p:cNvPicPr>
            <a:picLocks noChangeAspect="1" noChangeArrowheads="1"/>
          </p:cNvPicPr>
          <p:nvPr/>
        </p:nvPicPr>
        <p:blipFill rotWithShape="1">
          <a:blip r:embed="rId5">
            <a:extLst>
              <a:ext uri="{28A0092B-C50C-407E-A947-70E740481C1C}">
                <a14:useLocalDpi xmlns:a14="http://schemas.microsoft.com/office/drawing/2010/main" val="0"/>
              </a:ext>
            </a:extLst>
          </a:blip>
          <a:srcRect r="4769" b="11696"/>
          <a:stretch/>
        </p:blipFill>
        <p:spPr bwMode="auto">
          <a:xfrm>
            <a:off x="1546238" y="1828858"/>
            <a:ext cx="1135288" cy="10199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1478671" y="3073636"/>
            <a:ext cx="1270423" cy="146374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ãy Núi, Ngọn Núi, Đồi Núi, Tải Hình Núi PNG 186 - Free.Vector6.com"/>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07216" y="5462584"/>
            <a:ext cx="1525956" cy="116227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883170" y="3104840"/>
            <a:ext cx="2346930" cy="1477328"/>
          </a:xfrm>
          <a:prstGeom prst="rect">
            <a:avLst/>
          </a:prstGeom>
        </p:spPr>
        <p:txBody>
          <a:bodyPr wrap="square">
            <a:spAutoFit/>
          </a:bodyPr>
          <a:lstStyle/>
          <a:p>
            <a:pPr marL="457200" marR="194310" algn="just">
              <a:spcBef>
                <a:spcPts val="0"/>
              </a:spcBef>
              <a:spcAft>
                <a:spcPts val="0"/>
              </a:spcAft>
            </a:pP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Tháng</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7, ở Bret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ven</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biển</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16,9</a:t>
            </a:r>
            <a:r>
              <a:rPr lang="en-US" b="1" baseline="30000"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Còn</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ở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Đô</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-net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sâu</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lục</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địa</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21,7</a:t>
            </a:r>
            <a:r>
              <a:rPr lang="en-US" b="1" baseline="30000"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b="1" dirty="0" smtClean="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2146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3301116" y="246979"/>
            <a:ext cx="8933748" cy="65110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0" y="246979"/>
            <a:ext cx="3401127" cy="65119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C00000"/>
                </a:solidFill>
                <a:latin typeface="#9Slide03 SFU Futura_12" panose="00000400000000000000" pitchFamily="2" charset="0"/>
                <a:cs typeface="Arial" panose="020B0604020202020204" pitchFamily="34" charset="0"/>
              </a:rPr>
              <a:t>EM CÓ BIẾT ?</a:t>
            </a:r>
            <a:endParaRPr lang="en-US" sz="2800" b="1" dirty="0">
              <a:solidFill>
                <a:srgbClr val="C00000"/>
              </a:solidFill>
              <a:latin typeface="#9Slide03 SFU Futura_12" panose="00000400000000000000" pitchFamily="2" charset="0"/>
              <a:cs typeface="Arial" panose="020B0604020202020204" pitchFamily="34" charset="0"/>
            </a:endParaRPr>
          </a:p>
        </p:txBody>
      </p:sp>
      <p:sp>
        <p:nvSpPr>
          <p:cNvPr id="11" name="Rectangle: Rounded Corners 7">
            <a:extLst>
              <a:ext uri="{FF2B5EF4-FFF2-40B4-BE49-F238E27FC236}">
                <a16:creationId xmlns:a16="http://schemas.microsoft.com/office/drawing/2014/main" id="{9C8CB8A0-CA76-4A71-B990-0741CE8ED4AB}"/>
              </a:ext>
            </a:extLst>
          </p:cNvPr>
          <p:cNvSpPr/>
          <p:nvPr/>
        </p:nvSpPr>
        <p:spPr>
          <a:xfrm>
            <a:off x="-100011" y="2603271"/>
            <a:ext cx="3401127" cy="161515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2060"/>
                </a:solidFill>
                <a:latin typeface="#9Slide03 SFU Futura_12" panose="00000400000000000000" pitchFamily="2" charset="0"/>
                <a:cs typeface="Arial" panose="020B0604020202020204" pitchFamily="34" charset="0"/>
              </a:rPr>
              <a:t>Vùng</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núi</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cao</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Bắc</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Bộ</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có</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nhiệt</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độ</a:t>
            </a:r>
            <a:r>
              <a:rPr lang="en-US" sz="3600" b="1" dirty="0" smtClean="0">
                <a:solidFill>
                  <a:srgbClr val="002060"/>
                </a:solidFill>
                <a:latin typeface="#9Slide03 SFU Futura_12" panose="00000400000000000000" pitchFamily="2" charset="0"/>
                <a:cs typeface="Arial" panose="020B0604020202020204" pitchFamily="34" charset="0"/>
              </a:rPr>
              <a:t> </a:t>
            </a:r>
            <a:r>
              <a:rPr lang="en-US" sz="3600" b="1" dirty="0" err="1" smtClean="0">
                <a:solidFill>
                  <a:srgbClr val="002060"/>
                </a:solidFill>
                <a:latin typeface="#9Slide03 SFU Futura_12" panose="00000400000000000000" pitchFamily="2" charset="0"/>
                <a:cs typeface="Arial" panose="020B0604020202020204" pitchFamily="34" charset="0"/>
              </a:rPr>
              <a:t>dưới</a:t>
            </a:r>
            <a:r>
              <a:rPr lang="en-US" sz="3600" b="1" dirty="0" smtClean="0">
                <a:solidFill>
                  <a:srgbClr val="002060"/>
                </a:solidFill>
                <a:latin typeface="#9Slide03 SFU Futura_12" panose="00000400000000000000" pitchFamily="2" charset="0"/>
                <a:cs typeface="Arial" panose="020B0604020202020204" pitchFamily="34" charset="0"/>
              </a:rPr>
              <a:t> 3</a:t>
            </a:r>
            <a:r>
              <a:rPr lang="en-US" sz="3600" b="1" baseline="30000" dirty="0" smtClean="0">
                <a:solidFill>
                  <a:srgbClr val="002060"/>
                </a:solidFill>
                <a:latin typeface="#9Slide03 SFU Futura_12" panose="00000400000000000000" pitchFamily="2" charset="0"/>
                <a:cs typeface="Arial" panose="020B0604020202020204" pitchFamily="34" charset="0"/>
              </a:rPr>
              <a:t>0</a:t>
            </a:r>
            <a:r>
              <a:rPr lang="en-US" sz="3600" b="1" dirty="0" smtClean="0">
                <a:solidFill>
                  <a:srgbClr val="002060"/>
                </a:solidFill>
                <a:latin typeface="#9Slide03 SFU Futura_12" panose="00000400000000000000" pitchFamily="2" charset="0"/>
                <a:cs typeface="Arial" panose="020B0604020202020204" pitchFamily="34" charset="0"/>
              </a:rPr>
              <a:t>C </a:t>
            </a:r>
            <a:endParaRPr lang="en-US" sz="2400" b="1" dirty="0">
              <a:solidFill>
                <a:srgbClr val="002060"/>
              </a:solidFill>
              <a:latin typeface="#9Slide03 SFU Futura_12" panose="00000400000000000000" pitchFamily="2" charset="0"/>
              <a:cs typeface="Arial" panose="020B0604020202020204" pitchFamily="34" charset="0"/>
            </a:endParaRPr>
          </a:p>
        </p:txBody>
      </p:sp>
      <p:pic>
        <p:nvPicPr>
          <p:cNvPr id="18" name="Picture 4" descr="Play Icons Button Youtube Subscribe Computer - Play Video - Free  Transparent PNG Download - PNGkey">
            <a:extLst>
              <a:ext uri="{FF2B5EF4-FFF2-40B4-BE49-F238E27FC236}">
                <a16:creationId xmlns:a16="http://schemas.microsoft.com/office/drawing/2014/main" id="{C305EBA5-A75B-4BCC-9EC2-CD7018F5FE7A}"/>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870246" y="1285088"/>
            <a:ext cx="1382296" cy="10906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9045" t="49109" b="-1"/>
          <a:stretch/>
        </p:blipFill>
        <p:spPr bwMode="auto">
          <a:xfrm>
            <a:off x="683978" y="4645973"/>
            <a:ext cx="2332664" cy="1954849"/>
          </a:xfrm>
          <a:prstGeom prst="rect">
            <a:avLst/>
          </a:prstGeom>
          <a:noFill/>
          <a:extLst>
            <a:ext uri="{909E8E84-426E-40DD-AFC4-6F175D3DCCD1}">
              <a14:hiddenFill xmlns:a14="http://schemas.microsoft.com/office/drawing/2010/main">
                <a:solidFill>
                  <a:srgbClr val="FFFFFF"/>
                </a:solidFill>
              </a14:hiddenFill>
            </a:ext>
          </a:extLst>
        </p:spPr>
      </p:pic>
      <p:pic>
        <p:nvPicPr>
          <p:cNvPr id="3" name="Vùng núi cao Bắc Bộ dưới 3 độ C _ VTC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603453" y="376911"/>
            <a:ext cx="8346937" cy="4849484"/>
          </a:xfrm>
          <a:prstGeom prst="rect">
            <a:avLst/>
          </a:prstGeom>
        </p:spPr>
      </p:pic>
    </p:spTree>
    <p:extLst>
      <p:ext uri="{BB962C8B-B14F-4D97-AF65-F5344CB8AC3E}">
        <p14:creationId xmlns:p14="http://schemas.microsoft.com/office/powerpoint/2010/main" val="526957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104302" y="1150305"/>
            <a:ext cx="3253761" cy="799311"/>
            <a:chOff x="289539" y="1198251"/>
            <a:chExt cx="3253761" cy="799311"/>
          </a:xfrm>
        </p:grpSpPr>
        <p:sp>
          <p:nvSpPr>
            <p:cNvPr id="31" name="Rectangle: Rounded Corners 7">
              <a:extLst>
                <a:ext uri="{FF2B5EF4-FFF2-40B4-BE49-F238E27FC236}">
                  <a16:creationId xmlns:a16="http://schemas.microsoft.com/office/drawing/2014/main" id="{9C8CB8A0-CA76-4A71-B990-0741CE8ED4AB}"/>
                </a:ext>
              </a:extLst>
            </p:cNvPr>
            <p:cNvSpPr/>
            <p:nvPr/>
          </p:nvSpPr>
          <p:spPr>
            <a:xfrm>
              <a:off x="565632" y="1276492"/>
              <a:ext cx="2977668" cy="596238"/>
            </a:xfrm>
            <a:prstGeom prst="roundRect">
              <a:avLst/>
            </a:prstGeom>
            <a:solidFill>
              <a:srgbClr val="DEFAFD"/>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9Slide03 SFU Futura_12" panose="00000400000000000000" pitchFamily="2" charset="0"/>
                  <a:cs typeface="Arial" panose="020B0604020202020204" pitchFamily="34" charset="0"/>
                </a:rPr>
                <a:t>KHÁI NIỆM</a:t>
              </a:r>
              <a:endParaRPr lang="en-US" sz="3200" b="1" dirty="0">
                <a:solidFill>
                  <a:srgbClr val="FF0000"/>
                </a:solidFill>
                <a:latin typeface="#9Slide03 SFU Futura_12" panose="00000400000000000000" pitchFamily="2" charset="0"/>
                <a:cs typeface="Arial" panose="020B0604020202020204" pitchFamily="34" charset="0"/>
              </a:endParaRPr>
            </a:p>
          </p:txBody>
        </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9539" y="1198251"/>
              <a:ext cx="750650" cy="7993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39487" y="2031326"/>
            <a:ext cx="3789576" cy="1083374"/>
          </a:xfrm>
          <a:prstGeom prst="rect">
            <a:avLst/>
          </a:prstGeom>
        </p:spPr>
        <p:txBody>
          <a:bodyPr wrap="square">
            <a:spAutoFit/>
          </a:bodyPr>
          <a:lstStyle/>
          <a:p>
            <a:pPr algn="just">
              <a:lnSpc>
                <a:spcPct val="115000"/>
              </a:lnSpc>
            </a:pPr>
            <a:r>
              <a:rPr lang="en-US" sz="2800"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Khí</a:t>
            </a:r>
            <a:r>
              <a:rPr lang="en-US" sz="2800" b="1"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quyển</a:t>
            </a:r>
            <a:r>
              <a:rPr lang="en-US" sz="2800" b="1"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a:t>
            </a:r>
            <a:r>
              <a:rPr lang="en-US" sz="2800" b="1" dirty="0" smtClean="0">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latin typeface="#9Slide03 SFU Futura_12" panose="020B0604020202020204" charset="0"/>
                <a:ea typeface="Cambria" panose="02040503050406030204" pitchFamily="18" charset="0"/>
                <a:cs typeface="Times New Roman" panose="02020603050405020304" pitchFamily="18" charset="0"/>
              </a:rPr>
              <a:t>lớp</a:t>
            </a:r>
            <a:r>
              <a:rPr lang="en-US" sz="2800" dirty="0" smtClean="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không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khí</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bao</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quanh</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smtClean="0">
                <a:latin typeface="#9Slide03 SFU Futura_12" panose="020B0604020202020204" charset="0"/>
                <a:ea typeface="Cambria" panose="02040503050406030204" pitchFamily="18" charset="0"/>
                <a:cs typeface="Times New Roman" panose="02020603050405020304" pitchFamily="18" charset="0"/>
              </a:rPr>
              <a:t>TĐ.</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pic>
        <p:nvPicPr>
          <p:cNvPr id="21506" name="Picture 2" descr="Hình ảnh Không Khí PNG , Bụi Bặm, Môi Trường, ô Nhiễm Biểu Tượng đường Chấm  Màu Xanh PNG và Vector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9635" t="9557" r="9740" b="9349"/>
          <a:stretch/>
        </p:blipFill>
        <p:spPr bwMode="auto">
          <a:xfrm>
            <a:off x="9608708" y="1949616"/>
            <a:ext cx="2467368" cy="24817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5">
            <a:extLst>
              <a:ext uri="{BEBA8EAE-BF5A-486C-A8C5-ECC9F3942E4B}">
                <a14:imgProps xmlns:a14="http://schemas.microsoft.com/office/drawing/2010/main">
                  <a14:imgLayer r:embed="rId6">
                    <a14:imgEffect>
                      <a14:backgroundRemoval t="1127" b="95211" l="3689" r="98156">
                        <a14:foregroundMark x1="31352" y1="31831" x2="41189" y2="39718"/>
                        <a14:foregroundMark x1="40779" y1="38873" x2="39754" y2="34366"/>
                        <a14:foregroundMark x1="51025" y1="31549" x2="45287" y2="17746"/>
                        <a14:foregroundMark x1="55123" y1="5915" x2="68033" y2="8169"/>
                        <a14:foregroundMark x1="78279" y1="1408" x2="81967" y2="24225"/>
                        <a14:foregroundMark x1="68238" y1="50986" x2="62500" y2="55211"/>
                        <a14:foregroundMark x1="56762" y1="16620" x2="57377" y2="20563"/>
                        <a14:foregroundMark x1="52254" y1="19718" x2="50410" y2="22254"/>
                        <a14:foregroundMark x1="60451" y1="13803" x2="66803" y2="18310"/>
                        <a14:foregroundMark x1="44877" y1="41408" x2="38730" y2="41690"/>
                        <a14:foregroundMark x1="57787" y1="43099" x2="53893" y2="44225"/>
                        <a14:foregroundMark x1="91393" y1="34085" x2="87500" y2="41127"/>
                        <a14:foregroundMark x1="98156" y1="24225" x2="94057" y2="35493"/>
                        <a14:foregroundMark x1="83402" y1="45070" x2="60246" y2="63662"/>
                        <a14:foregroundMark x1="7172" y1="54930" x2="3893" y2="62254"/>
                        <a14:foregroundMark x1="8811" y1="63380" x2="7787" y2="66197"/>
                        <a14:foregroundMark x1="9631" y1="69859" x2="19262" y2="61408"/>
                        <a14:foregroundMark x1="32377" y1="64225" x2="50410" y2="79718"/>
                        <a14:foregroundMark x1="40984" y1="66197" x2="59221" y2="71549"/>
                        <a14:foregroundMark x1="87295" y1="56338" x2="92213" y2="56620"/>
                        <a14:foregroundMark x1="77869" y1="71268" x2="83811" y2="77465"/>
                        <a14:foregroundMark x1="41393" y1="86479" x2="35246" y2="95211"/>
                      </a14:backgroundRemoval>
                    </a14:imgEffect>
                  </a14:imgLayer>
                </a14:imgProps>
              </a:ext>
            </a:extLst>
          </a:blip>
          <a:stretch>
            <a:fillRect/>
          </a:stretch>
        </p:blipFill>
        <p:spPr>
          <a:xfrm>
            <a:off x="2033370" y="2027857"/>
            <a:ext cx="4141864" cy="3013036"/>
          </a:xfrm>
          <a:prstGeom prst="rect">
            <a:avLst/>
          </a:prstGeom>
        </p:spPr>
      </p:pic>
      <p:sp>
        <p:nvSpPr>
          <p:cNvPr id="19" name="Rectangle 18"/>
          <p:cNvSpPr/>
          <p:nvPr/>
        </p:nvSpPr>
        <p:spPr>
          <a:xfrm>
            <a:off x="6297830" y="2163566"/>
            <a:ext cx="3310878" cy="2074414"/>
          </a:xfrm>
          <a:prstGeom prst="rect">
            <a:avLst/>
          </a:prstGeom>
        </p:spPr>
        <p:txBody>
          <a:bodyPr wrap="square">
            <a:spAutoFit/>
          </a:bodyPr>
          <a:lstStyle/>
          <a:p>
            <a:pPr algn="just">
              <a:lnSpc>
                <a:spcPct val="115000"/>
              </a:lnSpc>
            </a:pPr>
            <a:r>
              <a:rPr lang="en-US" sz="2800"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a:t>
            </a:r>
            <a:r>
              <a:rPr lang="en-US" sz="2800" b="1" dirty="0" err="1"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Thành</a:t>
            </a:r>
            <a:r>
              <a:rPr lang="en-US" sz="2800" b="1"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phần</a:t>
            </a:r>
            <a:r>
              <a:rPr lang="en-US" sz="2800"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không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khí</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nitơ</a:t>
            </a:r>
            <a:r>
              <a:rPr lang="en-US" sz="2800" dirty="0">
                <a:latin typeface="#9Slide03 SFU Futura_12" panose="020B0604020202020204" charset="0"/>
                <a:ea typeface="Cambria" panose="02040503050406030204" pitchFamily="18" charset="0"/>
                <a:cs typeface="Times New Roman" panose="02020603050405020304" pitchFamily="18" charset="0"/>
              </a:rPr>
              <a:t> 78%, oxy 21</a:t>
            </a:r>
            <a:r>
              <a:rPr lang="en-US" sz="2800" dirty="0" smtClean="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bụi</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và</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các</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tạp</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chất</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khác</a:t>
            </a:r>
            <a:r>
              <a:rPr lang="en-US" sz="2800"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20" name="Rectangle 19"/>
          <p:cNvSpPr/>
          <p:nvPr/>
        </p:nvSpPr>
        <p:spPr>
          <a:xfrm>
            <a:off x="1904126" y="4822307"/>
            <a:ext cx="3753086" cy="1083374"/>
          </a:xfrm>
          <a:prstGeom prst="rect">
            <a:avLst/>
          </a:prstGeom>
        </p:spPr>
        <p:txBody>
          <a:bodyPr wrap="square">
            <a:spAutoFit/>
          </a:bodyPr>
          <a:lstStyle/>
          <a:p>
            <a:pPr algn="just">
              <a:lnSpc>
                <a:spcPct val="115000"/>
              </a:lnSpc>
            </a:pPr>
            <a:r>
              <a:rPr lang="en-US" sz="2800" b="1"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Cấu</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trúc</a:t>
            </a:r>
            <a:r>
              <a:rPr lang="en-US" sz="2800" b="1" dirty="0" smtClean="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latin typeface="#9Slide03 SFU Futura_12" panose="020B0604020202020204" charset="0"/>
                <a:ea typeface="Cambria" panose="02040503050406030204" pitchFamily="18" charset="0"/>
                <a:cs typeface="Times New Roman" panose="02020603050405020304" pitchFamily="18" charset="0"/>
              </a:rPr>
              <a:t>Đối</a:t>
            </a:r>
            <a:r>
              <a:rPr lang="en-US" sz="2800" dirty="0" smtClean="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lưu</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bình</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lưu</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các</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tầng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latin typeface="#9Slide03 SFU Futura_12" panose="020B0604020202020204" charset="0"/>
                <a:ea typeface="Cambria" panose="02040503050406030204" pitchFamily="18" charset="0"/>
                <a:cs typeface="Times New Roman" panose="02020603050405020304" pitchFamily="18" charset="0"/>
              </a:rPr>
              <a:t>cao</a:t>
            </a:r>
            <a:r>
              <a:rPr lang="en-US" sz="2800"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21" name="Rectangle 20"/>
          <p:cNvSpPr/>
          <p:nvPr/>
        </p:nvSpPr>
        <p:spPr>
          <a:xfrm>
            <a:off x="9090789" y="5040893"/>
            <a:ext cx="2607705" cy="1384995"/>
          </a:xfrm>
          <a:prstGeom prst="rect">
            <a:avLst/>
          </a:prstGeom>
        </p:spPr>
        <p:txBody>
          <a:bodyPr wrap="square">
            <a:spAutoFit/>
          </a:bodyPr>
          <a:lstStyle/>
          <a:p>
            <a:pPr algn="just"/>
            <a:r>
              <a:rPr lang="en-US" sz="2800" dirty="0" smtClean="0">
                <a:solidFill>
                  <a:srgbClr val="0070C0"/>
                </a:solidFill>
                <a:latin typeface="#9Slide03 SFU Futura_12" panose="020B0604020202020204" charset="0"/>
                <a:ea typeface="Cambria" panose="02040503050406030204" pitchFamily="18" charset="0"/>
              </a:rPr>
              <a:t>- </a:t>
            </a:r>
            <a:r>
              <a:rPr lang="en-US" sz="2800" b="1" dirty="0" err="1">
                <a:solidFill>
                  <a:srgbClr val="0070C0"/>
                </a:solidFill>
                <a:latin typeface="#9Slide03 SFU Futura_12" panose="020B0604020202020204" charset="0"/>
                <a:ea typeface="Cambria" panose="02040503050406030204" pitchFamily="18" charset="0"/>
              </a:rPr>
              <a:t>Vai</a:t>
            </a:r>
            <a:r>
              <a:rPr lang="en-US" sz="2800" b="1" dirty="0">
                <a:solidFill>
                  <a:srgbClr val="0070C0"/>
                </a:solidFill>
                <a:latin typeface="#9Slide03 SFU Futura_12" panose="020B0604020202020204" charset="0"/>
                <a:ea typeface="Cambria" panose="02040503050406030204" pitchFamily="18" charset="0"/>
              </a:rPr>
              <a:t> </a:t>
            </a:r>
            <a:r>
              <a:rPr lang="en-US" sz="2800" b="1" dirty="0" err="1">
                <a:solidFill>
                  <a:srgbClr val="0070C0"/>
                </a:solidFill>
                <a:latin typeface="#9Slide03 SFU Futura_12" panose="020B0604020202020204" charset="0"/>
                <a:ea typeface="Cambria" panose="02040503050406030204" pitchFamily="18" charset="0"/>
              </a:rPr>
              <a:t>trò</a:t>
            </a:r>
            <a:r>
              <a:rPr lang="en-US" sz="2800" dirty="0">
                <a:solidFill>
                  <a:srgbClr val="0070C0"/>
                </a:solidFill>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quan</a:t>
            </a:r>
            <a:r>
              <a:rPr lang="en-US" sz="2800" dirty="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trọng</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bảo</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vệ</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sự</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sống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a:t>
            </a:r>
            <a:r>
              <a:rPr lang="en-US" sz="2800" dirty="0" smtClean="0">
                <a:latin typeface="#9Slide03 SFU Futura_12" panose="020B0604020202020204" charset="0"/>
                <a:ea typeface="Cambria" panose="02040503050406030204" pitchFamily="18" charset="0"/>
              </a:rPr>
              <a:t>TĐ.</a:t>
            </a:r>
            <a:endParaRPr lang="en-US" sz="2800" dirty="0">
              <a:latin typeface="#9Slide03 SFU Futura_12" panose="020B0604020202020204" charset="0"/>
            </a:endParaRPr>
          </a:p>
        </p:txBody>
      </p:sp>
      <p:pic>
        <p:nvPicPr>
          <p:cNvPr id="22530" name="Picture 2" descr="Máy tính Biểu tượng chất lượng của không Khí ô nhiễm không Khí Clip nghệ  thuật - những người khác png tải về - Miễn phí trong suốt Đen Và Trắng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19" b="98519" l="10000" r="90000">
                        <a14:foregroundMark x1="40556" y1="35741" x2="67000" y2="30741"/>
                        <a14:foregroundMark x1="64667" y1="3519" x2="32556" y2="4630"/>
                        <a14:foregroundMark x1="39667" y1="51296" x2="68556" y2="48333"/>
                        <a14:foregroundMark x1="38889" y1="69074" x2="72889" y2="63333"/>
                        <a14:foregroundMark x1="68667" y1="77963" x2="67556" y2="92407"/>
                        <a14:foregroundMark x1="40000" y1="98519" x2="56222" y2="98333"/>
                      </a14:backgroundRemoval>
                    </a14:imgEffect>
                  </a14:imgLayer>
                </a14:imgProps>
              </a:ext>
              <a:ext uri="{28A0092B-C50C-407E-A947-70E740481C1C}">
                <a14:useLocalDpi xmlns:a14="http://schemas.microsoft.com/office/drawing/2010/main" val="0"/>
              </a:ext>
            </a:extLst>
          </a:blip>
          <a:srcRect/>
          <a:stretch>
            <a:fillRect/>
          </a:stretch>
        </p:blipFill>
        <p:spPr bwMode="auto">
          <a:xfrm>
            <a:off x="-498751" y="4894011"/>
            <a:ext cx="2926244" cy="175574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ình ảnh Tiết Kiệm Trái đất Bảo Vệ Sinh Thái Bảo Vệ Trừu Tượng Màu Phẳng  Biểu Tượng T PNG , Nền, Kinh Doanh, Chăm Sóc PNG và Vector với nền trong"/>
          <p:cNvPicPr>
            <a:picLocks noChangeAspect="1" noChangeArrowheads="1"/>
          </p:cNvPicPr>
          <p:nvPr/>
        </p:nvPicPr>
        <p:blipFill rotWithShape="1">
          <a:blip r:embed="rId9">
            <a:extLst>
              <a:ext uri="{28A0092B-C50C-407E-A947-70E740481C1C}">
                <a14:useLocalDpi xmlns:a14="http://schemas.microsoft.com/office/drawing/2010/main" val="0"/>
              </a:ext>
            </a:extLst>
          </a:blip>
          <a:srcRect l="11042" t="15182" r="10677" b="8177"/>
          <a:stretch/>
        </p:blipFill>
        <p:spPr bwMode="auto">
          <a:xfrm>
            <a:off x="6175234" y="4451930"/>
            <a:ext cx="2478617" cy="24266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2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21506"/>
                                        </p:tgtEl>
                                        <p:attrNameLst>
                                          <p:attrName>style.visibility</p:attrName>
                                        </p:attrNameLst>
                                      </p:cBhvr>
                                      <p:to>
                                        <p:strVal val="visible"/>
                                      </p:to>
                                    </p:set>
                                    <p:animEffect transition="in" filter="fade">
                                      <p:cBhvr>
                                        <p:cTn id="23" dur="500"/>
                                        <p:tgtEl>
                                          <p:spTgt spid="2150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530"/>
                                        </p:tgtEl>
                                        <p:attrNameLst>
                                          <p:attrName>style.visibility</p:attrName>
                                        </p:attrNameLst>
                                      </p:cBhvr>
                                      <p:to>
                                        <p:strVal val="visible"/>
                                      </p:to>
                                    </p:set>
                                    <p:animEffect transition="in" filter="fade">
                                      <p:cBhvr>
                                        <p:cTn id="28" dur="500"/>
                                        <p:tgtEl>
                                          <p:spTgt spid="225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532"/>
                                        </p:tgtEl>
                                        <p:attrNameLst>
                                          <p:attrName>style.visibility</p:attrName>
                                        </p:attrNameLst>
                                      </p:cBhvr>
                                      <p:to>
                                        <p:strVal val="visible"/>
                                      </p:to>
                                    </p:set>
                                    <p:animEffect transition="in" filter="fade">
                                      <p:cBhvr>
                                        <p:cTn id="36" dur="500"/>
                                        <p:tgtEl>
                                          <p:spTgt spid="225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484614" y="1036009"/>
            <a:ext cx="6775408" cy="776162"/>
            <a:chOff x="5540770" y="1120044"/>
            <a:chExt cx="6775408" cy="776162"/>
          </a:xfrm>
        </p:grpSpPr>
        <p:sp>
          <p:nvSpPr>
            <p:cNvPr id="25" name="Rectangle: Rounded Corners 7">
              <a:extLst>
                <a:ext uri="{FF2B5EF4-FFF2-40B4-BE49-F238E27FC236}">
                  <a16:creationId xmlns:a16="http://schemas.microsoft.com/office/drawing/2014/main" id="{9C8CB8A0-CA76-4A71-B990-0741CE8ED4AB}"/>
                </a:ext>
              </a:extLst>
            </p:cNvPr>
            <p:cNvSpPr/>
            <p:nvPr/>
          </p:nvSpPr>
          <p:spPr>
            <a:xfrm>
              <a:off x="5700714" y="1275871"/>
              <a:ext cx="6615464" cy="561515"/>
            </a:xfrm>
            <a:prstGeom prst="roundRect">
              <a:avLst/>
            </a:prstGeom>
            <a:solidFill>
              <a:srgbClr val="DEFAFD"/>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9Slide03 SFU Futura_12" panose="00000400000000000000" pitchFamily="2" charset="0"/>
                  <a:cs typeface="Arial" panose="020B0604020202020204" pitchFamily="34" charset="0"/>
                </a:rPr>
                <a:t>PHÂN BỐ NHIỆT ĐỘ KHÔNG KHÍ</a:t>
              </a:r>
              <a:endParaRPr lang="en-US" sz="3200" b="1" dirty="0">
                <a:solidFill>
                  <a:srgbClr val="FF0000"/>
                </a:solidFill>
                <a:latin typeface="#9Slide03 SFU Futura_12" panose="00000400000000000000" pitchFamily="2" charset="0"/>
                <a:cs typeface="Arial" panose="020B0604020202020204" pitchFamily="34" charset="0"/>
              </a:endParaRPr>
            </a:p>
          </p:txBody>
        </p:sp>
        <p:pic>
          <p:nvPicPr>
            <p:cNvPr id="26" name="Picture 4" descr="Hình ảnh Nhiệt Kế PNG, Vector, PSD, và biểu tượng để tải về miễn phí |  pngtre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5540770" y="1120044"/>
              <a:ext cx="319888" cy="77616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3497262" y="4379005"/>
            <a:ext cx="4393125"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lục</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địa</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và</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đại</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dương</a:t>
            </a:r>
            <a:r>
              <a:rPr lang="en-US" sz="2800" b="1" dirty="0"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 </a:t>
            </a:r>
            <a:endParaRPr lang="en-US" sz="2800" dirty="0" smtClean="0">
              <a:solidFill>
                <a:srgbClr val="1B7834"/>
              </a:solidFill>
              <a:latin typeface="#9Slide03 SFU Futura_12" panose="020B0604020202020204" charset="0"/>
              <a:ea typeface="Tahoma" panose="020B0604030504040204" pitchFamily="34" charset="0"/>
              <a:cs typeface="Times New Roman" panose="02020603050405020304" pitchFamily="18" charset="0"/>
            </a:endParaRPr>
          </a:p>
        </p:txBody>
      </p:sp>
      <p:pic>
        <p:nvPicPr>
          <p:cNvPr id="39" name="Picture 4" descr="Forest Yellow Mountains Clipart, Green, Snow Mountain, Mountain PNG  Transparent Clipart Image and PSD File for Free Download"/>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10510293" y="2657553"/>
            <a:ext cx="1531102" cy="15311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5 đới khí hậu trên trái đất"/>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r="4769" b="11696"/>
          <a:stretch/>
        </p:blipFill>
        <p:spPr bwMode="auto">
          <a:xfrm>
            <a:off x="3889474" y="2416675"/>
            <a:ext cx="1835020" cy="164851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769404" y="1831107"/>
            <a:ext cx="2138780"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vĩ</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độ</a:t>
            </a:r>
            <a:endParaRPr lang="en-US" sz="2800" dirty="0">
              <a:solidFill>
                <a:srgbClr val="1B7834"/>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46" name="Rectangle 45"/>
          <p:cNvSpPr/>
          <p:nvPr/>
        </p:nvSpPr>
        <p:spPr>
          <a:xfrm>
            <a:off x="5909447" y="2926147"/>
            <a:ext cx="4844199" cy="978729"/>
          </a:xfrm>
          <a:prstGeom prst="rect">
            <a:avLst/>
          </a:prstGeom>
        </p:spPr>
        <p:txBody>
          <a:bodyPr wrap="square">
            <a:spAutoFit/>
          </a:bodyPr>
          <a:lstStyle/>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thay</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dốc</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hướng</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phơi</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của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sườn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núi</a:t>
            </a:r>
            <a:r>
              <a:rPr lang="en-US" sz="2400" dirty="0">
                <a:latin typeface="#9Slide03 SFU Futura_12" panose="020B0604020202020204" charset="0"/>
                <a:ea typeface="Calibri" panose="020F0502020204030204" pitchFamily="34" charset="0"/>
                <a:cs typeface="Times New Roman" panose="02020603050405020304" pitchFamily="18" charset="0"/>
              </a:rPr>
              <a:t>.</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47" name="Rectangle 46"/>
          <p:cNvSpPr/>
          <p:nvPr/>
        </p:nvSpPr>
        <p:spPr>
          <a:xfrm>
            <a:off x="163750" y="2416675"/>
            <a:ext cx="3889740" cy="2012859"/>
          </a:xfrm>
          <a:prstGeom prst="rect">
            <a:avLst/>
          </a:prstGeom>
        </p:spPr>
        <p:txBody>
          <a:bodyPr wrap="square">
            <a:spAutoFit/>
          </a:bodyPr>
          <a:lstStyle/>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V</a:t>
            </a:r>
            <a:r>
              <a:rPr lang="vi-VN" sz="2400" dirty="0" smtClean="0">
                <a:latin typeface="#9Slide03 SFU Futura_12" panose="020B0604020202020204" charset="0"/>
                <a:ea typeface="Calibri" panose="020F0502020204030204" pitchFamily="34" charset="0"/>
                <a:cs typeface="Times New Roman" panose="02020603050405020304" pitchFamily="18" charset="0"/>
              </a:rPr>
              <a:t>ùng </a:t>
            </a:r>
            <a:r>
              <a:rPr lang="vi-VN" sz="2400"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vĩ </a:t>
            </a:r>
            <a:r>
              <a:rPr lang="vi-VN"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độ </a:t>
            </a:r>
            <a:r>
              <a:rPr lang="vi-VN" sz="2400"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thấp</a:t>
            </a:r>
            <a:r>
              <a:rPr lang="en-US" sz="2400"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r>
              <a:rPr lang="vi-VN" sz="2400" dirty="0" smtClean="0">
                <a:latin typeface="#9Slide03 SFU Futura_12" panose="020B0604020202020204" charset="0"/>
                <a:ea typeface="Calibri" panose="020F0502020204030204" pitchFamily="34" charset="0"/>
                <a:cs typeface="Times New Roman" panose="02020603050405020304" pitchFamily="18" charset="0"/>
              </a:rPr>
              <a:t>góc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nhập</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xạ</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smtClean="0">
                <a:latin typeface="#9Slide03 SFU Futura_12" panose="020B0604020202020204" charset="0"/>
                <a:ea typeface="Calibri" panose="020F0502020204030204" pitchFamily="34" charset="0"/>
                <a:cs typeface="Times New Roman" panose="02020603050405020304" pitchFamily="18" charset="0"/>
              </a:rPr>
              <a:t>lớn</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nhiều</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r>
              <a:rPr lang="vi-VN"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8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nóng hơn </a:t>
            </a:r>
            <a:r>
              <a:rPr lang="vi-VN" sz="2400" dirty="0" smtClean="0">
                <a:latin typeface="#9Slide03 SFU Futura_12" panose="020B0604020202020204" charset="0"/>
                <a:ea typeface="Calibri" panose="020F0502020204030204" pitchFamily="34" charset="0"/>
                <a:cs typeface="Times New Roman" panose="02020603050405020304" pitchFamily="18" charset="0"/>
              </a:rPr>
              <a:t>vùng </a:t>
            </a:r>
            <a:r>
              <a:rPr lang="vi-VN"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vĩ độ </a:t>
            </a:r>
            <a:r>
              <a:rPr lang="vi-VN" sz="2400"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cao</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r>
              <a:rPr lang="vi-VN" sz="2400" dirty="0" smtClean="0">
                <a:latin typeface="#9Slide03 SFU Futura_12" panose="020B0604020202020204" charset="0"/>
                <a:ea typeface="Calibri" panose="020F0502020204030204" pitchFamily="34" charset="0"/>
                <a:cs typeface="Times New Roman" panose="02020603050405020304" pitchFamily="18" charset="0"/>
              </a:rPr>
              <a:t>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smtClean="0">
                <a:latin typeface="#9Slide03 SFU Futura_12" panose="020B0604020202020204" charset="0"/>
                <a:ea typeface="Calibri" panose="020F0502020204030204" pitchFamily="34" charset="0"/>
                <a:cs typeface="Times New Roman" panose="02020603050405020304" pitchFamily="18" charset="0"/>
              </a:rPr>
              <a:t>lớn</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ít</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48" name="Rectangle 47"/>
          <p:cNvSpPr/>
          <p:nvPr/>
        </p:nvSpPr>
        <p:spPr>
          <a:xfrm>
            <a:off x="435194" y="4839442"/>
            <a:ext cx="9844432" cy="1865126"/>
          </a:xfrm>
          <a:prstGeom prst="rect">
            <a:avLst/>
          </a:prstGeom>
        </p:spPr>
        <p:txBody>
          <a:bodyPr wrap="square">
            <a:spAutoFit/>
          </a:bodyPr>
          <a:lstStyle/>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Mặt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đất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nhận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tỏa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nhanh</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nước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mùa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có</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dương</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mùa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ngược</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lại</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smtClean="0">
                <a:latin typeface="#9Slide03 SFU Futura_12" panose="020B0604020202020204" charset="0"/>
                <a:ea typeface="Calibri" panose="020F0502020204030204" pitchFamily="34" charset="0"/>
                <a:cs typeface="Times New Roman" panose="02020603050405020304" pitchFamily="18" charset="0"/>
              </a:rPr>
              <a:t>Biên </a:t>
            </a:r>
            <a:r>
              <a:rPr lang="vi-VN" sz="2400" dirty="0">
                <a:latin typeface="#9Slide03 SFU Futura_12" panose="020B0604020202020204" charset="0"/>
                <a:ea typeface="Calibri" panose="020F0502020204030204" pitchFamily="34" charset="0"/>
                <a:cs typeface="Times New Roman" panose="02020603050405020304" pitchFamily="18" charset="0"/>
              </a:rPr>
              <a:t>độ nhiệt: </a:t>
            </a:r>
            <a:r>
              <a:rPr lang="vi-VN" sz="2400" b="1"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đại dương </a:t>
            </a:r>
            <a:r>
              <a:rPr lang="vi-VN"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nhỏ, lục địa lớn</a:t>
            </a:r>
            <a:r>
              <a:rPr lang="vi-VN"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smtClean="0">
              <a:latin typeface="#9Slide03 SFU Futura_12" panose="020B0604020202020204" charset="0"/>
              <a:ea typeface="Calibri" panose="020F050202020403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thay</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bờ</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tây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địa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dòng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biển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nóng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lạnh</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49" name="Rectangle 48"/>
          <p:cNvSpPr/>
          <p:nvPr/>
        </p:nvSpPr>
        <p:spPr>
          <a:xfrm>
            <a:off x="7130447" y="1860994"/>
            <a:ext cx="2627189"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địa</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smtClean="0">
                <a:solidFill>
                  <a:srgbClr val="1B7834"/>
                </a:solidFill>
                <a:latin typeface="#9Slide03 SFU Futura_12" panose="020B0604020202020204" charset="0"/>
                <a:ea typeface="Tahoma" panose="020B0604030504040204" pitchFamily="34" charset="0"/>
                <a:cs typeface="Times New Roman" panose="02020603050405020304" pitchFamily="18" charset="0"/>
              </a:rPr>
              <a:t>hình</a:t>
            </a:r>
            <a:endParaRPr lang="en-US" sz="2800" dirty="0">
              <a:solidFill>
                <a:srgbClr val="1B7834"/>
              </a:solidFill>
              <a:latin typeface="#9Slide03 SFU Futura_12" panose="020B0604020202020204" charset="0"/>
              <a:ea typeface="Tahoma" panose="020B0604030504040204" pitchFamily="34" charset="0"/>
              <a:cs typeface="Times New Roman" panose="02020603050405020304" pitchFamily="18" charset="0"/>
            </a:endParaRPr>
          </a:p>
        </p:txBody>
      </p:sp>
      <p:sp>
        <p:nvSpPr>
          <p:cNvPr id="50" name="Rectangle 49"/>
          <p:cNvSpPr/>
          <p:nvPr/>
        </p:nvSpPr>
        <p:spPr>
          <a:xfrm>
            <a:off x="6125673" y="2287033"/>
            <a:ext cx="5520345" cy="609398"/>
          </a:xfrm>
          <a:prstGeom prst="rect">
            <a:avLst/>
          </a:prstGeom>
        </p:spPr>
        <p:txBody>
          <a:bodyPr wrap="square">
            <a:spAutoFit/>
          </a:bodyPr>
          <a:lstStyle/>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lên</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cao</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giảm</a:t>
            </a:r>
            <a:r>
              <a:rPr lang="en-US" sz="2800" b="1" dirty="0" smtClean="0">
                <a:solidFill>
                  <a:srgbClr val="FF0000"/>
                </a:solidFill>
                <a:latin typeface="#9Slide03 SFU Futura_12" panose="020B0604020202020204" charset="0"/>
                <a:ea typeface="Calibri" panose="020F0502020204030204" pitchFamily="34" charset="0"/>
                <a:cs typeface="Times New Roman" panose="02020603050405020304" pitchFamily="18" charset="0"/>
              </a:rPr>
              <a:t>.</a:t>
            </a:r>
          </a:p>
        </p:txBody>
      </p:sp>
      <p:pic>
        <p:nvPicPr>
          <p:cNvPr id="51"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7130447" y="5254128"/>
            <a:ext cx="814348" cy="93827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414,343 Sequía Images, Stock Photos &amp; Vectors | Shutter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9562037" y="5208019"/>
            <a:ext cx="2629963" cy="149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06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5" grpId="0" animBg="1"/>
      <p:bldP spid="46" grpId="0"/>
      <p:bldP spid="47" grpId="0"/>
      <p:bldP spid="48" grpId="0"/>
      <p:bldP spid="49"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090343"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729163" y="-1"/>
            <a:ext cx="6815178" cy="4957763"/>
          </a:xfrm>
          <a:prstGeom prst="rect">
            <a:avLst/>
          </a:prstGeom>
        </p:spPr>
      </p:pic>
      <p:sp>
        <p:nvSpPr>
          <p:cNvPr id="11" name="Rectangle 10">
            <a:extLst>
              <a:ext uri="{FF2B5EF4-FFF2-40B4-BE49-F238E27FC236}">
                <a16:creationId xmlns:a16="http://schemas.microsoft.com/office/drawing/2014/main" id="{81F2071E-DF8C-495C-8676-8F839E06F04F}"/>
              </a:ext>
            </a:extLst>
          </p:cNvPr>
          <p:cNvSpPr/>
          <p:nvPr/>
        </p:nvSpPr>
        <p:spPr>
          <a:xfrm>
            <a:off x="6077003" y="5051308"/>
            <a:ext cx="3186582"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GIÓ</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8174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0747" y="3563381"/>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2386937" y="1230725"/>
            <a:ext cx="3162941" cy="10089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2149624" y="2122368"/>
            <a:ext cx="10001959" cy="131245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1DB920"/>
                </a:solidFill>
                <a:latin typeface="#9Slide03 SFU Futura_12" panose="020B0604020202020204" charset="0"/>
                <a:cs typeface="Arial" panose="020B0604020202020204" pitchFamily="34" charset="0"/>
              </a:rPr>
              <a:t>AI CHIẾN THẮNG?</a:t>
            </a:r>
            <a:endParaRPr lang="en-US" sz="8800" b="1" dirty="0">
              <a:solidFill>
                <a:srgbClr val="1DB920"/>
              </a:solidFill>
              <a:latin typeface="#9Slide03 SFU Futura_12" panose="020B0604020202020204" charset="0"/>
              <a:cs typeface="Arial" panose="020B0604020202020204" pitchFamily="34" charset="0"/>
            </a:endParaRPr>
          </a:p>
        </p:txBody>
      </p:sp>
      <p:sp>
        <p:nvSpPr>
          <p:cNvPr id="14" name="Rectangle: Rounded Corners 7">
            <a:extLst>
              <a:ext uri="{FF2B5EF4-FFF2-40B4-BE49-F238E27FC236}">
                <a16:creationId xmlns:a16="http://schemas.microsoft.com/office/drawing/2014/main" id="{BE55959A-1F2C-46C2-9FCD-F989F5DD87B7}"/>
              </a:ext>
            </a:extLst>
          </p:cNvPr>
          <p:cNvSpPr/>
          <p:nvPr/>
        </p:nvSpPr>
        <p:spPr>
          <a:xfrm>
            <a:off x="156454" y="3648808"/>
            <a:ext cx="1898669" cy="1962954"/>
          </a:xfrm>
          <a:prstGeom prst="roundRect">
            <a:avLst/>
          </a:prstGeom>
          <a:solidFill>
            <a:srgbClr val="FDCC99"/>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nhân</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2192425" y="3680660"/>
            <a:ext cx="1775983" cy="196295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Chuẩn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bị</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giấy</a:t>
            </a:r>
            <a:r>
              <a:rPr lang="en-US" sz="2400" b="1" dirty="0" smtClean="0">
                <a:solidFill>
                  <a:schemeClr val="tx1"/>
                </a:solidFill>
                <a:latin typeface="#9Slide03 SFU Futura_12" panose="00000400000000000000" pitchFamily="2" charset="0"/>
                <a:cs typeface="Arial" panose="020B0604020202020204" pitchFamily="34" charset="0"/>
              </a:rPr>
              <a:t> note </a:t>
            </a:r>
            <a:r>
              <a:rPr lang="en-US" sz="2400" b="1" dirty="0" err="1" smtClean="0">
                <a:solidFill>
                  <a:schemeClr val="tx1"/>
                </a:solidFill>
                <a:latin typeface="#9Slide03 SFU Futura_12" panose="00000400000000000000" pitchFamily="2" charset="0"/>
                <a:cs typeface="Arial" panose="020B0604020202020204" pitchFamily="34" charset="0"/>
              </a:rPr>
              <a:t>bút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C22CBC91-7E69-41A0-A1C7-59D20020A212}"/>
              </a:ext>
            </a:extLst>
          </p:cNvPr>
          <p:cNvSpPr/>
          <p:nvPr/>
        </p:nvSpPr>
        <p:spPr>
          <a:xfrm>
            <a:off x="9592398" y="3666321"/>
            <a:ext cx="2326903" cy="1962954"/>
          </a:xfrm>
          <a:prstGeom prst="roundRect">
            <a:avLst/>
          </a:prstGeom>
          <a:solidFill>
            <a:srgbClr val="FDCC99"/>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Hết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giờ</a:t>
            </a:r>
            <a:r>
              <a:rPr lang="en-US" sz="2400" b="1" dirty="0">
                <a:solidFill>
                  <a:schemeClr val="tx1"/>
                </a:solidFill>
                <a:latin typeface="#9Slide03 SFU Futura_12" panose="00000400000000000000" pitchFamily="2" charset="0"/>
                <a:cs typeface="Arial" panose="020B0604020202020204" pitchFamily="34" charset="0"/>
              </a:rPr>
              <a:t>, 2 </a:t>
            </a:r>
            <a:r>
              <a:rPr lang="en-US" sz="2400" b="1" dirty="0" err="1">
                <a:solidFill>
                  <a:schemeClr val="tx1"/>
                </a:solidFill>
                <a:latin typeface="#9Slide03 SFU Futura_12" panose="00000400000000000000" pitchFamily="2" charset="0"/>
                <a:cs typeface="Arial" panose="020B0604020202020204" pitchFamily="34" charset="0"/>
              </a:rPr>
              <a:t>bạn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kế</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nhau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đổi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chấm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chéo</a:t>
            </a:r>
            <a:endParaRPr lang="en-US" sz="2400" b="1" dirty="0">
              <a:solidFill>
                <a:schemeClr val="tx1"/>
              </a:solidFill>
              <a:latin typeface="#9Slide03 SFU Futura_12" panose="00000400000000000000" pitchFamily="2" charset="0"/>
              <a:cs typeface="Arial" panose="020B0604020202020204" pitchFamily="34" charset="0"/>
            </a:endParaRPr>
          </a:p>
        </p:txBody>
      </p:sp>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Rounded Corners 7">
            <a:extLst>
              <a:ext uri="{FF2B5EF4-FFF2-40B4-BE49-F238E27FC236}">
                <a16:creationId xmlns:a16="http://schemas.microsoft.com/office/drawing/2014/main" id="{BE55959A-1F2C-46C2-9FCD-F989F5DD87B7}"/>
              </a:ext>
            </a:extLst>
          </p:cNvPr>
          <p:cNvSpPr/>
          <p:nvPr/>
        </p:nvSpPr>
        <p:spPr>
          <a:xfrm>
            <a:off x="4102481" y="3680660"/>
            <a:ext cx="2205239" cy="1962954"/>
          </a:xfrm>
          <a:prstGeom prst="roundRect">
            <a:avLst/>
          </a:prstGeom>
          <a:solidFill>
            <a:srgbClr val="FDCC99"/>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Ghi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tự</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a:t>
            </a:r>
            <a:r>
              <a:rPr lang="en-US" sz="2400" b="1" dirty="0">
                <a:solidFill>
                  <a:schemeClr val="tx1"/>
                </a:solidFill>
                <a:latin typeface="#9Slide03 SFU Futura_12" panose="00000400000000000000" pitchFamily="2" charset="0"/>
                <a:cs typeface="Arial" panose="020B0604020202020204" pitchFamily="34" charset="0"/>
              </a:rPr>
              <a:t> 1 </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10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giấy</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note</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5397E9F-57CE-4CBC-BF7D-C7F3ACC44961}"/>
              </a:ext>
            </a:extLst>
          </p:cNvPr>
          <p:cNvSpPr/>
          <p:nvPr/>
        </p:nvSpPr>
        <p:spPr>
          <a:xfrm>
            <a:off x="6441793" y="3648808"/>
            <a:ext cx="3016532" cy="196295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latin typeface="#9Slide03 SFU Futura_12" panose="00000400000000000000" pitchFamily="2" charset="0"/>
                <a:cs typeface="Arial" panose="020B0604020202020204" pitchFamily="34" charset="0"/>
              </a:rPr>
              <a:t>GV </a:t>
            </a:r>
            <a:r>
              <a:rPr lang="vi-VN" sz="2400" b="1" dirty="0">
                <a:solidFill>
                  <a:schemeClr val="tx1"/>
                </a:solidFill>
                <a:latin typeface="#9Slide03 SFU Futura_12" panose="00000400000000000000" pitchFamily="2" charset="0"/>
                <a:cs typeface="Arial" panose="020B0604020202020204" pitchFamily="34" charset="0"/>
              </a:rPr>
              <a:t>chiếu/đọc câu hỏi, HS ghi nhanh đáp án vào giấy note tương ứng số thứ tự câu hỏi</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236243" y="5164485"/>
            <a:ext cx="1581672" cy="1684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9688" y1="26406" x2="49688" y2="26406"/>
                        <a14:foregroundMark x1="49688" y1="26094" x2="49688" y2="26094"/>
                        <a14:foregroundMark x1="49219" y1="54688" x2="49219" y2="54688"/>
                        <a14:foregroundMark x1="49219" y1="54688" x2="49219" y2="54688"/>
                      </a14:backgroundRemoval>
                    </a14:imgEffect>
                  </a14:imgLayer>
                </a14:imgProps>
              </a:ext>
            </a:extLst>
          </a:blip>
          <a:srcRect l="23360" t="16719" r="23672" b="29609"/>
          <a:stretch/>
        </p:blipFill>
        <p:spPr>
          <a:xfrm>
            <a:off x="1395427" y="5249715"/>
            <a:ext cx="1578028" cy="1598975"/>
          </a:xfrm>
          <a:prstGeom prst="rect">
            <a:avLst/>
          </a:prstGeom>
        </p:spPr>
      </p:pic>
      <p:pic>
        <p:nvPicPr>
          <p:cNvPr id="22"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8611343" y="5249715"/>
            <a:ext cx="1962109" cy="15989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5449865" y="1715913"/>
            <a:ext cx="6701718" cy="331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5362" name="Picture 2" descr="4 nguyên tắc đơn giản giúp bạn học tiếng Nhật trung cấp hiệu quả."/>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171" y="106002"/>
            <a:ext cx="4033311" cy="357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6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500"/>
                                        <p:tgtEl>
                                          <p:spTgt spid="153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9" grpId="0" animBg="1"/>
      <p:bldP spid="21"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185862" y="1872329"/>
            <a:ext cx="7494359" cy="523220"/>
          </a:xfrm>
          <a:prstGeom prst="rect">
            <a:avLst/>
          </a:prstGeom>
        </p:spPr>
        <p:txBody>
          <a:bodyPr wrap="none">
            <a:spAutoFit/>
          </a:bodyPr>
          <a:lstStyle/>
          <a:p>
            <a:r>
              <a:rPr lang="en-US" sz="2800" b="1" dirty="0">
                <a:solidFill>
                  <a:srgbClr val="0070C0"/>
                </a:solidFill>
                <a:latin typeface="#9Slide03 SFU Futura_12" panose="020B0604020202020204" charset="0"/>
                <a:ea typeface="Calibri" panose="020F0502020204030204" pitchFamily="34" charset="0"/>
              </a:rPr>
              <a:t>1. </a:t>
            </a:r>
            <a:r>
              <a:rPr lang="vi-VN" sz="2800" b="1" dirty="0">
                <a:solidFill>
                  <a:srgbClr val="0070C0"/>
                </a:solidFill>
                <a:latin typeface="#9Slide03 SFU Futura_12" panose="020B0604020202020204" charset="0"/>
                <a:ea typeface="Calibri" panose="020F0502020204030204" pitchFamily="34" charset="0"/>
              </a:rPr>
              <a:t>Khí nào chiếm tỉ lệ lớn nhất trong không khí? </a:t>
            </a:r>
            <a:endParaRPr lang="en-US" sz="2800" b="1" dirty="0">
              <a:solidFill>
                <a:srgbClr val="0070C0"/>
              </a:solidFill>
              <a:latin typeface="#9Slide03 SFU Futura_12" panose="020B0604020202020204" charset="0"/>
            </a:endParaRPr>
          </a:p>
        </p:txBody>
      </p:sp>
      <p:sp>
        <p:nvSpPr>
          <p:cNvPr id="4" name="Rectangle 3"/>
          <p:cNvSpPr/>
          <p:nvPr/>
        </p:nvSpPr>
        <p:spPr>
          <a:xfrm>
            <a:off x="1211391" y="2688665"/>
            <a:ext cx="6909264" cy="523220"/>
          </a:xfrm>
          <a:prstGeom prst="rect">
            <a:avLst/>
          </a:prstGeom>
        </p:spPr>
        <p:txBody>
          <a:bodyPr wrap="none">
            <a:spAutoFit/>
          </a:bodyPr>
          <a:lstStyle/>
          <a:p>
            <a:r>
              <a:rPr lang="en-US" sz="2800" b="1" dirty="0">
                <a:solidFill>
                  <a:srgbClr val="000000"/>
                </a:solidFill>
                <a:latin typeface="#9Slide03 SFU Futura_12" panose="020B0604020202020204" charset="0"/>
                <a:ea typeface="Calibri" panose="020F0502020204030204" pitchFamily="34" charset="0"/>
              </a:rPr>
              <a:t>2. </a:t>
            </a:r>
            <a:r>
              <a:rPr lang="vi-VN" sz="2800" b="1" dirty="0">
                <a:solidFill>
                  <a:srgbClr val="000000"/>
                </a:solidFill>
                <a:latin typeface="#9Slide03 SFU Futura_12" panose="020B0604020202020204" charset="0"/>
                <a:ea typeface="Calibri" panose="020F0502020204030204" pitchFamily="34" charset="0"/>
              </a:rPr>
              <a:t>Càng lên vĩ độ cao, nhiệt độ </a:t>
            </a:r>
            <a:r>
              <a:rPr lang="vi-VN" sz="2800" b="1" dirty="0" smtClean="0">
                <a:solidFill>
                  <a:srgbClr val="000000"/>
                </a:solidFill>
                <a:latin typeface="#9Slide03 SFU Futura_12" panose="020B0604020202020204" charset="0"/>
                <a:ea typeface="Calibri" panose="020F0502020204030204" pitchFamily="34" charset="0"/>
              </a:rPr>
              <a:t>càng</a:t>
            </a:r>
            <a:r>
              <a:rPr lang="en-US" sz="2800" b="1" dirty="0" smtClean="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5" name="Rectangle 4"/>
          <p:cNvSpPr/>
          <p:nvPr/>
        </p:nvSpPr>
        <p:spPr>
          <a:xfrm>
            <a:off x="1185862" y="3505001"/>
            <a:ext cx="7058026"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3. </a:t>
            </a:r>
            <a:r>
              <a:rPr lang="vi-VN" sz="2800" b="1" dirty="0">
                <a:solidFill>
                  <a:srgbClr val="0070C0"/>
                </a:solidFill>
                <a:latin typeface="#9Slide03 SFU Futura_12" panose="020B0604020202020204" charset="0"/>
                <a:ea typeface="Calibri" panose="020F0502020204030204" pitchFamily="34" charset="0"/>
              </a:rPr>
              <a:t>Càng lên vĩ độ cao, </a:t>
            </a:r>
            <a:r>
              <a:rPr lang="en-US" sz="2800" b="1" dirty="0" err="1">
                <a:solidFill>
                  <a:srgbClr val="0070C0"/>
                </a:solidFill>
                <a:latin typeface="#9Slide03 SFU Futura_12" panose="020B0604020202020204" charset="0"/>
                <a:ea typeface="Calibri" panose="020F0502020204030204" pitchFamily="34" charset="0"/>
              </a:rPr>
              <a:t>biên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độ</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nhiệt độ </a:t>
            </a:r>
            <a:r>
              <a:rPr lang="en-US" sz="2800" b="1" dirty="0" err="1">
                <a:solidFill>
                  <a:srgbClr val="0070C0"/>
                </a:solidFill>
                <a:latin typeface="#9Slide03 SFU Futura_12" panose="020B0604020202020204" charset="0"/>
                <a:ea typeface="Calibri" panose="020F0502020204030204" pitchFamily="34" charset="0"/>
              </a:rPr>
              <a:t>năm</a:t>
            </a:r>
            <a:r>
              <a:rPr lang="en-US" sz="2800" b="1" dirty="0">
                <a:solidFill>
                  <a:srgbClr val="0070C0"/>
                </a:solidFill>
                <a:latin typeface="#9Slide03 SFU Futura_12" panose="020B0604020202020204" charset="0"/>
                <a:ea typeface="Calibri" panose="020F0502020204030204" pitchFamily="34" charset="0"/>
              </a:rPr>
              <a:t> </a:t>
            </a:r>
            <a:r>
              <a:rPr lang="vi-VN" sz="2800" b="1" dirty="0" smtClean="0">
                <a:solidFill>
                  <a:srgbClr val="0070C0"/>
                </a:solidFill>
                <a:latin typeface="#9Slide03 SFU Futura_12" panose="020B0604020202020204" charset="0"/>
                <a:ea typeface="Calibri" panose="020F0502020204030204" pitchFamily="34" charset="0"/>
              </a:rPr>
              <a:t>càng</a:t>
            </a:r>
            <a:r>
              <a:rPr lang="en-US" sz="2800" b="1" dirty="0" smtClean="0">
                <a:solidFill>
                  <a:srgbClr val="0070C0"/>
                </a:solidFill>
                <a:latin typeface="#9Slide03 SFU Futura_12" panose="020B0604020202020204" charset="0"/>
                <a:ea typeface="Calibri" panose="020F0502020204030204" pitchFamily="34" charset="0"/>
              </a:rPr>
              <a:t>…….</a:t>
            </a:r>
            <a:endParaRPr lang="en-US" sz="2800" b="1" dirty="0">
              <a:solidFill>
                <a:srgbClr val="0070C0"/>
              </a:solidFill>
              <a:latin typeface="#9Slide03 SFU Futura_12" panose="020B0604020202020204" charset="0"/>
            </a:endParaRPr>
          </a:p>
        </p:txBody>
      </p:sp>
      <p:sp>
        <p:nvSpPr>
          <p:cNvPr id="6" name="Rectangle 5"/>
          <p:cNvSpPr/>
          <p:nvPr/>
        </p:nvSpPr>
        <p:spPr>
          <a:xfrm>
            <a:off x="1185862" y="4450900"/>
            <a:ext cx="6929437"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4. </a:t>
            </a:r>
            <a:r>
              <a:rPr lang="en-US" sz="2800" b="1" dirty="0" err="1">
                <a:solidFill>
                  <a:srgbClr val="000000"/>
                </a:solidFill>
                <a:latin typeface="#9Slide03 SFU Futura_12" panose="020B0604020202020204" charset="0"/>
                <a:ea typeface="Calibri" panose="020F0502020204030204" pitchFamily="34" charset="0"/>
              </a:rPr>
              <a:t>Vào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mùa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hè</a:t>
            </a:r>
            <a:r>
              <a:rPr lang="en-US" sz="2800" b="1" dirty="0">
                <a:solidFill>
                  <a:srgbClr val="000000"/>
                </a:solidFill>
                <a:latin typeface="#9Slide03 SFU Futura_12" panose="020B0604020202020204" charset="0"/>
                <a:ea typeface="Calibri" panose="020F0502020204030204" pitchFamily="34" charset="0"/>
              </a:rPr>
              <a:t>, ở </a:t>
            </a:r>
            <a:r>
              <a:rPr lang="en-US" sz="2800" b="1" dirty="0" err="1">
                <a:solidFill>
                  <a:srgbClr val="000000"/>
                </a:solidFill>
                <a:latin typeface="#9Slide03 SFU Futura_12" panose="020B0604020202020204" charset="0"/>
                <a:ea typeface="Calibri" panose="020F0502020204030204" pitchFamily="34" charset="0"/>
              </a:rPr>
              <a:t>lục</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địa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có</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nhiệt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thấp</a:t>
            </a:r>
            <a:r>
              <a:rPr lang="en-US" sz="2800" b="1" dirty="0">
                <a:solidFill>
                  <a:srgbClr val="000000"/>
                </a:solidFill>
                <a:latin typeface="#9Slide03 SFU Futura_12" panose="020B0604020202020204" charset="0"/>
                <a:ea typeface="Calibri" panose="020F0502020204030204" pitchFamily="34" charset="0"/>
              </a:rPr>
              <a:t> hay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hơn</a:t>
            </a:r>
            <a:r>
              <a:rPr lang="en-US" sz="2800" b="1" dirty="0">
                <a:solidFill>
                  <a:srgbClr val="000000"/>
                </a:solidFill>
                <a:latin typeface="#9Slide03 SFU Futura_12" panose="020B0604020202020204" charset="0"/>
                <a:ea typeface="Calibri" panose="020F0502020204030204" pitchFamily="34" charset="0"/>
              </a:rPr>
              <a:t> so </a:t>
            </a:r>
            <a:r>
              <a:rPr lang="en-US" sz="2800" b="1" dirty="0" err="1">
                <a:solidFill>
                  <a:srgbClr val="000000"/>
                </a:solidFill>
                <a:latin typeface="#9Slide03 SFU Futura_12" panose="020B0604020202020204" charset="0"/>
                <a:ea typeface="Calibri" panose="020F0502020204030204" pitchFamily="34" charset="0"/>
              </a:rPr>
              <a:t>với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đại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dương</a:t>
            </a:r>
            <a:r>
              <a:rPr lang="vi-VN"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7" name="Rectangle 6"/>
          <p:cNvSpPr/>
          <p:nvPr/>
        </p:nvSpPr>
        <p:spPr>
          <a:xfrm>
            <a:off x="1185862" y="5493580"/>
            <a:ext cx="6786563"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5. </a:t>
            </a:r>
            <a:r>
              <a:rPr lang="vi-VN" sz="2800" b="1" dirty="0">
                <a:solidFill>
                  <a:srgbClr val="0070C0"/>
                </a:solidFill>
                <a:latin typeface="#9Slide03 SFU Futura_12" panose="020B0604020202020204" charset="0"/>
                <a:ea typeface="Calibri" panose="020F0502020204030204" pitchFamily="34" charset="0"/>
              </a:rPr>
              <a:t>Tầng nào là nơi sinh ra tất cả các hiện tượng mây, mưa, sấm, </a:t>
            </a:r>
            <a:r>
              <a:rPr lang="en-US" sz="2800" b="1" dirty="0" err="1">
                <a:solidFill>
                  <a:srgbClr val="0070C0"/>
                </a:solidFill>
                <a:latin typeface="#9Slide03 SFU Futura_12" panose="020B0604020202020204" charset="0"/>
                <a:ea typeface="Calibri" panose="020F0502020204030204" pitchFamily="34" charset="0"/>
              </a:rPr>
              <a:t>sét</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6" name="Rounded Rectangle 15"/>
          <p:cNvSpPr/>
          <p:nvPr/>
        </p:nvSpPr>
        <p:spPr>
          <a:xfrm>
            <a:off x="8715375" y="1728171"/>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722159" y="2663307"/>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8722159" y="359844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722159" y="462676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8715375" y="5580565"/>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43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6" grpId="0" animBg="1"/>
      <p:bldP spid="42" grpId="0" animBg="1"/>
      <p:bldP spid="43" grpId="0" animBg="1"/>
      <p:bldP spid="44" grpId="0" animBg="1"/>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185862" y="1872329"/>
            <a:ext cx="7494359" cy="523220"/>
          </a:xfrm>
          <a:prstGeom prst="rect">
            <a:avLst/>
          </a:prstGeom>
        </p:spPr>
        <p:txBody>
          <a:bodyPr wrap="none">
            <a:spAutoFit/>
          </a:bodyPr>
          <a:lstStyle/>
          <a:p>
            <a:r>
              <a:rPr lang="en-US" sz="2800" b="1" dirty="0">
                <a:solidFill>
                  <a:srgbClr val="0070C0"/>
                </a:solidFill>
                <a:latin typeface="#9Slide03 SFU Futura_12" panose="020B0604020202020204" charset="0"/>
                <a:ea typeface="Calibri" panose="020F0502020204030204" pitchFamily="34" charset="0"/>
              </a:rPr>
              <a:t>1. </a:t>
            </a:r>
            <a:r>
              <a:rPr lang="vi-VN" sz="2800" b="1" dirty="0">
                <a:solidFill>
                  <a:srgbClr val="0070C0"/>
                </a:solidFill>
                <a:latin typeface="#9Slide03 SFU Futura_12" panose="020B0604020202020204" charset="0"/>
                <a:ea typeface="Calibri" panose="020F0502020204030204" pitchFamily="34" charset="0"/>
              </a:rPr>
              <a:t>Khí nào chiếm tỉ lệ lớn nhất trong không khí? </a:t>
            </a:r>
            <a:endParaRPr lang="en-US" sz="2800" b="1" dirty="0">
              <a:solidFill>
                <a:srgbClr val="0070C0"/>
              </a:solidFill>
              <a:latin typeface="#9Slide03 SFU Futura_12" panose="020B0604020202020204" charset="0"/>
            </a:endParaRPr>
          </a:p>
        </p:txBody>
      </p:sp>
      <p:sp>
        <p:nvSpPr>
          <p:cNvPr id="4" name="Rectangle 3"/>
          <p:cNvSpPr/>
          <p:nvPr/>
        </p:nvSpPr>
        <p:spPr>
          <a:xfrm>
            <a:off x="1211391" y="2688665"/>
            <a:ext cx="6909264" cy="523220"/>
          </a:xfrm>
          <a:prstGeom prst="rect">
            <a:avLst/>
          </a:prstGeom>
        </p:spPr>
        <p:txBody>
          <a:bodyPr wrap="none">
            <a:spAutoFit/>
          </a:bodyPr>
          <a:lstStyle/>
          <a:p>
            <a:r>
              <a:rPr lang="en-US" sz="2800" b="1" dirty="0">
                <a:solidFill>
                  <a:srgbClr val="000000"/>
                </a:solidFill>
                <a:latin typeface="#9Slide03 SFU Futura_12" panose="020B0604020202020204" charset="0"/>
                <a:ea typeface="Calibri" panose="020F0502020204030204" pitchFamily="34" charset="0"/>
              </a:rPr>
              <a:t>2. </a:t>
            </a:r>
            <a:r>
              <a:rPr lang="vi-VN" sz="2800" b="1" dirty="0">
                <a:solidFill>
                  <a:srgbClr val="000000"/>
                </a:solidFill>
                <a:latin typeface="#9Slide03 SFU Futura_12" panose="020B0604020202020204" charset="0"/>
                <a:ea typeface="Calibri" panose="020F0502020204030204" pitchFamily="34" charset="0"/>
              </a:rPr>
              <a:t>Càng lên vĩ độ cao, nhiệt độ </a:t>
            </a:r>
            <a:r>
              <a:rPr lang="vi-VN" sz="2800" b="1" dirty="0" smtClean="0">
                <a:solidFill>
                  <a:srgbClr val="000000"/>
                </a:solidFill>
                <a:latin typeface="#9Slide03 SFU Futura_12" panose="020B0604020202020204" charset="0"/>
                <a:ea typeface="Calibri" panose="020F0502020204030204" pitchFamily="34" charset="0"/>
              </a:rPr>
              <a:t>càng</a:t>
            </a:r>
            <a:r>
              <a:rPr lang="en-US" sz="2800" b="1" dirty="0" smtClean="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5" name="Rectangle 4"/>
          <p:cNvSpPr/>
          <p:nvPr/>
        </p:nvSpPr>
        <p:spPr>
          <a:xfrm>
            <a:off x="1185862" y="3505001"/>
            <a:ext cx="7058026"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3. </a:t>
            </a:r>
            <a:r>
              <a:rPr lang="vi-VN" sz="2800" b="1" dirty="0">
                <a:solidFill>
                  <a:srgbClr val="0070C0"/>
                </a:solidFill>
                <a:latin typeface="#9Slide03 SFU Futura_12" panose="020B0604020202020204" charset="0"/>
                <a:ea typeface="Calibri" panose="020F0502020204030204" pitchFamily="34" charset="0"/>
              </a:rPr>
              <a:t>Càng lên vĩ độ cao, </a:t>
            </a:r>
            <a:r>
              <a:rPr lang="en-US" sz="2800" b="1" dirty="0" err="1">
                <a:solidFill>
                  <a:srgbClr val="0070C0"/>
                </a:solidFill>
                <a:latin typeface="#9Slide03 SFU Futura_12" panose="020B0604020202020204" charset="0"/>
                <a:ea typeface="Calibri" panose="020F0502020204030204" pitchFamily="34" charset="0"/>
              </a:rPr>
              <a:t>biên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độ</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nhiệt độ </a:t>
            </a:r>
            <a:r>
              <a:rPr lang="en-US" sz="2800" b="1" dirty="0" err="1">
                <a:solidFill>
                  <a:srgbClr val="0070C0"/>
                </a:solidFill>
                <a:latin typeface="#9Slide03 SFU Futura_12" panose="020B0604020202020204" charset="0"/>
                <a:ea typeface="Calibri" panose="020F0502020204030204" pitchFamily="34" charset="0"/>
              </a:rPr>
              <a:t>năm</a:t>
            </a:r>
            <a:r>
              <a:rPr lang="en-US" sz="2800" b="1" dirty="0">
                <a:solidFill>
                  <a:srgbClr val="0070C0"/>
                </a:solidFill>
                <a:latin typeface="#9Slide03 SFU Futura_12" panose="020B0604020202020204" charset="0"/>
                <a:ea typeface="Calibri" panose="020F0502020204030204" pitchFamily="34" charset="0"/>
              </a:rPr>
              <a:t> </a:t>
            </a:r>
            <a:r>
              <a:rPr lang="vi-VN" sz="2800" b="1" dirty="0" smtClean="0">
                <a:solidFill>
                  <a:srgbClr val="0070C0"/>
                </a:solidFill>
                <a:latin typeface="#9Slide03 SFU Futura_12" panose="020B0604020202020204" charset="0"/>
                <a:ea typeface="Calibri" panose="020F0502020204030204" pitchFamily="34" charset="0"/>
              </a:rPr>
              <a:t>càng</a:t>
            </a:r>
            <a:r>
              <a:rPr lang="en-US" sz="2800" b="1" dirty="0" smtClean="0">
                <a:solidFill>
                  <a:srgbClr val="0070C0"/>
                </a:solidFill>
                <a:latin typeface="#9Slide03 SFU Futura_12" panose="020B0604020202020204" charset="0"/>
                <a:ea typeface="Calibri" panose="020F0502020204030204" pitchFamily="34" charset="0"/>
              </a:rPr>
              <a:t>…….</a:t>
            </a:r>
            <a:endParaRPr lang="en-US" sz="2800" b="1" dirty="0">
              <a:solidFill>
                <a:srgbClr val="0070C0"/>
              </a:solidFill>
              <a:latin typeface="#9Slide03 SFU Futura_12" panose="020B0604020202020204" charset="0"/>
            </a:endParaRPr>
          </a:p>
        </p:txBody>
      </p:sp>
      <p:sp>
        <p:nvSpPr>
          <p:cNvPr id="6" name="Rectangle 5"/>
          <p:cNvSpPr/>
          <p:nvPr/>
        </p:nvSpPr>
        <p:spPr>
          <a:xfrm>
            <a:off x="1185862" y="4450900"/>
            <a:ext cx="6929437"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4. </a:t>
            </a:r>
            <a:r>
              <a:rPr lang="en-US" sz="2800" b="1" dirty="0" err="1">
                <a:solidFill>
                  <a:srgbClr val="000000"/>
                </a:solidFill>
                <a:latin typeface="#9Slide03 SFU Futura_12" panose="020B0604020202020204" charset="0"/>
                <a:ea typeface="Calibri" panose="020F0502020204030204" pitchFamily="34" charset="0"/>
              </a:rPr>
              <a:t>Vào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mùa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hè</a:t>
            </a:r>
            <a:r>
              <a:rPr lang="en-US" sz="2800" b="1" dirty="0">
                <a:solidFill>
                  <a:srgbClr val="000000"/>
                </a:solidFill>
                <a:latin typeface="#9Slide03 SFU Futura_12" panose="020B0604020202020204" charset="0"/>
                <a:ea typeface="Calibri" panose="020F0502020204030204" pitchFamily="34" charset="0"/>
              </a:rPr>
              <a:t>, ở </a:t>
            </a:r>
            <a:r>
              <a:rPr lang="en-US" sz="2800" b="1" dirty="0" err="1">
                <a:solidFill>
                  <a:srgbClr val="000000"/>
                </a:solidFill>
                <a:latin typeface="#9Slide03 SFU Futura_12" panose="020B0604020202020204" charset="0"/>
                <a:ea typeface="Calibri" panose="020F0502020204030204" pitchFamily="34" charset="0"/>
              </a:rPr>
              <a:t>lục</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địa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có</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nhiệt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thấp</a:t>
            </a:r>
            <a:r>
              <a:rPr lang="en-US" sz="2800" b="1" dirty="0">
                <a:solidFill>
                  <a:srgbClr val="000000"/>
                </a:solidFill>
                <a:latin typeface="#9Slide03 SFU Futura_12" panose="020B0604020202020204" charset="0"/>
                <a:ea typeface="Calibri" panose="020F0502020204030204" pitchFamily="34" charset="0"/>
              </a:rPr>
              <a:t> hay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hơn</a:t>
            </a:r>
            <a:r>
              <a:rPr lang="en-US" sz="2800" b="1" dirty="0">
                <a:solidFill>
                  <a:srgbClr val="000000"/>
                </a:solidFill>
                <a:latin typeface="#9Slide03 SFU Futura_12" panose="020B0604020202020204" charset="0"/>
                <a:ea typeface="Calibri" panose="020F0502020204030204" pitchFamily="34" charset="0"/>
              </a:rPr>
              <a:t> so </a:t>
            </a:r>
            <a:r>
              <a:rPr lang="en-US" sz="2800" b="1" dirty="0" err="1">
                <a:solidFill>
                  <a:srgbClr val="000000"/>
                </a:solidFill>
                <a:latin typeface="#9Slide03 SFU Futura_12" panose="020B0604020202020204" charset="0"/>
                <a:ea typeface="Calibri" panose="020F0502020204030204" pitchFamily="34" charset="0"/>
              </a:rPr>
              <a:t>với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đại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dương</a:t>
            </a:r>
            <a:r>
              <a:rPr lang="vi-VN"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7" name="Rectangle 6"/>
          <p:cNvSpPr/>
          <p:nvPr/>
        </p:nvSpPr>
        <p:spPr>
          <a:xfrm>
            <a:off x="1185862" y="5493580"/>
            <a:ext cx="6786563"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5. </a:t>
            </a:r>
            <a:r>
              <a:rPr lang="vi-VN" sz="2800" b="1" dirty="0">
                <a:solidFill>
                  <a:srgbClr val="0070C0"/>
                </a:solidFill>
                <a:latin typeface="#9Slide03 SFU Futura_12" panose="020B0604020202020204" charset="0"/>
                <a:ea typeface="Calibri" panose="020F0502020204030204" pitchFamily="34" charset="0"/>
              </a:rPr>
              <a:t>Tầng nào là nơi sinh ra tất cả các hiện tượng mây, mưa, sấm, </a:t>
            </a:r>
            <a:r>
              <a:rPr lang="en-US" sz="2800" b="1" dirty="0" err="1">
                <a:solidFill>
                  <a:srgbClr val="0070C0"/>
                </a:solidFill>
                <a:latin typeface="#9Slide03 SFU Futura_12" panose="020B0604020202020204" charset="0"/>
                <a:ea typeface="Calibri" panose="020F0502020204030204" pitchFamily="34" charset="0"/>
              </a:rPr>
              <a:t>sét</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6" name="Rounded Rectangle 15"/>
          <p:cNvSpPr/>
          <p:nvPr/>
        </p:nvSpPr>
        <p:spPr>
          <a:xfrm>
            <a:off x="8715375" y="1728171"/>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722159" y="2663307"/>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8722159" y="359844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722159" y="462676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8715375" y="5580565"/>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158492" y="1872329"/>
            <a:ext cx="1893467"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nitơ</a:t>
            </a:r>
            <a:r>
              <a:rPr lang="en-US" sz="2800" i="1" dirty="0">
                <a:solidFill>
                  <a:srgbClr val="000000"/>
                </a:solidFill>
                <a:latin typeface="#9Slide07 IcielKoni" panose="020B0604020202020204" charset="0"/>
                <a:ea typeface="Calibri" panose="020F0502020204030204" pitchFamily="34" charset="0"/>
              </a:rPr>
              <a:t> – 78</a:t>
            </a:r>
            <a:r>
              <a:rPr lang="en-US" sz="2800" i="1" dirty="0" smtClean="0">
                <a:solidFill>
                  <a:srgbClr val="000000"/>
                </a:solidFill>
                <a:latin typeface="#9Slide07 IcielKoni" panose="020B0604020202020204" charset="0"/>
                <a:ea typeface="Calibri" panose="020F0502020204030204" pitchFamily="34" charset="0"/>
              </a:rPr>
              <a:t>%</a:t>
            </a:r>
            <a:endParaRPr lang="en-US" sz="2800" dirty="0">
              <a:latin typeface="#9Slide07 IcielKoni" panose="020B0604020202020204" charset="0"/>
            </a:endParaRPr>
          </a:p>
        </p:txBody>
      </p:sp>
      <p:sp>
        <p:nvSpPr>
          <p:cNvPr id="18" name="Rectangle 17"/>
          <p:cNvSpPr/>
          <p:nvPr/>
        </p:nvSpPr>
        <p:spPr>
          <a:xfrm>
            <a:off x="9370089" y="2842553"/>
            <a:ext cx="1043876" cy="523220"/>
          </a:xfrm>
          <a:prstGeom prst="rect">
            <a:avLst/>
          </a:prstGeom>
        </p:spPr>
        <p:txBody>
          <a:bodyPr wrap="none">
            <a:spAutoFit/>
          </a:bodyPr>
          <a:lstStyle/>
          <a:p>
            <a:r>
              <a:rPr lang="en-US" sz="2800" i="1" dirty="0" err="1" smtClean="0">
                <a:solidFill>
                  <a:srgbClr val="000000"/>
                </a:solidFill>
                <a:latin typeface="#9Slide07 IcielKoni" panose="020B0604020202020204" charset="0"/>
                <a:ea typeface="Calibri" panose="020F0502020204030204" pitchFamily="34" charset="0"/>
              </a:rPr>
              <a:t>giảm</a:t>
            </a:r>
            <a:endParaRPr lang="en-US" sz="2800" dirty="0">
              <a:latin typeface="#9Slide07 IcielKoni" panose="020B0604020202020204" charset="0"/>
            </a:endParaRPr>
          </a:p>
        </p:txBody>
      </p:sp>
      <p:sp>
        <p:nvSpPr>
          <p:cNvPr id="21" name="Rectangle 20"/>
          <p:cNvSpPr/>
          <p:nvPr/>
        </p:nvSpPr>
        <p:spPr>
          <a:xfrm>
            <a:off x="9417875" y="3784338"/>
            <a:ext cx="728084" cy="523220"/>
          </a:xfrm>
          <a:prstGeom prst="rect">
            <a:avLst/>
          </a:prstGeom>
        </p:spPr>
        <p:txBody>
          <a:bodyPr wrap="none">
            <a:spAutoFit/>
          </a:bodyPr>
          <a:lstStyle/>
          <a:p>
            <a:r>
              <a:rPr lang="en-US" sz="2800" i="1" dirty="0" err="1" smtClean="0">
                <a:solidFill>
                  <a:srgbClr val="000000"/>
                </a:solidFill>
                <a:latin typeface="#9Slide07 IcielKoni" panose="020B0604020202020204" charset="0"/>
                <a:ea typeface="Calibri" panose="020F0502020204030204" pitchFamily="34" charset="0"/>
              </a:rPr>
              <a:t>lớn</a:t>
            </a:r>
            <a:endParaRPr lang="en-US" sz="2800" dirty="0">
              <a:latin typeface="#9Slide07 IcielKoni" panose="020B0604020202020204" charset="0"/>
            </a:endParaRPr>
          </a:p>
        </p:txBody>
      </p:sp>
      <p:sp>
        <p:nvSpPr>
          <p:cNvPr id="22" name="Rectangle 21"/>
          <p:cNvSpPr/>
          <p:nvPr/>
        </p:nvSpPr>
        <p:spPr>
          <a:xfrm>
            <a:off x="9391917" y="4802005"/>
            <a:ext cx="148149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cao</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hơn</a:t>
            </a:r>
            <a:endParaRPr lang="en-US" sz="2800" dirty="0">
              <a:latin typeface="#9Slide07 IcielKoni" panose="020B0604020202020204" charset="0"/>
            </a:endParaRPr>
          </a:p>
        </p:txBody>
      </p:sp>
      <p:sp>
        <p:nvSpPr>
          <p:cNvPr id="46" name="Rectangle 45"/>
          <p:cNvSpPr/>
          <p:nvPr/>
        </p:nvSpPr>
        <p:spPr>
          <a:xfrm>
            <a:off x="9417875" y="5733995"/>
            <a:ext cx="136928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đối</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lưu</a:t>
            </a:r>
            <a:endParaRPr lang="en-US" sz="2800" dirty="0">
              <a:latin typeface="#9Slide07 IcielKoni" panose="020B0604020202020204" charset="0"/>
            </a:endParaRPr>
          </a:p>
        </p:txBody>
      </p:sp>
    </p:spTree>
    <p:extLst>
      <p:ext uri="{BB962C8B-B14F-4D97-AF65-F5344CB8AC3E}">
        <p14:creationId xmlns:p14="http://schemas.microsoft.com/office/powerpoint/2010/main" val="181769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6" grpId="0" animBg="1"/>
      <p:bldP spid="42" grpId="0" animBg="1"/>
      <p:bldP spid="43" grpId="0" animBg="1"/>
      <p:bldP spid="44" grpId="0" animBg="1"/>
      <p:bldP spid="45" grpId="0" animBg="1"/>
      <p:bldP spid="17" grpId="0"/>
      <p:bldP spid="18" grpId="0"/>
      <p:bldP spid="21" grpId="0"/>
      <p:bldP spid="22"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2993" y="1094857"/>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7085776" y="1728171"/>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092560" y="2663307"/>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092560" y="3545075"/>
            <a:ext cx="4495901" cy="82720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092560" y="4479441"/>
            <a:ext cx="4495901" cy="1043971"/>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7085776" y="5650385"/>
            <a:ext cx="4495901" cy="70401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98774" y="1633441"/>
            <a:ext cx="5799588"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6. </a:t>
            </a:r>
            <a:r>
              <a:rPr lang="vi-VN" sz="2800" b="1" dirty="0">
                <a:solidFill>
                  <a:srgbClr val="0070C0"/>
                </a:solidFill>
                <a:latin typeface="#9Slide03 SFU Futura_12" panose="020B0604020202020204" charset="0"/>
                <a:ea typeface="Calibri" panose="020F0502020204030204" pitchFamily="34" charset="0"/>
              </a:rPr>
              <a:t>Trung bình cứ lên cao 100m, nhiệt độ giảm đi bao nhiêu độ C? </a:t>
            </a:r>
            <a:endParaRPr lang="en-US" sz="2800" b="1" dirty="0">
              <a:solidFill>
                <a:srgbClr val="0070C0"/>
              </a:solidFill>
              <a:latin typeface="#9Slide03 SFU Futura_12" panose="020B0604020202020204" charset="0"/>
            </a:endParaRPr>
          </a:p>
        </p:txBody>
      </p:sp>
      <p:sp>
        <p:nvSpPr>
          <p:cNvPr id="8" name="Rectangle 7"/>
          <p:cNvSpPr/>
          <p:nvPr/>
        </p:nvSpPr>
        <p:spPr>
          <a:xfrm>
            <a:off x="934652" y="2583485"/>
            <a:ext cx="6292212" cy="954107"/>
          </a:xfrm>
          <a:prstGeom prst="rect">
            <a:avLst/>
          </a:prstGeom>
        </p:spPr>
        <p:txBody>
          <a:bodyPr wrap="square">
            <a:spAutoFit/>
          </a:bodyPr>
          <a:lstStyle/>
          <a:p>
            <a:r>
              <a:rPr lang="en-US" sz="2800" b="1" dirty="0" smtClean="0">
                <a:solidFill>
                  <a:srgbClr val="000000"/>
                </a:solidFill>
                <a:latin typeface="#9Slide03 SFU Futura_12" panose="020B0604020202020204" charset="0"/>
                <a:ea typeface="Calibri" panose="020F0502020204030204" pitchFamily="34" charset="0"/>
              </a:rPr>
              <a:t>7. </a:t>
            </a:r>
            <a:r>
              <a:rPr lang="en-US" sz="2800" b="1" dirty="0" err="1" smtClean="0">
                <a:solidFill>
                  <a:srgbClr val="000000"/>
                </a:solidFill>
                <a:latin typeface="#9Slide03 SFU Futura_12" panose="020B0604020202020204" charset="0"/>
                <a:ea typeface="Calibri" panose="020F0502020204030204" pitchFamily="34" charset="0"/>
              </a:rPr>
              <a:t>Một</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nửa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khối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lượng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khí</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quyển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tập</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trung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từ</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mặt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đất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đến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bao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nhiêu</a:t>
            </a:r>
            <a:r>
              <a:rPr lang="en-US" sz="2800" b="1" dirty="0">
                <a:solidFill>
                  <a:srgbClr val="000000"/>
                </a:solidFill>
                <a:latin typeface="#9Slide03 SFU Futura_12" panose="020B0604020202020204" charset="0"/>
                <a:ea typeface="Calibri" panose="020F0502020204030204" pitchFamily="34" charset="0"/>
              </a:rPr>
              <a:t>? </a:t>
            </a:r>
            <a:endParaRPr lang="en-US" sz="2800" b="1" dirty="0">
              <a:latin typeface="#9Slide03 SFU Futura_12" panose="020B0604020202020204" charset="0"/>
            </a:endParaRPr>
          </a:p>
        </p:txBody>
      </p:sp>
      <p:sp>
        <p:nvSpPr>
          <p:cNvPr id="9" name="Rectangle 8"/>
          <p:cNvSpPr/>
          <p:nvPr/>
        </p:nvSpPr>
        <p:spPr>
          <a:xfrm>
            <a:off x="930415" y="3533529"/>
            <a:ext cx="5753609"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8.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phần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nào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chiếm</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tỉ</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lệ</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nhỏ</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trong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0" name="Rectangle 9"/>
          <p:cNvSpPr/>
          <p:nvPr/>
        </p:nvSpPr>
        <p:spPr>
          <a:xfrm>
            <a:off x="923631" y="4677264"/>
            <a:ext cx="6162145" cy="523220"/>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9. </a:t>
            </a:r>
            <a:r>
              <a:rPr lang="en-US" sz="2800" b="1" dirty="0" smtClean="0">
                <a:solidFill>
                  <a:srgbClr val="000000"/>
                </a:solidFill>
                <a:latin typeface="#9Slide03 SFU Futura_12" panose="020B0604020202020204" charset="0"/>
                <a:ea typeface="Calibri" panose="020F0502020204030204" pitchFamily="34" charset="0"/>
              </a:rPr>
              <a:t>Cho </a:t>
            </a:r>
            <a:r>
              <a:rPr lang="en-US" sz="2800" b="1" dirty="0" err="1" smtClean="0">
                <a:solidFill>
                  <a:srgbClr val="000000"/>
                </a:solidFill>
                <a:latin typeface="#9Slide03 SFU Futura_12" panose="020B0604020202020204" charset="0"/>
                <a:ea typeface="Calibri" panose="020F0502020204030204" pitchFamily="34" charset="0"/>
              </a:rPr>
              <a:t>biết</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smtClean="0">
                <a:solidFill>
                  <a:srgbClr val="000000"/>
                </a:solidFill>
                <a:latin typeface="#9Slide03 SFU Futura_12" panose="020B0604020202020204" charset="0"/>
                <a:ea typeface="Calibri" panose="020F0502020204030204" pitchFamily="34" charset="0"/>
              </a:rPr>
              <a:t>vai</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trò</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của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lớp</a:t>
            </a:r>
            <a:r>
              <a:rPr lang="en-US" sz="2800" b="1" dirty="0">
                <a:solidFill>
                  <a:srgbClr val="000000"/>
                </a:solidFill>
                <a:latin typeface="#9Slide03 SFU Futura_12" panose="020B0604020202020204" charset="0"/>
                <a:ea typeface="Calibri" panose="020F0502020204030204" pitchFamily="34" charset="0"/>
              </a:rPr>
              <a:t> </a:t>
            </a:r>
            <a:r>
              <a:rPr lang="en-US" sz="2800" b="1" dirty="0" smtClean="0">
                <a:solidFill>
                  <a:srgbClr val="000000"/>
                </a:solidFill>
                <a:latin typeface="#9Slide03 SFU Futura_12" panose="020B0604020202020204" charset="0"/>
                <a:ea typeface="Calibri" panose="020F0502020204030204" pitchFamily="34" charset="0"/>
              </a:rPr>
              <a:t>ô-</a:t>
            </a:r>
            <a:r>
              <a:rPr lang="en-US" sz="2800" b="1" dirty="0" err="1" smtClean="0">
                <a:solidFill>
                  <a:srgbClr val="000000"/>
                </a:solidFill>
                <a:latin typeface="#9Slide03 SFU Futura_12" panose="020B0604020202020204" charset="0"/>
                <a:ea typeface="Calibri" panose="020F0502020204030204" pitchFamily="34" charset="0"/>
              </a:rPr>
              <a:t>zôn</a:t>
            </a:r>
            <a:r>
              <a:rPr lang="en-US" sz="2800" b="1" dirty="0" smtClean="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11" name="Rectangle 10"/>
          <p:cNvSpPr/>
          <p:nvPr/>
        </p:nvSpPr>
        <p:spPr>
          <a:xfrm>
            <a:off x="997692" y="5490428"/>
            <a:ext cx="5619054"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10.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chịu</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ảnh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hưởng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trực</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tiếp</a:t>
            </a:r>
            <a:r>
              <a:rPr lang="en-US" sz="2800" b="1" dirty="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từ</a:t>
            </a:r>
            <a:r>
              <a:rPr lang="en-US" sz="2800" b="1" dirty="0" smtClean="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Tree>
    <p:extLst>
      <p:ext uri="{BB962C8B-B14F-4D97-AF65-F5344CB8AC3E}">
        <p14:creationId xmlns:p14="http://schemas.microsoft.com/office/powerpoint/2010/main" val="24406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animBg="1"/>
      <p:bldP spid="43" grpId="0" animBg="1"/>
      <p:bldP spid="44" grpId="0" animBg="1"/>
      <p:bldP spid="45" grpId="0" animBg="1"/>
      <p:bldP spid="3"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2993" y="1094857"/>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7085776" y="1728171"/>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092560" y="2663307"/>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092560" y="3545075"/>
            <a:ext cx="4495901" cy="82720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092560" y="4479441"/>
            <a:ext cx="4495901" cy="1043971"/>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7085776" y="5650385"/>
            <a:ext cx="4495901" cy="70401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98774" y="1633441"/>
            <a:ext cx="5799588"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6. </a:t>
            </a:r>
            <a:r>
              <a:rPr lang="vi-VN" sz="2800" b="1" dirty="0">
                <a:solidFill>
                  <a:srgbClr val="0070C0"/>
                </a:solidFill>
                <a:latin typeface="#9Slide03 SFU Futura_12" panose="020B0604020202020204" charset="0"/>
                <a:ea typeface="Calibri" panose="020F0502020204030204" pitchFamily="34" charset="0"/>
              </a:rPr>
              <a:t>Trung bình cứ lên cao 100m, nhiệt độ giảm đi bao nhiêu độ C? </a:t>
            </a:r>
            <a:endParaRPr lang="en-US" sz="2800" b="1" dirty="0">
              <a:solidFill>
                <a:srgbClr val="0070C0"/>
              </a:solidFill>
              <a:latin typeface="#9Slide03 SFU Futura_12" panose="020B0604020202020204" charset="0"/>
            </a:endParaRPr>
          </a:p>
        </p:txBody>
      </p:sp>
      <p:sp>
        <p:nvSpPr>
          <p:cNvPr id="8" name="Rectangle 7"/>
          <p:cNvSpPr/>
          <p:nvPr/>
        </p:nvSpPr>
        <p:spPr>
          <a:xfrm>
            <a:off x="934652" y="2583485"/>
            <a:ext cx="6292212" cy="954107"/>
          </a:xfrm>
          <a:prstGeom prst="rect">
            <a:avLst/>
          </a:prstGeom>
        </p:spPr>
        <p:txBody>
          <a:bodyPr wrap="square">
            <a:spAutoFit/>
          </a:bodyPr>
          <a:lstStyle/>
          <a:p>
            <a:r>
              <a:rPr lang="en-US" sz="2800" b="1" dirty="0" smtClean="0">
                <a:solidFill>
                  <a:srgbClr val="000000"/>
                </a:solidFill>
                <a:latin typeface="#9Slide03 SFU Futura_12" panose="020B0604020202020204" charset="0"/>
                <a:ea typeface="Calibri" panose="020F0502020204030204" pitchFamily="34" charset="0"/>
              </a:rPr>
              <a:t>7. </a:t>
            </a:r>
            <a:r>
              <a:rPr lang="en-US" sz="2800" b="1" dirty="0" err="1" smtClean="0">
                <a:solidFill>
                  <a:srgbClr val="000000"/>
                </a:solidFill>
                <a:latin typeface="#9Slide03 SFU Futura_12" panose="020B0604020202020204" charset="0"/>
                <a:ea typeface="Calibri" panose="020F0502020204030204" pitchFamily="34" charset="0"/>
              </a:rPr>
              <a:t>Một</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nửa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khối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lượng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khí</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quyển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tập</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trung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từ</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mặt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đất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đến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bao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nhiêu</a:t>
            </a:r>
            <a:r>
              <a:rPr lang="en-US" sz="2800" b="1" dirty="0">
                <a:solidFill>
                  <a:srgbClr val="000000"/>
                </a:solidFill>
                <a:latin typeface="#9Slide03 SFU Futura_12" panose="020B0604020202020204" charset="0"/>
                <a:ea typeface="Calibri" panose="020F0502020204030204" pitchFamily="34" charset="0"/>
              </a:rPr>
              <a:t>? </a:t>
            </a:r>
            <a:endParaRPr lang="en-US" sz="2800" b="1" dirty="0">
              <a:latin typeface="#9Slide03 SFU Futura_12" panose="020B0604020202020204" charset="0"/>
            </a:endParaRPr>
          </a:p>
        </p:txBody>
      </p:sp>
      <p:sp>
        <p:nvSpPr>
          <p:cNvPr id="9" name="Rectangle 8"/>
          <p:cNvSpPr/>
          <p:nvPr/>
        </p:nvSpPr>
        <p:spPr>
          <a:xfrm>
            <a:off x="930415" y="3533529"/>
            <a:ext cx="5753609"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8.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phần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nào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chiếm</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tỉ</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lệ</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nhỏ</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trong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0" name="Rectangle 9"/>
          <p:cNvSpPr/>
          <p:nvPr/>
        </p:nvSpPr>
        <p:spPr>
          <a:xfrm>
            <a:off x="923631" y="4677264"/>
            <a:ext cx="6162145" cy="523220"/>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9. </a:t>
            </a:r>
            <a:r>
              <a:rPr lang="en-US" sz="2800" b="1" dirty="0" smtClean="0">
                <a:solidFill>
                  <a:srgbClr val="000000"/>
                </a:solidFill>
                <a:latin typeface="#9Slide03 SFU Futura_12" panose="020B0604020202020204" charset="0"/>
                <a:ea typeface="Calibri" panose="020F0502020204030204" pitchFamily="34" charset="0"/>
              </a:rPr>
              <a:t>Cho </a:t>
            </a:r>
            <a:r>
              <a:rPr lang="en-US" sz="2800" b="1" dirty="0" err="1" smtClean="0">
                <a:solidFill>
                  <a:srgbClr val="000000"/>
                </a:solidFill>
                <a:latin typeface="#9Slide03 SFU Futura_12" panose="020B0604020202020204" charset="0"/>
                <a:ea typeface="Calibri" panose="020F0502020204030204" pitchFamily="34" charset="0"/>
              </a:rPr>
              <a:t>biết</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smtClean="0">
                <a:solidFill>
                  <a:srgbClr val="000000"/>
                </a:solidFill>
                <a:latin typeface="#9Slide03 SFU Futura_12" panose="020B0604020202020204" charset="0"/>
                <a:ea typeface="Calibri" panose="020F0502020204030204" pitchFamily="34" charset="0"/>
              </a:rPr>
              <a:t>vai</a:t>
            </a:r>
            <a:r>
              <a:rPr lang="en-US" sz="2800" b="1" dirty="0" smtClean="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trò</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của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lớp</a:t>
            </a:r>
            <a:r>
              <a:rPr lang="en-US" sz="2800" b="1" dirty="0">
                <a:solidFill>
                  <a:srgbClr val="000000"/>
                </a:solidFill>
                <a:latin typeface="#9Slide03 SFU Futura_12" panose="020B0604020202020204" charset="0"/>
                <a:ea typeface="Calibri" panose="020F0502020204030204" pitchFamily="34" charset="0"/>
              </a:rPr>
              <a:t> </a:t>
            </a:r>
            <a:r>
              <a:rPr lang="en-US" sz="2800" b="1" dirty="0" smtClean="0">
                <a:solidFill>
                  <a:srgbClr val="000000"/>
                </a:solidFill>
                <a:latin typeface="#9Slide03 SFU Futura_12" panose="020B0604020202020204" charset="0"/>
                <a:ea typeface="Calibri" panose="020F0502020204030204" pitchFamily="34" charset="0"/>
              </a:rPr>
              <a:t>ô-</a:t>
            </a:r>
            <a:r>
              <a:rPr lang="en-US" sz="2800" b="1" dirty="0" err="1" smtClean="0">
                <a:solidFill>
                  <a:srgbClr val="000000"/>
                </a:solidFill>
                <a:latin typeface="#9Slide03 SFU Futura_12" panose="020B0604020202020204" charset="0"/>
                <a:ea typeface="Calibri" panose="020F0502020204030204" pitchFamily="34" charset="0"/>
              </a:rPr>
              <a:t>zôn</a:t>
            </a:r>
            <a:r>
              <a:rPr lang="en-US" sz="2800" b="1" dirty="0" smtClean="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11" name="Rectangle 10"/>
          <p:cNvSpPr/>
          <p:nvPr/>
        </p:nvSpPr>
        <p:spPr>
          <a:xfrm>
            <a:off x="997692" y="5490428"/>
            <a:ext cx="5619054"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10.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chịu</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ảnh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hưởng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trực</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tiếp</a:t>
            </a:r>
            <a:r>
              <a:rPr lang="en-US" sz="2800" b="1" dirty="0">
                <a:solidFill>
                  <a:srgbClr val="0070C0"/>
                </a:solidFill>
                <a:latin typeface="#9Slide03 SFU Futura_12" panose="020B0604020202020204" charset="0"/>
                <a:ea typeface="Calibri" panose="020F0502020204030204" pitchFamily="34" charset="0"/>
              </a:rPr>
              <a:t> </a:t>
            </a:r>
            <a:r>
              <a:rPr lang="en-US" sz="2800" b="1" dirty="0" err="1" smtClean="0">
                <a:solidFill>
                  <a:srgbClr val="0070C0"/>
                </a:solidFill>
                <a:latin typeface="#9Slide03 SFU Futura_12" panose="020B0604020202020204" charset="0"/>
                <a:ea typeface="Calibri" panose="020F0502020204030204" pitchFamily="34" charset="0"/>
              </a:rPr>
              <a:t>từ</a:t>
            </a:r>
            <a:r>
              <a:rPr lang="en-US" sz="2800" b="1" dirty="0" smtClean="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2" name="Rectangle 11"/>
          <p:cNvSpPr/>
          <p:nvPr/>
        </p:nvSpPr>
        <p:spPr>
          <a:xfrm>
            <a:off x="8617692" y="5719779"/>
            <a:ext cx="172194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Mặt</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Trời</a:t>
            </a:r>
            <a:endParaRPr lang="en-US" sz="2800" dirty="0">
              <a:latin typeface="#9Slide07 IcielKoni" panose="020B0604020202020204" charset="0"/>
            </a:endParaRPr>
          </a:p>
        </p:txBody>
      </p:sp>
      <p:sp>
        <p:nvSpPr>
          <p:cNvPr id="13" name="Rectangle 12"/>
          <p:cNvSpPr/>
          <p:nvPr/>
        </p:nvSpPr>
        <p:spPr>
          <a:xfrm>
            <a:off x="7193663" y="4457334"/>
            <a:ext cx="4272726" cy="1107996"/>
          </a:xfrm>
          <a:prstGeom prst="rect">
            <a:avLst/>
          </a:prstGeom>
        </p:spPr>
        <p:txBody>
          <a:bodyPr wrap="square">
            <a:spAutoFit/>
          </a:bodyPr>
          <a:lstStyle/>
          <a:p>
            <a:r>
              <a:rPr lang="en-US" sz="2200" i="1" dirty="0" err="1">
                <a:solidFill>
                  <a:srgbClr val="000000"/>
                </a:solidFill>
                <a:latin typeface="#9Slide07 IcielKoni" panose="020B0604020202020204" charset="0"/>
                <a:ea typeface="Calibri" panose="020F0502020204030204" pitchFamily="34" charset="0"/>
              </a:rPr>
              <a:t>hấp</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thụ</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tia</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tử</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ngoại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bảo</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vệ</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Trái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Đất</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khỏi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các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bức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xạ</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cực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tím</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có</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hại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đến</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từ</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Mặt</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Trời</a:t>
            </a:r>
            <a:endParaRPr lang="en-US" sz="2200" dirty="0">
              <a:latin typeface="#9Slide07 IcielKoni" panose="020B0604020202020204" charset="0"/>
            </a:endParaRPr>
          </a:p>
        </p:txBody>
      </p:sp>
      <p:sp>
        <p:nvSpPr>
          <p:cNvPr id="15" name="Rectangle 14"/>
          <p:cNvSpPr/>
          <p:nvPr/>
        </p:nvSpPr>
        <p:spPr>
          <a:xfrm>
            <a:off x="7262629" y="3481623"/>
            <a:ext cx="3999088" cy="954107"/>
          </a:xfrm>
          <a:prstGeom prst="rect">
            <a:avLst/>
          </a:prstGeom>
        </p:spPr>
        <p:txBody>
          <a:bodyPr wrap="square">
            <a:spAutoFit/>
          </a:bodyPr>
          <a:lstStyle/>
          <a:p>
            <a:r>
              <a:rPr lang="en-US" sz="2800" i="1" dirty="0" err="1">
                <a:solidFill>
                  <a:srgbClr val="000000"/>
                </a:solidFill>
                <a:latin typeface="#9Slide07 IcielKoni" panose="020B0604020202020204" charset="0"/>
                <a:ea typeface="Calibri" panose="020F0502020204030204" pitchFamily="34" charset="0"/>
              </a:rPr>
              <a:t>Hơi</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nước</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và</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các</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khí</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khác</a:t>
            </a:r>
            <a:r>
              <a:rPr lang="en-US" sz="2800" i="1" dirty="0">
                <a:solidFill>
                  <a:srgbClr val="000000"/>
                </a:solidFill>
                <a:latin typeface="#9Slide07 IcielKoni" panose="020B0604020202020204" charset="0"/>
                <a:ea typeface="Calibri" panose="020F0502020204030204" pitchFamily="34" charset="0"/>
              </a:rPr>
              <a:t>  </a:t>
            </a:r>
            <a:r>
              <a:rPr lang="en-US" sz="2800" i="1" dirty="0" smtClean="0">
                <a:solidFill>
                  <a:srgbClr val="000000"/>
                </a:solidFill>
                <a:latin typeface="#9Slide07 IcielKoni" panose="020B0604020202020204" charset="0"/>
                <a:ea typeface="Calibri" panose="020F0502020204030204" pitchFamily="34" charset="0"/>
              </a:rPr>
              <a:t>(1</a:t>
            </a:r>
            <a:r>
              <a:rPr lang="en-US" sz="2800" i="1" dirty="0">
                <a:solidFill>
                  <a:srgbClr val="000000"/>
                </a:solidFill>
                <a:latin typeface="#9Slide07 IcielKoni" panose="020B0604020202020204" charset="0"/>
                <a:ea typeface="Calibri" panose="020F0502020204030204" pitchFamily="34" charset="0"/>
              </a:rPr>
              <a:t>%).</a:t>
            </a:r>
            <a:endParaRPr lang="en-US" sz="2800" dirty="0">
              <a:latin typeface="#9Slide07 IcielKoni" panose="020B0604020202020204" charset="0"/>
            </a:endParaRPr>
          </a:p>
        </p:txBody>
      </p:sp>
      <p:sp>
        <p:nvSpPr>
          <p:cNvPr id="19" name="Rectangle 18"/>
          <p:cNvSpPr/>
          <p:nvPr/>
        </p:nvSpPr>
        <p:spPr>
          <a:xfrm>
            <a:off x="8926270" y="2771239"/>
            <a:ext cx="968535" cy="523220"/>
          </a:xfrm>
          <a:prstGeom prst="rect">
            <a:avLst/>
          </a:prstGeom>
        </p:spPr>
        <p:txBody>
          <a:bodyPr wrap="none">
            <a:spAutoFit/>
          </a:bodyPr>
          <a:lstStyle/>
          <a:p>
            <a:r>
              <a:rPr lang="en-US" sz="2800" i="1" dirty="0">
                <a:solidFill>
                  <a:srgbClr val="000000"/>
                </a:solidFill>
                <a:latin typeface="#9Slide07 IcielKoni" panose="020B0604020202020204" charset="0"/>
                <a:ea typeface="Calibri" panose="020F0502020204030204" pitchFamily="34" charset="0"/>
              </a:rPr>
              <a:t>5km</a:t>
            </a:r>
            <a:endParaRPr lang="en-US" sz="2800" dirty="0">
              <a:latin typeface="#9Slide07 IcielKoni" panose="020B0604020202020204" charset="0"/>
            </a:endParaRPr>
          </a:p>
        </p:txBody>
      </p:sp>
      <p:sp>
        <p:nvSpPr>
          <p:cNvPr id="20" name="Rectangle 19"/>
          <p:cNvSpPr/>
          <p:nvPr/>
        </p:nvSpPr>
        <p:spPr>
          <a:xfrm>
            <a:off x="8926270" y="1825353"/>
            <a:ext cx="1104790" cy="523220"/>
          </a:xfrm>
          <a:prstGeom prst="rect">
            <a:avLst/>
          </a:prstGeom>
        </p:spPr>
        <p:txBody>
          <a:bodyPr wrap="none">
            <a:spAutoFit/>
          </a:bodyPr>
          <a:lstStyle/>
          <a:p>
            <a:r>
              <a:rPr lang="en-US" sz="2800" i="1" dirty="0">
                <a:solidFill>
                  <a:srgbClr val="000000"/>
                </a:solidFill>
                <a:latin typeface="#9Slide07 IcielKoni" panose="020B0604020202020204" charset="0"/>
                <a:ea typeface="Calibri" panose="020F0502020204030204" pitchFamily="34" charset="0"/>
              </a:rPr>
              <a:t>0,6</a:t>
            </a:r>
            <a:r>
              <a:rPr lang="en-US" sz="2800" i="1" baseline="30000" dirty="0">
                <a:solidFill>
                  <a:srgbClr val="000000"/>
                </a:solidFill>
                <a:latin typeface="#9Slide07 IcielKoni" panose="020B0604020202020204" charset="0"/>
                <a:ea typeface="Calibri" panose="020F0502020204030204" pitchFamily="34" charset="0"/>
              </a:rPr>
              <a:t>0</a:t>
            </a:r>
            <a:r>
              <a:rPr lang="en-US" sz="2800" i="1" dirty="0">
                <a:solidFill>
                  <a:srgbClr val="000000"/>
                </a:solidFill>
                <a:latin typeface="#9Slide07 IcielKoni" panose="020B0604020202020204" charset="0"/>
                <a:ea typeface="Calibri" panose="020F0502020204030204" pitchFamily="34" charset="0"/>
              </a:rPr>
              <a:t>C</a:t>
            </a:r>
            <a:endParaRPr lang="en-US" sz="2800" dirty="0">
              <a:latin typeface="#9Slide07 IcielKoni" panose="020B0604020202020204" charset="0"/>
            </a:endParaRPr>
          </a:p>
        </p:txBody>
      </p:sp>
    </p:spTree>
    <p:extLst>
      <p:ext uri="{BB962C8B-B14F-4D97-AF65-F5344CB8AC3E}">
        <p14:creationId xmlns:p14="http://schemas.microsoft.com/office/powerpoint/2010/main" val="18083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animBg="1"/>
      <p:bldP spid="43" grpId="0" animBg="1"/>
      <p:bldP spid="44" grpId="0" animBg="1"/>
      <p:bldP spid="45" grpId="0" animBg="1"/>
      <p:bldP spid="3" grpId="0"/>
      <p:bldP spid="8" grpId="0"/>
      <p:bldP spid="9" grpId="0"/>
      <p:bldP spid="10" grpId="0"/>
      <p:bldP spid="11" grpId="0"/>
      <p:bldP spid="12" grpId="0"/>
      <p:bldP spid="13" grpId="0"/>
      <p:bldP spid="15"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77242" y="1256828"/>
            <a:ext cx="7275634" cy="1864238"/>
            <a:chOff x="216273" y="-20473"/>
            <a:chExt cx="6838627" cy="1403862"/>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20473"/>
              <a:ext cx="6620927" cy="1403862"/>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16273" y="21654"/>
              <a:ext cx="1702150" cy="1330138"/>
            </a:xfrm>
            <a:prstGeom prst="rect">
              <a:avLst/>
            </a:prstGeom>
          </p:spPr>
        </p:pic>
      </p:grpSp>
      <p:pic>
        <p:nvPicPr>
          <p:cNvPr id="18"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8" t="30881" r="66153" b="35448"/>
          <a:stretch/>
        </p:blipFill>
        <p:spPr bwMode="auto">
          <a:xfrm>
            <a:off x="8025220" y="1415966"/>
            <a:ext cx="1702224" cy="1437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875" t="37741" r="36159" b="28205"/>
          <a:stretch/>
        </p:blipFill>
        <p:spPr bwMode="auto">
          <a:xfrm>
            <a:off x="8026930" y="3143102"/>
            <a:ext cx="1702224" cy="1554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06" t="27119" r="2769" b="32655"/>
          <a:stretch/>
        </p:blipFill>
        <p:spPr bwMode="auto">
          <a:xfrm>
            <a:off x="8071397" y="4933254"/>
            <a:ext cx="1702224" cy="157071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A3BA8D6A-4D01-49E4-8C32-23CAA2363653}"/>
              </a:ext>
            </a:extLst>
          </p:cNvPr>
          <p:cNvSpPr/>
          <p:nvPr/>
        </p:nvSpPr>
        <p:spPr>
          <a:xfrm>
            <a:off x="9702691" y="1833993"/>
            <a:ext cx="2522773"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làm</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việc</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CÁ NHÂN</a:t>
            </a:r>
            <a:endParaRPr lang="en-US" sz="2800" b="1" dirty="0">
              <a:solidFill>
                <a:srgbClr val="C00000"/>
              </a:solidFill>
              <a:latin typeface="#9Slide03 SFU Futura_12" panose="020B0604020202020204" charset="0"/>
              <a:cs typeface="Arial" panose="020B0604020202020204" pitchFamily="34" charset="0"/>
            </a:endParaRPr>
          </a:p>
        </p:txBody>
      </p:sp>
      <p:sp>
        <p:nvSpPr>
          <p:cNvPr id="28" name="Rectangle: Rounded Corners 7">
            <a:extLst>
              <a:ext uri="{FF2B5EF4-FFF2-40B4-BE49-F238E27FC236}">
                <a16:creationId xmlns:a16="http://schemas.microsoft.com/office/drawing/2014/main" id="{A3BA8D6A-4D01-49E4-8C32-23CAA2363653}"/>
              </a:ext>
            </a:extLst>
          </p:cNvPr>
          <p:cNvSpPr/>
          <p:nvPr/>
        </p:nvSpPr>
        <p:spPr>
          <a:xfrm>
            <a:off x="9727444" y="3476222"/>
            <a:ext cx="2387850"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chia </a:t>
            </a:r>
            <a:r>
              <a:rPr lang="en-US" sz="2400" b="1" dirty="0" err="1" smtClean="0">
                <a:solidFill>
                  <a:schemeClr val="tx1"/>
                </a:solidFill>
                <a:latin typeface="#9Slide03 SFU Futura_12" panose="020B0604020202020204" charset="0"/>
                <a:cs typeface="Arial" panose="020B0604020202020204" pitchFamily="34" charset="0"/>
              </a:rPr>
              <a:t>sẻ</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THEO CẶP</a:t>
            </a:r>
            <a:endParaRPr lang="en-US" sz="2800" b="1" dirty="0">
              <a:solidFill>
                <a:srgbClr val="C00000"/>
              </a:solidFill>
              <a:latin typeface="#9Slide03 SFU Futura_12" panose="020B0604020202020204" charset="0"/>
              <a:cs typeface="Arial" panose="020B0604020202020204" pitchFamily="34" charset="0"/>
            </a:endParaRPr>
          </a:p>
        </p:txBody>
      </p:sp>
      <p:sp>
        <p:nvSpPr>
          <p:cNvPr id="29" name="Rectangle: Rounded Corners 7">
            <a:extLst>
              <a:ext uri="{FF2B5EF4-FFF2-40B4-BE49-F238E27FC236}">
                <a16:creationId xmlns:a16="http://schemas.microsoft.com/office/drawing/2014/main" id="{A3BA8D6A-4D01-49E4-8C32-23CAA2363653}"/>
              </a:ext>
            </a:extLst>
          </p:cNvPr>
          <p:cNvSpPr/>
          <p:nvPr/>
        </p:nvSpPr>
        <p:spPr>
          <a:xfrm>
            <a:off x="9794906" y="5384854"/>
            <a:ext cx="2430558"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30s </a:t>
            </a:r>
            <a:r>
              <a:rPr lang="en-US" sz="2400" b="1" dirty="0" err="1" smtClean="0">
                <a:solidFill>
                  <a:schemeClr val="tx1"/>
                </a:solidFill>
                <a:latin typeface="#9Slide03 SFU Futura_12" panose="020B0604020202020204" charset="0"/>
                <a:cs typeface="Arial" panose="020B0604020202020204" pitchFamily="34" charset="0"/>
              </a:rPr>
              <a:t>trình</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bày</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TRƯỚC LỚP</a:t>
            </a:r>
            <a:endParaRPr lang="en-US" sz="2800" b="1" dirty="0">
              <a:solidFill>
                <a:srgbClr val="C00000"/>
              </a:solidFill>
              <a:latin typeface="#9Slide03 SFU Futura_12" panose="020B0604020202020204" charset="0"/>
              <a:cs typeface="Arial" panose="020B0604020202020204" pitchFamily="34" charset="0"/>
            </a:endParaRPr>
          </a:p>
        </p:txBody>
      </p:sp>
      <p:cxnSp>
        <p:nvCxnSpPr>
          <p:cNvPr id="33" name="Straight Connector 32"/>
          <p:cNvCxnSpPr/>
          <p:nvPr/>
        </p:nvCxnSpPr>
        <p:spPr>
          <a:xfrm>
            <a:off x="7812136" y="1271147"/>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816535" y="1323261"/>
            <a:ext cx="5624284" cy="1815882"/>
          </a:xfrm>
          <a:prstGeom prst="rect">
            <a:avLst/>
          </a:prstGeom>
        </p:spPr>
        <p:txBody>
          <a:bodyPr wrap="square">
            <a:spAutoFit/>
          </a:bodyPr>
          <a:lstStyle/>
          <a:p>
            <a:r>
              <a:rPr lang="vi-VN" sz="2800" b="1" dirty="0" smtClean="0">
                <a:solidFill>
                  <a:srgbClr val="FFFF00"/>
                </a:solidFill>
                <a:latin typeface="#9Slide03 SFU Futura_12" panose="020B0604020202020204" charset="0"/>
              </a:rPr>
              <a:t>Giải </a:t>
            </a:r>
            <a:r>
              <a:rPr lang="vi-VN" sz="2800" b="1" dirty="0">
                <a:solidFill>
                  <a:srgbClr val="FFFF00"/>
                </a:solidFill>
                <a:latin typeface="#9Slide03 SFU Futura_12" panose="020B0604020202020204" charset="0"/>
              </a:rPr>
              <a:t>thích tại sao vào mùa nóng bức, người dân vùng đồng bằng và các đô thị rất thích đi du lịch, nghỉ dưỡng ở Đà Lạt, Sa </a:t>
            </a:r>
            <a:r>
              <a:rPr lang="vi-VN" sz="2800" b="1" dirty="0" smtClean="0">
                <a:solidFill>
                  <a:srgbClr val="FFFF00"/>
                </a:solidFill>
                <a:latin typeface="#9Slide03 SFU Futura_12" panose="020B0604020202020204" charset="0"/>
              </a:rPr>
              <a:t>Pa</a:t>
            </a:r>
            <a:r>
              <a:rPr lang="en-US" sz="2800" b="1" dirty="0" smtClean="0">
                <a:solidFill>
                  <a:srgbClr val="FFFF00"/>
                </a:solidFill>
                <a:latin typeface="#9Slide03 SFU Futura_12" panose="020B0604020202020204" charset="0"/>
              </a:rPr>
              <a:t>.</a:t>
            </a:r>
            <a:endParaRPr lang="vi-VN" sz="2800" b="1" dirty="0">
              <a:solidFill>
                <a:srgbClr val="FFFF00"/>
              </a:solidFill>
              <a:latin typeface="#9Slide03 SFU Futura_12" panose="020B0604020202020204" charset="0"/>
            </a:endParaRPr>
          </a:p>
        </p:txBody>
      </p:sp>
      <p:pic>
        <p:nvPicPr>
          <p:cNvPr id="16386" name="Picture 2" descr="Hình ảnh Nền Núi Tuyết, Núi Tuyết Vector Nền Và Tập Tin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686" y="3308380"/>
            <a:ext cx="6321052" cy="3549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02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386"/>
                                        </p:tgtEl>
                                        <p:attrNameLst>
                                          <p:attrName>style.visibility</p:attrName>
                                        </p:attrNameLst>
                                      </p:cBhvr>
                                      <p:to>
                                        <p:strVal val="visible"/>
                                      </p:to>
                                    </p:set>
                                    <p:animEffect transition="in" filter="fade">
                                      <p:cBhvr>
                                        <p:cTn id="18" dur="500"/>
                                        <p:tgtEl>
                                          <p:spTgt spid="16386"/>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31611" y="1117592"/>
            <a:ext cx="11549797" cy="1611321"/>
            <a:chOff x="433972" y="-195081"/>
            <a:chExt cx="10856065" cy="1213403"/>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20473"/>
              <a:ext cx="10856064" cy="828080"/>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433972" y="-195081"/>
              <a:ext cx="1552767" cy="1213403"/>
            </a:xfrm>
            <a:prstGeom prst="rect">
              <a:avLst/>
            </a:prstGeom>
          </p:spPr>
        </p:pic>
      </p:grpSp>
      <p:sp>
        <p:nvSpPr>
          <p:cNvPr id="3" name="Rectangle 2"/>
          <p:cNvSpPr/>
          <p:nvPr/>
        </p:nvSpPr>
        <p:spPr>
          <a:xfrm>
            <a:off x="1530784" y="1382653"/>
            <a:ext cx="10084954" cy="954107"/>
          </a:xfrm>
          <a:prstGeom prst="rect">
            <a:avLst/>
          </a:prstGeom>
        </p:spPr>
        <p:txBody>
          <a:bodyPr wrap="square">
            <a:spAutoFit/>
          </a:bodyPr>
          <a:lstStyle/>
          <a:p>
            <a:r>
              <a:rPr lang="vi-VN" sz="2800" b="1" dirty="0" smtClean="0">
                <a:solidFill>
                  <a:srgbClr val="FFFF00"/>
                </a:solidFill>
                <a:latin typeface="#9Slide03 SFU Futura_12" panose="020B0604020202020204" charset="0"/>
              </a:rPr>
              <a:t>Giải </a:t>
            </a:r>
            <a:r>
              <a:rPr lang="vi-VN" sz="2800" b="1" dirty="0">
                <a:solidFill>
                  <a:srgbClr val="FFFF00"/>
                </a:solidFill>
                <a:latin typeface="#9Slide03 SFU Futura_12" panose="020B0604020202020204" charset="0"/>
              </a:rPr>
              <a:t>thích tại sao vào mùa nóng bức, người dân vùng đồng bằng và các đô thị rất thích đi du lịch, nghỉ dưỡng ở Đà Lạt, Sa </a:t>
            </a:r>
            <a:r>
              <a:rPr lang="vi-VN" sz="2800" b="1" dirty="0" smtClean="0">
                <a:solidFill>
                  <a:srgbClr val="FFFF00"/>
                </a:solidFill>
                <a:latin typeface="#9Slide03 SFU Futura_12" panose="020B0604020202020204" charset="0"/>
              </a:rPr>
              <a:t>Pa</a:t>
            </a:r>
            <a:r>
              <a:rPr lang="en-US" sz="2800" b="1" dirty="0" smtClean="0">
                <a:solidFill>
                  <a:srgbClr val="FFFF00"/>
                </a:solidFill>
                <a:latin typeface="#9Slide03 SFU Futura_12" panose="020B0604020202020204" charset="0"/>
              </a:rPr>
              <a:t>.</a:t>
            </a:r>
            <a:endParaRPr lang="vi-VN" sz="2800" b="1" dirty="0">
              <a:solidFill>
                <a:srgbClr val="FFFF00"/>
              </a:solidFill>
              <a:latin typeface="#9Slide03 SFU Futura_12" panose="020B0604020202020204" charset="0"/>
            </a:endParaRPr>
          </a:p>
        </p:txBody>
      </p:sp>
      <p:sp>
        <p:nvSpPr>
          <p:cNvPr id="2" name="Rectangle 1"/>
          <p:cNvSpPr/>
          <p:nvPr/>
        </p:nvSpPr>
        <p:spPr>
          <a:xfrm>
            <a:off x="231610" y="2482290"/>
            <a:ext cx="11684165" cy="2246769"/>
          </a:xfrm>
          <a:prstGeom prst="rect">
            <a:avLst/>
          </a:prstGeom>
        </p:spPr>
        <p:txBody>
          <a:bodyPr wrap="square">
            <a:spAutoFit/>
          </a:bodyPr>
          <a:lstStyle/>
          <a:p>
            <a:pPr algn="just"/>
            <a:r>
              <a:rPr lang="vi-VN" sz="2800" dirty="0">
                <a:solidFill>
                  <a:srgbClr val="065192"/>
                </a:solidFill>
                <a:latin typeface="#9Slide07 IcielKoni" panose="020B0604020202020204" charset="0"/>
              </a:rPr>
              <a:t>Theo quy luật đai cao, </a:t>
            </a:r>
            <a:r>
              <a:rPr lang="vi-VN" sz="2800" dirty="0">
                <a:solidFill>
                  <a:srgbClr val="C00000"/>
                </a:solidFill>
                <a:latin typeface="#9Slide07 IcielKoni" panose="020B0604020202020204" charset="0"/>
              </a:rPr>
              <a:t>càng lên cao nhiệt độ càng giảm </a:t>
            </a:r>
            <a:r>
              <a:rPr lang="vi-VN" sz="2800" dirty="0">
                <a:solidFill>
                  <a:srgbClr val="065192"/>
                </a:solidFill>
                <a:latin typeface="#9Slide07 IcielKoni" panose="020B0604020202020204" charset="0"/>
              </a:rPr>
              <a:t>(lên cao 100m, nhiệt độ giảm 0,6</a:t>
            </a:r>
            <a:r>
              <a:rPr lang="vi-VN" sz="2800" baseline="30000" dirty="0">
                <a:solidFill>
                  <a:srgbClr val="065192"/>
                </a:solidFill>
                <a:latin typeface="#9Slide07 IcielKoni" panose="020B0604020202020204" charset="0"/>
              </a:rPr>
              <a:t>0</a:t>
            </a:r>
            <a:r>
              <a:rPr lang="vi-VN" sz="2800" dirty="0">
                <a:solidFill>
                  <a:srgbClr val="065192"/>
                </a:solidFill>
                <a:latin typeface="#9Slide07 IcielKoni" panose="020B0604020202020204" charset="0"/>
              </a:rPr>
              <a:t>C). Vào mùa hè, trời nắng nóng ở các vùng đồng bằng, nhiệt độ cao nhưng các khu vực miền núi như Sa Pa, Đà Lạt nằm ở độ </a:t>
            </a:r>
            <a:r>
              <a:rPr lang="vi-VN" sz="2800" dirty="0" smtClean="0">
                <a:solidFill>
                  <a:srgbClr val="065192"/>
                </a:solidFill>
                <a:latin typeface="#9Slide07 IcielKoni" panose="020B0604020202020204" charset="0"/>
              </a:rPr>
              <a:t>cao địa hình </a:t>
            </a:r>
            <a:r>
              <a:rPr lang="vi-VN" sz="2800" dirty="0">
                <a:solidFill>
                  <a:srgbClr val="065192"/>
                </a:solidFill>
                <a:latin typeface="#9Slide07 IcielKoni" panose="020B0604020202020204" charset="0"/>
              </a:rPr>
              <a:t>lớn nên nhiệt độ thấp, khí hậu mát mẻ -&gt; Rất thích hợp nghỉ mát, nghỉ dưỡng và du lịch sinh thái.</a:t>
            </a:r>
            <a:endParaRPr lang="en-US" sz="2800" dirty="0">
              <a:solidFill>
                <a:srgbClr val="065192"/>
              </a:solidFill>
              <a:latin typeface="#9Slide07 IcielKoni" panose="020B0604020202020204" charset="0"/>
            </a:endParaRPr>
          </a:p>
        </p:txBody>
      </p:sp>
      <p:grpSp>
        <p:nvGrpSpPr>
          <p:cNvPr id="4" name="Group 3"/>
          <p:cNvGrpSpPr/>
          <p:nvPr/>
        </p:nvGrpSpPr>
        <p:grpSpPr>
          <a:xfrm>
            <a:off x="0" y="3086100"/>
            <a:ext cx="12402837" cy="3771900"/>
            <a:chOff x="0" y="3086100"/>
            <a:chExt cx="12402837" cy="3771900"/>
          </a:xfrm>
        </p:grpSpPr>
        <p:pic>
          <p:nvPicPr>
            <p:cNvPr id="19458" name="Picture 2" descr="Dãy Núi, Ngọn Núi, Đồi Núi, Tải Hình Núi PNG 194 - Free.Vector6.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86100"/>
              <a:ext cx="6234542"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ãy Núi, Ngọn Núi, Đồi Núi, Tải Hình Núi PNG 194 - Free.Vector6.com"/>
            <p:cNvPicPr>
              <a:picLocks noChangeAspect="1" noChangeArrowheads="1"/>
            </p:cNvPicPr>
            <p:nvPr/>
          </p:nvPicPr>
          <p:blipFill rotWithShape="1">
            <a:blip r:embed="rId5">
              <a:extLst>
                <a:ext uri="{28A0092B-C50C-407E-A947-70E740481C1C}">
                  <a14:useLocalDpi xmlns:a14="http://schemas.microsoft.com/office/drawing/2010/main" val="0"/>
                </a:ext>
              </a:extLst>
            </a:blip>
            <a:srcRect l="1063"/>
            <a:stretch/>
          </p:blipFill>
          <p:spPr bwMode="auto">
            <a:xfrm>
              <a:off x="6234542" y="3086100"/>
              <a:ext cx="6168295" cy="3771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506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Powerpoint slide Thank you đẹp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b="2032"/>
          <a:stretch/>
        </p:blipFill>
        <p:spPr bwMode="auto">
          <a:xfrm>
            <a:off x="0" y="0"/>
            <a:ext cx="12192000" cy="691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85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482151" y="1068596"/>
            <a:ext cx="5919150" cy="776162"/>
            <a:chOff x="5540770" y="1120044"/>
            <a:chExt cx="5919150" cy="776162"/>
          </a:xfrm>
        </p:grpSpPr>
        <p:sp>
          <p:nvSpPr>
            <p:cNvPr id="25" name="Rectangle: Rounded Corners 7">
              <a:extLst>
                <a:ext uri="{FF2B5EF4-FFF2-40B4-BE49-F238E27FC236}">
                  <a16:creationId xmlns:a16="http://schemas.microsoft.com/office/drawing/2014/main" id="{9C8CB8A0-CA76-4A71-B990-0741CE8ED4AB}"/>
                </a:ext>
              </a:extLst>
            </p:cNvPr>
            <p:cNvSpPr/>
            <p:nvPr/>
          </p:nvSpPr>
          <p:spPr>
            <a:xfrm>
              <a:off x="5700714" y="1275871"/>
              <a:ext cx="5759206" cy="561515"/>
            </a:xfrm>
            <a:prstGeom prst="roundRect">
              <a:avLst/>
            </a:prstGeom>
            <a:solidFill>
              <a:srgbClr val="DEFAFD"/>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9Slide03 SFU Futura_12" panose="00000400000000000000" pitchFamily="2" charset="0"/>
                  <a:cs typeface="Arial" panose="020B0604020202020204" pitchFamily="34" charset="0"/>
                </a:rPr>
                <a:t>PHÂN BỐ NHIỆT ĐỘ KHÔNG KHÍ</a:t>
              </a:r>
              <a:endParaRPr lang="en-US" sz="2800" b="1" dirty="0">
                <a:solidFill>
                  <a:srgbClr val="FF0000"/>
                </a:solidFill>
                <a:latin typeface="#9Slide03 SFU Futura_12" panose="00000400000000000000" pitchFamily="2" charset="0"/>
                <a:cs typeface="Arial" panose="020B0604020202020204" pitchFamily="34" charset="0"/>
              </a:endParaRPr>
            </a:p>
          </p:txBody>
        </p:sp>
        <p:pic>
          <p:nvPicPr>
            <p:cNvPr id="26" name="Picture 4" descr="Hình ảnh Nhiệt Kế PNG, Vector, PSD, và biểu tượng để tải về miễn phí |  pngtre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5540770" y="1120044"/>
              <a:ext cx="319888" cy="7761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89539" y="1111459"/>
            <a:ext cx="2882287" cy="799311"/>
            <a:chOff x="289539" y="1198251"/>
            <a:chExt cx="2882287" cy="799311"/>
          </a:xfrm>
        </p:grpSpPr>
        <p:sp>
          <p:nvSpPr>
            <p:cNvPr id="31" name="Rectangle: Rounded Corners 7">
              <a:extLst>
                <a:ext uri="{FF2B5EF4-FFF2-40B4-BE49-F238E27FC236}">
                  <a16:creationId xmlns:a16="http://schemas.microsoft.com/office/drawing/2014/main" id="{9C8CB8A0-CA76-4A71-B990-0741CE8ED4AB}"/>
                </a:ext>
              </a:extLst>
            </p:cNvPr>
            <p:cNvSpPr/>
            <p:nvPr/>
          </p:nvSpPr>
          <p:spPr>
            <a:xfrm>
              <a:off x="565632" y="1276492"/>
              <a:ext cx="2606194" cy="596238"/>
            </a:xfrm>
            <a:prstGeom prst="roundRect">
              <a:avLst/>
            </a:prstGeom>
            <a:solidFill>
              <a:srgbClr val="DEFAFD"/>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9Slide03 SFU Futura_12" panose="00000400000000000000" pitchFamily="2" charset="0"/>
                  <a:cs typeface="Arial" panose="020B0604020202020204" pitchFamily="34" charset="0"/>
                </a:rPr>
                <a:t>KHÁI NIỆM</a:t>
              </a:r>
              <a:endParaRPr lang="en-US" sz="2800" b="1" dirty="0">
                <a:solidFill>
                  <a:srgbClr val="FF0000"/>
                </a:solidFill>
                <a:latin typeface="#9Slide03 SFU Futura_12" panose="00000400000000000000" pitchFamily="2" charset="0"/>
                <a:cs typeface="Arial" panose="020B0604020202020204" pitchFamily="34" charset="0"/>
              </a:endParaRPr>
            </a:p>
          </p:txBody>
        </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89539" y="1198251"/>
              <a:ext cx="750650" cy="7993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39487" y="2031326"/>
            <a:ext cx="3427637" cy="3804118"/>
          </a:xfrm>
          <a:prstGeom prst="rect">
            <a:avLst/>
          </a:prstGeom>
        </p:spPr>
        <p:txBody>
          <a:bodyPr wrap="square">
            <a:spAutoFit/>
          </a:bodyPr>
          <a:lstStyle/>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smtClean="0">
                <a:latin typeface="#9Slide03 SFU Futura_12" panose="020B0604020202020204" charset="0"/>
                <a:ea typeface="Cambria" panose="02040503050406030204" pitchFamily="18" charset="0"/>
                <a:cs typeface="Times New Roman" panose="02020603050405020304" pitchFamily="18" charset="0"/>
              </a:rPr>
              <a:t>Khí</a:t>
            </a:r>
            <a:r>
              <a:rPr lang="en-US" sz="2400" b="1" dirty="0" smtClean="0">
                <a:latin typeface="#9Slide03 SFU Futura_12" panose="020B0604020202020204" charset="0"/>
                <a:ea typeface="Cambria" panose="02040503050406030204" pitchFamily="18" charset="0"/>
                <a:cs typeface="Times New Roman" panose="02020603050405020304" pitchFamily="18" charset="0"/>
              </a:rPr>
              <a:t> </a:t>
            </a:r>
            <a:r>
              <a:rPr lang="en-US" sz="2400" b="1" dirty="0" err="1" smtClean="0">
                <a:latin typeface="#9Slide03 SFU Futura_12" panose="020B0604020202020204" charset="0"/>
                <a:ea typeface="Cambria" panose="02040503050406030204" pitchFamily="18" charset="0"/>
                <a:cs typeface="Times New Roman" panose="02020603050405020304" pitchFamily="18" charset="0"/>
              </a:rPr>
              <a:t>quyển</a:t>
            </a:r>
            <a:r>
              <a:rPr lang="en-US" sz="2400" b="1"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smtClean="0">
                <a:latin typeface="#9Slide03 SFU Futura_12" panose="020B0604020202020204" charset="0"/>
                <a:ea typeface="Cambria" panose="02040503050406030204" pitchFamily="18" charset="0"/>
                <a:cs typeface="Times New Roman" panose="02020603050405020304" pitchFamily="18" charset="0"/>
              </a:rPr>
              <a:t>lớp</a:t>
            </a:r>
            <a:r>
              <a:rPr lang="en-US" sz="2400"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không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khí</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bao</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quanh</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smtClean="0">
                <a:latin typeface="#9Slide03 SFU Futura_12" panose="020B0604020202020204" charset="0"/>
                <a:ea typeface="Cambria" panose="02040503050406030204" pitchFamily="18" charset="0"/>
                <a:cs typeface="Times New Roman" panose="02020603050405020304" pitchFamily="18" charset="0"/>
              </a:rPr>
              <a:t>TĐ.</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Thành</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smtClean="0">
                <a:latin typeface="#9Slide03 SFU Futura_12" panose="020B0604020202020204" charset="0"/>
                <a:ea typeface="Cambria" panose="02040503050406030204" pitchFamily="18" charset="0"/>
                <a:cs typeface="Times New Roman" panose="02020603050405020304" pitchFamily="18" charset="0"/>
              </a:rPr>
              <a:t>phần</a:t>
            </a:r>
            <a:r>
              <a:rPr lang="en-US" sz="2400"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không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khí</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nitơ</a:t>
            </a:r>
            <a:r>
              <a:rPr lang="en-US" sz="2400" dirty="0">
                <a:latin typeface="#9Slide03 SFU Futura_12" panose="020B0604020202020204" charset="0"/>
                <a:ea typeface="Cambria" panose="02040503050406030204" pitchFamily="18" charset="0"/>
                <a:cs typeface="Times New Roman" panose="02020603050405020304" pitchFamily="18" charset="0"/>
              </a:rPr>
              <a:t> 78%, oxy 21</a:t>
            </a:r>
            <a:r>
              <a:rPr lang="en-US" sz="2400"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bụi</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và</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các</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tạp</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chất</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khác</a:t>
            </a:r>
            <a:r>
              <a:rPr lang="en-US" sz="2400" dirty="0">
                <a:latin typeface="#9Slide03 SFU Futura_12" panose="020B0604020202020204" charset="0"/>
                <a:ea typeface="Cambria" panose="02040503050406030204" pitchFamily="18"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Cấu</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smtClean="0">
                <a:latin typeface="#9Slide03 SFU Futura_12" panose="020B0604020202020204" charset="0"/>
                <a:ea typeface="Cambria" panose="02040503050406030204" pitchFamily="18" charset="0"/>
                <a:cs typeface="Times New Roman" panose="02020603050405020304" pitchFamily="18" charset="0"/>
              </a:rPr>
              <a:t>trúc</a:t>
            </a:r>
            <a:r>
              <a:rPr lang="en-US" sz="2400" b="1"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smtClean="0">
                <a:latin typeface="#9Slide03 SFU Futura_12" panose="020B0604020202020204" charset="0"/>
                <a:ea typeface="Cambria" panose="02040503050406030204" pitchFamily="18" charset="0"/>
                <a:cs typeface="Times New Roman" panose="02020603050405020304" pitchFamily="18" charset="0"/>
              </a:rPr>
              <a:t>Đối</a:t>
            </a:r>
            <a:r>
              <a:rPr lang="en-US" sz="2400" dirty="0" smtClean="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lưu</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bình</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lưu</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các</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tầng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smtClean="0">
                <a:latin typeface="#9Slide03 SFU Futura_12" panose="020B0604020202020204" charset="0"/>
                <a:ea typeface="Cambria" panose="02040503050406030204" pitchFamily="18" charset="0"/>
                <a:cs typeface="Times New Roman" panose="02020603050405020304" pitchFamily="18" charset="0"/>
              </a:rPr>
              <a:t>cao</a:t>
            </a:r>
            <a:r>
              <a:rPr lang="en-US" sz="2400" dirty="0" smtClean="0">
                <a:latin typeface="#9Slide03 SFU Futura_12" panose="020B0604020202020204" charset="0"/>
                <a:ea typeface="Cambria" panose="02040503050406030204" pitchFamily="18"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r>
              <a:rPr lang="en-US" sz="2400"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Vai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trò</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quan</a:t>
            </a:r>
            <a:r>
              <a:rPr lang="en-US" sz="2400" dirty="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trọng</a:t>
            </a:r>
            <a:r>
              <a:rPr lang="en-US" sz="2400" dirty="0" smtClean="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bảo</a:t>
            </a:r>
            <a:r>
              <a:rPr lang="en-US" sz="2400" dirty="0" smtClean="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vệ</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sự</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sống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của</a:t>
            </a:r>
            <a:r>
              <a:rPr lang="en-US" sz="2400" dirty="0">
                <a:latin typeface="#9Slide03 SFU Futura_12" panose="020B0604020202020204" charset="0"/>
                <a:ea typeface="Cambria" panose="02040503050406030204" pitchFamily="18" charset="0"/>
              </a:rPr>
              <a:t> </a:t>
            </a:r>
            <a:r>
              <a:rPr lang="en-US" sz="2400" dirty="0" smtClean="0">
                <a:latin typeface="#9Slide03 SFU Futura_12" panose="020B0604020202020204" charset="0"/>
                <a:ea typeface="Cambria" panose="02040503050406030204" pitchFamily="18" charset="0"/>
              </a:rPr>
              <a:t>TĐ.</a:t>
            </a:r>
            <a:endParaRPr lang="en-US" sz="2400" dirty="0">
              <a:latin typeface="#9Slide03 SFU Futura_12" panose="020B0604020202020204" charset="0"/>
            </a:endParaRPr>
          </a:p>
        </p:txBody>
      </p:sp>
      <p:sp>
        <p:nvSpPr>
          <p:cNvPr id="7" name="Rectangle 6"/>
          <p:cNvSpPr/>
          <p:nvPr/>
        </p:nvSpPr>
        <p:spPr>
          <a:xfrm>
            <a:off x="3559568" y="1837553"/>
            <a:ext cx="8627682" cy="4967514"/>
          </a:xfrm>
          <a:prstGeom prst="rect">
            <a:avLst/>
          </a:prstGeom>
        </p:spPr>
        <p:txBody>
          <a:bodyPr wrap="square">
            <a:spAutoFit/>
          </a:bodyPr>
          <a:lstStyle/>
          <a:p>
            <a:pPr marR="194310" lvl="0" algn="just">
              <a:lnSpc>
                <a:spcPct val="120000"/>
              </a:lnSpc>
              <a:spcBef>
                <a:spcPts val="0"/>
              </a:spcBef>
              <a:spcAft>
                <a:spcPts val="0"/>
              </a:spcAft>
            </a:pPr>
            <a:r>
              <a:rPr lang="en-US" sz="2400" b="1" dirty="0" smtClean="0">
                <a:latin typeface="#9Slide03 SFU Futura_12" panose="020B0604020202020204" charset="0"/>
                <a:ea typeface="Tahoma" panose="020B0604030504040204" pitchFamily="34" charset="0"/>
                <a:cs typeface="Times New Roman" panose="02020603050405020304" pitchFamily="18" charset="0"/>
              </a:rPr>
              <a:t>- Theo </a:t>
            </a:r>
            <a:r>
              <a:rPr lang="en-US" sz="2400" b="1" dirty="0" err="1">
                <a:latin typeface="#9Slide03 SFU Futura_12" panose="020B0604020202020204" charset="0"/>
                <a:ea typeface="Tahoma" panose="020B0604030504040204" pitchFamily="34" charset="0"/>
                <a:cs typeface="Times New Roman" panose="02020603050405020304" pitchFamily="18" charset="0"/>
              </a:rPr>
              <a:t>vĩ</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400" b="1"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rPr>
              <a:t>V</a:t>
            </a:r>
            <a:r>
              <a:rPr lang="vi-VN" sz="2400" dirty="0" smtClean="0">
                <a:latin typeface="#9Slide03 SFU Futura_12" panose="020B0604020202020204" charset="0"/>
                <a:ea typeface="Calibri" panose="020F0502020204030204" pitchFamily="34" charset="0"/>
                <a:cs typeface="Times New Roman" panose="02020603050405020304" pitchFamily="18" charset="0"/>
              </a:rPr>
              <a:t>ùng vĩ </a:t>
            </a:r>
            <a:r>
              <a:rPr lang="vi-VN" sz="2400" dirty="0">
                <a:latin typeface="#9Slide03 SFU Futura_12" panose="020B0604020202020204" charset="0"/>
                <a:ea typeface="Calibri" panose="020F0502020204030204" pitchFamily="34" charset="0"/>
                <a:cs typeface="Times New Roman" panose="02020603050405020304" pitchFamily="18" charset="0"/>
              </a:rPr>
              <a:t>độ </a:t>
            </a:r>
            <a:r>
              <a:rPr lang="vi-VN" sz="2400" dirty="0" smtClean="0">
                <a:latin typeface="#9Slide03 SFU Futura_12" panose="020B0604020202020204" charset="0"/>
                <a:ea typeface="Calibri" panose="020F0502020204030204" pitchFamily="34" charset="0"/>
                <a:cs typeface="Times New Roman" panose="02020603050405020304" pitchFamily="18" charset="0"/>
              </a:rPr>
              <a:t>thấp</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có góc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nhập</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xạ</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smtClean="0">
                <a:latin typeface="#9Slide03 SFU Futura_12" panose="020B0604020202020204" charset="0"/>
                <a:ea typeface="Calibri" panose="020F0502020204030204" pitchFamily="34" charset="0"/>
                <a:cs typeface="Times New Roman" panose="02020603050405020304" pitchFamily="18" charset="0"/>
              </a:rPr>
              <a:t>lớn</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nhiều</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r>
              <a:rPr lang="vi-VN"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nóng hơn </a:t>
            </a:r>
            <a:r>
              <a:rPr lang="vi-VN" sz="2400" dirty="0" smtClean="0">
                <a:latin typeface="#9Slide03 SFU Futura_12" panose="020B0604020202020204" charset="0"/>
                <a:ea typeface="Calibri" panose="020F0502020204030204" pitchFamily="34" charset="0"/>
                <a:cs typeface="Times New Roman" panose="02020603050405020304" pitchFamily="18" charset="0"/>
              </a:rPr>
              <a:t>vùng </a:t>
            </a:r>
            <a:r>
              <a:rPr lang="vi-VN" sz="2400" dirty="0">
                <a:latin typeface="#9Slide03 SFU Futura_12" panose="020B0604020202020204" charset="0"/>
                <a:ea typeface="Calibri" panose="020F0502020204030204" pitchFamily="34" charset="0"/>
                <a:cs typeface="Times New Roman" panose="02020603050405020304" pitchFamily="18" charset="0"/>
              </a:rPr>
              <a:t>vĩ độ </a:t>
            </a:r>
            <a:r>
              <a:rPr lang="vi-VN" sz="2400" dirty="0" smtClean="0">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có 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lớn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ít</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marL="342900" marR="194310" lvl="0" indent="-342900" algn="just">
              <a:lnSpc>
                <a:spcPct val="120000"/>
              </a:lnSpc>
              <a:spcBef>
                <a:spcPts val="0"/>
              </a:spcBef>
              <a:spcAft>
                <a:spcPts val="0"/>
              </a:spcAft>
              <a:buFontTx/>
              <a:buChar char="-"/>
            </a:pPr>
            <a:r>
              <a:rPr lang="en-US" sz="2400" b="1" dirty="0" smtClean="0">
                <a:latin typeface="#9Slide03 SFU Futura_12" panose="020B0604020202020204" charset="0"/>
                <a:ea typeface="Tahoma" panose="020B0604030504040204" pitchFamily="34" charset="0"/>
                <a:cs typeface="Times New Roman" panose="02020603050405020304" pitchFamily="18" charset="0"/>
              </a:rPr>
              <a:t>Theo </a:t>
            </a:r>
            <a:r>
              <a:rPr lang="en-US" sz="2400" b="1" dirty="0" err="1">
                <a:latin typeface="#9Slide03 SFU Futura_12" panose="020B0604020202020204" charset="0"/>
                <a:ea typeface="Tahoma" panose="020B0604030504040204" pitchFamily="34" charset="0"/>
                <a:cs typeface="Times New Roman" panose="02020603050405020304" pitchFamily="18" charset="0"/>
              </a:rPr>
              <a:t>lục</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địa</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và</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đại</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smtClean="0">
                <a:latin typeface="#9Slide03 SFU Futura_12" panose="020B0604020202020204" charset="0"/>
                <a:ea typeface="Tahoma" panose="020B0604030504040204" pitchFamily="34" charset="0"/>
                <a:cs typeface="Times New Roman" panose="02020603050405020304" pitchFamily="18" charset="0"/>
              </a:rPr>
              <a:t>dương</a:t>
            </a:r>
            <a:r>
              <a:rPr lang="en-US" sz="2400" b="1" dirty="0" smtClean="0">
                <a:latin typeface="#9Slide03 SFU Futura_12" panose="020B0604020202020204" charset="0"/>
                <a:ea typeface="Tahoma" panose="020B0604030504040204" pitchFamily="34" charset="0"/>
                <a:cs typeface="Times New Roman" panose="02020603050405020304" pitchFamily="18" charset="0"/>
              </a:rPr>
              <a:t>: </a:t>
            </a:r>
            <a:endParaRPr lang="en-US" sz="2400" dirty="0" smtClean="0">
              <a:latin typeface="#9Slide03 SFU Futura_12" panose="020B0604020202020204" charset="0"/>
              <a:ea typeface="Tahoma" panose="020B060403050404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Mặt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đất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nhận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tỏa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nhanh</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nước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smtClean="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mùa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có</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dương</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mùa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ngược</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lại</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vi-VN" sz="2400" dirty="0" smtClean="0">
                <a:latin typeface="#9Slide03 SFU Futura_12" panose="020B0604020202020204" charset="0"/>
                <a:ea typeface="Calibri" panose="020F0502020204030204" pitchFamily="34" charset="0"/>
                <a:cs typeface="Times New Roman" panose="02020603050405020304" pitchFamily="18" charset="0"/>
              </a:rPr>
              <a:t>Biên </a:t>
            </a:r>
            <a:r>
              <a:rPr lang="vi-VN" sz="2400" dirty="0">
                <a:latin typeface="#9Slide03 SFU Futura_12" panose="020B0604020202020204" charset="0"/>
                <a:ea typeface="Calibri" panose="020F0502020204030204" pitchFamily="34" charset="0"/>
                <a:cs typeface="Times New Roman" panose="02020603050405020304" pitchFamily="18" charset="0"/>
              </a:rPr>
              <a:t>độ nhiệt: </a:t>
            </a:r>
            <a:r>
              <a:rPr lang="vi-VN" sz="2400" dirty="0" smtClean="0">
                <a:latin typeface="#9Slide03 SFU Futura_12" panose="020B0604020202020204" charset="0"/>
                <a:ea typeface="Calibri" panose="020F0502020204030204" pitchFamily="34" charset="0"/>
                <a:cs typeface="Times New Roman" panose="02020603050405020304" pitchFamily="18" charset="0"/>
              </a:rPr>
              <a:t>đại dương </a:t>
            </a:r>
            <a:r>
              <a:rPr lang="vi-VN" sz="2400" dirty="0">
                <a:latin typeface="#9Slide03 SFU Futura_12" panose="020B0604020202020204" charset="0"/>
                <a:ea typeface="Calibri" panose="020F0502020204030204" pitchFamily="34" charset="0"/>
                <a:cs typeface="Times New Roman" panose="02020603050405020304" pitchFamily="18" charset="0"/>
              </a:rPr>
              <a:t>nhỏ, lục địa lớn</a:t>
            </a:r>
            <a:r>
              <a:rPr lang="vi-VN"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smtClean="0">
              <a:latin typeface="#9Slide03 SFU Futura_12" panose="020B0604020202020204" charset="0"/>
              <a:ea typeface="Calibri" panose="020F050202020403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Nhiệt</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thay</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bờ</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tây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địa</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dòng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biển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nóng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lạnh</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marL="342900" marR="194310" lvl="0" indent="-342900" algn="just">
              <a:lnSpc>
                <a:spcPct val="120000"/>
              </a:lnSpc>
              <a:spcBef>
                <a:spcPts val="0"/>
              </a:spcBef>
              <a:spcAft>
                <a:spcPts val="0"/>
              </a:spcAft>
              <a:buFontTx/>
              <a:buChar char="-"/>
            </a:pPr>
            <a:r>
              <a:rPr lang="en-US" sz="2400" b="1" dirty="0" smtClean="0">
                <a:latin typeface="#9Slide03 SFU Futura_12" panose="020B0604020202020204" charset="0"/>
                <a:ea typeface="Tahoma" panose="020B0604030504040204" pitchFamily="34" charset="0"/>
                <a:cs typeface="Times New Roman" panose="02020603050405020304" pitchFamily="18" charset="0"/>
              </a:rPr>
              <a:t>Theo </a:t>
            </a:r>
            <a:r>
              <a:rPr lang="en-US" sz="2400" b="1" dirty="0" err="1">
                <a:latin typeface="#9Slide03 SFU Futura_12" panose="020B0604020202020204" charset="0"/>
                <a:ea typeface="Tahoma" panose="020B0604030504040204" pitchFamily="34" charset="0"/>
                <a:cs typeface="Times New Roman" panose="02020603050405020304" pitchFamily="18" charset="0"/>
              </a:rPr>
              <a:t>địa</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smtClean="0">
                <a:latin typeface="#9Slide03 SFU Futura_12" panose="020B0604020202020204" charset="0"/>
                <a:ea typeface="Tahoma" panose="020B0604030504040204" pitchFamily="34" charset="0"/>
                <a:cs typeface="Times New Roman" panose="02020603050405020304" pitchFamily="18" charset="0"/>
              </a:rPr>
              <a:t>hình</a:t>
            </a:r>
            <a:r>
              <a:rPr lang="en-US" sz="2400" b="1" dirty="0" smtClean="0">
                <a:latin typeface="#9Slide03 SFU Futura_12" panose="020B0604020202020204" charset="0"/>
                <a:ea typeface="Tahoma" panose="020B0604030504040204" pitchFamily="34" charset="0"/>
                <a:cs typeface="Times New Roman" panose="02020603050405020304" pitchFamily="18" charset="0"/>
              </a:rPr>
              <a:t>:</a:t>
            </a:r>
            <a:endParaRPr lang="en-US" sz="2400" dirty="0">
              <a:latin typeface="#9Slide03 SFU Futura_12" panose="020B0604020202020204" charset="0"/>
              <a:ea typeface="Tahoma" panose="020B060403050404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lên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giảm</a:t>
            </a:r>
            <a:r>
              <a:rPr lang="en-US" sz="2400" dirty="0" smtClean="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smtClean="0">
                <a:latin typeface="#9Slide03 SFU Futura_12" panose="020B0604020202020204" charset="0"/>
                <a:ea typeface="Calibri" panose="020F0502020204030204" pitchFamily="34" charset="0"/>
                <a:cs typeface="Times New Roman" panose="02020603050405020304" pitchFamily="18" charset="0"/>
              </a:rPr>
              <a:t>thay</a:t>
            </a:r>
            <a:r>
              <a:rPr lang="en-US" sz="2400" dirty="0" smtClean="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dốc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hướng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phơi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của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sườn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núi</a:t>
            </a:r>
            <a:r>
              <a:rPr lang="en-US" sz="2400" dirty="0">
                <a:latin typeface="#9Slide03 SFU Futura_12" panose="020B0604020202020204" charset="0"/>
                <a:ea typeface="Calibri" panose="020F0502020204030204" pitchFamily="34" charset="0"/>
                <a:cs typeface="Times New Roman" panose="02020603050405020304" pitchFamily="18" charset="0"/>
              </a:rPr>
              <a:t>.</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93A908EC-16F1-4420-A356-D987A6777E7A}"/>
              </a:ext>
            </a:extLst>
          </p:cNvPr>
          <p:cNvCxnSpPr/>
          <p:nvPr/>
        </p:nvCxnSpPr>
        <p:spPr>
          <a:xfrm>
            <a:off x="3567124" y="1015663"/>
            <a:ext cx="7976" cy="578940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9" name="Picture 4" descr="Forest Yellow Mountains Clipart, Green, Snow Mountain, Mountain PNG  Transparent Clipart Image and PSD File for Free Download"/>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8652985" y="5014913"/>
            <a:ext cx="1444657" cy="14446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5 đới khí hậu trên trái đất"/>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r="4769" b="11696"/>
          <a:stretch/>
        </p:blipFill>
        <p:spPr bwMode="auto">
          <a:xfrm>
            <a:off x="10690238" y="1111459"/>
            <a:ext cx="882637" cy="7929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7573608" y="2712057"/>
            <a:ext cx="540701" cy="6229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414,343 Sequía Images, Stock Photos &amp; Vectors | Shutterstock"/>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9261013" y="4078269"/>
            <a:ext cx="1038853" cy="591147"/>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ình ảnh Không Khí PNG , Bụi Bặm, Môi Trường, ô Nhiễm Biểu Tượng đường Chấm  Màu Xanh PNG và Vector với nền trong suốt để tải xuống miễn phí"/>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9635" t="9557" r="9740" b="9349"/>
          <a:stretch/>
        </p:blipFill>
        <p:spPr bwMode="auto">
          <a:xfrm>
            <a:off x="289539" y="5810415"/>
            <a:ext cx="982049" cy="9877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4"/>
          <a:stretch>
            <a:fillRect/>
          </a:stretch>
        </p:blipFill>
        <p:spPr>
          <a:xfrm>
            <a:off x="1666886" y="5751339"/>
            <a:ext cx="1504940" cy="1094782"/>
          </a:xfrm>
          <a:prstGeom prst="rect">
            <a:avLst/>
          </a:prstGeom>
        </p:spPr>
      </p:pic>
    </p:spTree>
    <p:extLst>
      <p:ext uri="{BB962C8B-B14F-4D97-AF65-F5344CB8AC3E}">
        <p14:creationId xmlns:p14="http://schemas.microsoft.com/office/powerpoint/2010/main" val="3150822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4336007" y="5081469"/>
            <a:ext cx="7362825" cy="1706954"/>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2750891" y="5218763"/>
            <a:ext cx="9441109"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KHÍ QUYỂN</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Khí Cacbonic (C+O2) | Khí CO2 | Tác dụng của CO2 trong PC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599" y="121443"/>
            <a:ext cx="5043686" cy="3107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20 Website download sách miễn phí cho những người ham mê đọc s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6598" y="1914524"/>
            <a:ext cx="4972234" cy="30214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9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114926" y="4987321"/>
            <a:ext cx="6115050" cy="1612894"/>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4219627" y="4987320"/>
            <a:ext cx="7385515"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NHIỆT ĐỘ</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温度計PSD圖案素材免費下載，圖片尺寸2000 × 2000px - Lovepik"/>
          <p:cNvPicPr/>
          <p:nvPr/>
        </p:nvPicPr>
        <p:blipFill rotWithShape="1">
          <a:blip r:embed="rId4" cstate="print">
            <a:extLst>
              <a:ext uri="{BEBA8EAE-BF5A-486C-A8C5-ECC9F3942E4B}">
                <a14:imgProps xmlns:a14="http://schemas.microsoft.com/office/drawing/2010/main">
                  <a14:imgLayer r:embed="rId5">
                    <a14:imgEffect>
                      <a14:backgroundRemoval t="3186" b="99755" l="38235" r="60784">
                        <a14:foregroundMark x1="48039" y1="3676" x2="47794" y2="82108"/>
                        <a14:foregroundMark x1="49755" y1="97794" x2="61029" y2="94363"/>
                        <a14:foregroundMark x1="39951" y1="18627" x2="41176" y2="21078"/>
                        <a14:foregroundMark x1="44118" y1="16912" x2="44118" y2="16912"/>
                        <a14:foregroundMark x1="40441" y1="23284" x2="42402" y2="21814"/>
                        <a14:foregroundMark x1="50735" y1="99755" x2="54412" y2="99265"/>
                        <a14:foregroundMark x1="57353" y1="97059" x2="52696" y2="99265"/>
                        <a14:foregroundMark x1="47304" y1="97059" x2="48039" y2="97549"/>
                        <a14:foregroundMark x1="45588" y1="95343" x2="54167" y2="99265"/>
                        <a14:foregroundMark x1="59314" y1="94608" x2="60049" y2="94363"/>
                        <a14:foregroundMark x1="60049" y1="93873" x2="60049" y2="93873"/>
                        <a14:foregroundMark x1="59314" y1="95833" x2="52941" y2="99020"/>
                        <a14:foregroundMark x1="50000" y1="99020" x2="55392" y2="98529"/>
                        <a14:backgroundMark x1="50000" y1="6127" x2="50000" y2="17892"/>
                        <a14:backgroundMark x1="50000" y1="37010" x2="50000" y2="78676"/>
                        <a14:backgroundMark x1="50245" y1="29657" x2="50245" y2="29657"/>
                        <a14:backgroundMark x1="49510" y1="18627" x2="49510" y2="22549"/>
                        <a14:backgroundMark x1="50490" y1="31863" x2="50490" y2="36765"/>
                        <a14:backgroundMark x1="50490" y1="25980" x2="50490" y2="27941"/>
                        <a14:backgroundMark x1="54902" y1="82843" x2="58824" y2="85049"/>
                        <a14:backgroundMark x1="58824" y1="86520" x2="59314" y2="91422"/>
                        <a14:backgroundMark x1="50245" y1="79657" x2="48284" y2="83578"/>
                        <a14:backgroundMark x1="46078" y1="83333" x2="44363" y2="90441"/>
                        <a14:backgroundMark x1="45343" y1="91912" x2="48775" y2="97549"/>
                        <a14:backgroundMark x1="47794" y1="84069" x2="49020" y2="81127"/>
                        <a14:backgroundMark x1="59314" y1="92647" x2="56127" y2="97059"/>
                        <a14:backgroundMark x1="50245" y1="96814" x2="56373" y2="96324"/>
                        <a14:backgroundMark x1="51225" y1="97794" x2="52696" y2="98529"/>
                      </a14:backgroundRemoval>
                    </a14:imgEffect>
                  </a14:imgLayer>
                </a14:imgProps>
              </a:ext>
              <a:ext uri="{28A0092B-C50C-407E-A947-70E740481C1C}">
                <a14:useLocalDpi xmlns:a14="http://schemas.microsoft.com/office/drawing/2010/main" val="0"/>
              </a:ext>
            </a:extLst>
          </a:blip>
          <a:srcRect l="35952" r="36239"/>
          <a:stretch/>
        </p:blipFill>
        <p:spPr bwMode="auto">
          <a:xfrm>
            <a:off x="6501880" y="0"/>
            <a:ext cx="2043113" cy="4434514"/>
          </a:xfrm>
          <a:prstGeom prst="rect">
            <a:avLst/>
          </a:prstGeom>
          <a:noFill/>
          <a:ln>
            <a:noFill/>
          </a:ln>
        </p:spPr>
      </p:pic>
    </p:spTree>
    <p:extLst>
      <p:ext uri="{BB962C8B-B14F-4D97-AF65-F5344CB8AC3E}">
        <p14:creationId xmlns:p14="http://schemas.microsoft.com/office/powerpoint/2010/main" val="255777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536958"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6077002" y="5051308"/>
            <a:ext cx="4152847"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MƯA</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Hình ảnh Mưa Biểu Tượng PNG , Biểu Tượng Mưa, Mưa, Vectơ PNG và Vector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14172" t="14172" r="14172" b="14172"/>
          <a:stretch/>
        </p:blipFill>
        <p:spPr bwMode="auto">
          <a:xfrm>
            <a:off x="5214937" y="0"/>
            <a:ext cx="5014913"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05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851283"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5491216" y="5097841"/>
            <a:ext cx="5295847" cy="1569660"/>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KHÍ ÁP</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4" name="Picture 2" descr="Môi trường không khí là gì? Báo cáo và những bóc tách ch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917" y="214311"/>
            <a:ext cx="5538441" cy="3700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Việc thanh toán trên kho ứng dụng App Store sẽ được Apple nhượng bộ"/>
          <p:cNvPicPr>
            <a:picLocks noChangeAspect="1" noChangeArrowheads="1"/>
          </p:cNvPicPr>
          <p:nvPr/>
        </p:nvPicPr>
        <p:blipFill rotWithShape="1">
          <a:blip r:embed="rId5">
            <a:extLst>
              <a:ext uri="{28A0092B-C50C-407E-A947-70E740481C1C}">
                <a14:useLocalDpi xmlns:a14="http://schemas.microsoft.com/office/drawing/2010/main" val="0"/>
              </a:ext>
            </a:extLst>
          </a:blip>
          <a:srcRect l="21820" t="17493" r="26634"/>
          <a:stretch/>
        </p:blipFill>
        <p:spPr bwMode="auto">
          <a:xfrm>
            <a:off x="7670294" y="1168887"/>
            <a:ext cx="3538039" cy="3759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34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fltVal val="0"/>
                                          </p:val>
                                        </p:tav>
                                        <p:tav tm="100000">
                                          <p:val>
                                            <p:strVal val="#ppt_w"/>
                                          </p:val>
                                        </p:tav>
                                      </p:tavLst>
                                    </p:anim>
                                    <p:anim calcmode="lin" valueType="num">
                                      <p:cBhvr>
                                        <p:cTn id="8" dur="1000" fill="hold"/>
                                        <p:tgtEl>
                                          <p:spTgt spid="3075"/>
                                        </p:tgtEl>
                                        <p:attrNameLst>
                                          <p:attrName>ppt_h</p:attrName>
                                        </p:attrNameLst>
                                      </p:cBhvr>
                                      <p:tavLst>
                                        <p:tav tm="0">
                                          <p:val>
                                            <p:fltVal val="0"/>
                                          </p:val>
                                        </p:tav>
                                        <p:tav tm="100000">
                                          <p:val>
                                            <p:strVal val="#ppt_h"/>
                                          </p:val>
                                        </p:tav>
                                      </p:tavLst>
                                    </p:anim>
                                    <p:anim calcmode="lin" valueType="num">
                                      <p:cBhvr>
                                        <p:cTn id="9" dur="1000" fill="hold"/>
                                        <p:tgtEl>
                                          <p:spTgt spid="3075"/>
                                        </p:tgtEl>
                                        <p:attrNameLst>
                                          <p:attrName>style.rotation</p:attrName>
                                        </p:attrNameLst>
                                      </p:cBhvr>
                                      <p:tavLst>
                                        <p:tav tm="0">
                                          <p:val>
                                            <p:fltVal val="90"/>
                                          </p:val>
                                        </p:tav>
                                        <p:tav tm="100000">
                                          <p:val>
                                            <p:fltVal val="0"/>
                                          </p:val>
                                        </p:tav>
                                      </p:tavLst>
                                    </p:anim>
                                    <p:animEffect transition="in" filter="fade">
                                      <p:cBhvr>
                                        <p:cTn id="10" dur="1000"/>
                                        <p:tgtEl>
                                          <p:spTgt spid="3075"/>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Weather Symbol For Coming Sun After Rainfall; Weather Change From Rain To  Sunshine; Weather Report; Weather Forecast Royalty Free Cliparts, Vectors,  And Stock Illustration. Image 78848099.">
            <a:extLst>
              <a:ext uri="{FF2B5EF4-FFF2-40B4-BE49-F238E27FC236}">
                <a16:creationId xmlns:a16="http://schemas.microsoft.com/office/drawing/2014/main" id="{E9B21D75-1458-405D-9C6C-5415B2B944F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6462" r="95308">
                        <a14:foregroundMark x1="58462" y1="25154" x2="58462" y2="25154"/>
                        <a14:foregroundMark x1="63769" y1="21615" x2="63769" y2="21615"/>
                        <a14:foregroundMark x1="68846" y1="16308" x2="68846" y2="16308"/>
                        <a14:foregroundMark x1="76231" y1="13538" x2="76231" y2="13538"/>
                        <a14:foregroundMark x1="82615" y1="16923" x2="82615" y2="16923"/>
                        <a14:foregroundMark x1="85769" y1="23308" x2="85769" y2="23308"/>
                        <a14:foregroundMark x1="90231" y1="31769" x2="88308" y2="31538"/>
                        <a14:foregroundMark x1="58231" y1="26846" x2="58231" y2="26846"/>
                        <a14:foregroundMark x1="7462" y1="44000" x2="7462" y2="44000"/>
                        <a14:foregroundMark x1="6615" y1="49538" x2="6615" y2="49538"/>
                        <a14:foregroundMark x1="33692" y1="65615" x2="33692" y2="65615"/>
                        <a14:foregroundMark x1="35385" y1="71308" x2="35385" y2="71308"/>
                        <a14:foregroundMark x1="43846" y1="70462" x2="43846" y2="70462"/>
                        <a14:foregroundMark x1="39000" y1="76000" x2="39000" y2="76000"/>
                        <a14:foregroundMark x1="29462" y1="78538" x2="29462" y2="78538"/>
                        <a14:foregroundMark x1="25692" y1="74077" x2="25692" y2="74077"/>
                        <a14:foregroundMark x1="22923" y1="76615" x2="22923" y2="76615"/>
                        <a14:foregroundMark x1="17385" y1="77231" x2="17385" y2="77231"/>
                        <a14:foregroundMark x1="15077" y1="77231" x2="15077" y2="77231"/>
                        <a14:foregroundMark x1="13615" y1="76000" x2="13615" y2="76000"/>
                        <a14:foregroundMark x1="92538" y1="47000" x2="92538" y2="47000"/>
                        <a14:foregroundMark x1="95308" y1="44000" x2="95308" y2="44000"/>
                        <a14:foregroundMark x1="83615" y1="28154" x2="83615" y2="28154"/>
                      </a14:backgroundRemoval>
                    </a14:imgEffect>
                  </a14:imgLayer>
                </a14:imgProps>
              </a:ext>
              <a:ext uri="{28A0092B-C50C-407E-A947-70E740481C1C}">
                <a14:useLocalDpi xmlns:a14="http://schemas.microsoft.com/office/drawing/2010/main" val="0"/>
              </a:ext>
            </a:extLst>
          </a:blip>
          <a:srcRect l="4027" t="5459" r="4833" b="27199"/>
          <a:stretch/>
        </p:blipFill>
        <p:spPr bwMode="auto">
          <a:xfrm>
            <a:off x="413388" y="260537"/>
            <a:ext cx="4346162" cy="32113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ho +99 mẫu Logo mặt trời | Biểu tượng mặt trời Đẹp - Độc - Đỉnh">
            <a:extLst>
              <a:ext uri="{FF2B5EF4-FFF2-40B4-BE49-F238E27FC236}">
                <a16:creationId xmlns:a16="http://schemas.microsoft.com/office/drawing/2014/main" id="{8E3955B0-689E-4255-958F-CFA4583CFF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89899" l="5517" r="90000">
                        <a14:foregroundMark x1="35517" y1="61212" x2="35517" y2="61212"/>
                        <a14:foregroundMark x1="50172" y1="73333" x2="50172" y2="73333"/>
                        <a14:foregroundMark x1="70862" y1="84848" x2="70862" y2="84848"/>
                        <a14:foregroundMark x1="5517" y1="54545" x2="5517" y2="54545"/>
                      </a14:backgroundRemoval>
                    </a14:imgEffect>
                  </a14:imgLayer>
                </a14:imgProps>
              </a:ext>
              <a:ext uri="{28A0092B-C50C-407E-A947-70E740481C1C}">
                <a14:useLocalDpi xmlns:a14="http://schemas.microsoft.com/office/drawing/2010/main" val="0"/>
              </a:ext>
            </a:extLst>
          </a:blip>
          <a:srcRect r="7633"/>
          <a:stretch/>
        </p:blipFill>
        <p:spPr bwMode="auto">
          <a:xfrm>
            <a:off x="9416973" y="-48973"/>
            <a:ext cx="2669490" cy="21013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8">
            <a:extLst>
              <a:ext uri="{FF2B5EF4-FFF2-40B4-BE49-F238E27FC236}">
                <a16:creationId xmlns:a16="http://schemas.microsoft.com/office/drawing/2014/main" id="{FF3473F3-19B2-4D96-A240-A06232033B3A}"/>
              </a:ext>
            </a:extLst>
          </p:cNvPr>
          <p:cNvSpPr/>
          <p:nvPr/>
        </p:nvSpPr>
        <p:spPr>
          <a:xfrm>
            <a:off x="459266" y="2900449"/>
            <a:ext cx="7627640" cy="347749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Arial" panose="020B0604020202020204" pitchFamily="34" charset="0"/>
              </a:rPr>
              <a:t>Bài</a:t>
            </a:r>
            <a:r>
              <a:rPr kumimoji="0" lang="en-US" sz="44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Arial" panose="020B0604020202020204" pitchFamily="34" charset="0"/>
              </a:rPr>
              <a:t> </a:t>
            </a:r>
            <a:r>
              <a:rPr lang="en-US" sz="4400" b="1" dirty="0" smtClean="0">
                <a:solidFill>
                  <a:prstClr val="white"/>
                </a:solidFill>
                <a:latin typeface="#9Slide03 SFU Futura_12" panose="00000400000000000000" pitchFamily="2" charset="0"/>
                <a:cs typeface="Arial" panose="020B0604020202020204" pitchFamily="34" charset="0"/>
              </a:rPr>
              <a:t>7</a:t>
            </a:r>
            <a:endParaRPr kumimoji="0" lang="en-US" sz="4400" b="1" i="0" u="none" strike="noStrike" kern="1200" cap="none" spc="0" normalizeH="0" baseline="0" noProof="0" dirty="0" smtClean="0">
              <a:ln>
                <a:noFill/>
              </a:ln>
              <a:solidFill>
                <a:prstClr val="white"/>
              </a:solidFill>
              <a:effectLst/>
              <a:uLnTx/>
              <a:uFillTx/>
              <a:latin typeface="#9Slide03 SFU Futura_12" panose="00000400000000000000" pitchFamily="2"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smtClean="0">
                <a:solidFill>
                  <a:srgbClr val="FFFF00"/>
                </a:solidFill>
                <a:latin typeface="#9Slide03 SFU Futura_12" panose="00000400000000000000" pitchFamily="2" charset="0"/>
                <a:cs typeface="Arial" panose="020B0604020202020204" pitchFamily="34" charset="0"/>
              </a:rPr>
              <a:t>KHÍ </a:t>
            </a:r>
            <a:r>
              <a:rPr lang="en-US" sz="5400" b="1" dirty="0">
                <a:solidFill>
                  <a:srgbClr val="FFFF00"/>
                </a:solidFill>
                <a:latin typeface="#9Slide03 SFU Futura_12" panose="00000400000000000000" pitchFamily="2" charset="0"/>
                <a:cs typeface="Arial" panose="020B0604020202020204" pitchFamily="34" charset="0"/>
              </a:rPr>
              <a:t>QUYỂN, </a:t>
            </a:r>
            <a:endParaRPr lang="en-US" sz="5400" b="1" dirty="0" smtClean="0">
              <a:solidFill>
                <a:srgbClr val="FFFF00"/>
              </a:solidFill>
              <a:latin typeface="#9Slide03 SFU Futura_12" panose="000004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smtClean="0">
                <a:solidFill>
                  <a:srgbClr val="FFFF00"/>
                </a:solidFill>
                <a:latin typeface="#9Slide03 SFU Futura_12" panose="00000400000000000000" pitchFamily="2" charset="0"/>
                <a:cs typeface="Arial" panose="020B0604020202020204" pitchFamily="34" charset="0"/>
              </a:rPr>
              <a:t>NHIỆT </a:t>
            </a:r>
            <a:r>
              <a:rPr lang="en-US" sz="5400" b="1" dirty="0">
                <a:solidFill>
                  <a:srgbClr val="FFFF00"/>
                </a:solidFill>
                <a:latin typeface="#9Slide03 SFU Futura_12" panose="00000400000000000000" pitchFamily="2" charset="0"/>
                <a:cs typeface="Arial" panose="020B0604020202020204" pitchFamily="34" charset="0"/>
              </a:rPr>
              <a:t>ĐỘ KHÔNG </a:t>
            </a:r>
            <a:r>
              <a:rPr lang="en-US" sz="5400" b="1" dirty="0" smtClean="0">
                <a:solidFill>
                  <a:srgbClr val="FFFF00"/>
                </a:solidFill>
                <a:latin typeface="#9Slide03 SFU Futura_12" panose="00000400000000000000" pitchFamily="2" charset="0"/>
                <a:cs typeface="Arial" panose="020B0604020202020204" pitchFamily="34" charset="0"/>
              </a:rPr>
              <a:t>KHÍ</a:t>
            </a:r>
            <a:endParaRPr kumimoji="0" lang="en-US" sz="8800" b="1" i="0" u="none" strike="noStrike" kern="1200" cap="none" spc="0" normalizeH="0" baseline="0" noProof="0" dirty="0">
              <a:ln>
                <a:noFill/>
              </a:ln>
              <a:solidFill>
                <a:srgbClr val="FFFF00"/>
              </a:solidFill>
              <a:effectLst/>
              <a:uLnTx/>
              <a:uFillTx/>
              <a:latin typeface="#9Slide03 SFU Futura_12" panose="00000400000000000000" pitchFamily="2"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81F2071E-DF8C-495C-8676-8F839E06F04F}"/>
              </a:ext>
            </a:extLst>
          </p:cNvPr>
          <p:cNvSpPr/>
          <p:nvPr/>
        </p:nvSpPr>
        <p:spPr>
          <a:xfrm>
            <a:off x="4138638" y="842568"/>
            <a:ext cx="8053362" cy="2492990"/>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effectLst>
                  <a:outerShdw blurRad="12700" dist="38100" dir="2700000" algn="tl" rotWithShape="0">
                    <a:schemeClr val="bg1">
                      <a:lumMod val="50000"/>
                    </a:schemeClr>
                  </a:outerShdw>
                </a:effectLst>
                <a:latin typeface="#9Slide07 IcielKoni" pitchFamily="2" charset="0"/>
              </a:rPr>
              <a:t>CHƯƠNG 4: </a:t>
            </a:r>
          </a:p>
          <a:p>
            <a:pPr algn="ctr"/>
            <a:r>
              <a:rPr lang="en-US" sz="96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KHÍ QUYỂN</a:t>
            </a:r>
            <a:endParaRPr lang="en-US" sz="8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4102" name="Picture 6" descr="Thẻ đồ họa Và Video Hợp Nhiệt độ đồ Họa đơn vị xử lý Clip nghệ thuật Máy  tính Biểu tượng - nhiệt độ png tải về - Miễn phí trong suố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00" b="96154" l="10000" r="90000">
                        <a14:foregroundMark x1="66667" y1="16346" x2="72333" y2="69038"/>
                        <a14:foregroundMark x1="58000" y1="21154" x2="59667" y2="28077"/>
                        <a14:foregroundMark x1="61222" y1="16538" x2="60889" y2="30385"/>
                        <a14:foregroundMark x1="49889" y1="16923" x2="49000" y2="76154"/>
                        <a14:foregroundMark x1="50889" y1="21154" x2="53333" y2="78269"/>
                        <a14:foregroundMark x1="44667" y1="3846" x2="54556" y2="2500"/>
                        <a14:foregroundMark x1="40889" y1="96154" x2="55556" y2="93846"/>
                        <a14:foregroundMark x1="51222" y1="14038" x2="52889" y2="29615"/>
                        <a14:foregroundMark x1="48667" y1="14038" x2="46667" y2="70769"/>
                        <a14:foregroundMark x1="43889" y1="67500" x2="46556" y2="80769"/>
                        <a14:foregroundMark x1="53889" y1="70385" x2="57222" y2="78269"/>
                        <a14:foregroundMark x1="46889" y1="84808" x2="55667" y2="81154"/>
                      </a14:backgroundRemoval>
                    </a14:imgEffect>
                  </a14:imgLayer>
                </a14:imgProps>
              </a:ext>
              <a:ext uri="{28A0092B-C50C-407E-A947-70E740481C1C}">
                <a14:useLocalDpi xmlns:a14="http://schemas.microsoft.com/office/drawing/2010/main" val="0"/>
              </a:ext>
            </a:extLst>
          </a:blip>
          <a:srcRect l="21185" r="20815"/>
          <a:stretch/>
        </p:blipFill>
        <p:spPr bwMode="auto">
          <a:xfrm>
            <a:off x="8104652" y="3468874"/>
            <a:ext cx="2786425" cy="277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1096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flipH="1">
            <a:off x="4307983" y="1087124"/>
            <a:ext cx="10191" cy="573498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396188" y="1807706"/>
            <a:ext cx="3718104" cy="1191706"/>
            <a:chOff x="-1233642" y="1078951"/>
            <a:chExt cx="3718104" cy="1191706"/>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146221" y="1078951"/>
              <a:ext cx="3630683"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1"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7B5DB60F-9E2F-4876-8D4E-2DF715869534}"/>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25442" t="25594" r="22070" b="25689"/>
            <a:stretch/>
          </p:blipFill>
          <p:spPr bwMode="auto">
            <a:xfrm>
              <a:off x="1615344" y="1265246"/>
              <a:ext cx="852764" cy="819116"/>
            </a:xfrm>
            <a:prstGeom prst="rect">
              <a:avLst/>
            </a:prstGeom>
            <a:grpFill/>
            <a:extLst/>
          </p:spPr>
        </p:pic>
        <p:sp>
          <p:nvSpPr>
            <p:cNvPr id="30" name="TextBox 29">
              <a:extLst>
                <a:ext uri="{FF2B5EF4-FFF2-40B4-BE49-F238E27FC236}">
                  <a16:creationId xmlns:a16="http://schemas.microsoft.com/office/drawing/2014/main" id="{CF142D4C-70EF-48B1-8C2C-3B6343C0812F}"/>
                </a:ext>
              </a:extLst>
            </p:cNvPr>
            <p:cNvSpPr txBox="1"/>
            <p:nvPr/>
          </p:nvSpPr>
          <p:spPr>
            <a:xfrm>
              <a:off x="-1233642" y="1271520"/>
              <a:ext cx="2933311"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83609" y="3478767"/>
            <a:ext cx="3658020" cy="1191706"/>
            <a:chOff x="567685" y="1035801"/>
            <a:chExt cx="3658020" cy="1191706"/>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595022" y="1035801"/>
              <a:ext cx="3573580"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35803" y="1177066"/>
              <a:ext cx="889902" cy="935933"/>
            </a:xfrm>
            <a:prstGeom prst="rect">
              <a:avLst/>
            </a:prstGeom>
            <a:grpFill/>
            <a:extLst/>
          </p:spPr>
        </p:pic>
        <p:sp>
          <p:nvSpPr>
            <p:cNvPr id="32" name="TextBox 31">
              <a:extLst>
                <a:ext uri="{FF2B5EF4-FFF2-40B4-BE49-F238E27FC236}">
                  <a16:creationId xmlns:a16="http://schemas.microsoft.com/office/drawing/2014/main" id="{C85F9421-A519-450C-AC88-A872C2869F8B}"/>
                </a:ext>
              </a:extLst>
            </p:cNvPr>
            <p:cNvSpPr txBox="1"/>
            <p:nvPr/>
          </p:nvSpPr>
          <p:spPr>
            <a:xfrm>
              <a:off x="567685" y="1154600"/>
              <a:ext cx="2768118" cy="954107"/>
            </a:xfrm>
            <a:prstGeom prst="rect">
              <a:avLst/>
            </a:prstGeom>
            <a:noFill/>
          </p:spPr>
          <p:txBody>
            <a:bodyPr wrap="square">
              <a:spAutoFit/>
            </a:bodyPr>
            <a:lstStyle/>
            <a:p>
              <a:pPr algn="ctr"/>
              <a:r>
                <a:rPr lang="en-US" sz="2800" b="1" dirty="0" err="1" smtClean="0">
                  <a:latin typeface="#9Slide03 SFU Futura_12" panose="00000400000000000000" pitchFamily="2" charset="0"/>
                  <a:cs typeface="Arial" panose="020B0604020202020204" pitchFamily="34" charset="0"/>
                </a:rPr>
                <a:t>Đọc</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mục</a:t>
              </a:r>
              <a:r>
                <a:rPr lang="en-US" sz="2800" b="1" dirty="0" smtClean="0">
                  <a:latin typeface="#9Slide03 SFU Futura_12" panose="00000400000000000000" pitchFamily="2" charset="0"/>
                  <a:cs typeface="Arial" panose="020B0604020202020204" pitchFamily="34" charset="0"/>
                </a:rPr>
                <a:t> 1 SGK</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hoàn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thành</a:t>
              </a:r>
              <a:r>
                <a:rPr lang="en-US" sz="2800" b="1" dirty="0">
                  <a:solidFill>
                    <a:schemeClr val="tx1"/>
                  </a:solidFill>
                  <a:latin typeface="#9Slide03 SFU Futura_12" panose="00000400000000000000" pitchFamily="2" charset="0"/>
                  <a:cs typeface="Arial" panose="020B0604020202020204" pitchFamily="34" charset="0"/>
                </a:rPr>
                <a:t> PHT</a:t>
              </a: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399169" y="5131767"/>
            <a:ext cx="3658019" cy="1191706"/>
            <a:chOff x="3082197" y="1040733"/>
            <a:chExt cx="3658019"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166637" y="1040733"/>
              <a:ext cx="3573579"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082197" y="1221059"/>
              <a:ext cx="2606154"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smtClean="0">
                  <a:solidFill>
                    <a:schemeClr val="tx1"/>
                  </a:solidFill>
                  <a:latin typeface="#9Slide03 SFU Futura_12" panose="00000400000000000000" pitchFamily="2" charset="0"/>
                  <a:cs typeface="Arial" panose="020B0604020202020204" pitchFamily="34" charset="0"/>
                </a:rPr>
                <a:t>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92631" y="1155278"/>
              <a:ext cx="1043305" cy="962615"/>
            </a:xfrm>
            <a:prstGeom prst="rect">
              <a:avLst/>
            </a:prstGeom>
            <a:grpFill/>
            <a:extLst/>
          </p:spPr>
        </p:pic>
      </p:grpSp>
      <p:grpSp>
        <p:nvGrpSpPr>
          <p:cNvPr id="3" name="Group 2"/>
          <p:cNvGrpSpPr/>
          <p:nvPr/>
        </p:nvGrpSpPr>
        <p:grpSpPr>
          <a:xfrm>
            <a:off x="2586038" y="56623"/>
            <a:ext cx="5929312" cy="1015663"/>
            <a:chOff x="2586038" y="56623"/>
            <a:chExt cx="5929312" cy="1015663"/>
          </a:xfrm>
        </p:grpSpPr>
        <p:pic>
          <p:nvPicPr>
            <p:cNvPr id="1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2136" r="21865"/>
            <a:stretch/>
          </p:blipFill>
          <p:spPr bwMode="auto">
            <a:xfrm>
              <a:off x="2586038" y="134413"/>
              <a:ext cx="833602" cy="8600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1F2071E-DF8C-495C-8676-8F839E06F04F}"/>
                </a:ext>
              </a:extLst>
            </p:cNvPr>
            <p:cNvSpPr/>
            <p:nvPr/>
          </p:nvSpPr>
          <p:spPr>
            <a:xfrm>
              <a:off x="2757488" y="56623"/>
              <a:ext cx="5757862"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1. K</a:t>
              </a: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HÁI NIỆM</a:t>
              </a:r>
              <a:endParaRPr lang="en-US" sz="88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grpSp>
      <p:grpSp>
        <p:nvGrpSpPr>
          <p:cNvPr id="14" name="Group 13"/>
          <p:cNvGrpSpPr/>
          <p:nvPr/>
        </p:nvGrpSpPr>
        <p:grpSpPr>
          <a:xfrm>
            <a:off x="4422621" y="1094857"/>
            <a:ext cx="7624884" cy="5554461"/>
            <a:chOff x="4422621" y="1094857"/>
            <a:chExt cx="7624884" cy="5554461"/>
          </a:xfrm>
        </p:grpSpPr>
        <p:grpSp>
          <p:nvGrpSpPr>
            <p:cNvPr id="24" name="Group 23"/>
            <p:cNvGrpSpPr/>
            <p:nvPr/>
          </p:nvGrpSpPr>
          <p:grpSpPr>
            <a:xfrm>
              <a:off x="4575442" y="1303118"/>
              <a:ext cx="7472063" cy="5346200"/>
              <a:chOff x="394387" y="-219765"/>
              <a:chExt cx="11710392"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109535" y="1577485"/>
            <a:ext cx="6593933" cy="5047536"/>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là</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gì</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a:t>
            </a:r>
            <a:r>
              <a:rPr lang="en-US" sz="2800" i="1"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marR="0" lvl="0" algn="just">
              <a:lnSpc>
                <a:spcPct val="115000"/>
              </a:lnSpc>
              <a:spcBef>
                <a:spcPts val="0"/>
              </a:spcBef>
              <a:spcAft>
                <a:spcPts val="0"/>
              </a:spcAft>
            </a:pPr>
            <a:r>
              <a:rPr lang="en-US" sz="2800" dirty="0" smtClean="0">
                <a:solidFill>
                  <a:srgbClr val="002060"/>
                </a:solidFill>
                <a:latin typeface="#9Slide03 SFU Futura_12" panose="020B0604020202020204" charset="0"/>
                <a:ea typeface="Calibri" panose="020F0502020204030204" pitchFamily="34" charset="0"/>
                <a:cs typeface="Times New Roman" panose="02020603050405020304" pitchFamily="18" charset="0"/>
              </a:rPr>
              <a:t>2. Cho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biết</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các</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thành</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phần</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của</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không</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khí</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a:p>
            <a:pPr algn="just">
              <a:lnSpc>
                <a:spcPct val="115000"/>
              </a:lnSpc>
            </a:pP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3. Cho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biết</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cấu</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trúc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của</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gồm</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nào</a:t>
            </a: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dirty="0" smtClean="0">
              <a:latin typeface="#9Slide03 SFU Futura_12" panose="020B0604020202020204" charset="0"/>
              <a:ea typeface="Cambria" panose="02040503050406030204" pitchFamily="18" charset="0"/>
              <a:cs typeface="Times New Roman" panose="02020603050405020304" pitchFamily="18" charset="0"/>
            </a:endParaRPr>
          </a:p>
          <a:p>
            <a:pPr algn="just">
              <a:lnSpc>
                <a:spcPct val="115000"/>
              </a:lnSpc>
            </a:pPr>
            <a:r>
              <a:rPr lang="en-US" sz="2800" dirty="0" smtClean="0">
                <a:solidFill>
                  <a:srgbClr val="002060"/>
                </a:solidFill>
                <a:latin typeface="#9Slide03 SFU Futura_12" panose="020B0604020202020204" charset="0"/>
                <a:ea typeface="Cambria" panose="02040503050406030204" pitchFamily="18" charset="0"/>
              </a:rPr>
              <a:t>4. </a:t>
            </a:r>
            <a:r>
              <a:rPr lang="en-US" sz="2800" dirty="0" err="1" smtClean="0">
                <a:solidFill>
                  <a:srgbClr val="002060"/>
                </a:solidFill>
                <a:latin typeface="#9Slide03 SFU Futura_12" panose="020B0604020202020204" charset="0"/>
                <a:ea typeface="Cambria" panose="02040503050406030204" pitchFamily="18" charset="0"/>
              </a:rPr>
              <a:t>Vai</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trò</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của</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khí</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quyển</a:t>
            </a:r>
            <a:r>
              <a:rPr lang="en-US" sz="2800" dirty="0">
                <a:solidFill>
                  <a:srgbClr val="002060"/>
                </a:solidFill>
                <a:latin typeface="#9Slide03 SFU Futura_12" panose="020B0604020202020204" charset="0"/>
                <a:ea typeface="Cambria" panose="020405030504060302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p:txBody>
      </p:sp>
      <p:sp>
        <p:nvSpPr>
          <p:cNvPr id="38" name="Rectangle 37"/>
          <p:cNvSpPr/>
          <p:nvPr/>
        </p:nvSpPr>
        <p:spPr>
          <a:xfrm>
            <a:off x="6712917" y="1144852"/>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flipH="1">
            <a:off x="4307983" y="1087124"/>
            <a:ext cx="10191" cy="573498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396188" y="1807706"/>
            <a:ext cx="3718104" cy="1191706"/>
            <a:chOff x="-1233642" y="1078951"/>
            <a:chExt cx="3718104" cy="1191706"/>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146221" y="1078951"/>
              <a:ext cx="3630683"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1"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7B5DB60F-9E2F-4876-8D4E-2DF715869534}"/>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25442" t="25594" r="22070" b="25689"/>
            <a:stretch/>
          </p:blipFill>
          <p:spPr bwMode="auto">
            <a:xfrm>
              <a:off x="1615344" y="1265246"/>
              <a:ext cx="852764" cy="819116"/>
            </a:xfrm>
            <a:prstGeom prst="rect">
              <a:avLst/>
            </a:prstGeom>
            <a:grpFill/>
            <a:extLst/>
          </p:spPr>
        </p:pic>
        <p:sp>
          <p:nvSpPr>
            <p:cNvPr id="30" name="TextBox 29">
              <a:extLst>
                <a:ext uri="{FF2B5EF4-FFF2-40B4-BE49-F238E27FC236}">
                  <a16:creationId xmlns:a16="http://schemas.microsoft.com/office/drawing/2014/main" id="{CF142D4C-70EF-48B1-8C2C-3B6343C0812F}"/>
                </a:ext>
              </a:extLst>
            </p:cNvPr>
            <p:cNvSpPr txBox="1"/>
            <p:nvPr/>
          </p:nvSpPr>
          <p:spPr>
            <a:xfrm>
              <a:off x="-1233642" y="1271520"/>
              <a:ext cx="2933311"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83609" y="3478767"/>
            <a:ext cx="3658020" cy="1191706"/>
            <a:chOff x="567685" y="1035801"/>
            <a:chExt cx="3658020" cy="1191706"/>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595022" y="1035801"/>
              <a:ext cx="3573580"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35803" y="1177066"/>
              <a:ext cx="889902" cy="935933"/>
            </a:xfrm>
            <a:prstGeom prst="rect">
              <a:avLst/>
            </a:prstGeom>
            <a:grpFill/>
            <a:extLst/>
          </p:spPr>
        </p:pic>
        <p:sp>
          <p:nvSpPr>
            <p:cNvPr id="32" name="TextBox 31">
              <a:extLst>
                <a:ext uri="{FF2B5EF4-FFF2-40B4-BE49-F238E27FC236}">
                  <a16:creationId xmlns:a16="http://schemas.microsoft.com/office/drawing/2014/main" id="{C85F9421-A519-450C-AC88-A872C2869F8B}"/>
                </a:ext>
              </a:extLst>
            </p:cNvPr>
            <p:cNvSpPr txBox="1"/>
            <p:nvPr/>
          </p:nvSpPr>
          <p:spPr>
            <a:xfrm>
              <a:off x="567685" y="1154600"/>
              <a:ext cx="2768118" cy="954107"/>
            </a:xfrm>
            <a:prstGeom prst="rect">
              <a:avLst/>
            </a:prstGeom>
            <a:noFill/>
          </p:spPr>
          <p:txBody>
            <a:bodyPr wrap="square">
              <a:spAutoFit/>
            </a:bodyPr>
            <a:lstStyle/>
            <a:p>
              <a:pPr algn="ctr"/>
              <a:r>
                <a:rPr lang="en-US" sz="2800" b="1" dirty="0" err="1" smtClean="0">
                  <a:latin typeface="#9Slide03 SFU Futura_12" panose="00000400000000000000" pitchFamily="2" charset="0"/>
                  <a:cs typeface="Arial" panose="020B0604020202020204" pitchFamily="34" charset="0"/>
                </a:rPr>
                <a:t>Đọc</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mục</a:t>
              </a:r>
              <a:r>
                <a:rPr lang="en-US" sz="2800" b="1" dirty="0" smtClean="0">
                  <a:latin typeface="#9Slide03 SFU Futura_12" panose="00000400000000000000" pitchFamily="2" charset="0"/>
                  <a:cs typeface="Arial" panose="020B0604020202020204" pitchFamily="34" charset="0"/>
                </a:rPr>
                <a:t> 1 SGK</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hoàn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thành</a:t>
              </a:r>
              <a:r>
                <a:rPr lang="en-US" sz="2800" b="1" dirty="0">
                  <a:solidFill>
                    <a:schemeClr val="tx1"/>
                  </a:solidFill>
                  <a:latin typeface="#9Slide03 SFU Futura_12" panose="00000400000000000000" pitchFamily="2" charset="0"/>
                  <a:cs typeface="Arial" panose="020B0604020202020204" pitchFamily="34" charset="0"/>
                </a:rPr>
                <a:t> PHT</a:t>
              </a: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399169" y="5131767"/>
            <a:ext cx="3658019" cy="1191706"/>
            <a:chOff x="3082197" y="1040733"/>
            <a:chExt cx="3658019"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166637" y="1040733"/>
              <a:ext cx="3573579"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082197" y="1221059"/>
              <a:ext cx="2606154"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smtClean="0">
                  <a:solidFill>
                    <a:schemeClr val="tx1"/>
                  </a:solidFill>
                  <a:latin typeface="#9Slide03 SFU Futura_12" panose="00000400000000000000" pitchFamily="2" charset="0"/>
                  <a:cs typeface="Arial" panose="020B0604020202020204" pitchFamily="34" charset="0"/>
                </a:rPr>
                <a:t>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92631" y="1155278"/>
              <a:ext cx="1043305" cy="962615"/>
            </a:xfrm>
            <a:prstGeom prst="rect">
              <a:avLst/>
            </a:prstGeom>
            <a:grpFill/>
            <a:extLst/>
          </p:spPr>
        </p:pic>
      </p:grpSp>
      <p:grpSp>
        <p:nvGrpSpPr>
          <p:cNvPr id="3" name="Group 2"/>
          <p:cNvGrpSpPr/>
          <p:nvPr/>
        </p:nvGrpSpPr>
        <p:grpSpPr>
          <a:xfrm>
            <a:off x="2586038" y="56623"/>
            <a:ext cx="5929312" cy="1015663"/>
            <a:chOff x="2586038" y="56623"/>
            <a:chExt cx="5929312" cy="1015663"/>
          </a:xfrm>
        </p:grpSpPr>
        <p:pic>
          <p:nvPicPr>
            <p:cNvPr id="1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2136" r="21865"/>
            <a:stretch/>
          </p:blipFill>
          <p:spPr bwMode="auto">
            <a:xfrm>
              <a:off x="2586038" y="134413"/>
              <a:ext cx="833602" cy="8600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1F2071E-DF8C-495C-8676-8F839E06F04F}"/>
                </a:ext>
              </a:extLst>
            </p:cNvPr>
            <p:cNvSpPr/>
            <p:nvPr/>
          </p:nvSpPr>
          <p:spPr>
            <a:xfrm>
              <a:off x="2757488" y="56623"/>
              <a:ext cx="5757862" cy="1015663"/>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1. K</a:t>
              </a:r>
              <a:r>
                <a:rPr lang="en-US" sz="6000" b="1" cap="none" spc="0" dirty="0" smtClean="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HÁI NIỆM</a:t>
              </a:r>
              <a:endParaRPr lang="en-US" sz="88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grpSp>
      <p:grpSp>
        <p:nvGrpSpPr>
          <p:cNvPr id="14" name="Group 13"/>
          <p:cNvGrpSpPr/>
          <p:nvPr/>
        </p:nvGrpSpPr>
        <p:grpSpPr>
          <a:xfrm>
            <a:off x="4422621" y="1094857"/>
            <a:ext cx="7624884" cy="5554461"/>
            <a:chOff x="4422621" y="1094857"/>
            <a:chExt cx="7624884" cy="5554461"/>
          </a:xfrm>
        </p:grpSpPr>
        <p:grpSp>
          <p:nvGrpSpPr>
            <p:cNvPr id="24" name="Group 23"/>
            <p:cNvGrpSpPr/>
            <p:nvPr/>
          </p:nvGrpSpPr>
          <p:grpSpPr>
            <a:xfrm>
              <a:off x="4575442" y="1303118"/>
              <a:ext cx="7472063" cy="5346200"/>
              <a:chOff x="394387" y="-219765"/>
              <a:chExt cx="11710392"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109535" y="1577485"/>
            <a:ext cx="6593933" cy="5047536"/>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là</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gì</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a:t>
            </a:r>
            <a:r>
              <a:rPr lang="en-US" sz="2800" i="1"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marR="0" lvl="0" algn="just">
              <a:lnSpc>
                <a:spcPct val="115000"/>
              </a:lnSpc>
              <a:spcBef>
                <a:spcPts val="0"/>
              </a:spcBef>
              <a:spcAft>
                <a:spcPts val="0"/>
              </a:spcAft>
            </a:pPr>
            <a:r>
              <a:rPr lang="en-US" sz="2800" dirty="0" smtClean="0">
                <a:solidFill>
                  <a:srgbClr val="002060"/>
                </a:solidFill>
                <a:latin typeface="#9Slide03 SFU Futura_12" panose="020B0604020202020204" charset="0"/>
                <a:ea typeface="Calibri" panose="020F0502020204030204" pitchFamily="34" charset="0"/>
                <a:cs typeface="Times New Roman" panose="02020603050405020304" pitchFamily="18" charset="0"/>
              </a:rPr>
              <a:t>2. Cho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biết</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các</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thành</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phần</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của</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không</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khí</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a:p>
            <a:pPr algn="just">
              <a:lnSpc>
                <a:spcPct val="115000"/>
              </a:lnSpc>
            </a:pP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3. Cho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biết</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cấu</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trúc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của</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gồm</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nào</a:t>
            </a:r>
            <a:r>
              <a:rPr lang="en-US" sz="2800" dirty="0" smtClean="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dirty="0" smtClean="0">
              <a:latin typeface="#9Slide03 SFU Futura_12" panose="020B0604020202020204" charset="0"/>
              <a:ea typeface="Cambria" panose="02040503050406030204" pitchFamily="18" charset="0"/>
              <a:cs typeface="Times New Roman" panose="02020603050405020304" pitchFamily="18" charset="0"/>
            </a:endParaRPr>
          </a:p>
          <a:p>
            <a:pPr algn="just">
              <a:lnSpc>
                <a:spcPct val="115000"/>
              </a:lnSpc>
            </a:pPr>
            <a:r>
              <a:rPr lang="en-US" sz="2800" dirty="0" smtClean="0">
                <a:solidFill>
                  <a:srgbClr val="002060"/>
                </a:solidFill>
                <a:latin typeface="#9Slide03 SFU Futura_12" panose="020B0604020202020204" charset="0"/>
                <a:ea typeface="Cambria" panose="02040503050406030204" pitchFamily="18" charset="0"/>
              </a:rPr>
              <a:t>4. </a:t>
            </a:r>
            <a:r>
              <a:rPr lang="en-US" sz="2800" dirty="0" err="1" smtClean="0">
                <a:solidFill>
                  <a:srgbClr val="002060"/>
                </a:solidFill>
                <a:latin typeface="#9Slide03 SFU Futura_12" panose="020B0604020202020204" charset="0"/>
                <a:ea typeface="Cambria" panose="02040503050406030204" pitchFamily="18" charset="0"/>
              </a:rPr>
              <a:t>Vai</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trò</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của</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khí</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quyển</a:t>
            </a:r>
            <a:r>
              <a:rPr lang="en-US" sz="2800" dirty="0">
                <a:solidFill>
                  <a:srgbClr val="002060"/>
                </a:solidFill>
                <a:latin typeface="#9Slide03 SFU Futura_12" panose="020B0604020202020204" charset="0"/>
                <a:ea typeface="Cambria" panose="02040503050406030204" pitchFamily="18" charset="0"/>
              </a:rPr>
              <a:t>? </a:t>
            </a: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smtClean="0">
                <a:latin typeface="#9Slide03 SFU Futura_12" panose="020B0604020202020204" charset="0"/>
                <a:ea typeface="Cambria" panose="02040503050406030204" pitchFamily="18" charset="0"/>
                <a:cs typeface="Times New Roman" panose="02020603050405020304" pitchFamily="18" charset="0"/>
              </a:rPr>
              <a:t>………………………..…………………..</a:t>
            </a:r>
            <a:endParaRPr lang="en-US" sz="2800" i="1" dirty="0">
              <a:latin typeface="#9Slide03 SFU Futura_12" panose="020B0604020202020204" charset="0"/>
              <a:ea typeface="Cambria" panose="02040503050406030204" pitchFamily="18" charset="0"/>
              <a:cs typeface="Times New Roman" panose="02020603050405020304" pitchFamily="18" charset="0"/>
            </a:endParaRPr>
          </a:p>
        </p:txBody>
      </p:sp>
      <p:sp>
        <p:nvSpPr>
          <p:cNvPr id="15" name="Rectangle 14"/>
          <p:cNvSpPr/>
          <p:nvPr/>
        </p:nvSpPr>
        <p:spPr>
          <a:xfrm>
            <a:off x="5577154" y="2003288"/>
            <a:ext cx="5812810" cy="523220"/>
          </a:xfrm>
          <a:prstGeom prst="rect">
            <a:avLst/>
          </a:prstGeom>
        </p:spPr>
        <p:txBody>
          <a:bodyPr wrap="none">
            <a:spAutoFit/>
          </a:bodyPr>
          <a:lstStyle/>
          <a:p>
            <a:r>
              <a:rPr lang="en-US" sz="2800" dirty="0" err="1" smtClean="0">
                <a:solidFill>
                  <a:srgbClr val="C00000"/>
                </a:solidFill>
                <a:latin typeface="#9Slide03 SFU Futura_12" panose="020B0604020202020204" charset="0"/>
                <a:ea typeface="Cambria" panose="02040503050406030204" pitchFamily="18" charset="0"/>
              </a:rPr>
              <a:t>là</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lớp</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không</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khí</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bao</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quanh</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Trái</a:t>
            </a:r>
            <a:r>
              <a:rPr lang="en-US" sz="2800" dirty="0" smtClean="0">
                <a:solidFill>
                  <a:srgbClr val="C00000"/>
                </a:solidFill>
                <a:latin typeface="#9Slide03 SFU Futura_12" panose="020B0604020202020204" charset="0"/>
                <a:ea typeface="Cambria" panose="02040503050406030204" pitchFamily="18" charset="0"/>
              </a:rPr>
              <a:t> </a:t>
            </a:r>
            <a:r>
              <a:rPr lang="en-US" sz="2800" dirty="0" err="1" smtClean="0">
                <a:solidFill>
                  <a:srgbClr val="C00000"/>
                </a:solidFill>
                <a:latin typeface="#9Slide03 SFU Futura_12" panose="020B0604020202020204" charset="0"/>
                <a:ea typeface="Cambria" panose="02040503050406030204" pitchFamily="18" charset="0"/>
              </a:rPr>
              <a:t>Đất</a:t>
            </a:r>
            <a:r>
              <a:rPr lang="en-US" sz="2800" dirty="0" smtClean="0">
                <a:solidFill>
                  <a:srgbClr val="C00000"/>
                </a:solidFill>
                <a:latin typeface="#9Slide03 SFU Futura_12" panose="020B0604020202020204" charset="0"/>
                <a:ea typeface="Cambria" panose="02040503050406030204" pitchFamily="18" charset="0"/>
              </a:rPr>
              <a:t>.</a:t>
            </a:r>
            <a:endParaRPr lang="en-US" sz="2800" dirty="0">
              <a:solidFill>
                <a:srgbClr val="C00000"/>
              </a:solidFill>
              <a:latin typeface="#9Slide03 SFU Futura_12" panose="020B0604020202020204" charset="0"/>
            </a:endParaRPr>
          </a:p>
        </p:txBody>
      </p:sp>
      <p:sp>
        <p:nvSpPr>
          <p:cNvPr id="16" name="Rectangle 15"/>
          <p:cNvSpPr/>
          <p:nvPr/>
        </p:nvSpPr>
        <p:spPr>
          <a:xfrm>
            <a:off x="5953168" y="3001984"/>
            <a:ext cx="5854748" cy="1040670"/>
          </a:xfrm>
          <a:prstGeom prst="rect">
            <a:avLst/>
          </a:prstGeom>
        </p:spPr>
        <p:txBody>
          <a:bodyPr wrap="square">
            <a:spAutoFit/>
          </a:bodyPr>
          <a:lstStyle/>
          <a:p>
            <a:pPr algn="just">
              <a:lnSpc>
                <a:spcPct val="115000"/>
              </a:lnSpc>
            </a:pP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không</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nitơ</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78%, oxy 21%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và</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bụi</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và</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tạp</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chất</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a:t>
            </a:r>
            <a:endParaRPr lang="en-US" sz="2000" dirty="0">
              <a:solidFill>
                <a:srgbClr val="C0000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17" name="Rectangle 16"/>
          <p:cNvSpPr/>
          <p:nvPr/>
        </p:nvSpPr>
        <p:spPr>
          <a:xfrm>
            <a:off x="7398070" y="4401354"/>
            <a:ext cx="4768109" cy="545149"/>
          </a:xfrm>
          <a:prstGeom prst="rect">
            <a:avLst/>
          </a:prstGeom>
        </p:spPr>
        <p:txBody>
          <a:bodyPr wrap="square">
            <a:spAutoFit/>
          </a:bodyPr>
          <a:lstStyle/>
          <a:p>
            <a:pPr algn="just">
              <a:lnSpc>
                <a:spcPct val="115000"/>
              </a:lnSpc>
            </a:pP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nhiều</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Đối</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lưu</a:t>
            </a:r>
            <a:r>
              <a:rPr lang="en-US" sz="2800" dirty="0"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bình</a:t>
            </a:r>
            <a:r>
              <a:rPr lang="en-US" sz="2800" dirty="0"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lưu</a:t>
            </a:r>
            <a:r>
              <a:rPr lang="en-US" sz="2800" dirty="0"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endParaRPr lang="en-US" sz="2000" dirty="0">
              <a:solidFill>
                <a:srgbClr val="C0000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18" name="Rectangle 17"/>
          <p:cNvSpPr/>
          <p:nvPr/>
        </p:nvSpPr>
        <p:spPr>
          <a:xfrm>
            <a:off x="8959164" y="5481462"/>
            <a:ext cx="3262240" cy="461665"/>
          </a:xfrm>
          <a:prstGeom prst="rect">
            <a:avLst/>
          </a:prstGeom>
        </p:spPr>
        <p:txBody>
          <a:bodyPr wrap="square">
            <a:spAutoFit/>
          </a:bodyPr>
          <a:lstStyle/>
          <a:p>
            <a:r>
              <a:rPr lang="en-US" sz="2400" dirty="0" err="1">
                <a:solidFill>
                  <a:srgbClr val="C00000"/>
                </a:solidFill>
                <a:latin typeface="#9Slide03 SFU Futura_12" panose="020B0604020202020204" charset="0"/>
                <a:ea typeface="Cambria" panose="02040503050406030204" pitchFamily="18" charset="0"/>
              </a:rPr>
              <a:t>quan</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trọng</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đối</a:t>
            </a:r>
            <a:r>
              <a:rPr lang="en-US" sz="2400" dirty="0">
                <a:solidFill>
                  <a:srgbClr val="C00000"/>
                </a:solidFill>
                <a:latin typeface="#9Slide03 SFU Futura_12" panose="020B0604020202020204" charset="0"/>
                <a:ea typeface="Cambria" panose="02040503050406030204" pitchFamily="18" charset="0"/>
              </a:rPr>
              <a:t> </a:t>
            </a:r>
            <a:r>
              <a:rPr lang="en-US" sz="2400" dirty="0" err="1" smtClean="0">
                <a:solidFill>
                  <a:srgbClr val="C00000"/>
                </a:solidFill>
                <a:latin typeface="#9Slide03 SFU Futura_12" panose="020B0604020202020204" charset="0"/>
                <a:ea typeface="Cambria" panose="02040503050406030204" pitchFamily="18" charset="0"/>
              </a:rPr>
              <a:t>với</a:t>
            </a:r>
            <a:endParaRPr lang="en-US" sz="2400" dirty="0">
              <a:solidFill>
                <a:srgbClr val="C00000"/>
              </a:solidFill>
              <a:latin typeface="#9Slide03 SFU Futura_12" panose="020B0604020202020204" charset="0"/>
            </a:endParaRPr>
          </a:p>
        </p:txBody>
      </p:sp>
      <p:sp>
        <p:nvSpPr>
          <p:cNvPr id="21" name="Rectangle 20"/>
          <p:cNvSpPr/>
          <p:nvPr/>
        </p:nvSpPr>
        <p:spPr>
          <a:xfrm>
            <a:off x="4828215" y="5928710"/>
            <a:ext cx="7833302" cy="461665"/>
          </a:xfrm>
          <a:prstGeom prst="rect">
            <a:avLst/>
          </a:prstGeom>
        </p:spPr>
        <p:txBody>
          <a:bodyPr wrap="square">
            <a:spAutoFit/>
          </a:bodyPr>
          <a:lstStyle/>
          <a:p>
            <a:r>
              <a:rPr lang="en-US" sz="2400" dirty="0" err="1" smtClean="0">
                <a:solidFill>
                  <a:srgbClr val="C00000"/>
                </a:solidFill>
                <a:latin typeface="#9Slide03 SFU Futura_12" panose="020B0604020202020204" charset="0"/>
                <a:ea typeface="Cambria" panose="02040503050406030204" pitchFamily="18" charset="0"/>
              </a:rPr>
              <a:t>sự</a:t>
            </a:r>
            <a:r>
              <a:rPr lang="en-US" sz="2400" dirty="0" smtClean="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hình</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thành</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phát</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triển</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và</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bảo</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vệ</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sự</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sống</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của</a:t>
            </a:r>
            <a:r>
              <a:rPr lang="en-US" sz="2400" dirty="0">
                <a:solidFill>
                  <a:srgbClr val="C00000"/>
                </a:solidFill>
                <a:latin typeface="#9Slide03 SFU Futura_12" panose="020B0604020202020204" charset="0"/>
                <a:ea typeface="Cambria" panose="02040503050406030204" pitchFamily="18" charset="0"/>
              </a:rPr>
              <a:t> </a:t>
            </a:r>
            <a:r>
              <a:rPr lang="en-US" sz="2400" dirty="0" smtClean="0">
                <a:solidFill>
                  <a:srgbClr val="C00000"/>
                </a:solidFill>
                <a:latin typeface="#9Slide03 SFU Futura_12" panose="020B0604020202020204" charset="0"/>
                <a:ea typeface="Cambria" panose="02040503050406030204" pitchFamily="18" charset="0"/>
              </a:rPr>
              <a:t>TĐ</a:t>
            </a:r>
            <a:endParaRPr lang="en-US" sz="2400" dirty="0">
              <a:solidFill>
                <a:srgbClr val="C00000"/>
              </a:solidFill>
              <a:latin typeface="#9Slide03 SFU Futura_12" panose="020B0604020202020204" charset="0"/>
            </a:endParaRPr>
          </a:p>
        </p:txBody>
      </p:sp>
      <p:sp>
        <p:nvSpPr>
          <p:cNvPr id="38" name="Rectangle 37"/>
          <p:cNvSpPr/>
          <p:nvPr/>
        </p:nvSpPr>
        <p:spPr>
          <a:xfrm>
            <a:off x="5306961" y="4896454"/>
            <a:ext cx="6492936" cy="545149"/>
          </a:xfrm>
          <a:prstGeom prst="rect">
            <a:avLst/>
          </a:prstGeom>
        </p:spPr>
        <p:txBody>
          <a:bodyPr wrap="square">
            <a:spAutoFit/>
          </a:bodyPr>
          <a:lstStyle/>
          <a:p>
            <a:pPr algn="just">
              <a:lnSpc>
                <a:spcPct val="115000"/>
              </a:lnSpc>
            </a:pPr>
            <a:r>
              <a:rPr lang="en-US" sz="2800" dirty="0" err="1"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smtClean="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cao</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giữa</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nhiệt</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khuếch</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tán</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a:t>
            </a:r>
            <a:endParaRPr lang="en-US" sz="2000" dirty="0">
              <a:solidFill>
                <a:srgbClr val="C00000"/>
              </a:solidFill>
              <a:effectLst/>
              <a:latin typeface="#9Slide03 SFU Futura_12" panose="020B0604020202020204" charset="0"/>
              <a:ea typeface="Calibri" panose="020F0502020204030204" pitchFamily="34"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9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7627</TotalTime>
  <Words>2129</Words>
  <Application>Microsoft Office PowerPoint</Application>
  <PresentationFormat>Widescreen</PresentationFormat>
  <Paragraphs>264</Paragraphs>
  <Slides>28</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Cambria</vt:lpstr>
      <vt:lpstr>Times New Roman</vt:lpstr>
      <vt:lpstr>Tahoma</vt:lpstr>
      <vt:lpstr>#9Slide05 SVNKitten</vt:lpstr>
      <vt:lpstr>Calibri Light</vt:lpstr>
      <vt:lpstr>Calibri</vt:lpstr>
      <vt:lpstr>#9Slide03 SFU Futura_12</vt:lpstr>
      <vt:lpstr>Wingdings</vt:lpstr>
      <vt:lpstr>#9Slide07 IcielKoni</vt:lpstr>
      <vt:lpstr>Arial</vt:lpstr>
      <vt:lpstr>#9Slide03 Oswald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266</cp:revision>
  <dcterms:created xsi:type="dcterms:W3CDTF">2021-07-21T02:55:04Z</dcterms:created>
  <dcterms:modified xsi:type="dcterms:W3CDTF">2022-10-15T23:40:44Z</dcterms:modified>
</cp:coreProperties>
</file>