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65" r:id="rId7"/>
    <p:sldId id="266" r:id="rId8"/>
    <p:sldId id="267" r:id="rId9"/>
    <p:sldId id="264" r:id="rId10"/>
    <p:sldId id="268" r:id="rId11"/>
    <p:sldId id="270" r:id="rId12"/>
    <p:sldId id="299" r:id="rId13"/>
    <p:sldId id="271" r:id="rId14"/>
    <p:sldId id="273" r:id="rId15"/>
    <p:sldId id="274" r:id="rId16"/>
    <p:sldId id="301" r:id="rId17"/>
    <p:sldId id="275" r:id="rId18"/>
    <p:sldId id="302" r:id="rId19"/>
    <p:sldId id="276" r:id="rId20"/>
    <p:sldId id="280" r:id="rId21"/>
    <p:sldId id="281" r:id="rId22"/>
    <p:sldId id="282" r:id="rId23"/>
    <p:sldId id="284" r:id="rId24"/>
    <p:sldId id="283" r:id="rId25"/>
    <p:sldId id="286" r:id="rId26"/>
    <p:sldId id="287" r:id="rId27"/>
    <p:sldId id="290" r:id="rId28"/>
    <p:sldId id="291" r:id="rId29"/>
    <p:sldId id="288" r:id="rId30"/>
    <p:sldId id="289" r:id="rId31"/>
    <p:sldId id="292" r:id="rId32"/>
    <p:sldId id="293" r:id="rId33"/>
    <p:sldId id="294" r:id="rId34"/>
    <p:sldId id="295" r:id="rId35"/>
    <p:sldId id="297" r:id="rId36"/>
    <p:sldId id="29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A8DC-92D9-43EF-BADE-5FADE45B570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76B4-B2EC-4450-963B-887F37D4B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870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A8DC-92D9-43EF-BADE-5FADE45B570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76B4-B2EC-4450-963B-887F37D4B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936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A8DC-92D9-43EF-BADE-5FADE45B570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76B4-B2EC-4450-963B-887F37D4B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027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A8DC-92D9-43EF-BADE-5FADE45B570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76B4-B2EC-4450-963B-887F37D4B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226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A8DC-92D9-43EF-BADE-5FADE45B570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76B4-B2EC-4450-963B-887F37D4B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50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A8DC-92D9-43EF-BADE-5FADE45B570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76B4-B2EC-4450-963B-887F37D4B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903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A8DC-92D9-43EF-BADE-5FADE45B570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76B4-B2EC-4450-963B-887F37D4B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25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A8DC-92D9-43EF-BADE-5FADE45B570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76B4-B2EC-4450-963B-887F37D4B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948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A8DC-92D9-43EF-BADE-5FADE45B570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76B4-B2EC-4450-963B-887F37D4B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5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A8DC-92D9-43EF-BADE-5FADE45B570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76B4-B2EC-4450-963B-887F37D4B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665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A8DC-92D9-43EF-BADE-5FADE45B570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76B4-B2EC-4450-963B-887F37D4B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086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FA8DC-92D9-43EF-BADE-5FADE45B570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D76B4-B2EC-4450-963B-887F37D4B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66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2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7" Type="http://schemas.openxmlformats.org/officeDocument/2006/relationships/image" Target="../media/image31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7.mp4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7.pn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18" Type="http://schemas.openxmlformats.org/officeDocument/2006/relationships/image" Target="../media/image8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" Type="http://schemas.openxmlformats.org/officeDocument/2006/relationships/image" Target="../media/image64.png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409643" y="193556"/>
            <a:ext cx="32668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KHỞI ĐỘNG</a:t>
            </a:r>
          </a:p>
        </p:txBody>
      </p:sp>
      <p:pic>
        <p:nvPicPr>
          <p:cNvPr id="9" name="nhạc chào mừng 1 (mở đầu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86283" y="1590732"/>
            <a:ext cx="7352915" cy="410755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409644" y="1097585"/>
            <a:ext cx="3266844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 rot="2513064">
            <a:off x="936849" y="2825585"/>
            <a:ext cx="1291193" cy="968189"/>
          </a:xfrm>
          <a:prstGeom prst="triangle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12" name="Isosceles Triangle 11"/>
          <p:cNvSpPr/>
          <p:nvPr/>
        </p:nvSpPr>
        <p:spPr>
          <a:xfrm rot="4289290">
            <a:off x="10206905" y="475354"/>
            <a:ext cx="1291193" cy="968189"/>
          </a:xfrm>
          <a:prstGeom prst="triangle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14" name="Isosceles Triangle 13"/>
          <p:cNvSpPr/>
          <p:nvPr/>
        </p:nvSpPr>
        <p:spPr>
          <a:xfrm rot="867654">
            <a:off x="1031528" y="5462066"/>
            <a:ext cx="1291193" cy="968189"/>
          </a:xfrm>
          <a:prstGeom prst="triangle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15" name="Isosceles Triangle 14"/>
          <p:cNvSpPr/>
          <p:nvPr/>
        </p:nvSpPr>
        <p:spPr>
          <a:xfrm rot="8106577">
            <a:off x="10206906" y="4952631"/>
            <a:ext cx="1291193" cy="968189"/>
          </a:xfrm>
          <a:prstGeom prst="triangle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69528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0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4" grpId="0"/>
      <p:bldP spid="10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808" y="1241360"/>
            <a:ext cx="1225222" cy="11531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10914" t="13726" r="10262" b="14117"/>
          <a:stretch/>
        </p:blipFill>
        <p:spPr>
          <a:xfrm>
            <a:off x="7535832" y="5089245"/>
            <a:ext cx="1265019" cy="11580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927" y="3774113"/>
            <a:ext cx="1078981" cy="10789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743" y="2653043"/>
            <a:ext cx="1170131" cy="11701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06141" y="188329"/>
            <a:ext cx="3584636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400" b="1" dirty="0">
                <a:solidFill>
                  <a:srgbClr val="C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PHẢN HỒI PHIẾU HỌC TẬP SỐ 1</a:t>
            </a:r>
            <a:endParaRPr lang="en-US" sz="2400" dirty="0">
              <a:solidFill>
                <a:srgbClr val="C0000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2418045"/>
              </p:ext>
            </p:extLst>
          </p:nvPr>
        </p:nvGraphicFramePr>
        <p:xfrm>
          <a:off x="410743" y="726297"/>
          <a:ext cx="11422669" cy="55384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21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933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71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083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Yếu tố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Biểu hiện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Nguyên nhân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873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a. Nhiệt độ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423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b. Lượng mưa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</a:p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696943" y="1270147"/>
            <a:ext cx="3065263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Lượng bức xạ mặt trời lớn.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45537" y="1699741"/>
            <a:ext cx="3873176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Cán cân bức xạ dương quanh năm.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45537" y="2135978"/>
            <a:ext cx="5435328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Nhiệt độ TB năm cao trên 20</a:t>
            </a:r>
            <a:r>
              <a:rPr lang="it-IT" sz="24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0</a:t>
            </a: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45537" y="2503203"/>
            <a:ext cx="52067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Tổng số giờ nắng từ 1400 giờ - 3000 giờ tuỳ từng nơi.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96943" y="3271741"/>
            <a:ext cx="46073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Nhiệt độ TB năm tăng dần từ Bắc vào Nam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26592" y="1546835"/>
            <a:ext cx="29762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Nước ta nằm trong khu vực nội chí tuyến, một năm có 2 lần Mặt Trời lên thiên đỉnh, góc nhập xạ lớn.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69732" y="3952898"/>
            <a:ext cx="53583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Tổng lượng mưa TB năm từ 1500mm – 2000mm. Vùng núi cao và sườn núi chắn gió lượng mưa có thể đạt 3.500 – 4.000mm.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69732" y="5174130"/>
            <a:ext cx="50000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Độ ẩm tương đối của không khí từ 80% - 85%.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78506" y="5668259"/>
            <a:ext cx="34435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Cân bằng ẩm luôn luôn dương.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526592" y="4252930"/>
            <a:ext cx="29762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Giáp biển Đông kết hợp với gió và hướng địa hình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3297" y="1308111"/>
            <a:ext cx="1316131" cy="121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3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498214" y="1013436"/>
            <a:ext cx="4161663" cy="2423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R="0" lvl="0" algn="ctr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vi-V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“Tại sao Việt Nam không có khí hậu khô hạn như các nước cùng vĩ độ</a:t>
            </a:r>
            <a:r>
              <a:rPr lang="vi-VN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  <a:endParaRPr lang="en-US" sz="3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98214" y="191746"/>
            <a:ext cx="7298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CHÚNG TỚ LÀ CHUYÊN GIA KHÍ HẬU…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039" y="1213360"/>
            <a:ext cx="4986500" cy="427767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4689751" y="863843"/>
            <a:ext cx="4426954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5518" y="3416238"/>
            <a:ext cx="4426954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35" y="0"/>
            <a:ext cx="2520806" cy="35658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60517" y="3565831"/>
            <a:ext cx="61993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  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Vị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địa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lí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: </a:t>
            </a:r>
          </a:p>
          <a:p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N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ằm hoàn toàn trong vùng nhiệt đới bán cầu Bắc, có nề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nhiệt cao.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Nằm trong khu vực ảnh hưởng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gió Mậu dịch và gió mùa châu 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60517" y="5838241"/>
            <a:ext cx="113750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Tác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khối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khí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di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chuyển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qua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biển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kết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hợp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vai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trò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Biển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nguồn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dự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trữ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dồi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dào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nhiệt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ẩm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977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9" grpId="0" animBg="1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98214" y="191746"/>
            <a:ext cx="7298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I. BIỂU HIỆN CỦA THIÊN NHIÊN NHIỆT ĐỚI ẨM GIÓ MÙA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0671" y="941282"/>
            <a:ext cx="156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1. KHÍ HẬU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5792" y="753661"/>
            <a:ext cx="5863771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460332" y="1675018"/>
            <a:ext cx="3291397" cy="4673473"/>
            <a:chOff x="460332" y="1675018"/>
            <a:chExt cx="3291397" cy="467347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2205" y="1675018"/>
              <a:ext cx="3289524" cy="467347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0332" y="2746027"/>
              <a:ext cx="3228839" cy="3414271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4388099" y="1660092"/>
            <a:ext cx="3295388" cy="4673473"/>
            <a:chOff x="4388098" y="1660092"/>
            <a:chExt cx="3426249" cy="499305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8098" y="1660092"/>
              <a:ext cx="3426249" cy="4993057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04765" y="2622176"/>
              <a:ext cx="3173506" cy="3845859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8382415" y="1660092"/>
            <a:ext cx="3295388" cy="4673473"/>
            <a:chOff x="8301732" y="1660092"/>
            <a:chExt cx="3426249" cy="4993057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01732" y="1660092"/>
              <a:ext cx="3426249" cy="4993057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24741" y="2622175"/>
              <a:ext cx="3180229" cy="38458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624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0.65026 0.0002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98214" y="191746"/>
            <a:ext cx="7298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I. BIỂU HIỆN CỦA THIÊN NHIÊN NHIỆT ĐỚI ẨM GIÓ MÙA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0671" y="941282"/>
            <a:ext cx="156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1. KHÍ HẬU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5792" y="753661"/>
            <a:ext cx="5863771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4454333" y="1600404"/>
            <a:ext cx="7376595" cy="4985028"/>
            <a:chOff x="4454333" y="1600404"/>
            <a:chExt cx="7376595" cy="4985028"/>
          </a:xfrm>
        </p:grpSpPr>
        <p:sp>
          <p:nvSpPr>
            <p:cNvPr id="9" name="Rectangle 8"/>
            <p:cNvSpPr/>
            <p:nvPr/>
          </p:nvSpPr>
          <p:spPr>
            <a:xfrm>
              <a:off x="4454333" y="1693747"/>
              <a:ext cx="7376595" cy="48916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35976" y="1600404"/>
              <a:ext cx="41282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CHUYỂN GIAO NHIỆM VỤ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665678" y="2215991"/>
            <a:ext cx="65181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YÊU CẦU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Nghiên cứu nội dung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tiếp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mục I.1 trang 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10 SGK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và hình 2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.1, 2.2, 2.3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và Atlat Địa lí Việt Nam</a:t>
            </a:r>
            <a:endParaRPr lang="en-US" sz="28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36370" y="3600010"/>
            <a:ext cx="65874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NHIỆM VỤ: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H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oàn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2.</a:t>
            </a:r>
            <a:endParaRPr lang="en-US" sz="28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36370" y="4230401"/>
            <a:ext cx="5435351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THỜI GIAN: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5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36370" y="4861917"/>
            <a:ext cx="67847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it-IT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BÁO CÁO SP: </a:t>
            </a:r>
            <a:r>
              <a:rPr lang="it-IT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Các nhóm có cùng 1 nội dung làm việc chuyển sản phẩm cho nhau, nhóm sau bổ sung vào sản phẩm của nhóm trước (bằng bút lông khác màu). 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73883" y="1662477"/>
            <a:ext cx="3295388" cy="4673473"/>
            <a:chOff x="8301732" y="1660092"/>
            <a:chExt cx="3426249" cy="499305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01732" y="1660092"/>
              <a:ext cx="3426249" cy="499305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24741" y="2622175"/>
              <a:ext cx="3180228" cy="38458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448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42343" y="188329"/>
            <a:ext cx="2961067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800" b="1" dirty="0">
                <a:solidFill>
                  <a:srgbClr val="C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PHIẾU HỌC TẬP SỐ 2</a:t>
            </a:r>
            <a:endParaRPr lang="en-US" sz="2800" dirty="0">
              <a:solidFill>
                <a:srgbClr val="C0000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5671127"/>
              </p:ext>
            </p:extLst>
          </p:nvPr>
        </p:nvGraphicFramePr>
        <p:xfrm>
          <a:off x="322893" y="1546135"/>
          <a:ext cx="7681624" cy="2194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99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18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39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42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69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52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95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Gió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mùa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Nguồn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gốc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Tính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chất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Phạm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vi HĐ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Thời gian HĐ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Hướng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gió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Hệ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quả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Gió mùa mùa đông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588138"/>
              </p:ext>
            </p:extLst>
          </p:nvPr>
        </p:nvGraphicFramePr>
        <p:xfrm>
          <a:off x="322893" y="4491454"/>
          <a:ext cx="7681624" cy="2194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20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46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79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77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03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75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26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Gió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mùa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Nguồn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gốc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Tính chất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Phạm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vi HĐ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Thời gian HĐ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Hướng gió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Hệ quả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Gió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mùa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mùa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hạ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948194" y="926682"/>
            <a:ext cx="4624984" cy="4881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1, 3, 5: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48194" y="3872001"/>
            <a:ext cx="4431021" cy="4881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2, 4, 6: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hạ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047" y="3432301"/>
            <a:ext cx="3363662" cy="312698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047" y="188329"/>
            <a:ext cx="3363662" cy="312698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" name="Đồng hồ đếm ngược 5 phút - 5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2893" y="175923"/>
            <a:ext cx="1715950" cy="96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46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2766" y="912444"/>
            <a:ext cx="4140759" cy="537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713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800" b="1" dirty="0">
                <a:solidFill>
                  <a:srgbClr val="C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PHẢN HỒI PHIẾU HỌC TẬP SỐ 2</a:t>
            </a:r>
            <a:endParaRPr lang="en-US" sz="2800" dirty="0">
              <a:solidFill>
                <a:srgbClr val="C0000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146322"/>
              </p:ext>
            </p:extLst>
          </p:nvPr>
        </p:nvGraphicFramePr>
        <p:xfrm>
          <a:off x="332767" y="3359375"/>
          <a:ext cx="11511595" cy="31742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70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0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7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16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545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009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4734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Gió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mùa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Nguồn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gốc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Tính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chất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Phạm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vi HĐ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Thời gian HĐ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Hướng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gió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692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Gió mùa mùa đông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580047" y="1548708"/>
            <a:ext cx="3427541" cy="1071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1, 3, 5: </a:t>
            </a:r>
          </a:p>
          <a:p>
            <a: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73856" y="4471506"/>
            <a:ext cx="9804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Áp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Xi -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bia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282" y="270217"/>
            <a:ext cx="3161079" cy="293865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" name="12. GIÓ MÙ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330" y="270281"/>
            <a:ext cx="3316140" cy="291170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3937790" y="4121452"/>
            <a:ext cx="240260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Đầu mùa đông: Lạnh khô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mưa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- 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Giữa và cuối mùa: lạnh ẩm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mưa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phùn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47343" y="4289083"/>
            <a:ext cx="18411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Phía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Bắc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dãy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Bạch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Mã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. (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khoảng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16</a:t>
            </a:r>
            <a:r>
              <a:rPr lang="en-US" sz="28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0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B)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554484" y="3948351"/>
            <a:ext cx="136743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Tháng 11 đến tháng 4 năm sa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u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361104" y="4684902"/>
            <a:ext cx="12763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Đông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Bắc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46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  <p:bldP spid="7" grpId="0"/>
      <p:bldP spid="3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9660" y="938132"/>
            <a:ext cx="4140759" cy="537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713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800" b="1" dirty="0">
                <a:solidFill>
                  <a:srgbClr val="C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PHẢN HỒI PHIẾU HỌC TẬP SỐ 2</a:t>
            </a:r>
            <a:endParaRPr lang="en-US" sz="2800" dirty="0">
              <a:solidFill>
                <a:srgbClr val="C0000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662005"/>
              </p:ext>
            </p:extLst>
          </p:nvPr>
        </p:nvGraphicFramePr>
        <p:xfrm>
          <a:off x="359660" y="2634019"/>
          <a:ext cx="7831704" cy="3925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7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4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319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Gió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mùa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Hệ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quả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212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Gió mùa mùa đông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2087908" y="3279486"/>
            <a:ext cx="59621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Miền Bắc có một mùa đông lạnh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Gây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mưa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phùn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ĐB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Bắc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Bộ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ven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biển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Bắc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Trung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Bộ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2" name="12. GIÓ MÙ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5224" y="281430"/>
            <a:ext cx="3316140" cy="210692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4" name="12. GGIO MUA VN 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27788" y="281430"/>
            <a:ext cx="3593882" cy="627790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1909268-0D80-2DF6-A145-42BD7D5F59E0}"/>
              </a:ext>
            </a:extLst>
          </p:cNvPr>
          <p:cNvSpPr/>
          <p:nvPr/>
        </p:nvSpPr>
        <p:spPr>
          <a:xfrm>
            <a:off x="2087909" y="4787312"/>
            <a:ext cx="59621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Nam: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Tín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Phong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=&gt; di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ven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Nam Trung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Nam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khô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98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4087618"/>
              </p:ext>
            </p:extLst>
          </p:nvPr>
        </p:nvGraphicFramePr>
        <p:xfrm>
          <a:off x="332766" y="3291135"/>
          <a:ext cx="11594775" cy="34343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13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2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54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9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53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006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4734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Gió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mùa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Nguồn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gốc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Tính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chất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Phạm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vi HĐ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Thời gian HĐ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Hướng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gió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692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Gió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mùa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mùa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hạ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820882" y="4053693"/>
            <a:ext cx="322933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Đầu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khối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khí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nhiệt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đới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ẩm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Ấn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Độ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Dương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Giữa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cuối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Áp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cận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chí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tuyến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bán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cầu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557" y="132321"/>
            <a:ext cx="3462984" cy="302543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332766" y="844204"/>
            <a:ext cx="4140759" cy="537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713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800" b="1" dirty="0">
                <a:solidFill>
                  <a:srgbClr val="C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PHẢN HỒI PHIẾU HỌC TẬP SỐ 2</a:t>
            </a:r>
            <a:endParaRPr lang="en-US" sz="2800" dirty="0">
              <a:solidFill>
                <a:srgbClr val="C0000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9508" y="1480468"/>
            <a:ext cx="3148619" cy="11264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2, 4, 6: </a:t>
            </a:r>
          </a:p>
          <a:p>
            <a: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hạ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12. GIO MAU M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69217" y="144801"/>
            <a:ext cx="3796044" cy="299967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5427041" y="4360937"/>
            <a:ext cx="125074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Nóng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ẩm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mưa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nhiều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91432" y="5008329"/>
            <a:ext cx="11972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nước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619010" y="4375396"/>
            <a:ext cx="10798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Tháng 5 đến tháng 10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074709" y="3910197"/>
            <a:ext cx="173734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Chủ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yếu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hướng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Tây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Nam.</a:t>
            </a:r>
          </a:p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Ở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Bộ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hướng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245171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866953"/>
              </p:ext>
            </p:extLst>
          </p:nvPr>
        </p:nvGraphicFramePr>
        <p:xfrm>
          <a:off x="332767" y="3400319"/>
          <a:ext cx="8032494" cy="31742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14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183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34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Gió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mùa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Hệ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quả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692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Gió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mùa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mùa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hạ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815152" y="3831762"/>
            <a:ext cx="626432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Đầu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: </a:t>
            </a:r>
          </a:p>
          <a:p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Gây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mưa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ĐB Nam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Tây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Nguyên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  <a:p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Gây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khô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nóng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ĐB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ven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biển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miền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Trung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Tây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(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gió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Lào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).</a:t>
            </a:r>
          </a:p>
          <a:p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Giữa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cuối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hạ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:</a:t>
            </a:r>
          </a:p>
          <a:p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Gây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mưa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lớn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kéo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Nam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Tây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Nguyên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  <a:p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ĐB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sông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Hồng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gió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nam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biển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thổi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vào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2766" y="953388"/>
            <a:ext cx="4140759" cy="537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713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800" b="1" dirty="0">
                <a:solidFill>
                  <a:srgbClr val="C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PHẢN HỒI PHIẾU HỌC TẬP SỐ 2</a:t>
            </a:r>
            <a:endParaRPr lang="en-US" sz="2800" dirty="0">
              <a:solidFill>
                <a:srgbClr val="C0000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9508" y="1589652"/>
            <a:ext cx="3148619" cy="11264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2, 4, 6: </a:t>
            </a:r>
          </a:p>
          <a:p>
            <a: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hạ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16" name="12. GIO MAU M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69217" y="253985"/>
            <a:ext cx="3796044" cy="299967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7" name="12. GI MUA VN 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60952" y="253984"/>
            <a:ext cx="3521781" cy="6320609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87582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96494" y="3864062"/>
            <a:ext cx="6738024" cy="27563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96495" y="1207959"/>
            <a:ext cx="6738023" cy="23555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12192000" cy="887104"/>
            <a:chOff x="0" y="0"/>
            <a:chExt cx="12192000" cy="887104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88710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113864" y="120386"/>
              <a:ext cx="43971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CHUYÊN GIA KHÍ HẬU…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609665" y="1508551"/>
            <a:ext cx="64097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</a:pP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khu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ta?</a:t>
            </a:r>
            <a:endParaRPr lang="en-US" sz="3600" dirty="0">
              <a:solidFill>
                <a:srgbClr val="FF000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3377" y="4430408"/>
            <a:ext cx="59301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+ Miền Bắc: mùa đông lạnh, ít mưa; mùa hạ nóng, ẩm, mưa nhiều.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0272" y="5203113"/>
            <a:ext cx="59301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+ Ở miền Nam: có một mùa mưa và một mùa khô rõ rệt.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3377" y="5682076"/>
            <a:ext cx="59838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+ Miền Trung: mùa hạ rất khô và nóng; mùa mưa lùi về thu đông.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1336" y="3988936"/>
            <a:ext cx="32399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Tạo ra sự phân mùa khí hậu: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141" y="107174"/>
            <a:ext cx="4439409" cy="6645580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50881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3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31986" y="377267"/>
            <a:ext cx="559800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</a:rPr>
              <a:t>GAME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</a:rPr>
              <a:t>ONG TÌM CHỬ </a:t>
            </a:r>
            <a:endParaRPr lang="en-US" sz="7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60612" y="2111188"/>
            <a:ext cx="5755341" cy="4056256"/>
            <a:chOff x="860612" y="2111188"/>
            <a:chExt cx="5755341" cy="4056256"/>
          </a:xfrm>
        </p:grpSpPr>
        <p:sp>
          <p:nvSpPr>
            <p:cNvPr id="6" name="Rectangle 5"/>
            <p:cNvSpPr/>
            <p:nvPr/>
          </p:nvSpPr>
          <p:spPr>
            <a:xfrm>
              <a:off x="860612" y="2474259"/>
              <a:ext cx="5755341" cy="369318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060076" y="3188075"/>
              <a:ext cx="5356411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just">
                <a:buFont typeface="Wingdings" panose="05000000000000000000" pitchFamily="2" charset="2"/>
                <a:buChar char="Ø"/>
              </a:pP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cụm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thiên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endParaRPr>
            </a:p>
            <a:p>
              <a:pPr marL="285750" indent="-285750" algn="just">
                <a:buFont typeface="Wingdings" panose="05000000000000000000" pitchFamily="2" charset="2"/>
                <a:buChar char="Ø"/>
              </a:pP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10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endParaRPr>
            </a:p>
            <a:p>
              <a:pPr marL="285750" indent="-285750" algn="just">
                <a:buFont typeface="Wingdings" panose="05000000000000000000" pitchFamily="2" charset="2"/>
                <a:buChar char="Ø"/>
              </a:pP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đạt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)</a:t>
              </a:r>
              <a:endPara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endParaRPr>
            </a:p>
            <a:p>
              <a:pPr marL="285750" indent="-285750" algn="just">
                <a:buFont typeface="Wingdings" panose="05000000000000000000" pitchFamily="2" charset="2"/>
                <a:buChar char="Ø"/>
              </a:pP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3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phút</a:t>
              </a:r>
              <a:endParaRPr lang="en-US" sz="2800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097741" y="2111188"/>
              <a:ext cx="3254188" cy="860612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LUẬT CHƠI</a:t>
              </a:r>
            </a:p>
          </p:txBody>
        </p:sp>
      </p:grpSp>
      <p:sp>
        <p:nvSpPr>
          <p:cNvPr id="11" name="Isosceles Triangle 10"/>
          <p:cNvSpPr/>
          <p:nvPr/>
        </p:nvSpPr>
        <p:spPr>
          <a:xfrm rot="2513064">
            <a:off x="1021838" y="500887"/>
            <a:ext cx="1291193" cy="968189"/>
          </a:xfrm>
          <a:prstGeom prst="triangle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12" name="Isosceles Triangle 11"/>
          <p:cNvSpPr/>
          <p:nvPr/>
        </p:nvSpPr>
        <p:spPr>
          <a:xfrm rot="4289290">
            <a:off x="10136055" y="278560"/>
            <a:ext cx="1291193" cy="968189"/>
          </a:xfrm>
          <a:prstGeom prst="triangle">
            <a:avLst/>
          </a:prstGeom>
          <a:solidFill>
            <a:schemeClr val="bg1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3082" y="2101319"/>
            <a:ext cx="3468925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45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1706" y="1255453"/>
            <a:ext cx="11752729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98214" y="191746"/>
            <a:ext cx="7298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I. BIỂU HIỆN CỦA THIÊN NHIÊN NHIỆT ĐỚI ẨM GIÓ MÙA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9746" y="1255453"/>
            <a:ext cx="156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2. ĐỊA HÌNH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5792" y="753661"/>
            <a:ext cx="5863771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695745" y="1255453"/>
            <a:ext cx="2117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3. SÔNG NGÒI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39245" y="1244076"/>
            <a:ext cx="1561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4. ĐẤT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226933" y="1235505"/>
            <a:ext cx="1561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5. SINH VẬT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01706" y="2090410"/>
            <a:ext cx="11752729" cy="45047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972507" y="2320761"/>
            <a:ext cx="4211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  <a:latin typeface="Bahnschrift Condensed" panose="020B0502040204020203" pitchFamily="34" charset="0"/>
              </a:rPr>
              <a:t>HÌNH THÀNH VÒNG CHUYÊN GIA</a:t>
            </a:r>
          </a:p>
        </p:txBody>
      </p:sp>
      <p:sp>
        <p:nvSpPr>
          <p:cNvPr id="8" name="Rectangle 7"/>
          <p:cNvSpPr/>
          <p:nvPr/>
        </p:nvSpPr>
        <p:spPr>
          <a:xfrm>
            <a:off x="464775" y="2895812"/>
            <a:ext cx="2981456" cy="618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CHUYÊN GIA</a:t>
            </a:r>
          </a:p>
        </p:txBody>
      </p:sp>
      <p:sp>
        <p:nvSpPr>
          <p:cNvPr id="9" name="Rectangle 8"/>
          <p:cNvSpPr/>
          <p:nvPr/>
        </p:nvSpPr>
        <p:spPr>
          <a:xfrm>
            <a:off x="464774" y="3762526"/>
            <a:ext cx="1405811" cy="5305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NHÓM 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62830" y="4566633"/>
            <a:ext cx="1405811" cy="5305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NHÓM 2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040420" y="4565412"/>
            <a:ext cx="1405811" cy="5305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NHÓM 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042364" y="3777810"/>
            <a:ext cx="1405811" cy="5305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NHÓM 4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618010" y="2778765"/>
            <a:ext cx="13447" cy="318695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695745" y="3101789"/>
            <a:ext cx="6986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YÊU CẦU: 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HS nghiên cứu nội dung SGK mục I.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2, I.3 Tr14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I.4 Tr15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11243" y="3595916"/>
            <a:ext cx="80973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NHIỆM VỤ: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sơ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đồ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tư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duy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(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tiêu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chí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đánh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giá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1, 5: 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Nêu biểu hiện tính chất nhiệt đới ẩm của địa hình và giải thích?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2, 6: 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Nêu biểu hiện tính chất nhiệt đới ẩm của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sông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ngòi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và giải thích?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3, 7: 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Nêu biểu hiện tính chất nhiệt đới ẩm của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đất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và giải thích?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4, 8: 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Nêu biểu hiện tính chất nhiệt đới ẩm của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sinh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vật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và giải thích?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11243" y="5567370"/>
            <a:ext cx="3052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THỜI GIAN: 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5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phút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27" name="Đồng hồ đếm ngược 5 phút - 5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1277" y="5329285"/>
            <a:ext cx="2017163" cy="113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83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2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3" grpId="0" animBg="1"/>
      <p:bldP spid="5" grpId="0"/>
      <p:bldP spid="6" grpId="0" animBg="1"/>
      <p:bldP spid="15" grpId="0"/>
      <p:bldP spid="16" grpId="0"/>
      <p:bldP spid="17" grpId="0"/>
      <p:bldP spid="18" grpId="0" animBg="1"/>
      <p:bldP spid="2" grpId="0"/>
      <p:bldP spid="8" grpId="0"/>
      <p:bldP spid="9" grpId="0" animBg="1"/>
      <p:bldP spid="21" grpId="0" animBg="1"/>
      <p:bldP spid="22" grpId="0" animBg="1"/>
      <p:bldP spid="23" grpId="0" animBg="1"/>
      <p:bldP spid="24" grpId="0"/>
      <p:bldP spid="25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1706" y="1255453"/>
            <a:ext cx="11752729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98214" y="191746"/>
            <a:ext cx="7298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I. BIỂU HIỆN CỦA THIÊN NHIÊN NHIỆT ĐỚI ẨM GIÓ MÙA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9746" y="1255453"/>
            <a:ext cx="156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2. ĐỊA HÌNH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5792" y="753661"/>
            <a:ext cx="5863771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695745" y="1255453"/>
            <a:ext cx="2117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3. SÔNG NGÒI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39245" y="1244076"/>
            <a:ext cx="1561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4. ĐẤT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226933" y="1235505"/>
            <a:ext cx="1561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5. SINH VẬT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01706" y="2090410"/>
            <a:ext cx="11752729" cy="45047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414440" y="2316885"/>
            <a:ext cx="4211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  <a:latin typeface="Bahnschrift Condensed" panose="020B0502040204020203" pitchFamily="34" charset="0"/>
              </a:rPr>
              <a:t>TIÊU CHÍ ĐÁNH GIÁ SẢN PHẨM</a:t>
            </a:r>
          </a:p>
        </p:txBody>
      </p:sp>
      <p:sp>
        <p:nvSpPr>
          <p:cNvPr id="8" name="Rectangle 7"/>
          <p:cNvSpPr/>
          <p:nvPr/>
        </p:nvSpPr>
        <p:spPr>
          <a:xfrm>
            <a:off x="464775" y="2895812"/>
            <a:ext cx="2981456" cy="618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CHUYÊN GIA</a:t>
            </a:r>
          </a:p>
        </p:txBody>
      </p:sp>
      <p:sp>
        <p:nvSpPr>
          <p:cNvPr id="9" name="Rectangle 8"/>
          <p:cNvSpPr/>
          <p:nvPr/>
        </p:nvSpPr>
        <p:spPr>
          <a:xfrm>
            <a:off x="464774" y="3762526"/>
            <a:ext cx="1405811" cy="5305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NHÓM 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64774" y="4557733"/>
            <a:ext cx="1405811" cy="5305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NHÓM 2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042364" y="4556512"/>
            <a:ext cx="1405811" cy="5305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NHÓM 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042364" y="3777810"/>
            <a:ext cx="1405811" cy="5305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NHÓM 4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618010" y="2778765"/>
            <a:ext cx="13447" cy="318695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7012109"/>
              </p:ext>
            </p:extLst>
          </p:nvPr>
        </p:nvGraphicFramePr>
        <p:xfrm>
          <a:off x="3933086" y="2890232"/>
          <a:ext cx="7752408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930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16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13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5920">
                <a:tc>
                  <a:txBody>
                    <a:bodyPr/>
                    <a:lstStyle/>
                    <a:p>
                      <a:pPr marL="0" marR="0" indent="-4064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STT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2286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TIÊU CHÍ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2286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Điểm tối đa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2286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8310" algn="l"/>
                        </a:tabLs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Điểm đạt được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1587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Ghi chú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18034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1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3429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Nội dung ngắn gọn, chính xác, bám sát kiến thức SGK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18034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2,5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84455" marR="84455" marT="42545" marB="425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18034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2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3429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Lấy được ví dụ minh họa cho các nhân tố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18034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2,0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84455" marR="84455" marT="42545" marB="425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18034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3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3429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Có các hình vẽ, icon minh họa sống động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18034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1,5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84455" marR="84455" marT="42545" marB="425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18034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4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3429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Bố cục cân đối hài hòa, chữ to dễ đọc. Thông tin nhóm, lớp đầy đủ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18034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1,5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84455" marR="84455" marT="42545" marB="425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18034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5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-3429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Thuyết trình ngắn gọn, lưu loát, thu hút. người nghe.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18034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2,5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84455" marR="84455" marT="42545" marB="425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indent="18034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TỔNG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18034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10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84455" marR="84455" marT="42545" marB="425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0" name="Đồng hồ đếm ngược 5 phút - 5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2991" y="5399147"/>
            <a:ext cx="1995021" cy="105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82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1706" y="1255453"/>
            <a:ext cx="11752729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98214" y="191746"/>
            <a:ext cx="7298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I. BIỂU HIỆN CỦA THIÊN NHIÊN NHIỆT ĐỚI ẨM GIÓ MÙA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9746" y="1255453"/>
            <a:ext cx="156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2. ĐỊA HÌNH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5792" y="753661"/>
            <a:ext cx="5863771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695745" y="1255453"/>
            <a:ext cx="2117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3. SÔNG NGÒI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39245" y="1244076"/>
            <a:ext cx="1561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4. ĐẤT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226933" y="1235505"/>
            <a:ext cx="1561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5. SINH VẬT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01706" y="2090410"/>
            <a:ext cx="11752729" cy="45047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414440" y="2316885"/>
            <a:ext cx="4211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  <a:latin typeface="Bahnschrift Condensed" panose="020B0502040204020203" pitchFamily="34" charset="0"/>
              </a:rPr>
              <a:t>HÌNH THÀNH NHÓM MẢNH GHÉP</a:t>
            </a:r>
          </a:p>
        </p:txBody>
      </p:sp>
      <p:sp>
        <p:nvSpPr>
          <p:cNvPr id="8" name="Rectangle 7"/>
          <p:cNvSpPr/>
          <p:nvPr/>
        </p:nvSpPr>
        <p:spPr>
          <a:xfrm>
            <a:off x="464775" y="2895812"/>
            <a:ext cx="2981456" cy="618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CHUYÊN GIA</a:t>
            </a:r>
          </a:p>
        </p:txBody>
      </p:sp>
      <p:sp>
        <p:nvSpPr>
          <p:cNvPr id="9" name="Rectangle 8"/>
          <p:cNvSpPr/>
          <p:nvPr/>
        </p:nvSpPr>
        <p:spPr>
          <a:xfrm>
            <a:off x="464774" y="3762526"/>
            <a:ext cx="1405811" cy="5305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NHÓM 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64774" y="4714222"/>
            <a:ext cx="1405811" cy="5305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NHÓM 2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042364" y="4713001"/>
            <a:ext cx="1405811" cy="5305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NHÓM 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042364" y="3777810"/>
            <a:ext cx="1405811" cy="5305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NHÓM 4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618010" y="2778765"/>
            <a:ext cx="13447" cy="318695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64774" y="5486400"/>
            <a:ext cx="2981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Đánh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1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đến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8)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066305" y="2842560"/>
            <a:ext cx="2981456" cy="618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MẢNH GHÉP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881078" y="3762526"/>
            <a:ext cx="1589093" cy="5305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NHÓM SỐ 1, 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881078" y="4714222"/>
            <a:ext cx="1589093" cy="5305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NHÓM SỐ 3, 4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593138" y="4706084"/>
            <a:ext cx="1589093" cy="5305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NHÓM SỐ 5, 6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593139" y="3763549"/>
            <a:ext cx="1589093" cy="5305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NHÓM SỐ 7, 8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379485" y="3196805"/>
            <a:ext cx="4377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viên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NHÓM CHUYÊN GIA: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lần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lượt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trình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bày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sản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phẩm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trạm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tranh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/3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phút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379484" y="4568549"/>
            <a:ext cx="43776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viên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NHÓM MẢNH GHÉP: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ghi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chép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hoàn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phiếu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tập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3,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đánh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giá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chấm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điểm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sản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phẩm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bảng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tiêu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chí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2" name="Đồng hồ đếm ngược 3 phút gây sốc 3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57452" y="5363549"/>
            <a:ext cx="1896036" cy="95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18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2" grpId="0"/>
      <p:bldP spid="10" grpId="0"/>
      <p:bldP spid="19" grpId="0"/>
      <p:bldP spid="20" grpId="0" animBg="1"/>
      <p:bldP spid="24" grpId="0" animBg="1"/>
      <p:bldP spid="25" grpId="0" animBg="1"/>
      <p:bldP spid="26" grpId="0" animBg="1"/>
      <p:bldP spid="27" grpId="0"/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t="13608" b="15490"/>
          <a:stretch/>
        </p:blipFill>
        <p:spPr>
          <a:xfrm>
            <a:off x="3050381" y="5733855"/>
            <a:ext cx="1212338" cy="8595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17791" t="19882" r="18209" b="12980"/>
          <a:stretch/>
        </p:blipFill>
        <p:spPr>
          <a:xfrm>
            <a:off x="3429001" y="3890375"/>
            <a:ext cx="833718" cy="8745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18418" t="29922" r="14445" b="31177"/>
          <a:stretch/>
        </p:blipFill>
        <p:spPr>
          <a:xfrm>
            <a:off x="2934465" y="2960990"/>
            <a:ext cx="1522559" cy="8822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1706" y="1255453"/>
            <a:ext cx="11752729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98214" y="191746"/>
            <a:ext cx="7298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I. BIỂU HIỆN CỦA THIÊN NHIÊN NHIỆT ĐỚI ẨM GIÓ MÙA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9746" y="1255453"/>
            <a:ext cx="156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2. ĐỊA HÌNH</a:t>
            </a:r>
          </a:p>
        </p:txBody>
      </p:sp>
      <p:sp>
        <p:nvSpPr>
          <p:cNvPr id="7" name="Rectangle 6"/>
          <p:cNvSpPr/>
          <p:nvPr/>
        </p:nvSpPr>
        <p:spPr>
          <a:xfrm>
            <a:off x="3215792" y="753661"/>
            <a:ext cx="5863771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695745" y="1255453"/>
            <a:ext cx="2117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3. SÔNG NGÒI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39245" y="1244076"/>
            <a:ext cx="1561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4. ĐẤT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26933" y="1235505"/>
            <a:ext cx="1561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5. SINH VẬT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5140" y="3173506"/>
            <a:ext cx="10892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PHIẾU HỌC TẬP SỐ 3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079193"/>
              </p:ext>
            </p:extLst>
          </p:nvPr>
        </p:nvGraphicFramePr>
        <p:xfrm>
          <a:off x="1783517" y="2024158"/>
          <a:ext cx="9668436" cy="44680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25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047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82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119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Thành phần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Biểu hiện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Giải thích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375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1. Địa hình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2. Sông ngòi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3. Đất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4. Sinh vật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13279" t="14919" r="13588" b="12353"/>
          <a:stretch/>
        </p:blipFill>
        <p:spPr>
          <a:xfrm>
            <a:off x="2764471" y="4812115"/>
            <a:ext cx="1329060" cy="71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4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1706" y="1255453"/>
            <a:ext cx="11752729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98214" y="191746"/>
            <a:ext cx="7298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I. BIỂU HIỆN CỦA THIÊN NHIÊN NHIỆT ĐỚI ẨM GIÓ MÙA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9746" y="1255453"/>
            <a:ext cx="156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2. ĐỊA HÌNH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5792" y="753661"/>
            <a:ext cx="5863771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695745" y="1255453"/>
            <a:ext cx="2117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3. SÔNG NGÒI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39245" y="1244076"/>
            <a:ext cx="1561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4. ĐẤT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226933" y="1235505"/>
            <a:ext cx="1561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5. SINH VẬT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01706" y="2090410"/>
            <a:ext cx="11752729" cy="45047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387622" y="2249573"/>
            <a:ext cx="4211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  <a:latin typeface="Bahnschrift Condensed" panose="020B0502040204020203" pitchFamily="34" charset="0"/>
              </a:rPr>
              <a:t>HÌNH THÀNH NHÓM MẢNH GHÉP</a:t>
            </a:r>
          </a:p>
        </p:txBody>
      </p:sp>
      <p:sp>
        <p:nvSpPr>
          <p:cNvPr id="8" name="Rectangle 7"/>
          <p:cNvSpPr/>
          <p:nvPr/>
        </p:nvSpPr>
        <p:spPr>
          <a:xfrm>
            <a:off x="541311" y="2840105"/>
            <a:ext cx="2981456" cy="618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CHUYÊN GIA</a:t>
            </a:r>
          </a:p>
        </p:txBody>
      </p:sp>
      <p:sp>
        <p:nvSpPr>
          <p:cNvPr id="9" name="Rectangle 8"/>
          <p:cNvSpPr/>
          <p:nvPr/>
        </p:nvSpPr>
        <p:spPr>
          <a:xfrm>
            <a:off x="464774" y="3762526"/>
            <a:ext cx="1405811" cy="5305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NHÓM 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64774" y="4714222"/>
            <a:ext cx="1405811" cy="5305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NHÓM 2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042364" y="4713001"/>
            <a:ext cx="1405811" cy="5305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NHÓM 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042364" y="3777810"/>
            <a:ext cx="1405811" cy="5305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NHÓM 4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3617537" y="2778765"/>
            <a:ext cx="473" cy="270763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64774" y="5486400"/>
            <a:ext cx="2981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Đánh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1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đến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8)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066305" y="2842560"/>
            <a:ext cx="2981456" cy="618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MẢNH GHÉP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881078" y="3762526"/>
            <a:ext cx="1589093" cy="5305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NHÓM SỐ 1, 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881078" y="4714222"/>
            <a:ext cx="1589093" cy="5305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NHÓM SỐ 3, 4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593138" y="4706084"/>
            <a:ext cx="1589093" cy="5305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NHÓM SỐ 5, 6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593139" y="3763549"/>
            <a:ext cx="1589093" cy="5305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NHÓM SỐ 7, 8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2301" y="5597679"/>
            <a:ext cx="6475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Kết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thúc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vòng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MẢNH GHÉP,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viên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trở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vị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trí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CHUYÊN GIA ban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đầu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136782" y="2860444"/>
            <a:ext cx="2981456" cy="618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CHUYÊN GIA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134837" y="3836341"/>
            <a:ext cx="1405811" cy="5305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NHÓM 1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134837" y="4788037"/>
            <a:ext cx="1405811" cy="5305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NHÓM 2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712427" y="4786816"/>
            <a:ext cx="1405811" cy="5305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NHÓM 3</a:t>
            </a:r>
          </a:p>
        </p:txBody>
      </p:sp>
      <p:sp>
        <p:nvSpPr>
          <p:cNvPr id="34" name="Rectangle 33"/>
          <p:cNvSpPr/>
          <p:nvPr/>
        </p:nvSpPr>
        <p:spPr>
          <a:xfrm>
            <a:off x="9712427" y="3851625"/>
            <a:ext cx="1405811" cy="5305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NHÓM 4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7728985" y="2818037"/>
            <a:ext cx="7841" cy="26594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803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 animBg="1"/>
      <p:bldP spid="32" grpId="0" animBg="1"/>
      <p:bldP spid="33" grpId="0" animBg="1"/>
      <p:bldP spid="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875" y="4136882"/>
            <a:ext cx="1210007" cy="12100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89612" y="187851"/>
            <a:ext cx="4790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PHẢN HỒI PHIẾU HỌC TẬP SỐ 3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0746788"/>
              </p:ext>
            </p:extLst>
          </p:nvPr>
        </p:nvGraphicFramePr>
        <p:xfrm>
          <a:off x="368489" y="955339"/>
          <a:ext cx="11464121" cy="56365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4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43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6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878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Thành phần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Biểu hiện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Giải thích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7837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1. Địa hình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991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2. Sông ngòi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255500" y="1640535"/>
            <a:ext cx="6149440" cy="4742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Hình thành dạng địa hình các - xtơ ở các vùng núi đá vôi.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55499" y="2090226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Quá trình </a:t>
            </a:r>
            <a:r>
              <a:rPr lang="it-IT" sz="2400" b="1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xâm thực - bồi tụ </a:t>
            </a: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là quá trình chính trong sự hình thành địa hình VN: 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77756" y="282894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+ Xâm thực mạnh ở miền đồi núi: Địa hình bị cắt xẻ, bào mòn, sạt lở đất...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77756" y="3640246"/>
            <a:ext cx="54986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+ Bồi tụ ở ĐB: Hình thành các đồng bằng hạ lưu sông.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65759" y="1628561"/>
            <a:ext cx="23883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Khí hậu nóng ẩm.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89572" y="2090226"/>
            <a:ext cx="28978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K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hai thác tài nguyên không hợp lí: rừng, khoáng sản, đất...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789572" y="3405707"/>
            <a:ext cx="24689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Mất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phủ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thưc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vật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55499" y="417382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Mạng lưới sông ngòi dày đặc, phân bố rộng khắp: cả nước có 2360 con sông có chiều dài từ 10km trở lên.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55499" y="4907935"/>
            <a:ext cx="6096000" cy="4742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Sông ngòi nhiều nước, giàu phù sa: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55499" y="529205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Chế độ nước theo mùa: Mùa lũ = mùa mưa, mùa cạn = mùa khô.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50538" y="6106427"/>
            <a:ext cx="35868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Chế độ dòng chảy thất thường.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679975" y="4299141"/>
            <a:ext cx="30074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cắt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xẻ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02602" y="5102892"/>
            <a:ext cx="31300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- K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hai thác tài nguyên không hợp lí: xây thủy điện, làm thủy lợi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khai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thác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rừng</a:t>
            </a:r>
            <a:r>
              <a:rPr lang="vi-VN" sz="2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...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18418" t="29922" r="14445" b="31177"/>
          <a:stretch/>
        </p:blipFill>
        <p:spPr>
          <a:xfrm>
            <a:off x="482323" y="3219679"/>
            <a:ext cx="1522559" cy="88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78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13279" t="14919" r="13588" b="12353"/>
          <a:stretch/>
        </p:blipFill>
        <p:spPr>
          <a:xfrm>
            <a:off x="368489" y="3198606"/>
            <a:ext cx="1812755" cy="9752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89612" y="187851"/>
            <a:ext cx="4790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PHẢN HỒI PHIẾU HỌC TẬP SỐ 3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87612"/>
              </p:ext>
            </p:extLst>
          </p:nvPr>
        </p:nvGraphicFramePr>
        <p:xfrm>
          <a:off x="368489" y="955339"/>
          <a:ext cx="11464121" cy="56365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4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43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6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878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Thành phần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Biểu hiện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Giải thích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7837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3. Đất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9910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4. Sinh vật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255500" y="1640535"/>
            <a:ext cx="59073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Quá trình hình thành đất đặc trưng là quá trình feralit.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92906" y="210220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Quá trình phong hoá đá mẹ diễn ra mạnh, tầng đất dày.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87945" y="255386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Đặc điểm: Đất chua, màu đỏ vàng.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30791" y="2938114"/>
            <a:ext cx="62581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Quá trình feralit diễn ra mạnh ở vùng đồi núi thấp trên đá mẹ a – xít. </a:t>
            </a:r>
          </a:p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=&gt; Đất feralit là loại đất chính ở vùng đồi núi nước ta.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65759" y="1943976"/>
            <a:ext cx="29216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Khí hậu nhiệt đới ẩm gió mùa, nhiệt độ cao.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770720" y="2747727"/>
            <a:ext cx="30430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Mưa nhiều và tập trung theo mùa.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55499" y="417382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Thảm thực vật có khối lượng sinh khối lớn và năng suất sinh học cao.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55499" y="490793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Thành phần loài nhiệt đới chiếm ưu thế.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64683" y="529205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TV là các loài thuộc họ Đậu, Vang, Dâu tằm, Dầu...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59722" y="5705719"/>
            <a:ext cx="62334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ĐV: là các loài chim, thú nhiệt đới như công, trĩ, gà lôi, vẹt, khỉ, vượn, hươu, nai...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34773" y="4612156"/>
            <a:ext cx="30074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Khí hậu nhiệt đới ẩm gió mùa, nhiệt độ cao, mưa nhiều.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t="27412" b="22392"/>
          <a:stretch/>
        </p:blipFill>
        <p:spPr>
          <a:xfrm>
            <a:off x="467373" y="5653241"/>
            <a:ext cx="1614985" cy="88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5422" y="255494"/>
            <a:ext cx="10542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MỘT SỐ HÌNH ẢNH VỀ ĐỊA HÌNH VÀ SÔNG NGÒI CỦA VÙNG THIÊN NHIÊN NHIỆT ĐỚI ẨM GIÓ MÙA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8297839" y="881986"/>
            <a:ext cx="3609912" cy="2611841"/>
            <a:chOff x="8297839" y="881986"/>
            <a:chExt cx="3609912" cy="261184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7839" y="881986"/>
              <a:ext cx="3609912" cy="2611841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10679452" y="3027185"/>
              <a:ext cx="113276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Sông</a:t>
              </a:r>
              <a:r>
                <a:rPr lang="en-US" sz="20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Hồng</a:t>
              </a:r>
              <a:endPara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297839" y="3815463"/>
            <a:ext cx="3609912" cy="2611841"/>
            <a:chOff x="8297839" y="3815463"/>
            <a:chExt cx="3609912" cy="261184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97839" y="3815463"/>
              <a:ext cx="3609912" cy="2611841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10679453" y="5895490"/>
              <a:ext cx="113276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Sông</a:t>
              </a:r>
              <a:r>
                <a:rPr lang="en-US" sz="20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Đà</a:t>
              </a:r>
              <a:endPara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00251" y="883693"/>
            <a:ext cx="3609912" cy="2610134"/>
            <a:chOff x="300251" y="883693"/>
            <a:chExt cx="3609912" cy="261013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0251" y="883693"/>
              <a:ext cx="3609912" cy="2610134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1035422" y="3027185"/>
              <a:ext cx="155986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ĐB </a:t>
              </a:r>
              <a:r>
                <a:rPr lang="en-US" sz="20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sông</a:t>
              </a:r>
              <a:r>
                <a:rPr lang="en-US" sz="20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Hồng</a:t>
              </a:r>
              <a:endPara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00252" y="3815463"/>
            <a:ext cx="3609911" cy="2611842"/>
            <a:chOff x="300252" y="3815463"/>
            <a:chExt cx="3609911" cy="261184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0252" y="3815463"/>
              <a:ext cx="3609911" cy="2611842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1815351" y="5895490"/>
              <a:ext cx="168088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ĐB </a:t>
              </a:r>
              <a:r>
                <a:rPr lang="en-US" sz="20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sông</a:t>
              </a:r>
              <a:r>
                <a:rPr lang="en-US" sz="20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Cửu</a:t>
              </a:r>
              <a:r>
                <a:rPr lang="en-US" sz="20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Long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299045" y="902429"/>
            <a:ext cx="3609912" cy="2591398"/>
            <a:chOff x="4299045" y="902429"/>
            <a:chExt cx="3609912" cy="259139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99045" y="902429"/>
              <a:ext cx="3609912" cy="2591398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5960982" y="2959514"/>
              <a:ext cx="155986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Vịnh</a:t>
              </a:r>
              <a:r>
                <a:rPr lang="en-US" sz="20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Hạ</a:t>
              </a:r>
              <a:r>
                <a:rPr lang="en-US" sz="20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Long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299046" y="3815462"/>
            <a:ext cx="3609911" cy="2611841"/>
            <a:chOff x="4299046" y="3815462"/>
            <a:chExt cx="3609911" cy="261184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99046" y="3815462"/>
              <a:ext cx="3609911" cy="2611841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6082006" y="5895490"/>
              <a:ext cx="168088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Động</a:t>
              </a:r>
              <a:r>
                <a:rPr lang="en-US" sz="20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Phong</a:t>
              </a:r>
              <a:r>
                <a:rPr lang="en-US" sz="20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Nha</a:t>
              </a:r>
              <a:endParaRPr lang="en-US" sz="20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187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5423" y="255494"/>
            <a:ext cx="1028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MỘT SỐ HÌNH ẢNH VỀ ĐẤT VÀ SINH VẬT CỦA VÙNG THIÊN NHIÊN NHIỆT ĐỚI ẨM GIÓ MÙA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51" y="968188"/>
            <a:ext cx="3587433" cy="251245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51" y="3926541"/>
            <a:ext cx="3588124" cy="251245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133" y="968188"/>
            <a:ext cx="3587433" cy="251245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26" name="Picture 2" descr="Nhiều loài động-thực vật của Việt Nam đối mặt nguy cơ tuyệt chủng - Tuổi  Trẻ Onl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133" y="3926541"/>
            <a:ext cx="3587433" cy="251245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4855" y="968188"/>
            <a:ext cx="3580382" cy="251245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4855" y="3926540"/>
            <a:ext cx="3582376" cy="2512459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582978" y="3503538"/>
            <a:ext cx="510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ahnschrift Condensed" panose="020B0502040204020203" pitchFamily="34" charset="0"/>
              </a:rPr>
              <a:t>ĐẤT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19872" y="3483512"/>
            <a:ext cx="1067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ahnschrift Condensed" panose="020B0502040204020203" pitchFamily="34" charset="0"/>
              </a:rPr>
              <a:t>ĐỘNG VẬT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56766" y="3463486"/>
            <a:ext cx="1067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Bahnschrift Condensed" panose="020B0502040204020203" pitchFamily="34" charset="0"/>
              </a:rPr>
              <a:t>RỪNG</a:t>
            </a:r>
          </a:p>
        </p:txBody>
      </p:sp>
    </p:spTree>
    <p:extLst>
      <p:ext uri="{BB962C8B-B14F-4D97-AF65-F5344CB8AC3E}">
        <p14:creationId xmlns:p14="http://schemas.microsoft.com/office/powerpoint/2010/main" val="75437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930153"/>
            <a:ext cx="12192000" cy="92784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729651" y="2353510"/>
            <a:ext cx="7997588" cy="25248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920719" y="2646431"/>
            <a:ext cx="76154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thành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phần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tự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nhiên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thiên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nhiên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nhiệt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đới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ẩm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gió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mùa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thể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hiện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rõ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nhất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qua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thành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phần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tự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nhiên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nào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?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Tại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sao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?</a:t>
            </a:r>
            <a:endParaRPr lang="en-US" sz="4000" dirty="0">
              <a:solidFill>
                <a:srgbClr val="FF000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207" y="673445"/>
            <a:ext cx="5513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QUAN ĐIỂM CỦA CHÚNG TA…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1289" y="242048"/>
            <a:ext cx="4285950" cy="18837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33" y="2047240"/>
            <a:ext cx="3538583" cy="327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6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2730" y="625117"/>
            <a:ext cx="6066046" cy="60111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610" y="307340"/>
            <a:ext cx="559800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</a:rPr>
              <a:t>GAME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</a:rPr>
              <a:t>ONG TÌM CHỬ </a:t>
            </a:r>
            <a:endParaRPr lang="en-US" sz="7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4267" y="2247631"/>
            <a:ext cx="6880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ĐẤT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3432" y="2931130"/>
            <a:ext cx="13404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RÉT ĐẬM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7596" y="3578973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LƯỢNG MƯA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6044" y="4226816"/>
            <a:ext cx="16177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SÔNG NGÒI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2652" y="4841088"/>
            <a:ext cx="13644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NHIỆT ĐỘ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1423" y="4181635"/>
            <a:ext cx="10422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ĐỘ ẨM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21423" y="2276443"/>
            <a:ext cx="15760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MƯA PHÙN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72112" y="2847604"/>
            <a:ext cx="8739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LẠNH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21423" y="3487206"/>
            <a:ext cx="11384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ĐỒI NÚI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78331" y="4811591"/>
            <a:ext cx="9284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RỪNG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734670" y="1493483"/>
            <a:ext cx="3266844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5950617" y="907504"/>
            <a:ext cx="1741101" cy="166132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134066" y="1132764"/>
            <a:ext cx="3411940" cy="1364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821167" y="3076477"/>
            <a:ext cx="472483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6096000" y="1539202"/>
            <a:ext cx="4753970" cy="468417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328408" y="4881747"/>
            <a:ext cx="453036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560569" y="6223379"/>
            <a:ext cx="453036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328408" y="3688191"/>
            <a:ext cx="2511628" cy="1998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438030" y="1840445"/>
            <a:ext cx="3411940" cy="1364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5957675" y="5561111"/>
            <a:ext cx="2515310" cy="1499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364941" y="2276443"/>
            <a:ext cx="0" cy="206549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237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157200" y="0"/>
            <a:ext cx="20348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885" y="2421994"/>
            <a:ext cx="1308779" cy="13136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435" y="1153978"/>
            <a:ext cx="1239680" cy="12232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4435" y="188259"/>
            <a:ext cx="11174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II. ẢNH HƯỞNG CỦA THIÊN NHIÊN NHIỆT ĐỚI ẨM GIÓ MÙA ĐẾN SẢN XUẤT VÀ ĐỜI SỐNG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53989" y="1261064"/>
            <a:ext cx="16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HOẠT ĐỘNG: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Cặp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đôi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53989" y="2471675"/>
            <a:ext cx="1600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TÀI LIỆU: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Mục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II tr15 SGK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53989" y="3956473"/>
            <a:ext cx="1600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NHIỆM VỤ: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Hoàn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PHT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53989" y="5562294"/>
            <a:ext cx="16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THỜI GIAN: </a:t>
            </a:r>
          </a:p>
          <a:p>
            <a:pPr algn="ctr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4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phút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422" y="3956779"/>
            <a:ext cx="1179693" cy="12062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353" y="5524561"/>
            <a:ext cx="1005635" cy="99184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 flipH="1">
            <a:off x="3328044" y="967790"/>
            <a:ext cx="45719" cy="5548608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450108" y="1118011"/>
            <a:ext cx="2844048" cy="620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PHIẾU HỌC TẬP SỐ 4</a:t>
            </a:r>
            <a:endParaRPr lang="en-US" sz="32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6354732"/>
              </p:ext>
            </p:extLst>
          </p:nvPr>
        </p:nvGraphicFramePr>
        <p:xfrm>
          <a:off x="3897405" y="1908682"/>
          <a:ext cx="7949455" cy="4607716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9890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30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7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196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Nội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dung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Thuận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lợi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Khó khăn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4787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1.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Ảnh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hưởng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đến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hoạt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sản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xuất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4787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2.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Ảnh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hưởng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đến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đời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sống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Rounded Rectangle 18"/>
          <p:cNvSpPr/>
          <p:nvPr/>
        </p:nvSpPr>
        <p:spPr>
          <a:xfrm>
            <a:off x="1387472" y="940646"/>
            <a:ext cx="3926861" cy="45719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Đồng hồ đếm ngược 4 phút - 4 minutes timer - Haili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57200" y="773034"/>
            <a:ext cx="1689660" cy="95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2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59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6" grpId="0" animBg="1"/>
      <p:bldP spid="17" grpId="0"/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4435" y="188259"/>
            <a:ext cx="11174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II. ẢNH HƯỞNG CỦA THIÊN NHIÊN NHIỆT ĐỚI ẨM GIÓ MÙA ĐẾN SẢN XUẤT VÀ ĐỜI SỐNG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6289653"/>
              </p:ext>
            </p:extLst>
          </p:nvPr>
        </p:nvGraphicFramePr>
        <p:xfrm>
          <a:off x="282388" y="1008528"/>
          <a:ext cx="11645152" cy="5647765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767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5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2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944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Nội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dung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Thuận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lợi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Khó khăn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832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1.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Ảnh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hưởng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đến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hoạt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sản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xuất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120155" y="1711462"/>
            <a:ext cx="595704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hưởng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trực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SX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nông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87390" y="2488014"/>
            <a:ext cx="583602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ẩm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ánh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nguồn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dồi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dào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mỡ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kiện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nông</a:t>
            </a:r>
            <a:r>
              <a:rPr lang="en-US" sz="26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lang="en-US" sz="26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đới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73941" y="3780676"/>
            <a:ext cx="584947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6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Tăng</a:t>
            </a:r>
            <a:r>
              <a:rPr lang="en-US" sz="26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vụ</a:t>
            </a:r>
            <a:r>
              <a:rPr lang="en-US" sz="26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tăng</a:t>
            </a:r>
            <a:r>
              <a:rPr lang="en-US" sz="26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6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suất</a:t>
            </a:r>
            <a:r>
              <a:rPr lang="en-US" sz="26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=&gt;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kiện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SX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hoá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nhu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87390" y="4700262"/>
            <a:ext cx="583602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hoá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cơ</a:t>
            </a:r>
            <a:r>
              <a:rPr lang="en-US" sz="26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cấu</a:t>
            </a:r>
            <a:r>
              <a:rPr lang="en-US" sz="26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vụ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cơ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cấu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đa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phú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06706" y="5586165"/>
            <a:ext cx="595704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-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Thuận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lợi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để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phát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triển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các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ngành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lâm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nghiệp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thuỷ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sản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, GTVT, du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lịch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khai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thác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xây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dựng</a:t>
            </a:r>
            <a:r>
              <a:rPr lang="en-US" sz="26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…</a:t>
            </a:r>
            <a:endParaRPr lang="en-US" sz="26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55108" y="1654257"/>
            <a:ext cx="33438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thất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canh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kế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tai,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  <a:endParaRPr lang="en-US" sz="2400" b="1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55108" y="5087443"/>
            <a:ext cx="33438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ẩm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cao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gây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khó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khăn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việc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bảo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dưỡng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máy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móc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thiết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bị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bảo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quản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sản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phẩm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NN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CN.</a:t>
            </a:r>
            <a:endParaRPr lang="en-US" sz="24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355108" y="3558920"/>
            <a:ext cx="33438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tai,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đoan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SX.</a:t>
            </a:r>
            <a:endParaRPr lang="en-US" sz="2400" b="1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93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4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4435" y="188259"/>
            <a:ext cx="11174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II. ẢNH HƯỞNG CỦA THIÊN NHIÊN NHIỆT ĐỚI ẨM GIÓ MÙA ĐẾN SẢN XUẤT VÀ ĐỜI SỐNG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036258"/>
              </p:ext>
            </p:extLst>
          </p:nvPr>
        </p:nvGraphicFramePr>
        <p:xfrm>
          <a:off x="282388" y="1008530"/>
          <a:ext cx="11645152" cy="3430017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767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11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3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37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Nội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dung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Thuận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lợi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Khó khăn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750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2.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Ảnh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hưởng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đến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đời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sống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</a:endParaRPr>
                    </a:p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268071" y="1838922"/>
            <a:ext cx="40789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Thiên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NĐA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gió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thuận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lợi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hoạt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sinh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hoạt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diễn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ra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quanh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năm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68071" y="3137531"/>
            <a:ext cx="40789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Lượng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mưa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lớn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cung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cấp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nước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đời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sinh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hoạt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69740" y="1711461"/>
            <a:ext cx="49350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Thiên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tai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hiện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thời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tiết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cực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đoan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biến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đổi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khí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hậu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ảnh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hưởng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rất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lớn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đời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gây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thiệt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hại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tài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sản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669740" y="3090080"/>
            <a:ext cx="5029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Nền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nhiệt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ẩm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cao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môi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trường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bệnh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nhiệt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đới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phát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triển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gây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ra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dịch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bệnh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lớn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ảnh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hưởng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tới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sức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khoẻ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đời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con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  <a:endParaRPr lang="en-US" sz="24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89" y="4755322"/>
            <a:ext cx="2662518" cy="189707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348" y="4737974"/>
            <a:ext cx="2638948" cy="189707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737" y="4755321"/>
            <a:ext cx="2628900" cy="189707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8165" y="4698116"/>
            <a:ext cx="2619375" cy="1936931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63307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9144000" y="0"/>
            <a:ext cx="3048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54507" y="387812"/>
            <a:ext cx="41397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LUYỆN TẬP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4895" y="2301687"/>
            <a:ext cx="4880161" cy="38731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828096" y="1156852"/>
            <a:ext cx="3245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GAME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DOMINO</a:t>
            </a:r>
          </a:p>
        </p:txBody>
      </p:sp>
      <p:sp>
        <p:nvSpPr>
          <p:cNvPr id="7" name="Rectangle 6"/>
          <p:cNvSpPr/>
          <p:nvPr/>
        </p:nvSpPr>
        <p:spPr>
          <a:xfrm>
            <a:off x="510989" y="1882588"/>
            <a:ext cx="6064624" cy="42922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18030" y="2683986"/>
            <a:ext cx="545054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Cambria" panose="020405030504060302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Quy tắc DOMINO: Sai 1 thẻ, đổ cả bài.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Cambria" panose="020405030504060302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Bắt đầu từ thẻ START. Tìm câu trả lời phù hợp với câu hỏi. Tiếp tục đến thẻ FINISH.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Cambria" panose="020405030504060302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Nhóm nào về nhất và đúng nhất =&gt; CHIẾN THẮNG.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THỜI GIAN: 5 </a:t>
            </a:r>
            <a:r>
              <a:rPr lang="en-US" sz="2800" dirty="0" err="1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endParaRPr lang="en-US" sz="28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70513" y="1992299"/>
            <a:ext cx="26538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LUẬT CHƠI</a:t>
            </a:r>
          </a:p>
        </p:txBody>
      </p:sp>
      <p:pic>
        <p:nvPicPr>
          <p:cNvPr id="10" name="Đồng hồ đếm ngược 5 phút - 5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91801" y="5217576"/>
            <a:ext cx="2553541" cy="143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20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6" grpId="0"/>
      <p:bldP spid="7" grpId="0" animBg="1"/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147381"/>
            <a:ext cx="3035445" cy="11059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915" y="158489"/>
            <a:ext cx="2867814" cy="10765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7729" y="146291"/>
            <a:ext cx="2891117" cy="10976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5544" y="134470"/>
            <a:ext cx="2995102" cy="10197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0265089" y="1477582"/>
            <a:ext cx="1854944" cy="12081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2465" y="1841129"/>
            <a:ext cx="2841394" cy="10983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4659" y="1843589"/>
            <a:ext cx="2720058" cy="11655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3188" y="1859443"/>
            <a:ext cx="2453346" cy="10800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466" y="1855696"/>
            <a:ext cx="2493291" cy="11400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-30249" y="3271226"/>
            <a:ext cx="1873661" cy="121023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11700" y="3696073"/>
            <a:ext cx="2723190" cy="11171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54207" y="3709519"/>
            <a:ext cx="2682528" cy="101862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09841" y="3717680"/>
            <a:ext cx="2723190" cy="109561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79243" y="3717376"/>
            <a:ext cx="2317415" cy="109588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5400000">
            <a:off x="10155662" y="5150851"/>
            <a:ext cx="2072716" cy="12071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68164" y="5623111"/>
            <a:ext cx="2647165" cy="122144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21735" y="5689119"/>
            <a:ext cx="2744103" cy="11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0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03378" y="280235"/>
            <a:ext cx="41397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VẬN DỤNG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5983941"/>
            <a:ext cx="12192000" cy="87405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136776" y="2189920"/>
            <a:ext cx="6302190" cy="2624127"/>
            <a:chOff x="5136776" y="2189920"/>
            <a:chExt cx="6302190" cy="2624127"/>
          </a:xfrm>
        </p:grpSpPr>
        <p:sp>
          <p:nvSpPr>
            <p:cNvPr id="7" name="Rectangle 6"/>
            <p:cNvSpPr/>
            <p:nvPr/>
          </p:nvSpPr>
          <p:spPr>
            <a:xfrm>
              <a:off x="5136776" y="2189920"/>
              <a:ext cx="6302190" cy="26241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437094" y="2347821"/>
              <a:ext cx="5701553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“Ở </a:t>
              </a:r>
              <a:r>
                <a:rPr 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nhiệt</a:t>
              </a:r>
              <a:r>
                <a:rPr 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đới</a:t>
              </a:r>
              <a:r>
                <a:rPr 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ẩm</a:t>
              </a:r>
              <a:r>
                <a:rPr 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cuả</a:t>
              </a:r>
              <a:r>
                <a:rPr 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thiên</a:t>
              </a:r>
              <a:r>
                <a:rPr 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hưởng</a:t>
              </a:r>
              <a:r>
                <a:rPr 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đời</a:t>
              </a:r>
              <a:r>
                <a:rPr 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3600" b="1" dirty="0">
                  <a:solidFill>
                    <a:srgbClr val="C0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?”</a:t>
              </a:r>
              <a:endParaRPr lang="en-US" sz="3600" b="1" dirty="0">
                <a:solidFill>
                  <a:srgbClr val="C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659" y="280234"/>
            <a:ext cx="3478307" cy="18118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5898"/>
            <a:ext cx="4652682" cy="465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5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ẫn chứng về lời cảm ơn HAY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52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Môi Trường Nhiệt Đới Là Gì? Đặc Điểm Cảnh Quan Và Khí Hậ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3226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480457" y="3429000"/>
            <a:ext cx="9521371" cy="210521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799769" y="3604442"/>
            <a:ext cx="881017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</a:rPr>
              <a:t>BÀI 2. </a:t>
            </a:r>
          </a:p>
          <a:p>
            <a:pPr algn="ctr"/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</a:rPr>
              <a:t>THIÊN NHIÊN NHIỆT ĐỚI ẨM GIÓ MÙA</a:t>
            </a:r>
            <a:endParaRPr lang="en-US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72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7129" y="348239"/>
            <a:ext cx="417454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</a:rPr>
              <a:t>NỘI DUNG BÀI HỌC</a:t>
            </a:r>
            <a:endParaRPr lang="en-US" sz="7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61257" y="-261257"/>
            <a:ext cx="4325257" cy="732971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rcRect r="49353"/>
          <a:stretch>
            <a:fillRect/>
          </a:stretch>
        </p:blipFill>
        <p:spPr>
          <a:xfrm>
            <a:off x="-39194" y="108858"/>
            <a:ext cx="2808115" cy="5602513"/>
          </a:xfrm>
          <a:custGeom>
            <a:avLst/>
            <a:gdLst>
              <a:gd name="connsiteX0" fmla="*/ 0 w 2808115"/>
              <a:gd name="connsiteY0" fmla="*/ 0 h 5602513"/>
              <a:gd name="connsiteX1" fmla="*/ 2808115 w 2808115"/>
              <a:gd name="connsiteY1" fmla="*/ 0 h 5602513"/>
              <a:gd name="connsiteX2" fmla="*/ 2808115 w 2808115"/>
              <a:gd name="connsiteY2" fmla="*/ 5602513 h 5602513"/>
              <a:gd name="connsiteX3" fmla="*/ 0 w 2808115"/>
              <a:gd name="connsiteY3" fmla="*/ 5602513 h 560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8115" h="5602513">
                <a:moveTo>
                  <a:pt x="0" y="0"/>
                </a:moveTo>
                <a:lnTo>
                  <a:pt x="2808115" y="0"/>
                </a:lnTo>
                <a:lnTo>
                  <a:pt x="2808115" y="5602513"/>
                </a:lnTo>
                <a:lnTo>
                  <a:pt x="0" y="560251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rcRect l="50000"/>
          <a:stretch>
            <a:fillRect/>
          </a:stretch>
        </p:blipFill>
        <p:spPr>
          <a:xfrm>
            <a:off x="1629951" y="1255487"/>
            <a:ext cx="2772229" cy="5602513"/>
          </a:xfrm>
          <a:custGeom>
            <a:avLst/>
            <a:gdLst>
              <a:gd name="connsiteX0" fmla="*/ 0 w 2772229"/>
              <a:gd name="connsiteY0" fmla="*/ 0 h 5602513"/>
              <a:gd name="connsiteX1" fmla="*/ 2772229 w 2772229"/>
              <a:gd name="connsiteY1" fmla="*/ 0 h 5602513"/>
              <a:gd name="connsiteX2" fmla="*/ 2772229 w 2772229"/>
              <a:gd name="connsiteY2" fmla="*/ 5602513 h 5602513"/>
              <a:gd name="connsiteX3" fmla="*/ 0 w 2772229"/>
              <a:gd name="connsiteY3" fmla="*/ 5602513 h 560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2229" h="5602513">
                <a:moveTo>
                  <a:pt x="0" y="0"/>
                </a:moveTo>
                <a:lnTo>
                  <a:pt x="2772229" y="0"/>
                </a:lnTo>
                <a:lnTo>
                  <a:pt x="2772229" y="5602513"/>
                </a:lnTo>
                <a:lnTo>
                  <a:pt x="0" y="560251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</p:pic>
      <p:grpSp>
        <p:nvGrpSpPr>
          <p:cNvPr id="3" name="Group 2"/>
          <p:cNvGrpSpPr/>
          <p:nvPr/>
        </p:nvGrpSpPr>
        <p:grpSpPr>
          <a:xfrm>
            <a:off x="4743136" y="1875151"/>
            <a:ext cx="7246355" cy="900493"/>
            <a:chOff x="4764217" y="1755621"/>
            <a:chExt cx="7246355" cy="900493"/>
          </a:xfrm>
        </p:grpSpPr>
        <p:sp>
          <p:nvSpPr>
            <p:cNvPr id="17" name="Rounded Rectangle 16"/>
            <p:cNvSpPr/>
            <p:nvPr/>
          </p:nvSpPr>
          <p:spPr>
            <a:xfrm>
              <a:off x="5283201" y="1756227"/>
              <a:ext cx="6502400" cy="89988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764217" y="1755621"/>
              <a:ext cx="912136" cy="899888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963156" y="1790066"/>
              <a:ext cx="4499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Bahnschrift Condensed" panose="020B0502040204020203" pitchFamily="34" charset="0"/>
                </a:rPr>
                <a:t>1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843068" y="1944559"/>
              <a:ext cx="61675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BIỂU HIỆN CỦA THIÊN NHIÊN NHIỆT ĐỚI ẨM GIÓ MÙA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690841" y="3130818"/>
            <a:ext cx="7073679" cy="1142439"/>
            <a:chOff x="4737076" y="3347463"/>
            <a:chExt cx="7073679" cy="1142439"/>
          </a:xfrm>
        </p:grpSpPr>
        <p:sp>
          <p:nvSpPr>
            <p:cNvPr id="10" name="Rounded Rectangle 9"/>
            <p:cNvSpPr/>
            <p:nvPr/>
          </p:nvSpPr>
          <p:spPr>
            <a:xfrm>
              <a:off x="5283201" y="3347463"/>
              <a:ext cx="6502400" cy="1142439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737076" y="3510826"/>
              <a:ext cx="912136" cy="899888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968173" y="3510826"/>
              <a:ext cx="4499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Bahnschrift Condensed" panose="020B0502040204020203" pitchFamily="34" charset="0"/>
                </a:rPr>
                <a:t>2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855155" y="3474238"/>
              <a:ext cx="59556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ẢNH HƯỞNG CỦA THIÊN NHIÊN NHIỆT ĐỚI ẨM GIÓ MÙA ĐẾN HOẠT ĐỘNG SẢN XUẤT VÀ ĐỜI SỐNG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566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144463"/>
            <a:ext cx="12192000" cy="7002462"/>
            <a:chOff x="0" y="-144463"/>
            <a:chExt cx="12192000" cy="7002462"/>
          </a:xfrm>
        </p:grpSpPr>
        <p:sp>
          <p:nvSpPr>
            <p:cNvPr id="5" name="AutoShape 4" descr="Làm việc ngoài trời nắng nóng - Cẩn trọng với sốc nhiệt - Tạp chí điện tử  VnMedia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rcRect t="14392" b="16402"/>
            <a:stretch>
              <a:fillRect/>
            </a:stretch>
          </p:blipFill>
          <p:spPr>
            <a:xfrm>
              <a:off x="0" y="-144463"/>
              <a:ext cx="12192000" cy="4746172"/>
            </a:xfrm>
            <a:custGeom>
              <a:avLst/>
              <a:gdLst>
                <a:gd name="connsiteX0" fmla="*/ 0 w 12192000"/>
                <a:gd name="connsiteY0" fmla="*/ 0 h 4746172"/>
                <a:gd name="connsiteX1" fmla="*/ 12192000 w 12192000"/>
                <a:gd name="connsiteY1" fmla="*/ 0 h 4746172"/>
                <a:gd name="connsiteX2" fmla="*/ 12192000 w 12192000"/>
                <a:gd name="connsiteY2" fmla="*/ 4746172 h 4746172"/>
                <a:gd name="connsiteX3" fmla="*/ 0 w 12192000"/>
                <a:gd name="connsiteY3" fmla="*/ 4746172 h 474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4746172">
                  <a:moveTo>
                    <a:pt x="0" y="0"/>
                  </a:moveTo>
                  <a:lnTo>
                    <a:pt x="12192000" y="0"/>
                  </a:lnTo>
                  <a:lnTo>
                    <a:pt x="12192000" y="4746172"/>
                  </a:lnTo>
                  <a:lnTo>
                    <a:pt x="0" y="4746172"/>
                  </a:lnTo>
                  <a:close/>
                </a:path>
              </a:pathLst>
            </a:custGeom>
          </p:spPr>
        </p:pic>
        <p:grpSp>
          <p:nvGrpSpPr>
            <p:cNvPr id="12" name="Group 11"/>
            <p:cNvGrpSpPr/>
            <p:nvPr/>
          </p:nvGrpSpPr>
          <p:grpSpPr>
            <a:xfrm>
              <a:off x="0" y="4107542"/>
              <a:ext cx="12192000" cy="2750457"/>
              <a:chOff x="0" y="4107542"/>
              <a:chExt cx="12192000" cy="2750457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4107542"/>
                <a:ext cx="12192000" cy="2750457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740228" y="5339414"/>
                <a:ext cx="1071154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ahnschrift Condensed" panose="020B0502040204020203" pitchFamily="34" charset="0"/>
                  </a:rPr>
                  <a:t>I. BIỂU HIỆN CỦA THIÊN NHIÊN NHIỆT ĐỚI ẨM GIÓ MÙA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307975" y="4905828"/>
                <a:ext cx="11492139" cy="1698171"/>
              </a:xfrm>
              <a:prstGeom prst="rect">
                <a:avLst/>
              </a:pr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6875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98214" y="191746"/>
            <a:ext cx="7298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I. BIỂU HIỆN CỦA THIÊN NHIÊN NHIỆT ĐỚI ẨM GIÓ MÙA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0671" y="941282"/>
            <a:ext cx="156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1. KHÍ HẬU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5792" y="753661"/>
            <a:ext cx="5863771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460332" y="1675018"/>
            <a:ext cx="3291397" cy="4673473"/>
            <a:chOff x="460332" y="1675018"/>
            <a:chExt cx="3291397" cy="467347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2205" y="1675018"/>
              <a:ext cx="3289524" cy="467347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0332" y="2746027"/>
              <a:ext cx="3228839" cy="3414271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4388099" y="1660092"/>
            <a:ext cx="3295388" cy="4673473"/>
            <a:chOff x="4388098" y="1660092"/>
            <a:chExt cx="3426249" cy="499305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8098" y="1660092"/>
              <a:ext cx="3426249" cy="4993057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04765" y="2622176"/>
              <a:ext cx="3173506" cy="3845859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8382415" y="1660092"/>
            <a:ext cx="3295388" cy="4673473"/>
            <a:chOff x="8301732" y="1660092"/>
            <a:chExt cx="3426249" cy="4993057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01732" y="1660092"/>
              <a:ext cx="3426249" cy="4993057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24741" y="2622175"/>
              <a:ext cx="3180229" cy="38458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449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98214" y="191746"/>
            <a:ext cx="7298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I. BIỂU HIỆN CỦA THIÊN NHIÊN NHIỆT ĐỚI ẨM GIÓ MÙA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0671" y="941282"/>
            <a:ext cx="156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1. KHÍ HẬU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5792" y="753661"/>
            <a:ext cx="5863771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303812" y="1656422"/>
            <a:ext cx="2600754" cy="4421650"/>
            <a:chOff x="460332" y="1675018"/>
            <a:chExt cx="2923209" cy="4673473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2205" y="1675018"/>
              <a:ext cx="2921336" cy="4673473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0332" y="2746027"/>
              <a:ext cx="2923208" cy="3414271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3023033" y="1674638"/>
            <a:ext cx="2853332" cy="4421650"/>
            <a:chOff x="4388098" y="1660092"/>
            <a:chExt cx="3426249" cy="4993057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8098" y="1660092"/>
              <a:ext cx="3426249" cy="4993057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04765" y="2622176"/>
              <a:ext cx="3115816" cy="3845859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6243419" y="1707776"/>
            <a:ext cx="5672288" cy="4388512"/>
            <a:chOff x="6147677" y="1707776"/>
            <a:chExt cx="5672288" cy="4685026"/>
          </a:xfrm>
        </p:grpSpPr>
        <p:sp>
          <p:nvSpPr>
            <p:cNvPr id="37" name="Rectangle 36"/>
            <p:cNvSpPr/>
            <p:nvPr/>
          </p:nvSpPr>
          <p:spPr>
            <a:xfrm>
              <a:off x="6147677" y="1707776"/>
              <a:ext cx="5672288" cy="46850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863353" y="1732179"/>
              <a:ext cx="4128247" cy="624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rPr>
                <a:t>CHUYỂN GIAO NHIỆM VỤ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6361887" y="2608164"/>
            <a:ext cx="53226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YÊU CẦU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: HS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nghiên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I.1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10 SGK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2.1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2.2.</a:t>
            </a:r>
            <a:endParaRPr lang="en-US" sz="28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361887" y="4135426"/>
            <a:ext cx="54353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NHIỆM VỤ: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2.1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2.2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1.</a:t>
            </a:r>
            <a:endParaRPr lang="en-US" sz="28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407582" y="5223795"/>
            <a:ext cx="3857878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THỜI GIAN: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2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097" y="2339788"/>
            <a:ext cx="755052" cy="6236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743" y="1664967"/>
            <a:ext cx="906043" cy="9060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743" y="3792069"/>
            <a:ext cx="5571932" cy="2837329"/>
          </a:xfrm>
          <a:prstGeom prst="rect">
            <a:avLst/>
          </a:prstGeom>
          <a:ln w="6350">
            <a:solidFill>
              <a:srgbClr val="00206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6084" y="3792069"/>
            <a:ext cx="5667328" cy="2837329"/>
          </a:xfrm>
          <a:prstGeom prst="rect">
            <a:avLst/>
          </a:prstGeom>
          <a:ln w="6350">
            <a:solidFill>
              <a:srgbClr val="00206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4141970" y="188329"/>
            <a:ext cx="2912977" cy="537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800" b="1" dirty="0">
                <a:solidFill>
                  <a:srgbClr val="C0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rPr>
              <a:t>PHIẾU HỌC TẬP SỐ 1</a:t>
            </a:r>
            <a:endParaRPr lang="en-US" sz="2800" dirty="0">
              <a:solidFill>
                <a:srgbClr val="C0000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417198"/>
              </p:ext>
            </p:extLst>
          </p:nvPr>
        </p:nvGraphicFramePr>
        <p:xfrm>
          <a:off x="410743" y="726297"/>
          <a:ext cx="11422669" cy="27833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24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70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71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096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Yếu tố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Biểu hiện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Nguyên nhân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145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a. Nhiệt độ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096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b. Lượng mưa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2060"/>
                          </a:solidFill>
                          <a:effectLst/>
                          <a:latin typeface="Bahnschrift Condensed" panose="020B0502040204020203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Đồng hồ đếm ngược 2 phút - 2 Minutes countdow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05605" y="135100"/>
            <a:ext cx="1600013" cy="90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1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2828</Words>
  <Application>Microsoft Office PowerPoint</Application>
  <PresentationFormat>Widescreen</PresentationFormat>
  <Paragraphs>445</Paragraphs>
  <Slides>36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Bahnschrift Condensed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10</cp:lastModifiedBy>
  <cp:revision>369</cp:revision>
  <dcterms:created xsi:type="dcterms:W3CDTF">2024-06-02T16:21:24Z</dcterms:created>
  <dcterms:modified xsi:type="dcterms:W3CDTF">2024-09-12T13:37:06Z</dcterms:modified>
</cp:coreProperties>
</file>