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3" r:id="rId1"/>
  </p:sldMasterIdLst>
  <p:notesMasterIdLst>
    <p:notesMasterId r:id="rId58"/>
  </p:notesMasterIdLst>
  <p:sldIdLst>
    <p:sldId id="404" r:id="rId2"/>
    <p:sldId id="423" r:id="rId3"/>
    <p:sldId id="403" r:id="rId4"/>
    <p:sldId id="424" r:id="rId5"/>
    <p:sldId id="425" r:id="rId6"/>
    <p:sldId id="426" r:id="rId7"/>
    <p:sldId id="427" r:id="rId8"/>
    <p:sldId id="428" r:id="rId9"/>
    <p:sldId id="429" r:id="rId10"/>
    <p:sldId id="430" r:id="rId11"/>
    <p:sldId id="431" r:id="rId12"/>
    <p:sldId id="432" r:id="rId13"/>
    <p:sldId id="433" r:id="rId14"/>
    <p:sldId id="434" r:id="rId15"/>
    <p:sldId id="435" r:id="rId16"/>
    <p:sldId id="436" r:id="rId17"/>
    <p:sldId id="437" r:id="rId18"/>
    <p:sldId id="438" r:id="rId19"/>
    <p:sldId id="439" r:id="rId20"/>
    <p:sldId id="440" r:id="rId21"/>
    <p:sldId id="441" r:id="rId22"/>
    <p:sldId id="385" r:id="rId23"/>
    <p:sldId id="408" r:id="rId24"/>
    <p:sldId id="410" r:id="rId25"/>
    <p:sldId id="442" r:id="rId26"/>
    <p:sldId id="443" r:id="rId27"/>
    <p:sldId id="411" r:id="rId28"/>
    <p:sldId id="446" r:id="rId29"/>
    <p:sldId id="492" r:id="rId30"/>
    <p:sldId id="466" r:id="rId31"/>
    <p:sldId id="468" r:id="rId32"/>
    <p:sldId id="469" r:id="rId33"/>
    <p:sldId id="467" r:id="rId34"/>
    <p:sldId id="470" r:id="rId35"/>
    <p:sldId id="471" r:id="rId36"/>
    <p:sldId id="472" r:id="rId37"/>
    <p:sldId id="475" r:id="rId38"/>
    <p:sldId id="473" r:id="rId39"/>
    <p:sldId id="474" r:id="rId40"/>
    <p:sldId id="476" r:id="rId41"/>
    <p:sldId id="477" r:id="rId42"/>
    <p:sldId id="479" r:id="rId43"/>
    <p:sldId id="478" r:id="rId44"/>
    <p:sldId id="480" r:id="rId45"/>
    <p:sldId id="481" r:id="rId46"/>
    <p:sldId id="482" r:id="rId47"/>
    <p:sldId id="483" r:id="rId48"/>
    <p:sldId id="484" r:id="rId49"/>
    <p:sldId id="485" r:id="rId50"/>
    <p:sldId id="486" r:id="rId51"/>
    <p:sldId id="487" r:id="rId52"/>
    <p:sldId id="452" r:id="rId53"/>
    <p:sldId id="491" r:id="rId54"/>
    <p:sldId id="419" r:id="rId55"/>
    <p:sldId id="344" r:id="rId56"/>
    <p:sldId id="371" r:id="rId57"/>
  </p:sldIdLst>
  <p:sldSz cx="12192000" cy="6858000"/>
  <p:notesSz cx="6858000" cy="9144000"/>
  <p:embeddedFontLst>
    <p:embeddedFont>
      <p:font typeface="#9Slide03 Oswald" panose="00000500000000000000" pitchFamily="2" charset="0"/>
      <p:regular r:id="rId59"/>
    </p:embeddedFont>
    <p:embeddedFont>
      <p:font typeface="#9Slide03 Oswald Bold" panose="00000800000000000000" pitchFamily="2" charset="0"/>
      <p:bold r:id="rId60"/>
    </p:embeddedFont>
    <p:embeddedFont>
      <p:font typeface="Calibri Light" panose="020F0302020204030204" pitchFamily="34" charset="0"/>
      <p:regular r:id="rId61"/>
      <p:italic r:id="rId62"/>
    </p:embeddedFont>
    <p:embeddedFont>
      <p:font typeface="Calibri" panose="020F0502020204030204" pitchFamily="34" charset="0"/>
      <p:regular r:id="rId63"/>
      <p:bold r:id="rId64"/>
      <p:italic r:id="rId65"/>
      <p:boldItalic r:id="rId66"/>
    </p:embeddedFont>
    <p:embeddedFont>
      <p:font typeface="Cambria" panose="02040503050406030204" pitchFamily="18" charset="0"/>
      <p:regular r:id="rId67"/>
      <p:bold r:id="rId68"/>
      <p:italic r:id="rId69"/>
      <p:boldItalic r:id="rId70"/>
    </p:embeddedFont>
  </p:embeddedFont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8A3B2"/>
    <a:srgbClr val="969696"/>
    <a:srgbClr val="808080"/>
    <a:srgbClr val="000000"/>
    <a:srgbClr val="1C1C1C"/>
    <a:srgbClr val="5F5F5F"/>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35" autoAdjust="0"/>
    <p:restoredTop sz="94786" autoAdjust="0"/>
  </p:normalViewPr>
  <p:slideViewPr>
    <p:cSldViewPr>
      <p:cViewPr varScale="1">
        <p:scale>
          <a:sx n="63" d="100"/>
          <a:sy n="63" d="100"/>
        </p:scale>
        <p:origin x="92" y="18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327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D397F39F-7E50-4906-AD40-A4CEA94B0CD2}" type="slidenum">
              <a:rPr lang="en-US"/>
              <a:pPr/>
              <a:t>‹#›</a:t>
            </a:fld>
            <a:endParaRPr lang="en-US"/>
          </a:p>
        </p:txBody>
      </p:sp>
    </p:spTree>
    <p:extLst>
      <p:ext uri="{BB962C8B-B14F-4D97-AF65-F5344CB8AC3E}">
        <p14:creationId xmlns:p14="http://schemas.microsoft.com/office/powerpoint/2010/main" val="16428049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www.themegallery.com</a:t>
            </a:r>
            <a:endParaRPr lang="en-US"/>
          </a:p>
        </p:txBody>
      </p:sp>
      <p:sp>
        <p:nvSpPr>
          <p:cNvPr id="6" name="Slide Number Placeholder 5"/>
          <p:cNvSpPr>
            <a:spLocks noGrp="1"/>
          </p:cNvSpPr>
          <p:nvPr>
            <p:ph type="sldNum" sz="quarter" idx="12"/>
          </p:nvPr>
        </p:nvSpPr>
        <p:spPr/>
        <p:txBody>
          <a:bodyPr/>
          <a:lstStyle/>
          <a:p>
            <a:fld id="{9AFD7B21-A918-4283-AB34-75370496C4AA}" type="slidenum">
              <a:rPr lang="en-US" smtClean="0"/>
              <a:pPr/>
              <a:t>‹#›</a:t>
            </a:fld>
            <a:endParaRPr lang="en-US"/>
          </a:p>
        </p:txBody>
      </p:sp>
      <p:sp>
        <p:nvSpPr>
          <p:cNvPr id="7" name="Text Box 235"/>
          <p:cNvSpPr txBox="1">
            <a:spLocks noChangeArrowheads="1"/>
          </p:cNvSpPr>
          <p:nvPr userDrawn="1"/>
        </p:nvSpPr>
        <p:spPr bwMode="gray">
          <a:xfrm>
            <a:off x="10566400" y="1295400"/>
            <a:ext cx="1464733" cy="427038"/>
          </a:xfrm>
          <a:prstGeom prst="rect">
            <a:avLst/>
          </a:prstGeom>
          <a:noFill/>
          <a:ln w="9525">
            <a:noFill/>
            <a:miter lim="800000"/>
            <a:headEnd/>
            <a:tailEnd/>
          </a:ln>
          <a:effectLst/>
        </p:spPr>
        <p:txBody>
          <a:bodyPr>
            <a:spAutoFit/>
          </a:bodyPr>
          <a:lstStyle/>
          <a:p>
            <a:pPr algn="r">
              <a:spcBef>
                <a:spcPct val="50000"/>
              </a:spcBef>
            </a:pPr>
            <a:r>
              <a:rPr lang="en-US" sz="2200"/>
              <a:t>LOGO</a:t>
            </a:r>
          </a:p>
        </p:txBody>
      </p:sp>
      <p:sp>
        <p:nvSpPr>
          <p:cNvPr id="8" name="TextBox 7"/>
          <p:cNvSpPr txBox="1"/>
          <p:nvPr userDrawn="1"/>
        </p:nvSpPr>
        <p:spPr>
          <a:xfrm>
            <a:off x="1" y="6627168"/>
            <a:ext cx="1826141" cy="230832"/>
          </a:xfrm>
          <a:prstGeom prst="rect">
            <a:avLst/>
          </a:prstGeom>
          <a:noFill/>
        </p:spPr>
        <p:txBody>
          <a:bodyPr wrap="none" rtlCol="0">
            <a:spAutoFit/>
          </a:bodyPr>
          <a:lstStyle/>
          <a:p>
            <a:r>
              <a:rPr lang="en-US" sz="900" b="1" kern="1200" smtClean="0">
                <a:solidFill>
                  <a:schemeClr val="tx1"/>
                </a:solidFill>
                <a:latin typeface="Arial" charset="0"/>
                <a:ea typeface="+mn-ea"/>
                <a:cs typeface="+mn-cs"/>
              </a:rPr>
              <a:t>http://dichvudanhvanban.com</a:t>
            </a:r>
            <a:endParaRPr lang="en-US" sz="900" b="1" kern="1200">
              <a:solidFill>
                <a:schemeClr val="tx1"/>
              </a:solidFill>
              <a:latin typeface="Arial" charset="0"/>
              <a:ea typeface="+mn-ea"/>
              <a:cs typeface="+mn-cs"/>
            </a:endParaRPr>
          </a:p>
        </p:txBody>
      </p:sp>
    </p:spTree>
    <p:extLst>
      <p:ext uri="{BB962C8B-B14F-4D97-AF65-F5344CB8AC3E}">
        <p14:creationId xmlns:p14="http://schemas.microsoft.com/office/powerpoint/2010/main" val="3926002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2C2BA-2453-4947-8D22-24DB61853E6C}" type="slidenum">
              <a:rPr lang="en-US" smtClean="0"/>
              <a:pPr/>
              <a:t>‹#›</a:t>
            </a:fld>
            <a:endParaRPr lang="en-US"/>
          </a:p>
        </p:txBody>
      </p:sp>
    </p:spTree>
    <p:extLst>
      <p:ext uri="{BB962C8B-B14F-4D97-AF65-F5344CB8AC3E}">
        <p14:creationId xmlns:p14="http://schemas.microsoft.com/office/powerpoint/2010/main" val="304770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D4E9C-F579-4426-9878-3B512EB540F6}" type="slidenum">
              <a:rPr lang="en-US" smtClean="0"/>
              <a:pPr/>
              <a:t>‹#›</a:t>
            </a:fld>
            <a:endParaRPr lang="en-US"/>
          </a:p>
        </p:txBody>
      </p:sp>
    </p:spTree>
    <p:extLst>
      <p:ext uri="{BB962C8B-B14F-4D97-AF65-F5344CB8AC3E}">
        <p14:creationId xmlns:p14="http://schemas.microsoft.com/office/powerpoint/2010/main" val="2004545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a:noAutofit/>
          </a:bodyPr>
          <a:lstStyle/>
          <a:p>
            <a:pPr lvl="0"/>
            <a:endParaRPr lang="en-US" noProof="0"/>
          </a:p>
        </p:txBody>
      </p:sp>
      <p:sp>
        <p:nvSpPr>
          <p:cNvPr id="3" name="Date Placeholder 1"/>
          <p:cNvSpPr>
            <a:spLocks noGrp="1"/>
          </p:cNvSpPr>
          <p:nvPr>
            <p:ph type="dt" sz="half" idx="14"/>
          </p:nvPr>
        </p:nvSpPr>
        <p:spPr/>
        <p:txBody>
          <a:bodyPr/>
          <a:lstStyle>
            <a:lvl1pPr>
              <a:defRPr smtClean="0"/>
            </a:lvl1pPr>
          </a:lstStyle>
          <a:p>
            <a:pPr>
              <a:defRPr/>
            </a:pPr>
            <a:fld id="{66599E62-DA47-4B5C-BE61-42171C39CB36}" type="datetimeFigureOut">
              <a:rPr lang="en-US"/>
              <a:pPr>
                <a:defRPr/>
              </a:pPr>
              <a:t>9/28/2024</a:t>
            </a:fld>
            <a:endParaRPr lang="en-US" dirty="0"/>
          </a:p>
        </p:txBody>
      </p:sp>
      <p:sp>
        <p:nvSpPr>
          <p:cNvPr id="4" name="Footer Placeholder 2"/>
          <p:cNvSpPr>
            <a:spLocks noGrp="1"/>
          </p:cNvSpPr>
          <p:nvPr>
            <p:ph type="ftr" sz="quarter" idx="15"/>
          </p:nvPr>
        </p:nvSpPr>
        <p:spPr/>
        <p:txBody>
          <a:bodyPr/>
          <a:lstStyle>
            <a:lvl1pPr>
              <a:defRPr dirty="0"/>
            </a:lvl1pPr>
          </a:lstStyle>
          <a:p>
            <a:pPr>
              <a:defRPr/>
            </a:pPr>
            <a:endParaRPr lang="en-US"/>
          </a:p>
        </p:txBody>
      </p:sp>
      <p:sp>
        <p:nvSpPr>
          <p:cNvPr id="5" name="Slide Number Placeholder 3"/>
          <p:cNvSpPr>
            <a:spLocks noGrp="1"/>
          </p:cNvSpPr>
          <p:nvPr>
            <p:ph type="sldNum" sz="quarter" idx="16"/>
          </p:nvPr>
        </p:nvSpPr>
        <p:spPr/>
        <p:txBody>
          <a:bodyPr/>
          <a:lstStyle>
            <a:lvl1pPr>
              <a:defRPr smtClean="0"/>
            </a:lvl1pPr>
          </a:lstStyle>
          <a:p>
            <a:pPr>
              <a:defRPr/>
            </a:pPr>
            <a:fld id="{B96476F2-E9C5-4882-9BA2-F5F14F819F43}" type="slidenum">
              <a:rPr lang="en-US"/>
              <a:pPr>
                <a:defRPr/>
              </a:pPr>
              <a:t>‹#›</a:t>
            </a:fld>
            <a:endParaRPr lang="en-US" dirty="0"/>
          </a:p>
        </p:txBody>
      </p:sp>
    </p:spTree>
    <p:extLst>
      <p:ext uri="{BB962C8B-B14F-4D97-AF65-F5344CB8AC3E}">
        <p14:creationId xmlns:p14="http://schemas.microsoft.com/office/powerpoint/2010/main" val="184792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922F-C108-4DA2-87F7-6EA5C262C48C}" type="slidenum">
              <a:rPr lang="en-US" smtClean="0"/>
              <a:pPr/>
              <a:t>‹#›</a:t>
            </a:fld>
            <a:endParaRPr lang="en-US"/>
          </a:p>
        </p:txBody>
      </p:sp>
    </p:spTree>
    <p:extLst>
      <p:ext uri="{BB962C8B-B14F-4D97-AF65-F5344CB8AC3E}">
        <p14:creationId xmlns:p14="http://schemas.microsoft.com/office/powerpoint/2010/main" val="369835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CC98C3-7201-449F-9B20-FD38A0854970}" type="slidenum">
              <a:rPr lang="en-US" smtClean="0"/>
              <a:pPr/>
              <a:t>‹#›</a:t>
            </a:fld>
            <a:endParaRPr lang="en-US"/>
          </a:p>
        </p:txBody>
      </p:sp>
    </p:spTree>
    <p:extLst>
      <p:ext uri="{BB962C8B-B14F-4D97-AF65-F5344CB8AC3E}">
        <p14:creationId xmlns:p14="http://schemas.microsoft.com/office/powerpoint/2010/main" val="370785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983A9-85D8-4888-A92D-132BBEB138B5}" type="slidenum">
              <a:rPr lang="en-US" smtClean="0"/>
              <a:pPr/>
              <a:t>‹#›</a:t>
            </a:fld>
            <a:endParaRPr lang="en-US"/>
          </a:p>
        </p:txBody>
      </p:sp>
    </p:spTree>
    <p:extLst>
      <p:ext uri="{BB962C8B-B14F-4D97-AF65-F5344CB8AC3E}">
        <p14:creationId xmlns:p14="http://schemas.microsoft.com/office/powerpoint/2010/main" val="16103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278C71-3761-40A5-9A50-0367EE83C73C}" type="slidenum">
              <a:rPr lang="en-US" smtClean="0"/>
              <a:pPr/>
              <a:t>‹#›</a:t>
            </a:fld>
            <a:endParaRPr lang="en-US"/>
          </a:p>
        </p:txBody>
      </p:sp>
    </p:spTree>
    <p:extLst>
      <p:ext uri="{BB962C8B-B14F-4D97-AF65-F5344CB8AC3E}">
        <p14:creationId xmlns:p14="http://schemas.microsoft.com/office/powerpoint/2010/main" val="35355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3C2BA3-5507-4FE6-BC98-19B6B91695A4}" type="slidenum">
              <a:rPr lang="en-US" smtClean="0"/>
              <a:pPr/>
              <a:t>‹#›</a:t>
            </a:fld>
            <a:endParaRPr lang="en-US"/>
          </a:p>
        </p:txBody>
      </p:sp>
    </p:spTree>
    <p:extLst>
      <p:ext uri="{BB962C8B-B14F-4D97-AF65-F5344CB8AC3E}">
        <p14:creationId xmlns:p14="http://schemas.microsoft.com/office/powerpoint/2010/main" val="404275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D5695-16FD-40C8-BE2B-1B0F80DA8507}" type="slidenum">
              <a:rPr lang="en-US" smtClean="0"/>
              <a:pPr/>
              <a:t>‹#›</a:t>
            </a:fld>
            <a:endParaRPr lang="en-US"/>
          </a:p>
        </p:txBody>
      </p:sp>
    </p:spTree>
    <p:extLst>
      <p:ext uri="{BB962C8B-B14F-4D97-AF65-F5344CB8AC3E}">
        <p14:creationId xmlns:p14="http://schemas.microsoft.com/office/powerpoint/2010/main" val="241975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00CA71-0BD9-4B20-A5CA-F7C754F358D8}" type="slidenum">
              <a:rPr lang="en-US" smtClean="0"/>
              <a:pPr/>
              <a:t>‹#›</a:t>
            </a:fld>
            <a:endParaRPr lang="en-US"/>
          </a:p>
        </p:txBody>
      </p:sp>
    </p:spTree>
    <p:extLst>
      <p:ext uri="{BB962C8B-B14F-4D97-AF65-F5344CB8AC3E}">
        <p14:creationId xmlns:p14="http://schemas.microsoft.com/office/powerpoint/2010/main" val="252709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BC25A-A336-4F98-BD65-EF85F4BC1644}" type="slidenum">
              <a:rPr lang="en-US" smtClean="0"/>
              <a:pPr/>
              <a:t>‹#›</a:t>
            </a:fld>
            <a:endParaRPr lang="en-US"/>
          </a:p>
        </p:txBody>
      </p:sp>
    </p:spTree>
    <p:extLst>
      <p:ext uri="{BB962C8B-B14F-4D97-AF65-F5344CB8AC3E}">
        <p14:creationId xmlns:p14="http://schemas.microsoft.com/office/powerpoint/2010/main" val="324177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AB9AA-5CD9-4C12-B4E9-6DAF3A419962}" type="slidenum">
              <a:rPr lang="en-US" smtClean="0"/>
              <a:pPr/>
              <a:t>‹#›</a:t>
            </a:fld>
            <a:endParaRPr lang="en-US"/>
          </a:p>
        </p:txBody>
      </p:sp>
    </p:spTree>
    <p:extLst>
      <p:ext uri="{BB962C8B-B14F-4D97-AF65-F5344CB8AC3E}">
        <p14:creationId xmlns:p14="http://schemas.microsoft.com/office/powerpoint/2010/main" val="425852919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0" y="1379449"/>
            <a:ext cx="5126151"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a:t>
            </a:r>
            <a:r>
              <a:rPr lang="en-US" sz="4400" smtClean="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9" name="Rounded Rectangle 8"/>
          <p:cNvSpPr/>
          <p:nvPr/>
        </p:nvSpPr>
        <p:spPr>
          <a:xfrm>
            <a:off x="581025" y="1852660"/>
            <a:ext cx="6324600" cy="3770002"/>
          </a:xfrm>
          <a:prstGeom prst="roundRect">
            <a:avLst>
              <a:gd name="adj" fmla="val 7324"/>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5800" y="2722891"/>
            <a:ext cx="5881255" cy="2677656"/>
          </a:xfrm>
          <a:prstGeom prst="rect">
            <a:avLst/>
          </a:prstGeom>
        </p:spPr>
        <p:txBody>
          <a:bodyPr wrap="square">
            <a:spAutoFit/>
          </a:bodyPr>
          <a:lstStyle/>
          <a:p>
            <a:pPr marL="457200" indent="-457200" algn="just">
              <a:buFont typeface="Wingdings" panose="05000000000000000000" pitchFamily="2" charset="2"/>
              <a:buChar char="v"/>
            </a:pPr>
            <a:r>
              <a:rPr lang="en-US" sz="2800" smtClean="0">
                <a:solidFill>
                  <a:srgbClr val="002060"/>
                </a:solidFill>
                <a:latin typeface="#9Slide03 Oswald" panose="00000500000000000000" pitchFamily="2" charset="0"/>
              </a:rPr>
              <a:t>Có </a:t>
            </a:r>
            <a:r>
              <a:rPr lang="en-US" sz="2800">
                <a:solidFill>
                  <a:srgbClr val="002060"/>
                </a:solidFill>
                <a:latin typeface="#9Slide03 Oswald" panose="00000500000000000000" pitchFamily="2" charset="0"/>
              </a:rPr>
              <a:t>4 gói câu hỏi (1 câu 40 điểm, 1 câu 30 điểm, 1 câu 20 điểm, 1 câu 10 điểm</a:t>
            </a:r>
            <a:r>
              <a:rPr lang="en-US" sz="2800" smtClean="0">
                <a:solidFill>
                  <a:srgbClr val="002060"/>
                </a:solidFill>
                <a:latin typeface="#9Slide03 Oswald" panose="00000500000000000000" pitchFamily="2" charset="0"/>
              </a:rPr>
              <a:t>)</a:t>
            </a:r>
          </a:p>
          <a:p>
            <a:pPr marL="457200" indent="-457200" algn="just">
              <a:buFont typeface="Wingdings" panose="05000000000000000000" pitchFamily="2" charset="2"/>
              <a:buChar char="v"/>
            </a:pPr>
            <a:r>
              <a:rPr lang="en-US" sz="2800" smtClean="0">
                <a:solidFill>
                  <a:srgbClr val="002060"/>
                </a:solidFill>
                <a:latin typeface="#9Slide03 Oswald" panose="00000500000000000000" pitchFamily="2" charset="0"/>
              </a:rPr>
              <a:t> </a:t>
            </a:r>
            <a:r>
              <a:rPr lang="en-US" sz="2800">
                <a:solidFill>
                  <a:srgbClr val="002060"/>
                </a:solidFill>
                <a:latin typeface="#9Slide03 Oswald" panose="00000500000000000000" pitchFamily="2" charset="0"/>
              </a:rPr>
              <a:t>HS bốc thăm gói câu </a:t>
            </a:r>
            <a:r>
              <a:rPr lang="en-US" sz="2800" smtClean="0">
                <a:solidFill>
                  <a:srgbClr val="002060"/>
                </a:solidFill>
                <a:latin typeface="#9Slide03 Oswald" panose="00000500000000000000" pitchFamily="2" charset="0"/>
              </a:rPr>
              <a:t>hỏi</a:t>
            </a:r>
          </a:p>
          <a:p>
            <a:pPr marL="457200" indent="-457200" algn="just">
              <a:buFont typeface="Wingdings" panose="05000000000000000000" pitchFamily="2" charset="2"/>
              <a:buChar char="v"/>
            </a:pPr>
            <a:r>
              <a:rPr lang="en-US" sz="2800" smtClean="0">
                <a:solidFill>
                  <a:srgbClr val="002060"/>
                </a:solidFill>
                <a:latin typeface="#9Slide03 Oswald" panose="00000500000000000000" pitchFamily="2" charset="0"/>
              </a:rPr>
              <a:t>THỜI GIAN: 30 giây/1 câu hỏi</a:t>
            </a:r>
          </a:p>
          <a:p>
            <a:pPr marL="457200" indent="-457200" algn="just">
              <a:buFont typeface="Wingdings" panose="05000000000000000000" pitchFamily="2" charset="2"/>
              <a:buChar char="v"/>
            </a:pPr>
            <a:r>
              <a:rPr lang="en-US" sz="2800" smtClean="0">
                <a:solidFill>
                  <a:srgbClr val="002060"/>
                </a:solidFill>
                <a:latin typeface="#9Slide03 Oswald" panose="00000500000000000000" pitchFamily="2" charset="0"/>
              </a:rPr>
              <a:t> </a:t>
            </a:r>
            <a:r>
              <a:rPr lang="en-US" sz="2800">
                <a:solidFill>
                  <a:srgbClr val="002060"/>
                </a:solidFill>
                <a:latin typeface="#9Slide03 Oswald" panose="00000500000000000000" pitchFamily="2" charset="0"/>
              </a:rPr>
              <a:t>Nhóm nào có số điểm cao nhất =&gt; chiến thắng</a:t>
            </a:r>
          </a:p>
        </p:txBody>
      </p:sp>
      <p:pic>
        <p:nvPicPr>
          <p:cNvPr id="6" name="Picture 5"/>
          <p:cNvPicPr>
            <a:picLocks noChangeAspect="1"/>
          </p:cNvPicPr>
          <p:nvPr/>
        </p:nvPicPr>
        <p:blipFill>
          <a:blip r:embed="rId2"/>
          <a:stretch>
            <a:fillRect/>
          </a:stretch>
        </p:blipFill>
        <p:spPr>
          <a:xfrm>
            <a:off x="7239000" y="2487445"/>
            <a:ext cx="4668951" cy="3151355"/>
          </a:xfrm>
          <a:prstGeom prst="rect">
            <a:avLst/>
          </a:prstGeom>
        </p:spPr>
      </p:pic>
      <p:sp>
        <p:nvSpPr>
          <p:cNvPr id="7" name="Rectangle 6"/>
          <p:cNvSpPr/>
          <p:nvPr/>
        </p:nvSpPr>
        <p:spPr>
          <a:xfrm>
            <a:off x="-17929" y="-1"/>
            <a:ext cx="12192000" cy="77186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effectLst>
                  <a:outerShdw blurRad="38100" dist="38100" dir="2700000" algn="tl">
                    <a:srgbClr val="000000">
                      <a:alpha val="43137"/>
                    </a:srgbClr>
                  </a:outerShdw>
                </a:effectLst>
                <a:latin typeface="#9Slide03 Oswald" panose="00000500000000000000" pitchFamily="2" charset="0"/>
              </a:rPr>
              <a:t>KHỞI ĐỘNG</a:t>
            </a:r>
            <a:endParaRPr lang="en-US" sz="3600" dirty="0">
              <a:solidFill>
                <a:srgbClr val="002060"/>
              </a:solidFill>
              <a:effectLst>
                <a:outerShdw blurRad="38100" dist="38100" dir="2700000" algn="tl">
                  <a:srgbClr val="000000">
                    <a:alpha val="43137"/>
                  </a:srgbClr>
                </a:outerShdw>
              </a:effectLst>
              <a:latin typeface="#9Slide03 Oswald" panose="00000500000000000000" pitchFamily="2" charset="0"/>
            </a:endParaRPr>
          </a:p>
        </p:txBody>
      </p:sp>
      <p:sp>
        <p:nvSpPr>
          <p:cNvPr id="8" name="Rectangle 7"/>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0" name="Rounded Rectangle 9"/>
          <p:cNvSpPr/>
          <p:nvPr/>
        </p:nvSpPr>
        <p:spPr>
          <a:xfrm>
            <a:off x="2019300" y="1429999"/>
            <a:ext cx="3276600" cy="72838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9Slide03 Oswald Bold" panose="00000800000000000000" pitchFamily="2" charset="0"/>
              </a:rPr>
              <a:t>LUẬT CHƠI</a:t>
            </a:r>
            <a:endParaRPr lang="en-US" sz="2800" dirty="0">
              <a:solidFill>
                <a:srgbClr val="002060"/>
              </a:solidFill>
              <a:latin typeface="#9Slide03 Oswald Bold" panose="00000800000000000000" pitchFamily="2" charset="0"/>
            </a:endParaRPr>
          </a:p>
        </p:txBody>
      </p:sp>
    </p:spTree>
    <p:extLst>
      <p:ext uri="{BB962C8B-B14F-4D97-AF65-F5344CB8AC3E}">
        <p14:creationId xmlns:p14="http://schemas.microsoft.com/office/powerpoint/2010/main" val="1353516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2</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4</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10 ĐIỂM</a:t>
            </a:r>
            <a:endParaRPr lang="en-US" sz="3600">
              <a:latin typeface="#9Slide03 Oswald" panose="00000500000000000000" pitchFamily="2" charset="0"/>
            </a:endParaRPr>
          </a:p>
        </p:txBody>
      </p:sp>
      <p:sp>
        <p:nvSpPr>
          <p:cNvPr id="17" name="Rectangle 16"/>
          <p:cNvSpPr/>
          <p:nvPr/>
        </p:nvSpPr>
        <p:spPr>
          <a:xfrm>
            <a:off x="1086380" y="3368517"/>
            <a:ext cx="3942820" cy="2062103"/>
          </a:xfrm>
          <a:prstGeom prst="rect">
            <a:avLst/>
          </a:prstGeom>
        </p:spPr>
        <p:txBody>
          <a:bodyPr wrap="square">
            <a:spAutoFit/>
          </a:bodyPr>
          <a:lstStyle/>
          <a:p>
            <a:r>
              <a:rPr lang="vi-VN" sz="3200">
                <a:latin typeface="#9Slide03 Oswald" panose="00000500000000000000" pitchFamily="2" charset="0"/>
              </a:rPr>
              <a:t>Điều kiện nào sau đây là quan trọng nhất để phát triển du lịch biển đảo ở nước ta?</a:t>
            </a:r>
            <a:endParaRPr lang="en-US" sz="3200">
              <a:latin typeface="#9Slide03 Oswald" panose="00000500000000000000" pitchFamily="2" charset="0"/>
            </a:endParaRPr>
          </a:p>
        </p:txBody>
      </p:sp>
      <p:sp>
        <p:nvSpPr>
          <p:cNvPr id="18" name="Rounded Rectangle 17"/>
          <p:cNvSpPr/>
          <p:nvPr/>
        </p:nvSpPr>
        <p:spPr>
          <a:xfrm>
            <a:off x="5197387" y="2711938"/>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7343934" y="2709552"/>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5" name="Rectangle 24"/>
          <p:cNvSpPr/>
          <p:nvPr/>
        </p:nvSpPr>
        <p:spPr>
          <a:xfrm>
            <a:off x="5636892" y="3367324"/>
            <a:ext cx="5319085" cy="584775"/>
          </a:xfrm>
          <a:prstGeom prst="rect">
            <a:avLst/>
          </a:prstGeom>
        </p:spPr>
        <p:txBody>
          <a:bodyPr wrap="none">
            <a:spAutoFit/>
          </a:bodyPr>
          <a:lstStyle/>
          <a:p>
            <a:r>
              <a:rPr lang="vi-VN" sz="3200">
                <a:solidFill>
                  <a:srgbClr val="7030A0"/>
                </a:solidFill>
                <a:latin typeface="#9Slide03 Oswald" panose="00000500000000000000" pitchFamily="2" charset="0"/>
              </a:rPr>
              <a:t>A. Vùng biển rộng, giàu tài nguyên.</a:t>
            </a:r>
            <a:endParaRPr lang="en-US" sz="3200">
              <a:solidFill>
                <a:srgbClr val="7030A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sp>
        <p:nvSpPr>
          <p:cNvPr id="22" name="Rectangle 21"/>
          <p:cNvSpPr/>
          <p:nvPr/>
        </p:nvSpPr>
        <p:spPr>
          <a:xfrm>
            <a:off x="5615634" y="4000361"/>
            <a:ext cx="5759910" cy="584775"/>
          </a:xfrm>
          <a:prstGeom prst="rect">
            <a:avLst/>
          </a:prstGeom>
        </p:spPr>
        <p:txBody>
          <a:bodyPr wrap="none">
            <a:spAutoFit/>
          </a:bodyPr>
          <a:lstStyle/>
          <a:p>
            <a:r>
              <a:rPr lang="vi-VN" sz="3200">
                <a:solidFill>
                  <a:srgbClr val="7030A0"/>
                </a:solidFill>
                <a:latin typeface="#9Slide03 Oswald" panose="00000500000000000000" pitchFamily="2" charset="0"/>
              </a:rPr>
              <a:t>B. Cơ sở hạ tầng kĩ thuật được đầu tư.</a:t>
            </a:r>
            <a:endParaRPr lang="en-US" sz="3200">
              <a:solidFill>
                <a:srgbClr val="7030A0"/>
              </a:solidFill>
              <a:latin typeface="#9Slide03 Oswald" panose="00000500000000000000" pitchFamily="2" charset="0"/>
            </a:endParaRPr>
          </a:p>
        </p:txBody>
      </p:sp>
      <p:sp>
        <p:nvSpPr>
          <p:cNvPr id="23" name="Rectangle 22"/>
          <p:cNvSpPr/>
          <p:nvPr/>
        </p:nvSpPr>
        <p:spPr>
          <a:xfrm>
            <a:off x="5614114" y="4633399"/>
            <a:ext cx="5987537" cy="584775"/>
          </a:xfrm>
          <a:prstGeom prst="rect">
            <a:avLst/>
          </a:prstGeom>
        </p:spPr>
        <p:txBody>
          <a:bodyPr wrap="none">
            <a:spAutoFit/>
          </a:bodyPr>
          <a:lstStyle/>
          <a:p>
            <a:r>
              <a:rPr lang="vi-VN" sz="3200">
                <a:solidFill>
                  <a:srgbClr val="7030A0"/>
                </a:solidFill>
                <a:latin typeface="#9Slide03 Oswald" panose="00000500000000000000" pitchFamily="2" charset="0"/>
              </a:rPr>
              <a:t>C. Nhiều bãi tắm rộng, phong cảnh đẹp.</a:t>
            </a:r>
            <a:endParaRPr lang="en-US" sz="3200">
              <a:solidFill>
                <a:srgbClr val="7030A0"/>
              </a:solidFill>
              <a:latin typeface="#9Slide03 Oswald" panose="00000500000000000000" pitchFamily="2" charset="0"/>
            </a:endParaRPr>
          </a:p>
        </p:txBody>
      </p:sp>
      <p:sp>
        <p:nvSpPr>
          <p:cNvPr id="24" name="Rectangle 23"/>
          <p:cNvSpPr/>
          <p:nvPr/>
        </p:nvSpPr>
        <p:spPr>
          <a:xfrm>
            <a:off x="5614114" y="5238111"/>
            <a:ext cx="5574603" cy="584775"/>
          </a:xfrm>
          <a:prstGeom prst="rect">
            <a:avLst/>
          </a:prstGeom>
        </p:spPr>
        <p:txBody>
          <a:bodyPr wrap="none">
            <a:spAutoFit/>
          </a:bodyPr>
          <a:lstStyle/>
          <a:p>
            <a:r>
              <a:rPr lang="vi-VN" sz="3200">
                <a:solidFill>
                  <a:srgbClr val="7030A0"/>
                </a:solidFill>
                <a:latin typeface="#9Slide03 Oswald" panose="00000500000000000000" pitchFamily="2" charset="0"/>
              </a:rPr>
              <a:t>D. Vị trí gần đường hàng hải quốc tế.</a:t>
            </a:r>
            <a:endParaRPr lang="en-US" sz="3200">
              <a:solidFill>
                <a:srgbClr val="7030A0"/>
              </a:solidFill>
              <a:latin typeface="#9Slide03 Oswald" panose="00000500000000000000" pitchFamily="2" charset="0"/>
            </a:endParaRPr>
          </a:p>
        </p:txBody>
      </p:sp>
      <p:sp>
        <p:nvSpPr>
          <p:cNvPr id="2" name="Rounded Rectangle 1"/>
          <p:cNvSpPr/>
          <p:nvPr/>
        </p:nvSpPr>
        <p:spPr>
          <a:xfrm>
            <a:off x="5574822" y="4624609"/>
            <a:ext cx="504792" cy="580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riped Right Arrow 20">
            <a:hlinkClick r:id="rId5" action="ppaction://hlinksldjump"/>
          </p:cNvPr>
          <p:cNvSpPr/>
          <p:nvPr/>
        </p:nvSpPr>
        <p:spPr>
          <a:xfrm>
            <a:off x="10298546" y="2231967"/>
            <a:ext cx="1245754" cy="132029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38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6"/>
                                        </p:tgtEl>
                                      </p:cBhvr>
                                    </p:cmd>
                                  </p:childTnLst>
                                </p:cTn>
                              </p:par>
                            </p:childTnLst>
                          </p:cTn>
                        </p:par>
                      </p:childTnLst>
                    </p:cTn>
                  </p:par>
                </p:childTnLst>
              </p:cTn>
              <p:nextCondLst>
                <p:cond evt="onClick" delay="0">
                  <p:tgtEl>
                    <p:spTgt spid="26"/>
                  </p:tgtEl>
                </p:cond>
              </p:nextCondLst>
            </p:seq>
            <p:video>
              <p:cMediaNode vol="80000">
                <p:cTn id="51" fill="hold" display="0">
                  <p:stCondLst>
                    <p:cond delay="indefinite"/>
                  </p:stCondLst>
                </p:cTn>
                <p:tgtEl>
                  <p:spTgt spid="26"/>
                </p:tgtEl>
              </p:cMediaNode>
            </p:video>
          </p:childTnLst>
        </p:cTn>
      </p:par>
    </p:tnLst>
    <p:bldLst>
      <p:bldP spid="10" grpId="0" animBg="1"/>
      <p:bldP spid="11" grpId="0" animBg="1"/>
      <p:bldP spid="17" grpId="0"/>
      <p:bldP spid="19" grpId="0"/>
      <p:bldP spid="20" grpId="0"/>
      <p:bldP spid="25" grpId="0"/>
      <p:bldP spid="22" grpId="0"/>
      <p:bldP spid="23" grpId="0"/>
      <p:bldP spid="24" grpId="0"/>
      <p:bldP spid="2"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3</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1</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40 ĐIỂM</a:t>
            </a:r>
            <a:endParaRPr lang="en-US" sz="3600">
              <a:latin typeface="#9Slide03 Oswald" panose="00000500000000000000" pitchFamily="2"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2" name="Rectangle 21"/>
          <p:cNvSpPr/>
          <p:nvPr/>
        </p:nvSpPr>
        <p:spPr>
          <a:xfrm>
            <a:off x="7122033" y="3708342"/>
            <a:ext cx="4219425" cy="646331"/>
          </a:xfrm>
          <a:prstGeom prst="rect">
            <a:avLst/>
          </a:prstGeom>
        </p:spPr>
        <p:txBody>
          <a:bodyPr wrap="none">
            <a:spAutoFit/>
          </a:bodyPr>
          <a:lstStyle/>
          <a:p>
            <a:r>
              <a:rPr lang="vi-VN" sz="3600">
                <a:solidFill>
                  <a:srgbClr val="7030A0"/>
                </a:solidFill>
                <a:latin typeface="#9Slide03 Oswald" panose="00000500000000000000" pitchFamily="2" charset="0"/>
              </a:rPr>
              <a:t>Nhiệt </a:t>
            </a:r>
            <a:r>
              <a:rPr lang="en-US" sz="3600">
                <a:solidFill>
                  <a:srgbClr val="7030A0"/>
                </a:solidFill>
                <a:latin typeface="#9Slide03 Oswald" panose="00000500000000000000" pitchFamily="2" charset="0"/>
              </a:rPr>
              <a:t>độ </a:t>
            </a:r>
            <a:r>
              <a:rPr lang="vi-VN" sz="3600">
                <a:solidFill>
                  <a:srgbClr val="7030A0"/>
                </a:solidFill>
                <a:latin typeface="#9Slide03 Oswald" panose="00000500000000000000" pitchFamily="2" charset="0"/>
              </a:rPr>
              <a:t>cao quanh năm</a:t>
            </a:r>
            <a:endParaRPr lang="en-US" sz="3600">
              <a:solidFill>
                <a:srgbClr val="7030A0"/>
              </a:solidFill>
              <a:latin typeface="#9Slide03 Oswald" panose="00000500000000000000" pitchFamily="2" charset="0"/>
            </a:endParaRPr>
          </a:p>
        </p:txBody>
      </p:sp>
      <p:pic>
        <p:nvPicPr>
          <p:cNvPr id="25"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6" name="Picture 5"/>
          <p:cNvPicPr>
            <a:picLocks noChangeAspect="1"/>
          </p:cNvPicPr>
          <p:nvPr/>
        </p:nvPicPr>
        <p:blipFill>
          <a:blip r:embed="rId5"/>
          <a:stretch>
            <a:fillRect/>
          </a:stretch>
        </p:blipFill>
        <p:spPr>
          <a:xfrm>
            <a:off x="1362068" y="4500962"/>
            <a:ext cx="2203131" cy="2428076"/>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808688" y="4496953"/>
            <a:ext cx="2152650" cy="1669935"/>
          </a:xfrm>
          <a:prstGeom prst="rect">
            <a:avLst/>
          </a:prstGeom>
        </p:spPr>
      </p:pic>
      <p:sp>
        <p:nvSpPr>
          <p:cNvPr id="21" name="Rectangle 20"/>
          <p:cNvSpPr/>
          <p:nvPr/>
        </p:nvSpPr>
        <p:spPr>
          <a:xfrm>
            <a:off x="1009590" y="3368551"/>
            <a:ext cx="4739393" cy="1754326"/>
          </a:xfrm>
          <a:prstGeom prst="rect">
            <a:avLst/>
          </a:prstGeom>
        </p:spPr>
        <p:txBody>
          <a:bodyPr wrap="square">
            <a:spAutoFit/>
          </a:bodyPr>
          <a:lstStyle/>
          <a:p>
            <a:pPr algn="just"/>
            <a:r>
              <a:rPr lang="vi-VN" sz="3600">
                <a:solidFill>
                  <a:srgbClr val="002060"/>
                </a:solidFill>
                <a:latin typeface="#9Slide03 Oswald" panose="00000500000000000000" pitchFamily="2" charset="0"/>
              </a:rPr>
              <a:t>Ở vùng biển phía Nam nước ta, hoạt động du lịch biển diễn ra quanh năm do</a:t>
            </a:r>
            <a:endParaRPr lang="en-US" sz="3600">
              <a:solidFill>
                <a:srgbClr val="002060"/>
              </a:solidFill>
              <a:latin typeface="#9Slide03 Oswald" panose="00000500000000000000" pitchFamily="2" charset="0"/>
            </a:endParaRPr>
          </a:p>
        </p:txBody>
      </p:sp>
      <p:pic>
        <p:nvPicPr>
          <p:cNvPr id="8" name="Picture 7"/>
          <p:cNvPicPr>
            <a:picLocks noChangeAspect="1"/>
          </p:cNvPicPr>
          <p:nvPr/>
        </p:nvPicPr>
        <p:blipFill>
          <a:blip r:embed="rId8"/>
          <a:stretch>
            <a:fillRect/>
          </a:stretch>
        </p:blipFill>
        <p:spPr>
          <a:xfrm>
            <a:off x="6801554" y="4774974"/>
            <a:ext cx="1958882" cy="1303547"/>
          </a:xfrm>
          <a:prstGeom prst="rect">
            <a:avLst/>
          </a:prstGeom>
        </p:spPr>
      </p:pic>
      <p:pic>
        <p:nvPicPr>
          <p:cNvPr id="23" name="Picture 22"/>
          <p:cNvPicPr>
            <a:picLocks noChangeAspect="1"/>
          </p:cNvPicPr>
          <p:nvPr/>
        </p:nvPicPr>
        <p:blipFill>
          <a:blip r:embed="rId8"/>
          <a:stretch>
            <a:fillRect/>
          </a:stretch>
        </p:blipFill>
        <p:spPr>
          <a:xfrm>
            <a:off x="9177444" y="4774974"/>
            <a:ext cx="1958882" cy="1303547"/>
          </a:xfrm>
          <a:prstGeom prst="rect">
            <a:avLst/>
          </a:prstGeom>
        </p:spPr>
      </p:pic>
    </p:spTree>
    <p:extLst>
      <p:ext uri="{BB962C8B-B14F-4D97-AF65-F5344CB8AC3E}">
        <p14:creationId xmlns:p14="http://schemas.microsoft.com/office/powerpoint/2010/main" val="2423407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5"/>
                                        </p:tgtEl>
                                      </p:cBhvr>
                                    </p:cmd>
                                  </p:childTnLst>
                                </p:cTn>
                              </p:par>
                            </p:childTnLst>
                          </p:cTn>
                        </p:par>
                      </p:childTnLst>
                    </p:cTn>
                  </p:par>
                </p:childTnLst>
              </p:cTn>
              <p:nextCondLst>
                <p:cond evt="onClick" delay="0">
                  <p:tgtEl>
                    <p:spTgt spid="25"/>
                  </p:tgtEl>
                </p:cond>
              </p:nextCondLst>
            </p:seq>
            <p:video>
              <p:cMediaNode vol="80000">
                <p:cTn id="47" fill="hold" display="0">
                  <p:stCondLst>
                    <p:cond delay="indefinite"/>
                  </p:stCondLst>
                </p:cTn>
                <p:tgtEl>
                  <p:spTgt spid="25"/>
                </p:tgtEl>
              </p:cMediaNode>
            </p:video>
          </p:childTnLst>
        </p:cTn>
      </p:par>
    </p:tnLst>
    <p:bldLst>
      <p:bldP spid="15" grpId="0" animBg="1"/>
      <p:bldP spid="5" grpId="0" animBg="1"/>
      <p:bldP spid="16" grpId="0" animBg="1"/>
      <p:bldP spid="10" grpId="0" animBg="1"/>
      <p:bldP spid="11" grpId="0" animBg="1"/>
      <p:bldP spid="19" grpId="0"/>
      <p:bldP spid="20" grpId="0"/>
      <p:bldP spid="22"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3</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2</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30 ĐIỂM</a:t>
            </a:r>
            <a:endParaRPr lang="en-US" sz="3600">
              <a:latin typeface="#9Slide03 Oswald" panose="00000500000000000000" pitchFamily="2" charset="0"/>
            </a:endParaRPr>
          </a:p>
        </p:txBody>
      </p:sp>
      <p:sp>
        <p:nvSpPr>
          <p:cNvPr id="17" name="Rectangle 16"/>
          <p:cNvSpPr/>
          <p:nvPr/>
        </p:nvSpPr>
        <p:spPr>
          <a:xfrm>
            <a:off x="851478" y="3433048"/>
            <a:ext cx="5181599" cy="1323439"/>
          </a:xfrm>
          <a:prstGeom prst="rect">
            <a:avLst/>
          </a:prstGeom>
        </p:spPr>
        <p:txBody>
          <a:bodyPr wrap="square">
            <a:spAutoFit/>
          </a:bodyPr>
          <a:lstStyle/>
          <a:p>
            <a:pPr indent="180340" algn="just">
              <a:spcAft>
                <a:spcPts val="0"/>
              </a:spcAft>
            </a:pPr>
            <a:r>
              <a:rPr lang="it-IT" sz="4000" smtClean="0">
                <a:solidFill>
                  <a:srgbClr val="002060"/>
                </a:solidFill>
                <a:latin typeface="#9Slide03 Oswald" panose="00000500000000000000" pitchFamily="2" charset="0"/>
              </a:rPr>
              <a:t>Quần đảo Trường Sa thuộc tỉnh/thành phố nào?</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007417" y="2693641"/>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4" name="Picture 3"/>
          <p:cNvPicPr>
            <a:picLocks noChangeAspect="1"/>
          </p:cNvPicPr>
          <p:nvPr/>
        </p:nvPicPr>
        <p:blipFill>
          <a:blip r:embed="rId5"/>
          <a:stretch>
            <a:fillRect/>
          </a:stretch>
        </p:blipFill>
        <p:spPr>
          <a:xfrm>
            <a:off x="6400800" y="4023763"/>
            <a:ext cx="2143125" cy="2143125"/>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271792" y="4335328"/>
            <a:ext cx="1621271" cy="1621271"/>
          </a:xfrm>
          <a:prstGeom prst="rect">
            <a:avLst/>
          </a:prstGeom>
        </p:spPr>
      </p:pic>
      <p:sp>
        <p:nvSpPr>
          <p:cNvPr id="21" name="Rectangle 20"/>
          <p:cNvSpPr/>
          <p:nvPr/>
        </p:nvSpPr>
        <p:spPr>
          <a:xfrm>
            <a:off x="7968013" y="3599707"/>
            <a:ext cx="2188420" cy="707886"/>
          </a:xfrm>
          <a:prstGeom prst="rect">
            <a:avLst/>
          </a:prstGeom>
        </p:spPr>
        <p:txBody>
          <a:bodyPr wrap="none">
            <a:spAutoFit/>
          </a:bodyPr>
          <a:lstStyle/>
          <a:p>
            <a:r>
              <a:rPr lang="it-IT" sz="4000" smtClean="0">
                <a:solidFill>
                  <a:srgbClr val="7030A0"/>
                </a:solidFill>
                <a:latin typeface="#9Slide03 Oswald" panose="00000500000000000000" pitchFamily="2" charset="0"/>
              </a:rPr>
              <a:t>Khánh Hoà</a:t>
            </a:r>
            <a:endParaRPr lang="en-US" sz="4000">
              <a:solidFill>
                <a:srgbClr val="7030A0"/>
              </a:solidFill>
              <a:latin typeface="#9Slide03 Oswald" panose="00000500000000000000" pitchFamily="2" charset="0"/>
            </a:endParaRPr>
          </a:p>
        </p:txBody>
      </p:sp>
    </p:spTree>
    <p:extLst>
      <p:ext uri="{BB962C8B-B14F-4D97-AF65-F5344CB8AC3E}">
        <p14:creationId xmlns:p14="http://schemas.microsoft.com/office/powerpoint/2010/main" val="3507492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3</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3</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20 ĐIỂM</a:t>
            </a:r>
            <a:endParaRPr lang="en-US" sz="3600">
              <a:latin typeface="#9Slide03 Oswald" panose="00000500000000000000" pitchFamily="2" charset="0"/>
            </a:endParaRPr>
          </a:p>
        </p:txBody>
      </p:sp>
      <p:sp>
        <p:nvSpPr>
          <p:cNvPr id="17" name="Rectangle 16"/>
          <p:cNvSpPr/>
          <p:nvPr/>
        </p:nvSpPr>
        <p:spPr>
          <a:xfrm>
            <a:off x="951596" y="3673608"/>
            <a:ext cx="4821455" cy="1323439"/>
          </a:xfrm>
          <a:prstGeom prst="rect">
            <a:avLst/>
          </a:prstGeom>
        </p:spPr>
        <p:txBody>
          <a:bodyPr wrap="square">
            <a:spAutoFit/>
          </a:bodyPr>
          <a:lstStyle/>
          <a:p>
            <a:pPr indent="180340" algn="just">
              <a:spcAft>
                <a:spcPts val="0"/>
              </a:spcAft>
            </a:pPr>
            <a:r>
              <a:rPr lang="it-IT" sz="4000" smtClean="0">
                <a:solidFill>
                  <a:srgbClr val="002060"/>
                </a:solidFill>
                <a:latin typeface="#9Slide03 Oswald" panose="00000500000000000000" pitchFamily="2" charset="0"/>
              </a:rPr>
              <a:t>Biển Đông là biển thuộc đại dương nào?</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007417" y="2693641"/>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4" name="Picture 3"/>
          <p:cNvPicPr>
            <a:picLocks noChangeAspect="1"/>
          </p:cNvPicPr>
          <p:nvPr/>
        </p:nvPicPr>
        <p:blipFill>
          <a:blip r:embed="rId5"/>
          <a:stretch>
            <a:fillRect/>
          </a:stretch>
        </p:blipFill>
        <p:spPr>
          <a:xfrm>
            <a:off x="6400800" y="4023763"/>
            <a:ext cx="2143125" cy="2143125"/>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271792" y="4335328"/>
            <a:ext cx="1621271" cy="1621271"/>
          </a:xfrm>
          <a:prstGeom prst="rect">
            <a:avLst/>
          </a:prstGeom>
        </p:spPr>
      </p:pic>
      <p:sp>
        <p:nvSpPr>
          <p:cNvPr id="21" name="Rectangle 20"/>
          <p:cNvSpPr/>
          <p:nvPr/>
        </p:nvSpPr>
        <p:spPr>
          <a:xfrm>
            <a:off x="7528510" y="3669820"/>
            <a:ext cx="3199915" cy="707886"/>
          </a:xfrm>
          <a:prstGeom prst="rect">
            <a:avLst/>
          </a:prstGeom>
        </p:spPr>
        <p:txBody>
          <a:bodyPr wrap="none">
            <a:spAutoFit/>
          </a:bodyPr>
          <a:lstStyle/>
          <a:p>
            <a:r>
              <a:rPr lang="it-IT" sz="4000" smtClean="0">
                <a:solidFill>
                  <a:srgbClr val="7030A0"/>
                </a:solidFill>
                <a:latin typeface="#9Slide03 Oswald" panose="00000500000000000000" pitchFamily="2" charset="0"/>
              </a:rPr>
              <a:t>Thái Bình Dương</a:t>
            </a:r>
            <a:endParaRPr lang="en-US" sz="4000">
              <a:solidFill>
                <a:srgbClr val="7030A0"/>
              </a:solidFill>
              <a:latin typeface="#9Slide03 Oswald" panose="00000500000000000000" pitchFamily="2" charset="0"/>
            </a:endParaRPr>
          </a:p>
        </p:txBody>
      </p:sp>
    </p:spTree>
    <p:extLst>
      <p:ext uri="{BB962C8B-B14F-4D97-AF65-F5344CB8AC3E}">
        <p14:creationId xmlns:p14="http://schemas.microsoft.com/office/powerpoint/2010/main" val="2363851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3</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4</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10 ĐIỂM</a:t>
            </a:r>
            <a:endParaRPr lang="en-US" sz="3600">
              <a:latin typeface="#9Slide03 Oswald" panose="00000500000000000000" pitchFamily="2" charset="0"/>
            </a:endParaRPr>
          </a:p>
        </p:txBody>
      </p:sp>
      <p:sp>
        <p:nvSpPr>
          <p:cNvPr id="17" name="Rectangle 16"/>
          <p:cNvSpPr/>
          <p:nvPr/>
        </p:nvSpPr>
        <p:spPr>
          <a:xfrm>
            <a:off x="1105346" y="3342160"/>
            <a:ext cx="4821455" cy="2062103"/>
          </a:xfrm>
          <a:prstGeom prst="rect">
            <a:avLst/>
          </a:prstGeom>
        </p:spPr>
        <p:txBody>
          <a:bodyPr wrap="square">
            <a:spAutoFit/>
          </a:bodyPr>
          <a:lstStyle/>
          <a:p>
            <a:pPr algn="just"/>
            <a:r>
              <a:rPr lang="vi-VN" sz="3200">
                <a:latin typeface="#9Slide03 Oswald" panose="00000500000000000000" pitchFamily="2" charset="0"/>
              </a:rPr>
              <a:t>Trong quá trình khai thác, vận chuyển và chế biến dầu khí ở nước ta cần chú ý giải quyết vấn đề nào sau đây?</a:t>
            </a:r>
            <a:endParaRPr lang="en-US" sz="3200">
              <a:latin typeface="#9Slide03 Oswald" panose="00000500000000000000" pitchFamily="2"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007417" y="2693641"/>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sp>
        <p:nvSpPr>
          <p:cNvPr id="21" name="Rectangle 20"/>
          <p:cNvSpPr/>
          <p:nvPr/>
        </p:nvSpPr>
        <p:spPr>
          <a:xfrm>
            <a:off x="6831493" y="3994651"/>
            <a:ext cx="4208203" cy="584775"/>
          </a:xfrm>
          <a:prstGeom prst="rect">
            <a:avLst/>
          </a:prstGeom>
        </p:spPr>
        <p:txBody>
          <a:bodyPr wrap="none">
            <a:spAutoFit/>
          </a:bodyPr>
          <a:lstStyle/>
          <a:p>
            <a:r>
              <a:rPr lang="vi-VN" sz="3200">
                <a:solidFill>
                  <a:srgbClr val="7030A0"/>
                </a:solidFill>
                <a:latin typeface="#9Slide03 Oswald" panose="00000500000000000000" pitchFamily="2" charset="0"/>
              </a:rPr>
              <a:t>B. Các sự cố về môi trường.</a:t>
            </a:r>
            <a:endParaRPr lang="en-US" sz="3200">
              <a:solidFill>
                <a:srgbClr val="7030A0"/>
              </a:solidFill>
              <a:latin typeface="#9Slide03 Oswald" panose="00000500000000000000" pitchFamily="2" charset="0"/>
            </a:endParaRPr>
          </a:p>
        </p:txBody>
      </p:sp>
      <p:sp>
        <p:nvSpPr>
          <p:cNvPr id="22" name="Rectangle 21"/>
          <p:cNvSpPr/>
          <p:nvPr/>
        </p:nvSpPr>
        <p:spPr>
          <a:xfrm>
            <a:off x="6832295" y="3360983"/>
            <a:ext cx="3889206" cy="584775"/>
          </a:xfrm>
          <a:prstGeom prst="rect">
            <a:avLst/>
          </a:prstGeom>
        </p:spPr>
        <p:txBody>
          <a:bodyPr wrap="none">
            <a:spAutoFit/>
          </a:bodyPr>
          <a:lstStyle/>
          <a:p>
            <a:r>
              <a:rPr lang="vi-VN" sz="3200">
                <a:solidFill>
                  <a:srgbClr val="7030A0"/>
                </a:solidFill>
                <a:latin typeface="#9Slide03 Oswald" panose="00000500000000000000" pitchFamily="2" charset="0"/>
              </a:rPr>
              <a:t>A. Thu hồi khí đồng hành.</a:t>
            </a:r>
            <a:endParaRPr lang="en-US" sz="3200">
              <a:solidFill>
                <a:srgbClr val="7030A0"/>
              </a:solidFill>
              <a:latin typeface="#9Slide03 Oswald" panose="00000500000000000000" pitchFamily="2" charset="0"/>
            </a:endParaRPr>
          </a:p>
        </p:txBody>
      </p:sp>
      <p:sp>
        <p:nvSpPr>
          <p:cNvPr id="23" name="Rectangle 22"/>
          <p:cNvSpPr/>
          <p:nvPr/>
        </p:nvSpPr>
        <p:spPr>
          <a:xfrm>
            <a:off x="6840373" y="4628555"/>
            <a:ext cx="4199323" cy="584775"/>
          </a:xfrm>
          <a:prstGeom prst="rect">
            <a:avLst/>
          </a:prstGeom>
        </p:spPr>
        <p:txBody>
          <a:bodyPr wrap="square">
            <a:spAutoFit/>
          </a:bodyPr>
          <a:lstStyle/>
          <a:p>
            <a:r>
              <a:rPr lang="vi-VN" sz="3200">
                <a:solidFill>
                  <a:srgbClr val="7030A0"/>
                </a:solidFill>
                <a:latin typeface="#9Slide03 Oswald" panose="00000500000000000000" pitchFamily="2" charset="0"/>
              </a:rPr>
              <a:t>C. Tác động của thiên tai.</a:t>
            </a:r>
            <a:endParaRPr lang="en-US" sz="3200">
              <a:solidFill>
                <a:srgbClr val="7030A0"/>
              </a:solidFill>
              <a:latin typeface="#9Slide03 Oswald" panose="00000500000000000000" pitchFamily="2" charset="0"/>
            </a:endParaRPr>
          </a:p>
        </p:txBody>
      </p:sp>
      <p:sp>
        <p:nvSpPr>
          <p:cNvPr id="24" name="Rectangle 23"/>
          <p:cNvSpPr/>
          <p:nvPr/>
        </p:nvSpPr>
        <p:spPr>
          <a:xfrm>
            <a:off x="6831493" y="5293725"/>
            <a:ext cx="4502100" cy="584775"/>
          </a:xfrm>
          <a:prstGeom prst="rect">
            <a:avLst/>
          </a:prstGeom>
        </p:spPr>
        <p:txBody>
          <a:bodyPr wrap="square">
            <a:spAutoFit/>
          </a:bodyPr>
          <a:lstStyle/>
          <a:p>
            <a:r>
              <a:rPr lang="vi-VN" sz="3200">
                <a:solidFill>
                  <a:srgbClr val="7030A0"/>
                </a:solidFill>
                <a:latin typeface="#9Slide03 Oswald" panose="00000500000000000000" pitchFamily="2" charset="0"/>
              </a:rPr>
              <a:t>D. Liên doanh với nước ngoài.</a:t>
            </a:r>
            <a:endParaRPr lang="en-US" sz="3200">
              <a:solidFill>
                <a:srgbClr val="7030A0"/>
              </a:solidFill>
              <a:latin typeface="#9Slide03 Oswald" panose="00000500000000000000" pitchFamily="2" charset="0"/>
            </a:endParaRPr>
          </a:p>
        </p:txBody>
      </p:sp>
      <p:sp>
        <p:nvSpPr>
          <p:cNvPr id="25" name="Rounded Rectangle 24"/>
          <p:cNvSpPr/>
          <p:nvPr/>
        </p:nvSpPr>
        <p:spPr>
          <a:xfrm>
            <a:off x="6781800" y="3962400"/>
            <a:ext cx="504792" cy="580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riped Right Arrow 26">
            <a:hlinkClick r:id="rId5" action="ppaction://hlinksldjump"/>
          </p:cNvPr>
          <p:cNvSpPr/>
          <p:nvPr/>
        </p:nvSpPr>
        <p:spPr>
          <a:xfrm>
            <a:off x="10281002" y="2225626"/>
            <a:ext cx="1245754" cy="132029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099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6"/>
                                        </p:tgtEl>
                                      </p:cBhvr>
                                    </p:cmd>
                                  </p:childTnLst>
                                </p:cTn>
                              </p:par>
                            </p:childTnLst>
                          </p:cTn>
                        </p:par>
                      </p:childTnLst>
                    </p:cTn>
                  </p:par>
                </p:childTnLst>
              </p:cTn>
              <p:nextCondLst>
                <p:cond evt="onClick" delay="0">
                  <p:tgtEl>
                    <p:spTgt spid="26"/>
                  </p:tgtEl>
                </p:cond>
              </p:nextCondLst>
            </p:seq>
            <p:video>
              <p:cMediaNode vol="80000">
                <p:cTn id="51"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P spid="22" grpId="0"/>
      <p:bldP spid="23" grpId="0"/>
      <p:bldP spid="24" grpId="0"/>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4</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1</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40 ĐIỂM</a:t>
            </a:r>
            <a:endParaRPr lang="en-US" sz="3600">
              <a:latin typeface="#9Slide03 Oswald" panose="00000500000000000000" pitchFamily="2"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2" name="Rectangle 21"/>
          <p:cNvSpPr/>
          <p:nvPr/>
        </p:nvSpPr>
        <p:spPr>
          <a:xfrm>
            <a:off x="7653146" y="3674371"/>
            <a:ext cx="2800767" cy="584775"/>
          </a:xfrm>
          <a:prstGeom prst="rect">
            <a:avLst/>
          </a:prstGeom>
        </p:spPr>
        <p:txBody>
          <a:bodyPr wrap="none">
            <a:spAutoFit/>
          </a:bodyPr>
          <a:lstStyle/>
          <a:p>
            <a:r>
              <a:rPr lang="it-IT" sz="3200">
                <a:solidFill>
                  <a:srgbClr val="7030A0"/>
                </a:solidFill>
                <a:latin typeface="#9Slide03 Oswald" panose="00000500000000000000" pitchFamily="2" charset="0"/>
              </a:rPr>
              <a:t>Du lịch biển - đảo</a:t>
            </a:r>
            <a:endParaRPr lang="en-US" sz="3200">
              <a:solidFill>
                <a:srgbClr val="7030A0"/>
              </a:solidFill>
              <a:latin typeface="#9Slide03 Oswald" panose="00000500000000000000" pitchFamily="2" charset="0"/>
            </a:endParaRPr>
          </a:p>
        </p:txBody>
      </p:sp>
      <p:pic>
        <p:nvPicPr>
          <p:cNvPr id="25"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6" name="Picture 5"/>
          <p:cNvPicPr>
            <a:picLocks noChangeAspect="1"/>
          </p:cNvPicPr>
          <p:nvPr/>
        </p:nvPicPr>
        <p:blipFill>
          <a:blip r:embed="rId5"/>
          <a:stretch>
            <a:fillRect/>
          </a:stretch>
        </p:blipFill>
        <p:spPr>
          <a:xfrm>
            <a:off x="1362068" y="4500962"/>
            <a:ext cx="2203131" cy="2428076"/>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808688" y="4496953"/>
            <a:ext cx="2152650" cy="1669935"/>
          </a:xfrm>
          <a:prstGeom prst="rect">
            <a:avLst/>
          </a:prstGeom>
        </p:spPr>
      </p:pic>
      <p:sp>
        <p:nvSpPr>
          <p:cNvPr id="21" name="Rectangle 20"/>
          <p:cNvSpPr/>
          <p:nvPr/>
        </p:nvSpPr>
        <p:spPr>
          <a:xfrm>
            <a:off x="1009590" y="3368551"/>
            <a:ext cx="5010210" cy="1569660"/>
          </a:xfrm>
          <a:prstGeom prst="rect">
            <a:avLst/>
          </a:prstGeom>
        </p:spPr>
        <p:txBody>
          <a:bodyPr wrap="square">
            <a:spAutoFit/>
          </a:bodyPr>
          <a:lstStyle/>
          <a:p>
            <a:r>
              <a:rPr lang="vi-VN" sz="3200">
                <a:solidFill>
                  <a:srgbClr val="7030A0"/>
                </a:solidFill>
                <a:latin typeface="#9Slide03 Oswald" panose="00000500000000000000" pitchFamily="2" charset="0"/>
              </a:rPr>
              <a:t>Loại hình du lịch </a:t>
            </a:r>
            <a:r>
              <a:rPr lang="en-US" sz="3200">
                <a:solidFill>
                  <a:srgbClr val="7030A0"/>
                </a:solidFill>
                <a:latin typeface="#9Slide03 Oswald" panose="00000500000000000000" pitchFamily="2" charset="0"/>
              </a:rPr>
              <a:t>nào ở vùng biển </a:t>
            </a:r>
            <a:r>
              <a:rPr lang="vi-VN" sz="3200">
                <a:solidFill>
                  <a:srgbClr val="7030A0"/>
                </a:solidFill>
                <a:latin typeface="#9Slide03 Oswald" panose="00000500000000000000" pitchFamily="2" charset="0"/>
              </a:rPr>
              <a:t>thu hút nhiều nhất du khách trong nước và quốc tế </a:t>
            </a:r>
            <a:r>
              <a:rPr lang="en-US" sz="3200">
                <a:solidFill>
                  <a:srgbClr val="7030A0"/>
                </a:solidFill>
                <a:latin typeface="#9Slide03 Oswald" panose="00000500000000000000" pitchFamily="2" charset="0"/>
              </a:rPr>
              <a:t>nhất?</a:t>
            </a:r>
          </a:p>
        </p:txBody>
      </p:sp>
      <p:pic>
        <p:nvPicPr>
          <p:cNvPr id="8" name="Picture 7"/>
          <p:cNvPicPr>
            <a:picLocks noChangeAspect="1"/>
          </p:cNvPicPr>
          <p:nvPr/>
        </p:nvPicPr>
        <p:blipFill>
          <a:blip r:embed="rId8"/>
          <a:stretch>
            <a:fillRect/>
          </a:stretch>
        </p:blipFill>
        <p:spPr>
          <a:xfrm>
            <a:off x="6801554" y="4774974"/>
            <a:ext cx="1958882" cy="1303547"/>
          </a:xfrm>
          <a:prstGeom prst="rect">
            <a:avLst/>
          </a:prstGeom>
        </p:spPr>
      </p:pic>
      <p:pic>
        <p:nvPicPr>
          <p:cNvPr id="26" name="Picture 25"/>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9404212" y="4457250"/>
            <a:ext cx="1621271" cy="1621271"/>
          </a:xfrm>
          <a:prstGeom prst="rect">
            <a:avLst/>
          </a:prstGeom>
        </p:spPr>
      </p:pic>
    </p:spTree>
    <p:extLst>
      <p:ext uri="{BB962C8B-B14F-4D97-AF65-F5344CB8AC3E}">
        <p14:creationId xmlns:p14="http://schemas.microsoft.com/office/powerpoint/2010/main" val="2051927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5"/>
                                        </p:tgtEl>
                                      </p:cBhvr>
                                    </p:cmd>
                                  </p:childTnLst>
                                </p:cTn>
                              </p:par>
                            </p:childTnLst>
                          </p:cTn>
                        </p:par>
                      </p:childTnLst>
                    </p:cTn>
                  </p:par>
                </p:childTnLst>
              </p:cTn>
              <p:nextCondLst>
                <p:cond evt="onClick" delay="0">
                  <p:tgtEl>
                    <p:spTgt spid="25"/>
                  </p:tgtEl>
                </p:cond>
              </p:nextCondLst>
            </p:seq>
            <p:video>
              <p:cMediaNode vol="80000">
                <p:cTn id="47" fill="hold" display="0">
                  <p:stCondLst>
                    <p:cond delay="indefinite"/>
                  </p:stCondLst>
                </p:cTn>
                <p:tgtEl>
                  <p:spTgt spid="25"/>
                </p:tgtEl>
              </p:cMediaNode>
            </p:video>
          </p:childTnLst>
        </p:cTn>
      </p:par>
    </p:tnLst>
    <p:bldLst>
      <p:bldP spid="15" grpId="0" animBg="1"/>
      <p:bldP spid="5" grpId="0" animBg="1"/>
      <p:bldP spid="16" grpId="0" animBg="1"/>
      <p:bldP spid="10" grpId="0" animBg="1"/>
      <p:bldP spid="11" grpId="0" animBg="1"/>
      <p:bldP spid="19" grpId="0"/>
      <p:bldP spid="20" grpId="0"/>
      <p:bldP spid="2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4</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2</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30 ĐIỂM</a:t>
            </a:r>
            <a:endParaRPr lang="en-US" sz="3600">
              <a:latin typeface="#9Slide03 Oswald" panose="00000500000000000000" pitchFamily="2" charset="0"/>
            </a:endParaRPr>
          </a:p>
        </p:txBody>
      </p:sp>
      <p:sp>
        <p:nvSpPr>
          <p:cNvPr id="17" name="Rectangle 16"/>
          <p:cNvSpPr/>
          <p:nvPr/>
        </p:nvSpPr>
        <p:spPr>
          <a:xfrm>
            <a:off x="851478" y="3433048"/>
            <a:ext cx="5181599" cy="1323439"/>
          </a:xfrm>
          <a:prstGeom prst="rect">
            <a:avLst/>
          </a:prstGeom>
        </p:spPr>
        <p:txBody>
          <a:bodyPr wrap="square">
            <a:spAutoFit/>
          </a:bodyPr>
          <a:lstStyle/>
          <a:p>
            <a:pPr indent="180340" algn="just">
              <a:spcAft>
                <a:spcPts val="0"/>
              </a:spcAft>
            </a:pPr>
            <a:r>
              <a:rPr lang="it-IT" sz="4000" smtClean="0">
                <a:solidFill>
                  <a:srgbClr val="002060"/>
                </a:solidFill>
                <a:latin typeface="#9Slide03 Oswald" panose="00000500000000000000" pitchFamily="2" charset="0"/>
              </a:rPr>
              <a:t>Phú Quốc là một đảo lớn thuộc tỉnh/thành phố nào?</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007417" y="2693641"/>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4" name="Picture 3"/>
          <p:cNvPicPr>
            <a:picLocks noChangeAspect="1"/>
          </p:cNvPicPr>
          <p:nvPr/>
        </p:nvPicPr>
        <p:blipFill>
          <a:blip r:embed="rId5"/>
          <a:stretch>
            <a:fillRect/>
          </a:stretch>
        </p:blipFill>
        <p:spPr>
          <a:xfrm>
            <a:off x="6400800" y="4023763"/>
            <a:ext cx="2143125" cy="2143125"/>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271792" y="4335328"/>
            <a:ext cx="1621271" cy="1621271"/>
          </a:xfrm>
          <a:prstGeom prst="rect">
            <a:avLst/>
          </a:prstGeom>
        </p:spPr>
      </p:pic>
      <p:sp>
        <p:nvSpPr>
          <p:cNvPr id="21" name="Rectangle 20"/>
          <p:cNvSpPr/>
          <p:nvPr/>
        </p:nvSpPr>
        <p:spPr>
          <a:xfrm>
            <a:off x="7968013" y="3599707"/>
            <a:ext cx="2183611" cy="707886"/>
          </a:xfrm>
          <a:prstGeom prst="rect">
            <a:avLst/>
          </a:prstGeom>
        </p:spPr>
        <p:txBody>
          <a:bodyPr wrap="none">
            <a:spAutoFit/>
          </a:bodyPr>
          <a:lstStyle/>
          <a:p>
            <a:r>
              <a:rPr lang="it-IT" sz="4000" smtClean="0">
                <a:solidFill>
                  <a:srgbClr val="7030A0"/>
                </a:solidFill>
                <a:latin typeface="#9Slide03 Oswald" panose="00000500000000000000" pitchFamily="2" charset="0"/>
              </a:rPr>
              <a:t>Kiên Giang</a:t>
            </a:r>
            <a:endParaRPr lang="en-US" sz="4000">
              <a:solidFill>
                <a:srgbClr val="7030A0"/>
              </a:solidFill>
              <a:latin typeface="#9Slide03 Oswald" panose="00000500000000000000" pitchFamily="2" charset="0"/>
            </a:endParaRPr>
          </a:p>
        </p:txBody>
      </p:sp>
    </p:spTree>
    <p:extLst>
      <p:ext uri="{BB962C8B-B14F-4D97-AF65-F5344CB8AC3E}">
        <p14:creationId xmlns:p14="http://schemas.microsoft.com/office/powerpoint/2010/main" val="1823156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4</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3</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20 ĐIỂM</a:t>
            </a:r>
            <a:endParaRPr lang="en-US" sz="3600">
              <a:latin typeface="#9Slide03 Oswald" panose="00000500000000000000" pitchFamily="2" charset="0"/>
            </a:endParaRPr>
          </a:p>
        </p:txBody>
      </p:sp>
      <p:sp>
        <p:nvSpPr>
          <p:cNvPr id="17" name="Rectangle 16"/>
          <p:cNvSpPr/>
          <p:nvPr/>
        </p:nvSpPr>
        <p:spPr>
          <a:xfrm>
            <a:off x="934317" y="3429240"/>
            <a:ext cx="5015922" cy="1938992"/>
          </a:xfrm>
          <a:prstGeom prst="rect">
            <a:avLst/>
          </a:prstGeom>
        </p:spPr>
        <p:txBody>
          <a:bodyPr wrap="square">
            <a:spAutoFit/>
          </a:bodyPr>
          <a:lstStyle/>
          <a:p>
            <a:pPr indent="180340" algn="just">
              <a:spcAft>
                <a:spcPts val="0"/>
              </a:spcAft>
            </a:pPr>
            <a:r>
              <a:rPr lang="it-IT" sz="4000" smtClean="0">
                <a:solidFill>
                  <a:srgbClr val="002060"/>
                </a:solidFill>
                <a:latin typeface="#9Slide03 Oswald" panose="00000500000000000000" pitchFamily="2" charset="0"/>
              </a:rPr>
              <a:t>Loại khoáng sản nào có giá trị nhất ở thềm lục địa phía Nam của nước ta?</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007417" y="2693641"/>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sp>
        <p:nvSpPr>
          <p:cNvPr id="21" name="Rectangle 20"/>
          <p:cNvSpPr/>
          <p:nvPr/>
        </p:nvSpPr>
        <p:spPr>
          <a:xfrm>
            <a:off x="7968013" y="3599707"/>
            <a:ext cx="1585690" cy="707886"/>
          </a:xfrm>
          <a:prstGeom prst="rect">
            <a:avLst/>
          </a:prstGeom>
        </p:spPr>
        <p:txBody>
          <a:bodyPr wrap="none">
            <a:spAutoFit/>
          </a:bodyPr>
          <a:lstStyle/>
          <a:p>
            <a:r>
              <a:rPr lang="it-IT" sz="4000" smtClean="0">
                <a:solidFill>
                  <a:srgbClr val="7030A0"/>
                </a:solidFill>
                <a:latin typeface="#9Slide03 Oswald" panose="00000500000000000000" pitchFamily="2" charset="0"/>
              </a:rPr>
              <a:t>Dầu khí</a:t>
            </a:r>
            <a:endParaRPr lang="en-US" sz="4000">
              <a:solidFill>
                <a:srgbClr val="7030A0"/>
              </a:solidFill>
              <a:latin typeface="#9Slide03 Oswald" panose="00000500000000000000" pitchFamily="2"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6592280" y="4427210"/>
            <a:ext cx="1659205" cy="1659205"/>
          </a:xfrm>
          <a:prstGeom prst="rect">
            <a:avLst/>
          </a:prstGeom>
        </p:spPr>
      </p:pic>
      <p:pic>
        <p:nvPicPr>
          <p:cNvPr id="3" name="Picture 2"/>
          <p:cNvPicPr>
            <a:picLocks noChangeAspect="1"/>
          </p:cNvPicPr>
          <p:nvPr/>
        </p:nvPicPr>
        <p:blipFill>
          <a:blip r:embed="rId7"/>
          <a:stretch>
            <a:fillRect/>
          </a:stretch>
        </p:blipFill>
        <p:spPr>
          <a:xfrm>
            <a:off x="8846706" y="4651851"/>
            <a:ext cx="1923184" cy="1279792"/>
          </a:xfrm>
          <a:prstGeom prst="rect">
            <a:avLst/>
          </a:prstGeom>
        </p:spPr>
      </p:pic>
    </p:spTree>
    <p:extLst>
      <p:ext uri="{BB962C8B-B14F-4D97-AF65-F5344CB8AC3E}">
        <p14:creationId xmlns:p14="http://schemas.microsoft.com/office/powerpoint/2010/main" val="103998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6"/>
                                        </p:tgtEl>
                                      </p:cBhvr>
                                    </p:cmd>
                                  </p:childTnLst>
                                </p:cTn>
                              </p:par>
                            </p:childTnLst>
                          </p:cTn>
                        </p:par>
                      </p:childTnLst>
                    </p:cTn>
                  </p:par>
                </p:childTnLst>
              </p:cTn>
              <p:nextCondLst>
                <p:cond evt="onClick" delay="0">
                  <p:tgtEl>
                    <p:spTgt spid="26"/>
                  </p:tgtEl>
                </p:cond>
              </p:nextCondLst>
            </p:seq>
            <p:video>
              <p:cMediaNode vol="80000">
                <p:cTn id="40"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t>B. ít chịu ảnh hưởng của thiên tai.</a:t>
            </a: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4</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4</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10 ĐIỂM</a:t>
            </a:r>
            <a:endParaRPr lang="en-US" sz="3600">
              <a:latin typeface="#9Slide03 Oswald" panose="00000500000000000000" pitchFamily="2" charset="0"/>
            </a:endParaRPr>
          </a:p>
        </p:txBody>
      </p:sp>
      <p:sp>
        <p:nvSpPr>
          <p:cNvPr id="17" name="Rectangle 16"/>
          <p:cNvSpPr/>
          <p:nvPr/>
        </p:nvSpPr>
        <p:spPr>
          <a:xfrm>
            <a:off x="1185523" y="3467125"/>
            <a:ext cx="4687639" cy="1754326"/>
          </a:xfrm>
          <a:prstGeom prst="rect">
            <a:avLst/>
          </a:prstGeom>
        </p:spPr>
        <p:txBody>
          <a:bodyPr wrap="square">
            <a:spAutoFit/>
          </a:bodyPr>
          <a:lstStyle/>
          <a:p>
            <a:pPr algn="just"/>
            <a:r>
              <a:rPr lang="vi-VN" sz="3600">
                <a:solidFill>
                  <a:srgbClr val="002060"/>
                </a:solidFill>
                <a:latin typeface="#9Slide03 Oswald" panose="00000500000000000000" pitchFamily="2" charset="0"/>
              </a:rPr>
              <a:t>Giao thông vận tải biển nước ta ngày càng phát triển chủ yếu do</a:t>
            </a:r>
            <a:endParaRPr lang="en-US" sz="3600">
              <a:solidFill>
                <a:srgbClr val="002060"/>
              </a:solidFill>
              <a:latin typeface="#9Slide03 Oswald" panose="00000500000000000000" pitchFamily="2"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007417" y="2693641"/>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sp>
        <p:nvSpPr>
          <p:cNvPr id="21" name="Rectangle 20"/>
          <p:cNvSpPr/>
          <p:nvPr/>
        </p:nvSpPr>
        <p:spPr>
          <a:xfrm>
            <a:off x="6677080" y="3426355"/>
            <a:ext cx="4224233" cy="523220"/>
          </a:xfrm>
          <a:prstGeom prst="rect">
            <a:avLst/>
          </a:prstGeom>
        </p:spPr>
        <p:txBody>
          <a:bodyPr wrap="none">
            <a:spAutoFit/>
          </a:bodyPr>
          <a:lstStyle/>
          <a:p>
            <a:r>
              <a:rPr lang="vi-VN" sz="2800">
                <a:solidFill>
                  <a:srgbClr val="7030A0"/>
                </a:solidFill>
                <a:latin typeface="#9Slide03 Oswald" panose="00000500000000000000" pitchFamily="2" charset="0"/>
              </a:rPr>
              <a:t>A. thu hút nhiều khách quốc tế.</a:t>
            </a:r>
            <a:endParaRPr lang="en-US" sz="2800">
              <a:solidFill>
                <a:srgbClr val="7030A0"/>
              </a:solidFill>
              <a:latin typeface="#9Slide03 Oswald" panose="00000500000000000000" pitchFamily="2" charset="0"/>
            </a:endParaRPr>
          </a:p>
        </p:txBody>
      </p:sp>
      <p:sp>
        <p:nvSpPr>
          <p:cNvPr id="22" name="Rectangle 21"/>
          <p:cNvSpPr/>
          <p:nvPr/>
        </p:nvSpPr>
        <p:spPr>
          <a:xfrm>
            <a:off x="6677080" y="4097515"/>
            <a:ext cx="4565673" cy="523220"/>
          </a:xfrm>
          <a:prstGeom prst="rect">
            <a:avLst/>
          </a:prstGeom>
        </p:spPr>
        <p:txBody>
          <a:bodyPr wrap="none">
            <a:spAutoFit/>
          </a:bodyPr>
          <a:lstStyle/>
          <a:p>
            <a:r>
              <a:rPr lang="vi-VN" sz="2800">
                <a:solidFill>
                  <a:srgbClr val="7030A0"/>
                </a:solidFill>
                <a:latin typeface="#9Slide03 Oswald" panose="00000500000000000000" pitchFamily="2" charset="0"/>
              </a:rPr>
              <a:t>B. ít chịu ảnh hưởng của thiên tai.</a:t>
            </a:r>
            <a:endParaRPr lang="en-US" sz="2800">
              <a:solidFill>
                <a:srgbClr val="7030A0"/>
              </a:solidFill>
              <a:latin typeface="#9Slide03 Oswald" panose="00000500000000000000" pitchFamily="2" charset="0"/>
            </a:endParaRPr>
          </a:p>
        </p:txBody>
      </p:sp>
      <p:sp>
        <p:nvSpPr>
          <p:cNvPr id="23" name="Rectangle 22"/>
          <p:cNvSpPr/>
          <p:nvPr/>
        </p:nvSpPr>
        <p:spPr>
          <a:xfrm>
            <a:off x="6677080" y="4731908"/>
            <a:ext cx="4390946" cy="523220"/>
          </a:xfrm>
          <a:prstGeom prst="rect">
            <a:avLst/>
          </a:prstGeom>
        </p:spPr>
        <p:txBody>
          <a:bodyPr wrap="none">
            <a:spAutoFit/>
          </a:bodyPr>
          <a:lstStyle/>
          <a:p>
            <a:r>
              <a:rPr lang="vi-VN" sz="2800">
                <a:solidFill>
                  <a:srgbClr val="7030A0"/>
                </a:solidFill>
                <a:latin typeface="#9Slide03 Oswald" panose="00000500000000000000" pitchFamily="2" charset="0"/>
              </a:rPr>
              <a:t>C. </a:t>
            </a:r>
            <a:r>
              <a:rPr lang="en-US" sz="2800">
                <a:solidFill>
                  <a:srgbClr val="7030A0"/>
                </a:solidFill>
                <a:latin typeface="#9Slide03 Oswald" panose="00000500000000000000" pitchFamily="2" charset="0"/>
              </a:rPr>
              <a:t>nâng cao chất lượng lao động</a:t>
            </a:r>
            <a:r>
              <a:rPr lang="vi-VN" sz="2800">
                <a:solidFill>
                  <a:srgbClr val="7030A0"/>
                </a:solidFill>
                <a:latin typeface="#9Slide03 Oswald" panose="00000500000000000000" pitchFamily="2" charset="0"/>
              </a:rPr>
              <a:t>.</a:t>
            </a:r>
            <a:endParaRPr lang="en-US" sz="2800">
              <a:solidFill>
                <a:srgbClr val="7030A0"/>
              </a:solidFill>
              <a:latin typeface="#9Slide03 Oswald" panose="00000500000000000000" pitchFamily="2" charset="0"/>
            </a:endParaRPr>
          </a:p>
        </p:txBody>
      </p:sp>
      <p:sp>
        <p:nvSpPr>
          <p:cNvPr id="24" name="Rectangle 23"/>
          <p:cNvSpPr/>
          <p:nvPr/>
        </p:nvSpPr>
        <p:spPr>
          <a:xfrm>
            <a:off x="6633077" y="5320674"/>
            <a:ext cx="4610365" cy="523220"/>
          </a:xfrm>
          <a:prstGeom prst="rect">
            <a:avLst/>
          </a:prstGeom>
        </p:spPr>
        <p:txBody>
          <a:bodyPr wrap="none">
            <a:spAutoFit/>
          </a:bodyPr>
          <a:lstStyle/>
          <a:p>
            <a:r>
              <a:rPr lang="vi-VN" sz="2800">
                <a:solidFill>
                  <a:srgbClr val="7030A0"/>
                </a:solidFill>
                <a:latin typeface="#9Slide03 Oswald" panose="00000500000000000000" pitchFamily="2" charset="0"/>
              </a:rPr>
              <a:t>D. mở rộng buôn bán với các nước.</a:t>
            </a:r>
            <a:endParaRPr lang="en-US" sz="2800">
              <a:solidFill>
                <a:srgbClr val="7030A0"/>
              </a:solidFill>
              <a:latin typeface="#9Slide03 Oswald" panose="00000500000000000000" pitchFamily="2" charset="0"/>
            </a:endParaRPr>
          </a:p>
        </p:txBody>
      </p:sp>
      <p:sp>
        <p:nvSpPr>
          <p:cNvPr id="25" name="Rounded Rectangle 24"/>
          <p:cNvSpPr/>
          <p:nvPr/>
        </p:nvSpPr>
        <p:spPr>
          <a:xfrm>
            <a:off x="6553200" y="5273830"/>
            <a:ext cx="504792" cy="580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riped Right Arrow 26">
            <a:hlinkClick r:id="rId5" action="ppaction://hlinksldjump"/>
          </p:cNvPr>
          <p:cNvSpPr/>
          <p:nvPr/>
        </p:nvSpPr>
        <p:spPr>
          <a:xfrm>
            <a:off x="10211868" y="2262730"/>
            <a:ext cx="1245754" cy="132029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025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6"/>
                                        </p:tgtEl>
                                      </p:cBhvr>
                                    </p:cmd>
                                  </p:childTnLst>
                                </p:cTn>
                              </p:par>
                            </p:childTnLst>
                          </p:cTn>
                        </p:par>
                      </p:childTnLst>
                    </p:cTn>
                  </p:par>
                </p:childTnLst>
              </p:cTn>
              <p:nextCondLst>
                <p:cond evt="onClick" delay="0">
                  <p:tgtEl>
                    <p:spTgt spid="26"/>
                  </p:tgtEl>
                </p:cond>
              </p:nextCondLst>
            </p:seq>
            <p:video>
              <p:cMediaNode vol="80000">
                <p:cTn id="59" fill="hold" display="0">
                  <p:stCondLst>
                    <p:cond delay="indefinite"/>
                  </p:stCondLst>
                </p:cTn>
                <p:tgtEl>
                  <p:spTgt spid="26"/>
                </p:tgtEl>
              </p:cMediaNode>
            </p:video>
          </p:childTnLst>
        </p:cTn>
      </p:par>
    </p:tnLst>
    <p:bldLst>
      <p:bldP spid="15" grpId="0" animBg="1"/>
      <p:bldP spid="10" grpId="0" animBg="1"/>
      <p:bldP spid="11" grpId="0" animBg="1"/>
      <p:bldP spid="17" grpId="0"/>
      <p:bldP spid="19" grpId="0"/>
      <p:bldP spid="20" grpId="0"/>
      <p:bldP spid="21" grpId="0"/>
      <p:bldP spid="22" grpId="0"/>
      <p:bldP spid="23" grpId="0"/>
      <p:bldP spid="24"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685800" y="3657600"/>
            <a:ext cx="10820400" cy="289276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0582" y="4326538"/>
            <a:ext cx="10363200" cy="2062103"/>
          </a:xfrm>
          <a:prstGeom prst="rect">
            <a:avLst/>
          </a:prstGeom>
        </p:spPr>
        <p:txBody>
          <a:bodyPr wrap="square">
            <a:spAutoFit/>
          </a:bodyPr>
          <a:lstStyle/>
          <a:p>
            <a:pPr marL="0" marR="0" indent="0" algn="ctr">
              <a:lnSpc>
                <a:spcPct val="120000"/>
              </a:lnSpc>
              <a:spcBef>
                <a:spcPts val="0"/>
              </a:spcBef>
              <a:spcAft>
                <a:spcPts val="0"/>
              </a:spcAft>
            </a:pPr>
            <a:r>
              <a:rPr lang="vi-VN" sz="4000">
                <a:solidFill>
                  <a:srgbClr val="FFFF00"/>
                </a:solidFill>
                <a:latin typeface="#9Slide03 Oswald" panose="00000500000000000000" pitchFamily="2" charset="0"/>
                <a:ea typeface="Cambria" panose="02040503050406030204" pitchFamily="18" charset="0"/>
                <a:cs typeface="Times New Roman" panose="02020603050405020304" pitchFamily="18" charset="0"/>
              </a:rPr>
              <a:t>BÀI </a:t>
            </a:r>
            <a:r>
              <a:rPr lang="en-US" sz="4000" smtClean="0">
                <a:solidFill>
                  <a:srgbClr val="FFFF00"/>
                </a:solidFill>
                <a:latin typeface="#9Slide03 Oswald" panose="00000500000000000000" pitchFamily="2" charset="0"/>
                <a:ea typeface="Cambria" panose="02040503050406030204" pitchFamily="18" charset="0"/>
                <a:cs typeface="Times New Roman" panose="02020603050405020304" pitchFamily="18" charset="0"/>
              </a:rPr>
              <a:t>34</a:t>
            </a:r>
            <a:r>
              <a:rPr lang="vi-VN" sz="4000" smtClean="0">
                <a:solidFill>
                  <a:srgbClr val="FFFF00"/>
                </a:solidFill>
                <a:latin typeface="#9Slide03 Oswald" panose="00000500000000000000" pitchFamily="2" charset="0"/>
                <a:ea typeface="Cambria" panose="02040503050406030204" pitchFamily="18" charset="0"/>
                <a:cs typeface="Times New Roman" panose="02020603050405020304" pitchFamily="18" charset="0"/>
              </a:rPr>
              <a:t>: </a:t>
            </a:r>
            <a:r>
              <a:rPr lang="en-US" sz="4000" dirty="0">
                <a:solidFill>
                  <a:srgbClr val="FFFF00"/>
                </a:solidFill>
                <a:latin typeface="#9Slide03 Oswald" panose="00000500000000000000" pitchFamily="2" charset="0"/>
                <a:ea typeface="Cambria" panose="02040503050406030204" pitchFamily="18" charset="0"/>
                <a:cs typeface="Times New Roman" panose="02020603050405020304" pitchFamily="18" charset="0"/>
              </a:rPr>
              <a:t>THỰC HÀNH:</a:t>
            </a:r>
            <a:endParaRPr lang="en-US" sz="4000" dirty="0">
              <a:solidFill>
                <a:srgbClr val="FFFF00"/>
              </a:solidFill>
              <a:latin typeface="#9Slide03 Oswald" panose="00000500000000000000" pitchFamily="2" charset="0"/>
              <a:ea typeface="Times New Roman" panose="02020603050405020304" pitchFamily="18" charset="0"/>
            </a:endParaRPr>
          </a:p>
          <a:p>
            <a:pPr algn="ctr"/>
            <a:r>
              <a:rPr lang="en-US" sz="4000">
                <a:solidFill>
                  <a:srgbClr val="FFFF00"/>
                </a:solidFill>
                <a:latin typeface="#9Slide03 Oswald" panose="00000500000000000000" pitchFamily="2" charset="0"/>
              </a:rPr>
              <a:t>VIẾT BÁO CÁO TUYÊN TRUYỀN VỀ BẢO </a:t>
            </a:r>
            <a:r>
              <a:rPr lang="en-US" sz="4000">
                <a:solidFill>
                  <a:srgbClr val="FFFF00"/>
                </a:solidFill>
                <a:latin typeface="#9Slide03 Oswald" panose="00000500000000000000" pitchFamily="2" charset="0"/>
              </a:rPr>
              <a:t>VỆ </a:t>
            </a:r>
            <a:r>
              <a:rPr lang="en-US" sz="4000" smtClean="0">
                <a:solidFill>
                  <a:srgbClr val="FFFF00"/>
                </a:solidFill>
                <a:latin typeface="#9Slide03 Oswald" panose="00000500000000000000" pitchFamily="2" charset="0"/>
              </a:rPr>
              <a:t>CHỦ </a:t>
            </a:r>
            <a:r>
              <a:rPr lang="en-US" sz="4000">
                <a:solidFill>
                  <a:srgbClr val="FFFF00"/>
                </a:solidFill>
                <a:latin typeface="#9Slide03 Oswald" panose="00000500000000000000" pitchFamily="2" charset="0"/>
              </a:rPr>
              <a:t>QUYỀN BIỂN, ĐẢO CỦA VIỆT NAM</a:t>
            </a:r>
          </a:p>
        </p:txBody>
      </p:sp>
      <p:sp>
        <p:nvSpPr>
          <p:cNvPr id="7" name="Rectangle 6"/>
          <p:cNvSpPr/>
          <p:nvPr/>
        </p:nvSpPr>
        <p:spPr>
          <a:xfrm>
            <a:off x="838200" y="3886201"/>
            <a:ext cx="10515600" cy="25146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401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4206" y="635168"/>
            <a:ext cx="5112704" cy="1015663"/>
          </a:xfrm>
          <a:prstGeom prst="rect">
            <a:avLst/>
          </a:prstGeom>
          <a:solidFill>
            <a:schemeClr val="bg1"/>
          </a:solidFill>
        </p:spPr>
        <p:txBody>
          <a:bodyPr wrap="square">
            <a:spAutoFit/>
          </a:bodyPr>
          <a:lstStyle/>
          <a:p>
            <a:pPr algn="ctr" eaLnBrk="1" hangingPunct="1">
              <a:defRPr/>
            </a:pPr>
            <a:r>
              <a:rPr lang="en-US" sz="60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60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0" name="Rectangle 9"/>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stretch>
            <a:fillRect/>
          </a:stretch>
        </p:blipFill>
        <p:spPr>
          <a:xfrm>
            <a:off x="0" y="4001532"/>
            <a:ext cx="3964678" cy="2675999"/>
          </a:xfrm>
          <a:prstGeom prst="rect">
            <a:avLst/>
          </a:prstGeom>
        </p:spPr>
      </p:pic>
      <p:pic>
        <p:nvPicPr>
          <p:cNvPr id="19" name="Picture 18"/>
          <p:cNvPicPr>
            <a:picLocks noChangeAspect="1"/>
          </p:cNvPicPr>
          <p:nvPr/>
        </p:nvPicPr>
        <p:blipFill>
          <a:blip r:embed="rId2"/>
          <a:stretch>
            <a:fillRect/>
          </a:stretch>
        </p:blipFill>
        <p:spPr>
          <a:xfrm>
            <a:off x="3964678" y="4006150"/>
            <a:ext cx="4110798" cy="2675999"/>
          </a:xfrm>
          <a:prstGeom prst="rect">
            <a:avLst/>
          </a:prstGeom>
        </p:spPr>
      </p:pic>
      <p:pic>
        <p:nvPicPr>
          <p:cNvPr id="20" name="Picture 19"/>
          <p:cNvPicPr>
            <a:picLocks noChangeAspect="1"/>
          </p:cNvPicPr>
          <p:nvPr/>
        </p:nvPicPr>
        <p:blipFill>
          <a:blip r:embed="rId2"/>
          <a:stretch>
            <a:fillRect/>
          </a:stretch>
        </p:blipFill>
        <p:spPr>
          <a:xfrm>
            <a:off x="8075476" y="4001532"/>
            <a:ext cx="4110798" cy="2675999"/>
          </a:xfrm>
          <a:prstGeom prst="rect">
            <a:avLst/>
          </a:prstGeom>
        </p:spPr>
      </p:pic>
      <p:sp>
        <p:nvSpPr>
          <p:cNvPr id="21" name="Heptagon 20">
            <a:hlinkClick r:id="rId3" action="ppaction://hlinksldjump"/>
          </p:cNvPr>
          <p:cNvSpPr/>
          <p:nvPr/>
        </p:nvSpPr>
        <p:spPr>
          <a:xfrm>
            <a:off x="914400" y="2025146"/>
            <a:ext cx="1981200" cy="1828800"/>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1</a:t>
            </a:r>
            <a:endParaRPr lang="en-US" sz="2800">
              <a:latin typeface="#9Slide03 Oswald" panose="00000500000000000000" pitchFamily="2" charset="0"/>
            </a:endParaRPr>
          </a:p>
        </p:txBody>
      </p:sp>
      <p:sp>
        <p:nvSpPr>
          <p:cNvPr id="22" name="Heptagon 21">
            <a:hlinkClick r:id="rId4" action="ppaction://hlinksldjump"/>
          </p:cNvPr>
          <p:cNvSpPr/>
          <p:nvPr/>
        </p:nvSpPr>
        <p:spPr>
          <a:xfrm>
            <a:off x="6858000" y="2025146"/>
            <a:ext cx="1981200" cy="1828800"/>
          </a:xfrm>
          <a:prstGeom prst="heptagon">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9Slide03 Oswald" panose="00000500000000000000" pitchFamily="2" charset="0"/>
              </a:rPr>
              <a:t>GÓI SỐ 3</a:t>
            </a:r>
            <a:endParaRPr lang="en-US" sz="2800">
              <a:solidFill>
                <a:srgbClr val="002060"/>
              </a:solidFill>
              <a:latin typeface="#9Slide03 Oswald" panose="00000500000000000000" pitchFamily="2" charset="0"/>
            </a:endParaRPr>
          </a:p>
        </p:txBody>
      </p:sp>
      <p:sp>
        <p:nvSpPr>
          <p:cNvPr id="23" name="Heptagon 22">
            <a:hlinkClick r:id="rId5" action="ppaction://hlinksldjump"/>
          </p:cNvPr>
          <p:cNvSpPr/>
          <p:nvPr/>
        </p:nvSpPr>
        <p:spPr>
          <a:xfrm>
            <a:off x="3886200" y="2025146"/>
            <a:ext cx="1981200" cy="1828800"/>
          </a:xfrm>
          <a:prstGeom prst="heptagon">
            <a:avLst/>
          </a:prstGeom>
          <a:solidFill>
            <a:srgbClr val="7030A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2</a:t>
            </a:r>
            <a:endParaRPr lang="en-US" sz="2800">
              <a:latin typeface="#9Slide03 Oswald" panose="00000500000000000000" pitchFamily="2" charset="0"/>
            </a:endParaRPr>
          </a:p>
        </p:txBody>
      </p:sp>
      <p:sp>
        <p:nvSpPr>
          <p:cNvPr id="24" name="Heptagon 23">
            <a:hlinkClick r:id="rId6" action="ppaction://hlinksldjump"/>
          </p:cNvPr>
          <p:cNvSpPr/>
          <p:nvPr/>
        </p:nvSpPr>
        <p:spPr>
          <a:xfrm>
            <a:off x="9525000" y="1903320"/>
            <a:ext cx="1981200" cy="1828800"/>
          </a:xfrm>
          <a:prstGeom prst="heptagon">
            <a:avLst/>
          </a:prstGeom>
          <a:solidFill>
            <a:schemeClr val="accent2">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9Slide03 Oswald" panose="00000500000000000000" pitchFamily="2" charset="0"/>
              </a:rPr>
              <a:t>GÓI SỐ 4</a:t>
            </a:r>
            <a:endParaRPr lang="en-US" sz="2800">
              <a:solidFill>
                <a:srgbClr val="002060"/>
              </a:solidFill>
              <a:latin typeface="#9Slide03 Oswald" panose="00000500000000000000" pitchFamily="2" charset="0"/>
            </a:endParaRPr>
          </a:p>
        </p:txBody>
      </p:sp>
      <p:sp>
        <p:nvSpPr>
          <p:cNvPr id="2" name="Striped Right Arrow 1">
            <a:hlinkClick r:id="rId7" action="ppaction://hlinksldjump"/>
          </p:cNvPr>
          <p:cNvSpPr/>
          <p:nvPr/>
        </p:nvSpPr>
        <p:spPr>
          <a:xfrm>
            <a:off x="10439400" y="457200"/>
            <a:ext cx="1219200" cy="12954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4813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345996"/>
            <a:ext cx="7589404" cy="92333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US" sz="5400" dirty="0" smtClean="0">
                <a:solidFill>
                  <a:srgbClr val="C00000"/>
                </a:solidFill>
                <a:latin typeface="#9Slide03 Oswald Bold" panose="00000800000000000000" pitchFamily="2" charset="0"/>
              </a:rPr>
              <a:t>NỘI DUNG THỰC HÀNH</a:t>
            </a:r>
            <a:endParaRPr lang="en-US" sz="5400" dirty="0">
              <a:solidFill>
                <a:srgbClr val="C00000"/>
              </a:solidFill>
              <a:latin typeface="#9Slide03 Oswald Bold" panose="00000800000000000000" pitchFamily="2" charset="0"/>
            </a:endParaRPr>
          </a:p>
        </p:txBody>
      </p:sp>
      <p:sp>
        <p:nvSpPr>
          <p:cNvPr id="5" name="Rectangle 4"/>
          <p:cNvSpPr/>
          <p:nvPr/>
        </p:nvSpPr>
        <p:spPr>
          <a:xfrm>
            <a:off x="3413702" y="1288774"/>
            <a:ext cx="5486400" cy="762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6" name="Picture 5"/>
          <p:cNvPicPr>
            <a:picLocks noChangeAspect="1"/>
          </p:cNvPicPr>
          <p:nvPr/>
        </p:nvPicPr>
        <p:blipFill>
          <a:blip r:embed="rId2"/>
          <a:stretch>
            <a:fillRect/>
          </a:stretch>
        </p:blipFill>
        <p:spPr>
          <a:xfrm>
            <a:off x="6019800" y="1752600"/>
            <a:ext cx="5722121" cy="4572000"/>
          </a:xfrm>
          <a:prstGeom prst="rect">
            <a:avLst/>
          </a:prstGeom>
          <a:ln w="28575">
            <a:solidFill>
              <a:schemeClr val="tx1"/>
            </a:solidFill>
          </a:ln>
        </p:spPr>
      </p:pic>
      <p:sp>
        <p:nvSpPr>
          <p:cNvPr id="7" name="Rectangle 6"/>
          <p:cNvSpPr/>
          <p:nvPr/>
        </p:nvSpPr>
        <p:spPr>
          <a:xfrm>
            <a:off x="609600" y="2819400"/>
            <a:ext cx="4876800" cy="990600"/>
          </a:xfrm>
          <a:prstGeom prst="rect">
            <a:avLst/>
          </a:prstGeom>
          <a:solidFill>
            <a:schemeClr val="accent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Oswald" panose="00000500000000000000" pitchFamily="2" charset="0"/>
              </a:rPr>
              <a:t>1. VIẾT BÁO </a:t>
            </a:r>
            <a:r>
              <a:rPr lang="en-US" sz="3200" smtClean="0">
                <a:solidFill>
                  <a:schemeClr val="bg1"/>
                </a:solidFill>
                <a:latin typeface="#9Slide03 Oswald" panose="00000500000000000000" pitchFamily="2" charset="0"/>
              </a:rPr>
              <a:t>CÁO</a:t>
            </a:r>
            <a:endParaRPr lang="en-US" sz="3200">
              <a:solidFill>
                <a:schemeClr val="bg1"/>
              </a:solidFill>
              <a:latin typeface="#9Slide03 Oswald" panose="00000500000000000000" pitchFamily="2" charset="0"/>
            </a:endParaRPr>
          </a:p>
        </p:txBody>
      </p:sp>
      <p:sp>
        <p:nvSpPr>
          <p:cNvPr id="10" name="Rectangle 9"/>
          <p:cNvSpPr/>
          <p:nvPr/>
        </p:nvSpPr>
        <p:spPr>
          <a:xfrm>
            <a:off x="603985" y="4267200"/>
            <a:ext cx="4876800" cy="990600"/>
          </a:xfrm>
          <a:prstGeom prst="rect">
            <a:avLst/>
          </a:prstGeom>
          <a:solidFill>
            <a:schemeClr val="accent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9Slide03 Oswald" panose="00000500000000000000" pitchFamily="2" charset="0"/>
              </a:rPr>
              <a:t>2. TRÌNH BÀY BÁO CÁO</a:t>
            </a:r>
            <a:endParaRPr lang="en-US" sz="3200">
              <a:solidFill>
                <a:schemeClr val="bg1"/>
              </a:solidFill>
              <a:latin typeface="#9Slide03 Oswald" panose="00000500000000000000" pitchFamily="2" charset="0"/>
            </a:endParaRPr>
          </a:p>
        </p:txBody>
      </p:sp>
    </p:spTree>
    <p:extLst>
      <p:ext uri="{BB962C8B-B14F-4D97-AF65-F5344CB8AC3E}">
        <p14:creationId xmlns:p14="http://schemas.microsoft.com/office/powerpoint/2010/main" val="720616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6" name="TextBox 5"/>
          <p:cNvSpPr txBox="1"/>
          <p:nvPr/>
        </p:nvSpPr>
        <p:spPr>
          <a:xfrm>
            <a:off x="3276600" y="928780"/>
            <a:ext cx="6172200" cy="1107996"/>
          </a:xfrm>
          <a:prstGeom prst="rect">
            <a:avLst/>
          </a:prstGeom>
          <a:noFill/>
        </p:spPr>
        <p:txBody>
          <a:bodyPr wrap="square" rtlCol="0">
            <a:spAutoFit/>
          </a:bodyPr>
          <a:lstStyle/>
          <a:p>
            <a:pPr algn="ctr"/>
            <a:r>
              <a:rPr lang="en-US" sz="6600" b="1" smtClean="0">
                <a:solidFill>
                  <a:srgbClr val="FFC000"/>
                </a:solidFill>
                <a:effectLst>
                  <a:outerShdw blurRad="38100" dist="38100" dir="2700000" algn="tl">
                    <a:srgbClr val="000000">
                      <a:alpha val="43137"/>
                    </a:srgbClr>
                  </a:outerShdw>
                </a:effectLst>
                <a:latin typeface="#9Slide03 Oswald Bold" panose="00000800000000000000" pitchFamily="2" charset="0"/>
              </a:rPr>
              <a:t>I. VIẾT BÁO CÁO</a:t>
            </a:r>
            <a:endParaRPr lang="en-US" sz="6600" b="1" dirty="0">
              <a:solidFill>
                <a:srgbClr val="FFC000"/>
              </a:solidFill>
              <a:effectLst>
                <a:outerShdw blurRad="38100" dist="38100" dir="2700000" algn="tl">
                  <a:srgbClr val="000000">
                    <a:alpha val="43137"/>
                  </a:srgbClr>
                </a:outerShdw>
              </a:effectLst>
              <a:latin typeface="#9Slide03 Oswald Bold" panose="00000800000000000000" pitchFamily="2" charset="0"/>
            </a:endParaRPr>
          </a:p>
        </p:txBody>
      </p:sp>
      <p:sp>
        <p:nvSpPr>
          <p:cNvPr id="7" name="Rectangle 6"/>
          <p:cNvSpPr/>
          <p:nvPr/>
        </p:nvSpPr>
        <p:spPr>
          <a:xfrm>
            <a:off x="2971800" y="495194"/>
            <a:ext cx="6934200" cy="169817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4062808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p:cNvGrpSpPr>
          <p:nvPr/>
        </p:nvGrpSpPr>
        <p:grpSpPr bwMode="auto">
          <a:xfrm>
            <a:off x="0" y="61531"/>
            <a:ext cx="12160349" cy="1157123"/>
            <a:chOff x="-172759" y="12610"/>
            <a:chExt cx="12163239" cy="1156356"/>
          </a:xfrm>
        </p:grpSpPr>
        <p:sp>
          <p:nvSpPr>
            <p:cNvPr id="25" name="TextBox 24"/>
            <p:cNvSpPr txBox="1"/>
            <p:nvPr/>
          </p:nvSpPr>
          <p:spPr>
            <a:xfrm>
              <a:off x="3024101" y="207585"/>
              <a:ext cx="7173104" cy="854341"/>
            </a:xfrm>
            <a:prstGeom prst="rect">
              <a:avLst/>
            </a:prstGeom>
            <a:noFill/>
          </p:spPr>
          <p:txBody>
            <a:bodyPr wrap="square" lIns="115121" tIns="57560" rIns="115121" bIns="57560">
              <a:spAutoFit/>
            </a:bodyPr>
            <a:lstStyle/>
            <a:p>
              <a:pPr algn="ctr" eaLnBrk="1" hangingPunct="1">
                <a:defRPr/>
              </a:pPr>
              <a:r>
                <a:rPr lang="en-US" sz="4800" dirty="0" smtClean="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rPr>
                <a:t>CHUẨN BỊ VIẾT BÁO CÁO</a:t>
              </a:r>
              <a:endParaRPr lang="vi-VN" sz="4800" dirty="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endParaRPr>
            </a:p>
          </p:txBody>
        </p:sp>
        <p:sp>
          <p:nvSpPr>
            <p:cNvPr id="29" name="Rectangle 28"/>
            <p:cNvSpPr/>
            <p:nvPr/>
          </p:nvSpPr>
          <p:spPr>
            <a:xfrm>
              <a:off x="-31733" y="965613"/>
              <a:ext cx="12022213" cy="8089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latin typeface="#9Slide03 Oswald Bold" panose="00000800000000000000" pitchFamily="2" charset="0"/>
              </a:endParaRPr>
            </a:p>
          </p:txBody>
        </p:sp>
        <p:pic>
          <p:nvPicPr>
            <p:cNvPr id="9242" name="Picture 20"/>
            <p:cNvPicPr>
              <a:picLocks noChangeAspect="1"/>
            </p:cNvPicPr>
            <p:nvPr/>
          </p:nvPicPr>
          <p:blipFill>
            <a:blip r:embed="rId2" cstate="print">
              <a:extLst>
                <a:ext uri="{28A0092B-C50C-407E-A947-70E740481C1C}">
                  <a14:useLocalDpi xmlns:a14="http://schemas.microsoft.com/office/drawing/2010/main" val="0"/>
                </a:ext>
              </a:extLst>
            </a:blip>
            <a:srcRect l="4008" t="1160" r="5865" b="3938"/>
            <a:stretch>
              <a:fillRect/>
            </a:stretch>
          </p:blipFill>
          <p:spPr bwMode="auto">
            <a:xfrm>
              <a:off x="-172759" y="12610"/>
              <a:ext cx="2139258" cy="115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5" name="Rectangle 4"/>
          <p:cNvSpPr/>
          <p:nvPr/>
        </p:nvSpPr>
        <p:spPr>
          <a:xfrm>
            <a:off x="7467600" y="1218654"/>
            <a:ext cx="4038600" cy="5334546"/>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18" name="Picture 17"/>
          <p:cNvPicPr>
            <a:picLocks noChangeAspect="1"/>
          </p:cNvPicPr>
          <p:nvPr/>
        </p:nvPicPr>
        <p:blipFill>
          <a:blip r:embed="rId3"/>
          <a:stretch>
            <a:fillRect/>
          </a:stretch>
        </p:blipFill>
        <p:spPr>
          <a:xfrm>
            <a:off x="7703518" y="1387032"/>
            <a:ext cx="3566764" cy="4909900"/>
          </a:xfrm>
          <a:prstGeom prst="rect">
            <a:avLst/>
          </a:prstGeom>
        </p:spPr>
      </p:pic>
      <p:sp>
        <p:nvSpPr>
          <p:cNvPr id="12" name="TextBox 11"/>
          <p:cNvSpPr txBox="1"/>
          <p:nvPr/>
        </p:nvSpPr>
        <p:spPr>
          <a:xfrm>
            <a:off x="657661" y="1621140"/>
            <a:ext cx="6291814" cy="954107"/>
          </a:xfrm>
          <a:prstGeom prst="rect">
            <a:avLst/>
          </a:prstGeom>
          <a:noFill/>
        </p:spPr>
        <p:txBody>
          <a:bodyPr wrap="square" rtlCol="0">
            <a:spAutoFit/>
          </a:bodyPr>
          <a:lstStyle/>
          <a:p>
            <a:pPr marL="457200" indent="-457200" algn="ctr">
              <a:buFont typeface="Wingdings" panose="05000000000000000000" pitchFamily="2" charset="2"/>
              <a:buChar char="v"/>
            </a:pPr>
            <a:r>
              <a:rPr lang="en-US" sz="2800">
                <a:solidFill>
                  <a:srgbClr val="002060"/>
                </a:solidFill>
                <a:latin typeface="#9Slide03 Oswald" panose="00000500000000000000" pitchFamily="2" charset="0"/>
              </a:rPr>
              <a:t>Thu </a:t>
            </a:r>
            <a:r>
              <a:rPr lang="en-US" sz="2800" smtClean="0">
                <a:solidFill>
                  <a:srgbClr val="002060"/>
                </a:solidFill>
                <a:latin typeface="#9Slide03 Oswald" panose="00000500000000000000" pitchFamily="2" charset="0"/>
              </a:rPr>
              <a:t>thập về tuyên truyền bảo </a:t>
            </a:r>
            <a:r>
              <a:rPr lang="en-US" sz="2800">
                <a:solidFill>
                  <a:srgbClr val="002060"/>
                </a:solidFill>
                <a:latin typeface="#9Slide03 Oswald" panose="00000500000000000000" pitchFamily="2" charset="0"/>
              </a:rPr>
              <a:t>vệ chủ quyền biển đảo của Việt Nam.</a:t>
            </a:r>
            <a:endParaRPr lang="en-US" sz="2800" dirty="0">
              <a:solidFill>
                <a:srgbClr val="002060"/>
              </a:solidFill>
              <a:latin typeface="#9Slide03 Oswald" panose="00000500000000000000" pitchFamily="2" charset="0"/>
            </a:endParaRPr>
          </a:p>
        </p:txBody>
      </p:sp>
      <p:sp>
        <p:nvSpPr>
          <p:cNvPr id="13" name="TextBox 12"/>
          <p:cNvSpPr txBox="1"/>
          <p:nvPr/>
        </p:nvSpPr>
        <p:spPr>
          <a:xfrm>
            <a:off x="893100" y="2765497"/>
            <a:ext cx="5888700" cy="1384995"/>
          </a:xfrm>
          <a:prstGeom prst="rect">
            <a:avLst/>
          </a:prstGeom>
          <a:noFill/>
        </p:spPr>
        <p:txBody>
          <a:bodyPr wrap="square" rtlCol="0">
            <a:spAutoFit/>
          </a:bodyPr>
          <a:lstStyle/>
          <a:p>
            <a:pPr algn="just"/>
            <a:r>
              <a:rPr lang="en-US" sz="2800" b="0" dirty="0" smtClean="0">
                <a:solidFill>
                  <a:srgbClr val="002060"/>
                </a:solidFill>
                <a:latin typeface="#9Slide03 Oswald" panose="00000500000000000000" pitchFamily="2" charset="0"/>
              </a:rPr>
              <a:t>- Thu </a:t>
            </a:r>
            <a:r>
              <a:rPr lang="en-US" sz="2800" b="0" dirty="0" err="1" smtClean="0">
                <a:solidFill>
                  <a:srgbClr val="002060"/>
                </a:solidFill>
                <a:latin typeface="#9Slide03 Oswald" panose="00000500000000000000" pitchFamily="2" charset="0"/>
              </a:rPr>
              <a:t>thập</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tư</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liệu</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từ</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các</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sách</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tạp</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chí</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báo</a:t>
            </a:r>
            <a:r>
              <a:rPr lang="en-US" sz="2800" b="0" dirty="0" smtClean="0">
                <a:solidFill>
                  <a:srgbClr val="002060"/>
                </a:solidFill>
                <a:latin typeface="#9Slide03 Oswald" panose="00000500000000000000" pitchFamily="2" charset="0"/>
              </a:rPr>
              <a:t> </a:t>
            </a:r>
            <a:r>
              <a:rPr lang="en-US" sz="2800" b="0" err="1" smtClean="0">
                <a:solidFill>
                  <a:srgbClr val="002060"/>
                </a:solidFill>
                <a:latin typeface="#9Slide03 Oswald" panose="00000500000000000000" pitchFamily="2" charset="0"/>
              </a:rPr>
              <a:t>về</a:t>
            </a:r>
            <a:r>
              <a:rPr lang="en-US" sz="2800" b="0" smtClean="0">
                <a:solidFill>
                  <a:srgbClr val="002060"/>
                </a:solidFill>
                <a:latin typeface="#9Slide03 Oswald" panose="00000500000000000000" pitchFamily="2" charset="0"/>
              </a:rPr>
              <a:t> tuyên truyền bảo vệ chủ quyền biển đảo Việt </a:t>
            </a:r>
            <a:r>
              <a:rPr lang="en-US" sz="2800" b="0" dirty="0" smtClean="0">
                <a:solidFill>
                  <a:srgbClr val="002060"/>
                </a:solidFill>
                <a:latin typeface="#9Slide03 Oswald" panose="00000500000000000000" pitchFamily="2" charset="0"/>
              </a:rPr>
              <a:t>Nam.</a:t>
            </a:r>
          </a:p>
        </p:txBody>
      </p:sp>
      <p:sp>
        <p:nvSpPr>
          <p:cNvPr id="14" name="TextBox 13"/>
          <p:cNvSpPr txBox="1"/>
          <p:nvPr/>
        </p:nvSpPr>
        <p:spPr>
          <a:xfrm>
            <a:off x="952121" y="4530991"/>
            <a:ext cx="5770658" cy="954107"/>
          </a:xfrm>
          <a:prstGeom prst="rect">
            <a:avLst/>
          </a:prstGeom>
          <a:noFill/>
        </p:spPr>
        <p:txBody>
          <a:bodyPr wrap="square" rtlCol="0">
            <a:spAutoFit/>
          </a:bodyPr>
          <a:lstStyle/>
          <a:p>
            <a:pPr algn="just"/>
            <a:r>
              <a:rPr lang="en-US" sz="2800" b="0" dirty="0" smtClean="0">
                <a:solidFill>
                  <a:srgbClr val="002060"/>
                </a:solidFill>
                <a:latin typeface="#9Slide03 Oswald" panose="00000500000000000000" pitchFamily="2" charset="0"/>
              </a:rPr>
              <a:t>- Thu </a:t>
            </a:r>
            <a:r>
              <a:rPr lang="en-US" sz="2800" b="0" dirty="0" err="1" smtClean="0">
                <a:solidFill>
                  <a:srgbClr val="002060"/>
                </a:solidFill>
                <a:latin typeface="#9Slide03 Oswald" panose="00000500000000000000" pitchFamily="2" charset="0"/>
              </a:rPr>
              <a:t>thập</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các</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hình</a:t>
            </a:r>
            <a:r>
              <a:rPr lang="en-US" sz="2800" b="0" dirty="0" smtClean="0">
                <a:solidFill>
                  <a:srgbClr val="002060"/>
                </a:solidFill>
                <a:latin typeface="#9Slide03 Oswald" panose="00000500000000000000" pitchFamily="2" charset="0"/>
              </a:rPr>
              <a:t> </a:t>
            </a:r>
            <a:r>
              <a:rPr lang="en-US" sz="2800" b="0" dirty="0" err="1" smtClean="0">
                <a:solidFill>
                  <a:srgbClr val="002060"/>
                </a:solidFill>
                <a:latin typeface="#9Slide03 Oswald" panose="00000500000000000000" pitchFamily="2" charset="0"/>
              </a:rPr>
              <a:t>ảnh</a:t>
            </a:r>
            <a:r>
              <a:rPr lang="en-US" sz="2800" b="0" dirty="0" smtClean="0">
                <a:solidFill>
                  <a:srgbClr val="002060"/>
                </a:solidFill>
                <a:latin typeface="#9Slide03 Oswald" panose="00000500000000000000" pitchFamily="2" charset="0"/>
              </a:rPr>
              <a:t>, video </a:t>
            </a:r>
            <a:r>
              <a:rPr lang="en-US" sz="2800" b="0" err="1" smtClean="0">
                <a:solidFill>
                  <a:srgbClr val="002060"/>
                </a:solidFill>
                <a:latin typeface="#9Slide03 Oswald" panose="00000500000000000000" pitchFamily="2" charset="0"/>
              </a:rPr>
              <a:t>về</a:t>
            </a:r>
            <a:r>
              <a:rPr lang="en-US" sz="2800" b="0" smtClean="0">
                <a:solidFill>
                  <a:srgbClr val="002060"/>
                </a:solidFill>
                <a:latin typeface="#9Slide03 Oswald" panose="00000500000000000000" pitchFamily="2" charset="0"/>
              </a:rPr>
              <a:t> tuyên truyền chủ quyền biển, đảo Việt </a:t>
            </a:r>
            <a:r>
              <a:rPr lang="en-US" sz="2800" b="0" dirty="0" smtClean="0">
                <a:solidFill>
                  <a:srgbClr val="002060"/>
                </a:solidFill>
                <a:latin typeface="#9Slide03 Oswald" panose="00000500000000000000" pitchFamily="2" charset="0"/>
              </a:rPr>
              <a:t>Nam.</a:t>
            </a:r>
            <a:endParaRPr lang="en-US" sz="2800" i="1" dirty="0" smtClean="0">
              <a:solidFill>
                <a:srgbClr val="002060"/>
              </a:solidFill>
              <a:latin typeface="#9Slide03 Oswald" panose="00000500000000000000" pitchFamily="2" charset="0"/>
            </a:endParaRPr>
          </a:p>
        </p:txBody>
      </p:sp>
    </p:spTree>
    <p:extLst>
      <p:ext uri="{BB962C8B-B14F-4D97-AF65-F5344CB8AC3E}">
        <p14:creationId xmlns:p14="http://schemas.microsoft.com/office/powerpoint/2010/main" val="65997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0992" y="1015166"/>
            <a:ext cx="12019357" cy="8094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latin typeface="#9Slide03 Oswald Bold" panose="00000800000000000000" pitchFamily="2" charset="0"/>
            </a:endParaRPr>
          </a:p>
        </p:txBody>
      </p:sp>
      <p:pic>
        <p:nvPicPr>
          <p:cNvPr id="4" name="Picture 20"/>
          <p:cNvPicPr>
            <a:picLocks noChangeAspect="1"/>
          </p:cNvPicPr>
          <p:nvPr/>
        </p:nvPicPr>
        <p:blipFill>
          <a:blip r:embed="rId2" cstate="print">
            <a:extLst>
              <a:ext uri="{28A0092B-C50C-407E-A947-70E740481C1C}">
                <a14:useLocalDpi xmlns:a14="http://schemas.microsoft.com/office/drawing/2010/main" val="0"/>
              </a:ext>
            </a:extLst>
          </a:blip>
          <a:srcRect l="4008" t="1160" r="5865" b="3938"/>
          <a:stretch>
            <a:fillRect/>
          </a:stretch>
        </p:blipFill>
        <p:spPr bwMode="auto">
          <a:xfrm>
            <a:off x="0" y="61531"/>
            <a:ext cx="2138750" cy="11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bwMode="auto">
          <a:xfrm>
            <a:off x="3725200" y="128505"/>
            <a:ext cx="5978728" cy="854908"/>
          </a:xfrm>
          <a:prstGeom prst="rect">
            <a:avLst/>
          </a:prstGeom>
          <a:noFill/>
        </p:spPr>
        <p:txBody>
          <a:bodyPr lIns="115121" tIns="57560" rIns="115121" bIns="57560">
            <a:spAutoFit/>
          </a:bodyPr>
          <a:lstStyle/>
          <a:p>
            <a:pPr algn="ctr" eaLnBrk="1" hangingPunct="1">
              <a:defRPr/>
            </a:pPr>
            <a:r>
              <a:rPr lang="en-US" sz="4800" dirty="0" smtClean="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rPr>
              <a:t>VIẾT BÁO CÁO</a:t>
            </a:r>
            <a:endParaRPr lang="vi-VN" sz="4800" dirty="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endParaRPr>
          </a:p>
        </p:txBody>
      </p:sp>
      <p:grpSp>
        <p:nvGrpSpPr>
          <p:cNvPr id="7" name="Group 6"/>
          <p:cNvGrpSpPr/>
          <p:nvPr/>
        </p:nvGrpSpPr>
        <p:grpSpPr>
          <a:xfrm>
            <a:off x="569128" y="1929920"/>
            <a:ext cx="3136053" cy="1103862"/>
            <a:chOff x="499899" y="1114706"/>
            <a:chExt cx="3136053" cy="1103862"/>
          </a:xfrm>
        </p:grpSpPr>
        <p:pic>
          <p:nvPicPr>
            <p:cNvPr id="8" name="Picture 7"/>
            <p:cNvPicPr>
              <a:picLocks noChangeAspect="1"/>
            </p:cNvPicPr>
            <p:nvPr/>
          </p:nvPicPr>
          <p:blipFill>
            <a:blip r:embed="rId3"/>
            <a:stretch>
              <a:fillRect/>
            </a:stretch>
          </p:blipFill>
          <p:spPr>
            <a:xfrm>
              <a:off x="499899" y="1114706"/>
              <a:ext cx="1269436" cy="946126"/>
            </a:xfrm>
            <a:prstGeom prst="rect">
              <a:avLst/>
            </a:prstGeom>
          </p:spPr>
        </p:pic>
        <p:sp>
          <p:nvSpPr>
            <p:cNvPr id="9" name="TextBox 8"/>
            <p:cNvSpPr txBox="1"/>
            <p:nvPr/>
          </p:nvSpPr>
          <p:spPr>
            <a:xfrm>
              <a:off x="1699089" y="1264461"/>
              <a:ext cx="1936863" cy="954107"/>
            </a:xfrm>
            <a:prstGeom prst="rect">
              <a:avLst/>
            </a:prstGeom>
            <a:noFill/>
          </p:spPr>
          <p:txBody>
            <a:bodyPr wrap="square" rtlCol="0">
              <a:spAutoFit/>
            </a:bodyPr>
            <a:lstStyle/>
            <a:p>
              <a:pPr algn="ctr"/>
              <a:r>
                <a:rPr lang="en-US" sz="2800" b="1" dirty="0" smtClean="0">
                  <a:solidFill>
                    <a:srgbClr val="002060"/>
                  </a:solidFill>
                  <a:latin typeface="#9Slide03 Oswald" panose="00000500000000000000" pitchFamily="2" charset="0"/>
                  <a:cs typeface="Times New Roman" panose="02020603050405020304" pitchFamily="18" charset="0"/>
                </a:rPr>
                <a:t>HOẠT ĐỘNG</a:t>
              </a:r>
              <a:r>
                <a:rPr lang="en-US" sz="2800" dirty="0" smtClean="0">
                  <a:solidFill>
                    <a:srgbClr val="002060"/>
                  </a:solidFill>
                  <a:latin typeface="#9Slide03 Oswald" panose="00000500000000000000" pitchFamily="2" charset="0"/>
                  <a:cs typeface="Times New Roman" panose="02020603050405020304" pitchFamily="18" charset="0"/>
                </a:rPr>
                <a:t>: </a:t>
              </a:r>
              <a:r>
                <a:rPr lang="en-US" sz="2800" dirty="0" err="1" smtClean="0">
                  <a:solidFill>
                    <a:srgbClr val="002060"/>
                  </a:solidFill>
                  <a:latin typeface="#9Slide03 Oswald" panose="00000500000000000000" pitchFamily="2" charset="0"/>
                  <a:cs typeface="Times New Roman" panose="02020603050405020304" pitchFamily="18" charset="0"/>
                </a:rPr>
                <a:t>Nhóm</a:t>
              </a:r>
              <a:endParaRPr lang="en-US" sz="2800" dirty="0">
                <a:solidFill>
                  <a:srgbClr val="002060"/>
                </a:solidFill>
                <a:latin typeface="#9Slide03 Oswald" panose="00000500000000000000" pitchFamily="2" charset="0"/>
                <a:cs typeface="Times New Roman" panose="02020603050405020304" pitchFamily="18" charset="0"/>
              </a:endParaRPr>
            </a:p>
          </p:txBody>
        </p:sp>
      </p:grpSp>
      <p:grpSp>
        <p:nvGrpSpPr>
          <p:cNvPr id="13" name="Group 12"/>
          <p:cNvGrpSpPr/>
          <p:nvPr/>
        </p:nvGrpSpPr>
        <p:grpSpPr>
          <a:xfrm>
            <a:off x="498548" y="3435473"/>
            <a:ext cx="3411443" cy="1162050"/>
            <a:chOff x="429319" y="2314941"/>
            <a:chExt cx="3411443" cy="1162050"/>
          </a:xfrm>
        </p:grpSpPr>
        <p:sp>
          <p:nvSpPr>
            <p:cNvPr id="14" name="TextBox 13"/>
            <p:cNvSpPr txBox="1"/>
            <p:nvPr/>
          </p:nvSpPr>
          <p:spPr>
            <a:xfrm>
              <a:off x="1602626" y="2522884"/>
              <a:ext cx="2238136" cy="954107"/>
            </a:xfrm>
            <a:prstGeom prst="rect">
              <a:avLst/>
            </a:prstGeom>
            <a:noFill/>
          </p:spPr>
          <p:txBody>
            <a:bodyPr wrap="square" rtlCol="0">
              <a:spAutoFit/>
            </a:bodyPr>
            <a:lstStyle/>
            <a:p>
              <a:pPr algn="ctr"/>
              <a:r>
                <a:rPr lang="en-US" sz="2800" b="1" dirty="0" smtClean="0">
                  <a:solidFill>
                    <a:srgbClr val="002060"/>
                  </a:solidFill>
                  <a:latin typeface="#9Slide03 Oswald" panose="00000500000000000000" pitchFamily="2" charset="0"/>
                  <a:cs typeface="Times New Roman" panose="02020603050405020304" pitchFamily="18" charset="0"/>
                </a:rPr>
                <a:t>PHƯƠNG TIỆN</a:t>
              </a:r>
              <a:r>
                <a:rPr lang="en-US" sz="2800" dirty="0" smtClean="0">
                  <a:solidFill>
                    <a:srgbClr val="002060"/>
                  </a:solidFill>
                  <a:latin typeface="#9Slide03 Oswald" panose="00000500000000000000" pitchFamily="2" charset="0"/>
                  <a:cs typeface="Times New Roman" panose="02020603050405020304" pitchFamily="18" charset="0"/>
                </a:rPr>
                <a:t>: SGK, </a:t>
              </a:r>
              <a:r>
                <a:rPr lang="en-US" sz="2800" dirty="0" err="1" smtClean="0">
                  <a:solidFill>
                    <a:srgbClr val="002060"/>
                  </a:solidFill>
                  <a:latin typeface="#9Slide03 Oswald" panose="00000500000000000000" pitchFamily="2" charset="0"/>
                  <a:cs typeface="Times New Roman" panose="02020603050405020304" pitchFamily="18" charset="0"/>
                </a:rPr>
                <a:t>tài</a:t>
              </a:r>
              <a:r>
                <a:rPr lang="en-US" sz="2800" dirty="0" smtClean="0">
                  <a:solidFill>
                    <a:srgbClr val="002060"/>
                  </a:solidFill>
                  <a:latin typeface="#9Slide03 Oswald" panose="00000500000000000000" pitchFamily="2" charset="0"/>
                  <a:cs typeface="Times New Roman" panose="02020603050405020304" pitchFamily="18" charset="0"/>
                </a:rPr>
                <a:t> </a:t>
              </a:r>
              <a:r>
                <a:rPr lang="en-US" sz="2800" dirty="0" err="1" smtClean="0">
                  <a:solidFill>
                    <a:srgbClr val="002060"/>
                  </a:solidFill>
                  <a:latin typeface="#9Slide03 Oswald" panose="00000500000000000000" pitchFamily="2" charset="0"/>
                  <a:cs typeface="Times New Roman" panose="02020603050405020304" pitchFamily="18" charset="0"/>
                </a:rPr>
                <a:t>liệu</a:t>
              </a:r>
              <a:endParaRPr lang="en-US" sz="2800" dirty="0">
                <a:solidFill>
                  <a:srgbClr val="002060"/>
                </a:solidFill>
                <a:latin typeface="#9Slide03 Oswald" panose="00000500000000000000" pitchFamily="2"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429319" y="2314941"/>
              <a:ext cx="1162050" cy="1162050"/>
            </a:xfrm>
            <a:prstGeom prst="rect">
              <a:avLst/>
            </a:prstGeom>
          </p:spPr>
        </p:pic>
      </p:grpSp>
      <p:grpSp>
        <p:nvGrpSpPr>
          <p:cNvPr id="18" name="Group 17"/>
          <p:cNvGrpSpPr/>
          <p:nvPr/>
        </p:nvGrpSpPr>
        <p:grpSpPr>
          <a:xfrm>
            <a:off x="386199" y="4848912"/>
            <a:ext cx="3183263" cy="1320862"/>
            <a:chOff x="474486" y="5164196"/>
            <a:chExt cx="3183263" cy="1320862"/>
          </a:xfrm>
        </p:grpSpPr>
        <p:pic>
          <p:nvPicPr>
            <p:cNvPr id="19" name="Picture 18"/>
            <p:cNvPicPr>
              <a:picLocks noChangeAspect="1"/>
            </p:cNvPicPr>
            <p:nvPr/>
          </p:nvPicPr>
          <p:blipFill>
            <a:blip r:embed="rId5"/>
            <a:stretch>
              <a:fillRect/>
            </a:stretch>
          </p:blipFill>
          <p:spPr>
            <a:xfrm>
              <a:off x="474486" y="5164196"/>
              <a:ext cx="1332129" cy="1320862"/>
            </a:xfrm>
            <a:prstGeom prst="rect">
              <a:avLst/>
            </a:prstGeom>
          </p:spPr>
        </p:pic>
        <p:sp>
          <p:nvSpPr>
            <p:cNvPr id="20" name="TextBox 19"/>
            <p:cNvSpPr txBox="1"/>
            <p:nvPr/>
          </p:nvSpPr>
          <p:spPr>
            <a:xfrm>
              <a:off x="2049098" y="5510169"/>
              <a:ext cx="1608651" cy="954107"/>
            </a:xfrm>
            <a:prstGeom prst="rect">
              <a:avLst/>
            </a:prstGeom>
            <a:noFill/>
          </p:spPr>
          <p:txBody>
            <a:bodyPr wrap="square" rtlCol="0">
              <a:spAutoFit/>
            </a:bodyPr>
            <a:lstStyle/>
            <a:p>
              <a:pPr algn="ctr"/>
              <a:r>
                <a:rPr lang="en-US" sz="2800" b="1" dirty="0" smtClean="0">
                  <a:solidFill>
                    <a:srgbClr val="002060"/>
                  </a:solidFill>
                  <a:latin typeface="#9Slide03 Oswald" panose="00000500000000000000" pitchFamily="2" charset="0"/>
                  <a:cs typeface="Times New Roman" panose="02020603050405020304" pitchFamily="18" charset="0"/>
                </a:rPr>
                <a:t>NHIỆM VỤ</a:t>
              </a:r>
              <a:r>
                <a:rPr lang="en-US" sz="2800" dirty="0" smtClean="0">
                  <a:solidFill>
                    <a:srgbClr val="002060"/>
                  </a:solidFill>
                  <a:latin typeface="#9Slide03 Oswald" panose="00000500000000000000" pitchFamily="2" charset="0"/>
                  <a:cs typeface="Times New Roman" panose="02020603050405020304" pitchFamily="18" charset="0"/>
                </a:rPr>
                <a:t>:</a:t>
              </a:r>
            </a:p>
            <a:p>
              <a:pPr algn="ctr"/>
              <a:r>
                <a:rPr lang="en-US" sz="2800" dirty="0" err="1" smtClean="0">
                  <a:solidFill>
                    <a:srgbClr val="002060"/>
                  </a:solidFill>
                  <a:latin typeface="#9Slide03 Oswald" panose="00000500000000000000" pitchFamily="2" charset="0"/>
                  <a:cs typeface="Times New Roman" panose="02020603050405020304" pitchFamily="18" charset="0"/>
                </a:rPr>
                <a:t>Bốc</a:t>
              </a:r>
              <a:r>
                <a:rPr lang="en-US" sz="2800" dirty="0" smtClean="0">
                  <a:solidFill>
                    <a:srgbClr val="002060"/>
                  </a:solidFill>
                  <a:latin typeface="#9Slide03 Oswald" panose="00000500000000000000" pitchFamily="2" charset="0"/>
                  <a:cs typeface="Times New Roman" panose="02020603050405020304" pitchFamily="18" charset="0"/>
                </a:rPr>
                <a:t> </a:t>
              </a:r>
              <a:r>
                <a:rPr lang="en-US" sz="2800" dirty="0" err="1" smtClean="0">
                  <a:solidFill>
                    <a:srgbClr val="002060"/>
                  </a:solidFill>
                  <a:latin typeface="#9Slide03 Oswald" panose="00000500000000000000" pitchFamily="2" charset="0"/>
                  <a:cs typeface="Times New Roman" panose="02020603050405020304" pitchFamily="18" charset="0"/>
                </a:rPr>
                <a:t>thăm</a:t>
              </a:r>
              <a:endParaRPr lang="en-US" sz="2800" dirty="0" smtClean="0">
                <a:solidFill>
                  <a:srgbClr val="002060"/>
                </a:solidFill>
                <a:latin typeface="#9Slide03 Oswald" panose="00000500000000000000" pitchFamily="2" charset="0"/>
                <a:cs typeface="Times New Roman" panose="02020603050405020304" pitchFamily="18" charset="0"/>
              </a:endParaRPr>
            </a:p>
          </p:txBody>
        </p:sp>
      </p:grpSp>
      <p:sp>
        <p:nvSpPr>
          <p:cNvPr id="21" name="Rectangle 20"/>
          <p:cNvSpPr/>
          <p:nvPr/>
        </p:nvSpPr>
        <p:spPr>
          <a:xfrm>
            <a:off x="4114800" y="1636680"/>
            <a:ext cx="7848600" cy="4840320"/>
          </a:xfrm>
          <a:prstGeom prst="rect">
            <a:avLst/>
          </a:prstGeom>
          <a:solidFill>
            <a:schemeClr val="bg1"/>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Oswald" panose="00000500000000000000" pitchFamily="2" charset="0"/>
            </a:endParaRPr>
          </a:p>
        </p:txBody>
      </p:sp>
      <p:sp>
        <p:nvSpPr>
          <p:cNvPr id="22" name="Rectangle 21"/>
          <p:cNvSpPr/>
          <p:nvPr/>
        </p:nvSpPr>
        <p:spPr>
          <a:xfrm>
            <a:off x="4429929" y="2251478"/>
            <a:ext cx="7258360" cy="3539430"/>
          </a:xfrm>
          <a:prstGeom prst="rect">
            <a:avLst/>
          </a:prstGeom>
        </p:spPr>
        <p:txBody>
          <a:bodyPr wrap="square">
            <a:spAutoFit/>
          </a:bodyPr>
          <a:lstStyle/>
          <a:p>
            <a:pPr marL="285750" marR="0" indent="-285750" algn="just">
              <a:spcBef>
                <a:spcPts val="0"/>
              </a:spcBef>
              <a:spcAft>
                <a:spcPts val="0"/>
              </a:spcAft>
              <a:buFont typeface="Wingdings" panose="05000000000000000000" pitchFamily="2" charset="2"/>
              <a:buChar char="v"/>
            </a:pPr>
            <a:r>
              <a:rPr lang="en-US" sz="280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NHIỆM VỤ: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Các</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nhóm</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bốc</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thăm</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nhiệm</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vụ</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a:t>
            </a:r>
            <a:endParaRPr lang="en-US" sz="2800" b="0" dirty="0">
              <a:solidFill>
                <a:srgbClr val="002060"/>
              </a:solidFill>
              <a:latin typeface="#9Slide03 Oswald" panose="00000500000000000000" pitchFamily="2" charset="0"/>
              <a:ea typeface="Times New Roman" panose="02020603050405020304" pitchFamily="18" charset="0"/>
            </a:endParaRPr>
          </a:p>
          <a:p>
            <a:r>
              <a:rPr lang="en-US" sz="2800" b="0">
                <a:solidFill>
                  <a:srgbClr val="002060"/>
                </a:solidFill>
                <a:latin typeface="#9Slide03 Oswald" panose="00000500000000000000" pitchFamily="2" charset="0"/>
              </a:rPr>
              <a:t>- Nội dung 1: </a:t>
            </a:r>
            <a:r>
              <a:rPr lang="en-US" sz="2800" b="0">
                <a:solidFill>
                  <a:srgbClr val="002060"/>
                </a:solidFill>
                <a:latin typeface="#9Slide03 Oswald" panose="00000500000000000000" pitchFamily="2" charset="0"/>
              </a:rPr>
              <a:t>Tuyên truyền về chủ quyền của VN ở quần đảo Hoàng Sa và quần đảo Trường Sa.</a:t>
            </a:r>
          </a:p>
          <a:p>
            <a:r>
              <a:rPr lang="en-US" sz="2800" b="0" smtClean="0">
                <a:solidFill>
                  <a:srgbClr val="002060"/>
                </a:solidFill>
                <a:latin typeface="#9Slide03 Oswald" panose="00000500000000000000" pitchFamily="2" charset="0"/>
              </a:rPr>
              <a:t>- </a:t>
            </a:r>
            <a:r>
              <a:rPr lang="en-US" sz="2800" b="0">
                <a:solidFill>
                  <a:srgbClr val="002060"/>
                </a:solidFill>
                <a:latin typeface="#9Slide03 Oswald" panose="00000500000000000000" pitchFamily="2" charset="0"/>
              </a:rPr>
              <a:t>Nội dung 2: Tuyên truyền về luật biển Việt Nam</a:t>
            </a:r>
          </a:p>
          <a:p>
            <a:pPr marL="285750" marR="0" indent="-285750" algn="just">
              <a:spcBef>
                <a:spcPts val="0"/>
              </a:spcBef>
              <a:spcAft>
                <a:spcPts val="0"/>
              </a:spcAft>
              <a:buFont typeface="Wingdings" panose="05000000000000000000" pitchFamily="2" charset="2"/>
              <a:buChar char="v"/>
            </a:pPr>
            <a:r>
              <a:rPr lang="en-US" sz="28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SẢN </a:t>
            </a:r>
            <a:r>
              <a:rPr lang="en-US" sz="280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PHẨM: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Các</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nhóm</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trình</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bày</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báo</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cáo</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dưới</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dạng</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PPT, infographic,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tranh</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ảnh</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theo</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sườn</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hướng</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dẫn</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của</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GV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và</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đáp</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ứng</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tiêu</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chí</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đánh</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giá</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sản</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phẩm</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a:t>
            </a:r>
            <a:endParaRPr lang="en-US" sz="2800" b="0" dirty="0" smtClean="0">
              <a:solidFill>
                <a:srgbClr val="002060"/>
              </a:solidFill>
              <a:latin typeface="#9Slide03 Oswald" panose="00000500000000000000" pitchFamily="2" charset="0"/>
              <a:ea typeface="Cambria" panose="02040503050406030204" pitchFamily="18" charset="0"/>
            </a:endParaRPr>
          </a:p>
          <a:p>
            <a:pPr marL="285750" marR="0" indent="-285750" algn="just">
              <a:spcBef>
                <a:spcPts val="0"/>
              </a:spcBef>
              <a:spcAft>
                <a:spcPts val="0"/>
              </a:spcAft>
              <a:buFont typeface="Wingdings" panose="05000000000000000000" pitchFamily="2" charset="2"/>
              <a:buChar char="v"/>
            </a:pPr>
            <a:r>
              <a:rPr lang="en-US" sz="280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THỜI </a:t>
            </a:r>
            <a:r>
              <a:rPr lang="en-US" sz="280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GIAN: </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HS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viết</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báo</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a:t>
            </a:r>
            <a:r>
              <a:rPr lang="en-US" sz="2800" b="0" dirty="0" err="1">
                <a:solidFill>
                  <a:srgbClr val="002060"/>
                </a:solidFill>
                <a:latin typeface="#9Slide03 Oswald" panose="00000500000000000000" pitchFamily="2" charset="0"/>
                <a:ea typeface="Cambria" panose="02040503050406030204" pitchFamily="18" charset="0"/>
                <a:cs typeface="Times New Roman" panose="02020603050405020304" pitchFamily="18" charset="0"/>
              </a:rPr>
              <a:t>cáo</a:t>
            </a:r>
            <a:r>
              <a:rPr lang="en-US" sz="2800" b="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 ở </a:t>
            </a:r>
            <a:r>
              <a:rPr lang="en-US" sz="2800" b="0" dirty="0" err="1"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nhà</a:t>
            </a:r>
            <a:r>
              <a:rPr lang="en-US" sz="2800" b="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a:t>
            </a:r>
            <a:endParaRPr lang="en-US" sz="2800" b="0" dirty="0">
              <a:solidFill>
                <a:srgbClr val="002060"/>
              </a:solidFill>
              <a:latin typeface="#9Slide03 Oswald" panose="00000500000000000000" pitchFamily="2" charset="0"/>
              <a:ea typeface="Times New Roman" panose="02020603050405020304" pitchFamily="18" charset="0"/>
            </a:endParaRPr>
          </a:p>
        </p:txBody>
      </p:sp>
      <p:sp>
        <p:nvSpPr>
          <p:cNvPr id="23" name="Rectangle 22"/>
          <p:cNvSpPr/>
          <p:nvPr/>
        </p:nvSpPr>
        <p:spPr>
          <a:xfrm>
            <a:off x="5708033" y="1371025"/>
            <a:ext cx="4642774" cy="60553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9Slide03 Oswald" panose="00000500000000000000" pitchFamily="2" charset="0"/>
              </a:rPr>
              <a:t>CHUYỂN GIAO NHIỆM VỤ</a:t>
            </a:r>
            <a:endParaRPr lang="en-US" sz="2800" dirty="0">
              <a:solidFill>
                <a:srgbClr val="002060"/>
              </a:solidFill>
              <a:latin typeface="#9Slide03 Oswald" panose="00000500000000000000" pitchFamily="2" charset="0"/>
            </a:endParaRPr>
          </a:p>
        </p:txBody>
      </p:sp>
    </p:spTree>
    <p:extLst>
      <p:ext uri="{BB962C8B-B14F-4D97-AF65-F5344CB8AC3E}">
        <p14:creationId xmlns:p14="http://schemas.microsoft.com/office/powerpoint/2010/main" val="45160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5400" y="850922"/>
            <a:ext cx="12019357" cy="8094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latin typeface="#9Slide03 Oswald Bold" panose="00000800000000000000" pitchFamily="2" charset="0"/>
            </a:endParaRPr>
          </a:p>
        </p:txBody>
      </p:sp>
      <p:pic>
        <p:nvPicPr>
          <p:cNvPr id="4" name="Picture 20"/>
          <p:cNvPicPr>
            <a:picLocks noChangeAspect="1"/>
          </p:cNvPicPr>
          <p:nvPr/>
        </p:nvPicPr>
        <p:blipFill>
          <a:blip r:embed="rId2" cstate="print">
            <a:extLst>
              <a:ext uri="{28A0092B-C50C-407E-A947-70E740481C1C}">
                <a14:useLocalDpi xmlns:a14="http://schemas.microsoft.com/office/drawing/2010/main" val="0"/>
              </a:ext>
            </a:extLst>
          </a:blip>
          <a:srcRect l="4008" t="1160" r="5865" b="3938"/>
          <a:stretch>
            <a:fillRect/>
          </a:stretch>
        </p:blipFill>
        <p:spPr bwMode="auto">
          <a:xfrm>
            <a:off x="0" y="61531"/>
            <a:ext cx="2138750" cy="11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bwMode="auto">
          <a:xfrm>
            <a:off x="3725200" y="128505"/>
            <a:ext cx="5978728" cy="854908"/>
          </a:xfrm>
          <a:prstGeom prst="rect">
            <a:avLst/>
          </a:prstGeom>
          <a:noFill/>
        </p:spPr>
        <p:txBody>
          <a:bodyPr lIns="115121" tIns="57560" rIns="115121" bIns="57560">
            <a:spAutoFit/>
          </a:bodyPr>
          <a:lstStyle/>
          <a:p>
            <a:pPr algn="ctr" eaLnBrk="1" hangingPunct="1">
              <a:defRPr/>
            </a:pPr>
            <a:r>
              <a:rPr lang="en-US" sz="4800" dirty="0" smtClean="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rPr>
              <a:t>VIẾT BÁO CÁO</a:t>
            </a:r>
            <a:endParaRPr lang="vi-VN" sz="4800" dirty="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endParaRPr>
          </a:p>
        </p:txBody>
      </p:sp>
      <p:sp>
        <p:nvSpPr>
          <p:cNvPr id="20" name="Rectangle 19"/>
          <p:cNvSpPr/>
          <p:nvPr/>
        </p:nvSpPr>
        <p:spPr>
          <a:xfrm>
            <a:off x="4276881" y="1475916"/>
            <a:ext cx="3567842" cy="1524000"/>
          </a:xfrm>
          <a:prstGeom prst="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NỘI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DUNG </a:t>
            </a: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endParaRPr lang="en-US" sz="240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endParaRPr>
          </a:p>
          <a:p>
            <a:pPr algn="ctr"/>
            <a:r>
              <a:rPr lang="en-US" sz="2400">
                <a:solidFill>
                  <a:srgbClr val="002060"/>
                </a:solidFill>
                <a:latin typeface="#9Slide03 Oswald" panose="00000500000000000000" pitchFamily="2" charset="0"/>
              </a:rPr>
              <a:t>Tuyên truyền về luật biển </a:t>
            </a:r>
            <a:endParaRPr lang="en-US" sz="2400" smtClean="0">
              <a:solidFill>
                <a:srgbClr val="002060"/>
              </a:solidFill>
              <a:latin typeface="#9Slide03 Oswald" panose="00000500000000000000" pitchFamily="2" charset="0"/>
            </a:endParaRPr>
          </a:p>
          <a:p>
            <a:pPr algn="ctr"/>
            <a:r>
              <a:rPr lang="en-US" sz="2400" smtClean="0">
                <a:solidFill>
                  <a:srgbClr val="002060"/>
                </a:solidFill>
                <a:latin typeface="#9Slide03 Oswald" panose="00000500000000000000" pitchFamily="2" charset="0"/>
              </a:rPr>
              <a:t>Việt </a:t>
            </a:r>
            <a:r>
              <a:rPr lang="en-US" sz="2400">
                <a:solidFill>
                  <a:srgbClr val="002060"/>
                </a:solidFill>
                <a:latin typeface="#9Slide03 Oswald" panose="00000500000000000000" pitchFamily="2" charset="0"/>
              </a:rPr>
              <a:t>Nam</a:t>
            </a:r>
          </a:p>
        </p:txBody>
      </p:sp>
      <p:sp>
        <p:nvSpPr>
          <p:cNvPr id="21" name="Rectangle 20"/>
          <p:cNvSpPr/>
          <p:nvPr/>
        </p:nvSpPr>
        <p:spPr>
          <a:xfrm>
            <a:off x="4276881" y="2999916"/>
            <a:ext cx="3567842" cy="346013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latin typeface="#9Slide03 Oswald" panose="00000500000000000000" pitchFamily="2" charset="0"/>
            </a:endParaRPr>
          </a:p>
        </p:txBody>
      </p:sp>
      <p:sp>
        <p:nvSpPr>
          <p:cNvPr id="25" name="Rectangle 24"/>
          <p:cNvSpPr/>
          <p:nvPr/>
        </p:nvSpPr>
        <p:spPr>
          <a:xfrm>
            <a:off x="336802" y="1464371"/>
            <a:ext cx="3567842" cy="1524000"/>
          </a:xfrm>
          <a:prstGeom prst="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NỘI DUNG 1. </a:t>
            </a:r>
            <a:endParaRPr lang="en-US" sz="240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endParaRPr>
          </a:p>
          <a:p>
            <a:pPr algn="ctr"/>
            <a:r>
              <a:rPr lang="en-US" sz="2400" b="0">
                <a:solidFill>
                  <a:srgbClr val="002060"/>
                </a:solidFill>
                <a:latin typeface="#9Slide03 Oswald" panose="00000500000000000000" pitchFamily="2" charset="0"/>
              </a:rPr>
              <a:t>Tuyên truyền về chủ quyền của VN ở quần đảo Hoàng Sa và quần đảo Trường Sa</a:t>
            </a:r>
            <a:endParaRPr lang="en-US" sz="2400" b="0">
              <a:solidFill>
                <a:srgbClr val="002060"/>
              </a:solidFill>
              <a:latin typeface="#9Slide03 Oswald" panose="00000500000000000000" pitchFamily="2" charset="0"/>
            </a:endParaRPr>
          </a:p>
        </p:txBody>
      </p:sp>
      <p:sp>
        <p:nvSpPr>
          <p:cNvPr id="26" name="Rectangle 25"/>
          <p:cNvSpPr/>
          <p:nvPr/>
        </p:nvSpPr>
        <p:spPr>
          <a:xfrm>
            <a:off x="336802" y="2988371"/>
            <a:ext cx="3567842" cy="346013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9Slide03 Oswald Bold" panose="00000800000000000000" pitchFamily="2" charset="0"/>
            </a:endParaRPr>
          </a:p>
        </p:txBody>
      </p:sp>
      <p:sp>
        <p:nvSpPr>
          <p:cNvPr id="2" name="Rectangle 1"/>
          <p:cNvSpPr/>
          <p:nvPr/>
        </p:nvSpPr>
        <p:spPr>
          <a:xfrm>
            <a:off x="318329" y="3352800"/>
            <a:ext cx="3295646" cy="830997"/>
          </a:xfrm>
          <a:prstGeom prst="rect">
            <a:avLst/>
          </a:prstGeom>
        </p:spPr>
        <p:txBody>
          <a:bodyPr wrap="square">
            <a:spAutoFit/>
          </a:bodyPr>
          <a:lstStyle/>
          <a:p>
            <a:pPr indent="180340" algn="just">
              <a:spcAft>
                <a:spcPts val="0"/>
              </a:spcAft>
            </a:pPr>
            <a:r>
              <a:rPr lang="en-US" sz="2400" b="0" smtClean="0">
                <a:solidFill>
                  <a:srgbClr val="002060"/>
                </a:solidFill>
                <a:latin typeface="#9Slide03 Oswald" panose="00000500000000000000" pitchFamily="2" charset="0"/>
                <a:ea typeface="Cambria" panose="02040503050406030204" pitchFamily="18" charset="0"/>
              </a:rPr>
              <a:t>- Khái </a:t>
            </a:r>
            <a:r>
              <a:rPr lang="en-US" sz="2400" b="0">
                <a:solidFill>
                  <a:srgbClr val="002060"/>
                </a:solidFill>
                <a:latin typeface="#9Slide03 Oswald" panose="00000500000000000000" pitchFamily="2" charset="0"/>
                <a:ea typeface="Cambria" panose="02040503050406030204" pitchFamily="18" charset="0"/>
              </a:rPr>
              <a:t>quát về </a:t>
            </a:r>
            <a:r>
              <a:rPr lang="en-US" sz="2400" b="0" smtClean="0">
                <a:solidFill>
                  <a:srgbClr val="002060"/>
                </a:solidFill>
                <a:latin typeface="#9Slide03 Oswald" panose="00000500000000000000" pitchFamily="2" charset="0"/>
                <a:ea typeface="Cambria" panose="02040503050406030204" pitchFamily="18" charset="0"/>
              </a:rPr>
              <a:t>quần đảo Hoàng Sa và Trường Sa.</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6" name="Rectangle 5"/>
          <p:cNvSpPr/>
          <p:nvPr/>
        </p:nvSpPr>
        <p:spPr>
          <a:xfrm>
            <a:off x="377085" y="4512371"/>
            <a:ext cx="3348115" cy="1569660"/>
          </a:xfrm>
          <a:prstGeom prst="rect">
            <a:avLst/>
          </a:prstGeom>
        </p:spPr>
        <p:txBody>
          <a:bodyPr wrap="square">
            <a:spAutoFit/>
          </a:bodyPr>
          <a:lstStyle/>
          <a:p>
            <a:pPr algn="just">
              <a:spcAft>
                <a:spcPts val="0"/>
              </a:spcAft>
            </a:pPr>
            <a:r>
              <a:rPr lang="en-US" sz="2400" b="0" smtClean="0">
                <a:solidFill>
                  <a:srgbClr val="002060"/>
                </a:solidFill>
                <a:latin typeface="#9Slide03 Oswald" panose="00000500000000000000" pitchFamily="2" charset="0"/>
                <a:ea typeface="Cambria" panose="02040503050406030204" pitchFamily="18" charset="0"/>
              </a:rPr>
              <a:t>  - </a:t>
            </a:r>
            <a:r>
              <a:rPr lang="en-US" sz="2400" b="0" smtClean="0">
                <a:solidFill>
                  <a:srgbClr val="002060"/>
                </a:solidFill>
                <a:latin typeface="#9Slide03 Oswald" panose="00000500000000000000" pitchFamily="2" charset="0"/>
                <a:ea typeface="Cambria" panose="02040503050406030204" pitchFamily="18" charset="0"/>
              </a:rPr>
              <a:t>Vai trò quả QĐ. Hoàng Sa và QĐ Trường Sa trong sự nghiệp xây dựng và bảo vệ Tổ Quốc</a:t>
            </a:r>
            <a:endParaRPr lang="en-US" sz="2400" b="0">
              <a:solidFill>
                <a:srgbClr val="002060"/>
              </a:solidFill>
              <a:latin typeface="#9Slide03 Oswald" panose="00000500000000000000" pitchFamily="2" charset="0"/>
            </a:endParaRPr>
          </a:p>
        </p:txBody>
      </p:sp>
      <p:sp>
        <p:nvSpPr>
          <p:cNvPr id="16" name="Rectangle 15"/>
          <p:cNvSpPr/>
          <p:nvPr/>
        </p:nvSpPr>
        <p:spPr>
          <a:xfrm>
            <a:off x="4407393" y="3398967"/>
            <a:ext cx="3306818" cy="1569660"/>
          </a:xfrm>
          <a:prstGeom prst="rect">
            <a:avLst/>
          </a:prstGeom>
        </p:spPr>
        <p:txBody>
          <a:bodyPr wrap="square">
            <a:spAutoFit/>
          </a:bodyPr>
          <a:lstStyle/>
          <a:p>
            <a:pPr algn="just">
              <a:spcAft>
                <a:spcPts val="0"/>
              </a:spcAft>
            </a:pPr>
            <a:r>
              <a:rPr lang="en-US" sz="2400" b="0" smtClean="0">
                <a:solidFill>
                  <a:srgbClr val="002060"/>
                </a:solidFill>
                <a:latin typeface="#9Slide03 Oswald" panose="00000500000000000000" pitchFamily="2" charset="0"/>
                <a:ea typeface="Cambria" panose="02040503050406030204" pitchFamily="18" charset="0"/>
              </a:rPr>
              <a:t>- Những </a:t>
            </a:r>
            <a:r>
              <a:rPr lang="en-US" sz="2400" b="0">
                <a:solidFill>
                  <a:srgbClr val="002060"/>
                </a:solidFill>
                <a:latin typeface="#9Slide03 Oswald" panose="00000500000000000000" pitchFamily="2" charset="0"/>
                <a:ea typeface="Cambria" panose="02040503050406030204" pitchFamily="18" charset="0"/>
              </a:rPr>
              <a:t>định hướng nước ta thực hiện để bảo vệ </a:t>
            </a:r>
            <a:r>
              <a:rPr lang="vi-VN" sz="2400" b="0">
                <a:solidFill>
                  <a:srgbClr val="002060"/>
                </a:solidFill>
                <a:latin typeface="#9Slide03 Oswald" panose="00000500000000000000" pitchFamily="2" charset="0"/>
                <a:ea typeface="Times New Roman" panose="02020603050405020304" pitchFamily="18" charset="0"/>
              </a:rPr>
              <a:t>vững chắc chủ quyền biển, đảo của Việt Nam</a:t>
            </a:r>
            <a:endParaRPr lang="en-US" sz="2400" b="0">
              <a:solidFill>
                <a:srgbClr val="002060"/>
              </a:solidFill>
              <a:latin typeface="#9Slide03 Oswald" panose="00000500000000000000" pitchFamily="2" charset="0"/>
            </a:endParaRPr>
          </a:p>
        </p:txBody>
      </p:sp>
      <p:sp>
        <p:nvSpPr>
          <p:cNvPr id="17" name="Rectangle 16"/>
          <p:cNvSpPr/>
          <p:nvPr/>
        </p:nvSpPr>
        <p:spPr>
          <a:xfrm>
            <a:off x="4519209" y="5019573"/>
            <a:ext cx="3083186" cy="830997"/>
          </a:xfrm>
          <a:prstGeom prst="rect">
            <a:avLst/>
          </a:prstGeom>
        </p:spPr>
        <p:txBody>
          <a:bodyPr wrap="square">
            <a:spAutoFit/>
          </a:bodyPr>
          <a:lstStyle/>
          <a:p>
            <a:pPr algn="just">
              <a:spcAft>
                <a:spcPts val="0"/>
              </a:spcAft>
            </a:pPr>
            <a:r>
              <a:rPr lang="en-US" sz="2400" b="0" smtClean="0">
                <a:solidFill>
                  <a:srgbClr val="002060"/>
                </a:solidFill>
                <a:latin typeface="#9Slide03 Oswald" panose="00000500000000000000" pitchFamily="2" charset="0"/>
                <a:ea typeface="Cambria" panose="02040503050406030204" pitchFamily="18" charset="0"/>
              </a:rPr>
              <a:t>- Luật </a:t>
            </a:r>
            <a:r>
              <a:rPr lang="en-US" sz="2400" b="0">
                <a:solidFill>
                  <a:srgbClr val="002060"/>
                </a:solidFill>
                <a:latin typeface="#9Slide03 Oswald" panose="00000500000000000000" pitchFamily="2" charset="0"/>
                <a:ea typeface="Cambria" panose="02040503050406030204" pitchFamily="18" charset="0"/>
              </a:rPr>
              <a:t>biển Việt Nam và luật biển quốc tế 1982</a:t>
            </a:r>
            <a:endParaRPr lang="en-US" sz="2400" b="0">
              <a:solidFill>
                <a:srgbClr val="002060"/>
              </a:solidFill>
              <a:latin typeface="#9Slide03 Oswald" panose="00000500000000000000" pitchFamily="2" charset="0"/>
            </a:endParaRPr>
          </a:p>
        </p:txBody>
      </p:sp>
      <p:sp>
        <p:nvSpPr>
          <p:cNvPr id="19" name="Rectangle 18"/>
          <p:cNvSpPr/>
          <p:nvPr/>
        </p:nvSpPr>
        <p:spPr>
          <a:xfrm>
            <a:off x="8015393" y="1160144"/>
            <a:ext cx="4038600" cy="5334546"/>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2" name="Picture 21"/>
          <p:cNvPicPr>
            <a:picLocks noChangeAspect="1"/>
          </p:cNvPicPr>
          <p:nvPr/>
        </p:nvPicPr>
        <p:blipFill>
          <a:blip r:embed="rId3"/>
          <a:stretch>
            <a:fillRect/>
          </a:stretch>
        </p:blipFill>
        <p:spPr>
          <a:xfrm>
            <a:off x="8251311" y="1328522"/>
            <a:ext cx="3566764" cy="4909900"/>
          </a:xfrm>
          <a:prstGeom prst="rect">
            <a:avLst/>
          </a:prstGeom>
        </p:spPr>
      </p:pic>
    </p:spTree>
    <p:extLst>
      <p:ext uri="{BB962C8B-B14F-4D97-AF65-F5344CB8AC3E}">
        <p14:creationId xmlns:p14="http://schemas.microsoft.com/office/powerpoint/2010/main" val="3027947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6" grpId="0" animBg="1"/>
      <p:bldP spid="2" grpId="0"/>
      <p:bldP spid="6" grpId="0"/>
      <p:bldP spid="16" grpId="0"/>
      <p:bldP spid="17"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0992" y="1015166"/>
            <a:ext cx="12019357" cy="8094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latin typeface="#9Slide03 Oswald Bold" panose="00000800000000000000" pitchFamily="2" charset="0"/>
            </a:endParaRPr>
          </a:p>
        </p:txBody>
      </p:sp>
      <p:pic>
        <p:nvPicPr>
          <p:cNvPr id="4" name="Picture 20"/>
          <p:cNvPicPr>
            <a:picLocks noChangeAspect="1"/>
          </p:cNvPicPr>
          <p:nvPr/>
        </p:nvPicPr>
        <p:blipFill>
          <a:blip r:embed="rId2" cstate="print">
            <a:extLst>
              <a:ext uri="{28A0092B-C50C-407E-A947-70E740481C1C}">
                <a14:useLocalDpi xmlns:a14="http://schemas.microsoft.com/office/drawing/2010/main" val="0"/>
              </a:ext>
            </a:extLst>
          </a:blip>
          <a:srcRect l="4008" t="1160" r="5865" b="3938"/>
          <a:stretch>
            <a:fillRect/>
          </a:stretch>
        </p:blipFill>
        <p:spPr bwMode="auto">
          <a:xfrm>
            <a:off x="0" y="61531"/>
            <a:ext cx="2138750" cy="11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bwMode="auto">
          <a:xfrm>
            <a:off x="3725200" y="128505"/>
            <a:ext cx="5978728" cy="854908"/>
          </a:xfrm>
          <a:prstGeom prst="rect">
            <a:avLst/>
          </a:prstGeom>
          <a:noFill/>
        </p:spPr>
        <p:txBody>
          <a:bodyPr lIns="115121" tIns="57560" rIns="115121" bIns="57560">
            <a:spAutoFit/>
          </a:bodyPr>
          <a:lstStyle/>
          <a:p>
            <a:pPr algn="ctr" eaLnBrk="1" hangingPunct="1">
              <a:defRPr/>
            </a:pPr>
            <a:r>
              <a:rPr lang="en-US" sz="4800" dirty="0" smtClean="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rPr>
              <a:t>VIẾT BÁO CÁO</a:t>
            </a:r>
            <a:endParaRPr lang="vi-VN" sz="4800" dirty="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endParaRPr>
          </a:p>
        </p:txBody>
      </p:sp>
      <p:grpSp>
        <p:nvGrpSpPr>
          <p:cNvPr id="7" name="Group 6"/>
          <p:cNvGrpSpPr/>
          <p:nvPr/>
        </p:nvGrpSpPr>
        <p:grpSpPr>
          <a:xfrm>
            <a:off x="465894" y="1923447"/>
            <a:ext cx="3050204" cy="946126"/>
            <a:chOff x="499899" y="1114706"/>
            <a:chExt cx="3050204" cy="946126"/>
          </a:xfrm>
        </p:grpSpPr>
        <p:pic>
          <p:nvPicPr>
            <p:cNvPr id="8" name="Picture 7"/>
            <p:cNvPicPr>
              <a:picLocks noChangeAspect="1"/>
            </p:cNvPicPr>
            <p:nvPr/>
          </p:nvPicPr>
          <p:blipFill>
            <a:blip r:embed="rId3"/>
            <a:stretch>
              <a:fillRect/>
            </a:stretch>
          </p:blipFill>
          <p:spPr>
            <a:xfrm>
              <a:off x="499899" y="1114706"/>
              <a:ext cx="1269436" cy="946126"/>
            </a:xfrm>
            <a:prstGeom prst="rect">
              <a:avLst/>
            </a:prstGeom>
          </p:spPr>
        </p:pic>
        <p:sp>
          <p:nvSpPr>
            <p:cNvPr id="9" name="TextBox 8"/>
            <p:cNvSpPr txBox="1"/>
            <p:nvPr/>
          </p:nvSpPr>
          <p:spPr>
            <a:xfrm>
              <a:off x="1613240" y="1143591"/>
              <a:ext cx="1936863" cy="830997"/>
            </a:xfrm>
            <a:prstGeom prst="rect">
              <a:avLst/>
            </a:prstGeom>
            <a:noFill/>
          </p:spPr>
          <p:txBody>
            <a:bodyPr wrap="square" rtlCol="0">
              <a:spAutoFit/>
            </a:bodyPr>
            <a:lstStyle/>
            <a:p>
              <a:pPr algn="ctr"/>
              <a:r>
                <a:rPr lang="en-US" sz="2400" b="1" dirty="0" smtClean="0">
                  <a:solidFill>
                    <a:srgbClr val="002060"/>
                  </a:solidFill>
                  <a:latin typeface="#9Slide03 Oswald" panose="00000500000000000000" pitchFamily="2" charset="0"/>
                  <a:cs typeface="Times New Roman" panose="02020603050405020304" pitchFamily="18" charset="0"/>
                </a:rPr>
                <a:t>HOẠT ĐỘNG</a:t>
              </a:r>
              <a:r>
                <a:rPr lang="en-US" sz="2400" dirty="0" smtClean="0">
                  <a:solidFill>
                    <a:srgbClr val="002060"/>
                  </a:solidFill>
                  <a:latin typeface="#9Slide03 Oswald" panose="00000500000000000000" pitchFamily="2" charset="0"/>
                  <a:cs typeface="Times New Roman" panose="02020603050405020304" pitchFamily="18" charset="0"/>
                </a:rPr>
                <a:t>: </a:t>
              </a:r>
              <a:r>
                <a:rPr lang="en-US" sz="2400" dirty="0" err="1" smtClean="0">
                  <a:solidFill>
                    <a:srgbClr val="002060"/>
                  </a:solidFill>
                  <a:latin typeface="#9Slide03 Oswald" panose="00000500000000000000" pitchFamily="2" charset="0"/>
                  <a:cs typeface="Times New Roman" panose="02020603050405020304" pitchFamily="18" charset="0"/>
                </a:rPr>
                <a:t>Nhóm</a:t>
              </a:r>
              <a:endParaRPr lang="en-US" sz="2400" dirty="0">
                <a:solidFill>
                  <a:srgbClr val="002060"/>
                </a:solidFill>
                <a:latin typeface="#9Slide03 Oswald" panose="00000500000000000000" pitchFamily="2" charset="0"/>
                <a:cs typeface="Times New Roman" panose="02020603050405020304" pitchFamily="18" charset="0"/>
              </a:endParaRPr>
            </a:p>
          </p:txBody>
        </p:sp>
      </p:grpSp>
      <p:grpSp>
        <p:nvGrpSpPr>
          <p:cNvPr id="10" name="Group 9"/>
          <p:cNvGrpSpPr/>
          <p:nvPr/>
        </p:nvGrpSpPr>
        <p:grpSpPr>
          <a:xfrm>
            <a:off x="282965" y="4842439"/>
            <a:ext cx="2687718" cy="1320862"/>
            <a:chOff x="474486" y="5164196"/>
            <a:chExt cx="2687718" cy="1320862"/>
          </a:xfrm>
        </p:grpSpPr>
        <p:pic>
          <p:nvPicPr>
            <p:cNvPr id="11" name="Picture 10"/>
            <p:cNvPicPr>
              <a:picLocks noChangeAspect="1"/>
            </p:cNvPicPr>
            <p:nvPr/>
          </p:nvPicPr>
          <p:blipFill>
            <a:blip r:embed="rId4"/>
            <a:stretch>
              <a:fillRect/>
            </a:stretch>
          </p:blipFill>
          <p:spPr>
            <a:xfrm>
              <a:off x="474486" y="5164196"/>
              <a:ext cx="1332129" cy="1320862"/>
            </a:xfrm>
            <a:prstGeom prst="rect">
              <a:avLst/>
            </a:prstGeom>
          </p:spPr>
        </p:pic>
        <p:sp>
          <p:nvSpPr>
            <p:cNvPr id="12" name="TextBox 11"/>
            <p:cNvSpPr txBox="1"/>
            <p:nvPr/>
          </p:nvSpPr>
          <p:spPr>
            <a:xfrm>
              <a:off x="1678825" y="5268168"/>
              <a:ext cx="1483379" cy="830997"/>
            </a:xfrm>
            <a:prstGeom prst="rect">
              <a:avLst/>
            </a:prstGeom>
            <a:noFill/>
          </p:spPr>
          <p:txBody>
            <a:bodyPr wrap="square" rtlCol="0">
              <a:spAutoFit/>
            </a:bodyPr>
            <a:lstStyle/>
            <a:p>
              <a:pPr algn="ctr"/>
              <a:r>
                <a:rPr lang="en-US" sz="2400" b="1" dirty="0" smtClean="0">
                  <a:solidFill>
                    <a:srgbClr val="002060"/>
                  </a:solidFill>
                  <a:latin typeface="#9Slide03 Oswald" panose="00000500000000000000" pitchFamily="2" charset="0"/>
                  <a:cs typeface="Times New Roman" panose="02020603050405020304" pitchFamily="18" charset="0"/>
                </a:rPr>
                <a:t>NHIỆM VỤ</a:t>
              </a:r>
              <a:r>
                <a:rPr lang="en-US" sz="2400" dirty="0" smtClean="0">
                  <a:solidFill>
                    <a:srgbClr val="002060"/>
                  </a:solidFill>
                  <a:latin typeface="#9Slide03 Oswald" panose="00000500000000000000" pitchFamily="2" charset="0"/>
                  <a:cs typeface="Times New Roman" panose="02020603050405020304" pitchFamily="18" charset="0"/>
                </a:rPr>
                <a:t>:</a:t>
              </a:r>
            </a:p>
            <a:p>
              <a:pPr algn="ctr"/>
              <a:r>
                <a:rPr lang="en-US" sz="2400" dirty="0" err="1" smtClean="0">
                  <a:solidFill>
                    <a:srgbClr val="002060"/>
                  </a:solidFill>
                  <a:latin typeface="#9Slide03 Oswald" panose="00000500000000000000" pitchFamily="2" charset="0"/>
                  <a:cs typeface="Times New Roman" panose="02020603050405020304" pitchFamily="18" charset="0"/>
                </a:rPr>
                <a:t>Bốc</a:t>
              </a:r>
              <a:r>
                <a:rPr lang="en-US" sz="2400" dirty="0" smtClean="0">
                  <a:solidFill>
                    <a:srgbClr val="002060"/>
                  </a:solidFill>
                  <a:latin typeface="#9Slide03 Oswald" panose="00000500000000000000" pitchFamily="2" charset="0"/>
                  <a:cs typeface="Times New Roman" panose="02020603050405020304" pitchFamily="18" charset="0"/>
                </a:rPr>
                <a:t> </a:t>
              </a:r>
              <a:r>
                <a:rPr lang="en-US" sz="2400" dirty="0" err="1" smtClean="0">
                  <a:solidFill>
                    <a:srgbClr val="002060"/>
                  </a:solidFill>
                  <a:latin typeface="#9Slide03 Oswald" panose="00000500000000000000" pitchFamily="2" charset="0"/>
                  <a:cs typeface="Times New Roman" panose="02020603050405020304" pitchFamily="18" charset="0"/>
                </a:rPr>
                <a:t>thăm</a:t>
              </a:r>
              <a:endParaRPr lang="en-US" sz="2400" dirty="0" smtClean="0">
                <a:solidFill>
                  <a:srgbClr val="002060"/>
                </a:solidFill>
                <a:latin typeface="#9Slide03 Oswald" panose="00000500000000000000" pitchFamily="2" charset="0"/>
                <a:cs typeface="Times New Roman" panose="02020603050405020304" pitchFamily="18" charset="0"/>
              </a:endParaRPr>
            </a:p>
          </p:txBody>
        </p:sp>
      </p:grpSp>
      <p:grpSp>
        <p:nvGrpSpPr>
          <p:cNvPr id="13" name="Group 12"/>
          <p:cNvGrpSpPr/>
          <p:nvPr/>
        </p:nvGrpSpPr>
        <p:grpSpPr>
          <a:xfrm>
            <a:off x="395314" y="3429000"/>
            <a:ext cx="3015759" cy="1162050"/>
            <a:chOff x="429319" y="2314941"/>
            <a:chExt cx="3015759" cy="1162050"/>
          </a:xfrm>
        </p:grpSpPr>
        <p:sp>
          <p:nvSpPr>
            <p:cNvPr id="14" name="TextBox 13"/>
            <p:cNvSpPr txBox="1"/>
            <p:nvPr/>
          </p:nvSpPr>
          <p:spPr>
            <a:xfrm>
              <a:off x="1643934" y="2418912"/>
              <a:ext cx="1801144" cy="830997"/>
            </a:xfrm>
            <a:prstGeom prst="rect">
              <a:avLst/>
            </a:prstGeom>
            <a:noFill/>
          </p:spPr>
          <p:txBody>
            <a:bodyPr wrap="square" rtlCol="0">
              <a:spAutoFit/>
            </a:bodyPr>
            <a:lstStyle/>
            <a:p>
              <a:pPr algn="ctr"/>
              <a:r>
                <a:rPr lang="en-US" sz="2400" b="1" dirty="0" smtClean="0">
                  <a:solidFill>
                    <a:srgbClr val="002060"/>
                  </a:solidFill>
                  <a:latin typeface="#9Slide03 Oswald" panose="00000500000000000000" pitchFamily="2" charset="0"/>
                  <a:cs typeface="Times New Roman" panose="02020603050405020304" pitchFamily="18" charset="0"/>
                </a:rPr>
                <a:t>PHƯƠNG TIỆN</a:t>
              </a:r>
              <a:r>
                <a:rPr lang="en-US" sz="2400" dirty="0" smtClean="0">
                  <a:solidFill>
                    <a:srgbClr val="002060"/>
                  </a:solidFill>
                  <a:latin typeface="#9Slide03 Oswald" panose="00000500000000000000" pitchFamily="2" charset="0"/>
                  <a:cs typeface="Times New Roman" panose="02020603050405020304" pitchFamily="18" charset="0"/>
                </a:rPr>
                <a:t>: SGK, </a:t>
              </a:r>
              <a:r>
                <a:rPr lang="en-US" sz="2400" dirty="0" err="1" smtClean="0">
                  <a:solidFill>
                    <a:srgbClr val="002060"/>
                  </a:solidFill>
                  <a:latin typeface="#9Slide03 Oswald" panose="00000500000000000000" pitchFamily="2" charset="0"/>
                  <a:cs typeface="Times New Roman" panose="02020603050405020304" pitchFamily="18" charset="0"/>
                </a:rPr>
                <a:t>tài</a:t>
              </a:r>
              <a:r>
                <a:rPr lang="en-US" sz="2400" dirty="0" smtClean="0">
                  <a:solidFill>
                    <a:srgbClr val="002060"/>
                  </a:solidFill>
                  <a:latin typeface="#9Slide03 Oswald" panose="00000500000000000000" pitchFamily="2" charset="0"/>
                  <a:cs typeface="Times New Roman" panose="02020603050405020304" pitchFamily="18" charset="0"/>
                </a:rPr>
                <a:t> </a:t>
              </a:r>
              <a:r>
                <a:rPr lang="en-US" sz="2400" dirty="0" err="1" smtClean="0">
                  <a:solidFill>
                    <a:srgbClr val="002060"/>
                  </a:solidFill>
                  <a:latin typeface="#9Slide03 Oswald" panose="00000500000000000000" pitchFamily="2" charset="0"/>
                  <a:cs typeface="Times New Roman" panose="02020603050405020304" pitchFamily="18" charset="0"/>
                </a:rPr>
                <a:t>liệu</a:t>
              </a:r>
              <a:endParaRPr lang="en-US" sz="2400" dirty="0">
                <a:solidFill>
                  <a:srgbClr val="002060"/>
                </a:solidFill>
                <a:latin typeface="#9Slide03 Oswald" panose="00000500000000000000" pitchFamily="2"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429319" y="2314941"/>
              <a:ext cx="1162050" cy="1162050"/>
            </a:xfrm>
            <a:prstGeom prst="rect">
              <a:avLst/>
            </a:prstGeom>
          </p:spPr>
        </p:pic>
      </p:grpSp>
      <p:cxnSp>
        <p:nvCxnSpPr>
          <p:cNvPr id="19" name="Straight Connector 18"/>
          <p:cNvCxnSpPr/>
          <p:nvPr/>
        </p:nvCxnSpPr>
        <p:spPr>
          <a:xfrm>
            <a:off x="3411073" y="1704820"/>
            <a:ext cx="0" cy="3962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870021" y="5723165"/>
            <a:ext cx="7093379" cy="954107"/>
          </a:xfrm>
          <a:prstGeom prst="rect">
            <a:avLst/>
          </a:prstGeom>
        </p:spPr>
        <p:txBody>
          <a:bodyPr wrap="square">
            <a:spAutoFit/>
          </a:bodyPr>
          <a:lstStyle/>
          <a:p>
            <a:pPr marL="0" marR="0" indent="0" algn="just">
              <a:spcBef>
                <a:spcPts val="0"/>
              </a:spcBef>
              <a:spcAft>
                <a:spcPts val="0"/>
              </a:spcAft>
            </a:pPr>
            <a:r>
              <a:rPr lang="it-IT" sz="2800" dirty="0" smtClean="0">
                <a:solidFill>
                  <a:schemeClr val="accent4">
                    <a:lumMod val="50000"/>
                  </a:schemeClr>
                </a:solidFill>
                <a:latin typeface="#9Slide03 Oswald" panose="00000500000000000000" pitchFamily="2" charset="0"/>
                <a:ea typeface="Times New Roman" panose="02020603050405020304" pitchFamily="18" charset="0"/>
              </a:rPr>
              <a:t>- Các </a:t>
            </a:r>
            <a:r>
              <a:rPr lang="it-IT" sz="2800" dirty="0">
                <a:solidFill>
                  <a:schemeClr val="accent4">
                    <a:lumMod val="50000"/>
                  </a:schemeClr>
                </a:solidFill>
                <a:latin typeface="#9Slide03 Oswald" panose="00000500000000000000" pitchFamily="2" charset="0"/>
                <a:ea typeface="Times New Roman" panose="02020603050405020304" pitchFamily="18" charset="0"/>
              </a:rPr>
              <a:t>nhóm báo cáo, nhóm khác nhận xét và bổ </a:t>
            </a:r>
            <a:r>
              <a:rPr lang="it-IT" sz="2800" dirty="0" smtClean="0">
                <a:solidFill>
                  <a:schemeClr val="accent4">
                    <a:lumMod val="50000"/>
                  </a:schemeClr>
                </a:solidFill>
                <a:latin typeface="#9Slide03 Oswald" panose="00000500000000000000" pitchFamily="2" charset="0"/>
                <a:ea typeface="Times New Roman" panose="02020603050405020304" pitchFamily="18" charset="0"/>
              </a:rPr>
              <a:t>sung</a:t>
            </a:r>
          </a:p>
          <a:p>
            <a:pPr marL="0" marR="0" indent="0" algn="just">
              <a:spcBef>
                <a:spcPts val="0"/>
              </a:spcBef>
              <a:spcAft>
                <a:spcPts val="0"/>
              </a:spcAft>
            </a:pPr>
            <a:r>
              <a:rPr lang="it-IT" sz="2800" dirty="0" smtClean="0">
                <a:solidFill>
                  <a:schemeClr val="accent4">
                    <a:lumMod val="50000"/>
                  </a:schemeClr>
                </a:solidFill>
                <a:latin typeface="#9Slide03 Oswald" panose="00000500000000000000" pitchFamily="2" charset="0"/>
                <a:ea typeface="Times New Roman" panose="02020603050405020304" pitchFamily="18" charset="0"/>
              </a:rPr>
              <a:t>- Chấm </a:t>
            </a:r>
            <a:r>
              <a:rPr lang="it-IT" sz="2800" dirty="0">
                <a:solidFill>
                  <a:schemeClr val="accent4">
                    <a:lumMod val="50000"/>
                  </a:schemeClr>
                </a:solidFill>
                <a:latin typeface="#9Slide03 Oswald" panose="00000500000000000000" pitchFamily="2" charset="0"/>
                <a:ea typeface="Times New Roman" panose="02020603050405020304" pitchFamily="18" charset="0"/>
              </a:rPr>
              <a:t>điểm theo tiêu chí.</a:t>
            </a:r>
            <a:endParaRPr lang="en-US" sz="2800" dirty="0">
              <a:solidFill>
                <a:schemeClr val="accent4">
                  <a:lumMod val="50000"/>
                </a:schemeClr>
              </a:solidFill>
              <a:latin typeface="#9Slide03 Oswald" panose="00000500000000000000" pitchFamily="2" charset="0"/>
              <a:ea typeface="Times New Roman" panose="02020603050405020304" pitchFamily="18" charset="0"/>
            </a:endParaRPr>
          </a:p>
        </p:txBody>
      </p:sp>
      <p:sp>
        <p:nvSpPr>
          <p:cNvPr id="18" name="Rectangle 17"/>
          <p:cNvSpPr/>
          <p:nvPr/>
        </p:nvSpPr>
        <p:spPr>
          <a:xfrm>
            <a:off x="2970683" y="5696105"/>
            <a:ext cx="1899338" cy="954107"/>
          </a:xfrm>
          <a:prstGeom prst="rect">
            <a:avLst/>
          </a:prstGeom>
        </p:spPr>
        <p:txBody>
          <a:bodyPr wrap="square">
            <a:spAutoFit/>
          </a:bodyPr>
          <a:lstStyle/>
          <a:p>
            <a:pPr marL="0" marR="0" indent="0" algn="ctr">
              <a:spcBef>
                <a:spcPts val="0"/>
              </a:spcBef>
              <a:spcAft>
                <a:spcPts val="0"/>
              </a:spcAft>
            </a:pPr>
            <a:r>
              <a:rPr lang="it-IT" sz="2800" dirty="0">
                <a:solidFill>
                  <a:schemeClr val="accent4">
                    <a:lumMod val="50000"/>
                  </a:schemeClr>
                </a:solidFill>
                <a:latin typeface="#9Slide03 Oswald" panose="00000500000000000000" pitchFamily="2" charset="0"/>
                <a:ea typeface="Times New Roman" panose="02020603050405020304" pitchFamily="18" charset="0"/>
              </a:rPr>
              <a:t>BÁO CÁO, THẢO LUẬN: </a:t>
            </a:r>
          </a:p>
        </p:txBody>
      </p:sp>
      <p:cxnSp>
        <p:nvCxnSpPr>
          <p:cNvPr id="32" name="Straight Connector 31"/>
          <p:cNvCxnSpPr/>
          <p:nvPr/>
        </p:nvCxnSpPr>
        <p:spPr>
          <a:xfrm>
            <a:off x="4847609" y="5648130"/>
            <a:ext cx="0" cy="100208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3956488" y="1923447"/>
            <a:ext cx="7473512" cy="3727610"/>
          </a:xfrm>
          <a:prstGeom prst="rect">
            <a:avLst/>
          </a:prstGeom>
        </p:spPr>
      </p:pic>
      <p:sp>
        <p:nvSpPr>
          <p:cNvPr id="16" name="TextBox 15"/>
          <p:cNvSpPr txBox="1"/>
          <p:nvPr/>
        </p:nvSpPr>
        <p:spPr>
          <a:xfrm>
            <a:off x="5486400" y="1371600"/>
            <a:ext cx="4419600" cy="523220"/>
          </a:xfrm>
          <a:prstGeom prst="rect">
            <a:avLst/>
          </a:prstGeom>
          <a:noFill/>
        </p:spPr>
        <p:txBody>
          <a:bodyPr wrap="square" rtlCol="0">
            <a:spAutoFit/>
          </a:bodyPr>
          <a:lstStyle/>
          <a:p>
            <a:pPr algn="ctr"/>
            <a:r>
              <a:rPr lang="en-US" sz="2800" smtClean="0">
                <a:solidFill>
                  <a:srgbClr val="002060"/>
                </a:solidFill>
                <a:latin typeface="#9Slide03 Oswald" panose="00000500000000000000" pitchFamily="2" charset="0"/>
              </a:rPr>
              <a:t>TIÊU CHÍ ĐÁNH GIÁ SẢN PHẨM</a:t>
            </a:r>
            <a:endParaRPr lang="en-US" sz="2800">
              <a:solidFill>
                <a:srgbClr val="002060"/>
              </a:solidFill>
              <a:latin typeface="#9Slide03 Oswald" panose="00000500000000000000" pitchFamily="2" charset="0"/>
            </a:endParaRPr>
          </a:p>
        </p:txBody>
      </p:sp>
    </p:spTree>
    <p:extLst>
      <p:ext uri="{BB962C8B-B14F-4D97-AF65-F5344CB8AC3E}">
        <p14:creationId xmlns:p14="http://schemas.microsoft.com/office/powerpoint/2010/main" val="2911679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2133600" y="1295400"/>
            <a:ext cx="8229600" cy="1107996"/>
          </a:xfrm>
          <a:prstGeom prst="rect">
            <a:avLst/>
          </a:prstGeom>
          <a:noFill/>
        </p:spPr>
        <p:txBody>
          <a:bodyPr wrap="square" rtlCol="0">
            <a:spAutoFit/>
          </a:bodyPr>
          <a:lstStyle/>
          <a:p>
            <a:pPr algn="ctr"/>
            <a:r>
              <a:rPr lang="en-US" sz="6600" b="1" smtClean="0">
                <a:solidFill>
                  <a:srgbClr val="FFC000"/>
                </a:solidFill>
                <a:effectLst>
                  <a:outerShdw blurRad="38100" dist="38100" dir="2700000" algn="tl">
                    <a:srgbClr val="000000">
                      <a:alpha val="43137"/>
                    </a:srgbClr>
                  </a:outerShdw>
                </a:effectLst>
                <a:latin typeface="#9Slide03 Oswald Bold" panose="00000800000000000000" pitchFamily="2" charset="0"/>
              </a:rPr>
              <a:t>II. BÁO CÁO SẢN PHẨM</a:t>
            </a:r>
            <a:endParaRPr lang="en-US" sz="6600" b="1" dirty="0">
              <a:solidFill>
                <a:srgbClr val="FFC000"/>
              </a:solidFill>
              <a:effectLst>
                <a:outerShdw blurRad="38100" dist="38100" dir="2700000" algn="tl">
                  <a:srgbClr val="000000">
                    <a:alpha val="43137"/>
                  </a:srgbClr>
                </a:outerShdw>
              </a:effectLst>
              <a:latin typeface="#9Slide03 Oswald Bold" panose="00000800000000000000" pitchFamily="2" charset="0"/>
            </a:endParaRPr>
          </a:p>
        </p:txBody>
      </p:sp>
      <p:sp>
        <p:nvSpPr>
          <p:cNvPr id="6" name="Rectangle 5"/>
          <p:cNvSpPr/>
          <p:nvPr/>
        </p:nvSpPr>
        <p:spPr>
          <a:xfrm>
            <a:off x="1981200" y="923890"/>
            <a:ext cx="8763000" cy="169817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373067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0992" y="1015166"/>
            <a:ext cx="12019357" cy="8094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latin typeface="#9Slide03 Oswald Bold" panose="00000800000000000000" pitchFamily="2" charset="0"/>
            </a:endParaRPr>
          </a:p>
        </p:txBody>
      </p:sp>
      <p:sp>
        <p:nvSpPr>
          <p:cNvPr id="5" name="TextBox 4"/>
          <p:cNvSpPr txBox="1"/>
          <p:nvPr/>
        </p:nvSpPr>
        <p:spPr bwMode="auto">
          <a:xfrm>
            <a:off x="2514600" y="200730"/>
            <a:ext cx="8229600" cy="854908"/>
          </a:xfrm>
          <a:prstGeom prst="rect">
            <a:avLst/>
          </a:prstGeom>
          <a:noFill/>
        </p:spPr>
        <p:txBody>
          <a:bodyPr wrap="square" lIns="115121" tIns="57560" rIns="115121" bIns="57560">
            <a:spAutoFit/>
          </a:bodyPr>
          <a:lstStyle/>
          <a:p>
            <a:pPr algn="ctr" eaLnBrk="1" hangingPunct="1">
              <a:defRPr/>
            </a:pPr>
            <a:r>
              <a:rPr lang="en-US" sz="4800" smtClean="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rPr>
              <a:t>CHỦ QUYỀN BIỂN ĐẢO VIỆT NAM</a:t>
            </a:r>
            <a:endParaRPr lang="vi-VN" sz="4800" dirty="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endParaRPr>
          </a:p>
        </p:txBody>
      </p:sp>
      <p:pic>
        <p:nvPicPr>
          <p:cNvPr id="10" name="Picture 9"/>
          <p:cNvPicPr>
            <a:picLocks noChangeAspect="1"/>
          </p:cNvPicPr>
          <p:nvPr/>
        </p:nvPicPr>
        <p:blipFill rotWithShape="1">
          <a:blip r:embed="rId2"/>
          <a:srcRect l="5915" t="10119" r="5623" b="12207"/>
          <a:stretch/>
        </p:blipFill>
        <p:spPr>
          <a:xfrm>
            <a:off x="38100" y="0"/>
            <a:ext cx="1600200" cy="1405054"/>
          </a:xfrm>
          <a:prstGeom prst="rect">
            <a:avLst/>
          </a:prstGeom>
        </p:spPr>
      </p:pic>
      <p:sp>
        <p:nvSpPr>
          <p:cNvPr id="12" name="Rectangle 11"/>
          <p:cNvSpPr/>
          <p:nvPr/>
        </p:nvSpPr>
        <p:spPr>
          <a:xfrm>
            <a:off x="1184382" y="1535888"/>
            <a:ext cx="5600796" cy="1524000"/>
          </a:xfrm>
          <a:prstGeom prst="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Oswald Bold" panose="00000800000000000000" pitchFamily="2" charset="0"/>
                <a:ea typeface="Cambria" panose="02040503050406030204" pitchFamily="18" charset="0"/>
                <a:cs typeface="Times New Roman" panose="02020603050405020304" pitchFamily="18" charset="0"/>
              </a:rPr>
              <a:t>NỘI DUNG 1. </a:t>
            </a:r>
            <a:endParaRPr lang="en-US" sz="2800" dirty="0" smtClean="0">
              <a:solidFill>
                <a:srgbClr val="002060"/>
              </a:solidFill>
              <a:latin typeface="#9Slide03 Oswald Bold" panose="00000800000000000000" pitchFamily="2" charset="0"/>
              <a:ea typeface="Cambria" panose="02040503050406030204" pitchFamily="18" charset="0"/>
              <a:cs typeface="Times New Roman" panose="02020603050405020304" pitchFamily="18" charset="0"/>
            </a:endParaRPr>
          </a:p>
          <a:p>
            <a:pPr algn="ctr"/>
            <a:r>
              <a:rPr lang="en-US" sz="2800" b="0">
                <a:solidFill>
                  <a:srgbClr val="002060"/>
                </a:solidFill>
                <a:latin typeface="#9Slide03 Oswald" panose="00000500000000000000" pitchFamily="2" charset="0"/>
              </a:rPr>
              <a:t>Tuyên truyền về chủ quyền của VN ở quần đảo Hoàng Sa và quần đảo Trường Sa</a:t>
            </a:r>
            <a:endParaRPr lang="en-US" sz="2800" b="0">
              <a:solidFill>
                <a:srgbClr val="002060"/>
              </a:solidFill>
              <a:latin typeface="#9Slide03 Oswald" panose="00000500000000000000" pitchFamily="2" charset="0"/>
            </a:endParaRPr>
          </a:p>
        </p:txBody>
      </p:sp>
      <p:sp>
        <p:nvSpPr>
          <p:cNvPr id="9" name="TextBox 8"/>
          <p:cNvSpPr txBox="1"/>
          <p:nvPr/>
        </p:nvSpPr>
        <p:spPr>
          <a:xfrm>
            <a:off x="8509410" y="1535888"/>
            <a:ext cx="3019425" cy="1200329"/>
          </a:xfrm>
          <a:prstGeom prst="rect">
            <a:avLst/>
          </a:prstGeom>
          <a:noFill/>
        </p:spPr>
        <p:txBody>
          <a:bodyPr wrap="square" rtlCol="0">
            <a:spAutoFit/>
          </a:bodyPr>
          <a:lstStyle/>
          <a:p>
            <a:pPr algn="ctr"/>
            <a:r>
              <a:rPr lang="en-US" sz="3600" b="1" smtClean="0">
                <a:solidFill>
                  <a:srgbClr val="7030A0"/>
                </a:solidFill>
                <a:latin typeface="#9Slide03 Oswald" panose="00000500000000000000" pitchFamily="2" charset="0"/>
              </a:rPr>
              <a:t>BÁO CÁO, THUYẾT TRÌNH</a:t>
            </a:r>
            <a:endParaRPr lang="en-US" sz="3600" b="1">
              <a:solidFill>
                <a:srgbClr val="7030A0"/>
              </a:solidFill>
              <a:latin typeface="#9Slide03 Oswald" panose="00000500000000000000" pitchFamily="2" charset="0"/>
            </a:endParaRPr>
          </a:p>
        </p:txBody>
      </p:sp>
      <p:pic>
        <p:nvPicPr>
          <p:cNvPr id="11" name="Picture 10"/>
          <p:cNvPicPr>
            <a:picLocks noChangeAspect="1"/>
          </p:cNvPicPr>
          <p:nvPr/>
        </p:nvPicPr>
        <p:blipFill rotWithShape="1">
          <a:blip r:embed="rId3"/>
          <a:srcRect l="5081" t="14146" r="4675" b="17561"/>
          <a:stretch/>
        </p:blipFill>
        <p:spPr>
          <a:xfrm>
            <a:off x="7731535" y="3059888"/>
            <a:ext cx="4261352" cy="3224806"/>
          </a:xfrm>
          <a:prstGeom prst="rect">
            <a:avLst/>
          </a:prstGeom>
        </p:spPr>
      </p:pic>
      <p:sp>
        <p:nvSpPr>
          <p:cNvPr id="13" name="Rectangle 12"/>
          <p:cNvSpPr/>
          <p:nvPr/>
        </p:nvSpPr>
        <p:spPr>
          <a:xfrm>
            <a:off x="7693435" y="1535888"/>
            <a:ext cx="63500" cy="4559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519065" y="3256800"/>
            <a:ext cx="3481436" cy="2325599"/>
          </a:xfrm>
          <a:prstGeom prst="rect">
            <a:avLst/>
          </a:prstGeom>
          <a:ln w="12700">
            <a:solidFill>
              <a:schemeClr val="tx1"/>
            </a:solidFill>
          </a:ln>
        </p:spPr>
      </p:pic>
      <p:pic>
        <p:nvPicPr>
          <p:cNvPr id="6" name="Picture 5"/>
          <p:cNvPicPr>
            <a:picLocks noChangeAspect="1"/>
          </p:cNvPicPr>
          <p:nvPr/>
        </p:nvPicPr>
        <p:blipFill>
          <a:blip r:embed="rId5"/>
          <a:stretch>
            <a:fillRect/>
          </a:stretch>
        </p:blipFill>
        <p:spPr>
          <a:xfrm>
            <a:off x="4151518" y="4419600"/>
            <a:ext cx="3429000" cy="2098556"/>
          </a:xfrm>
          <a:prstGeom prst="rect">
            <a:avLst/>
          </a:prstGeom>
          <a:ln w="12700">
            <a:solidFill>
              <a:schemeClr val="tx1"/>
            </a:solidFill>
          </a:ln>
        </p:spPr>
      </p:pic>
    </p:spTree>
    <p:extLst>
      <p:ext uri="{BB962C8B-B14F-4D97-AF65-F5344CB8AC3E}">
        <p14:creationId xmlns:p14="http://schemas.microsoft.com/office/powerpoint/2010/main" val="2138715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70"/>
            <a:ext cx="121920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cxnSp>
        <p:nvCxnSpPr>
          <p:cNvPr id="10" name="Straight Connector 9"/>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18655" y="988468"/>
            <a:ext cx="5867400" cy="535531"/>
          </a:xfrm>
          <a:prstGeom prst="rect">
            <a:avLst/>
          </a:prstGeom>
        </p:spPr>
        <p:txBody>
          <a:bodyPr wrap="squar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1. </a:t>
            </a:r>
            <a:r>
              <a:rPr lang="vi-VN" sz="2400">
                <a:solidFill>
                  <a:srgbClr val="002060"/>
                </a:solidFill>
                <a:latin typeface="#9Slide03 Oswald" panose="00000500000000000000" pitchFamily="2" charset="0"/>
              </a:rPr>
              <a:t>Khái quát về quần đảo Hoàng Sa và </a:t>
            </a:r>
            <a:r>
              <a:rPr lang="vi-VN" sz="2400">
                <a:solidFill>
                  <a:srgbClr val="002060"/>
                </a:solidFill>
                <a:latin typeface="#9Slide03 Oswald" panose="00000500000000000000" pitchFamily="2" charset="0"/>
              </a:rPr>
              <a:t>Trường </a:t>
            </a:r>
            <a:r>
              <a:rPr lang="vi-VN" sz="2400" smtClean="0">
                <a:solidFill>
                  <a:srgbClr val="002060"/>
                </a:solidFill>
                <a:latin typeface="#9Slide03 Oswald" panose="00000500000000000000" pitchFamily="2" charset="0"/>
              </a:rPr>
              <a:t>Sa</a:t>
            </a: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2" name="Rectangle 1"/>
          <p:cNvSpPr/>
          <p:nvPr/>
        </p:nvSpPr>
        <p:spPr>
          <a:xfrm>
            <a:off x="615706" y="1524000"/>
            <a:ext cx="5384800" cy="506549"/>
          </a:xfrm>
          <a:prstGeom prst="rect">
            <a:avLst/>
          </a:prstGeom>
        </p:spPr>
        <p:txBody>
          <a:bodyPr wrap="square">
            <a:spAutoFit/>
          </a:bodyPr>
          <a:lstStyle/>
          <a:p>
            <a:pPr marL="285750" indent="-285750" algn="just">
              <a:lnSpc>
                <a:spcPct val="120000"/>
              </a:lnSpc>
              <a:spcAft>
                <a:spcPts val="600"/>
              </a:spcAft>
              <a:buFont typeface="Wingdings" panose="05000000000000000000" pitchFamily="2" charset="2"/>
              <a:buChar char="v"/>
            </a:pPr>
            <a:r>
              <a:rPr lang="vi-VN" sz="2400">
                <a:solidFill>
                  <a:srgbClr val="7030A0"/>
                </a:solidFill>
                <a:latin typeface="#9Slide03 Oswald" panose="00000500000000000000" pitchFamily="2" charset="0"/>
              </a:rPr>
              <a:t>Quần đảo Hoàng Sa</a:t>
            </a:r>
            <a:r>
              <a:rPr lang="vi-VN" sz="2400">
                <a:solidFill>
                  <a:srgbClr val="7030A0"/>
                </a:solidFill>
                <a:latin typeface="#9Slide03 Oswald" panose="00000500000000000000" pitchFamily="2" charset="0"/>
              </a:rPr>
              <a:t> </a:t>
            </a:r>
            <a:r>
              <a:rPr lang="en-US" sz="2400">
                <a:solidFill>
                  <a:srgbClr val="7030A0"/>
                </a:solidFill>
                <a:latin typeface="#9Slide03 Oswald" panose="00000500000000000000" pitchFamily="2" charset="0"/>
              </a:rPr>
              <a:t>(</a:t>
            </a:r>
            <a:r>
              <a:rPr lang="vi-VN" sz="2400" smtClean="0">
                <a:solidFill>
                  <a:srgbClr val="7030A0"/>
                </a:solidFill>
                <a:latin typeface="#9Slide03 Oswald" panose="00000500000000000000" pitchFamily="2" charset="0"/>
              </a:rPr>
              <a:t>hay</a:t>
            </a:r>
            <a:r>
              <a:rPr lang="vi-VN" sz="2400">
                <a:solidFill>
                  <a:srgbClr val="7030A0"/>
                </a:solidFill>
                <a:latin typeface="#9Slide03 Oswald" panose="00000500000000000000" pitchFamily="2" charset="0"/>
              </a:rPr>
              <a:t> quần đảo </a:t>
            </a:r>
            <a:r>
              <a:rPr lang="vi-VN" sz="2400">
                <a:solidFill>
                  <a:srgbClr val="7030A0"/>
                </a:solidFill>
                <a:latin typeface="#9Slide03 Oswald" panose="00000500000000000000" pitchFamily="2" charset="0"/>
              </a:rPr>
              <a:t>Tây </a:t>
            </a:r>
            <a:r>
              <a:rPr lang="vi-VN" sz="2400" smtClean="0">
                <a:solidFill>
                  <a:srgbClr val="7030A0"/>
                </a:solidFill>
                <a:latin typeface="#9Slide03 Oswald" panose="00000500000000000000" pitchFamily="2" charset="0"/>
              </a:rPr>
              <a:t>Sa</a:t>
            </a:r>
            <a:r>
              <a:rPr lang="en-US" sz="2400">
                <a:solidFill>
                  <a:srgbClr val="7030A0"/>
                </a:solidFill>
                <a:latin typeface="#9Slide03 Oswald" panose="00000500000000000000" pitchFamily="2" charset="0"/>
              </a:rPr>
              <a:t>)</a:t>
            </a:r>
            <a:endParaRPr lang="en-US" sz="2400" b="0">
              <a:solidFill>
                <a:srgbClr val="7030A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77000" y="1731064"/>
            <a:ext cx="4933706" cy="3290887"/>
          </a:xfrm>
          <a:prstGeom prst="rect">
            <a:avLst/>
          </a:prstGeom>
        </p:spPr>
      </p:pic>
      <p:sp>
        <p:nvSpPr>
          <p:cNvPr id="12" name="Rectangle 11"/>
          <p:cNvSpPr/>
          <p:nvPr/>
        </p:nvSpPr>
        <p:spPr>
          <a:xfrm>
            <a:off x="6248400" y="1524000"/>
            <a:ext cx="5410200" cy="36576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0212" y="2174835"/>
            <a:ext cx="5480294" cy="1938992"/>
          </a:xfrm>
          <a:prstGeom prst="rect">
            <a:avLst/>
          </a:prstGeom>
        </p:spPr>
        <p:txBody>
          <a:bodyPr wrap="square">
            <a:spAutoFit/>
          </a:bodyPr>
          <a:lstStyle/>
          <a:p>
            <a:pPr indent="180340" algn="just">
              <a:spcAft>
                <a:spcPts val="0"/>
              </a:spcAft>
            </a:pPr>
            <a:r>
              <a:rPr lang="en-US" sz="2400" smtClean="0">
                <a:solidFill>
                  <a:srgbClr val="002060"/>
                </a:solidFill>
                <a:latin typeface="#9Slide03 Oswald" panose="00000500000000000000" pitchFamily="2" charset="0"/>
                <a:ea typeface="Times New Roman" panose="02020603050405020304" pitchFamily="18" charset="0"/>
              </a:rPr>
              <a:t>L</a:t>
            </a:r>
            <a:r>
              <a:rPr lang="vi-VN" sz="2400" smtClean="0">
                <a:solidFill>
                  <a:srgbClr val="002060"/>
                </a:solidFill>
                <a:latin typeface="#9Slide03 Oswald" panose="00000500000000000000" pitchFamily="2" charset="0"/>
                <a:ea typeface="Times New Roman" panose="02020603050405020304" pitchFamily="18" charset="0"/>
              </a:rPr>
              <a:t>à </a:t>
            </a:r>
            <a:r>
              <a:rPr lang="vi-VN" sz="2400">
                <a:solidFill>
                  <a:srgbClr val="002060"/>
                </a:solidFill>
                <a:latin typeface="#9Slide03 Oswald" panose="00000500000000000000" pitchFamily="2" charset="0"/>
                <a:ea typeface="Times New Roman" panose="02020603050405020304" pitchFamily="18" charset="0"/>
              </a:rPr>
              <a:t>đối tượng tranh chấp chủ quyền giữa Trung Quốc, Đài Loan và Việt Nam. Hiện nay, Trung Quốc là quốc gia đang duy trì sự kiểm soát cũng như quyền tài phán trên thực tế đối với toàn bộ quần đảo này</a:t>
            </a:r>
            <a:r>
              <a:rPr lang="en-US" sz="2400">
                <a:solidFill>
                  <a:srgbClr val="002060"/>
                </a:solidFill>
                <a:latin typeface="#9Slide03 Oswald" panose="00000500000000000000" pitchFamily="2" charset="0"/>
                <a:ea typeface="Times New Roman" panose="02020603050405020304" pitchFamily="18" charset="0"/>
              </a:rPr>
              <a:t>.</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8" name="Rectangle 7"/>
          <p:cNvSpPr/>
          <p:nvPr/>
        </p:nvSpPr>
        <p:spPr>
          <a:xfrm>
            <a:off x="495761" y="4258113"/>
            <a:ext cx="5504745" cy="1938992"/>
          </a:xfrm>
          <a:prstGeom prst="rect">
            <a:avLst/>
          </a:prstGeom>
        </p:spPr>
        <p:txBody>
          <a:bodyPr wrap="square">
            <a:spAutoFit/>
          </a:bodyPr>
          <a:lstStyle/>
          <a:p>
            <a:pPr indent="180340" algn="just">
              <a:spcAft>
                <a:spcPts val="0"/>
              </a:spcAft>
            </a:pPr>
            <a:r>
              <a:rPr lang="vi-VN" sz="2400">
                <a:solidFill>
                  <a:srgbClr val="002060"/>
                </a:solidFill>
                <a:latin typeface="#9Slide03 Oswald" panose="00000500000000000000" pitchFamily="2" charset="0"/>
                <a:ea typeface="Times New Roman" panose="02020603050405020304" pitchFamily="18" charset="0"/>
              </a:rPr>
              <a:t>Quần đảo nằm cách miền Trung Việt Nam khoảng một phần ba khoảng cách đến những đảo phía bắc của Philippines; cách đảo Lý Sơn của Việt Nam khoảng 200 hải lý và cách đảo Hải Nam của Trung Quốc khoảng 230 hải lý.</a:t>
            </a:r>
            <a:endParaRPr lang="en-US" sz="2400">
              <a:solidFill>
                <a:srgbClr val="002060"/>
              </a:solidFill>
              <a:effectLst/>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1407671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70"/>
            <a:ext cx="121920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 y="990600"/>
            <a:ext cx="5943600" cy="535531"/>
          </a:xfrm>
          <a:prstGeom prst="rect">
            <a:avLst/>
          </a:prstGeom>
        </p:spPr>
        <p:txBody>
          <a:bodyPr wrap="squar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1. </a:t>
            </a:r>
            <a:r>
              <a:rPr lang="vi-VN" sz="2400">
                <a:solidFill>
                  <a:srgbClr val="002060"/>
                </a:solidFill>
                <a:latin typeface="#9Slide03 Oswald" panose="00000500000000000000" pitchFamily="2" charset="0"/>
              </a:rPr>
              <a:t>Khái quát về quần đảo Hoàng Sa và </a:t>
            </a:r>
            <a:r>
              <a:rPr lang="vi-VN" sz="2400">
                <a:solidFill>
                  <a:srgbClr val="002060"/>
                </a:solidFill>
                <a:latin typeface="#9Slide03 Oswald" panose="00000500000000000000" pitchFamily="2" charset="0"/>
              </a:rPr>
              <a:t>Trường </a:t>
            </a:r>
            <a:r>
              <a:rPr lang="vi-VN" sz="2400" smtClean="0">
                <a:solidFill>
                  <a:srgbClr val="002060"/>
                </a:solidFill>
                <a:latin typeface="#9Slide03 Oswald" panose="00000500000000000000" pitchFamily="2" charset="0"/>
              </a:rPr>
              <a:t>Sa</a:t>
            </a: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477000" y="1691936"/>
            <a:ext cx="5029200" cy="3316356"/>
          </a:xfrm>
          <a:prstGeom prst="rect">
            <a:avLst/>
          </a:prstGeom>
        </p:spPr>
      </p:pic>
      <p:sp>
        <p:nvSpPr>
          <p:cNvPr id="6" name="Rectangle 5"/>
          <p:cNvSpPr/>
          <p:nvPr/>
        </p:nvSpPr>
        <p:spPr>
          <a:xfrm>
            <a:off x="6248400" y="1524000"/>
            <a:ext cx="5410200" cy="36576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3" name="Rectangle 12"/>
          <p:cNvSpPr/>
          <p:nvPr/>
        </p:nvSpPr>
        <p:spPr>
          <a:xfrm>
            <a:off x="615706" y="1524000"/>
            <a:ext cx="5384800" cy="535531"/>
          </a:xfrm>
          <a:prstGeom prst="rect">
            <a:avLst/>
          </a:prstGeom>
        </p:spPr>
        <p:txBody>
          <a:bodyPr wrap="square">
            <a:spAutoFit/>
          </a:bodyPr>
          <a:lstStyle/>
          <a:p>
            <a:pPr marL="285750" indent="-285750" algn="just">
              <a:lnSpc>
                <a:spcPct val="120000"/>
              </a:lnSpc>
              <a:spcAft>
                <a:spcPts val="600"/>
              </a:spcAft>
              <a:buFont typeface="Wingdings" panose="05000000000000000000" pitchFamily="2" charset="2"/>
              <a:buChar char="v"/>
            </a:pPr>
            <a:r>
              <a:rPr lang="vi-VN" sz="2400">
                <a:solidFill>
                  <a:srgbClr val="7030A0"/>
                </a:solidFill>
                <a:latin typeface="#9Slide03 Oswald" panose="00000500000000000000" pitchFamily="2" charset="0"/>
              </a:rPr>
              <a:t>Quần </a:t>
            </a:r>
            <a:r>
              <a:rPr lang="vi-VN" sz="2400">
                <a:solidFill>
                  <a:srgbClr val="7030A0"/>
                </a:solidFill>
                <a:latin typeface="#9Slide03 Oswald" panose="00000500000000000000" pitchFamily="2" charset="0"/>
              </a:rPr>
              <a:t>đảo </a:t>
            </a:r>
            <a:r>
              <a:rPr lang="en-US" sz="2400" smtClean="0">
                <a:solidFill>
                  <a:srgbClr val="7030A0"/>
                </a:solidFill>
                <a:latin typeface="#9Slide03 Oswald" panose="00000500000000000000" pitchFamily="2" charset="0"/>
              </a:rPr>
              <a:t>Trường</a:t>
            </a:r>
            <a:r>
              <a:rPr lang="vi-VN" sz="2400" smtClean="0">
                <a:solidFill>
                  <a:srgbClr val="7030A0"/>
                </a:solidFill>
                <a:latin typeface="#9Slide03 Oswald" panose="00000500000000000000" pitchFamily="2" charset="0"/>
              </a:rPr>
              <a:t> </a:t>
            </a:r>
            <a:r>
              <a:rPr lang="vi-VN" sz="2400">
                <a:solidFill>
                  <a:srgbClr val="7030A0"/>
                </a:solidFill>
                <a:latin typeface="#9Slide03 Oswald" panose="00000500000000000000" pitchFamily="2" charset="0"/>
              </a:rPr>
              <a:t>Sa</a:t>
            </a:r>
            <a:r>
              <a:rPr lang="vi-VN" sz="2400">
                <a:solidFill>
                  <a:srgbClr val="7030A0"/>
                </a:solidFill>
                <a:latin typeface="#9Slide03 Oswald" panose="00000500000000000000" pitchFamily="2" charset="0"/>
              </a:rPr>
              <a:t> </a:t>
            </a:r>
            <a:r>
              <a:rPr lang="en-US" sz="2400">
                <a:solidFill>
                  <a:srgbClr val="7030A0"/>
                </a:solidFill>
                <a:latin typeface="#9Slide03 Oswald" panose="00000500000000000000" pitchFamily="2" charset="0"/>
              </a:rPr>
              <a:t>(</a:t>
            </a:r>
            <a:r>
              <a:rPr lang="vi-VN" sz="2400" smtClean="0">
                <a:solidFill>
                  <a:srgbClr val="7030A0"/>
                </a:solidFill>
                <a:latin typeface="#9Slide03 Oswald" panose="00000500000000000000" pitchFamily="2" charset="0"/>
              </a:rPr>
              <a:t>hay</a:t>
            </a:r>
            <a:r>
              <a:rPr lang="vi-VN" sz="2400">
                <a:solidFill>
                  <a:srgbClr val="7030A0"/>
                </a:solidFill>
                <a:latin typeface="#9Slide03 Oswald" panose="00000500000000000000" pitchFamily="2" charset="0"/>
              </a:rPr>
              <a:t> quần </a:t>
            </a:r>
            <a:r>
              <a:rPr lang="vi-VN" sz="2400">
                <a:solidFill>
                  <a:srgbClr val="7030A0"/>
                </a:solidFill>
                <a:latin typeface="#9Slide03 Oswald" panose="00000500000000000000" pitchFamily="2" charset="0"/>
              </a:rPr>
              <a:t>đảo </a:t>
            </a:r>
            <a:r>
              <a:rPr lang="en-US" sz="2400" smtClean="0">
                <a:solidFill>
                  <a:srgbClr val="7030A0"/>
                </a:solidFill>
                <a:latin typeface="#9Slide03 Oswald" panose="00000500000000000000" pitchFamily="2" charset="0"/>
              </a:rPr>
              <a:t>Nam</a:t>
            </a:r>
            <a:r>
              <a:rPr lang="vi-VN" sz="2400" smtClean="0">
                <a:solidFill>
                  <a:srgbClr val="7030A0"/>
                </a:solidFill>
                <a:latin typeface="#9Slide03 Oswald" panose="00000500000000000000" pitchFamily="2" charset="0"/>
              </a:rPr>
              <a:t> Sa</a:t>
            </a:r>
            <a:r>
              <a:rPr lang="en-US" sz="2400">
                <a:solidFill>
                  <a:srgbClr val="7030A0"/>
                </a:solidFill>
                <a:latin typeface="#9Slide03 Oswald" panose="00000500000000000000" pitchFamily="2" charset="0"/>
              </a:rPr>
              <a:t>)</a:t>
            </a:r>
            <a:endParaRPr lang="en-US" sz="2400" b="0">
              <a:solidFill>
                <a:srgbClr val="7030A0"/>
              </a:solidFill>
              <a:effectLst/>
              <a:latin typeface="#9Slide03 Oswald" panose="00000500000000000000" pitchFamily="2" charset="0"/>
              <a:ea typeface="Times New Roman" panose="02020603050405020304" pitchFamily="18" charset="0"/>
            </a:endParaRPr>
          </a:p>
        </p:txBody>
      </p:sp>
      <p:sp>
        <p:nvSpPr>
          <p:cNvPr id="7" name="Rectangle 6"/>
          <p:cNvSpPr/>
          <p:nvPr/>
        </p:nvSpPr>
        <p:spPr>
          <a:xfrm>
            <a:off x="472440" y="2220512"/>
            <a:ext cx="5318760" cy="1569660"/>
          </a:xfrm>
          <a:prstGeom prst="rect">
            <a:avLst/>
          </a:prstGeom>
        </p:spPr>
        <p:txBody>
          <a:bodyPr wrap="square">
            <a:spAutoFit/>
          </a:bodyPr>
          <a:lstStyle/>
          <a:p>
            <a:pPr indent="180340" algn="just">
              <a:spcAft>
                <a:spcPts val="0"/>
              </a:spcAft>
            </a:pPr>
            <a:r>
              <a:rPr lang="vi-VN" sz="2400" b="0">
                <a:solidFill>
                  <a:srgbClr val="002060"/>
                </a:solidFill>
                <a:latin typeface="#9Slide03 Oswald" panose="00000500000000000000" pitchFamily="2" charset="0"/>
                <a:ea typeface="Times New Roman" panose="02020603050405020304" pitchFamily="18" charset="0"/>
              </a:rPr>
              <a:t>Là một tập hợp các thực thể địa lý được bao quanh bởi những vùng ngư nghiệp trù phú đồng thời sở hữu trữ lượng dầu mỏ, khí đốt lớn thuộc </a:t>
            </a:r>
            <a:r>
              <a:rPr lang="en-US" sz="2400" b="0">
                <a:solidFill>
                  <a:srgbClr val="002060"/>
                </a:solidFill>
                <a:latin typeface="#9Slide03 Oswald" panose="00000500000000000000" pitchFamily="2" charset="0"/>
                <a:ea typeface="Times New Roman" panose="02020603050405020304" pitchFamily="18" charset="0"/>
              </a:rPr>
              <a:t>biển Đông. </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8" name="Rectangle 7"/>
          <p:cNvSpPr/>
          <p:nvPr/>
        </p:nvSpPr>
        <p:spPr>
          <a:xfrm>
            <a:off x="580146" y="3951153"/>
            <a:ext cx="5134854" cy="1938992"/>
          </a:xfrm>
          <a:prstGeom prst="rect">
            <a:avLst/>
          </a:prstGeom>
        </p:spPr>
        <p:txBody>
          <a:bodyPr wrap="square">
            <a:spAutoFit/>
          </a:bodyPr>
          <a:lstStyle/>
          <a:p>
            <a:pPr>
              <a:spcAft>
                <a:spcPts val="0"/>
              </a:spcAft>
            </a:pPr>
            <a:r>
              <a:rPr lang="vi-VN" sz="2400" b="0">
                <a:solidFill>
                  <a:srgbClr val="002060"/>
                </a:solidFill>
                <a:latin typeface="#9Slide03 Oswald" panose="00000500000000000000" pitchFamily="2" charset="0"/>
                <a:ea typeface="Times New Roman" panose="02020603050405020304" pitchFamily="18" charset="0"/>
              </a:rPr>
              <a:t>Ngày nay, quần đảo này đang ở trong tình trạng tranh chấp lãnh thổ ở các mức độ khác nhau giữa 6 quốc gia, lần lượt là </a:t>
            </a:r>
            <a:r>
              <a:rPr lang="en-US" sz="2400" b="0">
                <a:solidFill>
                  <a:srgbClr val="002060"/>
                </a:solidFill>
                <a:latin typeface="#9Slide03 Oswald" panose="00000500000000000000" pitchFamily="2" charset="0"/>
              </a:rPr>
              <a:t>Brunei, </a:t>
            </a:r>
            <a:r>
              <a:rPr lang="en-US" sz="2400" b="0">
                <a:solidFill>
                  <a:srgbClr val="002060"/>
                </a:solidFill>
                <a:latin typeface="#9Slide03 Oswald" panose="00000500000000000000" pitchFamily="2" charset="0"/>
              </a:rPr>
              <a:t>Đài </a:t>
            </a:r>
            <a:r>
              <a:rPr lang="en-US" sz="2400" b="0" smtClean="0">
                <a:solidFill>
                  <a:srgbClr val="002060"/>
                </a:solidFill>
                <a:latin typeface="#9Slide03 Oswald" panose="00000500000000000000" pitchFamily="2" charset="0"/>
              </a:rPr>
              <a:t>Loan,Trung Quốc, Malaysia, </a:t>
            </a:r>
            <a:r>
              <a:rPr lang="en-US" sz="2400" b="0">
                <a:solidFill>
                  <a:srgbClr val="002060"/>
                </a:solidFill>
                <a:latin typeface="#9Slide03 Oswald" panose="00000500000000000000" pitchFamily="2" charset="0"/>
              </a:rPr>
              <a:t>Philippines </a:t>
            </a:r>
            <a:r>
              <a:rPr lang="en-US" sz="2400" b="0">
                <a:solidFill>
                  <a:srgbClr val="002060"/>
                </a:solidFill>
                <a:latin typeface="#9Slide03 Oswald" panose="00000500000000000000" pitchFamily="2" charset="0"/>
              </a:rPr>
              <a:t>và </a:t>
            </a:r>
            <a:r>
              <a:rPr lang="en-US" sz="2400" b="0">
                <a:solidFill>
                  <a:srgbClr val="002060"/>
                </a:solidFill>
                <a:latin typeface="#9Slide03 Oswald" panose="00000500000000000000" pitchFamily="2" charset="0"/>
              </a:rPr>
              <a:t>Việt </a:t>
            </a:r>
            <a:r>
              <a:rPr lang="en-US" sz="2400" b="0" smtClean="0">
                <a:solidFill>
                  <a:srgbClr val="002060"/>
                </a:solidFill>
                <a:latin typeface="#9Slide03 Oswald" panose="00000500000000000000" pitchFamily="2" charset="0"/>
              </a:rPr>
              <a:t>Nam.</a:t>
            </a:r>
          </a:p>
        </p:txBody>
      </p:sp>
    </p:spTree>
    <p:extLst>
      <p:ext uri="{BB962C8B-B14F-4D97-AF65-F5344CB8AC3E}">
        <p14:creationId xmlns:p14="http://schemas.microsoft.com/office/powerpoint/2010/main" val="280379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1</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1</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40 ĐIỂM</a:t>
            </a:r>
            <a:endParaRPr lang="en-US" sz="3600">
              <a:latin typeface="#9Slide03 Oswald" panose="00000500000000000000" pitchFamily="2" charset="0"/>
            </a:endParaRPr>
          </a:p>
        </p:txBody>
      </p:sp>
      <p:sp>
        <p:nvSpPr>
          <p:cNvPr id="17" name="Rectangle 16"/>
          <p:cNvSpPr/>
          <p:nvPr/>
        </p:nvSpPr>
        <p:spPr>
          <a:xfrm>
            <a:off x="1136745" y="3288041"/>
            <a:ext cx="4628542" cy="2554545"/>
          </a:xfrm>
          <a:prstGeom prst="rect">
            <a:avLst/>
          </a:prstGeom>
        </p:spPr>
        <p:txBody>
          <a:bodyPr wrap="square">
            <a:spAutoFit/>
          </a:bodyPr>
          <a:lstStyle/>
          <a:p>
            <a:pPr indent="180340" algn="just">
              <a:spcAft>
                <a:spcPts val="0"/>
              </a:spcAft>
            </a:pPr>
            <a:r>
              <a:rPr lang="vi-VN" sz="3200">
                <a:solidFill>
                  <a:srgbClr val="002060"/>
                </a:solidFill>
                <a:latin typeface="#9Slide03 Oswald" panose="00000500000000000000" pitchFamily="2" charset="0"/>
              </a:rPr>
              <a:t>Phương hướng </a:t>
            </a:r>
            <a:r>
              <a:rPr lang="en-US" sz="3200">
                <a:solidFill>
                  <a:srgbClr val="002060"/>
                </a:solidFill>
                <a:latin typeface="#9Slide03 Oswald" panose="00000500000000000000" pitchFamily="2" charset="0"/>
              </a:rPr>
              <a:t>để </a:t>
            </a:r>
            <a:r>
              <a:rPr lang="vi-VN" sz="3200">
                <a:solidFill>
                  <a:srgbClr val="002060"/>
                </a:solidFill>
                <a:latin typeface="#9Slide03 Oswald" panose="00000500000000000000" pitchFamily="2" charset="0"/>
              </a:rPr>
              <a:t>khai thác </a:t>
            </a:r>
            <a:r>
              <a:rPr lang="en-US" sz="3200">
                <a:solidFill>
                  <a:srgbClr val="002060"/>
                </a:solidFill>
                <a:latin typeface="#9Slide03 Oswald" panose="00000500000000000000" pitchFamily="2" charset="0"/>
              </a:rPr>
              <a:t>tốt </a:t>
            </a:r>
            <a:r>
              <a:rPr lang="vi-VN" sz="3200">
                <a:solidFill>
                  <a:srgbClr val="002060"/>
                </a:solidFill>
                <a:latin typeface="#9Slide03 Oswald" panose="00000500000000000000" pitchFamily="2" charset="0"/>
              </a:rPr>
              <a:t>nguồn lợi hải sản </a:t>
            </a:r>
            <a:r>
              <a:rPr lang="vi-VN" sz="3200" smtClean="0">
                <a:solidFill>
                  <a:srgbClr val="002060"/>
                </a:solidFill>
                <a:latin typeface="#9Slide03 Oswald" panose="00000500000000000000" pitchFamily="2" charset="0"/>
              </a:rPr>
              <a:t>hiệu </a:t>
            </a:r>
            <a:r>
              <a:rPr lang="vi-VN" sz="3200">
                <a:solidFill>
                  <a:srgbClr val="002060"/>
                </a:solidFill>
                <a:latin typeface="#9Slide03 Oswald" panose="00000500000000000000" pitchFamily="2" charset="0"/>
              </a:rPr>
              <a:t>quả vừa góp phần bảo vệ vùng trời, vùng biển và thềm </a:t>
            </a:r>
            <a:r>
              <a:rPr lang="vi-VN" sz="3200" smtClean="0">
                <a:solidFill>
                  <a:srgbClr val="002060"/>
                </a:solidFill>
                <a:latin typeface="#9Slide03 Oswald" panose="00000500000000000000" pitchFamily="2" charset="0"/>
              </a:rPr>
              <a:t>lục</a:t>
            </a:r>
            <a:r>
              <a:rPr lang="en-US" sz="3200" smtClean="0">
                <a:solidFill>
                  <a:srgbClr val="002060"/>
                </a:solidFill>
                <a:latin typeface="#9Slide03 Oswald" panose="00000500000000000000" pitchFamily="2" charset="0"/>
              </a:rPr>
              <a:t> </a:t>
            </a:r>
            <a:r>
              <a:rPr lang="vi-VN" sz="3200" smtClean="0">
                <a:solidFill>
                  <a:srgbClr val="002060"/>
                </a:solidFill>
                <a:latin typeface="#9Slide03 Oswald" panose="00000500000000000000" pitchFamily="2" charset="0"/>
              </a:rPr>
              <a:t>địa </a:t>
            </a:r>
            <a:r>
              <a:rPr lang="vi-VN" sz="3200">
                <a:solidFill>
                  <a:srgbClr val="002060"/>
                </a:solidFill>
                <a:latin typeface="#9Slide03 Oswald" panose="00000500000000000000" pitchFamily="2" charset="0"/>
              </a:rPr>
              <a:t>nước ta là</a:t>
            </a:r>
            <a:endParaRPr lang="en-US" sz="32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2" name="Rectangle 21"/>
          <p:cNvSpPr/>
          <p:nvPr/>
        </p:nvSpPr>
        <p:spPr>
          <a:xfrm>
            <a:off x="7696200" y="3665635"/>
            <a:ext cx="2962671" cy="707886"/>
          </a:xfrm>
          <a:prstGeom prst="rect">
            <a:avLst/>
          </a:prstGeom>
        </p:spPr>
        <p:txBody>
          <a:bodyPr wrap="none">
            <a:spAutoFit/>
          </a:bodyPr>
          <a:lstStyle/>
          <a:p>
            <a:r>
              <a:rPr lang="vi-VN" sz="4000">
                <a:solidFill>
                  <a:srgbClr val="7030A0"/>
                </a:solidFill>
                <a:latin typeface="#9Slide03 Oswald" panose="00000500000000000000" pitchFamily="2" charset="0"/>
                <a:ea typeface="Times New Roman" panose="02020603050405020304" pitchFamily="18" charset="0"/>
              </a:rPr>
              <a:t>Đánh bắt xa bờ</a:t>
            </a:r>
            <a:endParaRPr lang="en-US" sz="4000">
              <a:solidFill>
                <a:srgbClr val="7030A0"/>
              </a:solidFill>
              <a:latin typeface="#9Slide03 Oswald" panose="00000500000000000000" pitchFamily="2" charset="0"/>
            </a:endParaRPr>
          </a:p>
        </p:txBody>
      </p:sp>
      <p:pic>
        <p:nvPicPr>
          <p:cNvPr id="23" name="Picture 22"/>
          <p:cNvPicPr>
            <a:picLocks noChangeAspect="1"/>
          </p:cNvPicPr>
          <p:nvPr/>
        </p:nvPicPr>
        <p:blipFill>
          <a:blip r:embed="rId4">
            <a:lum bright="70000" contrast="-70000"/>
          </a:blip>
          <a:stretch>
            <a:fillRect/>
          </a:stretch>
        </p:blipFill>
        <p:spPr>
          <a:xfrm>
            <a:off x="9450539" y="4302643"/>
            <a:ext cx="1779602" cy="1779602"/>
          </a:xfrm>
          <a:prstGeom prst="rect">
            <a:avLst/>
          </a:prstGeom>
        </p:spPr>
      </p:pic>
      <p:pic>
        <p:nvPicPr>
          <p:cNvPr id="24" name="Picture 23"/>
          <p:cNvPicPr>
            <a:picLocks noChangeAspect="1"/>
          </p:cNvPicPr>
          <p:nvPr/>
        </p:nvPicPr>
        <p:blipFill>
          <a:blip r:embed="rId5">
            <a:lum bright="70000" contrast="-70000"/>
          </a:blip>
          <a:stretch>
            <a:fillRect/>
          </a:stretch>
        </p:blipFill>
        <p:spPr>
          <a:xfrm>
            <a:off x="7285778" y="4503565"/>
            <a:ext cx="1652481" cy="1652481"/>
          </a:xfrm>
          <a:prstGeom prst="rect">
            <a:avLst/>
          </a:prstGeom>
        </p:spPr>
      </p:pic>
      <p:pic>
        <p:nvPicPr>
          <p:cNvPr id="25"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14866" y="391562"/>
            <a:ext cx="2794004" cy="1571627"/>
          </a:xfrm>
          <a:prstGeom prst="rect">
            <a:avLst/>
          </a:prstGeom>
        </p:spPr>
      </p:pic>
    </p:spTree>
    <p:extLst>
      <p:ext uri="{BB962C8B-B14F-4D97-AF65-F5344CB8AC3E}">
        <p14:creationId xmlns:p14="http://schemas.microsoft.com/office/powerpoint/2010/main" val="6098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5"/>
                                        </p:tgtEl>
                                      </p:cBhvr>
                                    </p:cmd>
                                  </p:childTnLst>
                                </p:cTn>
                              </p:par>
                            </p:childTnLst>
                          </p:cTn>
                        </p:par>
                      </p:childTnLst>
                    </p:cTn>
                  </p:par>
                </p:childTnLst>
              </p:cTn>
              <p:nextCondLst>
                <p:cond evt="onClick" delay="0">
                  <p:tgtEl>
                    <p:spTgt spid="25"/>
                  </p:tgtEl>
                </p:cond>
              </p:nextCondLst>
            </p:seq>
            <p:video>
              <p:cMediaNode vol="80000">
                <p:cTn id="53" fill="hold" display="0">
                  <p:stCondLst>
                    <p:cond delay="indefinite"/>
                  </p:stCondLst>
                </p:cTn>
                <p:tgtEl>
                  <p:spTgt spid="25"/>
                </p:tgtEl>
              </p:cMediaNode>
            </p:video>
          </p:childTnLst>
        </p:cTn>
      </p:par>
    </p:tnLst>
    <p:bldLst>
      <p:bldP spid="15" grpId="0" animBg="1"/>
      <p:bldP spid="5" grpId="0" animBg="1"/>
      <p:bldP spid="16" grpId="0" animBg="1"/>
      <p:bldP spid="10" grpId="0" animBg="1"/>
      <p:bldP spid="11" grpId="0" animBg="1"/>
      <p:bldP spid="17" grpId="0"/>
      <p:bldP spid="19" grpId="0"/>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6187870"/>
            <a:ext cx="122682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0" y="1228130"/>
            <a:ext cx="998220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và bảo vệ Tổ Quốc</a:t>
            </a:r>
            <a:endParaRPr lang="en-US" sz="2800">
              <a:solidFill>
                <a:srgbClr val="002060"/>
              </a:solidFill>
              <a:latin typeface="#9Slide03 Oswald" panose="00000500000000000000" pitchFamily="2" charset="0"/>
              <a:ea typeface="Times New Roman" panose="02020603050405020304" pitchFamily="18" charset="0"/>
            </a:endParaRPr>
          </a:p>
        </p:txBody>
      </p:sp>
      <p:sp>
        <p:nvSpPr>
          <p:cNvPr id="8" name="Rectangle 7"/>
          <p:cNvSpPr/>
          <p:nvPr/>
        </p:nvSpPr>
        <p:spPr>
          <a:xfrm>
            <a:off x="1142999" y="2452572"/>
            <a:ext cx="4267200"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t>
            </a:r>
            <a:r>
              <a:rPr lang="en-US" sz="2400">
                <a:solidFill>
                  <a:srgbClr val="002060"/>
                </a:solidFill>
                <a:latin typeface="#9Slide03 Oswald" panose="00000500000000000000" pitchFamily="2" charset="0"/>
              </a:rPr>
              <a:t>sự phát triển </a:t>
            </a:r>
            <a:r>
              <a:rPr lang="en-US" sz="2400" smtClean="0">
                <a:solidFill>
                  <a:srgbClr val="002060"/>
                </a:solidFill>
                <a:latin typeface="#9Slide03 Oswald" panose="00000500000000000000" pitchFamily="2" charset="0"/>
              </a:rPr>
              <a:t>kinh tế</a:t>
            </a:r>
            <a:endParaRPr lang="en-US" sz="2400">
              <a:solidFill>
                <a:srgbClr val="002060"/>
              </a:solidFill>
              <a:latin typeface="#9Slide03 Oswald" panose="00000500000000000000" pitchFamily="2" charset="0"/>
            </a:endParaRPr>
          </a:p>
        </p:txBody>
      </p:sp>
      <p:sp>
        <p:nvSpPr>
          <p:cNvPr id="13" name="Rectangle 12"/>
          <p:cNvSpPr/>
          <p:nvPr/>
        </p:nvSpPr>
        <p:spPr>
          <a:xfrm>
            <a:off x="6847840" y="2402106"/>
            <a:ext cx="4267200"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an ninh quốc phòng</a:t>
            </a:r>
            <a:endParaRPr lang="en-US" sz="2400">
              <a:solidFill>
                <a:srgbClr val="002060"/>
              </a:solidFill>
              <a:latin typeface="#9Slide03 Oswald" panose="00000500000000000000" pitchFamily="2" charset="0"/>
            </a:endParaRPr>
          </a:p>
        </p:txBody>
      </p:sp>
      <p:pic>
        <p:nvPicPr>
          <p:cNvPr id="14" name="Picture 13"/>
          <p:cNvPicPr>
            <a:picLocks noChangeAspect="1"/>
          </p:cNvPicPr>
          <p:nvPr/>
        </p:nvPicPr>
        <p:blipFill>
          <a:blip r:embed="rId2"/>
          <a:stretch>
            <a:fillRect/>
          </a:stretch>
        </p:blipFill>
        <p:spPr>
          <a:xfrm>
            <a:off x="1148842" y="3478687"/>
            <a:ext cx="4261357" cy="2651330"/>
          </a:xfrm>
          <a:prstGeom prst="rect">
            <a:avLst/>
          </a:prstGeom>
          <a:ln>
            <a:solidFill>
              <a:srgbClr val="002060"/>
            </a:solidFill>
          </a:ln>
        </p:spPr>
      </p:pic>
      <p:pic>
        <p:nvPicPr>
          <p:cNvPr id="15" name="Picture 14"/>
          <p:cNvPicPr>
            <a:picLocks noChangeAspect="1"/>
          </p:cNvPicPr>
          <p:nvPr/>
        </p:nvPicPr>
        <p:blipFill>
          <a:blip r:embed="rId3"/>
          <a:stretch>
            <a:fillRect/>
          </a:stretch>
        </p:blipFill>
        <p:spPr>
          <a:xfrm>
            <a:off x="6847840" y="3478687"/>
            <a:ext cx="4267200" cy="2651330"/>
          </a:xfrm>
          <a:prstGeom prst="rect">
            <a:avLst/>
          </a:prstGeom>
          <a:ln>
            <a:solidFill>
              <a:srgbClr val="002060"/>
            </a:solidFill>
          </a:ln>
        </p:spPr>
      </p:pic>
      <p:cxnSp>
        <p:nvCxnSpPr>
          <p:cNvPr id="11" name="Straight Connector 10"/>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Tree>
    <p:extLst>
      <p:ext uri="{BB962C8B-B14F-4D97-AF65-F5344CB8AC3E}">
        <p14:creationId xmlns:p14="http://schemas.microsoft.com/office/powerpoint/2010/main" val="2479180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6187870"/>
            <a:ext cx="122682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9760" y="2422093"/>
            <a:ext cx="3505201"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t>
            </a:r>
            <a:r>
              <a:rPr lang="en-US" sz="2400">
                <a:solidFill>
                  <a:srgbClr val="002060"/>
                </a:solidFill>
                <a:latin typeface="#9Slide03 Oswald" panose="00000500000000000000" pitchFamily="2" charset="0"/>
              </a:rPr>
              <a:t>sự phát triển </a:t>
            </a:r>
            <a:r>
              <a:rPr lang="en-US" sz="2400" smtClean="0">
                <a:solidFill>
                  <a:srgbClr val="002060"/>
                </a:solidFill>
                <a:latin typeface="#9Slide03 Oswald" panose="00000500000000000000" pitchFamily="2" charset="0"/>
              </a:rPr>
              <a:t>kinh tế</a:t>
            </a:r>
            <a:endParaRPr lang="en-US" sz="2400">
              <a:solidFill>
                <a:srgbClr val="002060"/>
              </a:solidFill>
              <a:latin typeface="#9Slide03 Oswald" panose="00000500000000000000" pitchFamily="2" charset="0"/>
            </a:endParaRPr>
          </a:p>
        </p:txBody>
      </p:sp>
      <p:sp>
        <p:nvSpPr>
          <p:cNvPr id="2" name="Rectangle 1"/>
          <p:cNvSpPr/>
          <p:nvPr/>
        </p:nvSpPr>
        <p:spPr>
          <a:xfrm>
            <a:off x="4800600" y="2527822"/>
            <a:ext cx="6324600" cy="830997"/>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ea typeface="Cambria" panose="02040503050406030204" pitchFamily="18" charset="0"/>
              </a:rPr>
              <a:t>- Là </a:t>
            </a:r>
            <a:r>
              <a:rPr lang="en-US" sz="2400" b="0">
                <a:solidFill>
                  <a:srgbClr val="002060"/>
                </a:solidFill>
                <a:latin typeface="#9Slide03 Oswald" panose="00000500000000000000" pitchFamily="2" charset="0"/>
                <a:ea typeface="Cambria" panose="02040503050406030204" pitchFamily="18" charset="0"/>
              </a:rPr>
              <a:t>không gian sinh tồn, cửa ngõ giao lưu quốc tế, gắn bó mật thiết với sự nghiệp xây dựng và bảo vệ Tổ quốc.</a:t>
            </a:r>
            <a:endParaRPr lang="en-US" sz="2400" b="0">
              <a:solidFill>
                <a:srgbClr val="002060"/>
              </a:solidFill>
              <a:latin typeface="#9Slide03 Oswald" panose="00000500000000000000" pitchFamily="2" charset="0"/>
            </a:endParaRPr>
          </a:p>
        </p:txBody>
      </p:sp>
      <p:pic>
        <p:nvPicPr>
          <p:cNvPr id="6" name="Picture 5"/>
          <p:cNvPicPr>
            <a:picLocks noChangeAspect="1"/>
          </p:cNvPicPr>
          <p:nvPr/>
        </p:nvPicPr>
        <p:blipFill>
          <a:blip r:embed="rId2"/>
          <a:stretch>
            <a:fillRect/>
          </a:stretch>
        </p:blipFill>
        <p:spPr>
          <a:xfrm>
            <a:off x="657860" y="3858142"/>
            <a:ext cx="3429000" cy="2254096"/>
          </a:xfrm>
          <a:prstGeom prst="rect">
            <a:avLst/>
          </a:prstGeom>
          <a:ln w="19050">
            <a:solidFill>
              <a:schemeClr val="tx1"/>
            </a:solidFill>
          </a:ln>
        </p:spPr>
      </p:pic>
      <p:pic>
        <p:nvPicPr>
          <p:cNvPr id="9" name="Picture 8"/>
          <p:cNvPicPr>
            <a:picLocks noChangeAspect="1"/>
          </p:cNvPicPr>
          <p:nvPr/>
        </p:nvPicPr>
        <p:blipFill>
          <a:blip r:embed="rId3"/>
          <a:stretch>
            <a:fillRect/>
          </a:stretch>
        </p:blipFill>
        <p:spPr>
          <a:xfrm>
            <a:off x="4399280" y="3908659"/>
            <a:ext cx="3469640" cy="2228696"/>
          </a:xfrm>
          <a:prstGeom prst="rect">
            <a:avLst/>
          </a:prstGeom>
          <a:ln w="19050">
            <a:solidFill>
              <a:schemeClr val="tx1"/>
            </a:solidFill>
          </a:ln>
        </p:spPr>
      </p:pic>
      <p:pic>
        <p:nvPicPr>
          <p:cNvPr id="7" name="Picture 6"/>
          <p:cNvPicPr>
            <a:picLocks noChangeAspect="1"/>
          </p:cNvPicPr>
          <p:nvPr/>
        </p:nvPicPr>
        <p:blipFill>
          <a:blip r:embed="rId4"/>
          <a:stretch>
            <a:fillRect/>
          </a:stretch>
        </p:blipFill>
        <p:spPr>
          <a:xfrm>
            <a:off x="8229600" y="3858143"/>
            <a:ext cx="3429000" cy="2228696"/>
          </a:xfrm>
          <a:prstGeom prst="rect">
            <a:avLst/>
          </a:prstGeom>
          <a:ln w="19050">
            <a:solidFill>
              <a:schemeClr val="tx1"/>
            </a:solidFill>
          </a:ln>
        </p:spPr>
      </p:pic>
      <p:cxnSp>
        <p:nvCxnSpPr>
          <p:cNvPr id="11" name="Straight Connector 10"/>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3" name="Rectangle 12"/>
          <p:cNvSpPr/>
          <p:nvPr/>
        </p:nvSpPr>
        <p:spPr>
          <a:xfrm>
            <a:off x="619760" y="1228130"/>
            <a:ext cx="1103884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a:t>
            </a:r>
            <a:r>
              <a:rPr lang="vi-VN" sz="2800">
                <a:solidFill>
                  <a:srgbClr val="002060"/>
                </a:solidFill>
                <a:latin typeface="#9Slide03 Oswald" panose="00000500000000000000" pitchFamily="2" charset="0"/>
              </a:rPr>
              <a:t>và </a:t>
            </a:r>
            <a:endParaRPr lang="en-US" sz="2800" smtClean="0">
              <a:solidFill>
                <a:srgbClr val="002060"/>
              </a:solidFill>
              <a:latin typeface="#9Slide03 Oswald" panose="00000500000000000000" pitchFamily="2" charset="0"/>
            </a:endParaRPr>
          </a:p>
          <a:p>
            <a:pPr algn="ctr"/>
            <a:r>
              <a:rPr lang="vi-VN" sz="2800" smtClean="0">
                <a:solidFill>
                  <a:srgbClr val="002060"/>
                </a:solidFill>
                <a:latin typeface="#9Slide03 Oswald" panose="00000500000000000000" pitchFamily="2" charset="0"/>
              </a:rPr>
              <a:t>bảo </a:t>
            </a:r>
            <a:r>
              <a:rPr lang="vi-VN" sz="2800">
                <a:solidFill>
                  <a:srgbClr val="002060"/>
                </a:solidFill>
                <a:latin typeface="#9Slide03 Oswald" panose="00000500000000000000" pitchFamily="2" charset="0"/>
              </a:rPr>
              <a:t>vệ Tổ Quốc</a:t>
            </a:r>
            <a:endParaRPr lang="en-US" sz="2800">
              <a:solidFill>
                <a:srgbClr val="002060"/>
              </a:solidFill>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986346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70"/>
            <a:ext cx="121920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405273"/>
            <a:ext cx="6629400" cy="1200329"/>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ea typeface="Cambria" panose="02040503050406030204" pitchFamily="18" charset="0"/>
              </a:rPr>
              <a:t>- Biển </a:t>
            </a:r>
            <a:r>
              <a:rPr lang="en-US" sz="2400" b="0">
                <a:solidFill>
                  <a:srgbClr val="002060"/>
                </a:solidFill>
                <a:latin typeface="#9Slide03 Oswald" panose="00000500000000000000" pitchFamily="2" charset="0"/>
                <a:ea typeface="Cambria" panose="02040503050406030204" pitchFamily="18" charset="0"/>
              </a:rPr>
              <a:t>Đông tạo điều kiện để nước ta phát triển các ngành kinh tế mũi nhọn: thuỷ sản, khai thác dầu khí, giao thông vận tải biển, du lịch…</a:t>
            </a:r>
            <a:endParaRPr lang="en-US" sz="2400" b="0">
              <a:solidFill>
                <a:srgbClr val="002060"/>
              </a:solidFill>
              <a:latin typeface="#9Slide03 Oswald" panose="00000500000000000000" pitchFamily="2" charset="0"/>
            </a:endParaRPr>
          </a:p>
        </p:txBody>
      </p:sp>
      <p:sp>
        <p:nvSpPr>
          <p:cNvPr id="11" name="Rectangle 10"/>
          <p:cNvSpPr/>
          <p:nvPr/>
        </p:nvSpPr>
        <p:spPr>
          <a:xfrm>
            <a:off x="604521" y="2454152"/>
            <a:ext cx="3505201"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t>
            </a:r>
            <a:r>
              <a:rPr lang="en-US" sz="2400">
                <a:solidFill>
                  <a:srgbClr val="002060"/>
                </a:solidFill>
                <a:latin typeface="#9Slide03 Oswald" panose="00000500000000000000" pitchFamily="2" charset="0"/>
              </a:rPr>
              <a:t>sự phát triển </a:t>
            </a:r>
            <a:r>
              <a:rPr lang="en-US" sz="2400" smtClean="0">
                <a:solidFill>
                  <a:srgbClr val="002060"/>
                </a:solidFill>
                <a:latin typeface="#9Slide03 Oswald" panose="00000500000000000000" pitchFamily="2" charset="0"/>
              </a:rPr>
              <a:t>kinh tế</a:t>
            </a:r>
            <a:endParaRPr lang="en-US" sz="2400">
              <a:solidFill>
                <a:srgbClr val="002060"/>
              </a:solidFill>
              <a:latin typeface="#9Slide03 Oswald" panose="00000500000000000000" pitchFamily="2" charset="0"/>
            </a:endParaRPr>
          </a:p>
        </p:txBody>
      </p:sp>
      <p:pic>
        <p:nvPicPr>
          <p:cNvPr id="12" name="Picture 11"/>
          <p:cNvPicPr>
            <a:picLocks noChangeAspect="1"/>
          </p:cNvPicPr>
          <p:nvPr/>
        </p:nvPicPr>
        <p:blipFill>
          <a:blip r:embed="rId2"/>
          <a:stretch>
            <a:fillRect/>
          </a:stretch>
        </p:blipFill>
        <p:spPr>
          <a:xfrm>
            <a:off x="8129829" y="3893315"/>
            <a:ext cx="3452572" cy="2216660"/>
          </a:xfrm>
          <a:prstGeom prst="rect">
            <a:avLst/>
          </a:prstGeom>
          <a:ln>
            <a:solidFill>
              <a:srgbClr val="002060"/>
            </a:solidFill>
          </a:ln>
        </p:spPr>
      </p:pic>
      <p:pic>
        <p:nvPicPr>
          <p:cNvPr id="13" name="Picture 12"/>
          <p:cNvPicPr>
            <a:picLocks noChangeAspect="1"/>
          </p:cNvPicPr>
          <p:nvPr/>
        </p:nvPicPr>
        <p:blipFill>
          <a:blip r:embed="rId3"/>
          <a:stretch>
            <a:fillRect/>
          </a:stretch>
        </p:blipFill>
        <p:spPr>
          <a:xfrm>
            <a:off x="4488873" y="3893315"/>
            <a:ext cx="3321458" cy="2274276"/>
          </a:xfrm>
          <a:prstGeom prst="rect">
            <a:avLst/>
          </a:prstGeom>
          <a:ln>
            <a:solidFill>
              <a:srgbClr val="002060"/>
            </a:solidFill>
          </a:ln>
        </p:spPr>
      </p:pic>
      <p:pic>
        <p:nvPicPr>
          <p:cNvPr id="15" name="Picture 14"/>
          <p:cNvPicPr>
            <a:picLocks noChangeAspect="1"/>
          </p:cNvPicPr>
          <p:nvPr/>
        </p:nvPicPr>
        <p:blipFill>
          <a:blip r:embed="rId4"/>
          <a:stretch>
            <a:fillRect/>
          </a:stretch>
        </p:blipFill>
        <p:spPr>
          <a:xfrm>
            <a:off x="604521" y="3862784"/>
            <a:ext cx="3434079" cy="2286334"/>
          </a:xfrm>
          <a:prstGeom prst="rect">
            <a:avLst/>
          </a:prstGeom>
          <a:ln>
            <a:solidFill>
              <a:srgbClr val="002060"/>
            </a:solidFill>
          </a:ln>
        </p:spPr>
      </p:pic>
      <p:cxnSp>
        <p:nvCxnSpPr>
          <p:cNvPr id="14" name="Straight Connector 13"/>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8" name="Rectangle 17"/>
          <p:cNvSpPr/>
          <p:nvPr/>
        </p:nvSpPr>
        <p:spPr>
          <a:xfrm>
            <a:off x="619760" y="1228130"/>
            <a:ext cx="1103884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a:t>
            </a:r>
            <a:r>
              <a:rPr lang="vi-VN" sz="2800">
                <a:solidFill>
                  <a:srgbClr val="002060"/>
                </a:solidFill>
                <a:latin typeface="#9Slide03 Oswald" panose="00000500000000000000" pitchFamily="2" charset="0"/>
              </a:rPr>
              <a:t>và </a:t>
            </a:r>
            <a:endParaRPr lang="en-US" sz="2800" smtClean="0">
              <a:solidFill>
                <a:srgbClr val="002060"/>
              </a:solidFill>
              <a:latin typeface="#9Slide03 Oswald" panose="00000500000000000000" pitchFamily="2" charset="0"/>
            </a:endParaRPr>
          </a:p>
          <a:p>
            <a:pPr algn="ctr"/>
            <a:r>
              <a:rPr lang="vi-VN" sz="2800" smtClean="0">
                <a:solidFill>
                  <a:srgbClr val="002060"/>
                </a:solidFill>
                <a:latin typeface="#9Slide03 Oswald" panose="00000500000000000000" pitchFamily="2" charset="0"/>
              </a:rPr>
              <a:t>bảo </a:t>
            </a:r>
            <a:r>
              <a:rPr lang="vi-VN" sz="2800">
                <a:solidFill>
                  <a:srgbClr val="002060"/>
                </a:solidFill>
                <a:latin typeface="#9Slide03 Oswald" panose="00000500000000000000" pitchFamily="2" charset="0"/>
              </a:rPr>
              <a:t>vệ Tổ Quốc</a:t>
            </a:r>
            <a:endParaRPr lang="en-US" sz="2800">
              <a:solidFill>
                <a:srgbClr val="002060"/>
              </a:solidFill>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699299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70"/>
            <a:ext cx="121920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17720" y="2646170"/>
            <a:ext cx="6858001" cy="830997"/>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ea typeface="Cambria" panose="02040503050406030204" pitchFamily="18" charset="0"/>
              </a:rPr>
              <a:t>- Các </a:t>
            </a:r>
            <a:r>
              <a:rPr lang="en-US" sz="2400" b="0">
                <a:solidFill>
                  <a:srgbClr val="002060"/>
                </a:solidFill>
                <a:latin typeface="#9Slide03 Oswald" panose="00000500000000000000" pitchFamily="2" charset="0"/>
                <a:ea typeface="Cambria" panose="02040503050406030204" pitchFamily="18" charset="0"/>
              </a:rPr>
              <a:t>đảo và quần đảo là hệ thống căn cứ để nước ta tiến ra biển và đại dương trong thời đại mới.</a:t>
            </a:r>
            <a:endParaRPr lang="en-US" sz="2400" b="0">
              <a:solidFill>
                <a:srgbClr val="002060"/>
              </a:solidFill>
              <a:latin typeface="#9Slide03 Oswald" panose="00000500000000000000" pitchFamily="2" charset="0"/>
            </a:endParaRPr>
          </a:p>
        </p:txBody>
      </p:sp>
      <p:sp>
        <p:nvSpPr>
          <p:cNvPr id="18" name="Rectangle 17"/>
          <p:cNvSpPr/>
          <p:nvPr/>
        </p:nvSpPr>
        <p:spPr>
          <a:xfrm>
            <a:off x="604521" y="2454152"/>
            <a:ext cx="3505201"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t>
            </a:r>
            <a:r>
              <a:rPr lang="en-US" sz="2400">
                <a:solidFill>
                  <a:srgbClr val="002060"/>
                </a:solidFill>
                <a:latin typeface="#9Slide03 Oswald" panose="00000500000000000000" pitchFamily="2" charset="0"/>
              </a:rPr>
              <a:t>sự phát triển </a:t>
            </a:r>
            <a:r>
              <a:rPr lang="en-US" sz="2400" smtClean="0">
                <a:solidFill>
                  <a:srgbClr val="002060"/>
                </a:solidFill>
                <a:latin typeface="#9Slide03 Oswald" panose="00000500000000000000" pitchFamily="2" charset="0"/>
              </a:rPr>
              <a:t>kinh tế</a:t>
            </a:r>
            <a:endParaRPr lang="en-US" sz="2400">
              <a:solidFill>
                <a:srgbClr val="002060"/>
              </a:solidFill>
              <a:latin typeface="#9Slide03 Oswald" panose="00000500000000000000" pitchFamily="2" charset="0"/>
            </a:endParaRPr>
          </a:p>
        </p:txBody>
      </p:sp>
      <p:pic>
        <p:nvPicPr>
          <p:cNvPr id="9" name="Picture 8"/>
          <p:cNvPicPr>
            <a:picLocks noChangeAspect="1"/>
          </p:cNvPicPr>
          <p:nvPr/>
        </p:nvPicPr>
        <p:blipFill>
          <a:blip r:embed="rId2"/>
          <a:stretch>
            <a:fillRect/>
          </a:stretch>
        </p:blipFill>
        <p:spPr>
          <a:xfrm>
            <a:off x="604521" y="3846844"/>
            <a:ext cx="3429000" cy="2281844"/>
          </a:xfrm>
          <a:prstGeom prst="rect">
            <a:avLst/>
          </a:prstGeom>
          <a:ln w="19050">
            <a:solidFill>
              <a:srgbClr val="002060"/>
            </a:solidFill>
          </a:ln>
        </p:spPr>
      </p:pic>
      <p:pic>
        <p:nvPicPr>
          <p:cNvPr id="11" name="Picture 10"/>
          <p:cNvPicPr>
            <a:picLocks noChangeAspect="1"/>
          </p:cNvPicPr>
          <p:nvPr/>
        </p:nvPicPr>
        <p:blipFill>
          <a:blip r:embed="rId3"/>
          <a:stretch>
            <a:fillRect/>
          </a:stretch>
        </p:blipFill>
        <p:spPr>
          <a:xfrm>
            <a:off x="4482370" y="3828971"/>
            <a:ext cx="3455859" cy="2299717"/>
          </a:xfrm>
          <a:prstGeom prst="rect">
            <a:avLst/>
          </a:prstGeom>
          <a:ln w="19050">
            <a:solidFill>
              <a:srgbClr val="002060"/>
            </a:solidFill>
          </a:ln>
        </p:spPr>
      </p:pic>
      <p:pic>
        <p:nvPicPr>
          <p:cNvPr id="5" name="Picture 4"/>
          <p:cNvPicPr>
            <a:picLocks noChangeAspect="1"/>
          </p:cNvPicPr>
          <p:nvPr/>
        </p:nvPicPr>
        <p:blipFill>
          <a:blip r:embed="rId4"/>
          <a:stretch>
            <a:fillRect/>
          </a:stretch>
        </p:blipFill>
        <p:spPr>
          <a:xfrm>
            <a:off x="8356598" y="3828971"/>
            <a:ext cx="3225802" cy="2299717"/>
          </a:xfrm>
          <a:prstGeom prst="rect">
            <a:avLst/>
          </a:prstGeom>
          <a:ln w="19050">
            <a:solidFill>
              <a:schemeClr val="tx1"/>
            </a:solidFill>
          </a:ln>
        </p:spPr>
      </p:pic>
      <p:cxnSp>
        <p:nvCxnSpPr>
          <p:cNvPr id="12" name="Straight Connector 11"/>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4" name="Rectangle 13"/>
          <p:cNvSpPr/>
          <p:nvPr/>
        </p:nvSpPr>
        <p:spPr>
          <a:xfrm>
            <a:off x="619760" y="1228130"/>
            <a:ext cx="1103884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a:t>
            </a:r>
            <a:r>
              <a:rPr lang="vi-VN" sz="2800">
                <a:solidFill>
                  <a:srgbClr val="002060"/>
                </a:solidFill>
                <a:latin typeface="#9Slide03 Oswald" panose="00000500000000000000" pitchFamily="2" charset="0"/>
              </a:rPr>
              <a:t>và </a:t>
            </a:r>
            <a:endParaRPr lang="en-US" sz="2800" smtClean="0">
              <a:solidFill>
                <a:srgbClr val="002060"/>
              </a:solidFill>
              <a:latin typeface="#9Slide03 Oswald" panose="00000500000000000000" pitchFamily="2" charset="0"/>
            </a:endParaRPr>
          </a:p>
          <a:p>
            <a:pPr algn="ctr"/>
            <a:r>
              <a:rPr lang="vi-VN" sz="2800" smtClean="0">
                <a:solidFill>
                  <a:srgbClr val="002060"/>
                </a:solidFill>
                <a:latin typeface="#9Slide03 Oswald" panose="00000500000000000000" pitchFamily="2" charset="0"/>
              </a:rPr>
              <a:t>bảo </a:t>
            </a:r>
            <a:r>
              <a:rPr lang="vi-VN" sz="2800">
                <a:solidFill>
                  <a:srgbClr val="002060"/>
                </a:solidFill>
                <a:latin typeface="#9Slide03 Oswald" panose="00000500000000000000" pitchFamily="2" charset="0"/>
              </a:rPr>
              <a:t>vệ Tổ Quốc</a:t>
            </a:r>
            <a:endParaRPr lang="en-US" sz="2800">
              <a:solidFill>
                <a:srgbClr val="002060"/>
              </a:solidFill>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2492628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70"/>
            <a:ext cx="121920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3455" y="2454007"/>
            <a:ext cx="3429000"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an ninh quốc phòng</a:t>
            </a:r>
            <a:endParaRPr lang="en-US" sz="2400">
              <a:solidFill>
                <a:srgbClr val="002060"/>
              </a:solidFill>
              <a:latin typeface="#9Slide03 Oswald" panose="00000500000000000000" pitchFamily="2" charset="0"/>
            </a:endParaRPr>
          </a:p>
        </p:txBody>
      </p:sp>
      <p:pic>
        <p:nvPicPr>
          <p:cNvPr id="15" name="Picture 14"/>
          <p:cNvPicPr>
            <a:picLocks noChangeAspect="1"/>
          </p:cNvPicPr>
          <p:nvPr/>
        </p:nvPicPr>
        <p:blipFill>
          <a:blip r:embed="rId2"/>
          <a:stretch>
            <a:fillRect/>
          </a:stretch>
        </p:blipFill>
        <p:spPr>
          <a:xfrm>
            <a:off x="609600" y="3581400"/>
            <a:ext cx="3429000" cy="2488322"/>
          </a:xfrm>
          <a:prstGeom prst="rect">
            <a:avLst/>
          </a:prstGeom>
          <a:ln>
            <a:solidFill>
              <a:srgbClr val="002060"/>
            </a:solidFill>
          </a:ln>
        </p:spPr>
      </p:pic>
      <p:sp>
        <p:nvSpPr>
          <p:cNvPr id="2" name="Rectangle 1"/>
          <p:cNvSpPr/>
          <p:nvPr/>
        </p:nvSpPr>
        <p:spPr>
          <a:xfrm>
            <a:off x="4495800" y="4928467"/>
            <a:ext cx="7086600" cy="1200329"/>
          </a:xfrm>
          <a:prstGeom prst="rect">
            <a:avLst/>
          </a:prstGeom>
        </p:spPr>
        <p:txBody>
          <a:bodyPr wrap="square">
            <a:spAutoFit/>
          </a:bodyPr>
          <a:lstStyle/>
          <a:p>
            <a:pPr algn="just">
              <a:spcAft>
                <a:spcPts val="0"/>
              </a:spcAft>
            </a:pPr>
            <a:r>
              <a:rPr lang="en-US" sz="2400" b="0" smtClean="0">
                <a:solidFill>
                  <a:srgbClr val="002060"/>
                </a:solidFill>
                <a:latin typeface="#9Slide03 Oswald" panose="00000500000000000000" pitchFamily="2" charset="0"/>
                <a:ea typeface="Cambria" panose="02040503050406030204" pitchFamily="18" charset="0"/>
              </a:rPr>
              <a:t>- Biển </a:t>
            </a:r>
            <a:r>
              <a:rPr lang="en-US" sz="2400" b="0">
                <a:solidFill>
                  <a:srgbClr val="002060"/>
                </a:solidFill>
                <a:latin typeface="#9Slide03 Oswald" panose="00000500000000000000" pitchFamily="2" charset="0"/>
                <a:ea typeface="Cambria" panose="02040503050406030204" pitchFamily="18" charset="0"/>
              </a:rPr>
              <a:t>Đông đóng vai trò quan trọng trong sự nghiệp xây dựng và bảo vệ Tổ Quốc. Biển – đảo Việt Nam là một bộ phận lãnh thổ thiêng liêng của đất nước. </a:t>
            </a:r>
            <a:endParaRPr lang="en-US" sz="2400" b="0">
              <a:solidFill>
                <a:srgbClr val="002060"/>
              </a:solidFill>
              <a:latin typeface="#9Slide03 Oswald" panose="00000500000000000000" pitchFamily="2" charset="0"/>
            </a:endParaRPr>
          </a:p>
        </p:txBody>
      </p:sp>
      <p:pic>
        <p:nvPicPr>
          <p:cNvPr id="9" name="Picture 8"/>
          <p:cNvPicPr>
            <a:picLocks noChangeAspect="1"/>
          </p:cNvPicPr>
          <p:nvPr/>
        </p:nvPicPr>
        <p:blipFill>
          <a:blip r:embed="rId3"/>
          <a:stretch>
            <a:fillRect/>
          </a:stretch>
        </p:blipFill>
        <p:spPr>
          <a:xfrm>
            <a:off x="4495800" y="2437843"/>
            <a:ext cx="3276600" cy="2292828"/>
          </a:xfrm>
          <a:prstGeom prst="rect">
            <a:avLst/>
          </a:prstGeom>
          <a:ln w="19050">
            <a:solidFill>
              <a:schemeClr val="tx1"/>
            </a:solidFill>
          </a:ln>
        </p:spPr>
      </p:pic>
      <p:pic>
        <p:nvPicPr>
          <p:cNvPr id="11" name="Picture 10"/>
          <p:cNvPicPr>
            <a:picLocks noChangeAspect="1"/>
          </p:cNvPicPr>
          <p:nvPr/>
        </p:nvPicPr>
        <p:blipFill>
          <a:blip r:embed="rId4"/>
          <a:stretch>
            <a:fillRect/>
          </a:stretch>
        </p:blipFill>
        <p:spPr>
          <a:xfrm>
            <a:off x="8324273" y="2421460"/>
            <a:ext cx="3258127" cy="2294110"/>
          </a:xfrm>
          <a:prstGeom prst="rect">
            <a:avLst/>
          </a:prstGeom>
          <a:ln w="19050">
            <a:solidFill>
              <a:schemeClr val="tx1"/>
            </a:solidFill>
          </a:ln>
        </p:spPr>
      </p:pic>
      <p:cxnSp>
        <p:nvCxnSpPr>
          <p:cNvPr id="12" name="Straight Connector 11"/>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6" name="Rectangle 15"/>
          <p:cNvSpPr/>
          <p:nvPr/>
        </p:nvSpPr>
        <p:spPr>
          <a:xfrm>
            <a:off x="619760" y="1228130"/>
            <a:ext cx="1103884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a:t>
            </a:r>
            <a:r>
              <a:rPr lang="vi-VN" sz="2800">
                <a:solidFill>
                  <a:srgbClr val="002060"/>
                </a:solidFill>
                <a:latin typeface="#9Slide03 Oswald" panose="00000500000000000000" pitchFamily="2" charset="0"/>
              </a:rPr>
              <a:t>và </a:t>
            </a:r>
            <a:endParaRPr lang="en-US" sz="2800" smtClean="0">
              <a:solidFill>
                <a:srgbClr val="002060"/>
              </a:solidFill>
              <a:latin typeface="#9Slide03 Oswald" panose="00000500000000000000" pitchFamily="2" charset="0"/>
            </a:endParaRPr>
          </a:p>
          <a:p>
            <a:pPr algn="ctr"/>
            <a:r>
              <a:rPr lang="vi-VN" sz="2800" smtClean="0">
                <a:solidFill>
                  <a:srgbClr val="002060"/>
                </a:solidFill>
                <a:latin typeface="#9Slide03 Oswald" panose="00000500000000000000" pitchFamily="2" charset="0"/>
              </a:rPr>
              <a:t>bảo </a:t>
            </a:r>
            <a:r>
              <a:rPr lang="vi-VN" sz="2800">
                <a:solidFill>
                  <a:srgbClr val="002060"/>
                </a:solidFill>
                <a:latin typeface="#9Slide03 Oswald" panose="00000500000000000000" pitchFamily="2" charset="0"/>
              </a:rPr>
              <a:t>vệ Tổ Quốc</a:t>
            </a:r>
            <a:endParaRPr lang="en-US" sz="2800">
              <a:solidFill>
                <a:srgbClr val="002060"/>
              </a:solidFill>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820359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87870"/>
            <a:ext cx="121920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0925" y="3977579"/>
            <a:ext cx="5320145" cy="1938992"/>
          </a:xfrm>
          <a:prstGeom prst="rect">
            <a:avLst/>
          </a:prstGeom>
        </p:spPr>
        <p:txBody>
          <a:bodyPr wrap="square">
            <a:spAutoFit/>
          </a:bodyPr>
          <a:lstStyle/>
          <a:p>
            <a:pPr indent="180340" algn="just">
              <a:spcAft>
                <a:spcPts val="0"/>
              </a:spcAft>
            </a:pPr>
            <a:r>
              <a:rPr lang="en-US" sz="2400" b="0">
                <a:solidFill>
                  <a:srgbClr val="002060"/>
                </a:solidFill>
                <a:latin typeface="#9Slide03 Oswald" panose="00000500000000000000" pitchFamily="2" charset="0"/>
                <a:ea typeface="Cambria" panose="02040503050406030204" pitchFamily="18" charset="0"/>
                <a:cs typeface="Times New Roman" panose="02020603050405020304" pitchFamily="18" charset="0"/>
              </a:rPr>
              <a:t>- Các đảo và quần đảo có ý nghĩa phòng thủ chiến lược, là hệ thống tiền tiêu để bảo vệ đất liền, khẳng định chủ quyền của nước ta trên các đảo và quần đảo là cơ sở để khẳng định chủ quyền đối với vùng biển và thềm lục địa.</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11" name="Rectangle 10"/>
          <p:cNvSpPr/>
          <p:nvPr/>
        </p:nvSpPr>
        <p:spPr>
          <a:xfrm>
            <a:off x="623455" y="2454007"/>
            <a:ext cx="3429000"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an ninh quốc phòng</a:t>
            </a:r>
            <a:endParaRPr lang="en-US" sz="2400">
              <a:solidFill>
                <a:srgbClr val="002060"/>
              </a:solidFill>
              <a:latin typeface="#9Slide03 Oswald" panose="00000500000000000000" pitchFamily="2" charset="0"/>
            </a:endParaRPr>
          </a:p>
        </p:txBody>
      </p:sp>
      <p:pic>
        <p:nvPicPr>
          <p:cNvPr id="2" name="Picture 1"/>
          <p:cNvPicPr>
            <a:picLocks noChangeAspect="1"/>
          </p:cNvPicPr>
          <p:nvPr/>
        </p:nvPicPr>
        <p:blipFill>
          <a:blip r:embed="rId2"/>
          <a:stretch>
            <a:fillRect/>
          </a:stretch>
        </p:blipFill>
        <p:spPr>
          <a:xfrm>
            <a:off x="6690360" y="2438400"/>
            <a:ext cx="4876800" cy="3121152"/>
          </a:xfrm>
          <a:prstGeom prst="rect">
            <a:avLst/>
          </a:prstGeom>
          <a:ln w="19050">
            <a:solidFill>
              <a:schemeClr val="tx1"/>
            </a:solidFill>
          </a:ln>
        </p:spPr>
      </p:pic>
      <p:sp>
        <p:nvSpPr>
          <p:cNvPr id="7" name="Rectangle 6"/>
          <p:cNvSpPr/>
          <p:nvPr/>
        </p:nvSpPr>
        <p:spPr>
          <a:xfrm>
            <a:off x="8458200" y="5712088"/>
            <a:ext cx="1745991" cy="369332"/>
          </a:xfrm>
          <a:prstGeom prst="rect">
            <a:avLst/>
          </a:prstGeom>
        </p:spPr>
        <p:txBody>
          <a:bodyPr wrap="none">
            <a:spAutoFit/>
          </a:bodyPr>
          <a:lstStyle/>
          <a:p>
            <a:r>
              <a:rPr lang="en-US">
                <a:solidFill>
                  <a:srgbClr val="1A1A1A"/>
                </a:solidFill>
                <a:latin typeface="#9Slide03 Oswald" panose="00000500000000000000" pitchFamily="2" charset="0"/>
              </a:rPr>
              <a:t>ĐẢO THUYỀN CHÀI</a:t>
            </a:r>
            <a:endParaRPr lang="en-US">
              <a:latin typeface="#9Slide03 Oswald" panose="00000500000000000000" pitchFamily="2" charset="0"/>
            </a:endParaRPr>
          </a:p>
        </p:txBody>
      </p:sp>
      <p:pic>
        <p:nvPicPr>
          <p:cNvPr id="8" name="Picture 7"/>
          <p:cNvPicPr>
            <a:picLocks noChangeAspect="1"/>
          </p:cNvPicPr>
          <p:nvPr/>
        </p:nvPicPr>
        <p:blipFill>
          <a:blip r:embed="rId3"/>
          <a:stretch>
            <a:fillRect/>
          </a:stretch>
        </p:blipFill>
        <p:spPr>
          <a:xfrm>
            <a:off x="4343400" y="2454007"/>
            <a:ext cx="1981200" cy="1432193"/>
          </a:xfrm>
          <a:prstGeom prst="rect">
            <a:avLst/>
          </a:prstGeom>
          <a:ln w="19050">
            <a:solidFill>
              <a:srgbClr val="002060"/>
            </a:solidFill>
          </a:ln>
        </p:spPr>
      </p:pic>
      <p:cxnSp>
        <p:nvCxnSpPr>
          <p:cNvPr id="12" name="Straight Connector 11"/>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4" name="Rectangle 13"/>
          <p:cNvSpPr/>
          <p:nvPr/>
        </p:nvSpPr>
        <p:spPr>
          <a:xfrm>
            <a:off x="619760" y="1228130"/>
            <a:ext cx="1103884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a:t>
            </a:r>
            <a:r>
              <a:rPr lang="vi-VN" sz="2800">
                <a:solidFill>
                  <a:srgbClr val="002060"/>
                </a:solidFill>
                <a:latin typeface="#9Slide03 Oswald" panose="00000500000000000000" pitchFamily="2" charset="0"/>
              </a:rPr>
              <a:t>và </a:t>
            </a:r>
            <a:endParaRPr lang="en-US" sz="2800" smtClean="0">
              <a:solidFill>
                <a:srgbClr val="002060"/>
              </a:solidFill>
              <a:latin typeface="#9Slide03 Oswald" panose="00000500000000000000" pitchFamily="2" charset="0"/>
            </a:endParaRPr>
          </a:p>
          <a:p>
            <a:pPr algn="ctr"/>
            <a:r>
              <a:rPr lang="vi-VN" sz="2800" smtClean="0">
                <a:solidFill>
                  <a:srgbClr val="002060"/>
                </a:solidFill>
                <a:latin typeface="#9Slide03 Oswald" panose="00000500000000000000" pitchFamily="2" charset="0"/>
              </a:rPr>
              <a:t>bảo </a:t>
            </a:r>
            <a:r>
              <a:rPr lang="vi-VN" sz="2800">
                <a:solidFill>
                  <a:srgbClr val="002060"/>
                </a:solidFill>
                <a:latin typeface="#9Slide03 Oswald" panose="00000500000000000000" pitchFamily="2" charset="0"/>
              </a:rPr>
              <a:t>vệ Tổ Quốc</a:t>
            </a:r>
            <a:endParaRPr lang="en-US" sz="2800">
              <a:solidFill>
                <a:srgbClr val="002060"/>
              </a:solidFill>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752947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6187870"/>
            <a:ext cx="12268200" cy="67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9600" y="2341811"/>
            <a:ext cx="4267200" cy="9402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9Slide03 Oswald" panose="00000500000000000000" pitchFamily="2" charset="0"/>
              </a:rPr>
              <a:t>Với an ninh quốc phòng</a:t>
            </a:r>
            <a:endParaRPr lang="en-US" sz="2400">
              <a:solidFill>
                <a:srgbClr val="002060"/>
              </a:solidFill>
              <a:latin typeface="#9Slide03 Oswald" panose="00000500000000000000" pitchFamily="2" charset="0"/>
            </a:endParaRPr>
          </a:p>
        </p:txBody>
      </p:sp>
      <p:pic>
        <p:nvPicPr>
          <p:cNvPr id="15" name="Picture 14"/>
          <p:cNvPicPr>
            <a:picLocks noChangeAspect="1"/>
          </p:cNvPicPr>
          <p:nvPr/>
        </p:nvPicPr>
        <p:blipFill>
          <a:blip r:embed="rId2"/>
          <a:stretch>
            <a:fillRect/>
          </a:stretch>
        </p:blipFill>
        <p:spPr>
          <a:xfrm>
            <a:off x="609600" y="3418392"/>
            <a:ext cx="4267200" cy="2651330"/>
          </a:xfrm>
          <a:prstGeom prst="rect">
            <a:avLst/>
          </a:prstGeom>
          <a:ln>
            <a:solidFill>
              <a:srgbClr val="002060"/>
            </a:solidFill>
          </a:ln>
        </p:spPr>
      </p:pic>
      <p:sp>
        <p:nvSpPr>
          <p:cNvPr id="7" name="Rectangle 6"/>
          <p:cNvSpPr/>
          <p:nvPr/>
        </p:nvSpPr>
        <p:spPr>
          <a:xfrm>
            <a:off x="5318760" y="2811911"/>
            <a:ext cx="6248400" cy="2677656"/>
          </a:xfrm>
          <a:prstGeom prst="rect">
            <a:avLst/>
          </a:prstGeom>
        </p:spPr>
        <p:txBody>
          <a:bodyPr wrap="square">
            <a:spAutoFit/>
          </a:bodyPr>
          <a:lstStyle/>
          <a:p>
            <a:pPr indent="180340" algn="just">
              <a:spcAft>
                <a:spcPts val="0"/>
              </a:spcAft>
            </a:pPr>
            <a:r>
              <a:rPr lang="en-US" sz="2400" b="0">
                <a:solidFill>
                  <a:srgbClr val="002060"/>
                </a:solidFill>
                <a:latin typeface="#9Slide03 Oswald" panose="00000500000000000000" pitchFamily="2" charset="0"/>
                <a:ea typeface="Cambria" panose="02040503050406030204" pitchFamily="18" charset="0"/>
                <a:cs typeface="Times New Roman" panose="02020603050405020304" pitchFamily="18" charset="0"/>
              </a:rPr>
              <a:t>- Biển Đông là tuyến phòng thủ chiến lược hướng đông của đất nước, là cơ sở để gắn kết giữa các căn cứ trên đất liền với các đảo, quần đảo xa bờ. Đặc biệt quần đảo Hoàng Sa và Trường Sa vừa có ý nghĩa trong việc kiểm soát các tuyến đường biển qua lại trên Biển Đông, vừa là các trạm chốt tiền tiêu, đảm bảo an ninh quốc phòng cho nước ta.</a:t>
            </a:r>
            <a:endParaRPr lang="en-US" sz="2400" b="0">
              <a:solidFill>
                <a:srgbClr val="002060"/>
              </a:solidFill>
              <a:effectLst/>
              <a:latin typeface="#9Slide03 Oswald" panose="00000500000000000000" pitchFamily="2" charset="0"/>
              <a:ea typeface="Times New Roman" panose="02020603050405020304" pitchFamily="18" charset="0"/>
            </a:endParaRPr>
          </a:p>
        </p:txBody>
      </p:sp>
      <p:cxnSp>
        <p:nvCxnSpPr>
          <p:cNvPr id="9" name="Straight Connector 8"/>
          <p:cNvCxnSpPr/>
          <p:nvPr/>
        </p:nvCxnSpPr>
        <p:spPr>
          <a:xfrm>
            <a:off x="3352800" y="766465"/>
            <a:ext cx="548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04800" y="304800"/>
            <a:ext cx="11811000" cy="461665"/>
          </a:xfrm>
          <a:prstGeom prst="rect">
            <a:avLst/>
          </a:prstGeom>
        </p:spPr>
        <p:txBody>
          <a:bodyPr wrap="square">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1. </a:t>
            </a:r>
            <a:r>
              <a:rPr lang="en-US" sz="2400" smtClean="0">
                <a:solidFill>
                  <a:srgbClr val="FF0000"/>
                </a:solidFill>
                <a:latin typeface="#9Slide03 Oswald" panose="00000500000000000000" pitchFamily="2" charset="0"/>
              </a:rPr>
              <a:t>TUYÊN TRUYỀN VỀ CHỦ QUYỀN CỦA VN Ở QUẦN ĐẢO HOÀNG SA VÀ QUẦN ĐẢO TRƯỜNG SA</a:t>
            </a:r>
            <a:endParaRPr lang="en-US" sz="2400">
              <a:solidFill>
                <a:srgbClr val="FF0000"/>
              </a:solidFill>
              <a:latin typeface="#9Slide03 Oswald" panose="00000500000000000000" pitchFamily="2" charset="0"/>
            </a:endParaRPr>
          </a:p>
        </p:txBody>
      </p:sp>
      <p:sp>
        <p:nvSpPr>
          <p:cNvPr id="12" name="Rectangle 11"/>
          <p:cNvSpPr/>
          <p:nvPr/>
        </p:nvSpPr>
        <p:spPr>
          <a:xfrm>
            <a:off x="619760" y="1228130"/>
            <a:ext cx="11038840" cy="99553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r>
              <a:rPr lang="vi-VN" sz="2800">
                <a:solidFill>
                  <a:srgbClr val="002060"/>
                </a:solidFill>
                <a:latin typeface="#9Slide03 Oswald" panose="00000500000000000000" pitchFamily="2" charset="0"/>
              </a:rPr>
              <a:t>Vai trò </a:t>
            </a:r>
            <a:r>
              <a:rPr lang="en-US" sz="2800">
                <a:solidFill>
                  <a:srgbClr val="002060"/>
                </a:solidFill>
                <a:latin typeface="#9Slide03 Oswald" panose="00000500000000000000" pitchFamily="2" charset="0"/>
              </a:rPr>
              <a:t>của </a:t>
            </a:r>
            <a:r>
              <a:rPr lang="vi-VN" sz="2800">
                <a:solidFill>
                  <a:srgbClr val="002060"/>
                </a:solidFill>
                <a:latin typeface="#9Slide03 Oswald" panose="00000500000000000000" pitchFamily="2" charset="0"/>
              </a:rPr>
              <a:t>QĐ. Hoàng Sa và QĐ Trường Sa trong sự nghiệp xây dựng </a:t>
            </a:r>
            <a:r>
              <a:rPr lang="vi-VN" sz="2800">
                <a:solidFill>
                  <a:srgbClr val="002060"/>
                </a:solidFill>
                <a:latin typeface="#9Slide03 Oswald" panose="00000500000000000000" pitchFamily="2" charset="0"/>
              </a:rPr>
              <a:t>và </a:t>
            </a:r>
            <a:endParaRPr lang="en-US" sz="2800" smtClean="0">
              <a:solidFill>
                <a:srgbClr val="002060"/>
              </a:solidFill>
              <a:latin typeface="#9Slide03 Oswald" panose="00000500000000000000" pitchFamily="2" charset="0"/>
            </a:endParaRPr>
          </a:p>
          <a:p>
            <a:pPr algn="ctr"/>
            <a:r>
              <a:rPr lang="vi-VN" sz="2800" smtClean="0">
                <a:solidFill>
                  <a:srgbClr val="002060"/>
                </a:solidFill>
                <a:latin typeface="#9Slide03 Oswald" panose="00000500000000000000" pitchFamily="2" charset="0"/>
              </a:rPr>
              <a:t>bảo </a:t>
            </a:r>
            <a:r>
              <a:rPr lang="vi-VN" sz="2800">
                <a:solidFill>
                  <a:srgbClr val="002060"/>
                </a:solidFill>
                <a:latin typeface="#9Slide03 Oswald" panose="00000500000000000000" pitchFamily="2" charset="0"/>
              </a:rPr>
              <a:t>vệ Tổ Quốc</a:t>
            </a:r>
            <a:endParaRPr lang="en-US" sz="2800">
              <a:solidFill>
                <a:srgbClr val="002060"/>
              </a:solidFill>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2170254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5533" y="343065"/>
            <a:ext cx="8991600" cy="461665"/>
          </a:xfrm>
          <a:prstGeom prst="rect">
            <a:avLst/>
          </a:prstGeom>
        </p:spPr>
        <p:txBody>
          <a:bodyPr wrap="square">
            <a:spAutoFit/>
          </a:bodyPr>
          <a:lstStyle/>
          <a:p>
            <a:r>
              <a:rPr lang="vi-VN" sz="2400" smtClean="0">
                <a:solidFill>
                  <a:srgbClr val="FF0000"/>
                </a:solidFill>
                <a:latin typeface="#9Slide03 Oswald" panose="00000500000000000000" pitchFamily="2" charset="0"/>
              </a:rPr>
              <a:t>CÁC ĐẢO Ở TRƯỜNG SA - HỆ THỐNG PHÒNG THỦ CỦA TỔ QUỐC NƠI ĐẦU SÓNG</a:t>
            </a:r>
            <a:endParaRPr lang="en-US" sz="2400">
              <a:solidFill>
                <a:srgbClr val="FF0000"/>
              </a:solidFill>
              <a:latin typeface="#9Slide03 Oswald" panose="00000500000000000000" pitchFamily="2" charset="0"/>
            </a:endParaRPr>
          </a:p>
        </p:txBody>
      </p:sp>
      <p:sp>
        <p:nvSpPr>
          <p:cNvPr id="4" name="Rectangle 3"/>
          <p:cNvSpPr/>
          <p:nvPr/>
        </p:nvSpPr>
        <p:spPr>
          <a:xfrm>
            <a:off x="533400" y="1005883"/>
            <a:ext cx="6531754" cy="2308324"/>
          </a:xfrm>
          <a:prstGeom prst="rect">
            <a:avLst/>
          </a:prstGeom>
        </p:spPr>
        <p:txBody>
          <a:bodyPr wrap="square">
            <a:spAutoFit/>
          </a:bodyPr>
          <a:lstStyle/>
          <a:p>
            <a:pPr algn="just"/>
            <a:r>
              <a:rPr lang="vi-VN" sz="2400" b="0">
                <a:solidFill>
                  <a:srgbClr val="002060"/>
                </a:solidFill>
                <a:latin typeface="#9Slide03 Oswald" panose="00000500000000000000" pitchFamily="2" charset="0"/>
              </a:rPr>
              <a:t>Hiện nay, Việt Nam đã và đang quản lý 9 đảo nổi và 12 đảo chìm trên khu vực vùng biển Trường Sa, gồm: đảo Trường Sa Lớn, An Bang, Trường Sa Đông, Sinh Tồn Đông, Phan Vinh, Song Tử Tây, Nam Yết, Sinh Tồn, Sơn Ca, Đá Nam, Đá Lớn, Thuyền Chài,  Cô Lin, Len Đao, Tiên Nữ, Núi Le, Tốc Tan, Đá Đông, Đá Tây, Đá Lát, Đá Thị.</a:t>
            </a:r>
            <a:endParaRPr lang="en-US" sz="2400">
              <a:solidFill>
                <a:srgbClr val="002060"/>
              </a:solidFill>
              <a:latin typeface="#9Slide03 Oswald" panose="00000500000000000000" pitchFamily="2" charset="0"/>
            </a:endParaRPr>
          </a:p>
        </p:txBody>
      </p:sp>
      <p:sp>
        <p:nvSpPr>
          <p:cNvPr id="5" name="Rectangle 4"/>
          <p:cNvSpPr/>
          <p:nvPr/>
        </p:nvSpPr>
        <p:spPr>
          <a:xfrm>
            <a:off x="4584988" y="6402350"/>
            <a:ext cx="2480166" cy="369332"/>
          </a:xfrm>
          <a:prstGeom prst="rect">
            <a:avLst/>
          </a:prstGeom>
        </p:spPr>
        <p:txBody>
          <a:bodyPr wrap="none">
            <a:spAutoFit/>
          </a:bodyPr>
          <a:lstStyle/>
          <a:p>
            <a:r>
              <a:rPr lang="en-US" b="0" i="1">
                <a:solidFill>
                  <a:srgbClr val="1A1A1A"/>
                </a:solidFill>
                <a:latin typeface="Arial" panose="020B0604020202020204" pitchFamily="34" charset="0"/>
              </a:rPr>
              <a:t>(Nguồn: biendong.net)</a:t>
            </a:r>
            <a:endParaRPr lang="en-US"/>
          </a:p>
        </p:txBody>
      </p:sp>
      <p:sp>
        <p:nvSpPr>
          <p:cNvPr id="6" name="Rectangle 5"/>
          <p:cNvSpPr/>
          <p:nvPr/>
        </p:nvSpPr>
        <p:spPr>
          <a:xfrm>
            <a:off x="533400" y="3402925"/>
            <a:ext cx="6531754" cy="3046988"/>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rPr>
              <a:t>Hệ thống đảo </a:t>
            </a:r>
            <a:r>
              <a:rPr lang="vi-VN" sz="2400" b="0" smtClean="0">
                <a:solidFill>
                  <a:srgbClr val="002060"/>
                </a:solidFill>
                <a:latin typeface="#9Slide03 Oswald" panose="00000500000000000000" pitchFamily="2" charset="0"/>
              </a:rPr>
              <a:t>trên </a:t>
            </a:r>
            <a:r>
              <a:rPr lang="vi-VN" sz="2400" b="0">
                <a:solidFill>
                  <a:srgbClr val="002060"/>
                </a:solidFill>
                <a:latin typeface="#9Slide03 Oswald" panose="00000500000000000000" pitchFamily="2" charset="0"/>
              </a:rPr>
              <a:t>quần đảo Trường Sa đã và đang ngày đêm hiên ngang đứng giữa biển trời, tạo nên cột mốc và là hệ thống phòng thủ vững chắc của Tổ </a:t>
            </a:r>
            <a:r>
              <a:rPr lang="vi-VN" sz="2400" b="0" smtClean="0">
                <a:solidFill>
                  <a:srgbClr val="002060"/>
                </a:solidFill>
                <a:latin typeface="#9Slide03 Oswald" panose="00000500000000000000" pitchFamily="2" charset="0"/>
              </a:rPr>
              <a:t>quốc. </a:t>
            </a:r>
            <a:r>
              <a:rPr lang="vi-VN" sz="2400" b="0">
                <a:solidFill>
                  <a:srgbClr val="002060"/>
                </a:solidFill>
                <a:latin typeface="#9Slide03 Oswald" panose="00000500000000000000" pitchFamily="2" charset="0"/>
              </a:rPr>
              <a:t>Ngoài nhiệm vụ bảo vệ sẵn sàng chiến đấu, cán bộ và chiến sĩ còn thực hiện tốt việc hỗ trợ, giúp đỡ ngư dân trên biển về lương thực, nước ngọt, y tế... tạo mối đoàn kết keo sơn giữa lính đảo và ngư dân, góp phần tô thắm hình ảnh “bộ đội Cụ Hồ”, người chiến sĩ hải quân nhân dân anh hùng. </a:t>
            </a:r>
            <a:endParaRPr lang="en-US" sz="2400">
              <a:solidFill>
                <a:srgbClr val="002060"/>
              </a:solidFill>
              <a:latin typeface="#9Slide03 Oswald" panose="00000500000000000000" pitchFamily="2" charset="0"/>
            </a:endParaRPr>
          </a:p>
        </p:txBody>
      </p:sp>
      <p:pic>
        <p:nvPicPr>
          <p:cNvPr id="7" name="Picture 6"/>
          <p:cNvPicPr>
            <a:picLocks noChangeAspect="1"/>
          </p:cNvPicPr>
          <p:nvPr/>
        </p:nvPicPr>
        <p:blipFill>
          <a:blip r:embed="rId2"/>
          <a:stretch>
            <a:fillRect/>
          </a:stretch>
        </p:blipFill>
        <p:spPr>
          <a:xfrm>
            <a:off x="7467600" y="820635"/>
            <a:ext cx="4114800" cy="2397624"/>
          </a:xfrm>
          <a:prstGeom prst="rect">
            <a:avLst/>
          </a:prstGeom>
          <a:ln w="19050">
            <a:solidFill>
              <a:srgbClr val="002060"/>
            </a:solidFill>
          </a:ln>
        </p:spPr>
      </p:pic>
      <p:sp>
        <p:nvSpPr>
          <p:cNvPr id="8" name="Rectangle 7"/>
          <p:cNvSpPr/>
          <p:nvPr/>
        </p:nvSpPr>
        <p:spPr>
          <a:xfrm>
            <a:off x="8954170" y="3321409"/>
            <a:ext cx="1141659" cy="369332"/>
          </a:xfrm>
          <a:prstGeom prst="rect">
            <a:avLst/>
          </a:prstGeom>
        </p:spPr>
        <p:txBody>
          <a:bodyPr wrap="none">
            <a:spAutoFit/>
          </a:bodyPr>
          <a:lstStyle/>
          <a:p>
            <a:r>
              <a:rPr lang="en-US">
                <a:solidFill>
                  <a:srgbClr val="002060"/>
                </a:solidFill>
                <a:latin typeface="#9Slide03 Oswald" panose="00000500000000000000" pitchFamily="2" charset="0"/>
              </a:rPr>
              <a:t>ĐẢO NÚI LE</a:t>
            </a:r>
          </a:p>
        </p:txBody>
      </p:sp>
      <p:pic>
        <p:nvPicPr>
          <p:cNvPr id="10" name="Picture 9"/>
          <p:cNvPicPr>
            <a:picLocks noChangeAspect="1"/>
          </p:cNvPicPr>
          <p:nvPr/>
        </p:nvPicPr>
        <p:blipFill>
          <a:blip r:embed="rId3"/>
          <a:stretch>
            <a:fillRect/>
          </a:stretch>
        </p:blipFill>
        <p:spPr>
          <a:xfrm>
            <a:off x="7467600" y="3776292"/>
            <a:ext cx="4114800" cy="2469524"/>
          </a:xfrm>
          <a:prstGeom prst="rect">
            <a:avLst/>
          </a:prstGeom>
          <a:ln w="19050">
            <a:solidFill>
              <a:srgbClr val="002060"/>
            </a:solidFill>
          </a:ln>
        </p:spPr>
      </p:pic>
      <p:sp>
        <p:nvSpPr>
          <p:cNvPr id="11" name="Rectangle 10"/>
          <p:cNvSpPr/>
          <p:nvPr/>
        </p:nvSpPr>
        <p:spPr>
          <a:xfrm>
            <a:off x="8876299" y="6348966"/>
            <a:ext cx="1409360" cy="369332"/>
          </a:xfrm>
          <a:prstGeom prst="rect">
            <a:avLst/>
          </a:prstGeom>
        </p:spPr>
        <p:txBody>
          <a:bodyPr wrap="none">
            <a:spAutoFit/>
          </a:bodyPr>
          <a:lstStyle/>
          <a:p>
            <a:r>
              <a:rPr lang="en-US">
                <a:solidFill>
                  <a:srgbClr val="002060"/>
                </a:solidFill>
                <a:latin typeface="#9Slide03 Oswald" panose="00000500000000000000" pitchFamily="2" charset="0"/>
              </a:rPr>
              <a:t>ĐẢO </a:t>
            </a:r>
            <a:r>
              <a:rPr lang="en-US" smtClean="0">
                <a:solidFill>
                  <a:srgbClr val="002060"/>
                </a:solidFill>
                <a:latin typeface="#9Slide03 Oswald" panose="00000500000000000000" pitchFamily="2" charset="0"/>
              </a:rPr>
              <a:t>SINH TỒN</a:t>
            </a:r>
            <a:endParaRPr lang="en-US">
              <a:solidFill>
                <a:srgbClr val="002060"/>
              </a:solidFill>
              <a:latin typeface="#9Slide03 Oswald" panose="00000500000000000000" pitchFamily="2" charset="0"/>
            </a:endParaRPr>
          </a:p>
        </p:txBody>
      </p:sp>
    </p:spTree>
    <p:extLst>
      <p:ext uri="{BB962C8B-B14F-4D97-AF65-F5344CB8AC3E}">
        <p14:creationId xmlns:p14="http://schemas.microsoft.com/office/powerpoint/2010/main" val="292706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0992" y="1015166"/>
            <a:ext cx="12019357" cy="8094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latin typeface="#9Slide03 Oswald Bold" panose="00000800000000000000" pitchFamily="2" charset="0"/>
            </a:endParaRPr>
          </a:p>
        </p:txBody>
      </p:sp>
      <p:sp>
        <p:nvSpPr>
          <p:cNvPr id="5" name="TextBox 4"/>
          <p:cNvSpPr txBox="1"/>
          <p:nvPr/>
        </p:nvSpPr>
        <p:spPr bwMode="auto">
          <a:xfrm>
            <a:off x="2514600" y="200730"/>
            <a:ext cx="8229600" cy="854908"/>
          </a:xfrm>
          <a:prstGeom prst="rect">
            <a:avLst/>
          </a:prstGeom>
          <a:noFill/>
        </p:spPr>
        <p:txBody>
          <a:bodyPr wrap="square" lIns="115121" tIns="57560" rIns="115121" bIns="57560">
            <a:spAutoFit/>
          </a:bodyPr>
          <a:lstStyle/>
          <a:p>
            <a:pPr algn="ctr" eaLnBrk="1" hangingPunct="1">
              <a:defRPr/>
            </a:pPr>
            <a:r>
              <a:rPr lang="en-US" sz="4800" smtClean="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rPr>
              <a:t>CHỦ QUYỀN BIỂN ĐẢO VIỆT NAM</a:t>
            </a:r>
            <a:endParaRPr lang="vi-VN" sz="4800" dirty="0">
              <a:solidFill>
                <a:srgbClr val="C00000"/>
              </a:solidFill>
              <a:effectLst>
                <a:outerShdw blurRad="38100" dist="38100" dir="2700000" algn="tl">
                  <a:srgbClr val="000000">
                    <a:alpha val="43137"/>
                  </a:srgbClr>
                </a:outerShdw>
              </a:effectLst>
              <a:latin typeface="#9Slide03 Oswald Bold" panose="00000800000000000000" pitchFamily="2" charset="0"/>
              <a:cs typeface="Arial" charset="0"/>
            </a:endParaRPr>
          </a:p>
        </p:txBody>
      </p:sp>
      <p:pic>
        <p:nvPicPr>
          <p:cNvPr id="10" name="Picture 9"/>
          <p:cNvPicPr>
            <a:picLocks noChangeAspect="1"/>
          </p:cNvPicPr>
          <p:nvPr/>
        </p:nvPicPr>
        <p:blipFill rotWithShape="1">
          <a:blip r:embed="rId2"/>
          <a:srcRect l="5915" t="10119" r="5623" b="12207"/>
          <a:stretch/>
        </p:blipFill>
        <p:spPr>
          <a:xfrm>
            <a:off x="38100" y="0"/>
            <a:ext cx="1600200" cy="1405054"/>
          </a:xfrm>
          <a:prstGeom prst="rect">
            <a:avLst/>
          </a:prstGeom>
        </p:spPr>
      </p:pic>
      <p:sp>
        <p:nvSpPr>
          <p:cNvPr id="12" name="Rectangle 11"/>
          <p:cNvSpPr/>
          <p:nvPr/>
        </p:nvSpPr>
        <p:spPr>
          <a:xfrm>
            <a:off x="1184382" y="1535888"/>
            <a:ext cx="5600796" cy="1524000"/>
          </a:xfrm>
          <a:prstGeom prst="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Oswald" panose="00000500000000000000" pitchFamily="2" charset="0"/>
                <a:ea typeface="Cambria" panose="02040503050406030204" pitchFamily="18" charset="0"/>
                <a:cs typeface="Times New Roman" panose="02020603050405020304" pitchFamily="18" charset="0"/>
              </a:rPr>
              <a:t>NỘI </a:t>
            </a:r>
            <a:r>
              <a:rPr lang="en-US" sz="2800">
                <a:solidFill>
                  <a:srgbClr val="002060"/>
                </a:solidFill>
                <a:latin typeface="#9Slide03 Oswald" panose="00000500000000000000" pitchFamily="2" charset="0"/>
                <a:ea typeface="Cambria" panose="02040503050406030204" pitchFamily="18" charset="0"/>
                <a:cs typeface="Times New Roman" panose="02020603050405020304" pitchFamily="18" charset="0"/>
              </a:rPr>
              <a:t>DUNG </a:t>
            </a:r>
            <a:r>
              <a:rPr lang="en-US" sz="28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a:t>
            </a:r>
            <a:endParaRPr lang="en-US" sz="2800" dirty="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endParaRPr>
          </a:p>
          <a:p>
            <a:pPr algn="ctr"/>
            <a:r>
              <a:rPr lang="vi-VN" sz="2800">
                <a:solidFill>
                  <a:srgbClr val="002060"/>
                </a:solidFill>
                <a:latin typeface="#9Slide03 Oswald" panose="00000500000000000000" pitchFamily="2" charset="0"/>
              </a:rPr>
              <a:t>Tuyên truyền về luật biển Việt Nam</a:t>
            </a:r>
            <a:r>
              <a:rPr lang="en-US" sz="2800">
                <a:solidFill>
                  <a:srgbClr val="002060"/>
                </a:solidFill>
                <a:latin typeface="#9Slide03 Oswald" panose="00000500000000000000" pitchFamily="2" charset="0"/>
              </a:rPr>
              <a:t>.</a:t>
            </a:r>
            <a:endParaRPr lang="en-US" sz="2800" b="0">
              <a:solidFill>
                <a:srgbClr val="002060"/>
              </a:solidFill>
              <a:latin typeface="#9Slide03 Oswald" panose="00000500000000000000" pitchFamily="2" charset="0"/>
            </a:endParaRPr>
          </a:p>
        </p:txBody>
      </p:sp>
      <p:sp>
        <p:nvSpPr>
          <p:cNvPr id="9" name="TextBox 8"/>
          <p:cNvSpPr txBox="1"/>
          <p:nvPr/>
        </p:nvSpPr>
        <p:spPr>
          <a:xfrm>
            <a:off x="8509410" y="1535888"/>
            <a:ext cx="3019425" cy="1200329"/>
          </a:xfrm>
          <a:prstGeom prst="rect">
            <a:avLst/>
          </a:prstGeom>
          <a:noFill/>
        </p:spPr>
        <p:txBody>
          <a:bodyPr wrap="square" rtlCol="0">
            <a:spAutoFit/>
          </a:bodyPr>
          <a:lstStyle/>
          <a:p>
            <a:pPr algn="ctr"/>
            <a:r>
              <a:rPr lang="en-US" sz="3600" b="1" smtClean="0">
                <a:solidFill>
                  <a:srgbClr val="7030A0"/>
                </a:solidFill>
                <a:latin typeface="#9Slide03 Oswald" panose="00000500000000000000" pitchFamily="2" charset="0"/>
              </a:rPr>
              <a:t>BÁO CÁO, THUYẾT TRÌNH</a:t>
            </a:r>
            <a:endParaRPr lang="en-US" sz="3600" b="1">
              <a:solidFill>
                <a:srgbClr val="7030A0"/>
              </a:solidFill>
              <a:latin typeface="#9Slide03 Oswald" panose="00000500000000000000" pitchFamily="2" charset="0"/>
            </a:endParaRPr>
          </a:p>
        </p:txBody>
      </p:sp>
      <p:pic>
        <p:nvPicPr>
          <p:cNvPr id="11" name="Picture 10"/>
          <p:cNvPicPr>
            <a:picLocks noChangeAspect="1"/>
          </p:cNvPicPr>
          <p:nvPr/>
        </p:nvPicPr>
        <p:blipFill rotWithShape="1">
          <a:blip r:embed="rId3"/>
          <a:srcRect l="5081" t="14146" r="4675" b="17561"/>
          <a:stretch/>
        </p:blipFill>
        <p:spPr>
          <a:xfrm>
            <a:off x="7731535" y="3059888"/>
            <a:ext cx="4261352" cy="3224806"/>
          </a:xfrm>
          <a:prstGeom prst="rect">
            <a:avLst/>
          </a:prstGeom>
        </p:spPr>
      </p:pic>
      <p:sp>
        <p:nvSpPr>
          <p:cNvPr id="13" name="Rectangle 12"/>
          <p:cNvSpPr/>
          <p:nvPr/>
        </p:nvSpPr>
        <p:spPr>
          <a:xfrm>
            <a:off x="7693435" y="1535888"/>
            <a:ext cx="63500" cy="4559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554090" y="3483785"/>
            <a:ext cx="2168419" cy="3036055"/>
          </a:xfrm>
          <a:prstGeom prst="rect">
            <a:avLst/>
          </a:prstGeom>
          <a:ln w="19050">
            <a:solidFill>
              <a:srgbClr val="002060"/>
            </a:solidFill>
          </a:ln>
        </p:spPr>
      </p:pic>
      <p:pic>
        <p:nvPicPr>
          <p:cNvPr id="7" name="Picture 6"/>
          <p:cNvPicPr>
            <a:picLocks noChangeAspect="1"/>
          </p:cNvPicPr>
          <p:nvPr/>
        </p:nvPicPr>
        <p:blipFill>
          <a:blip r:embed="rId5"/>
          <a:stretch>
            <a:fillRect/>
          </a:stretch>
        </p:blipFill>
        <p:spPr>
          <a:xfrm>
            <a:off x="5411626" y="3499665"/>
            <a:ext cx="2048078" cy="3020175"/>
          </a:xfrm>
          <a:prstGeom prst="rect">
            <a:avLst/>
          </a:prstGeom>
          <a:ln w="19050">
            <a:solidFill>
              <a:srgbClr val="002060"/>
            </a:solidFill>
          </a:ln>
        </p:spPr>
      </p:pic>
      <p:pic>
        <p:nvPicPr>
          <p:cNvPr id="8" name="Picture 7"/>
          <p:cNvPicPr>
            <a:picLocks noChangeAspect="1"/>
          </p:cNvPicPr>
          <p:nvPr/>
        </p:nvPicPr>
        <p:blipFill>
          <a:blip r:embed="rId6"/>
          <a:stretch>
            <a:fillRect/>
          </a:stretch>
        </p:blipFill>
        <p:spPr>
          <a:xfrm>
            <a:off x="3031610" y="3483785"/>
            <a:ext cx="2176361" cy="3054160"/>
          </a:xfrm>
          <a:prstGeom prst="rect">
            <a:avLst/>
          </a:prstGeom>
          <a:ln w="19050">
            <a:solidFill>
              <a:schemeClr val="tx1"/>
            </a:solidFill>
          </a:ln>
        </p:spPr>
      </p:pic>
    </p:spTree>
    <p:extLst>
      <p:ext uri="{BB962C8B-B14F-4D97-AF65-F5344CB8AC3E}">
        <p14:creationId xmlns:p14="http://schemas.microsoft.com/office/powerpoint/2010/main" val="595903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914400"/>
            <a:ext cx="10820400" cy="535531"/>
          </a:xfrm>
          <a:prstGeom prst="rect">
            <a:avLst/>
          </a:prstGeom>
        </p:spPr>
        <p:txBody>
          <a:bodyPr wrap="square">
            <a:spAutoFit/>
          </a:bodyPr>
          <a:lstStyle/>
          <a:p>
            <a:pPr indent="180340" algn="just">
              <a:lnSpc>
                <a:spcPct val="120000"/>
              </a:lnSpc>
              <a:spcAft>
                <a:spcPts val="600"/>
              </a:spcAft>
            </a:pPr>
            <a:r>
              <a:rPr lang="en-US" sz="2400" b="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1. Định </a:t>
            </a:r>
            <a:r>
              <a:rPr lang="en-US" sz="2400" b="0">
                <a:solidFill>
                  <a:srgbClr val="002060"/>
                </a:solidFill>
                <a:latin typeface="#9Slide03 Oswald" panose="00000500000000000000" pitchFamily="2" charset="0"/>
                <a:ea typeface="Cambria" panose="02040503050406030204" pitchFamily="18" charset="0"/>
                <a:cs typeface="Times New Roman" panose="02020603050405020304" pitchFamily="18" charset="0"/>
              </a:rPr>
              <a:t>hướng nước ta thực hiện để bảo vệ </a:t>
            </a:r>
            <a:r>
              <a:rPr lang="vi-VN"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vững chắc chủ quyền biển, đảo của Việt Nam</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4" name="Rectangle 3"/>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pic>
        <p:nvPicPr>
          <p:cNvPr id="2" name="Picture 1"/>
          <p:cNvPicPr>
            <a:picLocks noChangeAspect="1"/>
          </p:cNvPicPr>
          <p:nvPr/>
        </p:nvPicPr>
        <p:blipFill>
          <a:blip r:embed="rId2"/>
          <a:stretch>
            <a:fillRect/>
          </a:stretch>
        </p:blipFill>
        <p:spPr>
          <a:xfrm>
            <a:off x="8153400" y="1674066"/>
            <a:ext cx="3428999" cy="2230188"/>
          </a:xfrm>
          <a:prstGeom prst="rect">
            <a:avLst/>
          </a:prstGeom>
          <a:ln w="19050">
            <a:solidFill>
              <a:srgbClr val="002060"/>
            </a:solidFill>
          </a:ln>
        </p:spPr>
      </p:pic>
      <p:pic>
        <p:nvPicPr>
          <p:cNvPr id="10" name="Picture 9"/>
          <p:cNvPicPr>
            <a:picLocks noChangeAspect="1"/>
          </p:cNvPicPr>
          <p:nvPr/>
        </p:nvPicPr>
        <p:blipFill>
          <a:blip r:embed="rId3"/>
          <a:stretch>
            <a:fillRect/>
          </a:stretch>
        </p:blipFill>
        <p:spPr>
          <a:xfrm>
            <a:off x="8153400" y="4267200"/>
            <a:ext cx="3428999" cy="2138881"/>
          </a:xfrm>
          <a:prstGeom prst="rect">
            <a:avLst/>
          </a:prstGeom>
          <a:ln w="19050">
            <a:solidFill>
              <a:srgbClr val="002060"/>
            </a:solidFill>
          </a:ln>
        </p:spPr>
      </p:pic>
      <p:sp>
        <p:nvSpPr>
          <p:cNvPr id="11" name="Rectangle 10"/>
          <p:cNvSpPr/>
          <p:nvPr/>
        </p:nvSpPr>
        <p:spPr>
          <a:xfrm>
            <a:off x="457200" y="1597866"/>
            <a:ext cx="7086600" cy="978729"/>
          </a:xfrm>
          <a:prstGeom prst="rect">
            <a:avLst/>
          </a:prstGeom>
        </p:spPr>
        <p:txBody>
          <a:bodyPr wrap="square">
            <a:spAutoFit/>
          </a:bodyPr>
          <a:lstStyle/>
          <a:p>
            <a:pPr indent="180340" algn="just">
              <a:lnSpc>
                <a:spcPct val="120000"/>
              </a:lnSpc>
              <a:spcAft>
                <a:spcPts val="600"/>
              </a:spcAft>
            </a:pPr>
            <a:r>
              <a:rPr lang="en-US"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a:t>
            </a:r>
            <a:r>
              <a:rPr lang="vi-VN" sz="2400" i="1">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Một là,</a:t>
            </a:r>
            <a:r>
              <a:rPr lang="vi-VN"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xây dựng và thực hiện chiến lược phát triển kinh tế biển toàn diện, có trọng tâm, trọng </a:t>
            </a:r>
            <a:r>
              <a:rPr lang="vi-VN" sz="2400" b="0" smtClean="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điểm</a:t>
            </a:r>
            <a:r>
              <a:rPr lang="en-US"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12" name="Rectangle 11"/>
          <p:cNvSpPr/>
          <p:nvPr/>
        </p:nvSpPr>
        <p:spPr>
          <a:xfrm>
            <a:off x="457200" y="2674610"/>
            <a:ext cx="7146026" cy="978729"/>
          </a:xfrm>
          <a:prstGeom prst="rect">
            <a:avLst/>
          </a:prstGeom>
        </p:spPr>
        <p:txBody>
          <a:bodyPr wrap="square">
            <a:spAutoFit/>
          </a:bodyPr>
          <a:lstStyle/>
          <a:p>
            <a:pPr indent="180340" algn="just">
              <a:lnSpc>
                <a:spcPct val="120000"/>
              </a:lnSpc>
              <a:spcAft>
                <a:spcPts val="600"/>
              </a:spcAft>
            </a:pPr>
            <a:r>
              <a:rPr lang="en-US"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a:t>
            </a:r>
            <a:r>
              <a:rPr lang="vi-VN" sz="2400" i="1">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Hai là,</a:t>
            </a:r>
            <a:r>
              <a:rPr lang="vi-VN"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xây dựng lực lượng quản lý, bảo vệ biển, đảo vững mạnh về mọi mặt.</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13" name="Rectangle 12"/>
          <p:cNvSpPr/>
          <p:nvPr/>
        </p:nvSpPr>
        <p:spPr>
          <a:xfrm>
            <a:off x="457200" y="3707100"/>
            <a:ext cx="7086600" cy="978729"/>
          </a:xfrm>
          <a:prstGeom prst="rect">
            <a:avLst/>
          </a:prstGeom>
        </p:spPr>
        <p:txBody>
          <a:bodyPr wrap="square">
            <a:spAutoFit/>
          </a:bodyPr>
          <a:lstStyle/>
          <a:p>
            <a:pPr indent="180340" algn="just">
              <a:lnSpc>
                <a:spcPct val="120000"/>
              </a:lnSpc>
              <a:spcAft>
                <a:spcPts val="600"/>
              </a:spcAft>
            </a:pPr>
            <a:r>
              <a:rPr lang="en-US"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a:t>
            </a:r>
            <a:r>
              <a:rPr lang="vi-VN" sz="2400" i="1">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Ba là,</a:t>
            </a:r>
            <a:r>
              <a:rPr lang="vi-VN"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kiên quyết, kiên trì giải quyết tranh chấp trên biển, đảo bằng biện pháp hòa bình trên cơ sở luật pháp quốc tế. </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14" name="Rectangle 13"/>
          <p:cNvSpPr/>
          <p:nvPr/>
        </p:nvSpPr>
        <p:spPr>
          <a:xfrm>
            <a:off x="457200" y="4953000"/>
            <a:ext cx="6913544" cy="506549"/>
          </a:xfrm>
          <a:prstGeom prst="rect">
            <a:avLst/>
          </a:prstGeom>
        </p:spPr>
        <p:txBody>
          <a:bodyPr wrap="square">
            <a:spAutoFit/>
          </a:bodyPr>
          <a:lstStyle/>
          <a:p>
            <a:pPr indent="180340" algn="just">
              <a:lnSpc>
                <a:spcPct val="120000"/>
              </a:lnSpc>
              <a:spcAft>
                <a:spcPts val="600"/>
              </a:spcAft>
            </a:pPr>
            <a:r>
              <a:rPr lang="en-US"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a:t>
            </a:r>
            <a:r>
              <a:rPr lang="vi-VN" sz="2400" i="1">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Bốn là</a:t>
            </a:r>
            <a:r>
              <a:rPr lang="vi-VN"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thực hiện tốt công tác đối ngoại quốc phòng. </a:t>
            </a:r>
            <a:endParaRPr lang="en-US" sz="2400" b="0">
              <a:solidFill>
                <a:srgbClr val="002060"/>
              </a:solidFill>
              <a:effectLst/>
              <a:latin typeface="#9Slide03 Oswald" panose="00000500000000000000" pitchFamily="2" charset="0"/>
              <a:ea typeface="Times New Roman" panose="02020603050405020304" pitchFamily="18" charset="0"/>
            </a:endParaRPr>
          </a:p>
        </p:txBody>
      </p:sp>
      <p:sp>
        <p:nvSpPr>
          <p:cNvPr id="15" name="Rectangle 14"/>
          <p:cNvSpPr/>
          <p:nvPr/>
        </p:nvSpPr>
        <p:spPr>
          <a:xfrm>
            <a:off x="533400" y="5579752"/>
            <a:ext cx="7010400" cy="978729"/>
          </a:xfrm>
          <a:prstGeom prst="rect">
            <a:avLst/>
          </a:prstGeom>
        </p:spPr>
        <p:txBody>
          <a:bodyPr wrap="square">
            <a:spAutoFit/>
          </a:bodyPr>
          <a:lstStyle/>
          <a:p>
            <a:pPr indent="180340" algn="just">
              <a:lnSpc>
                <a:spcPct val="120000"/>
              </a:lnSpc>
              <a:spcAft>
                <a:spcPts val="600"/>
              </a:spcAft>
            </a:pPr>
            <a:r>
              <a:rPr lang="en-US"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a:t>
            </a:r>
            <a:r>
              <a:rPr lang="vi-VN" sz="2400" i="1">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Năm là</a:t>
            </a:r>
            <a:r>
              <a:rPr lang="vi-VN" sz="2400" b="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đẩy mạnh công tác tuyên truyền về chủ quyền biển, đảo thiêng liêng của Tổ quốc.</a:t>
            </a:r>
            <a:endParaRPr lang="en-US" sz="2400" b="0">
              <a:solidFill>
                <a:srgbClr val="002060"/>
              </a:solidFill>
              <a:effectLst/>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0046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1</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2</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30 ĐIỂM</a:t>
            </a:r>
            <a:endParaRPr lang="en-US" sz="3600">
              <a:latin typeface="#9Slide03 Oswald" panose="00000500000000000000" pitchFamily="2" charset="0"/>
            </a:endParaRPr>
          </a:p>
        </p:txBody>
      </p:sp>
      <p:sp>
        <p:nvSpPr>
          <p:cNvPr id="17" name="Rectangle 16"/>
          <p:cNvSpPr/>
          <p:nvPr/>
        </p:nvSpPr>
        <p:spPr>
          <a:xfrm>
            <a:off x="1057854" y="3787642"/>
            <a:ext cx="4628542" cy="1323439"/>
          </a:xfrm>
          <a:prstGeom prst="rect">
            <a:avLst/>
          </a:prstGeom>
        </p:spPr>
        <p:txBody>
          <a:bodyPr wrap="square">
            <a:spAutoFit/>
          </a:bodyPr>
          <a:lstStyle/>
          <a:p>
            <a:pPr indent="180340" algn="just">
              <a:spcAft>
                <a:spcPts val="0"/>
              </a:spcAft>
            </a:pPr>
            <a:r>
              <a:rPr lang="it-IT" sz="4000">
                <a:solidFill>
                  <a:srgbClr val="002060"/>
                </a:solidFill>
                <a:latin typeface="#9Slide03 Oswald" panose="00000500000000000000" pitchFamily="2" charset="0"/>
              </a:rPr>
              <a:t>Biển Đông nằm trong vùng khí hậu </a:t>
            </a:r>
            <a:r>
              <a:rPr lang="it-IT" sz="4000" smtClean="0">
                <a:solidFill>
                  <a:srgbClr val="002060"/>
                </a:solidFill>
                <a:latin typeface="#9Slide03 Oswald" panose="00000500000000000000" pitchFamily="2" charset="0"/>
              </a:rPr>
              <a:t>nào???</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 name="Picture 1"/>
          <p:cNvPicPr>
            <a:picLocks noChangeAspect="1"/>
          </p:cNvPicPr>
          <p:nvPr/>
        </p:nvPicPr>
        <p:blipFill>
          <a:blip r:embed="rId4"/>
          <a:stretch>
            <a:fillRect/>
          </a:stretch>
        </p:blipFill>
        <p:spPr>
          <a:xfrm>
            <a:off x="6705600" y="4118074"/>
            <a:ext cx="1970809" cy="1970809"/>
          </a:xfrm>
          <a:prstGeom prst="rect">
            <a:avLst/>
          </a:prstGeom>
        </p:spPr>
      </p:pic>
      <p:pic>
        <p:nvPicPr>
          <p:cNvPr id="3" name="Picture 2"/>
          <p:cNvPicPr>
            <a:picLocks noChangeAspect="1"/>
          </p:cNvPicPr>
          <p:nvPr/>
        </p:nvPicPr>
        <p:blipFill>
          <a:blip r:embed="rId5"/>
          <a:stretch>
            <a:fillRect/>
          </a:stretch>
        </p:blipFill>
        <p:spPr>
          <a:xfrm>
            <a:off x="9422246" y="4390212"/>
            <a:ext cx="1524000" cy="1524000"/>
          </a:xfrm>
          <a:prstGeom prst="rect">
            <a:avLst/>
          </a:prstGeom>
        </p:spPr>
      </p:pic>
      <p:sp>
        <p:nvSpPr>
          <p:cNvPr id="25" name="Rectangle 24"/>
          <p:cNvSpPr/>
          <p:nvPr/>
        </p:nvSpPr>
        <p:spPr>
          <a:xfrm>
            <a:off x="7013443" y="3682326"/>
            <a:ext cx="4148893" cy="707886"/>
          </a:xfrm>
          <a:prstGeom prst="rect">
            <a:avLst/>
          </a:prstGeom>
        </p:spPr>
        <p:txBody>
          <a:bodyPr wrap="none">
            <a:spAutoFit/>
          </a:bodyPr>
          <a:lstStyle/>
          <a:p>
            <a:r>
              <a:rPr lang="it-IT" sz="4000">
                <a:solidFill>
                  <a:srgbClr val="7030A0"/>
                </a:solidFill>
                <a:latin typeface="#9Slide03 Oswald" panose="00000500000000000000" pitchFamily="2" charset="0"/>
              </a:rPr>
              <a:t>Nhiệt đới ẩm gió mùa</a:t>
            </a:r>
            <a:endParaRPr lang="en-US" sz="4000">
              <a:solidFill>
                <a:srgbClr val="7030A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14866" y="391562"/>
            <a:ext cx="2794004" cy="1571627"/>
          </a:xfrm>
          <a:prstGeom prst="rect">
            <a:avLst/>
          </a:prstGeom>
        </p:spPr>
      </p:pic>
    </p:spTree>
    <p:extLst>
      <p:ext uri="{BB962C8B-B14F-4D97-AF65-F5344CB8AC3E}">
        <p14:creationId xmlns:p14="http://schemas.microsoft.com/office/powerpoint/2010/main" val="1093306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5" name="Rectangle 4"/>
          <p:cNvSpPr/>
          <p:nvPr/>
        </p:nvSpPr>
        <p:spPr>
          <a:xfrm>
            <a:off x="609600" y="914401"/>
            <a:ext cx="10972800" cy="103433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7030A0"/>
                </a:solidFill>
                <a:latin typeface="#9Slide03 Oswald" panose="00000500000000000000" pitchFamily="2" charset="0"/>
              </a:rPr>
              <a:t>ĐỂ GIẢI QUYẾT CÁC VẤN ĐỀ TRANH CHẤP VÙNG BIỂN – ĐẢO, VIỆT NAM VÀ CÁC NƯỚC TRONG KHU VỰC CẦN</a:t>
            </a:r>
            <a:endParaRPr lang="en-US" sz="2400">
              <a:solidFill>
                <a:srgbClr val="7030A0"/>
              </a:solidFill>
              <a:latin typeface="#9Slide03 Oswald" panose="00000500000000000000" pitchFamily="2" charset="0"/>
            </a:endParaRPr>
          </a:p>
        </p:txBody>
      </p:sp>
      <p:sp>
        <p:nvSpPr>
          <p:cNvPr id="6" name="Rectangle 5"/>
          <p:cNvSpPr/>
          <p:nvPr/>
        </p:nvSpPr>
        <p:spPr>
          <a:xfrm>
            <a:off x="584200" y="2056027"/>
            <a:ext cx="3581400" cy="202184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smtClean="0">
                <a:solidFill>
                  <a:srgbClr val="002060"/>
                </a:solidFill>
                <a:latin typeface="#9Slide03 Oswald" panose="00000500000000000000" pitchFamily="2" charset="0"/>
              </a:rPr>
              <a:t>Tăng cường </a:t>
            </a:r>
            <a:r>
              <a:rPr lang="en-US" sz="2400" b="0">
                <a:solidFill>
                  <a:srgbClr val="002060"/>
                </a:solidFill>
                <a:latin typeface="#9Slide03 Oswald" panose="00000500000000000000" pitchFamily="2" charset="0"/>
              </a:rPr>
              <a:t>đối thoại và hợp tác nhằm duy trì hoà bình, an ninh, an toàn tự do hàng hải, hàng không ở Biển </a:t>
            </a:r>
            <a:r>
              <a:rPr lang="en-US" sz="2400" b="0" smtClean="0">
                <a:solidFill>
                  <a:srgbClr val="002060"/>
                </a:solidFill>
                <a:latin typeface="#9Slide03 Oswald" panose="00000500000000000000" pitchFamily="2" charset="0"/>
              </a:rPr>
              <a:t>Đông.</a:t>
            </a:r>
            <a:endParaRPr lang="en-US" sz="2400" b="0">
              <a:solidFill>
                <a:srgbClr val="002060"/>
              </a:solidFill>
              <a:latin typeface="#9Slide03 Oswald" panose="00000500000000000000" pitchFamily="2" charset="0"/>
            </a:endParaRPr>
          </a:p>
        </p:txBody>
      </p:sp>
      <p:sp>
        <p:nvSpPr>
          <p:cNvPr id="7" name="Rectangle 6"/>
          <p:cNvSpPr/>
          <p:nvPr/>
        </p:nvSpPr>
        <p:spPr>
          <a:xfrm>
            <a:off x="4318000" y="2061107"/>
            <a:ext cx="3581400" cy="202184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smtClean="0">
                <a:solidFill>
                  <a:srgbClr val="002060"/>
                </a:solidFill>
                <a:latin typeface="#9Slide03 Oswald" panose="00000500000000000000" pitchFamily="2" charset="0"/>
              </a:rPr>
              <a:t>Giải quyết </a:t>
            </a:r>
            <a:r>
              <a:rPr lang="en-US" sz="2400" b="0">
                <a:solidFill>
                  <a:srgbClr val="002060"/>
                </a:solidFill>
                <a:latin typeface="#9Slide03 Oswald" panose="00000500000000000000" pitchFamily="2" charset="0"/>
              </a:rPr>
              <a:t>các tranh chấp bằng biện pháp hoà bình trên cơ sở luật pháp quốc tế, Công ước Liên Hợp Quốc về luật biển </a:t>
            </a:r>
            <a:r>
              <a:rPr lang="en-US" sz="2400" b="0" smtClean="0">
                <a:solidFill>
                  <a:srgbClr val="002060"/>
                </a:solidFill>
                <a:latin typeface="#9Slide03 Oswald" panose="00000500000000000000" pitchFamily="2" charset="0"/>
              </a:rPr>
              <a:t>1982.</a:t>
            </a:r>
            <a:endParaRPr lang="en-US" sz="2400" b="0">
              <a:solidFill>
                <a:srgbClr val="002060"/>
              </a:solidFill>
              <a:latin typeface="#9Slide03 Oswald" panose="00000500000000000000" pitchFamily="2" charset="0"/>
            </a:endParaRPr>
          </a:p>
        </p:txBody>
      </p:sp>
      <p:sp>
        <p:nvSpPr>
          <p:cNvPr id="8" name="Rectangle 7"/>
          <p:cNvSpPr/>
          <p:nvPr/>
        </p:nvSpPr>
        <p:spPr>
          <a:xfrm>
            <a:off x="8051800" y="2069894"/>
            <a:ext cx="3505200" cy="202184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a:solidFill>
                  <a:srgbClr val="002060"/>
                </a:solidFill>
                <a:latin typeface="#9Slide03 Oswald" panose="00000500000000000000" pitchFamily="2" charset="0"/>
              </a:rPr>
              <a:t>Thực hiện Tuyên bố ứng xử của các Bên tại Biển Đông (DOC), tiến tới duy trì hoàn thiện Bộ quy tắc ứng xử của các bên ở Biển Đông (COD)</a:t>
            </a:r>
          </a:p>
        </p:txBody>
      </p:sp>
      <p:pic>
        <p:nvPicPr>
          <p:cNvPr id="9" name="Picture 8"/>
          <p:cNvPicPr>
            <a:picLocks noChangeAspect="1"/>
          </p:cNvPicPr>
          <p:nvPr/>
        </p:nvPicPr>
        <p:blipFill>
          <a:blip r:embed="rId2"/>
          <a:stretch>
            <a:fillRect/>
          </a:stretch>
        </p:blipFill>
        <p:spPr>
          <a:xfrm>
            <a:off x="574040" y="4205483"/>
            <a:ext cx="3566160" cy="2215637"/>
          </a:xfrm>
          <a:prstGeom prst="rect">
            <a:avLst/>
          </a:prstGeom>
          <a:ln w="28575">
            <a:solidFill>
              <a:srgbClr val="002060"/>
            </a:solidFill>
          </a:ln>
        </p:spPr>
      </p:pic>
      <p:sp>
        <p:nvSpPr>
          <p:cNvPr id="12" name="AutoShape 2" descr="Công ước của Liên Hợp quốc về Luật Biển năm 198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a:stretch>
            <a:fillRect/>
          </a:stretch>
        </p:blipFill>
        <p:spPr>
          <a:xfrm>
            <a:off x="4318000" y="4205483"/>
            <a:ext cx="3581400" cy="2215637"/>
          </a:xfrm>
          <a:prstGeom prst="rect">
            <a:avLst/>
          </a:prstGeom>
          <a:ln w="28575">
            <a:solidFill>
              <a:srgbClr val="002060"/>
            </a:solidFill>
          </a:ln>
        </p:spPr>
      </p:pic>
      <p:pic>
        <p:nvPicPr>
          <p:cNvPr id="14" name="Picture 13"/>
          <p:cNvPicPr>
            <a:picLocks noChangeAspect="1"/>
          </p:cNvPicPr>
          <p:nvPr/>
        </p:nvPicPr>
        <p:blipFill>
          <a:blip r:embed="rId4"/>
          <a:stretch>
            <a:fillRect/>
          </a:stretch>
        </p:blipFill>
        <p:spPr>
          <a:xfrm>
            <a:off x="8082844" y="4212897"/>
            <a:ext cx="3499556" cy="2233623"/>
          </a:xfrm>
          <a:prstGeom prst="rect">
            <a:avLst/>
          </a:prstGeom>
          <a:ln w="28575">
            <a:solidFill>
              <a:srgbClr val="002060"/>
            </a:solidFill>
          </a:ln>
        </p:spPr>
      </p:pic>
    </p:spTree>
    <p:extLst>
      <p:ext uri="{BB962C8B-B14F-4D97-AF65-F5344CB8AC3E}">
        <p14:creationId xmlns:p14="http://schemas.microsoft.com/office/powerpoint/2010/main" val="231765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9600" y="1905000"/>
            <a:ext cx="2514600" cy="3708126"/>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3429000" y="3276600"/>
            <a:ext cx="2231375" cy="3124200"/>
          </a:xfrm>
          <a:prstGeom prst="rect">
            <a:avLst/>
          </a:prstGeom>
          <a:ln w="19050">
            <a:solidFill>
              <a:srgbClr val="002060"/>
            </a:solidFill>
          </a:ln>
        </p:spPr>
      </p:pic>
      <p:sp>
        <p:nvSpPr>
          <p:cNvPr id="13" name="Rectangle 12"/>
          <p:cNvSpPr/>
          <p:nvPr/>
        </p:nvSpPr>
        <p:spPr>
          <a:xfrm>
            <a:off x="3439160" y="1820834"/>
            <a:ext cx="8305800" cy="1200329"/>
          </a:xfrm>
          <a:prstGeom prst="rect">
            <a:avLst/>
          </a:prstGeom>
        </p:spPr>
        <p:txBody>
          <a:bodyPr wrap="square">
            <a:spAutoFit/>
          </a:bodyPr>
          <a:lstStyle/>
          <a:p>
            <a:pPr algn="just">
              <a:spcAft>
                <a:spcPts val="0"/>
              </a:spcAft>
            </a:pPr>
            <a:r>
              <a:rPr lang="en-US" sz="2400">
                <a:solidFill>
                  <a:srgbClr val="002060"/>
                </a:solidFill>
                <a:latin typeface="#9Slide03 Oswald" panose="00000500000000000000" pitchFamily="2" charset="0"/>
                <a:ea typeface="Times New Roman" panose="02020603050405020304" pitchFamily="18" charset="0"/>
              </a:rPr>
              <a:t>Căn cứ Hiến pháp nước Cộng hòa xã hội chủ nghĩa Việt Nam năm 1992  và Công ước của Liên hợp quốc về Luật biển năm 1982, ngày 21 tháng 6 năm 2012 đã ban hành LUẬT BIỂN VIỆT NAM </a:t>
            </a:r>
            <a:r>
              <a:rPr lang="en-US" sz="2400" smtClean="0">
                <a:solidFill>
                  <a:srgbClr val="002060"/>
                </a:solidFill>
                <a:latin typeface="#9Slide03 Oswald" panose="00000500000000000000" pitchFamily="2" charset="0"/>
                <a:ea typeface="Times New Roman" panose="02020603050405020304" pitchFamily="18" charset="0"/>
              </a:rPr>
              <a:t>số</a:t>
            </a:r>
            <a:r>
              <a:rPr lang="en-US" sz="2400">
                <a:solidFill>
                  <a:srgbClr val="002060"/>
                </a:solidFill>
                <a:latin typeface="#9Slide03 Oswald" panose="00000500000000000000" pitchFamily="2" charset="0"/>
                <a:ea typeface="Times New Roman" panose="02020603050405020304" pitchFamily="18" charset="0"/>
              </a:rPr>
              <a:t>: 18/2012/QH13.</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14" name="Rectangle 13"/>
          <p:cNvSpPr/>
          <p:nvPr/>
        </p:nvSpPr>
        <p:spPr>
          <a:xfrm>
            <a:off x="5995655" y="3241039"/>
            <a:ext cx="5586745" cy="1646605"/>
          </a:xfrm>
          <a:prstGeom prst="rect">
            <a:avLst/>
          </a:prstGeom>
        </p:spPr>
        <p:txBody>
          <a:bodyPr wrap="square">
            <a:spAutoFit/>
          </a:bodyPr>
          <a:lstStyle/>
          <a:p>
            <a:pPr algn="just">
              <a:spcAft>
                <a:spcPts val="0"/>
              </a:spcAft>
            </a:pPr>
            <a:r>
              <a:rPr lang="en-US" sz="2400">
                <a:solidFill>
                  <a:srgbClr val="7030A0"/>
                </a:solidFill>
                <a:latin typeface="#9Slide03 Oswald" panose="00000500000000000000" pitchFamily="2" charset="0"/>
                <a:ea typeface="Times New Roman" panose="02020603050405020304" pitchFamily="18" charset="0"/>
              </a:rPr>
              <a:t>Điều 9. Nội thuỷ</a:t>
            </a:r>
          </a:p>
          <a:p>
            <a:pPr algn="just">
              <a:spcBef>
                <a:spcPts val="600"/>
              </a:spcBef>
              <a:spcAft>
                <a:spcPts val="600"/>
              </a:spcAft>
            </a:pPr>
            <a:r>
              <a:rPr lang="en-US" sz="2400">
                <a:solidFill>
                  <a:srgbClr val="002060"/>
                </a:solidFill>
                <a:latin typeface="#9Slide03 Oswald" panose="00000500000000000000" pitchFamily="2" charset="0"/>
                <a:ea typeface="Times New Roman" panose="02020603050405020304" pitchFamily="18" charset="0"/>
              </a:rPr>
              <a:t>Nội thủy là vùng nước tiếp giáp với bờ biển, ở phía trong đường cơ sở và là bộ phận lãnh thổ của Việt Nam.</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15" name="Rectangle 14"/>
          <p:cNvSpPr/>
          <p:nvPr/>
        </p:nvSpPr>
        <p:spPr>
          <a:xfrm>
            <a:off x="5995655" y="4953000"/>
            <a:ext cx="5586745" cy="1646605"/>
          </a:xfrm>
          <a:prstGeom prst="rect">
            <a:avLst/>
          </a:prstGeom>
        </p:spPr>
        <p:txBody>
          <a:bodyPr wrap="square">
            <a:spAutoFit/>
          </a:bodyPr>
          <a:lstStyle/>
          <a:p>
            <a:pPr algn="just">
              <a:spcAft>
                <a:spcPts val="0"/>
              </a:spcAft>
            </a:pPr>
            <a:r>
              <a:rPr lang="en-US" sz="2400">
                <a:solidFill>
                  <a:srgbClr val="7030A0"/>
                </a:solidFill>
                <a:latin typeface="#9Slide03 Oswald" panose="00000500000000000000" pitchFamily="2" charset="0"/>
                <a:ea typeface="Times New Roman" panose="02020603050405020304" pitchFamily="18" charset="0"/>
              </a:rPr>
              <a:t>Điều 10. Chế độ pháp lý của nội thuỷ</a:t>
            </a:r>
          </a:p>
          <a:p>
            <a:pPr algn="just">
              <a:spcBef>
                <a:spcPts val="600"/>
              </a:spcBef>
              <a:spcAft>
                <a:spcPts val="600"/>
              </a:spcAft>
            </a:pPr>
            <a:r>
              <a:rPr lang="en-US" sz="2400">
                <a:solidFill>
                  <a:srgbClr val="002060"/>
                </a:solidFill>
                <a:latin typeface="#9Slide03 Oswald" panose="00000500000000000000" pitchFamily="2" charset="0"/>
                <a:ea typeface="Times New Roman" panose="02020603050405020304" pitchFamily="18" charset="0"/>
              </a:rPr>
              <a:t>Nhà nước thực hiện chủ quyền hoàn toàn, tuyệt đối và đầy đủ đối với nội thủy như trên lãnh thổ đất liền.</a:t>
            </a:r>
            <a:endParaRPr lang="en-US" sz="2400">
              <a:solidFill>
                <a:srgbClr val="002060"/>
              </a:solidFill>
              <a:effectLst/>
              <a:latin typeface="#9Slide03 Oswald"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5723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14" name="Rectangle 13"/>
          <p:cNvSpPr/>
          <p:nvPr/>
        </p:nvSpPr>
        <p:spPr>
          <a:xfrm>
            <a:off x="609600" y="1752600"/>
            <a:ext cx="8763000" cy="1200329"/>
          </a:xfrm>
          <a:prstGeom prst="rect">
            <a:avLst/>
          </a:prstGeom>
        </p:spPr>
        <p:txBody>
          <a:bodyPr wrap="square">
            <a:spAutoFit/>
          </a:bodyPr>
          <a:lstStyle/>
          <a:p>
            <a:r>
              <a:rPr lang="en-US" sz="2400">
                <a:solidFill>
                  <a:srgbClr val="7030A0"/>
                </a:solidFill>
                <a:latin typeface="#9Slide03 Oswald" panose="00000500000000000000" pitchFamily="2" charset="0"/>
              </a:rPr>
              <a:t>Điều 11. Lãnh hải</a:t>
            </a:r>
          </a:p>
          <a:p>
            <a:r>
              <a:rPr lang="en-US" sz="2400">
                <a:solidFill>
                  <a:srgbClr val="002060"/>
                </a:solidFill>
                <a:latin typeface="#9Slide03 Oswald" panose="00000500000000000000" pitchFamily="2" charset="0"/>
              </a:rPr>
              <a:t>Lãnh hải là vùng biển có chiều rộng 12 hải lý tính từ đường cơ sở ra phía biển.</a:t>
            </a:r>
          </a:p>
          <a:p>
            <a:r>
              <a:rPr lang="en-US" sz="2400">
                <a:solidFill>
                  <a:srgbClr val="002060"/>
                </a:solidFill>
                <a:latin typeface="#9Slide03 Oswald" panose="00000500000000000000" pitchFamily="2" charset="0"/>
              </a:rPr>
              <a:t>Ranh giới ngoài của lãnh hải là biên giới quốc gia trên biển của Việt Nam.</a:t>
            </a:r>
          </a:p>
        </p:txBody>
      </p:sp>
      <p:sp>
        <p:nvSpPr>
          <p:cNvPr id="15" name="Rectangle 14"/>
          <p:cNvSpPr/>
          <p:nvPr/>
        </p:nvSpPr>
        <p:spPr>
          <a:xfrm>
            <a:off x="609600" y="3109651"/>
            <a:ext cx="8293767" cy="3046988"/>
          </a:xfrm>
          <a:prstGeom prst="rect">
            <a:avLst/>
          </a:prstGeom>
        </p:spPr>
        <p:txBody>
          <a:bodyPr wrap="square">
            <a:spAutoFit/>
          </a:bodyPr>
          <a:lstStyle/>
          <a:p>
            <a:r>
              <a:rPr lang="en-US" sz="2400">
                <a:solidFill>
                  <a:srgbClr val="7030A0"/>
                </a:solidFill>
                <a:latin typeface="#9Slide03 Oswald" panose="00000500000000000000" pitchFamily="2" charset="0"/>
              </a:rPr>
              <a:t>Điều 12. Chế độ pháp lý của lãnh hải</a:t>
            </a:r>
          </a:p>
          <a:p>
            <a:r>
              <a:rPr lang="en-US" sz="2400">
                <a:solidFill>
                  <a:srgbClr val="002060"/>
                </a:solidFill>
                <a:latin typeface="#9Slide03 Oswald" panose="00000500000000000000" pitchFamily="2" charset="0"/>
              </a:rPr>
              <a:t>1. Nhà nước thực hiện chủ quyền đầy đủ và toàn vẹn đối với lãnh hải và vùng trời, đáy biển và lòng đất dưới đáy biển của lãnh hải phù hợp với Công ước của Liên hợp quốc về Luật biển năm 1982.</a:t>
            </a:r>
          </a:p>
          <a:p>
            <a:r>
              <a:rPr lang="en-US" sz="2400">
                <a:solidFill>
                  <a:srgbClr val="002060"/>
                </a:solidFill>
                <a:latin typeface="#9Slide03 Oswald" panose="00000500000000000000" pitchFamily="2" charset="0"/>
              </a:rPr>
              <a:t>2. Tàu thuyền của tất cả các quốc gia được hưởng quyền đi qua không gây hại trong lãnh hải Việt Nam. Đối với tàu quân sự nước ngoài khi thực hiện quyền đi qua không gây hại trong lãnh hải Việt Nam, thông báo trước cho cơ quan có thẩm quyền của Việt Nam</a:t>
            </a:r>
            <a:r>
              <a:rPr lang="en-US" sz="2400" smtClean="0">
                <a:solidFill>
                  <a:srgbClr val="002060"/>
                </a:solidFill>
                <a:latin typeface="#9Slide03 Oswald" panose="00000500000000000000" pitchFamily="2" charset="0"/>
              </a:rPr>
              <a:t>.</a:t>
            </a:r>
            <a:endParaRPr lang="en-US" sz="2400">
              <a:solidFill>
                <a:srgbClr val="002060"/>
              </a:solidFill>
              <a:latin typeface="#9Slide03 Oswald" panose="00000500000000000000" pitchFamily="2" charset="0"/>
            </a:endParaRPr>
          </a:p>
        </p:txBody>
      </p:sp>
      <p:pic>
        <p:nvPicPr>
          <p:cNvPr id="6" name="Picture 5"/>
          <p:cNvPicPr>
            <a:picLocks noChangeAspect="1"/>
          </p:cNvPicPr>
          <p:nvPr/>
        </p:nvPicPr>
        <p:blipFill>
          <a:blip r:embed="rId2"/>
          <a:stretch>
            <a:fillRect/>
          </a:stretch>
        </p:blipFill>
        <p:spPr>
          <a:xfrm>
            <a:off x="9408160" y="2888979"/>
            <a:ext cx="2362200" cy="3483391"/>
          </a:xfrm>
          <a:prstGeom prst="rect">
            <a:avLst/>
          </a:prstGeom>
          <a:ln w="19050">
            <a:solidFill>
              <a:srgbClr val="002060"/>
            </a:solidFill>
          </a:ln>
        </p:spPr>
      </p:pic>
      <p:pic>
        <p:nvPicPr>
          <p:cNvPr id="7" name="Picture 6"/>
          <p:cNvPicPr>
            <a:picLocks noChangeAspect="1"/>
          </p:cNvPicPr>
          <p:nvPr/>
        </p:nvPicPr>
        <p:blipFill>
          <a:blip r:embed="rId3"/>
          <a:stretch>
            <a:fillRect/>
          </a:stretch>
        </p:blipFill>
        <p:spPr>
          <a:xfrm>
            <a:off x="9741424" y="330200"/>
            <a:ext cx="1695672" cy="2374150"/>
          </a:xfrm>
          <a:prstGeom prst="rect">
            <a:avLst/>
          </a:prstGeom>
          <a:ln w="19050">
            <a:solidFill>
              <a:srgbClr val="002060"/>
            </a:solidFill>
          </a:ln>
        </p:spPr>
      </p:pic>
    </p:spTree>
    <p:extLst>
      <p:ext uri="{BB962C8B-B14F-4D97-AF65-F5344CB8AC3E}">
        <p14:creationId xmlns:p14="http://schemas.microsoft.com/office/powerpoint/2010/main" val="316422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15" name="Rectangle 14"/>
          <p:cNvSpPr/>
          <p:nvPr/>
        </p:nvSpPr>
        <p:spPr>
          <a:xfrm>
            <a:off x="685800" y="1981200"/>
            <a:ext cx="8229600" cy="4154984"/>
          </a:xfrm>
          <a:prstGeom prst="rect">
            <a:avLst/>
          </a:prstGeom>
        </p:spPr>
        <p:txBody>
          <a:bodyPr wrap="square">
            <a:spAutoFit/>
          </a:bodyPr>
          <a:lstStyle/>
          <a:p>
            <a:r>
              <a:rPr lang="en-US" sz="2400">
                <a:solidFill>
                  <a:srgbClr val="7030A0"/>
                </a:solidFill>
                <a:latin typeface="#9Slide03 Oswald" panose="00000500000000000000" pitchFamily="2" charset="0"/>
              </a:rPr>
              <a:t>Điều 12. Chế độ pháp lý của lãnh hải</a:t>
            </a:r>
          </a:p>
          <a:p>
            <a:r>
              <a:rPr lang="en-US" sz="2400" smtClean="0">
                <a:solidFill>
                  <a:srgbClr val="002060"/>
                </a:solidFill>
                <a:latin typeface="#9Slide03 Oswald" panose="00000500000000000000" pitchFamily="2" charset="0"/>
              </a:rPr>
              <a:t>3</a:t>
            </a:r>
            <a:r>
              <a:rPr lang="en-US" sz="2400">
                <a:solidFill>
                  <a:srgbClr val="002060"/>
                </a:solidFill>
                <a:latin typeface="#9Slide03 Oswald" panose="00000500000000000000" pitchFamily="2" charset="0"/>
              </a:rPr>
              <a:t>. Việc đi qua không gây hại của tàu thuyền nước ngoài phải được thực hiện trên cơ sở tôn trọng hòa bình, độc lập, chủ quyền, pháp luật Việt Nam và điều ước quốc tế mà nước Cộng hòa xã hội chủ nghĩa Việt Nam là thành viên.</a:t>
            </a:r>
          </a:p>
          <a:p>
            <a:r>
              <a:rPr lang="en-US" sz="2400">
                <a:solidFill>
                  <a:srgbClr val="002060"/>
                </a:solidFill>
                <a:latin typeface="#9Slide03 Oswald" panose="00000500000000000000" pitchFamily="2" charset="0"/>
              </a:rPr>
              <a:t>4. Các phương tiện bay nước ngoài không được vào vùng trời ở trên lãnh hải Việt Nam, trừ trường hợp được sự đồng ý của Chính phủ Việt Nam hoặc thực hiện theo điều ước quốc tế mà nước Cộng hoà xã hội chủ nghĩa Việt Nam là thành viên.</a:t>
            </a:r>
          </a:p>
          <a:p>
            <a:r>
              <a:rPr lang="en-US" sz="2400">
                <a:solidFill>
                  <a:srgbClr val="002060"/>
                </a:solidFill>
                <a:latin typeface="#9Slide03 Oswald" panose="00000500000000000000" pitchFamily="2" charset="0"/>
              </a:rPr>
              <a:t>5. Nhà nước có chủ quyền đối với mọi loại hiện vật khảo cổ, lịch sử trong lãnh hải Việt Nam.</a:t>
            </a:r>
          </a:p>
        </p:txBody>
      </p:sp>
      <p:pic>
        <p:nvPicPr>
          <p:cNvPr id="9" name="Picture 8"/>
          <p:cNvPicPr>
            <a:picLocks noChangeAspect="1"/>
          </p:cNvPicPr>
          <p:nvPr/>
        </p:nvPicPr>
        <p:blipFill>
          <a:blip r:embed="rId2"/>
          <a:stretch>
            <a:fillRect/>
          </a:stretch>
        </p:blipFill>
        <p:spPr>
          <a:xfrm>
            <a:off x="9398000" y="3048000"/>
            <a:ext cx="2362200" cy="3483391"/>
          </a:xfrm>
          <a:prstGeom prst="rect">
            <a:avLst/>
          </a:prstGeom>
          <a:ln w="19050">
            <a:solidFill>
              <a:srgbClr val="002060"/>
            </a:solidFill>
          </a:ln>
        </p:spPr>
      </p:pic>
      <p:pic>
        <p:nvPicPr>
          <p:cNvPr id="10" name="Picture 9"/>
          <p:cNvPicPr>
            <a:picLocks noChangeAspect="1"/>
          </p:cNvPicPr>
          <p:nvPr/>
        </p:nvPicPr>
        <p:blipFill>
          <a:blip r:embed="rId3"/>
          <a:stretch>
            <a:fillRect/>
          </a:stretch>
        </p:blipFill>
        <p:spPr>
          <a:xfrm>
            <a:off x="9731264" y="457200"/>
            <a:ext cx="1695672" cy="2374150"/>
          </a:xfrm>
          <a:prstGeom prst="rect">
            <a:avLst/>
          </a:prstGeom>
          <a:ln w="19050">
            <a:solidFill>
              <a:srgbClr val="002060"/>
            </a:solidFill>
          </a:ln>
        </p:spPr>
      </p:pic>
    </p:spTree>
    <p:extLst>
      <p:ext uri="{BB962C8B-B14F-4D97-AF65-F5344CB8AC3E}">
        <p14:creationId xmlns:p14="http://schemas.microsoft.com/office/powerpoint/2010/main" val="40755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sp>
        <p:nvSpPr>
          <p:cNvPr id="15" name="Rectangle 14"/>
          <p:cNvSpPr/>
          <p:nvPr/>
        </p:nvSpPr>
        <p:spPr>
          <a:xfrm>
            <a:off x="647700" y="1752600"/>
            <a:ext cx="8039100" cy="1200329"/>
          </a:xfrm>
          <a:prstGeom prst="rect">
            <a:avLst/>
          </a:prstGeom>
        </p:spPr>
        <p:txBody>
          <a:bodyPr wrap="square">
            <a:spAutoFit/>
          </a:bodyPr>
          <a:lstStyle/>
          <a:p>
            <a:pPr algn="just"/>
            <a:r>
              <a:rPr lang="en-US" sz="2400">
                <a:solidFill>
                  <a:srgbClr val="7030A0"/>
                </a:solidFill>
                <a:latin typeface="#9Slide03 Oswald" panose="00000500000000000000" pitchFamily="2" charset="0"/>
              </a:rPr>
              <a:t>Điều 13. Vùng tiếp giáp lãnh hải</a:t>
            </a:r>
          </a:p>
          <a:p>
            <a:pPr algn="just"/>
            <a:r>
              <a:rPr lang="en-US" sz="2400">
                <a:solidFill>
                  <a:srgbClr val="002060"/>
                </a:solidFill>
                <a:latin typeface="#9Slide03 Oswald" panose="00000500000000000000" pitchFamily="2" charset="0"/>
              </a:rPr>
              <a:t>Vùng tiếp giáp lãnh hải là vùng biển tiếp liền và nằm ngoài lãnh hải Việt Nam, có chiều rộng 12 hải lý tính từ ranh giới ngoài của lãnh hải</a:t>
            </a:r>
            <a:r>
              <a:rPr lang="en-US" sz="2400" smtClean="0">
                <a:solidFill>
                  <a:srgbClr val="002060"/>
                </a:solidFill>
                <a:latin typeface="#9Slide03 Oswald" panose="00000500000000000000" pitchFamily="2" charset="0"/>
              </a:rPr>
              <a:t>.</a:t>
            </a:r>
            <a:endParaRPr lang="en-US" sz="2400">
              <a:solidFill>
                <a:srgbClr val="002060"/>
              </a:solidFill>
              <a:latin typeface="#9Slide03 Oswald" panose="00000500000000000000" pitchFamily="2" charset="0"/>
            </a:endParaRPr>
          </a:p>
        </p:txBody>
      </p:sp>
      <p:pic>
        <p:nvPicPr>
          <p:cNvPr id="9" name="Picture 8"/>
          <p:cNvPicPr>
            <a:picLocks noChangeAspect="1"/>
          </p:cNvPicPr>
          <p:nvPr/>
        </p:nvPicPr>
        <p:blipFill>
          <a:blip r:embed="rId2"/>
          <a:stretch>
            <a:fillRect/>
          </a:stretch>
        </p:blipFill>
        <p:spPr>
          <a:xfrm>
            <a:off x="9398000" y="3048000"/>
            <a:ext cx="2362200" cy="3483391"/>
          </a:xfrm>
          <a:prstGeom prst="rect">
            <a:avLst/>
          </a:prstGeom>
          <a:ln w="19050">
            <a:solidFill>
              <a:srgbClr val="002060"/>
            </a:solidFill>
          </a:ln>
        </p:spPr>
      </p:pic>
      <p:pic>
        <p:nvPicPr>
          <p:cNvPr id="10" name="Picture 9"/>
          <p:cNvPicPr>
            <a:picLocks noChangeAspect="1"/>
          </p:cNvPicPr>
          <p:nvPr/>
        </p:nvPicPr>
        <p:blipFill>
          <a:blip r:embed="rId3"/>
          <a:stretch>
            <a:fillRect/>
          </a:stretch>
        </p:blipFill>
        <p:spPr>
          <a:xfrm>
            <a:off x="9731264" y="457200"/>
            <a:ext cx="1695672" cy="2374150"/>
          </a:xfrm>
          <a:prstGeom prst="rect">
            <a:avLst/>
          </a:prstGeom>
          <a:ln w="19050">
            <a:solidFill>
              <a:srgbClr val="002060"/>
            </a:solidFill>
          </a:ln>
        </p:spPr>
      </p:pic>
      <p:sp>
        <p:nvSpPr>
          <p:cNvPr id="7" name="Rectangle 6"/>
          <p:cNvSpPr/>
          <p:nvPr/>
        </p:nvSpPr>
        <p:spPr>
          <a:xfrm>
            <a:off x="647700" y="3276600"/>
            <a:ext cx="8039100" cy="2677656"/>
          </a:xfrm>
          <a:prstGeom prst="rect">
            <a:avLst/>
          </a:prstGeom>
        </p:spPr>
        <p:txBody>
          <a:bodyPr wrap="square">
            <a:spAutoFit/>
          </a:bodyPr>
          <a:lstStyle/>
          <a:p>
            <a:pPr algn="just"/>
            <a:r>
              <a:rPr lang="en-US" sz="2400" smtClean="0">
                <a:solidFill>
                  <a:srgbClr val="7030A0"/>
                </a:solidFill>
                <a:latin typeface="#9Slide03 Oswald" panose="00000500000000000000" pitchFamily="2" charset="0"/>
              </a:rPr>
              <a:t>Điều </a:t>
            </a:r>
            <a:r>
              <a:rPr lang="en-US" sz="2400">
                <a:solidFill>
                  <a:srgbClr val="7030A0"/>
                </a:solidFill>
                <a:latin typeface="#9Slide03 Oswald" panose="00000500000000000000" pitchFamily="2" charset="0"/>
              </a:rPr>
              <a:t>14. Chế độ pháp lý của vùng tiếp giáp lãnh hải</a:t>
            </a:r>
          </a:p>
          <a:p>
            <a:pPr algn="just"/>
            <a:r>
              <a:rPr lang="en-US" sz="2400">
                <a:solidFill>
                  <a:srgbClr val="002060"/>
                </a:solidFill>
                <a:latin typeface="#9Slide03 Oswald" panose="00000500000000000000" pitchFamily="2" charset="0"/>
              </a:rPr>
              <a:t>1. Nhà nước thực hiện quyền chủ quyền, quyền tài phán quốc gia và các quyền khác quy định tại Điều 16 của Luật này đối với vùng tiếp giáp lãnh hải.</a:t>
            </a:r>
          </a:p>
          <a:p>
            <a:pPr algn="just"/>
            <a:r>
              <a:rPr lang="en-US" sz="2400">
                <a:solidFill>
                  <a:srgbClr val="002060"/>
                </a:solidFill>
                <a:latin typeface="#9Slide03 Oswald" panose="00000500000000000000" pitchFamily="2" charset="0"/>
              </a:rPr>
              <a:t>2. Nhà nước thực hiện kiểm soát trong vùng tiếp giáp lãnh hải nhằm ngăn ngừa và trừng trị hành vi vi phạm pháp luật về hải quan, thuế, y tế, xuất nhập cảnh xảy ra trên lãnh thổ hoặc trong lãnh hải Việt Nam.</a:t>
            </a:r>
          </a:p>
        </p:txBody>
      </p:sp>
    </p:spTree>
    <p:extLst>
      <p:ext uri="{BB962C8B-B14F-4D97-AF65-F5344CB8AC3E}">
        <p14:creationId xmlns:p14="http://schemas.microsoft.com/office/powerpoint/2010/main" val="425796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9600" y="1905000"/>
            <a:ext cx="1860253" cy="2743200"/>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2667000" y="3657600"/>
            <a:ext cx="1937976" cy="2713405"/>
          </a:xfrm>
          <a:prstGeom prst="rect">
            <a:avLst/>
          </a:prstGeom>
          <a:ln w="19050">
            <a:solidFill>
              <a:srgbClr val="002060"/>
            </a:solidFill>
          </a:ln>
        </p:spPr>
      </p:pic>
      <p:sp>
        <p:nvSpPr>
          <p:cNvPr id="14" name="Rectangle 13"/>
          <p:cNvSpPr/>
          <p:nvPr/>
        </p:nvSpPr>
        <p:spPr>
          <a:xfrm>
            <a:off x="2946400" y="1826669"/>
            <a:ext cx="8610600" cy="1107996"/>
          </a:xfrm>
          <a:prstGeom prst="rect">
            <a:avLst/>
          </a:prstGeom>
        </p:spPr>
        <p:txBody>
          <a:bodyPr wrap="square">
            <a:spAutoFit/>
          </a:bodyPr>
          <a:lstStyle/>
          <a:p>
            <a:pPr algn="just"/>
            <a:r>
              <a:rPr lang="en-US" sz="2200">
                <a:solidFill>
                  <a:srgbClr val="7030A0"/>
                </a:solidFill>
                <a:latin typeface="#9Slide03 Oswald" panose="00000500000000000000" pitchFamily="2" charset="0"/>
              </a:rPr>
              <a:t>Điều 15. Vùng đặc quyền kinh tế</a:t>
            </a:r>
          </a:p>
          <a:p>
            <a:pPr algn="just"/>
            <a:r>
              <a:rPr lang="en-US" sz="2200">
                <a:solidFill>
                  <a:srgbClr val="002060"/>
                </a:solidFill>
                <a:latin typeface="#9Slide03 Oswald" panose="00000500000000000000" pitchFamily="2" charset="0"/>
              </a:rPr>
              <a:t>Vùng đặc quyền kinh tế là vùng biển tiếp liền và nằm ngoài lãnh hải Việt Nam, hợp với lãnh hải thành một vùng biển có chiều rộng 200 hải lý tính từ đường cơ sở.</a:t>
            </a:r>
          </a:p>
        </p:txBody>
      </p:sp>
      <p:sp>
        <p:nvSpPr>
          <p:cNvPr id="15" name="Rectangle 14"/>
          <p:cNvSpPr/>
          <p:nvPr/>
        </p:nvSpPr>
        <p:spPr>
          <a:xfrm>
            <a:off x="4802123" y="3048000"/>
            <a:ext cx="6934200" cy="3477875"/>
          </a:xfrm>
          <a:prstGeom prst="rect">
            <a:avLst/>
          </a:prstGeom>
        </p:spPr>
        <p:txBody>
          <a:bodyPr wrap="square">
            <a:spAutoFit/>
          </a:bodyPr>
          <a:lstStyle/>
          <a:p>
            <a:r>
              <a:rPr lang="en-US" sz="2200">
                <a:solidFill>
                  <a:srgbClr val="7030A0"/>
                </a:solidFill>
                <a:latin typeface="#9Slide03 Oswald" panose="00000500000000000000" pitchFamily="2" charset="0"/>
              </a:rPr>
              <a:t>Điều 16. Chế độ pháp lý của vùng đặc quyền kinh tế</a:t>
            </a:r>
          </a:p>
          <a:p>
            <a:r>
              <a:rPr lang="en-US" sz="2200">
                <a:solidFill>
                  <a:srgbClr val="002060"/>
                </a:solidFill>
                <a:latin typeface="#9Slide03 Oswald" panose="00000500000000000000" pitchFamily="2" charset="0"/>
              </a:rPr>
              <a:t>1. Trong vùng đặc quyền kinh tế, Nhà nước thực hiện:</a:t>
            </a:r>
          </a:p>
          <a:p>
            <a:r>
              <a:rPr lang="en-US" sz="2200">
                <a:solidFill>
                  <a:srgbClr val="002060"/>
                </a:solidFill>
                <a:latin typeface="#9Slide03 Oswald" panose="00000500000000000000" pitchFamily="2" charset="0"/>
              </a:rPr>
              <a:t>a) Quyền chủ quyền về việc thăm dò, khai thác, quản lý và bảo tồn tài nguyên thuộc vùng nước bên trên đáy biển, đáy biển và lòng đất dưới đáy biển; về các hoạt động khác nhằm thăm dò, khai thác vùng này vì mục đích kinh tế;</a:t>
            </a:r>
          </a:p>
          <a:p>
            <a:r>
              <a:rPr lang="en-US" sz="2200">
                <a:solidFill>
                  <a:srgbClr val="002060"/>
                </a:solidFill>
                <a:latin typeface="#9Slide03 Oswald" panose="00000500000000000000" pitchFamily="2" charset="0"/>
              </a:rPr>
              <a:t>b) Quyền tài phán quốc gia về lắp đặt và sử dụng đảo nhân tạo, thiết bị và công trình trên biển; nghiên cứu khoa học biển, bảo vệ và gìn giữ môi trường biển;</a:t>
            </a:r>
          </a:p>
          <a:p>
            <a:r>
              <a:rPr lang="en-US" sz="2200">
                <a:solidFill>
                  <a:srgbClr val="002060"/>
                </a:solidFill>
                <a:latin typeface="#9Slide03 Oswald" panose="00000500000000000000" pitchFamily="2" charset="0"/>
              </a:rPr>
              <a:t>c) Các quyền và nghĩa vụ khác phù hợp với pháp luật quốc tế.</a:t>
            </a:r>
          </a:p>
        </p:txBody>
      </p:sp>
    </p:spTree>
    <p:extLst>
      <p:ext uri="{BB962C8B-B14F-4D97-AF65-F5344CB8AC3E}">
        <p14:creationId xmlns:p14="http://schemas.microsoft.com/office/powerpoint/2010/main" val="278142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1181" y="3195480"/>
            <a:ext cx="1994724" cy="2941496"/>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2869720" y="3245595"/>
            <a:ext cx="2078065" cy="2909547"/>
          </a:xfrm>
          <a:prstGeom prst="rect">
            <a:avLst/>
          </a:prstGeom>
          <a:ln w="19050">
            <a:solidFill>
              <a:srgbClr val="002060"/>
            </a:solidFill>
          </a:ln>
        </p:spPr>
      </p:pic>
      <p:sp>
        <p:nvSpPr>
          <p:cNvPr id="15" name="Rectangle 14"/>
          <p:cNvSpPr/>
          <p:nvPr/>
        </p:nvSpPr>
        <p:spPr>
          <a:xfrm>
            <a:off x="579121" y="1979838"/>
            <a:ext cx="4102056" cy="830997"/>
          </a:xfrm>
          <a:prstGeom prst="rect">
            <a:avLst/>
          </a:prstGeom>
        </p:spPr>
        <p:txBody>
          <a:bodyPr wrap="square">
            <a:spAutoFit/>
          </a:bodyPr>
          <a:lstStyle/>
          <a:p>
            <a:r>
              <a:rPr lang="en-US" sz="2400">
                <a:solidFill>
                  <a:srgbClr val="7030A0"/>
                </a:solidFill>
                <a:latin typeface="#9Slide03 Oswald" panose="00000500000000000000" pitchFamily="2" charset="0"/>
              </a:rPr>
              <a:t>Điều 16. Chế độ pháp lý của vùng đặc quyền kinh </a:t>
            </a:r>
            <a:r>
              <a:rPr lang="en-US" sz="2400" smtClean="0">
                <a:solidFill>
                  <a:srgbClr val="7030A0"/>
                </a:solidFill>
                <a:latin typeface="#9Slide03 Oswald" panose="00000500000000000000" pitchFamily="2" charset="0"/>
              </a:rPr>
              <a:t>tế</a:t>
            </a:r>
            <a:endParaRPr lang="en-US" sz="2400">
              <a:solidFill>
                <a:srgbClr val="7030A0"/>
              </a:solidFill>
              <a:latin typeface="#9Slide03 Oswald" panose="00000500000000000000" pitchFamily="2" charset="0"/>
            </a:endParaRPr>
          </a:p>
        </p:txBody>
      </p:sp>
      <p:sp>
        <p:nvSpPr>
          <p:cNvPr id="8" name="Rectangle 7"/>
          <p:cNvSpPr/>
          <p:nvPr/>
        </p:nvSpPr>
        <p:spPr>
          <a:xfrm>
            <a:off x="5176520" y="1979838"/>
            <a:ext cx="6523144" cy="4154984"/>
          </a:xfrm>
          <a:prstGeom prst="rect">
            <a:avLst/>
          </a:prstGeom>
        </p:spPr>
        <p:txBody>
          <a:bodyPr wrap="square">
            <a:spAutoFit/>
          </a:bodyPr>
          <a:lstStyle/>
          <a:p>
            <a:pPr algn="just"/>
            <a:r>
              <a:rPr lang="en-US" sz="2400" b="0">
                <a:solidFill>
                  <a:srgbClr val="002060"/>
                </a:solidFill>
                <a:latin typeface="#9Slide03 Oswald" panose="00000500000000000000" pitchFamily="2" charset="0"/>
              </a:rPr>
              <a:t>2. Nhà nước tôn trọng quyền tự do hàng hải, hàng không; quyền đặt dây cáp, ống dẫn ngầm và hoạt động sử dụng biển hợp pháp của các quốc gia khác trong vùng đặc quyền kinh tế của Việt Nam theo quy định của Luật này và điều ước quốc tế mà nước Cộng hòa xã hội chủ nghĩa Việt Nam là thành viên, không làm phương hại đến quyền chủ quyền, quyền tài phán quốc gia và lợi ích quốc gia trên biển của Việt Nam.</a:t>
            </a:r>
          </a:p>
          <a:p>
            <a:pPr algn="just"/>
            <a:r>
              <a:rPr lang="en-US" sz="2400" b="0">
                <a:solidFill>
                  <a:srgbClr val="002060"/>
                </a:solidFill>
                <a:latin typeface="#9Slide03 Oswald" panose="00000500000000000000" pitchFamily="2" charset="0"/>
              </a:rPr>
              <a:t>Việc lắp đặt dây cáp và ống dẫn ngầm phải có sự chấp thuận bằng văn bản của cơ quan nhà nước có thẩm quyền của Việt Nam.</a:t>
            </a:r>
          </a:p>
        </p:txBody>
      </p:sp>
    </p:spTree>
    <p:extLst>
      <p:ext uri="{BB962C8B-B14F-4D97-AF65-F5344CB8AC3E}">
        <p14:creationId xmlns:p14="http://schemas.microsoft.com/office/powerpoint/2010/main" val="175293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1181" y="3195480"/>
            <a:ext cx="1994724" cy="2941496"/>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2869720" y="3245595"/>
            <a:ext cx="2078065" cy="2909547"/>
          </a:xfrm>
          <a:prstGeom prst="rect">
            <a:avLst/>
          </a:prstGeom>
          <a:ln w="19050">
            <a:solidFill>
              <a:srgbClr val="002060"/>
            </a:solidFill>
          </a:ln>
        </p:spPr>
      </p:pic>
      <p:sp>
        <p:nvSpPr>
          <p:cNvPr id="15" name="Rectangle 14"/>
          <p:cNvSpPr/>
          <p:nvPr/>
        </p:nvSpPr>
        <p:spPr>
          <a:xfrm>
            <a:off x="579121" y="1979838"/>
            <a:ext cx="4102056" cy="830997"/>
          </a:xfrm>
          <a:prstGeom prst="rect">
            <a:avLst/>
          </a:prstGeom>
        </p:spPr>
        <p:txBody>
          <a:bodyPr wrap="square">
            <a:spAutoFit/>
          </a:bodyPr>
          <a:lstStyle/>
          <a:p>
            <a:r>
              <a:rPr lang="en-US" sz="2400">
                <a:solidFill>
                  <a:srgbClr val="7030A0"/>
                </a:solidFill>
                <a:latin typeface="#9Slide03 Oswald" panose="00000500000000000000" pitchFamily="2" charset="0"/>
              </a:rPr>
              <a:t>Điều 16. Chế độ pháp lý của vùng đặc quyền kinh </a:t>
            </a:r>
            <a:r>
              <a:rPr lang="en-US" sz="2400" smtClean="0">
                <a:solidFill>
                  <a:srgbClr val="7030A0"/>
                </a:solidFill>
                <a:latin typeface="#9Slide03 Oswald" panose="00000500000000000000" pitchFamily="2" charset="0"/>
              </a:rPr>
              <a:t>tế</a:t>
            </a:r>
            <a:endParaRPr lang="en-US" sz="2400">
              <a:solidFill>
                <a:srgbClr val="7030A0"/>
              </a:solidFill>
              <a:latin typeface="#9Slide03 Oswald" panose="00000500000000000000" pitchFamily="2" charset="0"/>
            </a:endParaRPr>
          </a:p>
        </p:txBody>
      </p:sp>
      <p:sp>
        <p:nvSpPr>
          <p:cNvPr id="8" name="Rectangle 7"/>
          <p:cNvSpPr/>
          <p:nvPr/>
        </p:nvSpPr>
        <p:spPr>
          <a:xfrm>
            <a:off x="5344160" y="1828800"/>
            <a:ext cx="6523144" cy="3046988"/>
          </a:xfrm>
          <a:prstGeom prst="rect">
            <a:avLst/>
          </a:prstGeom>
        </p:spPr>
        <p:txBody>
          <a:bodyPr wrap="square">
            <a:spAutoFit/>
          </a:bodyPr>
          <a:lstStyle/>
          <a:p>
            <a:pPr algn="just"/>
            <a:r>
              <a:rPr lang="en-US" sz="2400">
                <a:solidFill>
                  <a:srgbClr val="002060"/>
                </a:solidFill>
                <a:latin typeface="#9Slide03 Oswald" panose="00000500000000000000" pitchFamily="2" charset="0"/>
              </a:rPr>
              <a:t>3. Tổ chức, cá nhân nước ngoài được tham gia thăm dò, sử dụng, khai thác tài nguyên, nghiên cứu khoa học, lắp đặt các thiết bị và công trình trong vùng đặc quyền kinh tế của Việt Nam trên cơ sở các điều ước quốc tế mà nước Cộng hòa xã hội chủ nghĩa Việt Nam là thành viên, hợp đồng được ký kết theo quy định của pháp luật Việt Nam hoặc được phép của Chính phủ Việt Nam, phù hợp với pháp luật quốc tế có liên quan</a:t>
            </a:r>
            <a:r>
              <a:rPr lang="en-US" sz="2400" smtClean="0">
                <a:solidFill>
                  <a:srgbClr val="002060"/>
                </a:solidFill>
                <a:latin typeface="#9Slide03 Oswald" panose="00000500000000000000" pitchFamily="2" charset="0"/>
              </a:rPr>
              <a:t>.</a:t>
            </a:r>
            <a:endParaRPr lang="en-US" sz="2400">
              <a:solidFill>
                <a:srgbClr val="002060"/>
              </a:solidFill>
              <a:latin typeface="#9Slide03 Oswald" panose="00000500000000000000" pitchFamily="2" charset="0"/>
            </a:endParaRPr>
          </a:p>
        </p:txBody>
      </p:sp>
      <p:sp>
        <p:nvSpPr>
          <p:cNvPr id="9" name="Rectangle 8"/>
          <p:cNvSpPr/>
          <p:nvPr/>
        </p:nvSpPr>
        <p:spPr>
          <a:xfrm>
            <a:off x="5334000" y="5105400"/>
            <a:ext cx="6523144" cy="1200329"/>
          </a:xfrm>
          <a:prstGeom prst="rect">
            <a:avLst/>
          </a:prstGeom>
        </p:spPr>
        <p:txBody>
          <a:bodyPr wrap="square">
            <a:spAutoFit/>
          </a:bodyPr>
          <a:lstStyle/>
          <a:p>
            <a:pPr algn="just"/>
            <a:r>
              <a:rPr lang="en-US" sz="2400" smtClean="0">
                <a:solidFill>
                  <a:srgbClr val="002060"/>
                </a:solidFill>
                <a:latin typeface="#9Slide03 Oswald" panose="00000500000000000000" pitchFamily="2" charset="0"/>
              </a:rPr>
              <a:t>4</a:t>
            </a:r>
            <a:r>
              <a:rPr lang="en-US" sz="2400">
                <a:solidFill>
                  <a:srgbClr val="002060"/>
                </a:solidFill>
                <a:latin typeface="#9Slide03 Oswald" panose="00000500000000000000" pitchFamily="2" charset="0"/>
              </a:rPr>
              <a:t>. Các quyền có liên quan đến đáy biển và lòng đất dưới đáy biển quy định tại Điều này được thực hiện theo quy định tại Điều 17 và Điều 18 của Luật này.</a:t>
            </a:r>
          </a:p>
        </p:txBody>
      </p:sp>
    </p:spTree>
    <p:extLst>
      <p:ext uri="{BB962C8B-B14F-4D97-AF65-F5344CB8AC3E}">
        <p14:creationId xmlns:p14="http://schemas.microsoft.com/office/powerpoint/2010/main" val="33195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1181" y="3195480"/>
            <a:ext cx="1994724" cy="2941496"/>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2869720" y="3245595"/>
            <a:ext cx="2078065" cy="2909547"/>
          </a:xfrm>
          <a:prstGeom prst="rect">
            <a:avLst/>
          </a:prstGeom>
          <a:ln w="19050">
            <a:solidFill>
              <a:srgbClr val="002060"/>
            </a:solidFill>
          </a:ln>
        </p:spPr>
      </p:pic>
      <p:sp>
        <p:nvSpPr>
          <p:cNvPr id="15" name="Rectangle 14"/>
          <p:cNvSpPr/>
          <p:nvPr/>
        </p:nvSpPr>
        <p:spPr>
          <a:xfrm>
            <a:off x="838200" y="2114046"/>
            <a:ext cx="3002279" cy="523220"/>
          </a:xfrm>
          <a:prstGeom prst="rect">
            <a:avLst/>
          </a:prstGeom>
        </p:spPr>
        <p:txBody>
          <a:bodyPr wrap="square">
            <a:spAutoFit/>
          </a:bodyPr>
          <a:lstStyle/>
          <a:p>
            <a:r>
              <a:rPr lang="en-US" sz="2800">
                <a:solidFill>
                  <a:srgbClr val="7030A0"/>
                </a:solidFill>
                <a:latin typeface="#9Slide03 Oswald" panose="00000500000000000000" pitchFamily="2" charset="0"/>
              </a:rPr>
              <a:t>Điều 17. Thềm lục địa</a:t>
            </a:r>
          </a:p>
        </p:txBody>
      </p:sp>
      <p:sp>
        <p:nvSpPr>
          <p:cNvPr id="11" name="Rectangle 10"/>
          <p:cNvSpPr/>
          <p:nvPr/>
        </p:nvSpPr>
        <p:spPr>
          <a:xfrm>
            <a:off x="5146676" y="1820207"/>
            <a:ext cx="6583680" cy="1569660"/>
          </a:xfrm>
          <a:prstGeom prst="rect">
            <a:avLst/>
          </a:prstGeom>
        </p:spPr>
        <p:txBody>
          <a:bodyPr wrap="square">
            <a:spAutoFit/>
          </a:bodyPr>
          <a:lstStyle/>
          <a:p>
            <a:pPr algn="just"/>
            <a:r>
              <a:rPr lang="en-US" sz="2400" b="0">
                <a:solidFill>
                  <a:srgbClr val="002060"/>
                </a:solidFill>
                <a:latin typeface="#9Slide03 Oswald" panose="00000500000000000000" pitchFamily="2" charset="0"/>
              </a:rPr>
              <a:t>Thềm lục địa là vùng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p:txBody>
      </p:sp>
      <p:sp>
        <p:nvSpPr>
          <p:cNvPr id="13" name="Rectangle 12"/>
          <p:cNvSpPr/>
          <p:nvPr/>
        </p:nvSpPr>
        <p:spPr>
          <a:xfrm>
            <a:off x="5176944" y="3630102"/>
            <a:ext cx="6523144" cy="1200329"/>
          </a:xfrm>
          <a:prstGeom prst="rect">
            <a:avLst/>
          </a:prstGeom>
        </p:spPr>
        <p:txBody>
          <a:bodyPr wrap="square">
            <a:spAutoFit/>
          </a:bodyPr>
          <a:lstStyle/>
          <a:p>
            <a:pPr algn="just"/>
            <a:r>
              <a:rPr lang="en-US" sz="2400" b="0">
                <a:solidFill>
                  <a:srgbClr val="002060"/>
                </a:solidFill>
                <a:latin typeface="#9Slide03 Oswald" panose="00000500000000000000" pitchFamily="2" charset="0"/>
              </a:rPr>
              <a:t>Trong trường hợp mép ngoài của rìa lục địa này cách đường cơ sở chưa đủ 200 hải lý thì thềm lục địa nơi đó được kéo dài đến 200 hải lý tính từ đường cơ sở.</a:t>
            </a:r>
          </a:p>
        </p:txBody>
      </p:sp>
      <p:sp>
        <p:nvSpPr>
          <p:cNvPr id="14" name="Rectangle 13"/>
          <p:cNvSpPr/>
          <p:nvPr/>
        </p:nvSpPr>
        <p:spPr>
          <a:xfrm>
            <a:off x="5176944" y="5029200"/>
            <a:ext cx="6659880" cy="1569660"/>
          </a:xfrm>
          <a:prstGeom prst="rect">
            <a:avLst/>
          </a:prstGeom>
        </p:spPr>
        <p:txBody>
          <a:bodyPr wrap="square">
            <a:spAutoFit/>
          </a:bodyPr>
          <a:lstStyle/>
          <a:p>
            <a:pPr algn="just"/>
            <a:r>
              <a:rPr lang="en-US" sz="2400" b="0">
                <a:solidFill>
                  <a:srgbClr val="002060"/>
                </a:solidFill>
                <a:latin typeface="#9Slide03 Oswald" panose="00000500000000000000" pitchFamily="2" charset="0"/>
              </a:rPr>
              <a:t>Trong trường hợp mép ngoài của rìa lục địa này vượt quá 200 hải lý tính từ đường cơ sở thì thềm lục địa nơi đó được kéo dài không quá 350 hải lý tính từ đường cơ sở hoặc không quá 100 hải lý tính từ đường đẳng sâu 2.500 mét.</a:t>
            </a:r>
          </a:p>
        </p:txBody>
      </p:sp>
    </p:spTree>
    <p:extLst>
      <p:ext uri="{BB962C8B-B14F-4D97-AF65-F5344CB8AC3E}">
        <p14:creationId xmlns:p14="http://schemas.microsoft.com/office/powerpoint/2010/main" val="16573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1181" y="3195480"/>
            <a:ext cx="1994724" cy="2941496"/>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2869720" y="3245595"/>
            <a:ext cx="2078065" cy="2909547"/>
          </a:xfrm>
          <a:prstGeom prst="rect">
            <a:avLst/>
          </a:prstGeom>
          <a:ln w="19050">
            <a:solidFill>
              <a:srgbClr val="002060"/>
            </a:solidFill>
          </a:ln>
        </p:spPr>
      </p:pic>
      <p:sp>
        <p:nvSpPr>
          <p:cNvPr id="15" name="Rectangle 14"/>
          <p:cNvSpPr/>
          <p:nvPr/>
        </p:nvSpPr>
        <p:spPr>
          <a:xfrm>
            <a:off x="654705" y="1839169"/>
            <a:ext cx="3962400" cy="954107"/>
          </a:xfrm>
          <a:prstGeom prst="rect">
            <a:avLst/>
          </a:prstGeom>
        </p:spPr>
        <p:txBody>
          <a:bodyPr wrap="square">
            <a:spAutoFit/>
          </a:bodyPr>
          <a:lstStyle/>
          <a:p>
            <a:r>
              <a:rPr lang="en-US" sz="2800">
                <a:solidFill>
                  <a:srgbClr val="7030A0"/>
                </a:solidFill>
                <a:latin typeface="#9Slide03 Oswald" panose="00000500000000000000" pitchFamily="2" charset="0"/>
              </a:rPr>
              <a:t>Điều 18. Chế độ pháp lý của thềm lục địa</a:t>
            </a:r>
          </a:p>
        </p:txBody>
      </p:sp>
      <p:sp>
        <p:nvSpPr>
          <p:cNvPr id="11" name="Rectangle 10"/>
          <p:cNvSpPr/>
          <p:nvPr/>
        </p:nvSpPr>
        <p:spPr>
          <a:xfrm>
            <a:off x="5288068" y="2089704"/>
            <a:ext cx="6583680" cy="830997"/>
          </a:xfrm>
          <a:prstGeom prst="rect">
            <a:avLst/>
          </a:prstGeom>
        </p:spPr>
        <p:txBody>
          <a:bodyPr wrap="square">
            <a:spAutoFit/>
          </a:bodyPr>
          <a:lstStyle/>
          <a:p>
            <a:pPr algn="just"/>
            <a:r>
              <a:rPr lang="en-US" sz="2400" b="0">
                <a:solidFill>
                  <a:srgbClr val="002060"/>
                </a:solidFill>
                <a:latin typeface="#9Slide03 Oswald" panose="00000500000000000000" pitchFamily="2" charset="0"/>
              </a:rPr>
              <a:t>1. Nhà nước thực hiện quyền chủ quyền đối với thềm lục địa về thăm dò, khai thác tài nguyên.</a:t>
            </a:r>
          </a:p>
        </p:txBody>
      </p:sp>
      <p:sp>
        <p:nvSpPr>
          <p:cNvPr id="13" name="Rectangle 12"/>
          <p:cNvSpPr/>
          <p:nvPr/>
        </p:nvSpPr>
        <p:spPr>
          <a:xfrm>
            <a:off x="5318336" y="3195480"/>
            <a:ext cx="6523144" cy="1569660"/>
          </a:xfrm>
          <a:prstGeom prst="rect">
            <a:avLst/>
          </a:prstGeom>
        </p:spPr>
        <p:txBody>
          <a:bodyPr wrap="square">
            <a:spAutoFit/>
          </a:bodyPr>
          <a:lstStyle/>
          <a:p>
            <a:pPr algn="just"/>
            <a:r>
              <a:rPr lang="en-US" sz="2400" b="0">
                <a:solidFill>
                  <a:srgbClr val="002060"/>
                </a:solidFill>
                <a:latin typeface="#9Slide03 Oswald" panose="00000500000000000000" pitchFamily="2" charset="0"/>
              </a:rPr>
              <a:t>2. Quyền chủ quyền quy định tại khoản 1 Điều này có tính chất đặc quyền, không ai có quyền tiến hành hoạt động thăm dò thềm lục địa hoặc khai thác tài nguyên của thềm lục địa nếu không có sự đồng ý của Chính phủ Việt Nam.</a:t>
            </a:r>
          </a:p>
        </p:txBody>
      </p:sp>
      <p:sp>
        <p:nvSpPr>
          <p:cNvPr id="14" name="Rectangle 13"/>
          <p:cNvSpPr/>
          <p:nvPr/>
        </p:nvSpPr>
        <p:spPr>
          <a:xfrm>
            <a:off x="5318336" y="4936647"/>
            <a:ext cx="6659880" cy="1200329"/>
          </a:xfrm>
          <a:prstGeom prst="rect">
            <a:avLst/>
          </a:prstGeom>
        </p:spPr>
        <p:txBody>
          <a:bodyPr wrap="square">
            <a:spAutoFit/>
          </a:bodyPr>
          <a:lstStyle/>
          <a:p>
            <a:pPr algn="just"/>
            <a:r>
              <a:rPr lang="en-US" sz="2400" b="0">
                <a:solidFill>
                  <a:srgbClr val="002060"/>
                </a:solidFill>
                <a:latin typeface="#9Slide03 Oswald" panose="00000500000000000000" pitchFamily="2" charset="0"/>
              </a:rPr>
              <a:t>3. Nhà nước có quyền khai thác lòng đất dưới đáy biển, cho phép và quy định việc khoan nhằm bất kỳ mục đích nào ở thềm lục địa.</a:t>
            </a:r>
          </a:p>
        </p:txBody>
      </p:sp>
    </p:spTree>
    <p:extLst>
      <p:ext uri="{BB962C8B-B14F-4D97-AF65-F5344CB8AC3E}">
        <p14:creationId xmlns:p14="http://schemas.microsoft.com/office/powerpoint/2010/main" val="111900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1</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3</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20 ĐIỂM</a:t>
            </a:r>
            <a:endParaRPr lang="en-US" sz="3600">
              <a:latin typeface="#9Slide03 Oswald" panose="00000500000000000000" pitchFamily="2" charset="0"/>
            </a:endParaRPr>
          </a:p>
        </p:txBody>
      </p:sp>
      <p:sp>
        <p:nvSpPr>
          <p:cNvPr id="17" name="Rectangle 16"/>
          <p:cNvSpPr/>
          <p:nvPr/>
        </p:nvSpPr>
        <p:spPr>
          <a:xfrm>
            <a:off x="1086379" y="3368517"/>
            <a:ext cx="4873383" cy="1938992"/>
          </a:xfrm>
          <a:prstGeom prst="rect">
            <a:avLst/>
          </a:prstGeom>
        </p:spPr>
        <p:txBody>
          <a:bodyPr wrap="square">
            <a:spAutoFit/>
          </a:bodyPr>
          <a:lstStyle/>
          <a:p>
            <a:pPr algn="just"/>
            <a:r>
              <a:rPr lang="it-IT" sz="4000">
                <a:solidFill>
                  <a:srgbClr val="002060"/>
                </a:solidFill>
                <a:latin typeface="#9Slide03 Oswald" panose="00000500000000000000" pitchFamily="2" charset="0"/>
              </a:rPr>
              <a:t>Trung tâm du lịch biển nổi tiếng ven biển Nam Trung Bộ </a:t>
            </a:r>
            <a:r>
              <a:rPr lang="it-IT" sz="4000" smtClean="0">
                <a:solidFill>
                  <a:srgbClr val="002060"/>
                </a:solidFill>
                <a:latin typeface="#9Slide03 Oswald" panose="00000500000000000000" pitchFamily="2" charset="0"/>
              </a:rPr>
              <a:t>là...</a:t>
            </a:r>
            <a:endParaRPr lang="en-US" sz="4000">
              <a:solidFill>
                <a:srgbClr val="002060"/>
              </a:solidFill>
              <a:latin typeface="#9Slide03 Oswald" panose="00000500000000000000" pitchFamily="2"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5" name="Rectangle 24"/>
          <p:cNvSpPr/>
          <p:nvPr/>
        </p:nvSpPr>
        <p:spPr>
          <a:xfrm>
            <a:off x="7013443" y="3682326"/>
            <a:ext cx="4474302" cy="707886"/>
          </a:xfrm>
          <a:prstGeom prst="rect">
            <a:avLst/>
          </a:prstGeom>
        </p:spPr>
        <p:txBody>
          <a:bodyPr wrap="none">
            <a:spAutoFit/>
          </a:bodyPr>
          <a:lstStyle/>
          <a:p>
            <a:r>
              <a:rPr lang="it-IT" sz="4000">
                <a:solidFill>
                  <a:srgbClr val="7030A0"/>
                </a:solidFill>
                <a:latin typeface="#9Slide03 Oswald" panose="00000500000000000000" pitchFamily="2" charset="0"/>
              </a:rPr>
              <a:t>Nha Trang (Khánh Hoà)</a:t>
            </a:r>
            <a:endParaRPr lang="en-US" sz="4000">
              <a:solidFill>
                <a:srgbClr val="7030A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4" name="Picture 3"/>
          <p:cNvPicPr>
            <a:picLocks noChangeAspect="1"/>
          </p:cNvPicPr>
          <p:nvPr/>
        </p:nvPicPr>
        <p:blipFill>
          <a:blip r:embed="rId5"/>
          <a:stretch>
            <a:fillRect/>
          </a:stretch>
        </p:blipFill>
        <p:spPr>
          <a:xfrm>
            <a:off x="9525000" y="4327782"/>
            <a:ext cx="1730808" cy="1730808"/>
          </a:xfrm>
          <a:prstGeom prst="rect">
            <a:avLst/>
          </a:prstGeom>
        </p:spPr>
      </p:pic>
      <p:pic>
        <p:nvPicPr>
          <p:cNvPr id="21" name="Picture 20"/>
          <p:cNvPicPr>
            <a:picLocks noChangeAspect="1"/>
          </p:cNvPicPr>
          <p:nvPr/>
        </p:nvPicPr>
        <p:blipFill>
          <a:blip r:embed="rId5"/>
          <a:stretch>
            <a:fillRect/>
          </a:stretch>
        </p:blipFill>
        <p:spPr>
          <a:xfrm>
            <a:off x="7013443" y="4279002"/>
            <a:ext cx="1730808" cy="1730808"/>
          </a:xfrm>
          <a:prstGeom prst="rect">
            <a:avLst/>
          </a:prstGeom>
        </p:spPr>
      </p:pic>
    </p:spTree>
    <p:extLst>
      <p:ext uri="{BB962C8B-B14F-4D97-AF65-F5344CB8AC3E}">
        <p14:creationId xmlns:p14="http://schemas.microsoft.com/office/powerpoint/2010/main" val="2215868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1181" y="3195480"/>
            <a:ext cx="1994724" cy="2941496"/>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2869720" y="3245595"/>
            <a:ext cx="2078065" cy="2909547"/>
          </a:xfrm>
          <a:prstGeom prst="rect">
            <a:avLst/>
          </a:prstGeom>
          <a:ln w="19050">
            <a:solidFill>
              <a:srgbClr val="002060"/>
            </a:solidFill>
          </a:ln>
        </p:spPr>
      </p:pic>
      <p:sp>
        <p:nvSpPr>
          <p:cNvPr id="15" name="Rectangle 14"/>
          <p:cNvSpPr/>
          <p:nvPr/>
        </p:nvSpPr>
        <p:spPr>
          <a:xfrm>
            <a:off x="654705" y="1839169"/>
            <a:ext cx="3962400" cy="954107"/>
          </a:xfrm>
          <a:prstGeom prst="rect">
            <a:avLst/>
          </a:prstGeom>
        </p:spPr>
        <p:txBody>
          <a:bodyPr wrap="square">
            <a:spAutoFit/>
          </a:bodyPr>
          <a:lstStyle/>
          <a:p>
            <a:r>
              <a:rPr lang="en-US" sz="2800">
                <a:solidFill>
                  <a:srgbClr val="7030A0"/>
                </a:solidFill>
                <a:latin typeface="#9Slide03 Oswald" panose="00000500000000000000" pitchFamily="2" charset="0"/>
              </a:rPr>
              <a:t>Điều 18. Chế độ pháp lý của thềm lục địa</a:t>
            </a:r>
          </a:p>
        </p:txBody>
      </p:sp>
      <p:sp>
        <p:nvSpPr>
          <p:cNvPr id="11" name="Rectangle 10"/>
          <p:cNvSpPr/>
          <p:nvPr/>
        </p:nvSpPr>
        <p:spPr>
          <a:xfrm>
            <a:off x="5400040" y="1722101"/>
            <a:ext cx="6248400" cy="3046988"/>
          </a:xfrm>
          <a:prstGeom prst="rect">
            <a:avLst/>
          </a:prstGeom>
        </p:spPr>
        <p:txBody>
          <a:bodyPr wrap="square">
            <a:spAutoFit/>
          </a:bodyPr>
          <a:lstStyle/>
          <a:p>
            <a:pPr algn="just"/>
            <a:r>
              <a:rPr lang="en-US" sz="2400" b="0">
                <a:solidFill>
                  <a:srgbClr val="002060"/>
                </a:solidFill>
                <a:latin typeface="#9Slide03 Oswald" panose="00000500000000000000" pitchFamily="2" charset="0"/>
              </a:rPr>
              <a:t>4. Nhà nước tôn trọng quyền đặt dây cáp, ống dẫn ngầm và hoạt động sử dụng biển hợp pháp khác của các quốc gia khác ở thềm lục địa Việt Nam theo quy định của Luật </a:t>
            </a:r>
            <a:r>
              <a:rPr lang="en-US" sz="2400" b="0" smtClean="0">
                <a:solidFill>
                  <a:srgbClr val="002060"/>
                </a:solidFill>
                <a:latin typeface="#9Slide03 Oswald" panose="00000500000000000000" pitchFamily="2" charset="0"/>
              </a:rPr>
              <a:t>này và các điều ước quốc tế mà nước Cộng hòa xã hội chủ nghĩa Việt Nam là thành viên, không làm phương hại đến quyền chủ quyền, quyền tài phán quốc gia và lợi ích quốc gia trên biển của </a:t>
            </a:r>
            <a:r>
              <a:rPr lang="en-US" sz="2400" b="0">
                <a:solidFill>
                  <a:srgbClr val="002060"/>
                </a:solidFill>
                <a:latin typeface="#9Slide03 Oswald" panose="00000500000000000000" pitchFamily="2" charset="0"/>
              </a:rPr>
              <a:t>Việt Nam.</a:t>
            </a:r>
          </a:p>
        </p:txBody>
      </p:sp>
      <p:sp>
        <p:nvSpPr>
          <p:cNvPr id="13" name="Rectangle 12"/>
          <p:cNvSpPr/>
          <p:nvPr/>
        </p:nvSpPr>
        <p:spPr>
          <a:xfrm>
            <a:off x="5400040" y="4919253"/>
            <a:ext cx="6190947" cy="1200329"/>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rPr>
              <a:t>5. Việc </a:t>
            </a:r>
            <a:r>
              <a:rPr lang="en-US" sz="2400" b="0">
                <a:solidFill>
                  <a:srgbClr val="002060"/>
                </a:solidFill>
                <a:latin typeface="#9Slide03 Oswald" panose="00000500000000000000" pitchFamily="2" charset="0"/>
              </a:rPr>
              <a:t>lắp đặt dây cáp và ống dẫn ngầm phải có sự chấp thuận bằng văn bản của cơ quan nhà nước có thẩm quyền của Việt Nam.</a:t>
            </a:r>
          </a:p>
        </p:txBody>
      </p:sp>
    </p:spTree>
    <p:extLst>
      <p:ext uri="{BB962C8B-B14F-4D97-AF65-F5344CB8AC3E}">
        <p14:creationId xmlns:p14="http://schemas.microsoft.com/office/powerpoint/2010/main" val="19182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304800"/>
            <a:ext cx="6096000" cy="461665"/>
          </a:xfrm>
          <a:prstGeom prst="rect">
            <a:avLst/>
          </a:prstGeom>
        </p:spPr>
        <p:txBody>
          <a:bodyPr>
            <a:spAutoFit/>
          </a:bodyPr>
          <a:lstStyle/>
          <a:p>
            <a:pPr algn="ctr"/>
            <a:r>
              <a:rPr lang="en-US" sz="2400" smtClean="0">
                <a:solidFill>
                  <a:srgbClr val="FF0000"/>
                </a:solidFill>
                <a:latin typeface="#9Slide03 Oswald" panose="00000500000000000000" pitchFamily="2" charset="0"/>
                <a:ea typeface="Cambria" panose="02040503050406030204" pitchFamily="18" charset="0"/>
                <a:cs typeface="Times New Roman" panose="02020603050405020304" pitchFamily="18" charset="0"/>
              </a:rPr>
              <a:t>NỘI DUNG 2. </a:t>
            </a:r>
            <a:r>
              <a:rPr lang="vi-VN" sz="2400" smtClean="0">
                <a:solidFill>
                  <a:srgbClr val="FF0000"/>
                </a:solidFill>
                <a:latin typeface="#9Slide03 Oswald" panose="00000500000000000000" pitchFamily="2" charset="0"/>
              </a:rPr>
              <a:t>TUYÊN TRUYỀN VỀ LUẬT BIỂN VIỆT NAM</a:t>
            </a:r>
            <a:r>
              <a:rPr lang="en-US" sz="2400" smtClean="0">
                <a:solidFill>
                  <a:srgbClr val="FF0000"/>
                </a:solidFill>
                <a:latin typeface="#9Slide03 Oswald" panose="00000500000000000000" pitchFamily="2" charset="0"/>
              </a:rPr>
              <a:t>.</a:t>
            </a:r>
            <a:endParaRPr lang="en-US" sz="2400" b="0">
              <a:solidFill>
                <a:srgbClr val="FF0000"/>
              </a:solidFill>
              <a:latin typeface="#9Slide03 Oswald" panose="00000500000000000000" pitchFamily="2" charset="0"/>
            </a:endParaRPr>
          </a:p>
        </p:txBody>
      </p:sp>
      <p:sp>
        <p:nvSpPr>
          <p:cNvPr id="4" name="Rectangle 3"/>
          <p:cNvSpPr/>
          <p:nvPr/>
        </p:nvSpPr>
        <p:spPr>
          <a:xfrm>
            <a:off x="405782" y="1029867"/>
            <a:ext cx="5741636" cy="535531"/>
          </a:xfrm>
          <a:prstGeom prst="rect">
            <a:avLst/>
          </a:prstGeom>
        </p:spPr>
        <p:txBody>
          <a:bodyPr wrap="none">
            <a:spAutoFit/>
          </a:bodyPr>
          <a:lstStyle/>
          <a:p>
            <a:pPr indent="180340" algn="just">
              <a:lnSpc>
                <a:spcPct val="120000"/>
              </a:lnSpc>
              <a:spcAft>
                <a:spcPts val="600"/>
              </a:spcAft>
            </a:pPr>
            <a:r>
              <a:rPr lang="en-US" sz="2400" smtClean="0">
                <a:solidFill>
                  <a:srgbClr val="002060"/>
                </a:solidFill>
                <a:latin typeface="#9Slide03 Oswald" panose="00000500000000000000" pitchFamily="2" charset="0"/>
                <a:ea typeface="Cambria" panose="02040503050406030204" pitchFamily="18" charset="0"/>
                <a:cs typeface="Times New Roman" panose="02020603050405020304" pitchFamily="18" charset="0"/>
              </a:rPr>
              <a:t>2. Luật biển Việt Nam và Luật </a:t>
            </a:r>
            <a:r>
              <a:rPr lang="en-US" sz="2400">
                <a:solidFill>
                  <a:srgbClr val="002060"/>
                </a:solidFill>
                <a:latin typeface="#9Slide03 Oswald" panose="00000500000000000000" pitchFamily="2" charset="0"/>
                <a:ea typeface="Cambria" panose="02040503050406030204" pitchFamily="18" charset="0"/>
                <a:cs typeface="Times New Roman" panose="02020603050405020304" pitchFamily="18" charset="0"/>
              </a:rPr>
              <a:t>biển quốc tế 1982</a:t>
            </a:r>
            <a:endParaRPr lang="en-US" sz="2400">
              <a:solidFill>
                <a:srgbClr val="002060"/>
              </a:solidFill>
              <a:effectLst/>
              <a:latin typeface="#9Slide03 Oswald" panose="00000500000000000000" pitchFamily="2"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13980" y="2057400"/>
            <a:ext cx="2257746" cy="3329358"/>
          </a:xfrm>
          <a:prstGeom prst="rect">
            <a:avLst/>
          </a:prstGeom>
          <a:ln w="19050">
            <a:solidFill>
              <a:srgbClr val="002060"/>
            </a:solidFill>
          </a:ln>
        </p:spPr>
      </p:pic>
      <p:pic>
        <p:nvPicPr>
          <p:cNvPr id="12" name="Picture 11"/>
          <p:cNvPicPr>
            <a:picLocks noChangeAspect="1"/>
          </p:cNvPicPr>
          <p:nvPr/>
        </p:nvPicPr>
        <p:blipFill>
          <a:blip r:embed="rId3"/>
          <a:stretch>
            <a:fillRect/>
          </a:stretch>
        </p:blipFill>
        <p:spPr>
          <a:xfrm>
            <a:off x="3048000" y="2743200"/>
            <a:ext cx="2338326" cy="3273944"/>
          </a:xfrm>
          <a:prstGeom prst="rect">
            <a:avLst/>
          </a:prstGeom>
          <a:ln w="19050">
            <a:solidFill>
              <a:srgbClr val="002060"/>
            </a:solidFill>
          </a:ln>
        </p:spPr>
      </p:pic>
      <p:sp>
        <p:nvSpPr>
          <p:cNvPr id="15" name="Rectangle 14"/>
          <p:cNvSpPr/>
          <p:nvPr/>
        </p:nvSpPr>
        <p:spPr>
          <a:xfrm>
            <a:off x="5664200" y="2204740"/>
            <a:ext cx="6019800" cy="523220"/>
          </a:xfrm>
          <a:prstGeom prst="rect">
            <a:avLst/>
          </a:prstGeom>
        </p:spPr>
        <p:txBody>
          <a:bodyPr wrap="square">
            <a:spAutoFit/>
          </a:bodyPr>
          <a:lstStyle/>
          <a:p>
            <a:r>
              <a:rPr lang="en-US" sz="2800">
                <a:solidFill>
                  <a:srgbClr val="7030A0"/>
                </a:solidFill>
                <a:latin typeface="#9Slide03 Oswald" panose="00000500000000000000" pitchFamily="2" charset="0"/>
              </a:rPr>
              <a:t>Điều 18. Chế độ pháp lý của thềm lục địa</a:t>
            </a:r>
          </a:p>
        </p:txBody>
      </p:sp>
      <p:sp>
        <p:nvSpPr>
          <p:cNvPr id="14" name="Rectangle 13"/>
          <p:cNvSpPr/>
          <p:nvPr/>
        </p:nvSpPr>
        <p:spPr>
          <a:xfrm>
            <a:off x="5638800" y="3200400"/>
            <a:ext cx="6019800" cy="2677656"/>
          </a:xfrm>
          <a:prstGeom prst="rect">
            <a:avLst/>
          </a:prstGeom>
        </p:spPr>
        <p:txBody>
          <a:bodyPr wrap="square">
            <a:spAutoFit/>
          </a:bodyPr>
          <a:lstStyle/>
          <a:p>
            <a:pPr algn="just"/>
            <a:r>
              <a:rPr lang="en-US" sz="2400" b="0">
                <a:solidFill>
                  <a:srgbClr val="002060"/>
                </a:solidFill>
                <a:latin typeface="#9Slide03 Oswald" panose="00000500000000000000" pitchFamily="2" charset="0"/>
              </a:rPr>
              <a:t>6</a:t>
            </a:r>
            <a:r>
              <a:rPr lang="en-US" sz="2400" b="0" smtClean="0">
                <a:solidFill>
                  <a:srgbClr val="002060"/>
                </a:solidFill>
                <a:latin typeface="#9Slide03 Oswald" panose="00000500000000000000" pitchFamily="2" charset="0"/>
              </a:rPr>
              <a:t>. </a:t>
            </a:r>
            <a:r>
              <a:rPr lang="en-US" sz="2400" b="0">
                <a:solidFill>
                  <a:srgbClr val="002060"/>
                </a:solidFill>
                <a:latin typeface="#9Slide03 Oswald" panose="00000500000000000000" pitchFamily="2" charset="0"/>
              </a:rPr>
              <a:t>Tổ chức, cá nhân nước ngoài được tham gia thăm dò, sử dụng, khai thác tài nguyên, nghiên cứu khoa học, lắp đặt thiết bị và công trình ở thềm lục địa của Việt Nam trên cơ sở điều ước quốc tế mà nước Cộng hòa xã hội chủ nghĩa Việt Nam là thành viên, hợp đồng ký kết theo quy định của pháp luật Việt Nam hoặc được phép của Chính phủ Việt Nam.</a:t>
            </a:r>
          </a:p>
        </p:txBody>
      </p:sp>
    </p:spTree>
    <p:extLst>
      <p:ext uri="{BB962C8B-B14F-4D97-AF65-F5344CB8AC3E}">
        <p14:creationId xmlns:p14="http://schemas.microsoft.com/office/powerpoint/2010/main" val="581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27133"/>
            <a:ext cx="5181600" cy="584775"/>
          </a:xfrm>
          <a:prstGeom prst="rect">
            <a:avLst/>
          </a:prstGeom>
          <a:noFill/>
        </p:spPr>
        <p:txBody>
          <a:bodyPr wrap="square" rtlCol="0">
            <a:spAutoFit/>
          </a:bodyPr>
          <a:lstStyle/>
          <a:p>
            <a:r>
              <a:rPr lang="en-US" sz="3200" smtClean="0">
                <a:solidFill>
                  <a:srgbClr val="C00000"/>
                </a:solidFill>
                <a:latin typeface="#9Slide03 Oswald" panose="00000500000000000000" pitchFamily="2" charset="0"/>
              </a:rPr>
              <a:t>EM CÓ BIẾT…</a:t>
            </a:r>
            <a:endParaRPr lang="en-US" sz="3200">
              <a:solidFill>
                <a:srgbClr val="C00000"/>
              </a:solidFill>
              <a:latin typeface="#9Slide03 Oswald" panose="00000500000000000000" pitchFamily="2" charset="0"/>
            </a:endParaRPr>
          </a:p>
        </p:txBody>
      </p:sp>
      <p:sp>
        <p:nvSpPr>
          <p:cNvPr id="4" name="Rectangle 3"/>
          <p:cNvSpPr/>
          <p:nvPr/>
        </p:nvSpPr>
        <p:spPr>
          <a:xfrm>
            <a:off x="3276600" y="557910"/>
            <a:ext cx="8196475" cy="523220"/>
          </a:xfrm>
          <a:prstGeom prst="rect">
            <a:avLst/>
          </a:prstGeom>
        </p:spPr>
        <p:txBody>
          <a:bodyPr wrap="none">
            <a:spAutoFit/>
          </a:bodyPr>
          <a:lstStyle/>
          <a:p>
            <a:r>
              <a:rPr lang="vi-VN" sz="2800" b="0">
                <a:solidFill>
                  <a:srgbClr val="C00000"/>
                </a:solidFill>
                <a:latin typeface="#9Slide03 Oswald" panose="00000500000000000000" pitchFamily="2" charset="0"/>
              </a:rPr>
              <a:t>Công ước Luật Biển </a:t>
            </a:r>
            <a:r>
              <a:rPr lang="vi-VN" sz="2800" b="0" smtClean="0">
                <a:solidFill>
                  <a:srgbClr val="C00000"/>
                </a:solidFill>
                <a:latin typeface="#9Slide03 Oswald" panose="00000500000000000000" pitchFamily="2" charset="0"/>
              </a:rPr>
              <a:t>1982</a:t>
            </a:r>
            <a:r>
              <a:rPr lang="en-US" sz="2800" b="0" smtClean="0">
                <a:solidFill>
                  <a:srgbClr val="C00000"/>
                </a:solidFill>
                <a:latin typeface="#9Slide03 Oswald" panose="00000500000000000000" pitchFamily="2" charset="0"/>
              </a:rPr>
              <a:t> - </a:t>
            </a:r>
            <a:r>
              <a:rPr lang="vi-VN" sz="2800" b="0">
                <a:solidFill>
                  <a:srgbClr val="C00000"/>
                </a:solidFill>
                <a:latin typeface="#9Slide03 Oswald" panose="00000500000000000000" pitchFamily="2" charset="0"/>
              </a:rPr>
              <a:t>“Hiến pháp của biển và đại dương”</a:t>
            </a:r>
            <a:endParaRPr lang="en-US" sz="2800">
              <a:solidFill>
                <a:srgbClr val="C00000"/>
              </a:solidFill>
              <a:latin typeface="#9Slide03 Oswald" panose="00000500000000000000" pitchFamily="2" charset="0"/>
            </a:endParaRPr>
          </a:p>
        </p:txBody>
      </p:sp>
      <p:sp>
        <p:nvSpPr>
          <p:cNvPr id="5" name="Rectangle 4"/>
          <p:cNvSpPr/>
          <p:nvPr/>
        </p:nvSpPr>
        <p:spPr>
          <a:xfrm>
            <a:off x="649478" y="1337354"/>
            <a:ext cx="5827522" cy="2308324"/>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rPr>
              <a:t>        </a:t>
            </a:r>
            <a:r>
              <a:rPr lang="vi-VN" sz="2400" b="0" smtClean="0">
                <a:solidFill>
                  <a:srgbClr val="002060"/>
                </a:solidFill>
                <a:latin typeface="#9Slide03 Oswald" panose="00000500000000000000" pitchFamily="2" charset="0"/>
              </a:rPr>
              <a:t>Việt </a:t>
            </a:r>
            <a:r>
              <a:rPr lang="vi-VN" sz="2400" b="0">
                <a:solidFill>
                  <a:srgbClr val="002060"/>
                </a:solidFill>
                <a:latin typeface="#9Slide03 Oswald" panose="00000500000000000000" pitchFamily="2" charset="0"/>
              </a:rPr>
              <a:t>Nam phê chuẩn Công ước của Liên hợp quốc về Luật Biển 1982 (UNCLOS) (27/7/1994 - 27/7/2019) và đã có nhiều nỗ lực trong việc thực thi Công ước; luôn đề cao tôn chỉ và mục tiêu của Công ước, đồng thời có những hành động thiết thực đóng góp vào việc thực hiện Công ước.</a:t>
            </a:r>
            <a:endParaRPr lang="en-US" sz="2400">
              <a:solidFill>
                <a:srgbClr val="002060"/>
              </a:solidFill>
              <a:latin typeface="#9Slide03 Oswald" panose="00000500000000000000" pitchFamily="2" charset="0"/>
            </a:endParaRPr>
          </a:p>
        </p:txBody>
      </p:sp>
      <p:pic>
        <p:nvPicPr>
          <p:cNvPr id="6" name="Picture 5"/>
          <p:cNvPicPr>
            <a:picLocks noChangeAspect="1"/>
          </p:cNvPicPr>
          <p:nvPr/>
        </p:nvPicPr>
        <p:blipFill>
          <a:blip r:embed="rId2"/>
          <a:stretch>
            <a:fillRect/>
          </a:stretch>
        </p:blipFill>
        <p:spPr>
          <a:xfrm>
            <a:off x="6781800" y="1334532"/>
            <a:ext cx="4871607" cy="2857500"/>
          </a:xfrm>
          <a:prstGeom prst="rect">
            <a:avLst/>
          </a:prstGeom>
          <a:ln w="19050">
            <a:solidFill>
              <a:schemeClr val="tx1"/>
            </a:solidFill>
          </a:ln>
        </p:spPr>
      </p:pic>
      <p:sp>
        <p:nvSpPr>
          <p:cNvPr id="7" name="Rectangle 6"/>
          <p:cNvSpPr/>
          <p:nvPr/>
        </p:nvSpPr>
        <p:spPr>
          <a:xfrm>
            <a:off x="-304800" y="6397892"/>
            <a:ext cx="12331700" cy="369332"/>
          </a:xfrm>
          <a:prstGeom prst="rect">
            <a:avLst/>
          </a:prstGeom>
        </p:spPr>
        <p:txBody>
          <a:bodyPr wrap="square">
            <a:spAutoFit/>
          </a:bodyPr>
          <a:lstStyle/>
          <a:p>
            <a:pPr algn="r"/>
            <a:r>
              <a:rPr lang="en-US" i="1" smtClean="0">
                <a:latin typeface="#9Slide03 Oswald" panose="00000500000000000000" pitchFamily="2" charset="0"/>
              </a:rPr>
              <a:t>Nguồn: https</a:t>
            </a:r>
            <a:r>
              <a:rPr lang="en-US" i="1">
                <a:latin typeface="#9Slide03 Oswald" panose="00000500000000000000" pitchFamily="2" charset="0"/>
              </a:rPr>
              <a:t>://baotintuc.vn/thoi-su/cong-uoc-cua-lhq-ve-luat-bien-1982-hien-phap-ve-bien-va-dai-duong-20190726192032027.htm</a:t>
            </a:r>
          </a:p>
        </p:txBody>
      </p:sp>
      <p:sp>
        <p:nvSpPr>
          <p:cNvPr id="8" name="Rectangle 7"/>
          <p:cNvSpPr/>
          <p:nvPr/>
        </p:nvSpPr>
        <p:spPr>
          <a:xfrm>
            <a:off x="609600" y="3766412"/>
            <a:ext cx="5791200" cy="2308324"/>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rPr>
              <a:t>         </a:t>
            </a:r>
            <a:r>
              <a:rPr lang="vi-VN" sz="2400" b="0" smtClean="0">
                <a:solidFill>
                  <a:srgbClr val="002060"/>
                </a:solidFill>
                <a:latin typeface="#9Slide03 Oswald" panose="00000500000000000000" pitchFamily="2" charset="0"/>
              </a:rPr>
              <a:t>Là </a:t>
            </a:r>
            <a:r>
              <a:rPr lang="vi-VN" sz="2400" b="0">
                <a:solidFill>
                  <a:srgbClr val="002060"/>
                </a:solidFill>
                <a:latin typeface="#9Slide03 Oswald" panose="00000500000000000000" pitchFamily="2" charset="0"/>
              </a:rPr>
              <a:t>một quốc gia ven biển có đường bờ biển dài trên 3260 km với hàng nghìn hòn đảo lớn nhỏ, trong đó có hai quần đảo Hoàng Sa và Trường </a:t>
            </a:r>
            <a:r>
              <a:rPr lang="vi-VN" sz="2400" b="0" smtClean="0">
                <a:solidFill>
                  <a:srgbClr val="002060"/>
                </a:solidFill>
                <a:latin typeface="#9Slide03 Oswald" panose="00000500000000000000" pitchFamily="2" charset="0"/>
              </a:rPr>
              <a:t>Sa</a:t>
            </a:r>
            <a:r>
              <a:rPr lang="en-US" sz="2400" b="0" smtClean="0">
                <a:solidFill>
                  <a:srgbClr val="002060"/>
                </a:solidFill>
                <a:latin typeface="#9Slide03 Oswald" panose="00000500000000000000" pitchFamily="2" charset="0"/>
              </a:rPr>
              <a:t>, </a:t>
            </a:r>
            <a:r>
              <a:rPr lang="vi-VN" sz="2400" b="0" smtClean="0">
                <a:solidFill>
                  <a:srgbClr val="002060"/>
                </a:solidFill>
                <a:latin typeface="#9Slide03 Oswald" panose="00000500000000000000" pitchFamily="2" charset="0"/>
              </a:rPr>
              <a:t>Nhận </a:t>
            </a:r>
            <a:r>
              <a:rPr lang="vi-VN" sz="2400" b="0">
                <a:solidFill>
                  <a:srgbClr val="002060"/>
                </a:solidFill>
                <a:latin typeface="#9Slide03 Oswald" panose="00000500000000000000" pitchFamily="2" charset="0"/>
              </a:rPr>
              <a:t>thức rõ tầm quan trọng của biển, Việt Nam đã tích cực tham gia vào quá trình thương lượng xây dựng Công ước Luật Biển năm </a:t>
            </a:r>
            <a:r>
              <a:rPr lang="vi-VN" sz="2400" b="0" smtClean="0">
                <a:solidFill>
                  <a:srgbClr val="002060"/>
                </a:solidFill>
                <a:latin typeface="#9Slide03 Oswald" panose="00000500000000000000" pitchFamily="2" charset="0"/>
              </a:rPr>
              <a:t>1982</a:t>
            </a:r>
            <a:r>
              <a:rPr lang="en-US" sz="2400" b="0" smtClean="0">
                <a:solidFill>
                  <a:srgbClr val="002060"/>
                </a:solidFill>
                <a:latin typeface="#9Slide03 Oswald" panose="00000500000000000000" pitchFamily="2" charset="0"/>
              </a:rPr>
              <a:t>.</a:t>
            </a:r>
            <a:endParaRPr lang="en-US" sz="2400">
              <a:solidFill>
                <a:srgbClr val="002060"/>
              </a:solidFill>
              <a:latin typeface="#9Slide03 Oswald" panose="00000500000000000000" pitchFamily="2" charset="0"/>
            </a:endParaRPr>
          </a:p>
        </p:txBody>
      </p:sp>
      <p:sp>
        <p:nvSpPr>
          <p:cNvPr id="9" name="Rectangle 8"/>
          <p:cNvSpPr/>
          <p:nvPr/>
        </p:nvSpPr>
        <p:spPr>
          <a:xfrm>
            <a:off x="6781800" y="4338166"/>
            <a:ext cx="4871607" cy="1938992"/>
          </a:xfrm>
          <a:prstGeom prst="rect">
            <a:avLst/>
          </a:prstGeom>
        </p:spPr>
        <p:txBody>
          <a:bodyPr wrap="square">
            <a:spAutoFit/>
          </a:bodyPr>
          <a:lstStyle/>
          <a:p>
            <a:pPr algn="just"/>
            <a:r>
              <a:rPr lang="en-US" sz="2400" b="0" smtClean="0">
                <a:solidFill>
                  <a:srgbClr val="002060"/>
                </a:solidFill>
                <a:latin typeface="#9Slide03 Oswald" panose="00000500000000000000" pitchFamily="2" charset="0"/>
              </a:rPr>
              <a:t>      </a:t>
            </a:r>
            <a:r>
              <a:rPr lang="vi-VN" sz="2400" b="0" smtClean="0">
                <a:solidFill>
                  <a:srgbClr val="002060"/>
                </a:solidFill>
                <a:latin typeface="#9Slide03 Oswald" panose="00000500000000000000" pitchFamily="2" charset="0"/>
              </a:rPr>
              <a:t>Là </a:t>
            </a:r>
            <a:r>
              <a:rPr lang="vi-VN" sz="2400" b="0">
                <a:solidFill>
                  <a:srgbClr val="002060"/>
                </a:solidFill>
                <a:latin typeface="#9Slide03 Oswald" panose="00000500000000000000" pitchFamily="2" charset="0"/>
              </a:rPr>
              <a:t>thành viên Công ước Luật Biển 1982, Việt Nam được quyền có lãnh hải rộng 12 hải lý, vùng đặc quyền kinh tế rộng 200 hải lý, thềm lục địa rộng ít nhất 200 hải lý</a:t>
            </a:r>
            <a:endParaRPr lang="en-US" sz="2400">
              <a:solidFill>
                <a:srgbClr val="002060"/>
              </a:solidFill>
              <a:latin typeface="#9Slide03 Oswald" panose="00000500000000000000" pitchFamily="2" charset="0"/>
            </a:endParaRPr>
          </a:p>
        </p:txBody>
      </p:sp>
    </p:spTree>
    <p:extLst>
      <p:ext uri="{BB962C8B-B14F-4D97-AF65-F5344CB8AC3E}">
        <p14:creationId xmlns:p14="http://schemas.microsoft.com/office/powerpoint/2010/main" val="3393646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609600" y="824925"/>
            <a:ext cx="6553200" cy="584775"/>
          </a:xfrm>
          <a:prstGeom prst="rect">
            <a:avLst/>
          </a:prstGeom>
        </p:spPr>
        <p:txBody>
          <a:bodyPr wrap="square">
            <a:spAutoFit/>
          </a:bodyPr>
          <a:lstStyle/>
          <a:p>
            <a:pPr algn="ctr"/>
            <a:r>
              <a:rPr lang="en-US" sz="3200" smtClean="0">
                <a:solidFill>
                  <a:srgbClr val="FFFF00"/>
                </a:solidFill>
                <a:latin typeface="#9Slide03 Oswald" panose="00000500000000000000" pitchFamily="2" charset="0"/>
                <a:ea typeface="Cambria" panose="02040503050406030204" pitchFamily="18" charset="0"/>
                <a:cs typeface="Times New Roman" panose="02020603050405020304" pitchFamily="18" charset="0"/>
              </a:rPr>
              <a:t>TRÁCH NHIỆM CỦA CÔNG DÂN VIỆT NAM...</a:t>
            </a:r>
            <a:r>
              <a:rPr lang="en-US" sz="3200" smtClean="0">
                <a:solidFill>
                  <a:srgbClr val="FFFF00"/>
                </a:solidFill>
                <a:latin typeface="#9Slide03 Oswald" panose="00000500000000000000" pitchFamily="2" charset="0"/>
              </a:rPr>
              <a:t>.</a:t>
            </a:r>
            <a:endParaRPr lang="en-US" sz="3200">
              <a:solidFill>
                <a:srgbClr val="FFFF00"/>
              </a:solidFill>
              <a:latin typeface="#9Slide03 Oswald" panose="00000500000000000000" pitchFamily="2" charset="0"/>
            </a:endParaRPr>
          </a:p>
        </p:txBody>
      </p:sp>
      <p:sp>
        <p:nvSpPr>
          <p:cNvPr id="5" name="Rectangle 4"/>
          <p:cNvSpPr/>
          <p:nvPr/>
        </p:nvSpPr>
        <p:spPr>
          <a:xfrm>
            <a:off x="152400" y="2819400"/>
            <a:ext cx="11811000" cy="3733800"/>
          </a:xfrm>
          <a:prstGeom prst="rect">
            <a:avLst/>
          </a:prstGeom>
          <a:solidFill>
            <a:schemeClr val="tx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2678" y="3200906"/>
            <a:ext cx="10706100" cy="3046988"/>
          </a:xfrm>
          <a:prstGeom prst="rect">
            <a:avLst/>
          </a:prstGeom>
        </p:spPr>
        <p:txBody>
          <a:bodyPr wrap="square">
            <a:spAutoFit/>
          </a:bodyPr>
          <a:lstStyle/>
          <a:p>
            <a:pPr algn="just"/>
            <a:r>
              <a:rPr lang="vi-VN" sz="2400" b="0">
                <a:solidFill>
                  <a:srgbClr val="FFFF00"/>
                </a:solidFill>
                <a:latin typeface="#9Slide03 Oswald" panose="00000500000000000000" pitchFamily="2" charset="0"/>
              </a:rPr>
              <a:t> Phó thủ tướng Vũ Đức Đam đã từng chia sẻ: </a:t>
            </a:r>
            <a:r>
              <a:rPr lang="vi-VN" sz="2400" b="0" i="1">
                <a:solidFill>
                  <a:srgbClr val="FFFF00"/>
                </a:solidFill>
                <a:latin typeface="#9Slide03 Oswald" panose="00000500000000000000" pitchFamily="2" charset="0"/>
              </a:rPr>
              <a:t>“Mỗi công dân VN phải biết bảo vệ chủ quyền biển, đảo và lãnh thổ quốc gia trên cơ sở hiểu biết về luật pháp trong nước và quốc tế trên tinh thần hòa bình, không đe dọa vũ lực hay sử dụng vũ lực. Bảo vệ chủ quyền biển, đảo và lãnh thổ đất nước là trách nhiệm chung của công dân VN, trong đó có sinh viên. Dù còn ngồi ghế giảng đường, mỗi sinh viên nên có ý thức và trách nhiệm, trước hết là hiểu rõ và thông suốt chủ trương, quan điểm của Đảng giải quyết vấn đề về biển, đảo và am hiểu luật pháp quốc tế. Khi đã tường tận, mỗi bạn trẻ cần tuyên truyền đến những người xung quanh để có chung nhận thức. Mỗi công dân nếu hiểu biết và ứng xử cho đúng thì quyền lợi quốc gia sẽ được đảm bảo, bảo vệ”</a:t>
            </a:r>
            <a:r>
              <a:rPr lang="vi-VN" sz="2400" b="0">
                <a:solidFill>
                  <a:srgbClr val="FFFF00"/>
                </a:solidFill>
                <a:latin typeface="#9Slide03 Oswald" panose="00000500000000000000" pitchFamily="2" charset="0"/>
              </a:rPr>
              <a:t>.</a:t>
            </a:r>
            <a:endParaRPr lang="en-US" sz="2400" b="0">
              <a:solidFill>
                <a:srgbClr val="FFFF00"/>
              </a:solidFill>
              <a:latin typeface="#9Slide03 Oswald" panose="00000500000000000000" pitchFamily="2" charset="0"/>
            </a:endParaRPr>
          </a:p>
        </p:txBody>
      </p:sp>
      <p:sp>
        <p:nvSpPr>
          <p:cNvPr id="7" name="Rectangle 6"/>
          <p:cNvSpPr/>
          <p:nvPr/>
        </p:nvSpPr>
        <p:spPr>
          <a:xfrm>
            <a:off x="609600" y="3048000"/>
            <a:ext cx="11049000" cy="319989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790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370883" y="-52042"/>
            <a:ext cx="3821117" cy="6910042"/>
          </a:xfrm>
          <a:prstGeom prst="rect">
            <a:avLst/>
          </a:prstGeom>
        </p:spPr>
      </p:pic>
      <p:sp>
        <p:nvSpPr>
          <p:cNvPr id="3" name="TextBox 2"/>
          <p:cNvSpPr txBox="1"/>
          <p:nvPr/>
        </p:nvSpPr>
        <p:spPr>
          <a:xfrm>
            <a:off x="3200400" y="298500"/>
            <a:ext cx="6248400" cy="830997"/>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4800" dirty="0" smtClean="0">
                <a:solidFill>
                  <a:srgbClr val="FF0000"/>
                </a:solidFill>
                <a:latin typeface="#9Slide03 Oswald Bold" panose="00000800000000000000" pitchFamily="2" charset="0"/>
              </a:rPr>
              <a:t>LUYỆN TẬP – VẬN DỤNG</a:t>
            </a:r>
            <a:endParaRPr lang="en-US" sz="4800" dirty="0">
              <a:solidFill>
                <a:srgbClr val="FF0000"/>
              </a:solidFill>
              <a:latin typeface="#9Slide03 Oswald Bold" panose="00000800000000000000" pitchFamily="2" charset="0"/>
            </a:endParaRPr>
          </a:p>
        </p:txBody>
      </p:sp>
      <p:sp>
        <p:nvSpPr>
          <p:cNvPr id="4" name="Rectangle 3"/>
          <p:cNvSpPr/>
          <p:nvPr/>
        </p:nvSpPr>
        <p:spPr>
          <a:xfrm>
            <a:off x="-152400" y="1"/>
            <a:ext cx="3048000" cy="6875206"/>
          </a:xfrm>
          <a:prstGeom prst="rect">
            <a:avLst/>
          </a:pr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Oswald" panose="00000500000000000000" pitchFamily="2" charset="0"/>
            </a:endParaRPr>
          </a:p>
        </p:txBody>
      </p:sp>
      <p:sp>
        <p:nvSpPr>
          <p:cNvPr id="10" name="TextBox 9"/>
          <p:cNvSpPr txBox="1"/>
          <p:nvPr/>
        </p:nvSpPr>
        <p:spPr>
          <a:xfrm>
            <a:off x="693734" y="1524000"/>
            <a:ext cx="4403731" cy="1323439"/>
          </a:xfrm>
          <a:prstGeom prst="rect">
            <a:avLst/>
          </a:prstGeom>
          <a:noFill/>
        </p:spPr>
        <p:txBody>
          <a:bodyPr wrap="square" rtlCol="0">
            <a:spAutoFit/>
          </a:bodyPr>
          <a:lstStyle/>
          <a:p>
            <a:pPr algn="ctr"/>
            <a:r>
              <a:rPr lang="en-US" sz="4000" smtClean="0">
                <a:solidFill>
                  <a:srgbClr val="002060"/>
                </a:solidFill>
                <a:latin typeface="#9Slide03 Oswald Bold" panose="00000800000000000000" pitchFamily="2" charset="0"/>
              </a:rPr>
              <a:t>TRÁCH NHIỆM CỦA MỖI CHÚNG TA</a:t>
            </a:r>
            <a:endParaRPr lang="en-US" sz="4400" dirty="0">
              <a:solidFill>
                <a:srgbClr val="002060"/>
              </a:solidFill>
              <a:latin typeface="#9Slide03 Oswald Bold" panose="00000800000000000000" pitchFamily="2" charset="0"/>
            </a:endParaRPr>
          </a:p>
        </p:txBody>
      </p:sp>
      <p:sp>
        <p:nvSpPr>
          <p:cNvPr id="8" name="Rectangle 7"/>
          <p:cNvSpPr/>
          <p:nvPr/>
        </p:nvSpPr>
        <p:spPr>
          <a:xfrm>
            <a:off x="1185850" y="3663452"/>
            <a:ext cx="6880233" cy="1938992"/>
          </a:xfrm>
          <a:prstGeom prst="rect">
            <a:avLst/>
          </a:prstGeom>
        </p:spPr>
        <p:txBody>
          <a:bodyPr wrap="square">
            <a:spAutoFit/>
          </a:bodyPr>
          <a:lstStyle/>
          <a:p>
            <a:pPr algn="ctr"/>
            <a:r>
              <a:rPr lang="en-US" sz="4000">
                <a:solidFill>
                  <a:srgbClr val="7030A0"/>
                </a:solidFill>
                <a:latin typeface="#9Slide03 Oswald" panose="00000500000000000000" pitchFamily="2" charset="0"/>
                <a:ea typeface="Cambria" panose="02040503050406030204" pitchFamily="18" charset="0"/>
              </a:rPr>
              <a:t>“Bản thân em đã có những việc làm cụ thể nào để góp phần bảo vệ chủ quyền lãnh thổ Việt Nam</a:t>
            </a:r>
            <a:r>
              <a:rPr lang="en-US" sz="4000" smtClean="0">
                <a:solidFill>
                  <a:srgbClr val="7030A0"/>
                </a:solidFill>
                <a:latin typeface="#9Slide03 Oswald" panose="00000500000000000000" pitchFamily="2" charset="0"/>
                <a:ea typeface="Cambria" panose="02040503050406030204" pitchFamily="18" charset="0"/>
              </a:rPr>
              <a:t>”?</a:t>
            </a:r>
            <a:endParaRPr lang="en-US" sz="4000">
              <a:solidFill>
                <a:srgbClr val="7030A0"/>
              </a:solidFill>
              <a:latin typeface="#9Slide03 Oswald" panose="00000500000000000000" pitchFamily="2" charset="0"/>
            </a:endParaRPr>
          </a:p>
        </p:txBody>
      </p:sp>
    </p:spTree>
    <p:extLst>
      <p:ext uri="{BB962C8B-B14F-4D97-AF65-F5344CB8AC3E}">
        <p14:creationId xmlns:p14="http://schemas.microsoft.com/office/powerpoint/2010/main" val="4262446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6" name="Rectangle 5"/>
          <p:cNvSpPr/>
          <p:nvPr/>
        </p:nvSpPr>
        <p:spPr>
          <a:xfrm>
            <a:off x="381000" y="431007"/>
            <a:ext cx="3352800" cy="146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2060"/>
                </a:solidFill>
                <a:latin typeface="#9Slide03 Oswald Bold" panose="00000800000000000000" pitchFamily="2" charset="0"/>
              </a:rPr>
              <a:t>THÁCH THỨC CHO EM</a:t>
            </a:r>
            <a:endParaRPr lang="en-US" sz="4000" dirty="0">
              <a:solidFill>
                <a:srgbClr val="002060"/>
              </a:solidFill>
              <a:latin typeface="#9Slide03 Oswald Bold" panose="00000800000000000000" pitchFamily="2" charset="0"/>
            </a:endParaRPr>
          </a:p>
        </p:txBody>
      </p:sp>
      <p:sp>
        <p:nvSpPr>
          <p:cNvPr id="7" name="Rectangle 6"/>
          <p:cNvSpPr/>
          <p:nvPr/>
        </p:nvSpPr>
        <p:spPr>
          <a:xfrm>
            <a:off x="3581400" y="457200"/>
            <a:ext cx="8072718" cy="144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v"/>
            </a:pPr>
            <a:r>
              <a:rPr lang="en-US" sz="3200" dirty="0" err="1" smtClean="0">
                <a:solidFill>
                  <a:srgbClr val="002060"/>
                </a:solidFill>
                <a:latin typeface="#9Slide03 Oswald" panose="00000500000000000000" pitchFamily="2" charset="0"/>
              </a:rPr>
              <a:t>Hoàn</a:t>
            </a:r>
            <a:r>
              <a:rPr lang="en-US" sz="3200" dirty="0" smtClean="0">
                <a:solidFill>
                  <a:srgbClr val="002060"/>
                </a:solidFill>
                <a:latin typeface="#9Slide03 Oswald" panose="00000500000000000000" pitchFamily="2" charset="0"/>
              </a:rPr>
              <a:t> </a:t>
            </a:r>
            <a:r>
              <a:rPr lang="en-US" sz="3200" dirty="0" err="1" smtClean="0">
                <a:solidFill>
                  <a:srgbClr val="002060"/>
                </a:solidFill>
                <a:latin typeface="#9Slide03 Oswald" panose="00000500000000000000" pitchFamily="2" charset="0"/>
              </a:rPr>
              <a:t>thiện</a:t>
            </a:r>
            <a:r>
              <a:rPr lang="en-US" sz="3200" dirty="0" smtClean="0">
                <a:solidFill>
                  <a:srgbClr val="002060"/>
                </a:solidFill>
                <a:latin typeface="#9Slide03 Oswald" panose="00000500000000000000" pitchFamily="2" charset="0"/>
              </a:rPr>
              <a:t> </a:t>
            </a:r>
            <a:r>
              <a:rPr lang="en-US" sz="3200" dirty="0" err="1" smtClean="0">
                <a:solidFill>
                  <a:srgbClr val="002060"/>
                </a:solidFill>
                <a:latin typeface="#9Slide03 Oswald" panose="00000500000000000000" pitchFamily="2" charset="0"/>
              </a:rPr>
              <a:t>bài</a:t>
            </a:r>
            <a:r>
              <a:rPr lang="en-US" sz="3200" dirty="0" smtClean="0">
                <a:solidFill>
                  <a:srgbClr val="002060"/>
                </a:solidFill>
                <a:latin typeface="#9Slide03 Oswald" panose="00000500000000000000" pitchFamily="2" charset="0"/>
              </a:rPr>
              <a:t> </a:t>
            </a:r>
            <a:r>
              <a:rPr lang="en-US" sz="3200" dirty="0" err="1" smtClean="0">
                <a:solidFill>
                  <a:srgbClr val="002060"/>
                </a:solidFill>
                <a:latin typeface="#9Slide03 Oswald" panose="00000500000000000000" pitchFamily="2" charset="0"/>
              </a:rPr>
              <a:t>thực</a:t>
            </a:r>
            <a:r>
              <a:rPr lang="en-US" sz="3200" dirty="0" smtClean="0">
                <a:solidFill>
                  <a:srgbClr val="002060"/>
                </a:solidFill>
                <a:latin typeface="#9Slide03 Oswald" panose="00000500000000000000" pitchFamily="2" charset="0"/>
              </a:rPr>
              <a:t> </a:t>
            </a:r>
            <a:r>
              <a:rPr lang="en-US" sz="3200" dirty="0" err="1" smtClean="0">
                <a:solidFill>
                  <a:srgbClr val="002060"/>
                </a:solidFill>
                <a:latin typeface="#9Slide03 Oswald" panose="00000500000000000000" pitchFamily="2" charset="0"/>
              </a:rPr>
              <a:t>hành</a:t>
            </a:r>
            <a:r>
              <a:rPr lang="en-US" sz="3200" dirty="0" smtClean="0">
                <a:solidFill>
                  <a:srgbClr val="002060"/>
                </a:solidFill>
                <a:latin typeface="#9Slide03 Oswald" panose="00000500000000000000" pitchFamily="2" charset="0"/>
              </a:rPr>
              <a:t> </a:t>
            </a:r>
            <a:r>
              <a:rPr lang="en-US" sz="3200" dirty="0" err="1" smtClean="0">
                <a:solidFill>
                  <a:srgbClr val="002060"/>
                </a:solidFill>
                <a:latin typeface="#9Slide03 Oswald" panose="00000500000000000000" pitchFamily="2" charset="0"/>
              </a:rPr>
              <a:t>vào</a:t>
            </a:r>
            <a:r>
              <a:rPr lang="en-US" sz="3200" dirty="0" smtClean="0">
                <a:solidFill>
                  <a:srgbClr val="002060"/>
                </a:solidFill>
                <a:latin typeface="#9Slide03 Oswald" panose="00000500000000000000" pitchFamily="2" charset="0"/>
              </a:rPr>
              <a:t> </a:t>
            </a:r>
            <a:r>
              <a:rPr lang="en-US" sz="3200" dirty="0" err="1" smtClean="0">
                <a:solidFill>
                  <a:srgbClr val="002060"/>
                </a:solidFill>
                <a:latin typeface="#9Slide03 Oswald" panose="00000500000000000000" pitchFamily="2" charset="0"/>
              </a:rPr>
              <a:t>vở</a:t>
            </a:r>
            <a:r>
              <a:rPr lang="en-US" sz="3200" dirty="0" smtClean="0">
                <a:solidFill>
                  <a:srgbClr val="002060"/>
                </a:solidFill>
                <a:latin typeface="#9Slide03 Oswald" panose="00000500000000000000" pitchFamily="2" charset="0"/>
              </a:rPr>
              <a:t>.</a:t>
            </a:r>
          </a:p>
          <a:p>
            <a:pPr marL="285750" indent="-285750" algn="just">
              <a:buFont typeface="Wingdings" panose="05000000000000000000" pitchFamily="2" charset="2"/>
              <a:buChar char="v"/>
            </a:pPr>
            <a:r>
              <a:rPr lang="en-US" sz="3200">
                <a:solidFill>
                  <a:srgbClr val="002060"/>
                </a:solidFill>
                <a:latin typeface="#9Slide03 Oswald" panose="00000500000000000000" pitchFamily="2" charset="0"/>
              </a:rPr>
              <a:t>thiết kế 1 Slogan về bảo vệ chủ quyền biển đảo </a:t>
            </a:r>
            <a:endParaRPr lang="en-US" sz="3200" dirty="0">
              <a:solidFill>
                <a:srgbClr val="002060"/>
              </a:solidFill>
              <a:latin typeface="#9Slide03 Oswald" panose="00000500000000000000" pitchFamily="2" charset="0"/>
            </a:endParaRPr>
          </a:p>
        </p:txBody>
      </p:sp>
      <p:sp>
        <p:nvSpPr>
          <p:cNvPr id="8" name="Rectangle 7"/>
          <p:cNvSpPr/>
          <p:nvPr/>
        </p:nvSpPr>
        <p:spPr>
          <a:xfrm>
            <a:off x="228600" y="152400"/>
            <a:ext cx="11734800" cy="21336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061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78" y="0"/>
            <a:ext cx="12179122" cy="6883661"/>
          </a:xfrm>
          <a:prstGeom prst="rect">
            <a:avLst/>
          </a:prstGeom>
        </p:spPr>
      </p:pic>
    </p:spTree>
    <p:extLst>
      <p:ext uri="{BB962C8B-B14F-4D97-AF65-F5344CB8AC3E}">
        <p14:creationId xmlns:p14="http://schemas.microsoft.com/office/powerpoint/2010/main" val="179252546"/>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1</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4</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10 ĐIỂM</a:t>
            </a:r>
            <a:endParaRPr lang="en-US" sz="3600">
              <a:latin typeface="#9Slide03 Oswald" panose="00000500000000000000" pitchFamily="2" charset="0"/>
            </a:endParaRPr>
          </a:p>
        </p:txBody>
      </p:sp>
      <p:sp>
        <p:nvSpPr>
          <p:cNvPr id="17" name="Rectangle 16"/>
          <p:cNvSpPr/>
          <p:nvPr/>
        </p:nvSpPr>
        <p:spPr>
          <a:xfrm>
            <a:off x="1086380" y="3368517"/>
            <a:ext cx="4852408" cy="2554545"/>
          </a:xfrm>
          <a:prstGeom prst="rect">
            <a:avLst/>
          </a:prstGeom>
        </p:spPr>
        <p:txBody>
          <a:bodyPr wrap="square">
            <a:spAutoFit/>
          </a:bodyPr>
          <a:lstStyle/>
          <a:p>
            <a:pPr algn="just"/>
            <a:r>
              <a:rPr lang="vi-VN" sz="4000" smtClean="0">
                <a:solidFill>
                  <a:srgbClr val="002060"/>
                </a:solidFill>
                <a:latin typeface="#9Slide03 Oswald" panose="00000500000000000000" pitchFamily="2" charset="0"/>
              </a:rPr>
              <a:t>Vấn đề lớn đặt ra trong thăm dò, khai thác, vận chuyển và chế biến dầu khí ở nước ta là</a:t>
            </a:r>
            <a:endParaRPr lang="en-US" sz="4000">
              <a:solidFill>
                <a:srgbClr val="002060"/>
              </a:solidFill>
              <a:latin typeface="#9Slide03 Oswald" panose="00000500000000000000" pitchFamily="2"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5" name="Rectangle 24"/>
          <p:cNvSpPr/>
          <p:nvPr/>
        </p:nvSpPr>
        <p:spPr>
          <a:xfrm>
            <a:off x="6756986" y="3432567"/>
            <a:ext cx="2842445" cy="584775"/>
          </a:xfrm>
          <a:prstGeom prst="rect">
            <a:avLst/>
          </a:prstGeom>
        </p:spPr>
        <p:txBody>
          <a:bodyPr wrap="none">
            <a:spAutoFit/>
          </a:bodyPr>
          <a:lstStyle/>
          <a:p>
            <a:r>
              <a:rPr lang="vi-VN" sz="3200">
                <a:solidFill>
                  <a:srgbClr val="7030A0"/>
                </a:solidFill>
                <a:latin typeface="#9Slide03 Oswald" panose="00000500000000000000" pitchFamily="2" charset="0"/>
              </a:rPr>
              <a:t>A. thiếu lao động. </a:t>
            </a:r>
            <a:endParaRPr lang="en-US" sz="3200">
              <a:solidFill>
                <a:srgbClr val="7030A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sp>
        <p:nvSpPr>
          <p:cNvPr id="22" name="Rectangle 21"/>
          <p:cNvSpPr/>
          <p:nvPr/>
        </p:nvSpPr>
        <p:spPr>
          <a:xfrm>
            <a:off x="6735728" y="4065604"/>
            <a:ext cx="3539752" cy="584775"/>
          </a:xfrm>
          <a:prstGeom prst="rect">
            <a:avLst/>
          </a:prstGeom>
        </p:spPr>
        <p:txBody>
          <a:bodyPr wrap="none">
            <a:spAutoFit/>
          </a:bodyPr>
          <a:lstStyle/>
          <a:p>
            <a:r>
              <a:rPr lang="vi-VN" sz="3200">
                <a:solidFill>
                  <a:srgbClr val="7030A0"/>
                </a:solidFill>
                <a:latin typeface="#9Slide03 Oswald" panose="00000500000000000000" pitchFamily="2" charset="0"/>
              </a:rPr>
              <a:t>B. ô nhiễm môi trường.</a:t>
            </a:r>
            <a:endParaRPr lang="en-US" sz="3200">
              <a:solidFill>
                <a:srgbClr val="7030A0"/>
              </a:solidFill>
              <a:latin typeface="#9Slide03 Oswald" panose="00000500000000000000" pitchFamily="2" charset="0"/>
            </a:endParaRPr>
          </a:p>
        </p:txBody>
      </p:sp>
      <p:sp>
        <p:nvSpPr>
          <p:cNvPr id="23" name="Rectangle 22"/>
          <p:cNvSpPr/>
          <p:nvPr/>
        </p:nvSpPr>
        <p:spPr>
          <a:xfrm>
            <a:off x="6734208" y="4698642"/>
            <a:ext cx="4572085" cy="584775"/>
          </a:xfrm>
          <a:prstGeom prst="rect">
            <a:avLst/>
          </a:prstGeom>
        </p:spPr>
        <p:txBody>
          <a:bodyPr wrap="none">
            <a:spAutoFit/>
          </a:bodyPr>
          <a:lstStyle/>
          <a:p>
            <a:r>
              <a:rPr lang="vi-VN" sz="3200">
                <a:solidFill>
                  <a:srgbClr val="7030A0"/>
                </a:solidFill>
                <a:latin typeface="#9Slide03 Oswald" panose="00000500000000000000" pitchFamily="2" charset="0"/>
              </a:rPr>
              <a:t>C. khó khai thác, vận chuyển. </a:t>
            </a:r>
            <a:endParaRPr lang="en-US" sz="3200">
              <a:solidFill>
                <a:srgbClr val="7030A0"/>
              </a:solidFill>
              <a:latin typeface="#9Slide03 Oswald" panose="00000500000000000000" pitchFamily="2" charset="0"/>
            </a:endParaRPr>
          </a:p>
        </p:txBody>
      </p:sp>
      <p:sp>
        <p:nvSpPr>
          <p:cNvPr id="24" name="Rectangle 23"/>
          <p:cNvSpPr/>
          <p:nvPr/>
        </p:nvSpPr>
        <p:spPr>
          <a:xfrm>
            <a:off x="6734208" y="5303354"/>
            <a:ext cx="4484561" cy="584775"/>
          </a:xfrm>
          <a:prstGeom prst="rect">
            <a:avLst/>
          </a:prstGeom>
        </p:spPr>
        <p:txBody>
          <a:bodyPr wrap="none">
            <a:spAutoFit/>
          </a:bodyPr>
          <a:lstStyle/>
          <a:p>
            <a:r>
              <a:rPr lang="vi-VN" sz="3200">
                <a:solidFill>
                  <a:srgbClr val="7030A0"/>
                </a:solidFill>
                <a:latin typeface="#9Slide03 Oswald" panose="00000500000000000000" pitchFamily="2" charset="0"/>
              </a:rPr>
              <a:t>D. thiếu kinh phí để chế biến.</a:t>
            </a:r>
            <a:endParaRPr lang="en-US" sz="3200">
              <a:solidFill>
                <a:srgbClr val="7030A0"/>
              </a:solidFill>
              <a:latin typeface="#9Slide03 Oswald" panose="00000500000000000000" pitchFamily="2" charset="0"/>
            </a:endParaRPr>
          </a:p>
        </p:txBody>
      </p:sp>
      <p:sp>
        <p:nvSpPr>
          <p:cNvPr id="2" name="Rounded Rectangle 1"/>
          <p:cNvSpPr/>
          <p:nvPr/>
        </p:nvSpPr>
        <p:spPr>
          <a:xfrm>
            <a:off x="6678955" y="4038600"/>
            <a:ext cx="504792" cy="580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riped Right Arrow 2">
            <a:hlinkClick r:id="rId5" action="ppaction://hlinksldjump"/>
          </p:cNvPr>
          <p:cNvSpPr/>
          <p:nvPr/>
        </p:nvSpPr>
        <p:spPr>
          <a:xfrm>
            <a:off x="10184246" y="2565906"/>
            <a:ext cx="1245754" cy="132029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236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6"/>
                                        </p:tgtEl>
                                      </p:cBhvr>
                                    </p:cmd>
                                  </p:childTnLst>
                                </p:cTn>
                              </p:par>
                            </p:childTnLst>
                          </p:cTn>
                        </p:par>
                      </p:childTnLst>
                    </p:cTn>
                  </p:par>
                </p:childTnLst>
              </p:cTn>
              <p:nextCondLst>
                <p:cond evt="onClick" delay="0">
                  <p:tgtEl>
                    <p:spTgt spid="26"/>
                  </p:tgtEl>
                </p:cond>
              </p:nextCondLst>
            </p:seq>
            <p:video>
              <p:cMediaNode vol="80000">
                <p:cTn id="51" fill="hold" display="0">
                  <p:stCondLst>
                    <p:cond delay="indefinite"/>
                  </p:stCondLst>
                </p:cTn>
                <p:tgtEl>
                  <p:spTgt spid="26"/>
                </p:tgtEl>
              </p:cMediaNode>
            </p:video>
          </p:childTnLst>
        </p:cTn>
      </p:par>
    </p:tnLst>
    <p:bldLst>
      <p:bldP spid="10" grpId="0" animBg="1"/>
      <p:bldP spid="11" grpId="0" animBg="1"/>
      <p:bldP spid="17" grpId="0"/>
      <p:bldP spid="19" grpId="0"/>
      <p:bldP spid="20" grpId="0"/>
      <p:bldP spid="25" grpId="0"/>
      <p:bldP spid="22" grpId="0"/>
      <p:bldP spid="23" grpId="0"/>
      <p:bldP spid="24" grpId="0"/>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2</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1</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40 ĐIỂM</a:t>
            </a:r>
            <a:endParaRPr lang="en-US" sz="3600">
              <a:latin typeface="#9Slide03 Oswald" panose="00000500000000000000" pitchFamily="2" charset="0"/>
            </a:endParaRPr>
          </a:p>
        </p:txBody>
      </p:sp>
      <p:sp>
        <p:nvSpPr>
          <p:cNvPr id="17" name="Rectangle 16"/>
          <p:cNvSpPr/>
          <p:nvPr/>
        </p:nvSpPr>
        <p:spPr>
          <a:xfrm>
            <a:off x="999701" y="3591342"/>
            <a:ext cx="4628542" cy="2123658"/>
          </a:xfrm>
          <a:prstGeom prst="rect">
            <a:avLst/>
          </a:prstGeom>
        </p:spPr>
        <p:txBody>
          <a:bodyPr wrap="square">
            <a:spAutoFit/>
          </a:bodyPr>
          <a:lstStyle/>
          <a:p>
            <a:pPr indent="180340">
              <a:spcAft>
                <a:spcPts val="0"/>
              </a:spcAft>
            </a:pPr>
            <a:r>
              <a:rPr lang="vi-VN" sz="4400">
                <a:solidFill>
                  <a:srgbClr val="002060"/>
                </a:solidFill>
                <a:latin typeface="#9Slide03 Oswald" panose="00000500000000000000" pitchFamily="2" charset="0"/>
              </a:rPr>
              <a:t>Nghề làm muối </a:t>
            </a:r>
            <a:r>
              <a:rPr lang="en-US" sz="4400">
                <a:solidFill>
                  <a:srgbClr val="002060"/>
                </a:solidFill>
                <a:latin typeface="#9Slide03 Oswald" panose="00000500000000000000" pitchFamily="2" charset="0"/>
              </a:rPr>
              <a:t>nước ta </a:t>
            </a:r>
            <a:r>
              <a:rPr lang="vi-VN" sz="4400">
                <a:solidFill>
                  <a:srgbClr val="002060"/>
                </a:solidFill>
                <a:latin typeface="#9Slide03 Oswald" panose="00000500000000000000" pitchFamily="2" charset="0"/>
              </a:rPr>
              <a:t>phát triển mạnh</a:t>
            </a:r>
            <a:r>
              <a:rPr lang="en-US" sz="4400">
                <a:solidFill>
                  <a:srgbClr val="002060"/>
                </a:solidFill>
                <a:latin typeface="#9Slide03 Oswald" panose="00000500000000000000" pitchFamily="2" charset="0"/>
              </a:rPr>
              <a:t> ở vùng biển nào?</a:t>
            </a:r>
            <a:endParaRPr lang="en-US" sz="44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sp>
        <p:nvSpPr>
          <p:cNvPr id="22" name="Rectangle 21"/>
          <p:cNvSpPr/>
          <p:nvPr/>
        </p:nvSpPr>
        <p:spPr>
          <a:xfrm>
            <a:off x="7912594" y="3591342"/>
            <a:ext cx="3161443" cy="1446550"/>
          </a:xfrm>
          <a:prstGeom prst="rect">
            <a:avLst/>
          </a:prstGeom>
        </p:spPr>
        <p:txBody>
          <a:bodyPr wrap="none">
            <a:spAutoFit/>
          </a:bodyPr>
          <a:lstStyle/>
          <a:p>
            <a:pPr algn="ctr"/>
            <a:r>
              <a:rPr lang="it-IT" sz="4400">
                <a:solidFill>
                  <a:srgbClr val="7030A0"/>
                </a:solidFill>
                <a:latin typeface="#9Slide03 Oswald" panose="00000500000000000000" pitchFamily="2" charset="0"/>
              </a:rPr>
              <a:t>Duyên hải </a:t>
            </a:r>
            <a:endParaRPr lang="it-IT" sz="4400" smtClean="0">
              <a:solidFill>
                <a:srgbClr val="7030A0"/>
              </a:solidFill>
              <a:latin typeface="#9Slide03 Oswald" panose="00000500000000000000" pitchFamily="2" charset="0"/>
            </a:endParaRPr>
          </a:p>
          <a:p>
            <a:pPr algn="ctr"/>
            <a:r>
              <a:rPr lang="it-IT" sz="4400" smtClean="0">
                <a:solidFill>
                  <a:srgbClr val="7030A0"/>
                </a:solidFill>
                <a:latin typeface="#9Slide03 Oswald" panose="00000500000000000000" pitchFamily="2" charset="0"/>
              </a:rPr>
              <a:t>Nam </a:t>
            </a:r>
            <a:r>
              <a:rPr lang="it-IT" sz="4400">
                <a:solidFill>
                  <a:srgbClr val="7030A0"/>
                </a:solidFill>
                <a:latin typeface="#9Slide03 Oswald" panose="00000500000000000000" pitchFamily="2" charset="0"/>
              </a:rPr>
              <a:t>Trung Bộ.</a:t>
            </a:r>
            <a:endParaRPr lang="en-US" sz="4400">
              <a:solidFill>
                <a:srgbClr val="7030A0"/>
              </a:solidFill>
              <a:latin typeface="#9Slide03 Oswald" panose="00000500000000000000" pitchFamily="2" charset="0"/>
            </a:endParaRPr>
          </a:p>
        </p:txBody>
      </p:sp>
      <p:pic>
        <p:nvPicPr>
          <p:cNvPr id="25"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2" name="Picture 1"/>
          <p:cNvPicPr>
            <a:picLocks noChangeAspect="1"/>
          </p:cNvPicPr>
          <p:nvPr/>
        </p:nvPicPr>
        <p:blipFill>
          <a:blip r:embed="rId5"/>
          <a:stretch>
            <a:fillRect/>
          </a:stretch>
        </p:blipFill>
        <p:spPr>
          <a:xfrm>
            <a:off x="5438764" y="4380746"/>
            <a:ext cx="2333635" cy="1658110"/>
          </a:xfrm>
          <a:prstGeom prst="rect">
            <a:avLst/>
          </a:prstGeom>
        </p:spPr>
      </p:pic>
    </p:spTree>
    <p:extLst>
      <p:ext uri="{BB962C8B-B14F-4D97-AF65-F5344CB8AC3E}">
        <p14:creationId xmlns:p14="http://schemas.microsoft.com/office/powerpoint/2010/main" val="284933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5"/>
                                        </p:tgtEl>
                                      </p:cBhvr>
                                    </p:cmd>
                                  </p:childTnLst>
                                </p:cTn>
                              </p:par>
                            </p:childTnLst>
                          </p:cTn>
                        </p:par>
                      </p:childTnLst>
                    </p:cTn>
                  </p:par>
                </p:childTnLst>
              </p:cTn>
              <p:nextCondLst>
                <p:cond evt="onClick" delay="0">
                  <p:tgtEl>
                    <p:spTgt spid="25"/>
                  </p:tgtEl>
                </p:cond>
              </p:nextCondLst>
            </p:seq>
            <p:video>
              <p:cMediaNode vol="80000">
                <p:cTn id="47" fill="hold" display="0">
                  <p:stCondLst>
                    <p:cond delay="indefinite"/>
                  </p:stCondLst>
                </p:cTn>
                <p:tgtEl>
                  <p:spTgt spid="25"/>
                </p:tgtEl>
              </p:cMediaNode>
            </p:video>
          </p:childTnLst>
        </p:cTn>
      </p:par>
    </p:tnLst>
    <p:bldLst>
      <p:bldP spid="15" grpId="0" animBg="1"/>
      <p:bldP spid="5" grpId="0" animBg="1"/>
      <p:bldP spid="16" grpId="0" animBg="1"/>
      <p:bldP spid="10" grpId="0" animBg="1"/>
      <p:bldP spid="11" grpId="0" animBg="1"/>
      <p:bldP spid="17" grpId="0"/>
      <p:bldP spid="1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2</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2</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30 ĐIỂM</a:t>
            </a:r>
            <a:endParaRPr lang="en-US" sz="3600">
              <a:latin typeface="#9Slide03 Oswald" panose="00000500000000000000" pitchFamily="2" charset="0"/>
            </a:endParaRPr>
          </a:p>
        </p:txBody>
      </p:sp>
      <p:sp>
        <p:nvSpPr>
          <p:cNvPr id="17" name="Rectangle 16"/>
          <p:cNvSpPr/>
          <p:nvPr/>
        </p:nvSpPr>
        <p:spPr>
          <a:xfrm>
            <a:off x="851478" y="3433048"/>
            <a:ext cx="5181599" cy="1323439"/>
          </a:xfrm>
          <a:prstGeom prst="rect">
            <a:avLst/>
          </a:prstGeom>
        </p:spPr>
        <p:txBody>
          <a:bodyPr wrap="square">
            <a:spAutoFit/>
          </a:bodyPr>
          <a:lstStyle/>
          <a:p>
            <a:pPr indent="180340" algn="just">
              <a:spcAft>
                <a:spcPts val="0"/>
              </a:spcAft>
            </a:pPr>
            <a:r>
              <a:rPr lang="it-IT" sz="4000" smtClean="0">
                <a:solidFill>
                  <a:srgbClr val="002060"/>
                </a:solidFill>
                <a:latin typeface="#9Slide03 Oswald" panose="00000500000000000000" pitchFamily="2" charset="0"/>
              </a:rPr>
              <a:t>Quần đảo Hoàng Sa thuộc tỉnh/thành phố nào?</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4" name="Picture 3"/>
          <p:cNvPicPr>
            <a:picLocks noChangeAspect="1"/>
          </p:cNvPicPr>
          <p:nvPr/>
        </p:nvPicPr>
        <p:blipFill>
          <a:blip r:embed="rId5"/>
          <a:stretch>
            <a:fillRect/>
          </a:stretch>
        </p:blipFill>
        <p:spPr>
          <a:xfrm>
            <a:off x="6400800" y="4023763"/>
            <a:ext cx="2143125" cy="2143125"/>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271792" y="4335328"/>
            <a:ext cx="1621271" cy="1621271"/>
          </a:xfrm>
          <a:prstGeom prst="rect">
            <a:avLst/>
          </a:prstGeom>
        </p:spPr>
      </p:pic>
      <p:sp>
        <p:nvSpPr>
          <p:cNvPr id="21" name="Rectangle 20"/>
          <p:cNvSpPr/>
          <p:nvPr/>
        </p:nvSpPr>
        <p:spPr>
          <a:xfrm>
            <a:off x="7264773" y="3696607"/>
            <a:ext cx="3759362" cy="707886"/>
          </a:xfrm>
          <a:prstGeom prst="rect">
            <a:avLst/>
          </a:prstGeom>
        </p:spPr>
        <p:txBody>
          <a:bodyPr wrap="none">
            <a:spAutoFit/>
          </a:bodyPr>
          <a:lstStyle/>
          <a:p>
            <a:r>
              <a:rPr lang="it-IT" sz="4000" smtClean="0">
                <a:solidFill>
                  <a:srgbClr val="7030A0"/>
                </a:solidFill>
                <a:latin typeface="#9Slide03 Oswald" panose="00000500000000000000" pitchFamily="2" charset="0"/>
              </a:rPr>
              <a:t>Thành phố Đà Nẵng</a:t>
            </a:r>
            <a:endParaRPr lang="en-US" sz="4000">
              <a:solidFill>
                <a:srgbClr val="7030A0"/>
              </a:solidFill>
              <a:latin typeface="#9Slide03 Oswald" panose="00000500000000000000" pitchFamily="2" charset="0"/>
            </a:endParaRPr>
          </a:p>
        </p:txBody>
      </p:sp>
    </p:spTree>
    <p:extLst>
      <p:ext uri="{BB962C8B-B14F-4D97-AF65-F5344CB8AC3E}">
        <p14:creationId xmlns:p14="http://schemas.microsoft.com/office/powerpoint/2010/main" val="687082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155" y="2438399"/>
            <a:ext cx="10946246" cy="37284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2616" y="289106"/>
            <a:ext cx="5112704" cy="769441"/>
          </a:xfrm>
          <a:prstGeom prst="rect">
            <a:avLst/>
          </a:prstGeom>
          <a:solidFill>
            <a:schemeClr val="bg1"/>
          </a:solidFill>
        </p:spPr>
        <p:txBody>
          <a:bodyPr wrap="square">
            <a:spAutoFit/>
          </a:bodyPr>
          <a:lstStyle/>
          <a:p>
            <a:pPr algn="ctr" eaLnBrk="1" hangingPunct="1">
              <a:defRPr/>
            </a:pPr>
            <a:r>
              <a:rPr lang="en-US" sz="440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rPr>
              <a:t>GAME TRANH TÀI</a:t>
            </a:r>
            <a:endParaRPr lang="vi-VN" sz="4400" dirty="0">
              <a:solidFill>
                <a:srgbClr val="FF0000"/>
              </a:solidFill>
              <a:effectLst>
                <a:outerShdw blurRad="38100" dist="38100" dir="2700000" algn="tl">
                  <a:srgbClr val="000000">
                    <a:alpha val="43137"/>
                  </a:srgbClr>
                </a:outerShdw>
              </a:effectLst>
              <a:latin typeface="#9Slide03 Oswald" panose="00000500000000000000" pitchFamily="2" charset="0"/>
              <a:cs typeface="Arial" charset="0"/>
            </a:endParaRPr>
          </a:p>
        </p:txBody>
      </p:sp>
      <p:sp>
        <p:nvSpPr>
          <p:cNvPr id="13" name="Rectangle 12"/>
          <p:cNvSpPr/>
          <p:nvPr/>
        </p:nvSpPr>
        <p:spPr>
          <a:xfrm>
            <a:off x="0" y="6296932"/>
            <a:ext cx="12192000" cy="5610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9Slide03 Oswald" panose="00000500000000000000" pitchFamily="2" charset="0"/>
            </a:endParaRPr>
          </a:p>
        </p:txBody>
      </p:sp>
      <p:sp>
        <p:nvSpPr>
          <p:cNvPr id="12" name="Rectangle 11"/>
          <p:cNvSpPr/>
          <p:nvPr/>
        </p:nvSpPr>
        <p:spPr>
          <a:xfrm>
            <a:off x="11049000" y="1143000"/>
            <a:ext cx="990600" cy="79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ptagon 15"/>
          <p:cNvSpPr/>
          <p:nvPr/>
        </p:nvSpPr>
        <p:spPr>
          <a:xfrm>
            <a:off x="636154" y="457199"/>
            <a:ext cx="1827480" cy="1608417"/>
          </a:xfrm>
          <a:prstGeom prst="heptagon">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Oswald" panose="00000500000000000000" pitchFamily="2" charset="0"/>
              </a:rPr>
              <a:t>GÓI SỐ 2</a:t>
            </a:r>
            <a:endParaRPr lang="en-US" sz="2800">
              <a:latin typeface="#9Slide03 Oswald" panose="00000500000000000000" pitchFamily="2" charset="0"/>
            </a:endParaRPr>
          </a:p>
        </p:txBody>
      </p:sp>
      <p:sp>
        <p:nvSpPr>
          <p:cNvPr id="10" name="Rectangle 9"/>
          <p:cNvSpPr/>
          <p:nvPr/>
        </p:nvSpPr>
        <p:spPr>
          <a:xfrm>
            <a:off x="3875643" y="1143000"/>
            <a:ext cx="3505200" cy="96824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2060"/>
                </a:solidFill>
                <a:latin typeface="#9Slide03 Oswald" panose="00000500000000000000" pitchFamily="2" charset="0"/>
              </a:rPr>
              <a:t>CÂU 3</a:t>
            </a:r>
            <a:endParaRPr lang="en-US" sz="4000">
              <a:solidFill>
                <a:srgbClr val="002060"/>
              </a:solidFill>
              <a:latin typeface="#9Slide03 Oswald" panose="00000500000000000000" pitchFamily="2" charset="0"/>
            </a:endParaRPr>
          </a:p>
        </p:txBody>
      </p:sp>
      <p:sp>
        <p:nvSpPr>
          <p:cNvPr id="11" name="10-Point Star 10"/>
          <p:cNvSpPr/>
          <p:nvPr/>
        </p:nvSpPr>
        <p:spPr>
          <a:xfrm>
            <a:off x="6868390" y="762000"/>
            <a:ext cx="1808019" cy="1803906"/>
          </a:xfrm>
          <a:prstGeom prst="star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9Slide03 Oswald" panose="00000500000000000000" pitchFamily="2" charset="0"/>
              </a:rPr>
              <a:t>20 ĐIỂM</a:t>
            </a:r>
            <a:endParaRPr lang="en-US" sz="3600">
              <a:latin typeface="#9Slide03 Oswald" panose="00000500000000000000" pitchFamily="2" charset="0"/>
            </a:endParaRPr>
          </a:p>
        </p:txBody>
      </p:sp>
      <p:sp>
        <p:nvSpPr>
          <p:cNvPr id="17" name="Rectangle 16"/>
          <p:cNvSpPr/>
          <p:nvPr/>
        </p:nvSpPr>
        <p:spPr>
          <a:xfrm>
            <a:off x="1101291" y="3426834"/>
            <a:ext cx="4878251" cy="1938992"/>
          </a:xfrm>
          <a:prstGeom prst="rect">
            <a:avLst/>
          </a:prstGeom>
        </p:spPr>
        <p:txBody>
          <a:bodyPr wrap="square">
            <a:spAutoFit/>
          </a:bodyPr>
          <a:lstStyle/>
          <a:p>
            <a:pPr indent="180340" algn="just">
              <a:spcAft>
                <a:spcPts val="0"/>
              </a:spcAft>
            </a:pPr>
            <a:r>
              <a:rPr lang="vi-VN" sz="4000">
                <a:solidFill>
                  <a:srgbClr val="002060"/>
                </a:solidFill>
                <a:latin typeface="#9Slide03 Oswald" panose="00000500000000000000" pitchFamily="2" charset="0"/>
              </a:rPr>
              <a:t>Khu du lịch Hạ Long - Cát Bà - Đồ Sơn</a:t>
            </a:r>
            <a:r>
              <a:rPr lang="en-US" sz="4000">
                <a:solidFill>
                  <a:srgbClr val="002060"/>
                </a:solidFill>
                <a:latin typeface="#9Slide03 Oswald" panose="00000500000000000000" pitchFamily="2" charset="0"/>
              </a:rPr>
              <a:t> thuộc tỉnh/thành phố </a:t>
            </a:r>
            <a:r>
              <a:rPr lang="en-US" sz="4000" smtClean="0">
                <a:solidFill>
                  <a:srgbClr val="002060"/>
                </a:solidFill>
                <a:latin typeface="#9Slide03 Oswald" panose="00000500000000000000" pitchFamily="2" charset="0"/>
              </a:rPr>
              <a:t>nào</a:t>
            </a:r>
            <a:r>
              <a:rPr lang="it-IT" sz="4000" smtClean="0">
                <a:solidFill>
                  <a:srgbClr val="002060"/>
                </a:solidFill>
                <a:latin typeface="#9Slide03 Oswald" panose="00000500000000000000" pitchFamily="2" charset="0"/>
              </a:rPr>
              <a:t>?</a:t>
            </a:r>
            <a:endParaRPr lang="en-US" sz="4000">
              <a:solidFill>
                <a:srgbClr val="002060"/>
              </a:solidFill>
              <a:effectLst/>
              <a:latin typeface="#9Slide03 Oswald" panose="00000500000000000000" pitchFamily="2" charset="0"/>
              <a:ea typeface="Times New Roman" panose="02020603050405020304" pitchFamily="18" charset="0"/>
            </a:endParaRPr>
          </a:p>
        </p:txBody>
      </p:sp>
      <p:sp>
        <p:nvSpPr>
          <p:cNvPr id="18" name="Rounded Rectangle 17"/>
          <p:cNvSpPr/>
          <p:nvPr/>
        </p:nvSpPr>
        <p:spPr>
          <a:xfrm>
            <a:off x="6248400" y="2565906"/>
            <a:ext cx="45719" cy="31490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67000" y="2712015"/>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Câu hỏi</a:t>
            </a:r>
            <a:endParaRPr lang="en-US" sz="3200">
              <a:solidFill>
                <a:srgbClr val="0070C0"/>
              </a:solidFill>
              <a:latin typeface="#9Slide03 Oswald" panose="00000500000000000000" pitchFamily="2" charset="0"/>
            </a:endParaRPr>
          </a:p>
        </p:txBody>
      </p:sp>
      <p:sp>
        <p:nvSpPr>
          <p:cNvPr id="20" name="TextBox 19"/>
          <p:cNvSpPr txBox="1"/>
          <p:nvPr/>
        </p:nvSpPr>
        <p:spPr>
          <a:xfrm>
            <a:off x="8279246" y="2703266"/>
            <a:ext cx="1905000" cy="584775"/>
          </a:xfrm>
          <a:prstGeom prst="rect">
            <a:avLst/>
          </a:prstGeom>
          <a:noFill/>
        </p:spPr>
        <p:txBody>
          <a:bodyPr wrap="square" rtlCol="0">
            <a:spAutoFit/>
          </a:bodyPr>
          <a:lstStyle/>
          <a:p>
            <a:pPr algn="ctr"/>
            <a:r>
              <a:rPr lang="en-US" sz="3200" smtClean="0">
                <a:solidFill>
                  <a:srgbClr val="0070C0"/>
                </a:solidFill>
                <a:latin typeface="#9Slide03 Oswald" panose="00000500000000000000" pitchFamily="2" charset="0"/>
              </a:rPr>
              <a:t>Trả lời</a:t>
            </a:r>
            <a:endParaRPr lang="en-US" sz="3200">
              <a:solidFill>
                <a:srgbClr val="0070C0"/>
              </a:solidFill>
              <a:latin typeface="#9Slide03 Oswald" panose="00000500000000000000" pitchFamily="2" charset="0"/>
            </a:endParaRPr>
          </a:p>
        </p:txBody>
      </p:sp>
      <p:pic>
        <p:nvPicPr>
          <p:cNvPr id="26" name="Đồng hồ đếm ngược 30 giây - 30 second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4866" y="391562"/>
            <a:ext cx="2794004" cy="1571627"/>
          </a:xfrm>
          <a:prstGeom prst="rect">
            <a:avLst/>
          </a:prstGeom>
        </p:spPr>
      </p:pic>
      <p:pic>
        <p:nvPicPr>
          <p:cNvPr id="4" name="Picture 3"/>
          <p:cNvPicPr>
            <a:picLocks noChangeAspect="1"/>
          </p:cNvPicPr>
          <p:nvPr/>
        </p:nvPicPr>
        <p:blipFill>
          <a:blip r:embed="rId5"/>
          <a:stretch>
            <a:fillRect/>
          </a:stretch>
        </p:blipFill>
        <p:spPr>
          <a:xfrm>
            <a:off x="6400800" y="4023763"/>
            <a:ext cx="2143125" cy="2143125"/>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271792" y="4335328"/>
            <a:ext cx="1621271" cy="1621271"/>
          </a:xfrm>
          <a:prstGeom prst="rect">
            <a:avLst/>
          </a:prstGeom>
        </p:spPr>
      </p:pic>
      <p:sp>
        <p:nvSpPr>
          <p:cNvPr id="21" name="Rectangle 20"/>
          <p:cNvSpPr/>
          <p:nvPr/>
        </p:nvSpPr>
        <p:spPr>
          <a:xfrm>
            <a:off x="7472362" y="3743780"/>
            <a:ext cx="3317743" cy="707886"/>
          </a:xfrm>
          <a:prstGeom prst="rect">
            <a:avLst/>
          </a:prstGeom>
        </p:spPr>
        <p:txBody>
          <a:bodyPr wrap="square">
            <a:spAutoFit/>
          </a:bodyPr>
          <a:lstStyle/>
          <a:p>
            <a:r>
              <a:rPr lang="vi-VN" sz="4000">
                <a:solidFill>
                  <a:srgbClr val="7030A0"/>
                </a:solidFill>
                <a:latin typeface="#9Slide03 Oswald" panose="00000500000000000000" pitchFamily="2" charset="0"/>
              </a:rPr>
              <a:t>Tỉnh Quảng Ninh </a:t>
            </a:r>
            <a:endParaRPr lang="en-US" sz="4000">
              <a:solidFill>
                <a:srgbClr val="7030A0"/>
              </a:solidFill>
              <a:latin typeface="#9Slide03 Oswald" panose="00000500000000000000" pitchFamily="2" charset="0"/>
            </a:endParaRPr>
          </a:p>
        </p:txBody>
      </p:sp>
    </p:spTree>
    <p:extLst>
      <p:ext uri="{BB962C8B-B14F-4D97-AF65-F5344CB8AC3E}">
        <p14:creationId xmlns:p14="http://schemas.microsoft.com/office/powerpoint/2010/main" val="213368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6"/>
                                        </p:tgtEl>
                                      </p:cBhvr>
                                    </p:cmd>
                                  </p:childTnLst>
                                </p:cTn>
                              </p:par>
                            </p:childTnLst>
                          </p:cTn>
                        </p:par>
                      </p:childTnLst>
                    </p:cTn>
                  </p:par>
                </p:childTnLst>
              </p:cTn>
              <p:nextCondLst>
                <p:cond evt="onClick" delay="0">
                  <p:tgtEl>
                    <p:spTgt spid="26"/>
                  </p:tgtEl>
                </p:cond>
              </p:nextCondLst>
            </p:seq>
            <p:video>
              <p:cMediaNode vol="80000">
                <p:cTn id="32" fill="hold" display="0">
                  <p:stCondLst>
                    <p:cond delay="indefinite"/>
                  </p:stCondLst>
                </p:cTn>
                <p:tgtEl>
                  <p:spTgt spid="26"/>
                </p:tgtEl>
              </p:cMediaNode>
            </p:video>
          </p:childTnLst>
        </p:cTn>
      </p:par>
    </p:tnLst>
    <p:bldLst>
      <p:bldP spid="10" grpId="0" animBg="1"/>
      <p:bldP spid="11" grpId="0" animBg="1"/>
      <p:bldP spid="17"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2940</TotalTime>
  <Words>4319</Words>
  <Application>Microsoft Office PowerPoint</Application>
  <PresentationFormat>Widescreen</PresentationFormat>
  <Paragraphs>348</Paragraphs>
  <Slides>56</Slides>
  <Notes>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Times New Roman</vt:lpstr>
      <vt:lpstr>#9Slide03 Oswald</vt:lpstr>
      <vt:lpstr>#9Slide03 Oswald Bold</vt:lpstr>
      <vt:lpstr>Calibri Light</vt:lpstr>
      <vt:lpstr>Calibri</vt:lpstr>
      <vt:lpstr>Cambria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Admin</dc:creator>
  <cp:lastModifiedBy>Administrator</cp:lastModifiedBy>
  <cp:revision>446</cp:revision>
  <dcterms:created xsi:type="dcterms:W3CDTF">2021-08-27T10:30:53Z</dcterms:created>
  <dcterms:modified xsi:type="dcterms:W3CDTF">2024-09-28T17:14:08Z</dcterms:modified>
</cp:coreProperties>
</file>