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527" r:id="rId5"/>
    <p:sldId id="528" r:id="rId6"/>
    <p:sldId id="259" r:id="rId7"/>
    <p:sldId id="260" r:id="rId8"/>
    <p:sldId id="529" r:id="rId9"/>
    <p:sldId id="261" r:id="rId10"/>
    <p:sldId id="262" r:id="rId11"/>
    <p:sldId id="263" r:id="rId12"/>
    <p:sldId id="531" r:id="rId13"/>
    <p:sldId id="532" r:id="rId14"/>
    <p:sldId id="266" r:id="rId15"/>
    <p:sldId id="533" r:id="rId16"/>
    <p:sldId id="534" r:id="rId17"/>
    <p:sldId id="270" r:id="rId18"/>
    <p:sldId id="271" r:id="rId19"/>
    <p:sldId id="273" r:id="rId20"/>
    <p:sldId id="274" r:id="rId21"/>
    <p:sldId id="275" r:id="rId22"/>
    <p:sldId id="530" r:id="rId23"/>
    <p:sldId id="279" r:id="rId24"/>
    <p:sldId id="535" r:id="rId25"/>
    <p:sldId id="537" r:id="rId26"/>
    <p:sldId id="538" r:id="rId27"/>
    <p:sldId id="282" r:id="rId28"/>
    <p:sldId id="284" r:id="rId29"/>
    <p:sldId id="285" r:id="rId30"/>
    <p:sldId id="286" r:id="rId31"/>
    <p:sldId id="287" r:id="rId32"/>
    <p:sldId id="536" r:id="rId33"/>
    <p:sldId id="539" r:id="rId34"/>
    <p:sldId id="542" r:id="rId35"/>
    <p:sldId id="541" r:id="rId36"/>
    <p:sldId id="548" r:id="rId37"/>
    <p:sldId id="543" r:id="rId38"/>
    <p:sldId id="549" r:id="rId39"/>
    <p:sldId id="545" r:id="rId40"/>
    <p:sldId id="547" r:id="rId41"/>
    <p:sldId id="546" r:id="rId42"/>
    <p:sldId id="550" r:id="rId43"/>
    <p:sldId id="552" r:id="rId44"/>
    <p:sldId id="553" r:id="rId45"/>
    <p:sldId id="291" r:id="rId46"/>
    <p:sldId id="292" r:id="rId47"/>
    <p:sldId id="294" r:id="rId48"/>
  </p:sldIdLst>
  <p:sldSz cx="12192000" cy="6858000"/>
  <p:notesSz cx="6858000" cy="9144000"/>
  <p:embeddedFontLst>
    <p:embeddedFont>
      <p:font typeface="#9Slide02 Noi dung rat dai" panose="02000000000000000000" pitchFamily="2" charset="0"/>
      <p:regular r:id="rId49"/>
    </p:embeddedFont>
    <p:embeddedFont>
      <p:font typeface="#9Slide03 Bebas Neue Bold" panose="020B0606020202050201" pitchFamily="34" charset="0"/>
      <p:bold r:id="rId50"/>
    </p:embeddedFont>
    <p:embeddedFont>
      <p:font typeface="#9Slide03 Bebas Neue Regular" panose="00000500000000000000" pitchFamily="2" charset="0"/>
      <p:regular r:id="rId51"/>
    </p:embeddedFont>
    <p:embeddedFont>
      <p:font typeface="#9Slide03 Oswald Light" panose="00000400000000000000" pitchFamily="2" charset="0"/>
      <p:regular r:id="rId52"/>
    </p:embeddedFont>
    <p:embeddedFont>
      <p:font typeface="#9Slide03 SFU Futura_03" panose="00000400000000000000" pitchFamily="2" charset="0"/>
      <p:regular r:id="rId53"/>
    </p:embeddedFont>
    <p:embeddedFont>
      <p:font typeface="#9Slide03 SFU Futura_05" panose="00000800000000000000" pitchFamily="2" charset="0"/>
      <p:bold r:id="rId54"/>
    </p:embeddedFont>
    <p:embeddedFont>
      <p:font typeface="#9Slide03 SFU Futura_12" panose="00000400000000000000" pitchFamily="2" charset="0"/>
      <p:regular r:id="rId55"/>
    </p:embeddedFont>
    <p:embeddedFont>
      <p:font typeface="#9Slide03 SVNNew Athletic M54" panose="02000500000000000000" pitchFamily="2" charset="0"/>
      <p:regular r:id="rId56"/>
    </p:embeddedFont>
    <p:embeddedFont>
      <p:font typeface="#9Slide05 Beautiful Caps" panose="02040603050506020204" pitchFamily="18" charset="0"/>
      <p:regular r:id="rId57"/>
    </p:embeddedFont>
    <p:embeddedFont>
      <p:font typeface="#9Slide05 Qaskin Black" pitchFamily="2" charset="0"/>
      <p:regular r:id="rId58"/>
    </p:embeddedFont>
    <p:embeddedFont>
      <p:font typeface="#9Slide07 IcielBaliho Script" pitchFamily="2" charset="0"/>
      <p:regular r:id="rId59"/>
    </p:embeddedFont>
    <p:embeddedFont>
      <p:font typeface="#9Slide07 IcielBC Cubano Normal" panose="00000500000000000000" pitchFamily="2" charset="0"/>
      <p:regular r:id="rId60"/>
    </p:embeddedFont>
    <p:embeddedFont>
      <p:font typeface="#9Slide07 IcielKoni" pitchFamily="2" charset="0"/>
      <p:bold r:id="rId61"/>
    </p:embeddedFon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A881"/>
    <a:srgbClr val="FF8C7A"/>
    <a:srgbClr val="C7B496"/>
    <a:srgbClr val="FFB46A"/>
    <a:srgbClr val="5C5A4D"/>
    <a:srgbClr val="C5C4C9"/>
    <a:srgbClr val="F76112"/>
    <a:srgbClr val="834E29"/>
    <a:srgbClr val="E62F1F"/>
    <a:srgbClr val="FCE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59" d="100"/>
          <a:sy n="59" d="100"/>
        </p:scale>
        <p:origin x="9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6276-6447-48FC-9C75-73447EE6C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1F1D2C-C406-4753-9027-19B55B0DF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B757E5-42FD-440B-BCB0-AC4EDA0485F2}"/>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8295902C-1A0C-41D0-8316-137D86E02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DF1C6-7B4B-49DE-957A-B5C62A241232}"/>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166410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E259-55DC-42FC-9EFC-63E1AE9ED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A2D95A-9171-46EA-BE45-73AE0D59C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692A1-82C4-40F8-9D29-58001D617258}"/>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6879BD91-FE43-4987-8AE8-063DBE07C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D983-2E87-4FCA-9375-8E203C180E4A}"/>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24465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EA0AF-F4E3-494A-8990-F35F35A91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D99625-5D5F-4648-97BC-0331EC04D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CE64-E219-4A3F-B3A1-2CCA2177A054}"/>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E552D838-EED0-45F1-B6B8-72391A516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564E4-9C23-4E42-92BE-DD76FE09BC19}"/>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349567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681C-1CA0-4812-86C8-AD546DCEF7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FB10C0-573F-46FC-95BD-A3EC8D431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C10B3-5C08-4F70-9037-643442D8AE57}"/>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7356DC79-B9F9-436D-BE38-63734225B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5339B-D931-444C-A305-04A4BA565048}"/>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230231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FAB4-C0FA-4333-A7DD-9C0EE0F3B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16996-8EDD-43C4-AD04-9872ACEEB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B8AAC-3CC9-4E62-B270-CE020666CE7C}"/>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B19C8C60-6B20-45B9-81F5-C92AD8CD6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BC4BD-D64A-424B-AB0A-F8D573A23C3A}"/>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70449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3A0F-AF22-4AAC-81F9-07DED6F8FC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46878A-E927-4B29-8794-DD2069533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4E053D-C4E7-40FE-B91D-755010166066}"/>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C023D649-3FFD-4FEB-965B-821A1F716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677EC-3C17-4516-A49B-E430A1147DA6}"/>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25956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AE14-4726-4CEB-A82B-C86C4B968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C2176-CA56-49CD-9412-F343F26A7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884E2-8D4A-425B-B495-10BB31EE5E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D8D2C-FD22-4951-9EAE-F5F98F0AB050}"/>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6" name="Footer Placeholder 5">
            <a:extLst>
              <a:ext uri="{FF2B5EF4-FFF2-40B4-BE49-F238E27FC236}">
                <a16:creationId xmlns:a16="http://schemas.microsoft.com/office/drawing/2014/main" id="{C77E816D-805C-4593-9C09-09D6DF60C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49B32-5D91-4E9E-BD07-ABA5F43C5670}"/>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2536936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21B0-F70B-4E90-BB62-C33D4BA08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36F195-D492-4297-A389-1D2EBC01D2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6CCE7-58D7-42F5-AC13-B59145F59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0062DD-78BB-4756-B062-A88DEA79F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3DDA5-0D06-48FE-8A74-4EB95D7D8C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B34BD9-9D9A-4BCD-A426-E506DAD39FA4}"/>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8" name="Footer Placeholder 7">
            <a:extLst>
              <a:ext uri="{FF2B5EF4-FFF2-40B4-BE49-F238E27FC236}">
                <a16:creationId xmlns:a16="http://schemas.microsoft.com/office/drawing/2014/main" id="{9786E028-ABE5-46ED-9DA7-370B007EB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DE5AB-CB48-4B36-9AD7-DB0560FD394D}"/>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150088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EFDB-6EF8-4CC9-BCE4-9E6924540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5CDE05-E5CF-404E-834C-BA24CADF93F8}"/>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4" name="Footer Placeholder 3">
            <a:extLst>
              <a:ext uri="{FF2B5EF4-FFF2-40B4-BE49-F238E27FC236}">
                <a16:creationId xmlns:a16="http://schemas.microsoft.com/office/drawing/2014/main" id="{B608B765-EF4A-4F98-8D1E-F7D427D74D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AE959E-C13D-4E39-BF18-75B6B75FBB59}"/>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55378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D6ED36-98F3-4357-A222-D16B8D6A10D9}"/>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3" name="Footer Placeholder 2">
            <a:extLst>
              <a:ext uri="{FF2B5EF4-FFF2-40B4-BE49-F238E27FC236}">
                <a16:creationId xmlns:a16="http://schemas.microsoft.com/office/drawing/2014/main" id="{66EA763E-B158-4941-8A08-904434BE50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3B0BB-5A4B-4317-85FA-DCEBB4531FC8}"/>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16076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7896-5F2F-414B-9611-5BFF2E17C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29B43-E3D6-41BD-9807-F61B1FFDA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F01582-DE60-4B9A-ACB1-9E1403E17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717B5-C38D-4305-B901-3FF68AE61B31}"/>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6" name="Footer Placeholder 5">
            <a:extLst>
              <a:ext uri="{FF2B5EF4-FFF2-40B4-BE49-F238E27FC236}">
                <a16:creationId xmlns:a16="http://schemas.microsoft.com/office/drawing/2014/main" id="{301DEDAE-BA32-4EA7-966C-EBB0C3124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DC3F7-5153-4997-A72E-F0AD0BCCFA97}"/>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237049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4C9F-0583-48BA-B161-A2DAD73DDE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74F60-528C-4D1E-98FB-6808DCF7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86C85-829C-4FD9-BEAC-DD168F8AFEB9}"/>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19A1C7F3-37C7-4DE2-9DAC-8CC7489BC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8EE78-57B0-49B7-945A-3F1ADAD31567}"/>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3883874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DCB88-2012-4E09-8CE7-03E03C30F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945AC-3A0E-46DD-89D3-E9275F2A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677D3-F9AA-44F9-937A-8D2717175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DB5AA-F205-465D-BC46-14C76F059474}"/>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6" name="Footer Placeholder 5">
            <a:extLst>
              <a:ext uri="{FF2B5EF4-FFF2-40B4-BE49-F238E27FC236}">
                <a16:creationId xmlns:a16="http://schemas.microsoft.com/office/drawing/2014/main" id="{FC4A61D8-DA0C-4B19-81B6-64CC2C9E7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962A3-92A3-4A3E-8C2D-189AC6E52C6A}"/>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3448389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65F6-41EE-4F85-876E-57427C5373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E91D9F-3285-460B-BAB2-0097C936C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D6D05-2DA8-44BE-9A23-923B4DE0601E}"/>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95AE183D-26D0-4A3F-8675-A0DD15F64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93BB0-327B-4E46-A389-DE583ED6BDA9}"/>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3196062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88B367-A415-4B9B-9E6E-A4145EAD4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090F5-2D5C-4C1B-A396-C519FA511C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28DB6-2263-4B05-B872-B551357AD672}"/>
              </a:ext>
            </a:extLst>
          </p:cNvPr>
          <p:cNvSpPr>
            <a:spLocks noGrp="1"/>
          </p:cNvSpPr>
          <p:nvPr>
            <p:ph type="dt" sz="half" idx="10"/>
          </p:nvPr>
        </p:nvSpPr>
        <p:spPr/>
        <p:txBody>
          <a:body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B8364F58-5B94-4462-B80C-5A02CB911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D3953-5A4C-43DC-95EB-4FDEF0412B73}"/>
              </a:ext>
            </a:extLst>
          </p:cNvPr>
          <p:cNvSpPr>
            <a:spLocks noGrp="1"/>
          </p:cNvSpPr>
          <p:nvPr>
            <p:ph type="sldNum" sz="quarter" idx="12"/>
          </p:nvPr>
        </p:nvSpPr>
        <p:spPr/>
        <p:txBody>
          <a:bodyPr/>
          <a:lstStyle/>
          <a:p>
            <a:fld id="{C6CB17DD-3DDC-4872-8E50-1FE8CA995025}" type="slidenum">
              <a:rPr lang="en-US" smtClean="0"/>
              <a:t>‹#›</a:t>
            </a:fld>
            <a:endParaRPr lang="en-US"/>
          </a:p>
        </p:txBody>
      </p:sp>
    </p:spTree>
    <p:extLst>
      <p:ext uri="{BB962C8B-B14F-4D97-AF65-F5344CB8AC3E}">
        <p14:creationId xmlns:p14="http://schemas.microsoft.com/office/powerpoint/2010/main" val="261324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9875-3FC2-48DF-9245-FCD2DC944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7E87F-4526-452C-91F0-0BE6DCAE1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03C5C-9F10-49D7-82A1-247215D080F1}"/>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CF22F48C-CAF7-4B5A-AFC5-117425CFA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50B81-9B81-4416-BEF2-B52A88AA907C}"/>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335519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01D1-1178-4AD6-B4CA-118BBD4338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A3AAD-54F0-41C1-91DB-0DF3AA42B7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EAEE5-4572-4B0F-A5BD-819C8569F8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A6BF00-E0A8-4D39-B408-A467EDA1CA3E}"/>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6" name="Footer Placeholder 5">
            <a:extLst>
              <a:ext uri="{FF2B5EF4-FFF2-40B4-BE49-F238E27FC236}">
                <a16:creationId xmlns:a16="http://schemas.microsoft.com/office/drawing/2014/main" id="{7BAA60A4-7DF4-4695-AAC0-43CBC1E46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44F5B-BFF3-4803-A06C-59D2D6D641BF}"/>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369701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BAB6-7DC4-4CAE-B543-ECE44CE7E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5775C4-22C5-4E92-99D8-4D1DC9CDD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376B9-4FF3-4D36-9ACF-767864354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6D904-B188-460C-A19B-CB7F9457B3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F1B9E-5D79-4D03-9576-6BBC70B687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AB3-D973-4A40-98BA-B5ABC4C78E7C}"/>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8" name="Footer Placeholder 7">
            <a:extLst>
              <a:ext uri="{FF2B5EF4-FFF2-40B4-BE49-F238E27FC236}">
                <a16:creationId xmlns:a16="http://schemas.microsoft.com/office/drawing/2014/main" id="{7C1B4078-DB7D-4BD1-924A-6BAF6A4DF4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FF4472-0826-424C-87B5-B36F6C38B0B4}"/>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421179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5248-0AD4-4175-8004-2B22338DF8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E39E70-D849-4B85-8144-5E7CF5825A35}"/>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4" name="Footer Placeholder 3">
            <a:extLst>
              <a:ext uri="{FF2B5EF4-FFF2-40B4-BE49-F238E27FC236}">
                <a16:creationId xmlns:a16="http://schemas.microsoft.com/office/drawing/2014/main" id="{96B965C7-5CCA-4468-8B28-1B32B1164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45DD3-0242-4D9A-A77E-C954292A2ABC}"/>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90883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414F27-2DDC-479D-BA65-574424F0D97B}"/>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3" name="Footer Placeholder 2">
            <a:extLst>
              <a:ext uri="{FF2B5EF4-FFF2-40B4-BE49-F238E27FC236}">
                <a16:creationId xmlns:a16="http://schemas.microsoft.com/office/drawing/2014/main" id="{F3AD9239-9716-479E-84AC-F03BB441E2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10AC1-3300-4357-81B6-9B0A0EB18DCD}"/>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3595185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9F67-F47E-4F8C-8C69-976EDC0A60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CB8CF-5713-4876-885E-89E73FC61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F2B9F-9174-4E77-9514-8573D0590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CA74B-CFA2-41A7-9FAD-688A2257B467}"/>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6" name="Footer Placeholder 5">
            <a:extLst>
              <a:ext uri="{FF2B5EF4-FFF2-40B4-BE49-F238E27FC236}">
                <a16:creationId xmlns:a16="http://schemas.microsoft.com/office/drawing/2014/main" id="{E401C6E5-5152-403E-AD35-D845F285F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F04CE-034B-4DCD-9A0A-7E84A490B8B6}"/>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226820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E990-3A81-4008-9F98-3FCDBFD73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5D493-326A-4FC7-B15B-90B694B22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7D6468-F08F-4D71-AC71-886721BF6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01AEA-6192-4D32-A83C-7E8676A1081E}"/>
              </a:ext>
            </a:extLst>
          </p:cNvPr>
          <p:cNvSpPr>
            <a:spLocks noGrp="1"/>
          </p:cNvSpPr>
          <p:nvPr>
            <p:ph type="dt" sz="half" idx="10"/>
          </p:nvPr>
        </p:nvSpPr>
        <p:spPr/>
        <p:txBody>
          <a:bodyPr/>
          <a:lstStyle/>
          <a:p>
            <a:fld id="{84D25224-5A03-4EF3-81EE-317BEFA2FA70}" type="datetimeFigureOut">
              <a:rPr lang="en-US" smtClean="0"/>
              <a:t>02/09/2024</a:t>
            </a:fld>
            <a:endParaRPr lang="en-US"/>
          </a:p>
        </p:txBody>
      </p:sp>
      <p:sp>
        <p:nvSpPr>
          <p:cNvPr id="6" name="Footer Placeholder 5">
            <a:extLst>
              <a:ext uri="{FF2B5EF4-FFF2-40B4-BE49-F238E27FC236}">
                <a16:creationId xmlns:a16="http://schemas.microsoft.com/office/drawing/2014/main" id="{CB379A30-FACF-44B8-AA38-98474093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0E79E-0851-41C2-B2C2-CBC53E2F9B56}"/>
              </a:ext>
            </a:extLst>
          </p:cNvPr>
          <p:cNvSpPr>
            <a:spLocks noGrp="1"/>
          </p:cNvSpPr>
          <p:nvPr>
            <p:ph type="sldNum" sz="quarter" idx="12"/>
          </p:nvPr>
        </p:nvSpPr>
        <p:spPr/>
        <p:txBody>
          <a:bodyPr/>
          <a:lstStyle/>
          <a:p>
            <a:fld id="{ECC6AC7E-805E-4BCA-A019-3BB46C3F98F5}" type="slidenum">
              <a:rPr lang="en-US" smtClean="0"/>
              <a:t>‹#›</a:t>
            </a:fld>
            <a:endParaRPr lang="en-US"/>
          </a:p>
        </p:txBody>
      </p:sp>
    </p:spTree>
    <p:extLst>
      <p:ext uri="{BB962C8B-B14F-4D97-AF65-F5344CB8AC3E}">
        <p14:creationId xmlns:p14="http://schemas.microsoft.com/office/powerpoint/2010/main" val="86764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CCE1926-947D-4590-9BEF-B8AA3E9BEA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8C85F3D-DF76-4F5E-AE38-7C1C72408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922AF-FEF6-4AD3-B810-9CDBD53A4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80B66-6DC9-43C7-8E11-FB2FDB2E3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25224-5A03-4EF3-81EE-317BEFA2FA70}" type="datetimeFigureOut">
              <a:rPr lang="en-US" smtClean="0"/>
              <a:t>02/09/2024</a:t>
            </a:fld>
            <a:endParaRPr lang="en-US"/>
          </a:p>
        </p:txBody>
      </p:sp>
      <p:sp>
        <p:nvSpPr>
          <p:cNvPr id="5" name="Footer Placeholder 4">
            <a:extLst>
              <a:ext uri="{FF2B5EF4-FFF2-40B4-BE49-F238E27FC236}">
                <a16:creationId xmlns:a16="http://schemas.microsoft.com/office/drawing/2014/main" id="{123CD5C5-D4B1-4DC8-8D36-EAD8696C8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7F262-E160-4938-8BDF-10CE3E9BF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6AC7E-805E-4BCA-A019-3BB46C3F98F5}" type="slidenum">
              <a:rPr lang="en-US" smtClean="0"/>
              <a:t>‹#›</a:t>
            </a:fld>
            <a:endParaRPr lang="en-US"/>
          </a:p>
        </p:txBody>
      </p:sp>
    </p:spTree>
    <p:extLst>
      <p:ext uri="{BB962C8B-B14F-4D97-AF65-F5344CB8AC3E}">
        <p14:creationId xmlns:p14="http://schemas.microsoft.com/office/powerpoint/2010/main" val="428915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9B1BEFC3-682F-4ACF-8C87-6DF5A8E98A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5DE9F7F-1257-4F31-BA97-4DCB6BB20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246D7-94E7-40D0-BB54-F82EEEB7D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D83E7-5BC4-476D-94B5-B8E37B831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3644B-2699-4611-A8A3-FFD9A1A7FDDF}" type="datetimeFigureOut">
              <a:rPr lang="en-US" smtClean="0"/>
              <a:t>02/09/2024</a:t>
            </a:fld>
            <a:endParaRPr lang="en-US"/>
          </a:p>
        </p:txBody>
      </p:sp>
      <p:sp>
        <p:nvSpPr>
          <p:cNvPr id="5" name="Footer Placeholder 4">
            <a:extLst>
              <a:ext uri="{FF2B5EF4-FFF2-40B4-BE49-F238E27FC236}">
                <a16:creationId xmlns:a16="http://schemas.microsoft.com/office/drawing/2014/main" id="{6B4F2BCF-B150-4F88-A96F-867306357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EE8A66-6578-49E9-9FBD-F5AA89CB3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B17DD-3DDC-4872-8E50-1FE8CA995025}" type="slidenum">
              <a:rPr lang="en-US" smtClean="0"/>
              <a:t>‹#›</a:t>
            </a:fld>
            <a:endParaRPr lang="en-US"/>
          </a:p>
        </p:txBody>
      </p:sp>
    </p:spTree>
    <p:extLst>
      <p:ext uri="{BB962C8B-B14F-4D97-AF65-F5344CB8AC3E}">
        <p14:creationId xmlns:p14="http://schemas.microsoft.com/office/powerpoint/2010/main" val="1850819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tm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9.xml"/><Relationship Id="rId5"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6.png"/><Relationship Id="rId7"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8.tmp"/><Relationship Id="rId5" Type="http://schemas.microsoft.com/office/2007/relationships/hdphoto" Target="../media/hdphoto2.wdp"/><Relationship Id="rId10"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6.png"/><Relationship Id="rId7" Type="http://schemas.openxmlformats.org/officeDocument/2006/relationships/image" Target="../media/image2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18.tmp"/><Relationship Id="rId5" Type="http://schemas.openxmlformats.org/officeDocument/2006/relationships/image" Target="../media/image27.png"/><Relationship Id="rId10" Type="http://schemas.openxmlformats.org/officeDocument/2006/relationships/slide" Target="slide9.xml"/><Relationship Id="rId4" Type="http://schemas.microsoft.com/office/2007/relationships/hdphoto" Target="../media/hdphoto2.wdp"/><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18.tmp"/><Relationship Id="rId4" Type="http://schemas.microsoft.com/office/2007/relationships/hdphoto" Target="../media/hdphoto2.wdp"/><Relationship Id="rId9" Type="http://schemas.openxmlformats.org/officeDocument/2006/relationships/slide" Target="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6.png"/><Relationship Id="rId7"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9.jpeg"/><Relationship Id="rId3" Type="http://schemas.openxmlformats.org/officeDocument/2006/relationships/image" Target="../media/image16.png"/><Relationship Id="rId7" Type="http://schemas.openxmlformats.org/officeDocument/2006/relationships/image" Target="../media/image36.png"/><Relationship Id="rId12" Type="http://schemas.openxmlformats.org/officeDocument/2006/relationships/image" Target="../media/image3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8.tmp"/><Relationship Id="rId5" Type="http://schemas.openxmlformats.org/officeDocument/2006/relationships/image" Target="../media/image27.png"/><Relationship Id="rId10" Type="http://schemas.openxmlformats.org/officeDocument/2006/relationships/slide" Target="slide9.xml"/><Relationship Id="rId4" Type="http://schemas.microsoft.com/office/2007/relationships/hdphoto" Target="../media/hdphoto2.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6.png"/><Relationship Id="rId7" Type="http://schemas.openxmlformats.org/officeDocument/2006/relationships/image" Target="../media/image3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4.png"/><Relationship Id="rId10" Type="http://schemas.openxmlformats.org/officeDocument/2006/relationships/image" Target="../media/image42.jpeg"/><Relationship Id="rId4" Type="http://schemas.microsoft.com/office/2007/relationships/hdphoto" Target="../media/hdphoto2.wdp"/><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png"/><Relationship Id="rId7" Type="http://schemas.openxmlformats.org/officeDocument/2006/relationships/image" Target="../media/image41.jpeg"/><Relationship Id="rId12"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slide" Target="slide9.xml"/><Relationship Id="rId5" Type="http://schemas.openxmlformats.org/officeDocument/2006/relationships/image" Target="../media/image34.png"/><Relationship Id="rId10" Type="http://schemas.openxmlformats.org/officeDocument/2006/relationships/image" Target="../media/image39.jpeg"/><Relationship Id="rId4" Type="http://schemas.microsoft.com/office/2007/relationships/hdphoto" Target="../media/hdphoto2.wdp"/><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6.png"/><Relationship Id="rId7"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7.png"/><Relationship Id="rId7"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8.tmp"/><Relationship Id="rId5" Type="http://schemas.microsoft.com/office/2007/relationships/hdphoto" Target="../media/hdphoto2.wdp"/><Relationship Id="rId10"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6.png"/><Relationship Id="rId7"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7.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52.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27.png"/><Relationship Id="rId2" Type="http://schemas.openxmlformats.org/officeDocument/2006/relationships/image" Target="../media/image50.pn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55.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sv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tmp"/><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tmp"/><Relationship Id="rId5" Type="http://schemas.openxmlformats.org/officeDocument/2006/relationships/hyperlink" Target="https://wheelofnames.com/c4h-ka9"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5.xml"/><Relationship Id="rId18" Type="http://schemas.openxmlformats.org/officeDocument/2006/relationships/slide" Target="slide21.xml"/><Relationship Id="rId3" Type="http://schemas.openxmlformats.org/officeDocument/2006/relationships/slide" Target="slide22.xml"/><Relationship Id="rId7" Type="http://schemas.openxmlformats.org/officeDocument/2006/relationships/slide" Target="slide17.xml"/><Relationship Id="rId12" Type="http://schemas.openxmlformats.org/officeDocument/2006/relationships/slide" Target="slide10.xml"/><Relationship Id="rId17" Type="http://schemas.openxmlformats.org/officeDocument/2006/relationships/slide" Target="slide19.xml"/><Relationship Id="rId2" Type="http://schemas.openxmlformats.org/officeDocument/2006/relationships/image" Target="../media/image15.jpeg"/><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slide" Target="slide11.xml"/><Relationship Id="rId5" Type="http://schemas.openxmlformats.org/officeDocument/2006/relationships/image" Target="../media/image16.png"/><Relationship Id="rId15" Type="http://schemas.openxmlformats.org/officeDocument/2006/relationships/slide" Target="slide14.xml"/><Relationship Id="rId10" Type="http://schemas.openxmlformats.org/officeDocument/2006/relationships/slide" Target="slide12.xml"/><Relationship Id="rId4" Type="http://schemas.openxmlformats.org/officeDocument/2006/relationships/image" Target="../media/image12.jpeg"/><Relationship Id="rId9" Type="http://schemas.openxmlformats.org/officeDocument/2006/relationships/slide" Target="slide13.xml"/><Relationship Id="rId14"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EAEC">
            <a:alpha val="4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67E8D-8543-4097-B659-9C7031907914}"/>
              </a:ext>
            </a:extLst>
          </p:cNvPr>
          <p:cNvPicPr>
            <a:picLocks noChangeAspect="1"/>
          </p:cNvPicPr>
          <p:nvPr/>
        </p:nvPicPr>
        <p:blipFill rotWithShape="1">
          <a:blip r:embed="rId2"/>
          <a:srcRect l="18944" r="15308" b="2"/>
          <a:stretch/>
        </p:blipFill>
        <p:spPr>
          <a:xfrm>
            <a:off x="4145400" y="1219200"/>
            <a:ext cx="3924472" cy="392447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a:extLst>
              <a:ext uri="{FF2B5EF4-FFF2-40B4-BE49-F238E27FC236}">
                <a16:creationId xmlns:a16="http://schemas.microsoft.com/office/drawing/2014/main" id="{D3CA3BE5-AEC2-47B6-97FD-7B2AB6071D5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13" r="8069" b="-5"/>
          <a:stretch/>
        </p:blipFill>
        <p:spPr>
          <a:xfrm>
            <a:off x="685800" y="1535904"/>
            <a:ext cx="3810064" cy="430452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5" name="Picture 14">
            <a:extLst>
              <a:ext uri="{FF2B5EF4-FFF2-40B4-BE49-F238E27FC236}">
                <a16:creationId xmlns:a16="http://schemas.microsoft.com/office/drawing/2014/main" id="{240F0B7B-5F19-41F0-90F7-CBAE6DE68494}"/>
              </a:ext>
            </a:extLst>
          </p:cNvPr>
          <p:cNvPicPr>
            <a:picLocks noChangeAspect="1"/>
          </p:cNvPicPr>
          <p:nvPr/>
        </p:nvPicPr>
        <p:blipFill rotWithShape="1">
          <a:blip r:embed="rId4"/>
          <a:srcRect l="14066" r="13056" b="3"/>
          <a:stretch/>
        </p:blipFill>
        <p:spPr>
          <a:xfrm>
            <a:off x="8082162" y="1756320"/>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27" name="TextBox 26">
            <a:extLst>
              <a:ext uri="{FF2B5EF4-FFF2-40B4-BE49-F238E27FC236}">
                <a16:creationId xmlns:a16="http://schemas.microsoft.com/office/drawing/2014/main" id="{E2FF142C-5388-4CE7-BDC9-CA262500DCE4}"/>
              </a:ext>
            </a:extLst>
          </p:cNvPr>
          <p:cNvSpPr txBox="1"/>
          <p:nvPr/>
        </p:nvSpPr>
        <p:spPr>
          <a:xfrm>
            <a:off x="700548" y="1708877"/>
            <a:ext cx="2333635" cy="769441"/>
          </a:xfrm>
          <a:prstGeom prst="rect">
            <a:avLst/>
          </a:prstGeom>
          <a:noFill/>
        </p:spPr>
        <p:txBody>
          <a:bodyPr wrap="square" rtlCol="0">
            <a:spAutoFit/>
          </a:bodyPr>
          <a:lstStyle/>
          <a:p>
            <a:pPr algn="ctr"/>
            <a:r>
              <a:rPr lang="en-US" sz="4400">
                <a:solidFill>
                  <a:srgbClr val="FF0000"/>
                </a:solidFill>
                <a:latin typeface="#9Slide05 Qaskin Black" pitchFamily="2" charset="0"/>
              </a:rPr>
              <a:t>Động não </a:t>
            </a:r>
          </a:p>
        </p:txBody>
      </p:sp>
      <p:sp>
        <p:nvSpPr>
          <p:cNvPr id="29" name="TextBox 28">
            <a:extLst>
              <a:ext uri="{FF2B5EF4-FFF2-40B4-BE49-F238E27FC236}">
                <a16:creationId xmlns:a16="http://schemas.microsoft.com/office/drawing/2014/main" id="{F15C816E-BFA3-48DE-A3CB-6B06C95EB04C}"/>
              </a:ext>
            </a:extLst>
          </p:cNvPr>
          <p:cNvSpPr txBox="1"/>
          <p:nvPr/>
        </p:nvSpPr>
        <p:spPr>
          <a:xfrm>
            <a:off x="4289255" y="37545"/>
            <a:ext cx="361349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0070C0"/>
                </a:solidFill>
                <a:effectLst/>
                <a:uLnTx/>
                <a:uFillTx/>
                <a:latin typeface="#9Slide03 SVNNew Athletic M54" panose="02000500000000000000" pitchFamily="2" charset="0"/>
              </a:rPr>
              <a:t>Khởi động</a:t>
            </a:r>
            <a:endParaRPr kumimoji="0" lang="en-US" sz="6600" b="1" i="0" u="none" strike="noStrike" kern="1200" cap="none" spc="0" normalizeH="0" baseline="0" noProof="0">
              <a:ln>
                <a:noFill/>
              </a:ln>
              <a:solidFill>
                <a:srgbClr val="0070C0"/>
              </a:solidFill>
              <a:effectLst/>
              <a:uLnTx/>
              <a:uFillTx/>
              <a:latin typeface="#9Slide03 SVNNew Athletic M54" panose="02000500000000000000" pitchFamily="2" charset="0"/>
            </a:endParaRPr>
          </a:p>
        </p:txBody>
      </p:sp>
      <p:sp>
        <p:nvSpPr>
          <p:cNvPr id="30" name="TextBox 29">
            <a:extLst>
              <a:ext uri="{FF2B5EF4-FFF2-40B4-BE49-F238E27FC236}">
                <a16:creationId xmlns:a16="http://schemas.microsoft.com/office/drawing/2014/main" id="{3331D32A-9F74-43D8-97B6-2E9531CB19B3}"/>
              </a:ext>
            </a:extLst>
          </p:cNvPr>
          <p:cNvSpPr txBox="1"/>
          <p:nvPr/>
        </p:nvSpPr>
        <p:spPr>
          <a:xfrm>
            <a:off x="2885653" y="1370322"/>
            <a:ext cx="124745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C000"/>
                </a:solidFill>
                <a:effectLst/>
                <a:uLnTx/>
                <a:uFillTx/>
                <a:latin typeface="#9Slide03 SVNNew Athletic M54" panose="02000500000000000000" pitchFamily="2" charset="0"/>
              </a:rPr>
              <a:t>X</a:t>
            </a:r>
            <a:r>
              <a:rPr kumimoji="0" lang="en-US" sz="4800" b="1" i="0" u="none" strike="noStrike" kern="1200" cap="none" spc="0" normalizeH="0" baseline="0" noProof="0">
                <a:ln>
                  <a:noFill/>
                </a:ln>
                <a:solidFill>
                  <a:srgbClr val="FFC000"/>
                </a:solidFill>
                <a:effectLst/>
                <a:uLnTx/>
                <a:uFillTx/>
                <a:latin typeface="#9Slide03 SVNNew Athletic M54" panose="02000500000000000000" pitchFamily="2" charset="0"/>
              </a:rPr>
              <a:t>33</a:t>
            </a:r>
          </a:p>
        </p:txBody>
      </p:sp>
      <p:sp>
        <p:nvSpPr>
          <p:cNvPr id="31" name="Rectangle 30">
            <a:extLst>
              <a:ext uri="{FF2B5EF4-FFF2-40B4-BE49-F238E27FC236}">
                <a16:creationId xmlns:a16="http://schemas.microsoft.com/office/drawing/2014/main" id="{C1C85F91-AEAF-48C8-8EFC-94A550D198F9}"/>
              </a:ext>
            </a:extLst>
          </p:cNvPr>
          <p:cNvSpPr/>
          <p:nvPr/>
        </p:nvSpPr>
        <p:spPr>
          <a:xfrm>
            <a:off x="2171700" y="5181600"/>
            <a:ext cx="7848600" cy="1317653"/>
          </a:xfrm>
          <a:prstGeom prst="rect">
            <a:avLst/>
          </a:prstGeom>
          <a:solidFill>
            <a:schemeClr val="accent4">
              <a:lumMod val="20000"/>
              <a:lumOff val="8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0BF7BA2-B7C7-419F-BD5A-6338977E9884}"/>
              </a:ext>
            </a:extLst>
          </p:cNvPr>
          <p:cNvSpPr txBox="1"/>
          <p:nvPr/>
        </p:nvSpPr>
        <p:spPr>
          <a:xfrm>
            <a:off x="2171700" y="5222725"/>
            <a:ext cx="7848600" cy="1200329"/>
          </a:xfrm>
          <a:prstGeom prst="rect">
            <a:avLst/>
          </a:prstGeom>
          <a:noFill/>
        </p:spPr>
        <p:txBody>
          <a:bodyPr wrap="square" rtlCol="0">
            <a:spAutoFit/>
          </a:bodyPr>
          <a:lstStyle/>
          <a:p>
            <a:pPr marL="342900" indent="-342900" algn="just">
              <a:buFont typeface="Wingdings" panose="05000000000000000000" pitchFamily="2" charset="2"/>
              <a:buChar char="q"/>
            </a:pPr>
            <a:r>
              <a:rPr lang="pt-BR" sz="2400">
                <a:latin typeface="#9Slide03 SFU Futura_12" panose="00000400000000000000" pitchFamily="2" charset="0"/>
              </a:rPr>
              <a:t>X- Cả lớp “động não”</a:t>
            </a:r>
          </a:p>
          <a:p>
            <a:pPr marL="342900" indent="-342900" algn="just">
              <a:buFont typeface="Wingdings" panose="05000000000000000000" pitchFamily="2" charset="2"/>
              <a:buChar char="q"/>
            </a:pPr>
            <a:r>
              <a:rPr lang="en-US" sz="2400">
                <a:latin typeface="#9Slide03 SFU Futura_12" panose="00000400000000000000" pitchFamily="2" charset="0"/>
              </a:rPr>
              <a:t>3 – Nêu 3 điều đã biết về vùng Đông Nam Bộ</a:t>
            </a:r>
          </a:p>
          <a:p>
            <a:pPr marL="342900" indent="-342900" algn="just">
              <a:buFont typeface="Wingdings" panose="05000000000000000000" pitchFamily="2" charset="2"/>
              <a:buChar char="q"/>
            </a:pPr>
            <a:r>
              <a:rPr lang="en-US" sz="2400">
                <a:latin typeface="#9Slide03 SFU Futura_12" panose="00000400000000000000" pitchFamily="2" charset="0"/>
              </a:rPr>
              <a:t>3 – Tất cả có 3 phút vừa suy nghĩ và viết ra giấy note.</a:t>
            </a:r>
          </a:p>
        </p:txBody>
      </p:sp>
      <p:sp>
        <p:nvSpPr>
          <p:cNvPr id="36" name="Rectangle 35">
            <a:extLst>
              <a:ext uri="{FF2B5EF4-FFF2-40B4-BE49-F238E27FC236}">
                <a16:creationId xmlns:a16="http://schemas.microsoft.com/office/drawing/2014/main" id="{58A2892B-B767-4599-BC99-3C04F4FAE195}"/>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322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pic>
        <p:nvPicPr>
          <p:cNvPr id="2050" name="Picture 2" descr="Dựa vào nội dung mục 1 và hình 29.1, hãy phân tích những thế mạnh và hạn chế">
            <a:extLst>
              <a:ext uri="{FF2B5EF4-FFF2-40B4-BE49-F238E27FC236}">
                <a16:creationId xmlns:a16="http://schemas.microsoft.com/office/drawing/2014/main" id="{75A1C21D-D89F-489B-9393-6DE7FE89E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7237" y="753238"/>
            <a:ext cx="4348700" cy="6048758"/>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1752600" y="1954878"/>
            <a:ext cx="4733097" cy="584775"/>
          </a:xfrm>
          <a:prstGeom prst="rect">
            <a:avLst/>
          </a:prstGeom>
          <a:noFill/>
        </p:spPr>
        <p:txBody>
          <a:bodyPr wrap="square">
            <a:spAutoFit/>
          </a:bodyPr>
          <a:lstStyle/>
          <a:p>
            <a:pPr algn="ctr"/>
            <a:r>
              <a:rPr lang="en-US" sz="3200">
                <a:solidFill>
                  <a:srgbClr val="FF0000"/>
                </a:solidFill>
                <a:latin typeface="#9Slide03 SFU Futura_12" panose="00000400000000000000" pitchFamily="2" charset="0"/>
              </a:rPr>
              <a:t>Lấp đầy chỗ trống</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75047"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4">
              <a:clrChange>
                <a:clrFrom>
                  <a:srgbClr val="FBFBFB"/>
                </a:clrFrom>
                <a:clrTo>
                  <a:srgbClr val="FBFBFB">
                    <a:alpha val="0"/>
                  </a:srgbClr>
                </a:clrTo>
              </a:clrChange>
              <a:extLst>
                <a:ext uri="{BEBA8EAE-BF5A-486C-A8C5-ECC9F3942E4B}">
                  <a14:imgProps xmlns:a14="http://schemas.microsoft.com/office/drawing/2010/main">
                    <a14:imgLayer r:embed="rId5">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610126" y="1657733"/>
              <a:ext cx="995398" cy="600164"/>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ĐỊA </a:t>
              </a:r>
            </a:p>
            <a:p>
              <a:pPr algn="ctr"/>
              <a:r>
                <a:rPr lang="en-US" sz="1100">
                  <a:solidFill>
                    <a:schemeClr val="bg1"/>
                  </a:solidFill>
                  <a:latin typeface="#9Slide07 IcielBC Cubano Normal" panose="00000500000000000000" pitchFamily="2" charset="0"/>
                </a:rPr>
                <a:t>HÌNH,</a:t>
              </a:r>
            </a:p>
            <a:p>
              <a:pPr algn="ctr"/>
              <a:r>
                <a:rPr lang="en-US" sz="1100">
                  <a:solidFill>
                    <a:schemeClr val="bg1"/>
                  </a:solidFill>
                  <a:latin typeface="#9Slide07 IcielBC Cubano Normal" panose="00000500000000000000" pitchFamily="2" charset="0"/>
                </a:rPr>
                <a:t>ĐẤT</a:t>
              </a:r>
              <a:endParaRPr lang="en-US" sz="1000">
                <a:solidFill>
                  <a:schemeClr val="bg1"/>
                </a:solidFill>
              </a:endParaRPr>
            </a:p>
          </p:txBody>
        </p:sp>
      </p:grpSp>
      <p:pic>
        <p:nvPicPr>
          <p:cNvPr id="18" name="Picture 17">
            <a:hlinkClick r:id="rId6" action="ppaction://hlinksldjump"/>
            <a:extLst>
              <a:ext uri="{FF2B5EF4-FFF2-40B4-BE49-F238E27FC236}">
                <a16:creationId xmlns:a16="http://schemas.microsoft.com/office/drawing/2014/main" id="{F6B631DE-F722-49A9-A7F8-EFE52A7DC4F7}"/>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
        <p:nvSpPr>
          <p:cNvPr id="56" name="TextBox 55">
            <a:extLst>
              <a:ext uri="{FF2B5EF4-FFF2-40B4-BE49-F238E27FC236}">
                <a16:creationId xmlns:a16="http://schemas.microsoft.com/office/drawing/2014/main" id="{13D82C99-ADAD-45F9-9479-6618E9025DF2}"/>
              </a:ext>
            </a:extLst>
          </p:cNvPr>
          <p:cNvSpPr txBox="1"/>
          <p:nvPr/>
        </p:nvSpPr>
        <p:spPr>
          <a:xfrm>
            <a:off x="205076" y="2589868"/>
            <a:ext cx="6934201" cy="3389839"/>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nSpc>
                <a:spcPct val="152000"/>
              </a:lnSpc>
            </a:pP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a:t>
            </a:r>
            <a:r>
              <a:rPr lang="en-US" sz="2400">
                <a:solidFill>
                  <a:srgbClr val="092D6C"/>
                </a:solidFill>
                <a:latin typeface="#9Slide03 SFU Futura_12" panose="00000400000000000000" pitchFamily="2" charset="0"/>
              </a:rPr>
              <a:t>Địa hình </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tương đối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endPar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endParaRPr>
          </a:p>
          <a:p>
            <a:pPr>
              <a:lnSpc>
                <a:spcPct val="152000"/>
              </a:lnSpc>
            </a:pP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Đất: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(40%),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r>
              <a:rPr lang="en-US" sz="2400">
                <a:solidFill>
                  <a:srgbClr val="092D6C"/>
                </a:solidFill>
                <a:latin typeface="#9Slide03 SFU Futura_12" panose="00000400000000000000" pitchFamily="2" charset="0"/>
              </a:rPr>
              <a:t>.</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tỉ lệ lớn,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ven sông.</a:t>
            </a:r>
          </a:p>
          <a:p>
            <a:pPr>
              <a:lnSpc>
                <a:spcPct val="152000"/>
              </a:lnSpc>
            </a:pP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a:t>
            </a: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phát triển vùng chuyên canh </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p>
          <a:p>
            <a:pPr>
              <a:lnSpc>
                <a:spcPct val="152000"/>
              </a:lnSpc>
            </a:pPr>
            <a:r>
              <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quy mô lớn</a:t>
            </a:r>
            <a:r>
              <a:rPr kumimoji="0" lang="en-US"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a:t>
            </a:r>
            <a:endParaRPr kumimoji="0" lang="vi-VN" sz="24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endParaRPr>
          </a:p>
        </p:txBody>
      </p:sp>
      <p:pic>
        <p:nvPicPr>
          <p:cNvPr id="20" name="Picture 19">
            <a:extLst>
              <a:ext uri="{FF2B5EF4-FFF2-40B4-BE49-F238E27FC236}">
                <a16:creationId xmlns:a16="http://schemas.microsoft.com/office/drawing/2014/main" id="{B1EFC673-49B0-4BE3-8193-1BF5507522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6952">
            <a:off x="5712932" y="5193012"/>
            <a:ext cx="1703373" cy="1703373"/>
          </a:xfrm>
          <a:prstGeom prst="rect">
            <a:avLst/>
          </a:prstGeom>
        </p:spPr>
      </p:pic>
      <p:pic>
        <p:nvPicPr>
          <p:cNvPr id="22" name="Picture 21">
            <a:extLst>
              <a:ext uri="{FF2B5EF4-FFF2-40B4-BE49-F238E27FC236}">
                <a16:creationId xmlns:a16="http://schemas.microsoft.com/office/drawing/2014/main" id="{091D65B6-83EA-45AE-AA2A-B28EB1633A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68" y="4605837"/>
            <a:ext cx="407382" cy="1208678"/>
          </a:xfrm>
          <a:prstGeom prst="rect">
            <a:avLst/>
          </a:prstGeom>
        </p:spPr>
      </p:pic>
      <p:sp>
        <p:nvSpPr>
          <p:cNvPr id="16" name="TextBox 15">
            <a:extLst>
              <a:ext uri="{FF2B5EF4-FFF2-40B4-BE49-F238E27FC236}">
                <a16:creationId xmlns:a16="http://schemas.microsoft.com/office/drawing/2014/main" id="{CB50FFDE-C926-4021-9CCD-38E39DBA96FE}"/>
              </a:ext>
            </a:extLst>
          </p:cNvPr>
          <p:cNvSpPr txBox="1"/>
          <p:nvPr/>
        </p:nvSpPr>
        <p:spPr>
          <a:xfrm>
            <a:off x="1981200" y="2639215"/>
            <a:ext cx="2590800" cy="461665"/>
          </a:xfrm>
          <a:prstGeom prst="rect">
            <a:avLst/>
          </a:prstGeom>
          <a:noFill/>
        </p:spPr>
        <p:txBody>
          <a:bodyPr wrap="square">
            <a:spAutoFit/>
          </a:bodyPr>
          <a:lstStyle/>
          <a:p>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bán bình nguyên </a:t>
            </a:r>
            <a:endParaRPr lang="en-US">
              <a:solidFill>
                <a:srgbClr val="FF0000"/>
              </a:solidFill>
            </a:endParaRPr>
          </a:p>
        </p:txBody>
      </p:sp>
      <p:sp>
        <p:nvSpPr>
          <p:cNvPr id="17" name="TextBox 16">
            <a:extLst>
              <a:ext uri="{FF2B5EF4-FFF2-40B4-BE49-F238E27FC236}">
                <a16:creationId xmlns:a16="http://schemas.microsoft.com/office/drawing/2014/main" id="{EADE6975-1F63-4BD6-9D21-1FC2313E7863}"/>
              </a:ext>
            </a:extLst>
          </p:cNvPr>
          <p:cNvSpPr txBox="1"/>
          <p:nvPr/>
        </p:nvSpPr>
        <p:spPr>
          <a:xfrm>
            <a:off x="339178" y="3202501"/>
            <a:ext cx="202302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bằng phẳng</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endParaRPr lang="en-US">
              <a:solidFill>
                <a:srgbClr val="FF0000"/>
              </a:solidFill>
            </a:endParaRPr>
          </a:p>
        </p:txBody>
      </p:sp>
      <p:sp>
        <p:nvSpPr>
          <p:cNvPr id="19" name="TextBox 18">
            <a:extLst>
              <a:ext uri="{FF2B5EF4-FFF2-40B4-BE49-F238E27FC236}">
                <a16:creationId xmlns:a16="http://schemas.microsoft.com/office/drawing/2014/main" id="{BDAAF933-04C4-4588-8E88-B6EDDFA53668}"/>
              </a:ext>
            </a:extLst>
          </p:cNvPr>
          <p:cNvSpPr txBox="1"/>
          <p:nvPr/>
        </p:nvSpPr>
        <p:spPr>
          <a:xfrm>
            <a:off x="1338331" y="3738132"/>
            <a:ext cx="202302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badan </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endParaRPr lang="en-US">
              <a:solidFill>
                <a:srgbClr val="FF0000"/>
              </a:solidFill>
            </a:endParaRPr>
          </a:p>
        </p:txBody>
      </p:sp>
      <p:sp>
        <p:nvSpPr>
          <p:cNvPr id="21" name="TextBox 20">
            <a:extLst>
              <a:ext uri="{FF2B5EF4-FFF2-40B4-BE49-F238E27FC236}">
                <a16:creationId xmlns:a16="http://schemas.microsoft.com/office/drawing/2014/main" id="{12BD68D0-C3AE-4ACB-B0B6-A8577CF3BE13}"/>
              </a:ext>
            </a:extLst>
          </p:cNvPr>
          <p:cNvSpPr txBox="1"/>
          <p:nvPr/>
        </p:nvSpPr>
        <p:spPr>
          <a:xfrm>
            <a:off x="3721094" y="3757121"/>
            <a:ext cx="2367908"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xám phù sa cổ </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endParaRPr lang="en-US">
              <a:solidFill>
                <a:srgbClr val="FF0000"/>
              </a:solidFill>
            </a:endParaRPr>
          </a:p>
        </p:txBody>
      </p:sp>
      <p:sp>
        <p:nvSpPr>
          <p:cNvPr id="23" name="TextBox 22">
            <a:extLst>
              <a:ext uri="{FF2B5EF4-FFF2-40B4-BE49-F238E27FC236}">
                <a16:creationId xmlns:a16="http://schemas.microsoft.com/office/drawing/2014/main" id="{8A3A65F1-E27A-4296-9AE9-1E0AFDFF74D8}"/>
              </a:ext>
            </a:extLst>
          </p:cNvPr>
          <p:cNvSpPr txBox="1"/>
          <p:nvPr/>
        </p:nvSpPr>
        <p:spPr>
          <a:xfrm>
            <a:off x="218541" y="4287337"/>
            <a:ext cx="202302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đất phù sa  </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endParaRPr lang="en-US">
              <a:solidFill>
                <a:srgbClr val="FF0000"/>
              </a:solidFill>
            </a:endParaRPr>
          </a:p>
        </p:txBody>
      </p:sp>
      <p:sp>
        <p:nvSpPr>
          <p:cNvPr id="27" name="TextBox 26">
            <a:extLst>
              <a:ext uri="{FF2B5EF4-FFF2-40B4-BE49-F238E27FC236}">
                <a16:creationId xmlns:a16="http://schemas.microsoft.com/office/drawing/2014/main" id="{3A65F407-46B1-409E-8ECA-164C0A6E4106}"/>
              </a:ext>
            </a:extLst>
          </p:cNvPr>
          <p:cNvSpPr txBox="1"/>
          <p:nvPr/>
        </p:nvSpPr>
        <p:spPr>
          <a:xfrm>
            <a:off x="4396564" y="4886396"/>
            <a:ext cx="2472305"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cây công nghiệp  </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endParaRPr lang="en-US">
              <a:solidFill>
                <a:srgbClr val="FF0000"/>
              </a:solidFill>
            </a:endParaRPr>
          </a:p>
        </p:txBody>
      </p:sp>
    </p:spTree>
    <p:extLst>
      <p:ext uri="{BB962C8B-B14F-4D97-AF65-F5344CB8AC3E}">
        <p14:creationId xmlns:p14="http://schemas.microsoft.com/office/powerpoint/2010/main" val="1057444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animBg="1"/>
      <p:bldP spid="16" grpId="0"/>
      <p:bldP spid="17" grpId="0"/>
      <p:bldP spid="19" grpId="0"/>
      <p:bldP spid="21" grpId="0"/>
      <p:bldP spid="2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00334" y="2590800"/>
            <a:ext cx="11791333" cy="2374111"/>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lnSpc>
                <a:spcPct val="107000"/>
              </a:lnSpc>
            </a:pPr>
            <a:r>
              <a:rPr kumimoji="0" lang="en-US" sz="28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1. Đông Nam Bộ có khí hậu </a:t>
            </a:r>
            <a:r>
              <a:rPr kumimoji="0" lang="en-US" sz="2800" b="0" i="1" u="none" strike="noStrike" kern="1200" cap="none" spc="0" normalizeH="0" baseline="0" noProof="0">
                <a:ln>
                  <a:noFill/>
                </a:ln>
                <a:solidFill>
                  <a:srgbClr val="BD3783"/>
                </a:solidFill>
                <a:effectLst>
                  <a:outerShdw blurRad="38100" dist="38100" dir="2700000" algn="tl">
                    <a:srgbClr val="000000">
                      <a:alpha val="43137"/>
                    </a:srgbClr>
                  </a:outerShdw>
                </a:effectLst>
                <a:uLnTx/>
                <a:uFillTx/>
                <a:latin typeface="#9Slide03 SFU Futura_12" panose="00000400000000000000" pitchFamily="2" charset="0"/>
                <a:ea typeface="+mn-ea"/>
                <a:cs typeface="+mn-cs"/>
              </a:rPr>
              <a:t>xích đạo/cận xích đạo</a:t>
            </a:r>
            <a:r>
              <a:rPr kumimoji="0" lang="en-US" sz="28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 </a:t>
            </a:r>
            <a:r>
              <a:rPr lang="en-US" sz="2800">
                <a:solidFill>
                  <a:srgbClr val="092D6C"/>
                </a:solidFill>
                <a:latin typeface="#9Slide03 SFU Futura_12" panose="00000400000000000000" pitchFamily="2" charset="0"/>
              </a:rPr>
              <a:t>với nền nhiệt </a:t>
            </a:r>
            <a:r>
              <a:rPr lang="en-US" sz="2800" b="1" i="1">
                <a:solidFill>
                  <a:srgbClr val="BD3783"/>
                </a:solidFill>
                <a:effectLst>
                  <a:outerShdw blurRad="38100" dist="38100" dir="2700000" algn="tl">
                    <a:srgbClr val="000000">
                      <a:alpha val="43137"/>
                    </a:srgbClr>
                  </a:outerShdw>
                </a:effectLst>
                <a:latin typeface="#9Slide03 SFU Futura_12" panose="00000400000000000000" pitchFamily="2" charset="0"/>
              </a:rPr>
              <a:t>thấp/cao</a:t>
            </a:r>
            <a:r>
              <a:rPr lang="en-US" sz="2800">
                <a:solidFill>
                  <a:srgbClr val="092D6C"/>
                </a:solidFill>
                <a:latin typeface="#9Slide03 SFU Futura_12" panose="00000400000000000000" pitchFamily="2" charset="0"/>
              </a:rPr>
              <a:t>, lượng mưa </a:t>
            </a:r>
            <a:r>
              <a:rPr lang="en-US" sz="2800" b="1" i="1">
                <a:solidFill>
                  <a:srgbClr val="BD3783"/>
                </a:solidFill>
                <a:effectLst>
                  <a:outerShdw blurRad="38100" dist="38100" dir="2700000" algn="tl">
                    <a:srgbClr val="000000">
                      <a:alpha val="43137"/>
                    </a:srgbClr>
                  </a:outerShdw>
                </a:effectLst>
                <a:latin typeface="#9Slide03 SFU Futura_12" panose="00000400000000000000" pitchFamily="2" charset="0"/>
              </a:rPr>
              <a:t>nhỏ/lớn</a:t>
            </a:r>
            <a:r>
              <a:rPr lang="en-US" sz="2800">
                <a:solidFill>
                  <a:srgbClr val="092D6C"/>
                </a:solidFill>
                <a:latin typeface="#9Slide03 SFU Futura_12" panose="00000400000000000000" pitchFamily="2" charset="0"/>
              </a:rPr>
              <a:t>, phân hoá giữa mùa mưa và mùa khô rõ rệt.</a:t>
            </a:r>
            <a:endParaRPr kumimoji="0" lang="en-US" sz="28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endParaRPr>
          </a:p>
          <a:p>
            <a:pPr algn="just">
              <a:lnSpc>
                <a:spcPct val="107000"/>
              </a:lnSpc>
            </a:pPr>
            <a:r>
              <a:rPr lang="en-US" sz="2800">
                <a:solidFill>
                  <a:srgbClr val="092D6C"/>
                </a:solidFill>
                <a:latin typeface="#9Slide03 SFU Futura_12" panose="00000400000000000000" pitchFamily="2" charset="0"/>
              </a:rPr>
              <a:t>2. Khí hậu ĐNB tạo điều kiện </a:t>
            </a:r>
            <a:r>
              <a:rPr lang="vi-VN" sz="2800">
                <a:solidFill>
                  <a:srgbClr val="092D6C"/>
                </a:solidFill>
                <a:latin typeface="#9Slide03 SFU Futura_12" panose="00000400000000000000" pitchFamily="2" charset="0"/>
              </a:rPr>
              <a:t>các hoạt động kinh tế diễn ra thường xuyên, phát triển các giống cây trồng có nguồn gốc </a:t>
            </a:r>
            <a:r>
              <a:rPr lang="vi-VN" sz="2800">
                <a:solidFill>
                  <a:srgbClr val="BD3783"/>
                </a:solidFill>
                <a:effectLst>
                  <a:outerShdw blurRad="38100" dist="38100" dir="2700000" algn="tl">
                    <a:srgbClr val="000000">
                      <a:alpha val="43137"/>
                    </a:srgbClr>
                  </a:outerShdw>
                </a:effectLst>
                <a:latin typeface="#9Slide03 SFU Futura_12" panose="00000400000000000000" pitchFamily="2" charset="0"/>
              </a:rPr>
              <a:t>nhiệt đới</a:t>
            </a:r>
            <a:r>
              <a:rPr lang="en-US" sz="2800">
                <a:solidFill>
                  <a:srgbClr val="BD3783"/>
                </a:solidFill>
                <a:effectLst>
                  <a:outerShdw blurRad="38100" dist="38100" dir="2700000" algn="tl">
                    <a:srgbClr val="000000">
                      <a:alpha val="43137"/>
                    </a:srgbClr>
                  </a:outerShdw>
                </a:effectLst>
                <a:latin typeface="#9Slide03 SFU Futura_12" panose="00000400000000000000" pitchFamily="2" charset="0"/>
              </a:rPr>
              <a:t>/cận nhiệt đới</a:t>
            </a:r>
            <a:r>
              <a:rPr lang="vi-VN" sz="2800">
                <a:solidFill>
                  <a:srgbClr val="092D6C"/>
                </a:solidFill>
                <a:latin typeface="#9Slide03 SFU Futura_12" panose="00000400000000000000" pitchFamily="2" charset="0"/>
              </a:rPr>
              <a:t> cho năng suất cao.</a:t>
            </a:r>
            <a:endParaRPr lang="en-US" sz="2400"/>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1524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28602" y="1729232"/>
              <a:ext cx="995398" cy="430887"/>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KHÍ</a:t>
              </a:r>
            </a:p>
            <a:p>
              <a:pPr algn="ctr"/>
              <a:r>
                <a:rPr lang="en-US" sz="1100">
                  <a:solidFill>
                    <a:schemeClr val="bg1"/>
                  </a:solidFill>
                  <a:latin typeface="#9Slide07 IcielBC Cubano Normal" panose="00000500000000000000" pitchFamily="2" charset="0"/>
                </a:rPr>
                <a:t>HẬU</a:t>
              </a:r>
              <a:endParaRPr lang="en-US" sz="1000">
                <a:solidFill>
                  <a:schemeClr val="bg1"/>
                </a:solidFill>
              </a:endParaRPr>
            </a:p>
          </p:txBody>
        </p:sp>
      </p:grpSp>
      <p:sp>
        <p:nvSpPr>
          <p:cNvPr id="13" name="TextBox 12">
            <a:extLst>
              <a:ext uri="{FF2B5EF4-FFF2-40B4-BE49-F238E27FC236}">
                <a16:creationId xmlns:a16="http://schemas.microsoft.com/office/drawing/2014/main" id="{BFBF5A0C-AC82-458E-BD6D-B30AA6362882}"/>
              </a:ext>
            </a:extLst>
          </p:cNvPr>
          <p:cNvSpPr txBox="1"/>
          <p:nvPr/>
        </p:nvSpPr>
        <p:spPr>
          <a:xfrm>
            <a:off x="2571894" y="1219200"/>
            <a:ext cx="8101435" cy="1077218"/>
          </a:xfrm>
          <a:prstGeom prst="rect">
            <a:avLst/>
          </a:prstGeom>
          <a:noFill/>
        </p:spPr>
        <p:txBody>
          <a:bodyPr wrap="square">
            <a:spAutoFit/>
          </a:bodyPr>
          <a:lstStyle/>
          <a:p>
            <a:pPr algn="ctr"/>
            <a:r>
              <a:rPr lang="en-US" sz="3200">
                <a:solidFill>
                  <a:srgbClr val="FF0000"/>
                </a:solidFill>
                <a:latin typeface="#9Slide03 SFU Futura_12" panose="00000400000000000000" pitchFamily="2" charset="0"/>
              </a:rPr>
              <a:t>Em hãy gạch dưới một cụm từ chính xác trong hai cụm từ được gợi ý ở mỗi câu sau đây</a:t>
            </a:r>
            <a:endParaRPr lang="en-US" sz="2800">
              <a:solidFill>
                <a:srgbClr val="FF0000"/>
              </a:solidFill>
            </a:endParaRPr>
          </a:p>
        </p:txBody>
      </p:sp>
      <p:pic>
        <p:nvPicPr>
          <p:cNvPr id="14" name="Picture 13">
            <a:extLst>
              <a:ext uri="{FF2B5EF4-FFF2-40B4-BE49-F238E27FC236}">
                <a16:creationId xmlns:a16="http://schemas.microsoft.com/office/drawing/2014/main" id="{108B8DCE-6EC4-4E07-AFB1-3C505A444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3525" y="72825"/>
            <a:ext cx="2793608" cy="2793608"/>
          </a:xfrm>
          <a:prstGeom prst="rect">
            <a:avLst/>
          </a:prstGeom>
        </p:spPr>
      </p:pic>
      <p:pic>
        <p:nvPicPr>
          <p:cNvPr id="4" name="Picture 3">
            <a:extLst>
              <a:ext uri="{FF2B5EF4-FFF2-40B4-BE49-F238E27FC236}">
                <a16:creationId xmlns:a16="http://schemas.microsoft.com/office/drawing/2014/main" id="{8F36948B-C145-407A-A7C6-5224F365214E}"/>
              </a:ext>
            </a:extLst>
          </p:cNvPr>
          <p:cNvPicPr>
            <a:picLocks noChangeAspect="1"/>
          </p:cNvPicPr>
          <p:nvPr/>
        </p:nvPicPr>
        <p:blipFill>
          <a:blip r:embed="rId6"/>
          <a:stretch>
            <a:fillRect/>
          </a:stretch>
        </p:blipFill>
        <p:spPr>
          <a:xfrm flipH="1">
            <a:off x="6582902" y="4992827"/>
            <a:ext cx="2185470" cy="1688190"/>
          </a:xfrm>
          <a:prstGeom prst="teardrop">
            <a:avLst/>
          </a:prstGeom>
          <a:effectLst>
            <a:outerShdw blurRad="50800" dist="38100" dir="5400000" algn="t" rotWithShape="0">
              <a:prstClr val="black">
                <a:alpha val="40000"/>
              </a:prstClr>
            </a:outerShdw>
          </a:effectLst>
        </p:spPr>
      </p:pic>
      <p:pic>
        <p:nvPicPr>
          <p:cNvPr id="17" name="Picture 16">
            <a:hlinkClick r:id="rId7" action="ppaction://hlinksldjump"/>
            <a:extLst>
              <a:ext uri="{FF2B5EF4-FFF2-40B4-BE49-F238E27FC236}">
                <a16:creationId xmlns:a16="http://schemas.microsoft.com/office/drawing/2014/main" id="{6837D0AD-E1C0-41A1-8BCF-59C2E15E3C5C}"/>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cxnSp>
        <p:nvCxnSpPr>
          <p:cNvPr id="19" name="Straight Connector 18">
            <a:extLst>
              <a:ext uri="{FF2B5EF4-FFF2-40B4-BE49-F238E27FC236}">
                <a16:creationId xmlns:a16="http://schemas.microsoft.com/office/drawing/2014/main" id="{843BE0C9-BB9F-4DD2-86FD-46C735304293}"/>
              </a:ext>
            </a:extLst>
          </p:cNvPr>
          <p:cNvCxnSpPr>
            <a:cxnSpLocks/>
          </p:cNvCxnSpPr>
          <p:nvPr/>
        </p:nvCxnSpPr>
        <p:spPr>
          <a:xfrm>
            <a:off x="6096000" y="3048000"/>
            <a:ext cx="1905000"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DB6E74-FA21-483A-85F7-9749D3228FFC}"/>
              </a:ext>
            </a:extLst>
          </p:cNvPr>
          <p:cNvCxnSpPr>
            <a:cxnSpLocks/>
          </p:cNvCxnSpPr>
          <p:nvPr/>
        </p:nvCxnSpPr>
        <p:spPr>
          <a:xfrm>
            <a:off x="11201400" y="3037114"/>
            <a:ext cx="685800"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069389-979E-404D-845B-653AF850EB1B}"/>
              </a:ext>
            </a:extLst>
          </p:cNvPr>
          <p:cNvCxnSpPr>
            <a:cxnSpLocks/>
          </p:cNvCxnSpPr>
          <p:nvPr/>
        </p:nvCxnSpPr>
        <p:spPr>
          <a:xfrm>
            <a:off x="7589701" y="4343400"/>
            <a:ext cx="1325699"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EB0ACD-0D41-4974-BC56-4A98BF3E5E6A}"/>
              </a:ext>
            </a:extLst>
          </p:cNvPr>
          <p:cNvCxnSpPr>
            <a:cxnSpLocks/>
          </p:cNvCxnSpPr>
          <p:nvPr/>
        </p:nvCxnSpPr>
        <p:spPr>
          <a:xfrm>
            <a:off x="2667000" y="3505200"/>
            <a:ext cx="685800"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74" name="Picture 2" descr="Phong trào đấu tranh cách mạng của công nhân cao su miền Đông Nam Bộ - GS.  TS Đàm Đức Vượng">
            <a:extLst>
              <a:ext uri="{FF2B5EF4-FFF2-40B4-BE49-F238E27FC236}">
                <a16:creationId xmlns:a16="http://schemas.microsoft.com/office/drawing/2014/main" id="{3D4337E5-7BDE-4720-93DD-055F5A0F04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4221" y="4976262"/>
            <a:ext cx="2438390" cy="1828794"/>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60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bg/>
                                          </p:spTgt>
                                        </p:tgtEl>
                                        <p:attrNameLst>
                                          <p:attrName>style.visibility</p:attrName>
                                        </p:attrNameLst>
                                      </p:cBhvr>
                                      <p:to>
                                        <p:strVal val="visible"/>
                                      </p:to>
                                    </p:set>
                                    <p:animEffect transition="in" filter="fade">
                                      <p:cBhvr>
                                        <p:cTn id="19" dur="1000"/>
                                        <p:tgtEl>
                                          <p:spTgt spid="54">
                                            <p:bg/>
                                          </p:spTgt>
                                        </p:tgtEl>
                                      </p:cBhvr>
                                    </p:animEffect>
                                    <p:anim calcmode="lin" valueType="num">
                                      <p:cBhvr>
                                        <p:cTn id="20" dur="1000" fill="hold"/>
                                        <p:tgtEl>
                                          <p:spTgt spid="54">
                                            <p:bg/>
                                          </p:spTgt>
                                        </p:tgtEl>
                                        <p:attrNameLst>
                                          <p:attrName>ppt_x</p:attrName>
                                        </p:attrNameLst>
                                      </p:cBhvr>
                                      <p:tavLst>
                                        <p:tav tm="0">
                                          <p:val>
                                            <p:strVal val="#ppt_x"/>
                                          </p:val>
                                        </p:tav>
                                        <p:tav tm="100000">
                                          <p:val>
                                            <p:strVal val="#ppt_x"/>
                                          </p:val>
                                        </p:tav>
                                      </p:tavLst>
                                    </p:anim>
                                    <p:anim calcmode="lin" valueType="num">
                                      <p:cBhvr>
                                        <p:cTn id="21" dur="1000" fill="hold"/>
                                        <p:tgtEl>
                                          <p:spTgt spid="54">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4">
                                            <p:txEl>
                                              <p:pRg st="0" end="0"/>
                                            </p:txEl>
                                          </p:spTgt>
                                        </p:tgtEl>
                                        <p:attrNameLst>
                                          <p:attrName>style.visibility</p:attrName>
                                        </p:attrNameLst>
                                      </p:cBhvr>
                                      <p:to>
                                        <p:strVal val="visible"/>
                                      </p:to>
                                    </p:set>
                                    <p:animEffect transition="in" filter="fade">
                                      <p:cBhvr>
                                        <p:cTn id="26" dur="1000"/>
                                        <p:tgtEl>
                                          <p:spTgt spid="54">
                                            <p:txEl>
                                              <p:pRg st="0" end="0"/>
                                            </p:txEl>
                                          </p:spTgt>
                                        </p:tgtEl>
                                      </p:cBhvr>
                                    </p:animEffect>
                                    <p:anim calcmode="lin" valueType="num">
                                      <p:cBhvr>
                                        <p:cTn id="27"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4">
                                            <p:txEl>
                                              <p:pRg st="1" end="1"/>
                                            </p:txEl>
                                          </p:spTgt>
                                        </p:tgtEl>
                                        <p:attrNameLst>
                                          <p:attrName>style.visibility</p:attrName>
                                        </p:attrNameLst>
                                      </p:cBhvr>
                                      <p:to>
                                        <p:strVal val="visible"/>
                                      </p:to>
                                    </p:set>
                                    <p:animEffect transition="in" filter="fade">
                                      <p:cBhvr>
                                        <p:cTn id="33" dur="1000"/>
                                        <p:tgtEl>
                                          <p:spTgt spid="54">
                                            <p:txEl>
                                              <p:pRg st="1" end="1"/>
                                            </p:txEl>
                                          </p:spTgt>
                                        </p:tgtEl>
                                      </p:cBhvr>
                                    </p:animEffect>
                                    <p:anim calcmode="lin" valueType="num">
                                      <p:cBhvr>
                                        <p:cTn id="34" dur="100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057400" y="1295400"/>
            <a:ext cx="9717936" cy="1569660"/>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Em hãy chọn đáp án đúng (Đ) hoặc đáp án sai (S) trong câu sau, nếu sai em hãy gạch chân chỗ sai và sửa lại cho đúng.</a:t>
            </a:r>
            <a:endParaRPr lang="en-US" sz="2800">
              <a:solidFill>
                <a:srgbClr val="FF0000"/>
              </a:solidFill>
            </a:endParaRPr>
          </a:p>
        </p:txBody>
      </p:sp>
      <p:pic>
        <p:nvPicPr>
          <p:cNvPr id="9" name="Picture 8">
            <a:extLst>
              <a:ext uri="{FF2B5EF4-FFF2-40B4-BE49-F238E27FC236}">
                <a16:creationId xmlns:a16="http://schemas.microsoft.com/office/drawing/2014/main" id="{9C9FC0C7-D314-4AE1-9C2A-12F4BB511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0270" y="-28627"/>
            <a:ext cx="1526230" cy="1526230"/>
          </a:xfrm>
          <a:prstGeom prst="rect">
            <a:avLst/>
          </a:prstGeom>
        </p:spPr>
      </p:pic>
      <p:grpSp>
        <p:nvGrpSpPr>
          <p:cNvPr id="11" name="Group 10">
            <a:extLst>
              <a:ext uri="{FF2B5EF4-FFF2-40B4-BE49-F238E27FC236}">
                <a16:creationId xmlns:a16="http://schemas.microsoft.com/office/drawing/2014/main" id="{99C93EF0-52EB-46AE-BD1C-9016D1D2CCB9}"/>
              </a:ext>
            </a:extLst>
          </p:cNvPr>
          <p:cNvGrpSpPr/>
          <p:nvPr/>
        </p:nvGrpSpPr>
        <p:grpSpPr>
          <a:xfrm>
            <a:off x="-4554"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4">
              <a:clrChange>
                <a:clrFrom>
                  <a:srgbClr val="FBFBFB"/>
                </a:clrFrom>
                <a:clrTo>
                  <a:srgbClr val="FBFBFB">
                    <a:alpha val="0"/>
                  </a:srgbClr>
                </a:clrTo>
              </a:clrChange>
              <a:extLst>
                <a:ext uri="{BEBA8EAE-BF5A-486C-A8C5-ECC9F3942E4B}">
                  <a14:imgProps xmlns:a14="http://schemas.microsoft.com/office/drawing/2010/main">
                    <a14:imgLayer r:embed="rId5">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28602" y="1729232"/>
              <a:ext cx="995398" cy="430887"/>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NGUỒN</a:t>
              </a:r>
            </a:p>
            <a:p>
              <a:pPr algn="ctr"/>
              <a:r>
                <a:rPr lang="en-US" sz="1100">
                  <a:solidFill>
                    <a:schemeClr val="bg1"/>
                  </a:solidFill>
                  <a:latin typeface="#9Slide07 IcielBC Cubano Normal" panose="00000500000000000000" pitchFamily="2" charset="0"/>
                </a:rPr>
                <a:t>NƯỚC</a:t>
              </a:r>
              <a:endParaRPr lang="en-US" sz="1000">
                <a:solidFill>
                  <a:schemeClr val="bg1"/>
                </a:solidFill>
              </a:endParaRPr>
            </a:p>
          </p:txBody>
        </p:sp>
      </p:grpSp>
      <p:sp>
        <p:nvSpPr>
          <p:cNvPr id="14" name="TextBox 13">
            <a:extLst>
              <a:ext uri="{FF2B5EF4-FFF2-40B4-BE49-F238E27FC236}">
                <a16:creationId xmlns:a16="http://schemas.microsoft.com/office/drawing/2014/main" id="{66BD8574-6799-4111-97A0-B598C833F771}"/>
              </a:ext>
            </a:extLst>
          </p:cNvPr>
          <p:cNvSpPr txBox="1"/>
          <p:nvPr/>
        </p:nvSpPr>
        <p:spPr>
          <a:xfrm>
            <a:off x="389000" y="2873893"/>
            <a:ext cx="11414001" cy="1558760"/>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lnSpc>
                <a:spcPct val="116000"/>
              </a:lnSpc>
            </a:pPr>
            <a:r>
              <a:rPr lang="en-US" sz="2800">
                <a:solidFill>
                  <a:srgbClr val="092D6C"/>
                </a:solidFill>
                <a:latin typeface="#9Slide03 SFU Futura_12" panose="00000400000000000000" pitchFamily="2" charset="0"/>
              </a:rPr>
              <a:t>ĐNB có hệ thống sông, hồ nhỏ. Sông, hồ trong vùng không có giá trị thuỷ điện, cung cấp nước cho sản xuất và sinh hoạt. Vùng có nguồn nước khoáng, nước nóng góp phần phát triển nông nghiệp. (  Đ/S  )</a:t>
            </a:r>
            <a:endParaRPr lang="en-US" sz="2400"/>
          </a:p>
        </p:txBody>
      </p:sp>
      <p:grpSp>
        <p:nvGrpSpPr>
          <p:cNvPr id="3" name="Group 2">
            <a:extLst>
              <a:ext uri="{FF2B5EF4-FFF2-40B4-BE49-F238E27FC236}">
                <a16:creationId xmlns:a16="http://schemas.microsoft.com/office/drawing/2014/main" id="{A61124D7-D383-41A9-AA19-BC278CFCA5A1}"/>
              </a:ext>
            </a:extLst>
          </p:cNvPr>
          <p:cNvGrpSpPr/>
          <p:nvPr/>
        </p:nvGrpSpPr>
        <p:grpSpPr>
          <a:xfrm>
            <a:off x="2511336" y="4545994"/>
            <a:ext cx="7169328" cy="2235806"/>
            <a:chOff x="1530522" y="1632879"/>
            <a:chExt cx="9137484" cy="2849586"/>
          </a:xfrm>
        </p:grpSpPr>
        <p:pic>
          <p:nvPicPr>
            <p:cNvPr id="30" name="Picture 29">
              <a:extLst>
                <a:ext uri="{FF2B5EF4-FFF2-40B4-BE49-F238E27FC236}">
                  <a16:creationId xmlns:a16="http://schemas.microsoft.com/office/drawing/2014/main" id="{9E980DE1-D79C-4259-A3B7-17A8B6AB542D}"/>
                </a:ext>
              </a:extLst>
            </p:cNvPr>
            <p:cNvPicPr>
              <a:picLocks noChangeAspect="1"/>
            </p:cNvPicPr>
            <p:nvPr/>
          </p:nvPicPr>
          <p:blipFill rotWithShape="1">
            <a:blip r:embed="rId6"/>
            <a:srcRect l="28575" r="12177" b="4"/>
            <a:stretch/>
          </p:blipFill>
          <p:spPr>
            <a:xfrm>
              <a:off x="1530522"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1" name="Picture 4" descr="Nhà máy thủy điện Trị An – Wikipedia tiếng Việt">
              <a:extLst>
                <a:ext uri="{FF2B5EF4-FFF2-40B4-BE49-F238E27FC236}">
                  <a16:creationId xmlns:a16="http://schemas.microsoft.com/office/drawing/2014/main" id="{7EE7EE3E-713D-4C41-9A58-D172BBC3B4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499" r="3" b="3"/>
            <a:stretch/>
          </p:blipFill>
          <p:spPr bwMode="auto">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32" name="Picture 2" descr="Sông Đồng Nai dài bao nhiêu km và có những đặc điểm gì?">
              <a:extLst>
                <a:ext uri="{FF2B5EF4-FFF2-40B4-BE49-F238E27FC236}">
                  <a16:creationId xmlns:a16="http://schemas.microsoft.com/office/drawing/2014/main" id="{F552DD27-E9B6-4F70-8230-95C59381F6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47" r="10954" b="1"/>
            <a:stretch/>
          </p:blipFill>
          <p:spPr bwMode="auto">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307584BC-6E4C-451B-AC2C-70D98AFCED9E}"/>
              </a:ext>
            </a:extLst>
          </p:cNvPr>
          <p:cNvPicPr>
            <a:picLocks noChangeAspect="1"/>
          </p:cNvPicPr>
          <p:nvPr/>
        </p:nvPicPr>
        <p:blipFill>
          <a:blip r:embed="rId9"/>
          <a:stretch>
            <a:fillRect/>
          </a:stretch>
        </p:blipFill>
        <p:spPr>
          <a:xfrm>
            <a:off x="10114312" y="3965937"/>
            <a:ext cx="1688688" cy="1654912"/>
          </a:xfrm>
          <a:prstGeom prst="rect">
            <a:avLst/>
          </a:prstGeom>
        </p:spPr>
      </p:pic>
      <p:pic>
        <p:nvPicPr>
          <p:cNvPr id="20" name="Picture 19">
            <a:hlinkClick r:id="rId10" action="ppaction://hlinksldjump"/>
            <a:extLst>
              <a:ext uri="{FF2B5EF4-FFF2-40B4-BE49-F238E27FC236}">
                <a16:creationId xmlns:a16="http://schemas.microsoft.com/office/drawing/2014/main" id="{2385670C-98F5-48C5-9A4B-49FF4915B0B1}"/>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cxnSp>
        <p:nvCxnSpPr>
          <p:cNvPr id="21" name="Straight Connector 20">
            <a:extLst>
              <a:ext uri="{FF2B5EF4-FFF2-40B4-BE49-F238E27FC236}">
                <a16:creationId xmlns:a16="http://schemas.microsoft.com/office/drawing/2014/main" id="{0E0AE029-56D4-468E-A87C-42DADA1A5111}"/>
              </a:ext>
            </a:extLst>
          </p:cNvPr>
          <p:cNvCxnSpPr>
            <a:cxnSpLocks/>
          </p:cNvCxnSpPr>
          <p:nvPr/>
        </p:nvCxnSpPr>
        <p:spPr>
          <a:xfrm>
            <a:off x="4731054" y="3352800"/>
            <a:ext cx="457200"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0C5D674-D407-4803-96E2-A39755FC299C}"/>
              </a:ext>
            </a:extLst>
          </p:cNvPr>
          <p:cNvSpPr/>
          <p:nvPr/>
        </p:nvSpPr>
        <p:spPr>
          <a:xfrm>
            <a:off x="9372600" y="3940537"/>
            <a:ext cx="453057" cy="4530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F53AD38-B0FC-4FC0-AA72-A7680177D7D3}"/>
              </a:ext>
            </a:extLst>
          </p:cNvPr>
          <p:cNvCxnSpPr>
            <a:cxnSpLocks/>
          </p:cNvCxnSpPr>
          <p:nvPr/>
        </p:nvCxnSpPr>
        <p:spPr>
          <a:xfrm>
            <a:off x="8534400" y="3352800"/>
            <a:ext cx="968206"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386343-41E0-4084-8C62-6CFA28C240A6}"/>
              </a:ext>
            </a:extLst>
          </p:cNvPr>
          <p:cNvCxnSpPr>
            <a:cxnSpLocks/>
          </p:cNvCxnSpPr>
          <p:nvPr/>
        </p:nvCxnSpPr>
        <p:spPr>
          <a:xfrm>
            <a:off x="6629400" y="4343400"/>
            <a:ext cx="1728402"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365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4">
                                            <p:bg/>
                                          </p:spTgt>
                                        </p:tgtEl>
                                        <p:attrNameLst>
                                          <p:attrName>style.visibility</p:attrName>
                                        </p:attrNameLst>
                                      </p:cBhvr>
                                      <p:to>
                                        <p:strVal val="visible"/>
                                      </p:to>
                                    </p:set>
                                    <p:animEffect transition="in" filter="fade">
                                      <p:cBhvr>
                                        <p:cTn id="16" dur="1000"/>
                                        <p:tgtEl>
                                          <p:spTgt spid="14">
                                            <p:bg/>
                                          </p:spTgt>
                                        </p:tgtEl>
                                      </p:cBhvr>
                                    </p:animEffect>
                                    <p:anim calcmode="lin" valueType="num">
                                      <p:cBhvr>
                                        <p:cTn id="17" dur="1000" fill="hold"/>
                                        <p:tgtEl>
                                          <p:spTgt spid="14">
                                            <p:bg/>
                                          </p:spTgt>
                                        </p:tgtEl>
                                        <p:attrNameLst>
                                          <p:attrName>ppt_x</p:attrName>
                                        </p:attrNameLst>
                                      </p:cBhvr>
                                      <p:tavLst>
                                        <p:tav tm="0">
                                          <p:val>
                                            <p:strVal val="#ppt_x"/>
                                          </p:val>
                                        </p:tav>
                                        <p:tav tm="100000">
                                          <p:val>
                                            <p:strVal val="#ppt_x"/>
                                          </p:val>
                                        </p:tav>
                                      </p:tavLst>
                                    </p:anim>
                                    <p:anim calcmode="lin" valueType="num">
                                      <p:cBhvr>
                                        <p:cTn id="18"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4" grpId="0" build="p"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515328" y="1761908"/>
            <a:ext cx="6898177"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Kể tên các vườn quốc gia và khu dự trữ sinh quyển ở Đông Nam Bộ?</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838446"/>
              <a:ext cx="995398" cy="261610"/>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RỪNG</a:t>
              </a:r>
              <a:endParaRPr lang="en-US" sz="1000">
                <a:solidFill>
                  <a:schemeClr val="bg1"/>
                </a:solidFill>
              </a:endParaRPr>
            </a:p>
          </p:txBody>
        </p:sp>
      </p:grpSp>
      <p:pic>
        <p:nvPicPr>
          <p:cNvPr id="14" name="Picture 13">
            <a:extLst>
              <a:ext uri="{FF2B5EF4-FFF2-40B4-BE49-F238E27FC236}">
                <a16:creationId xmlns:a16="http://schemas.microsoft.com/office/drawing/2014/main" id="{A3B6FFB7-465D-4674-904D-BF91597CB4D8}"/>
              </a:ext>
            </a:extLst>
          </p:cNvPr>
          <p:cNvPicPr>
            <a:picLocks noChangeAspect="1"/>
          </p:cNvPicPr>
          <p:nvPr/>
        </p:nvPicPr>
        <p:blipFill>
          <a:blip r:embed="rId5"/>
          <a:stretch>
            <a:fillRect/>
          </a:stretch>
        </p:blipFill>
        <p:spPr>
          <a:xfrm>
            <a:off x="9500103" y="556754"/>
            <a:ext cx="2615697" cy="2563383"/>
          </a:xfrm>
          <a:prstGeom prst="rect">
            <a:avLst/>
          </a:prstGeom>
        </p:spPr>
      </p:pic>
      <p:grpSp>
        <p:nvGrpSpPr>
          <p:cNvPr id="16" name="Group 15">
            <a:extLst>
              <a:ext uri="{FF2B5EF4-FFF2-40B4-BE49-F238E27FC236}">
                <a16:creationId xmlns:a16="http://schemas.microsoft.com/office/drawing/2014/main" id="{E56A1796-394D-45A7-838C-9427F2F8A601}"/>
              </a:ext>
            </a:extLst>
          </p:cNvPr>
          <p:cNvGrpSpPr/>
          <p:nvPr/>
        </p:nvGrpSpPr>
        <p:grpSpPr>
          <a:xfrm>
            <a:off x="2514600" y="3107134"/>
            <a:ext cx="6623566" cy="3725756"/>
            <a:chOff x="20" y="10"/>
            <a:chExt cx="12191980" cy="6857990"/>
          </a:xfrm>
        </p:grpSpPr>
        <p:pic>
          <p:nvPicPr>
            <p:cNvPr id="17" name="Picture 2" descr="ĐỒNG NAI: VƯỜN QUỐC GIA NAM CÁT TIÊN – VƯỜN TRÁI CÂY LONG KHÁNH">
              <a:extLst>
                <a:ext uri="{FF2B5EF4-FFF2-40B4-BE49-F238E27FC236}">
                  <a16:creationId xmlns:a16="http://schemas.microsoft.com/office/drawing/2014/main" id="{7F6E869B-BCD3-4B87-A253-64ED861843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875" r="-2" b="1841"/>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4" descr="ẢNH] HỆ SINH THÁI Ở VƯỜN QUỐC GIA BÙ GIA MẬP">
              <a:extLst>
                <a:ext uri="{FF2B5EF4-FFF2-40B4-BE49-F238E27FC236}">
                  <a16:creationId xmlns:a16="http://schemas.microsoft.com/office/drawing/2014/main" id="{D4727FFF-4B9F-4E82-A8BD-A5607B8A8A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1" r="-1"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10" descr="Đa dạng sinh học Vườn quốc gia Bù Gia Mập - Binh Phuoc, Tin tuc Binh Phuoc,  Tin mới tỉnh Bình Phước">
              <a:extLst>
                <a:ext uri="{FF2B5EF4-FFF2-40B4-BE49-F238E27FC236}">
                  <a16:creationId xmlns:a16="http://schemas.microsoft.com/office/drawing/2014/main" id="{7A75ADE4-F62A-4B05-B421-77B75672C1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692" r="2" b="5834"/>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1" name="Picture 6" descr="Du lịch vườn Quốc gia Bù Gia Mập, địa điểm Trekking không thể bỏ qua">
              <a:extLst>
                <a:ext uri="{FF2B5EF4-FFF2-40B4-BE49-F238E27FC236}">
                  <a16:creationId xmlns:a16="http://schemas.microsoft.com/office/drawing/2014/main" id="{5EF29B51-B13B-41E0-B477-C33A5CFD35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371" r="-2" b="-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grpSp>
      <p:pic>
        <p:nvPicPr>
          <p:cNvPr id="27" name="Picture 26">
            <a:hlinkClick r:id="rId10" action="ppaction://hlinksldjump"/>
            <a:extLst>
              <a:ext uri="{FF2B5EF4-FFF2-40B4-BE49-F238E27FC236}">
                <a16:creationId xmlns:a16="http://schemas.microsoft.com/office/drawing/2014/main" id="{00370E9C-7219-4D43-9795-7429B9ABE967}"/>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Tree>
    <p:extLst>
      <p:ext uri="{BB962C8B-B14F-4D97-AF65-F5344CB8AC3E}">
        <p14:creationId xmlns:p14="http://schemas.microsoft.com/office/powerpoint/2010/main" val="416458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438400" y="1562726"/>
            <a:ext cx="8584943"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Dựa vào SGK, em điền nội dung thích hợp vào chỗ trống để hoàn thành đoạn thông tin sau. </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2286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838446"/>
              <a:ext cx="995398" cy="430887"/>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KHOÁNG</a:t>
              </a:r>
            </a:p>
            <a:p>
              <a:pPr algn="ctr"/>
              <a:r>
                <a:rPr lang="en-US" sz="1100">
                  <a:solidFill>
                    <a:schemeClr val="bg1"/>
                  </a:solidFill>
                  <a:latin typeface="#9Slide07 IcielBC Cubano Normal" panose="00000500000000000000" pitchFamily="2" charset="0"/>
                </a:rPr>
                <a:t>SẢN</a:t>
              </a:r>
              <a:endParaRPr lang="en-US" sz="1000">
                <a:solidFill>
                  <a:schemeClr val="bg1"/>
                </a:solidFill>
              </a:endParaRPr>
            </a:p>
          </p:txBody>
        </p:sp>
      </p:grpSp>
      <p:sp>
        <p:nvSpPr>
          <p:cNvPr id="14" name="TextBox 13">
            <a:extLst>
              <a:ext uri="{FF2B5EF4-FFF2-40B4-BE49-F238E27FC236}">
                <a16:creationId xmlns:a16="http://schemas.microsoft.com/office/drawing/2014/main" id="{718BCC04-A975-4E5F-B3AE-15D72F8F8DCA}"/>
              </a:ext>
            </a:extLst>
          </p:cNvPr>
          <p:cNvSpPr txBox="1"/>
          <p:nvPr/>
        </p:nvSpPr>
        <p:spPr>
          <a:xfrm>
            <a:off x="389000" y="2868543"/>
            <a:ext cx="11414001" cy="1384995"/>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r>
              <a:rPr lang="en-US" sz="2800">
                <a:solidFill>
                  <a:srgbClr val="092D6C"/>
                </a:solidFill>
                <a:latin typeface="#9Slide03 SFU Futura_12" panose="00000400000000000000" pitchFamily="2" charset="0"/>
              </a:rPr>
              <a:t>Nổi bật và có giá trị nhất là ....................................Trong vùng còn có một số loại khoáng sản như .....................................thuận lợi để phát triển công nghiệp ....................................</a:t>
            </a:r>
          </a:p>
        </p:txBody>
      </p:sp>
      <p:pic>
        <p:nvPicPr>
          <p:cNvPr id="16" name="Picture 15">
            <a:extLst>
              <a:ext uri="{FF2B5EF4-FFF2-40B4-BE49-F238E27FC236}">
                <a16:creationId xmlns:a16="http://schemas.microsoft.com/office/drawing/2014/main" id="{329597D0-EEAD-4FF0-964E-DDC4343DFE78}"/>
              </a:ext>
            </a:extLst>
          </p:cNvPr>
          <p:cNvPicPr>
            <a:picLocks noChangeAspect="1"/>
          </p:cNvPicPr>
          <p:nvPr/>
        </p:nvPicPr>
        <p:blipFill>
          <a:blip r:embed="rId5"/>
          <a:stretch>
            <a:fillRect/>
          </a:stretch>
        </p:blipFill>
        <p:spPr>
          <a:xfrm>
            <a:off x="5133278" y="4990593"/>
            <a:ext cx="1803904" cy="1767824"/>
          </a:xfrm>
          <a:prstGeom prst="rect">
            <a:avLst/>
          </a:prstGeom>
        </p:spPr>
      </p:pic>
      <p:pic>
        <p:nvPicPr>
          <p:cNvPr id="3" name="Picture 2">
            <a:extLst>
              <a:ext uri="{FF2B5EF4-FFF2-40B4-BE49-F238E27FC236}">
                <a16:creationId xmlns:a16="http://schemas.microsoft.com/office/drawing/2014/main" id="{82F96FF5-A4F5-40EC-A7C0-5E962885B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400" y="4170658"/>
            <a:ext cx="3071430" cy="3071430"/>
          </a:xfrm>
          <a:prstGeom prst="rect">
            <a:avLst/>
          </a:prstGeom>
        </p:spPr>
      </p:pic>
      <p:pic>
        <p:nvPicPr>
          <p:cNvPr id="7" name="Picture 6">
            <a:extLst>
              <a:ext uri="{FF2B5EF4-FFF2-40B4-BE49-F238E27FC236}">
                <a16:creationId xmlns:a16="http://schemas.microsoft.com/office/drawing/2014/main" id="{4F13136F-332A-43DD-8A36-BC1AC84BD98B}"/>
              </a:ext>
            </a:extLst>
          </p:cNvPr>
          <p:cNvPicPr>
            <a:picLocks noChangeAspect="1"/>
          </p:cNvPicPr>
          <p:nvPr/>
        </p:nvPicPr>
        <p:blipFill rotWithShape="1">
          <a:blip r:embed="rId7">
            <a:extLst>
              <a:ext uri="{28A0092B-C50C-407E-A947-70E740481C1C}">
                <a14:useLocalDpi xmlns:a14="http://schemas.microsoft.com/office/drawing/2010/main" val="0"/>
              </a:ext>
            </a:extLst>
          </a:blip>
          <a:srcRect b="18503"/>
          <a:stretch/>
        </p:blipFill>
        <p:spPr>
          <a:xfrm>
            <a:off x="7322630" y="4075802"/>
            <a:ext cx="3496892" cy="2849871"/>
          </a:xfrm>
          <a:prstGeom prst="rect">
            <a:avLst/>
          </a:prstGeom>
        </p:spPr>
      </p:pic>
      <p:pic>
        <p:nvPicPr>
          <p:cNvPr id="17" name="Picture 16">
            <a:extLst>
              <a:ext uri="{FF2B5EF4-FFF2-40B4-BE49-F238E27FC236}">
                <a16:creationId xmlns:a16="http://schemas.microsoft.com/office/drawing/2014/main" id="{6C21E3E1-46EE-405A-ADC7-38DFF6105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0" y="2340748"/>
            <a:ext cx="3352800" cy="3352800"/>
          </a:xfrm>
          <a:prstGeom prst="rect">
            <a:avLst/>
          </a:prstGeom>
        </p:spPr>
      </p:pic>
      <p:pic>
        <p:nvPicPr>
          <p:cNvPr id="19" name="Picture 18">
            <a:hlinkClick r:id="rId9" action="ppaction://hlinksldjump"/>
            <a:extLst>
              <a:ext uri="{FF2B5EF4-FFF2-40B4-BE49-F238E27FC236}">
                <a16:creationId xmlns:a16="http://schemas.microsoft.com/office/drawing/2014/main" id="{30599A8E-3E2E-4E8E-B7D2-BA66D53FC906}"/>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
        <p:nvSpPr>
          <p:cNvPr id="23" name="TextBox 22">
            <a:extLst>
              <a:ext uri="{FF2B5EF4-FFF2-40B4-BE49-F238E27FC236}">
                <a16:creationId xmlns:a16="http://schemas.microsoft.com/office/drawing/2014/main" id="{22911519-4FB0-47FA-A8AC-2E5FA366B851}"/>
              </a:ext>
            </a:extLst>
          </p:cNvPr>
          <p:cNvSpPr txBox="1"/>
          <p:nvPr/>
        </p:nvSpPr>
        <p:spPr>
          <a:xfrm>
            <a:off x="5410200" y="2861169"/>
            <a:ext cx="349689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dầu mỏ và khí tự nhiên</a:t>
            </a:r>
            <a:endParaRPr lang="en-US">
              <a:solidFill>
                <a:srgbClr val="FF0000"/>
              </a:solidFill>
            </a:endParaRPr>
          </a:p>
        </p:txBody>
      </p:sp>
      <p:sp>
        <p:nvSpPr>
          <p:cNvPr id="21" name="TextBox 20">
            <a:extLst>
              <a:ext uri="{FF2B5EF4-FFF2-40B4-BE49-F238E27FC236}">
                <a16:creationId xmlns:a16="http://schemas.microsoft.com/office/drawing/2014/main" id="{02CCE028-B134-449D-B3C8-EE7B621140AE}"/>
              </a:ext>
            </a:extLst>
          </p:cNvPr>
          <p:cNvSpPr txBox="1"/>
          <p:nvPr/>
        </p:nvSpPr>
        <p:spPr>
          <a:xfrm>
            <a:off x="5522737" y="3330208"/>
            <a:ext cx="349689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bôxít, sét,  cao lanh</a:t>
            </a:r>
            <a:endParaRPr lang="en-US">
              <a:solidFill>
                <a:srgbClr val="FF0000"/>
              </a:solidFill>
            </a:endParaRPr>
          </a:p>
        </p:txBody>
      </p:sp>
      <p:sp>
        <p:nvSpPr>
          <p:cNvPr id="29" name="TextBox 28">
            <a:extLst>
              <a:ext uri="{FF2B5EF4-FFF2-40B4-BE49-F238E27FC236}">
                <a16:creationId xmlns:a16="http://schemas.microsoft.com/office/drawing/2014/main" id="{65BB2C14-FAE1-4AAD-B2C5-55514E540B92}"/>
              </a:ext>
            </a:extLst>
          </p:cNvPr>
          <p:cNvSpPr txBox="1"/>
          <p:nvPr/>
        </p:nvSpPr>
        <p:spPr>
          <a:xfrm>
            <a:off x="3352800" y="3737610"/>
            <a:ext cx="349689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khai thác và chế biến</a:t>
            </a:r>
            <a:endParaRPr lang="en-US">
              <a:solidFill>
                <a:srgbClr val="FF0000"/>
              </a:solidFill>
            </a:endParaRPr>
          </a:p>
        </p:txBody>
      </p:sp>
    </p:spTree>
    <p:extLst>
      <p:ext uri="{BB962C8B-B14F-4D97-AF65-F5344CB8AC3E}">
        <p14:creationId xmlns:p14="http://schemas.microsoft.com/office/powerpoint/2010/main" val="733669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fade">
                                      <p:cBhvr>
                                        <p:cTn id="12" dur="1000"/>
                                        <p:tgtEl>
                                          <p:spTgt spid="14">
                                            <p:bg/>
                                          </p:spTgt>
                                        </p:tgtEl>
                                      </p:cBhvr>
                                    </p:animEffect>
                                    <p:anim calcmode="lin" valueType="num">
                                      <p:cBhvr>
                                        <p:cTn id="13" dur="1000" fill="hold"/>
                                        <p:tgtEl>
                                          <p:spTgt spid="14">
                                            <p:bg/>
                                          </p:spTgt>
                                        </p:tgtEl>
                                        <p:attrNameLst>
                                          <p:attrName>ppt_x</p:attrName>
                                        </p:attrNameLst>
                                      </p:cBhvr>
                                      <p:tavLst>
                                        <p:tav tm="0">
                                          <p:val>
                                            <p:strVal val="#ppt_x"/>
                                          </p:val>
                                        </p:tav>
                                        <p:tav tm="100000">
                                          <p:val>
                                            <p:strVal val="#ppt_x"/>
                                          </p:val>
                                        </p:tav>
                                      </p:tavLst>
                                    </p:anim>
                                    <p:anim calcmode="lin" valueType="num">
                                      <p:cBhvr>
                                        <p:cTn id="14"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4" grpId="0" build="p" animBg="1"/>
      <p:bldP spid="23" grpId="0"/>
      <p:bldP spid="21"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438400" y="1269396"/>
            <a:ext cx="8991600" cy="584775"/>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092D6C"/>
                </a:solidFill>
                <a:effectLst/>
                <a:uLnTx/>
                <a:uFillTx/>
                <a:latin typeface="#9Slide03 SFU Futura_12" panose="00000400000000000000" pitchFamily="2" charset="0"/>
                <a:ea typeface="+mn-ea"/>
                <a:cs typeface="+mn-cs"/>
              </a:rPr>
              <a:t>Những nhận định sau đây là đúng (Đ) hay sai (S)?</a:t>
            </a:r>
            <a:endParaRPr lang="en-US" sz="2800"/>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838446"/>
              <a:ext cx="995398" cy="430887"/>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BIỂN</a:t>
              </a:r>
            </a:p>
            <a:p>
              <a:pPr algn="ctr"/>
              <a:r>
                <a:rPr lang="en-US" sz="1100">
                  <a:solidFill>
                    <a:schemeClr val="bg1"/>
                  </a:solidFill>
                  <a:latin typeface="#9Slide07 IcielBC Cubano Normal" panose="00000500000000000000" pitchFamily="2" charset="0"/>
                </a:rPr>
                <a:t>ĐẢO</a:t>
              </a:r>
              <a:endParaRPr lang="en-US" sz="1000">
                <a:solidFill>
                  <a:schemeClr val="bg1"/>
                </a:solidFill>
              </a:endParaRPr>
            </a:p>
          </p:txBody>
        </p:sp>
      </p:grpSp>
      <p:pic>
        <p:nvPicPr>
          <p:cNvPr id="3" name="Picture 2">
            <a:extLst>
              <a:ext uri="{FF2B5EF4-FFF2-40B4-BE49-F238E27FC236}">
                <a16:creationId xmlns:a16="http://schemas.microsoft.com/office/drawing/2014/main" id="{2F366E80-FF19-4677-8714-05B4E94FB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871" y="2420448"/>
            <a:ext cx="3352800" cy="3352800"/>
          </a:xfrm>
          <a:prstGeom prst="rect">
            <a:avLst/>
          </a:prstGeom>
        </p:spPr>
      </p:pic>
      <p:graphicFrame>
        <p:nvGraphicFramePr>
          <p:cNvPr id="4" name="Table 4">
            <a:extLst>
              <a:ext uri="{FF2B5EF4-FFF2-40B4-BE49-F238E27FC236}">
                <a16:creationId xmlns:a16="http://schemas.microsoft.com/office/drawing/2014/main" id="{ABE8C0C4-36E1-4E17-BF92-B3CF38C52663}"/>
              </a:ext>
            </a:extLst>
          </p:cNvPr>
          <p:cNvGraphicFramePr>
            <a:graphicFrameLocks noGrp="1"/>
          </p:cNvGraphicFramePr>
          <p:nvPr/>
        </p:nvGraphicFramePr>
        <p:xfrm>
          <a:off x="1676400" y="2420448"/>
          <a:ext cx="8307648" cy="4114800"/>
        </p:xfrm>
        <a:graphic>
          <a:graphicData uri="http://schemas.openxmlformats.org/drawingml/2006/table">
            <a:tbl>
              <a:tblPr firstRow="1" bandRow="1">
                <a:tableStyleId>{E8B1032C-EA38-4F05-BA0D-38AFFFC7BED3}</a:tableStyleId>
              </a:tblPr>
              <a:tblGrid>
                <a:gridCol w="777955">
                  <a:extLst>
                    <a:ext uri="{9D8B030D-6E8A-4147-A177-3AD203B41FA5}">
                      <a16:colId xmlns:a16="http://schemas.microsoft.com/office/drawing/2014/main" val="1726525457"/>
                    </a:ext>
                  </a:extLst>
                </a:gridCol>
                <a:gridCol w="6019800">
                  <a:extLst>
                    <a:ext uri="{9D8B030D-6E8A-4147-A177-3AD203B41FA5}">
                      <a16:colId xmlns:a16="http://schemas.microsoft.com/office/drawing/2014/main" val="1666558418"/>
                    </a:ext>
                  </a:extLst>
                </a:gridCol>
                <a:gridCol w="762000">
                  <a:extLst>
                    <a:ext uri="{9D8B030D-6E8A-4147-A177-3AD203B41FA5}">
                      <a16:colId xmlns:a16="http://schemas.microsoft.com/office/drawing/2014/main" val="2517365047"/>
                    </a:ext>
                  </a:extLst>
                </a:gridCol>
                <a:gridCol w="747893">
                  <a:extLst>
                    <a:ext uri="{9D8B030D-6E8A-4147-A177-3AD203B41FA5}">
                      <a16:colId xmlns:a16="http://schemas.microsoft.com/office/drawing/2014/main" val="644308374"/>
                    </a:ext>
                  </a:extLst>
                </a:gridCol>
              </a:tblGrid>
              <a:tr h="454525">
                <a:tc>
                  <a:txBody>
                    <a:bodyPr/>
                    <a:lstStyle/>
                    <a:p>
                      <a:r>
                        <a:rPr lang="en-US" sz="2400">
                          <a:latin typeface="#9Slide03 SFU Futura_12" panose="00000400000000000000" pitchFamily="2" charset="0"/>
                        </a:rPr>
                        <a:t>STT</a:t>
                      </a:r>
                    </a:p>
                  </a:txBody>
                  <a:tcPr/>
                </a:tc>
                <a:tc>
                  <a:txBody>
                    <a:bodyPr/>
                    <a:lstStyle/>
                    <a:p>
                      <a:pPr algn="ctr"/>
                      <a:r>
                        <a:rPr lang="en-US" sz="2400">
                          <a:latin typeface="#9Slide03 SFU Futura_12" panose="00000400000000000000" pitchFamily="2" charset="0"/>
                        </a:rPr>
                        <a:t>Nhận định</a:t>
                      </a:r>
                    </a:p>
                  </a:txBody>
                  <a:tcPr/>
                </a:tc>
                <a:tc>
                  <a:txBody>
                    <a:bodyPr/>
                    <a:lstStyle/>
                    <a:p>
                      <a:pPr algn="ctr"/>
                      <a:r>
                        <a:rPr lang="en-US" sz="2400">
                          <a:latin typeface="#9Slide03 SFU Futura_12" panose="00000400000000000000" pitchFamily="2" charset="0"/>
                        </a:rPr>
                        <a:t>Đ</a:t>
                      </a:r>
                    </a:p>
                  </a:txBody>
                  <a:tcPr/>
                </a:tc>
                <a:tc>
                  <a:txBody>
                    <a:bodyPr/>
                    <a:lstStyle/>
                    <a:p>
                      <a:pPr algn="ctr"/>
                      <a:r>
                        <a:rPr lang="en-US" sz="2400">
                          <a:latin typeface="#9Slide03 SFU Futura_12" panose="00000400000000000000" pitchFamily="2" charset="0"/>
                        </a:rPr>
                        <a:t>S</a:t>
                      </a:r>
                    </a:p>
                  </a:txBody>
                  <a:tcPr/>
                </a:tc>
                <a:extLst>
                  <a:ext uri="{0D108BD9-81ED-4DB2-BD59-A6C34878D82A}">
                    <a16:rowId xmlns:a16="http://schemas.microsoft.com/office/drawing/2014/main" val="794086266"/>
                  </a:ext>
                </a:extLst>
              </a:tr>
              <a:tr h="370840">
                <a:tc>
                  <a:txBody>
                    <a:bodyPr/>
                    <a:lstStyle/>
                    <a:p>
                      <a:r>
                        <a:rPr lang="en-US" sz="2400">
                          <a:latin typeface="#9Slide03 SFU Futura_12" panose="00000400000000000000" pitchFamily="2" charset="0"/>
                        </a:rPr>
                        <a:t>1</a:t>
                      </a:r>
                    </a:p>
                  </a:txBody>
                  <a:tcPr/>
                </a:tc>
                <a:tc>
                  <a:txBody>
                    <a:bodyPr/>
                    <a:lstStyle/>
                    <a:p>
                      <a:pPr algn="just"/>
                      <a:r>
                        <a:rPr lang="en-US" sz="2400">
                          <a:latin typeface="#9Slide03 SFU Futura_12" panose="00000400000000000000" pitchFamily="2" charset="0"/>
                        </a:rPr>
                        <a:t>Có dầu mỏ và khí tự nhiên, ti-tan, muối,... thuận lợi phát triển công nghiệp khai khoáng.</a:t>
                      </a:r>
                    </a:p>
                  </a:txBody>
                  <a:tcPr/>
                </a:tc>
                <a:tc>
                  <a:txBody>
                    <a:bodyPr/>
                    <a:lstStyle/>
                    <a:p>
                      <a:endParaRPr lang="en-US" sz="2400">
                        <a:latin typeface="#9Slide03 SFU Futura_12" panose="00000400000000000000" pitchFamily="2" charset="0"/>
                      </a:endParaRPr>
                    </a:p>
                  </a:txBody>
                  <a:tcPr/>
                </a:tc>
                <a:tc>
                  <a:txBody>
                    <a:bodyPr/>
                    <a:lstStyle/>
                    <a:p>
                      <a:endParaRPr lang="en-US" sz="2400">
                        <a:latin typeface="#9Slide03 SFU Futura_12" panose="00000400000000000000" pitchFamily="2" charset="0"/>
                      </a:endParaRPr>
                    </a:p>
                  </a:txBody>
                  <a:tcPr/>
                </a:tc>
                <a:extLst>
                  <a:ext uri="{0D108BD9-81ED-4DB2-BD59-A6C34878D82A}">
                    <a16:rowId xmlns:a16="http://schemas.microsoft.com/office/drawing/2014/main" val="3099570680"/>
                  </a:ext>
                </a:extLst>
              </a:tr>
              <a:tr h="370840">
                <a:tc>
                  <a:txBody>
                    <a:bodyPr/>
                    <a:lstStyle/>
                    <a:p>
                      <a:r>
                        <a:rPr lang="en-US" sz="2400">
                          <a:latin typeface="#9Slide03 SFU Futura_12" panose="00000400000000000000" pitchFamily="2" charset="0"/>
                        </a:rPr>
                        <a:t>2</a:t>
                      </a:r>
                    </a:p>
                  </a:txBody>
                  <a:tcPr/>
                </a:tc>
                <a:tc>
                  <a:txBody>
                    <a:bodyPr/>
                    <a:lstStyle/>
                    <a:p>
                      <a:pPr algn="just"/>
                      <a:r>
                        <a:rPr lang="en-US" sz="2400">
                          <a:latin typeface="#9Slide03 SFU Futura_12" panose="00000400000000000000" pitchFamily="2" charset="0"/>
                        </a:rPr>
                        <a:t>Giàu tài nguyên, gần các n</a:t>
                      </a:r>
                      <a:r>
                        <a:rPr lang="vi-VN" sz="2400">
                          <a:latin typeface="#9Slide03 SFU Futura_12" panose="00000400000000000000" pitchFamily="2" charset="0"/>
                        </a:rPr>
                        <a:t>gư trường rộng</a:t>
                      </a:r>
                      <a:r>
                        <a:rPr lang="en-US" sz="2400">
                          <a:latin typeface="#9Slide03 SFU Futura_12" panose="00000400000000000000" pitchFamily="2" charset="0"/>
                        </a:rPr>
                        <a:t> thuận lợi xây dựng cảng biển.</a:t>
                      </a:r>
                    </a:p>
                  </a:txBody>
                  <a:tcPr/>
                </a:tc>
                <a:tc>
                  <a:txBody>
                    <a:bodyPr/>
                    <a:lstStyle/>
                    <a:p>
                      <a:endParaRPr lang="en-US" sz="2400">
                        <a:latin typeface="#9Slide03 SFU Futura_12" panose="00000400000000000000" pitchFamily="2" charset="0"/>
                      </a:endParaRPr>
                    </a:p>
                  </a:txBody>
                  <a:tcPr/>
                </a:tc>
                <a:tc>
                  <a:txBody>
                    <a:bodyPr/>
                    <a:lstStyle/>
                    <a:p>
                      <a:endParaRPr lang="en-US" sz="2400">
                        <a:latin typeface="#9Slide03 SFU Futura_12" panose="00000400000000000000" pitchFamily="2" charset="0"/>
                      </a:endParaRPr>
                    </a:p>
                  </a:txBody>
                  <a:tcPr/>
                </a:tc>
                <a:extLst>
                  <a:ext uri="{0D108BD9-81ED-4DB2-BD59-A6C34878D82A}">
                    <a16:rowId xmlns:a16="http://schemas.microsoft.com/office/drawing/2014/main" val="3598322877"/>
                  </a:ext>
                </a:extLst>
              </a:tr>
              <a:tr h="370840">
                <a:tc>
                  <a:txBody>
                    <a:bodyPr/>
                    <a:lstStyle/>
                    <a:p>
                      <a:r>
                        <a:rPr lang="en-US" sz="2400">
                          <a:latin typeface="#9Slide03 SFU Futura_12" panose="00000400000000000000" pitchFamily="2" charset="0"/>
                        </a:rPr>
                        <a:t>3</a:t>
                      </a:r>
                    </a:p>
                  </a:txBody>
                  <a:tcPr/>
                </a:tc>
                <a:tc>
                  <a:txBody>
                    <a:bodyPr/>
                    <a:lstStyle/>
                    <a:p>
                      <a:pPr algn="just"/>
                      <a:r>
                        <a:rPr lang="en-US" sz="2400">
                          <a:latin typeface="#9Slide03 SFU Futura_12" panose="00000400000000000000" pitchFamily="2" charset="0"/>
                        </a:rPr>
                        <a:t>Có các đảo, bãi tắm và phong cảnh đẹp thuận lợi phát triển du lịch biển đảo.</a:t>
                      </a:r>
                    </a:p>
                  </a:txBody>
                  <a:tcPr/>
                </a:tc>
                <a:tc>
                  <a:txBody>
                    <a:bodyPr/>
                    <a:lstStyle/>
                    <a:p>
                      <a:endParaRPr lang="en-US" sz="2400">
                        <a:latin typeface="#9Slide03 SFU Futura_12" panose="00000400000000000000" pitchFamily="2" charset="0"/>
                      </a:endParaRPr>
                    </a:p>
                  </a:txBody>
                  <a:tcPr/>
                </a:tc>
                <a:tc>
                  <a:txBody>
                    <a:bodyPr/>
                    <a:lstStyle/>
                    <a:p>
                      <a:endParaRPr lang="en-US" sz="2400">
                        <a:latin typeface="#9Slide03 SFU Futura_12" panose="00000400000000000000" pitchFamily="2" charset="0"/>
                      </a:endParaRPr>
                    </a:p>
                  </a:txBody>
                  <a:tcPr/>
                </a:tc>
                <a:extLst>
                  <a:ext uri="{0D108BD9-81ED-4DB2-BD59-A6C34878D82A}">
                    <a16:rowId xmlns:a16="http://schemas.microsoft.com/office/drawing/2014/main" val="521077469"/>
                  </a:ext>
                </a:extLst>
              </a:tr>
              <a:tr h="370840">
                <a:tc>
                  <a:txBody>
                    <a:bodyPr/>
                    <a:lstStyle/>
                    <a:p>
                      <a:r>
                        <a:rPr lang="en-US" sz="2400">
                          <a:latin typeface="#9Slide03 SFU Futura_12" panose="00000400000000000000" pitchFamily="2" charset="0"/>
                        </a:rPr>
                        <a:t>4</a:t>
                      </a:r>
                    </a:p>
                  </a:txBody>
                  <a:tcPr/>
                </a:tc>
                <a:tc>
                  <a:txBody>
                    <a:bodyPr/>
                    <a:lstStyle/>
                    <a:p>
                      <a:pPr algn="just"/>
                      <a:r>
                        <a:rPr lang="en-US" sz="2400">
                          <a:latin typeface="#9Slide03 SFU Futura_12" panose="00000400000000000000" pitchFamily="2" charset="0"/>
                        </a:rPr>
                        <a:t>M</a:t>
                      </a:r>
                      <a:r>
                        <a:rPr lang="vi-VN" sz="2400">
                          <a:latin typeface="#9Slide03 SFU Futura_12" panose="00000400000000000000" pitchFamily="2" charset="0"/>
                        </a:rPr>
                        <a:t>ột số đoạn bờ biển nước sâu</a:t>
                      </a:r>
                      <a:r>
                        <a:rPr lang="en-US" sz="2400">
                          <a:latin typeface="#9Slide03 SFU Futura_12" panose="00000400000000000000" pitchFamily="2" charset="0"/>
                        </a:rPr>
                        <a:t> thuận lợi nuôi trồng và khai thác thuỷ sản.</a:t>
                      </a:r>
                    </a:p>
                  </a:txBody>
                  <a:tcPr/>
                </a:tc>
                <a:tc>
                  <a:txBody>
                    <a:bodyPr/>
                    <a:lstStyle/>
                    <a:p>
                      <a:endParaRPr lang="en-US" sz="2400">
                        <a:latin typeface="#9Slide03 SFU Futura_12" panose="00000400000000000000" pitchFamily="2" charset="0"/>
                      </a:endParaRPr>
                    </a:p>
                  </a:txBody>
                  <a:tcPr/>
                </a:tc>
                <a:tc>
                  <a:txBody>
                    <a:bodyPr/>
                    <a:lstStyle/>
                    <a:p>
                      <a:endParaRPr lang="en-US" sz="2400">
                        <a:latin typeface="#9Slide03 SFU Futura_12" panose="00000400000000000000" pitchFamily="2" charset="0"/>
                      </a:endParaRPr>
                    </a:p>
                  </a:txBody>
                  <a:tcPr/>
                </a:tc>
                <a:extLst>
                  <a:ext uri="{0D108BD9-81ED-4DB2-BD59-A6C34878D82A}">
                    <a16:rowId xmlns:a16="http://schemas.microsoft.com/office/drawing/2014/main" val="1217563888"/>
                  </a:ext>
                </a:extLst>
              </a:tr>
            </a:tbl>
          </a:graphicData>
        </a:graphic>
      </p:graphicFrame>
      <p:sp>
        <p:nvSpPr>
          <p:cNvPr id="5" name="Rectangle 4">
            <a:extLst>
              <a:ext uri="{FF2B5EF4-FFF2-40B4-BE49-F238E27FC236}">
                <a16:creationId xmlns:a16="http://schemas.microsoft.com/office/drawing/2014/main" id="{E01D0146-DE6B-48BE-8265-3358FBF301E9}"/>
              </a:ext>
            </a:extLst>
          </p:cNvPr>
          <p:cNvSpPr/>
          <p:nvPr/>
        </p:nvSpPr>
        <p:spPr>
          <a:xfrm>
            <a:off x="8605684" y="3136611"/>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5D3E40-2CA6-4C94-A312-AD8F0F7F7574}"/>
              </a:ext>
            </a:extLst>
          </p:cNvPr>
          <p:cNvSpPr/>
          <p:nvPr/>
        </p:nvSpPr>
        <p:spPr>
          <a:xfrm>
            <a:off x="9365342" y="3136610"/>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5AB83D-85BB-49D2-B699-4D4924464B59}"/>
              </a:ext>
            </a:extLst>
          </p:cNvPr>
          <p:cNvSpPr/>
          <p:nvPr/>
        </p:nvSpPr>
        <p:spPr>
          <a:xfrm>
            <a:off x="8605684" y="4185460"/>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457721-617C-451C-8933-E97E2CB56C43}"/>
              </a:ext>
            </a:extLst>
          </p:cNvPr>
          <p:cNvSpPr/>
          <p:nvPr/>
        </p:nvSpPr>
        <p:spPr>
          <a:xfrm>
            <a:off x="8605684" y="5003829"/>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1D24F1-AD0D-4974-B444-B969ECC7ABF5}"/>
              </a:ext>
            </a:extLst>
          </p:cNvPr>
          <p:cNvSpPr/>
          <p:nvPr/>
        </p:nvSpPr>
        <p:spPr>
          <a:xfrm>
            <a:off x="8605684" y="5822198"/>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1435A72-F1AA-4A21-8D68-73B3DFB621A5}"/>
              </a:ext>
            </a:extLst>
          </p:cNvPr>
          <p:cNvSpPr/>
          <p:nvPr/>
        </p:nvSpPr>
        <p:spPr>
          <a:xfrm>
            <a:off x="9365342" y="4185460"/>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6F420CE-F4BE-4F9C-8275-901C69B26D3B}"/>
              </a:ext>
            </a:extLst>
          </p:cNvPr>
          <p:cNvSpPr/>
          <p:nvPr/>
        </p:nvSpPr>
        <p:spPr>
          <a:xfrm>
            <a:off x="9365342" y="5004107"/>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933A4C-BA7A-4625-8007-08155E47D01A}"/>
              </a:ext>
            </a:extLst>
          </p:cNvPr>
          <p:cNvSpPr/>
          <p:nvPr/>
        </p:nvSpPr>
        <p:spPr>
          <a:xfrm>
            <a:off x="9365342" y="5822754"/>
            <a:ext cx="533400" cy="584775"/>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8894307-0BFE-44B9-9A2E-95567097F306}"/>
              </a:ext>
            </a:extLst>
          </p:cNvPr>
          <p:cNvPicPr>
            <a:picLocks noChangeAspect="1"/>
          </p:cNvPicPr>
          <p:nvPr/>
        </p:nvPicPr>
        <p:blipFill>
          <a:blip r:embed="rId6"/>
          <a:stretch>
            <a:fillRect/>
          </a:stretch>
        </p:blipFill>
        <p:spPr>
          <a:xfrm>
            <a:off x="-2020216" y="3136610"/>
            <a:ext cx="1786924" cy="1751184"/>
          </a:xfrm>
          <a:prstGeom prst="rect">
            <a:avLst/>
          </a:prstGeom>
        </p:spPr>
      </p:pic>
      <p:pic>
        <p:nvPicPr>
          <p:cNvPr id="30" name="Picture 29">
            <a:hlinkClick r:id="rId7" action="ppaction://hlinksldjump"/>
            <a:extLst>
              <a:ext uri="{FF2B5EF4-FFF2-40B4-BE49-F238E27FC236}">
                <a16:creationId xmlns:a16="http://schemas.microsoft.com/office/drawing/2014/main" id="{09497293-5B2F-4F1D-AAC7-FCBC92B5A45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
        <p:nvSpPr>
          <p:cNvPr id="32" name="TextBox 31">
            <a:extLst>
              <a:ext uri="{FF2B5EF4-FFF2-40B4-BE49-F238E27FC236}">
                <a16:creationId xmlns:a16="http://schemas.microsoft.com/office/drawing/2014/main" id="{C5AC408A-4241-449B-82C0-A2E355C6CC1F}"/>
              </a:ext>
            </a:extLst>
          </p:cNvPr>
          <p:cNvSpPr txBox="1"/>
          <p:nvPr/>
        </p:nvSpPr>
        <p:spPr>
          <a:xfrm>
            <a:off x="8667460" y="3155898"/>
            <a:ext cx="629617" cy="584775"/>
          </a:xfrm>
          <a:prstGeom prst="rect">
            <a:avLst/>
          </a:prstGeom>
          <a:noFill/>
        </p:spPr>
        <p:txBody>
          <a:bodyPr wrap="square">
            <a:spAutoFit/>
          </a:bodyPr>
          <a:lstStyle/>
          <a:p>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a:solidFill>
                <a:srgbClr val="FF0000"/>
              </a:solidFill>
            </a:endParaRPr>
          </a:p>
        </p:txBody>
      </p:sp>
      <p:sp>
        <p:nvSpPr>
          <p:cNvPr id="33" name="TextBox 32">
            <a:extLst>
              <a:ext uri="{FF2B5EF4-FFF2-40B4-BE49-F238E27FC236}">
                <a16:creationId xmlns:a16="http://schemas.microsoft.com/office/drawing/2014/main" id="{8E2573AF-3AB2-40AA-A043-D842CB82D213}"/>
              </a:ext>
            </a:extLst>
          </p:cNvPr>
          <p:cNvSpPr txBox="1"/>
          <p:nvPr/>
        </p:nvSpPr>
        <p:spPr>
          <a:xfrm>
            <a:off x="9405654" y="4234966"/>
            <a:ext cx="629617" cy="584775"/>
          </a:xfrm>
          <a:prstGeom prst="rect">
            <a:avLst/>
          </a:prstGeom>
          <a:noFill/>
        </p:spPr>
        <p:txBody>
          <a:bodyPr wrap="square">
            <a:spAutoFit/>
          </a:bodyPr>
          <a:lstStyle/>
          <a:p>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a:solidFill>
                <a:srgbClr val="FF0000"/>
              </a:solidFill>
            </a:endParaRPr>
          </a:p>
        </p:txBody>
      </p:sp>
      <p:sp>
        <p:nvSpPr>
          <p:cNvPr id="34" name="TextBox 33">
            <a:extLst>
              <a:ext uri="{FF2B5EF4-FFF2-40B4-BE49-F238E27FC236}">
                <a16:creationId xmlns:a16="http://schemas.microsoft.com/office/drawing/2014/main" id="{F77D761D-955E-4395-A85E-222157293BE5}"/>
              </a:ext>
            </a:extLst>
          </p:cNvPr>
          <p:cNvSpPr txBox="1"/>
          <p:nvPr/>
        </p:nvSpPr>
        <p:spPr>
          <a:xfrm>
            <a:off x="8633328" y="5003828"/>
            <a:ext cx="629617" cy="584775"/>
          </a:xfrm>
          <a:prstGeom prst="rect">
            <a:avLst/>
          </a:prstGeom>
          <a:noFill/>
        </p:spPr>
        <p:txBody>
          <a:bodyPr wrap="square">
            <a:spAutoFit/>
          </a:bodyPr>
          <a:lstStyle/>
          <a:p>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a:solidFill>
                <a:srgbClr val="FF0000"/>
              </a:solidFill>
            </a:endParaRPr>
          </a:p>
        </p:txBody>
      </p:sp>
      <p:sp>
        <p:nvSpPr>
          <p:cNvPr id="35" name="TextBox 34">
            <a:extLst>
              <a:ext uri="{FF2B5EF4-FFF2-40B4-BE49-F238E27FC236}">
                <a16:creationId xmlns:a16="http://schemas.microsoft.com/office/drawing/2014/main" id="{E2B84804-69AF-44CA-98CD-CE7932FFA7E7}"/>
              </a:ext>
            </a:extLst>
          </p:cNvPr>
          <p:cNvSpPr txBox="1"/>
          <p:nvPr/>
        </p:nvSpPr>
        <p:spPr>
          <a:xfrm>
            <a:off x="9409574" y="5822198"/>
            <a:ext cx="629617" cy="584775"/>
          </a:xfrm>
          <a:prstGeom prst="rect">
            <a:avLst/>
          </a:prstGeom>
          <a:noFill/>
        </p:spPr>
        <p:txBody>
          <a:bodyPr wrap="square">
            <a:spAutoFit/>
          </a:bodyPr>
          <a:lstStyle/>
          <a:p>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a:solidFill>
                <a:srgbClr val="FF0000"/>
              </a:solidFill>
            </a:endParaRPr>
          </a:p>
        </p:txBody>
      </p:sp>
    </p:spTree>
    <p:extLst>
      <p:ext uri="{BB962C8B-B14F-4D97-AF65-F5344CB8AC3E}">
        <p14:creationId xmlns:p14="http://schemas.microsoft.com/office/powerpoint/2010/main" val="60231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animBg="1"/>
      <p:bldP spid="19" grpId="0" animBg="1"/>
      <p:bldP spid="20" grpId="0" animBg="1"/>
      <p:bldP spid="21" grpId="0" animBg="1"/>
      <p:bldP spid="22" grpId="0" animBg="1"/>
      <p:bldP spid="23" grpId="0" animBg="1"/>
      <p:bldP spid="27" grpId="0" animBg="1"/>
      <p:bldP spid="28" grpId="0" animBg="1"/>
      <p:bldP spid="32" grpId="0"/>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590800" y="1262102"/>
            <a:ext cx="8001000"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Hãy trả lời câu hỏi sau bằng một cụm từ có tối đa là 4 từ</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600200"/>
              <a:ext cx="995398" cy="769441"/>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DÂN</a:t>
              </a:r>
            </a:p>
            <a:p>
              <a:pPr algn="ctr"/>
              <a:r>
                <a:rPr lang="en-US" sz="1100">
                  <a:solidFill>
                    <a:schemeClr val="bg1"/>
                  </a:solidFill>
                  <a:latin typeface="#9Slide07 IcielBC Cubano Normal" panose="00000500000000000000" pitchFamily="2" charset="0"/>
                </a:rPr>
                <a:t>CƯ</a:t>
              </a:r>
            </a:p>
            <a:p>
              <a:pPr algn="ctr"/>
              <a:r>
                <a:rPr lang="en-US" sz="1100">
                  <a:solidFill>
                    <a:schemeClr val="bg1"/>
                  </a:solidFill>
                  <a:latin typeface="#9Slide07 IcielBC Cubano Normal" panose="00000500000000000000" pitchFamily="2" charset="0"/>
                </a:rPr>
                <a:t>LAO</a:t>
              </a:r>
            </a:p>
            <a:p>
              <a:pPr algn="ctr"/>
              <a:r>
                <a:rPr lang="en-US" sz="1100">
                  <a:solidFill>
                    <a:schemeClr val="bg1"/>
                  </a:solidFill>
                  <a:latin typeface="#9Slide07 IcielBC Cubano Normal" panose="00000500000000000000" pitchFamily="2" charset="0"/>
                </a:rPr>
                <a:t>ĐỘNG</a:t>
              </a:r>
              <a:endParaRPr lang="en-US" sz="1000">
                <a:solidFill>
                  <a:schemeClr val="bg1"/>
                </a:solidFill>
              </a:endParaRPr>
            </a:p>
          </p:txBody>
        </p:sp>
      </p:grpSp>
      <p:sp>
        <p:nvSpPr>
          <p:cNvPr id="14" name="TextBox 13">
            <a:extLst>
              <a:ext uri="{FF2B5EF4-FFF2-40B4-BE49-F238E27FC236}">
                <a16:creationId xmlns:a16="http://schemas.microsoft.com/office/drawing/2014/main" id="{5EC42C61-953C-41CC-AAC0-AB0B55CFFDDA}"/>
              </a:ext>
            </a:extLst>
          </p:cNvPr>
          <p:cNvSpPr txBox="1"/>
          <p:nvPr/>
        </p:nvSpPr>
        <p:spPr>
          <a:xfrm>
            <a:off x="388997" y="2714896"/>
            <a:ext cx="11414001" cy="1384995"/>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r>
              <a:rPr lang="vi-VN" sz="2800">
                <a:solidFill>
                  <a:srgbClr val="092D6C"/>
                </a:solidFill>
                <a:latin typeface="#9Slide03 SFU Futura_12" panose="00000400000000000000" pitchFamily="2" charset="0"/>
              </a:rPr>
              <a:t>Số dân đông, tỉ suất nhập cư cao, nguồn lao động dồi dào, có kinh nghiệm, tỉ lệ đã qua đào tạo cao hơn bình quân cả nước.  </a:t>
            </a:r>
            <a:r>
              <a:rPr lang="en-US" sz="2800">
                <a:solidFill>
                  <a:srgbClr val="092D6C"/>
                </a:solidFill>
                <a:latin typeface="#9Slide03 SFU Futura_12" panose="00000400000000000000" pitchFamily="2" charset="0"/>
              </a:rPr>
              <a:t>Đây là thuận lợi để thúc đẩy điều gì?</a:t>
            </a:r>
            <a:endParaRPr lang="vi-VN" sz="2800">
              <a:solidFill>
                <a:srgbClr val="092D6C"/>
              </a:solidFill>
              <a:latin typeface="#9Slide03 SFU Futura_12" panose="00000400000000000000" pitchFamily="2" charset="0"/>
            </a:endParaRPr>
          </a:p>
        </p:txBody>
      </p:sp>
      <p:pic>
        <p:nvPicPr>
          <p:cNvPr id="16" name="Picture 15">
            <a:extLst>
              <a:ext uri="{FF2B5EF4-FFF2-40B4-BE49-F238E27FC236}">
                <a16:creationId xmlns:a16="http://schemas.microsoft.com/office/drawing/2014/main" id="{A3BCB9A0-1FA3-4A90-904B-E05B4D956FA5}"/>
              </a:ext>
            </a:extLst>
          </p:cNvPr>
          <p:cNvPicPr>
            <a:picLocks noChangeAspect="1"/>
          </p:cNvPicPr>
          <p:nvPr/>
        </p:nvPicPr>
        <p:blipFill>
          <a:blip r:embed="rId5"/>
          <a:stretch>
            <a:fillRect/>
          </a:stretch>
        </p:blipFill>
        <p:spPr>
          <a:xfrm>
            <a:off x="10303847" y="89368"/>
            <a:ext cx="1786924" cy="1751184"/>
          </a:xfrm>
          <a:prstGeom prst="rect">
            <a:avLst/>
          </a:prstGeom>
        </p:spPr>
      </p:pic>
      <p:pic>
        <p:nvPicPr>
          <p:cNvPr id="3" name="Picture 2">
            <a:extLst>
              <a:ext uri="{FF2B5EF4-FFF2-40B4-BE49-F238E27FC236}">
                <a16:creationId xmlns:a16="http://schemas.microsoft.com/office/drawing/2014/main" id="{331DEDDB-D11C-4096-BCA6-8B01F43E6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834" y="4043774"/>
            <a:ext cx="3048002" cy="3048002"/>
          </a:xfrm>
          <a:prstGeom prst="rect">
            <a:avLst/>
          </a:prstGeom>
        </p:spPr>
      </p:pic>
      <p:pic>
        <p:nvPicPr>
          <p:cNvPr id="5" name="Picture 4">
            <a:extLst>
              <a:ext uri="{FF2B5EF4-FFF2-40B4-BE49-F238E27FC236}">
                <a16:creationId xmlns:a16="http://schemas.microsoft.com/office/drawing/2014/main" id="{E9279A1A-5C36-4306-90C5-DEC3A3F0A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029" y="3852744"/>
            <a:ext cx="3356889" cy="3356889"/>
          </a:xfrm>
          <a:prstGeom prst="rect">
            <a:avLst/>
          </a:prstGeom>
        </p:spPr>
      </p:pic>
      <p:pic>
        <p:nvPicPr>
          <p:cNvPr id="7" name="Picture 6">
            <a:extLst>
              <a:ext uri="{FF2B5EF4-FFF2-40B4-BE49-F238E27FC236}">
                <a16:creationId xmlns:a16="http://schemas.microsoft.com/office/drawing/2014/main" id="{A04473B6-74F5-4596-A348-D39A3359FD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666" y="4395438"/>
            <a:ext cx="4038600" cy="2271499"/>
          </a:xfrm>
          <a:prstGeom prst="rect">
            <a:avLst/>
          </a:prstGeom>
        </p:spPr>
      </p:pic>
      <p:pic>
        <p:nvPicPr>
          <p:cNvPr id="17" name="Picture 16">
            <a:extLst>
              <a:ext uri="{FF2B5EF4-FFF2-40B4-BE49-F238E27FC236}">
                <a16:creationId xmlns:a16="http://schemas.microsoft.com/office/drawing/2014/main" id="{BAFD15BF-078A-438E-9A95-66443ED6C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3449" y="1800711"/>
            <a:ext cx="3352800" cy="3352800"/>
          </a:xfrm>
          <a:prstGeom prst="rect">
            <a:avLst/>
          </a:prstGeom>
        </p:spPr>
      </p:pic>
      <p:pic>
        <p:nvPicPr>
          <p:cNvPr id="19" name="Picture 18">
            <a:hlinkClick r:id="rId10" action="ppaction://hlinksldjump"/>
            <a:extLst>
              <a:ext uri="{FF2B5EF4-FFF2-40B4-BE49-F238E27FC236}">
                <a16:creationId xmlns:a16="http://schemas.microsoft.com/office/drawing/2014/main" id="{3F97FBD8-2ECA-48E2-8D53-D658EF704858}"/>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
        <p:nvSpPr>
          <p:cNvPr id="20" name="TextBox 19">
            <a:extLst>
              <a:ext uri="{FF2B5EF4-FFF2-40B4-BE49-F238E27FC236}">
                <a16:creationId xmlns:a16="http://schemas.microsoft.com/office/drawing/2014/main" id="{94820ED1-4CA2-453A-9677-CA25B84EFB4D}"/>
              </a:ext>
            </a:extLst>
          </p:cNvPr>
          <p:cNvSpPr txBox="1"/>
          <p:nvPr/>
        </p:nvSpPr>
        <p:spPr>
          <a:xfrm>
            <a:off x="5188335" y="3638226"/>
            <a:ext cx="4731235"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PHÁT TRIỂN KINH TẾ</a:t>
            </a:r>
            <a:endParaRPr lang="en-US">
              <a:solidFill>
                <a:srgbClr val="FF0000"/>
              </a:solidFill>
            </a:endParaRPr>
          </a:p>
        </p:txBody>
      </p:sp>
      <p:pic>
        <p:nvPicPr>
          <p:cNvPr id="21" name="Picture 10" descr="Đông Nam Bộ hoàn thiện hạ tầng giao thông để phát triển - Tin nổi bật -  Việt Giải Trí">
            <a:extLst>
              <a:ext uri="{FF2B5EF4-FFF2-40B4-BE49-F238E27FC236}">
                <a16:creationId xmlns:a16="http://schemas.microsoft.com/office/drawing/2014/main" id="{74CC55C2-46C9-40D3-961A-15C7E2C4AC2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716" r="13590"/>
          <a:stretch/>
        </p:blipFill>
        <p:spPr bwMode="auto">
          <a:xfrm>
            <a:off x="-2286000" y="445069"/>
            <a:ext cx="1283658" cy="1135566"/>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8" descr="Hiện đại hóa hạ tầng giao thông - “chìa khóa” để phát triển kinh tế vùng  Đông Nam bộ">
            <a:extLst>
              <a:ext uri="{FF2B5EF4-FFF2-40B4-BE49-F238E27FC236}">
                <a16:creationId xmlns:a16="http://schemas.microsoft.com/office/drawing/2014/main" id="{3FCB0F99-5679-404D-BA28-3C0642F6C97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254" r="24500" b="-2"/>
          <a:stretch/>
        </p:blipFill>
        <p:spPr bwMode="auto">
          <a:xfrm>
            <a:off x="12570195" y="3041202"/>
            <a:ext cx="1412733" cy="135423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56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fade">
                                      <p:cBhvr>
                                        <p:cTn id="12" dur="1000"/>
                                        <p:tgtEl>
                                          <p:spTgt spid="14">
                                            <p:bg/>
                                          </p:spTgt>
                                        </p:tgtEl>
                                      </p:cBhvr>
                                    </p:animEffect>
                                    <p:anim calcmode="lin" valueType="num">
                                      <p:cBhvr>
                                        <p:cTn id="13" dur="1000" fill="hold"/>
                                        <p:tgtEl>
                                          <p:spTgt spid="14">
                                            <p:bg/>
                                          </p:spTgt>
                                        </p:tgtEl>
                                        <p:attrNameLst>
                                          <p:attrName>ppt_x</p:attrName>
                                        </p:attrNameLst>
                                      </p:cBhvr>
                                      <p:tavLst>
                                        <p:tav tm="0">
                                          <p:val>
                                            <p:strVal val="#ppt_x"/>
                                          </p:val>
                                        </p:tav>
                                        <p:tav tm="100000">
                                          <p:val>
                                            <p:strVal val="#ppt_x"/>
                                          </p:val>
                                        </p:tav>
                                      </p:tavLst>
                                    </p:anim>
                                    <p:anim calcmode="lin" valueType="num">
                                      <p:cBhvr>
                                        <p:cTn id="14"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4" grpId="0" build="p"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1352745" y="1190751"/>
            <a:ext cx="8288724"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Sắp xếp các cụm từ bên dưới để hoàn thành nội dung về cơ sở hạ tầng Đông Nam Bộ</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9335780" y="-3048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600200"/>
              <a:ext cx="995398" cy="769441"/>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CƠ</a:t>
              </a:r>
            </a:p>
            <a:p>
              <a:pPr algn="ctr"/>
              <a:r>
                <a:rPr lang="en-US" sz="1100">
                  <a:solidFill>
                    <a:schemeClr val="bg1"/>
                  </a:solidFill>
                  <a:latin typeface="#9Slide07 IcielBC Cubano Normal" panose="00000500000000000000" pitchFamily="2" charset="0"/>
                </a:rPr>
                <a:t>SỞ</a:t>
              </a:r>
            </a:p>
            <a:p>
              <a:pPr algn="ctr"/>
              <a:r>
                <a:rPr lang="en-US" sz="1100">
                  <a:solidFill>
                    <a:schemeClr val="bg1"/>
                  </a:solidFill>
                  <a:latin typeface="#9Slide07 IcielBC Cubano Normal" panose="00000500000000000000" pitchFamily="2" charset="0"/>
                </a:rPr>
                <a:t>HẠ</a:t>
              </a:r>
            </a:p>
            <a:p>
              <a:pPr algn="ctr"/>
              <a:r>
                <a:rPr lang="en-US" sz="1100">
                  <a:solidFill>
                    <a:schemeClr val="bg1"/>
                  </a:solidFill>
                  <a:latin typeface="#9Slide07 IcielBC Cubano Normal" panose="00000500000000000000" pitchFamily="2" charset="0"/>
                </a:rPr>
                <a:t>TẦNG</a:t>
              </a:r>
              <a:endParaRPr lang="en-US" sz="1000">
                <a:solidFill>
                  <a:schemeClr val="bg1"/>
                </a:solidFill>
              </a:endParaRPr>
            </a:p>
          </p:txBody>
        </p:sp>
      </p:grpSp>
      <p:pic>
        <p:nvPicPr>
          <p:cNvPr id="14" name="Picture 13">
            <a:extLst>
              <a:ext uri="{FF2B5EF4-FFF2-40B4-BE49-F238E27FC236}">
                <a16:creationId xmlns:a16="http://schemas.microsoft.com/office/drawing/2014/main" id="{A1DECBD8-ADA3-4194-8C42-3F6A89267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15" y="3540143"/>
            <a:ext cx="3352800" cy="3352800"/>
          </a:xfrm>
          <a:prstGeom prst="rect">
            <a:avLst/>
          </a:prstGeom>
        </p:spPr>
      </p:pic>
      <p:sp>
        <p:nvSpPr>
          <p:cNvPr id="13" name="TextBox 12">
            <a:extLst>
              <a:ext uri="{FF2B5EF4-FFF2-40B4-BE49-F238E27FC236}">
                <a16:creationId xmlns:a16="http://schemas.microsoft.com/office/drawing/2014/main" id="{9E5DA950-649B-4760-949D-7B7E55C1DD38}"/>
              </a:ext>
            </a:extLst>
          </p:cNvPr>
          <p:cNvSpPr txBox="1"/>
          <p:nvPr/>
        </p:nvSpPr>
        <p:spPr>
          <a:xfrm>
            <a:off x="1752600" y="2721447"/>
            <a:ext cx="295895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CSHT và CSVCKT</a:t>
            </a:r>
            <a:endParaRPr lang="vi-VN" sz="2800">
              <a:solidFill>
                <a:schemeClr val="bg1"/>
              </a:solidFill>
              <a:latin typeface="#9Slide03 SFU Futura_12" panose="00000400000000000000" pitchFamily="2" charset="0"/>
            </a:endParaRPr>
          </a:p>
        </p:txBody>
      </p:sp>
      <p:sp>
        <p:nvSpPr>
          <p:cNvPr id="16" name="TextBox 15">
            <a:extLst>
              <a:ext uri="{FF2B5EF4-FFF2-40B4-BE49-F238E27FC236}">
                <a16:creationId xmlns:a16="http://schemas.microsoft.com/office/drawing/2014/main" id="{EDC95E4F-C6BE-4149-8B9B-868B96A2A938}"/>
              </a:ext>
            </a:extLst>
          </p:cNvPr>
          <p:cNvSpPr txBox="1"/>
          <p:nvPr/>
        </p:nvSpPr>
        <p:spPr>
          <a:xfrm>
            <a:off x="5049951" y="3484081"/>
            <a:ext cx="1908888"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đặt biệt là</a:t>
            </a:r>
            <a:endParaRPr lang="vi-VN" sz="2800">
              <a:solidFill>
                <a:schemeClr val="bg1"/>
              </a:solidFill>
              <a:latin typeface="#9Slide03 SFU Futura_12" panose="00000400000000000000" pitchFamily="2" charset="0"/>
            </a:endParaRPr>
          </a:p>
        </p:txBody>
      </p:sp>
      <p:sp>
        <p:nvSpPr>
          <p:cNvPr id="17" name="TextBox 16">
            <a:extLst>
              <a:ext uri="{FF2B5EF4-FFF2-40B4-BE49-F238E27FC236}">
                <a16:creationId xmlns:a16="http://schemas.microsoft.com/office/drawing/2014/main" id="{A668FAA8-0CA3-4893-9F11-AFD2CD9BECB5}"/>
              </a:ext>
            </a:extLst>
          </p:cNvPr>
          <p:cNvSpPr txBox="1"/>
          <p:nvPr/>
        </p:nvSpPr>
        <p:spPr>
          <a:xfrm>
            <a:off x="6708613" y="2721447"/>
            <a:ext cx="3047367"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phát triển đồng bộ</a:t>
            </a:r>
            <a:endParaRPr lang="vi-VN" sz="2800">
              <a:solidFill>
                <a:schemeClr val="bg1"/>
              </a:solidFill>
              <a:latin typeface="#9Slide03 SFU Futura_12" panose="00000400000000000000" pitchFamily="2" charset="0"/>
            </a:endParaRPr>
          </a:p>
        </p:txBody>
      </p:sp>
      <p:sp>
        <p:nvSpPr>
          <p:cNvPr id="19" name="TextBox 18">
            <a:extLst>
              <a:ext uri="{FF2B5EF4-FFF2-40B4-BE49-F238E27FC236}">
                <a16:creationId xmlns:a16="http://schemas.microsoft.com/office/drawing/2014/main" id="{D3187FD1-3335-4B30-AFD5-75390B5D05D5}"/>
              </a:ext>
            </a:extLst>
          </p:cNvPr>
          <p:cNvSpPr txBox="1"/>
          <p:nvPr/>
        </p:nvSpPr>
        <p:spPr>
          <a:xfrm>
            <a:off x="4861969" y="2727674"/>
            <a:ext cx="167356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hiện đại</a:t>
            </a:r>
            <a:endParaRPr lang="vi-VN" sz="2800">
              <a:solidFill>
                <a:schemeClr val="bg1"/>
              </a:solidFill>
              <a:latin typeface="#9Slide03 SFU Futura_12" panose="00000400000000000000" pitchFamily="2" charset="0"/>
            </a:endParaRPr>
          </a:p>
        </p:txBody>
      </p:sp>
      <p:sp>
        <p:nvSpPr>
          <p:cNvPr id="20" name="TextBox 19">
            <a:extLst>
              <a:ext uri="{FF2B5EF4-FFF2-40B4-BE49-F238E27FC236}">
                <a16:creationId xmlns:a16="http://schemas.microsoft.com/office/drawing/2014/main" id="{E129CDEA-18E9-4852-A26D-EFCB9EBF9D21}"/>
              </a:ext>
            </a:extLst>
          </p:cNvPr>
          <p:cNvSpPr txBox="1"/>
          <p:nvPr/>
        </p:nvSpPr>
        <p:spPr>
          <a:xfrm>
            <a:off x="1789051" y="3491853"/>
            <a:ext cx="3153568"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giao thông vận tải </a:t>
            </a:r>
            <a:endParaRPr lang="vi-VN" sz="2800">
              <a:solidFill>
                <a:schemeClr val="bg1"/>
              </a:solidFill>
              <a:latin typeface="#9Slide03 SFU Futura_12" panose="00000400000000000000" pitchFamily="2" charset="0"/>
            </a:endParaRPr>
          </a:p>
        </p:txBody>
      </p:sp>
      <p:sp>
        <p:nvSpPr>
          <p:cNvPr id="21" name="TextBox 20">
            <a:extLst>
              <a:ext uri="{FF2B5EF4-FFF2-40B4-BE49-F238E27FC236}">
                <a16:creationId xmlns:a16="http://schemas.microsoft.com/office/drawing/2014/main" id="{5F1CED9E-C8D1-4A25-B677-80C8B78BBCFF}"/>
              </a:ext>
            </a:extLst>
          </p:cNvPr>
          <p:cNvSpPr txBox="1"/>
          <p:nvPr/>
        </p:nvSpPr>
        <p:spPr>
          <a:xfrm>
            <a:off x="7195391" y="3491853"/>
            <a:ext cx="335280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bưu chính viễn thông </a:t>
            </a:r>
            <a:endParaRPr lang="vi-VN" sz="2800">
              <a:solidFill>
                <a:schemeClr val="bg1"/>
              </a:solidFill>
              <a:latin typeface="#9Slide03 SFU Futura_12" panose="00000400000000000000" pitchFamily="2" charset="0"/>
            </a:endParaRPr>
          </a:p>
        </p:txBody>
      </p:sp>
      <p:pic>
        <p:nvPicPr>
          <p:cNvPr id="23" name="Picture 10" descr="Đông Nam Bộ hoàn thiện hạ tầng giao thông để phát triển - Tin nổi bật -  Việt Giải Trí">
            <a:extLst>
              <a:ext uri="{FF2B5EF4-FFF2-40B4-BE49-F238E27FC236}">
                <a16:creationId xmlns:a16="http://schemas.microsoft.com/office/drawing/2014/main" id="{1CB57DC3-4505-4815-B701-1E8F43EFC4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16" r="13590"/>
          <a:stretch/>
        </p:blipFill>
        <p:spPr bwMode="auto">
          <a:xfrm>
            <a:off x="7926080" y="4302800"/>
            <a:ext cx="2819400" cy="24941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7" name="Picture 8" descr="Hiện đại hóa hạ tầng giao thông - “chìa khóa” để phát triển kinh tế vùng  Đông Nam bộ">
            <a:extLst>
              <a:ext uri="{FF2B5EF4-FFF2-40B4-BE49-F238E27FC236}">
                <a16:creationId xmlns:a16="http://schemas.microsoft.com/office/drawing/2014/main" id="{33A6BF18-7477-41BA-859D-B14A10D975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54" r="24500" b="-2"/>
          <a:stretch/>
        </p:blipFill>
        <p:spPr bwMode="auto">
          <a:xfrm>
            <a:off x="2387756" y="4237173"/>
            <a:ext cx="2662194" cy="255196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51754E7-A884-46EE-A666-165706FCA91F}"/>
              </a:ext>
            </a:extLst>
          </p:cNvPr>
          <p:cNvGrpSpPr/>
          <p:nvPr/>
        </p:nvGrpSpPr>
        <p:grpSpPr>
          <a:xfrm rot="3110998">
            <a:off x="-3247650" y="606141"/>
            <a:ext cx="2922794" cy="1645386"/>
            <a:chOff x="20" y="10"/>
            <a:chExt cx="12191980" cy="6863475"/>
          </a:xfrm>
          <a:effectLst>
            <a:outerShdw blurRad="50800" dist="38100" dir="5400000" algn="t" rotWithShape="0">
              <a:prstClr val="black">
                <a:alpha val="40000"/>
              </a:prstClr>
            </a:outerShdw>
          </a:effectLst>
        </p:grpSpPr>
        <p:pic>
          <p:nvPicPr>
            <p:cNvPr id="29" name="Picture 6" descr="Chương trình hành động phát triển KTXH vùng Đông Nam Bộ">
              <a:extLst>
                <a:ext uri="{FF2B5EF4-FFF2-40B4-BE49-F238E27FC236}">
                  <a16:creationId xmlns:a16="http://schemas.microsoft.com/office/drawing/2014/main" id="{51399D6E-DEAE-421B-9068-FB043940DD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24" r="25795" b="1"/>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 name="Picture 2" descr="Cửa ngõ của vùng Đông Nam Bộ sẽ là đầu mối giao thương, trung tâm du lịch,  dịch vụ đẳng cấp quốc tế">
              <a:extLst>
                <a:ext uri="{FF2B5EF4-FFF2-40B4-BE49-F238E27FC236}">
                  <a16:creationId xmlns:a16="http://schemas.microsoft.com/office/drawing/2014/main" id="{AA460ABD-09F2-46C0-9E5C-07296A0223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973" r="-1"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1" name="Picture 4" descr="Hạn chế về điều kiện tự nhiên đối với phát triển kinh tế của vùng Đông Nam  Bộ là?">
              <a:extLst>
                <a:ext uri="{FF2B5EF4-FFF2-40B4-BE49-F238E27FC236}">
                  <a16:creationId xmlns:a16="http://schemas.microsoft.com/office/drawing/2014/main" id="{467E460D-A427-44D4-AE80-76DFC501A1F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774" r="3" b="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B8717558-8702-4E6E-ADC2-295A03CBB295}"/>
              </a:ext>
            </a:extLst>
          </p:cNvPr>
          <p:cNvSpPr txBox="1"/>
          <p:nvPr/>
        </p:nvSpPr>
        <p:spPr>
          <a:xfrm>
            <a:off x="9884655" y="2705708"/>
            <a:ext cx="639715"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và</a:t>
            </a:r>
            <a:endParaRPr lang="vi-VN" sz="2800">
              <a:solidFill>
                <a:schemeClr val="bg1"/>
              </a:solidFill>
              <a:latin typeface="#9Slide03 SFU Futura_12" panose="00000400000000000000" pitchFamily="2" charset="0"/>
            </a:endParaRPr>
          </a:p>
        </p:txBody>
      </p:sp>
    </p:spTree>
    <p:extLst>
      <p:ext uri="{BB962C8B-B14F-4D97-AF65-F5344CB8AC3E}">
        <p14:creationId xmlns:p14="http://schemas.microsoft.com/office/powerpoint/2010/main" val="160802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3" grpId="0" animBg="1"/>
      <p:bldP spid="16" grpId="0" animBg="1"/>
      <p:bldP spid="17" grpId="0" animBg="1"/>
      <p:bldP spid="19" grpId="0" animBg="1"/>
      <p:bldP spid="20" grpId="0" animBg="1"/>
      <p:bldP spid="2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485015" y="990600"/>
            <a:ext cx="8288724"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Sắp xếp các cụm từ bên dưới để hoàn thành nội dung về cơ sở hạ tầng Đông Nam Bộ</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4554" y="-2286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33400" y="1600200"/>
              <a:ext cx="995398" cy="769441"/>
            </a:xfrm>
            <a:prstGeom prst="rect">
              <a:avLst/>
            </a:prstGeom>
            <a:noFill/>
          </p:spPr>
          <p:txBody>
            <a:bodyPr wrap="square">
              <a:spAutoFit/>
            </a:bodyPr>
            <a:lstStyle/>
            <a:p>
              <a:pPr algn="ctr"/>
              <a:r>
                <a:rPr lang="en-US" sz="1100">
                  <a:solidFill>
                    <a:schemeClr val="bg1"/>
                  </a:solidFill>
                  <a:latin typeface="#9Slide07 IcielBC Cubano Normal" panose="00000500000000000000" pitchFamily="2" charset="0"/>
                </a:rPr>
                <a:t>CƠ</a:t>
              </a:r>
            </a:p>
            <a:p>
              <a:pPr algn="ctr"/>
              <a:r>
                <a:rPr lang="en-US" sz="1100">
                  <a:solidFill>
                    <a:schemeClr val="bg1"/>
                  </a:solidFill>
                  <a:latin typeface="#9Slide07 IcielBC Cubano Normal" panose="00000500000000000000" pitchFamily="2" charset="0"/>
                </a:rPr>
                <a:t>SỞ</a:t>
              </a:r>
            </a:p>
            <a:p>
              <a:pPr algn="ctr"/>
              <a:r>
                <a:rPr lang="en-US" sz="1100">
                  <a:solidFill>
                    <a:schemeClr val="bg1"/>
                  </a:solidFill>
                  <a:latin typeface="#9Slide07 IcielBC Cubano Normal" panose="00000500000000000000" pitchFamily="2" charset="0"/>
                </a:rPr>
                <a:t>HẠ</a:t>
              </a:r>
            </a:p>
            <a:p>
              <a:pPr algn="ctr"/>
              <a:r>
                <a:rPr lang="en-US" sz="1100">
                  <a:solidFill>
                    <a:schemeClr val="bg1"/>
                  </a:solidFill>
                  <a:latin typeface="#9Slide07 IcielBC Cubano Normal" panose="00000500000000000000" pitchFamily="2" charset="0"/>
                </a:rPr>
                <a:t>TẦNG</a:t>
              </a:r>
              <a:endParaRPr lang="en-US" sz="1000">
                <a:solidFill>
                  <a:schemeClr val="bg1"/>
                </a:solidFill>
              </a:endParaRPr>
            </a:p>
          </p:txBody>
        </p:sp>
      </p:grpSp>
      <p:pic>
        <p:nvPicPr>
          <p:cNvPr id="14" name="Picture 13">
            <a:extLst>
              <a:ext uri="{FF2B5EF4-FFF2-40B4-BE49-F238E27FC236}">
                <a16:creationId xmlns:a16="http://schemas.microsoft.com/office/drawing/2014/main" id="{A1DECBD8-ADA3-4194-8C42-3F6A89267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2546" y="3148331"/>
            <a:ext cx="3352800" cy="3352800"/>
          </a:xfrm>
          <a:prstGeom prst="rect">
            <a:avLst/>
          </a:prstGeom>
        </p:spPr>
      </p:pic>
      <p:grpSp>
        <p:nvGrpSpPr>
          <p:cNvPr id="2" name="Group 1">
            <a:extLst>
              <a:ext uri="{FF2B5EF4-FFF2-40B4-BE49-F238E27FC236}">
                <a16:creationId xmlns:a16="http://schemas.microsoft.com/office/drawing/2014/main" id="{E31096DC-1D39-4CCA-A84D-01B136712137}"/>
              </a:ext>
            </a:extLst>
          </p:cNvPr>
          <p:cNvGrpSpPr/>
          <p:nvPr/>
        </p:nvGrpSpPr>
        <p:grpSpPr>
          <a:xfrm>
            <a:off x="3111326" y="4080080"/>
            <a:ext cx="4530638" cy="2550522"/>
            <a:chOff x="20" y="10"/>
            <a:chExt cx="12191980" cy="6863475"/>
          </a:xfrm>
          <a:effectLst>
            <a:outerShdw blurRad="50800" dist="38100" dir="5400000" algn="t" rotWithShape="0">
              <a:prstClr val="black">
                <a:alpha val="40000"/>
              </a:prstClr>
            </a:outerShdw>
          </a:effectLst>
        </p:grpSpPr>
        <p:pic>
          <p:nvPicPr>
            <p:cNvPr id="23" name="Picture 6" descr="Chương trình hành động phát triển KTXH vùng Đông Nam Bộ">
              <a:extLst>
                <a:ext uri="{FF2B5EF4-FFF2-40B4-BE49-F238E27FC236}">
                  <a16:creationId xmlns:a16="http://schemas.microsoft.com/office/drawing/2014/main" id="{726A7966-4584-4D27-9685-A6384AE7E3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24" r="25795" b="1"/>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27" name="Picture 2" descr="Cửa ngõ của vùng Đông Nam Bộ sẽ là đầu mối giao thương, trung tâm du lịch,  dịch vụ đẳng cấp quốc tế">
              <a:extLst>
                <a:ext uri="{FF2B5EF4-FFF2-40B4-BE49-F238E27FC236}">
                  <a16:creationId xmlns:a16="http://schemas.microsoft.com/office/drawing/2014/main" id="{4AE74A1B-AA5E-4D37-9459-ACBEB314A4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973" r="-1"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8" name="Picture 4" descr="Hạn chế về điều kiện tự nhiên đối với phát triển kinh tế của vùng Đông Nam  Bộ là?">
              <a:extLst>
                <a:ext uri="{FF2B5EF4-FFF2-40B4-BE49-F238E27FC236}">
                  <a16:creationId xmlns:a16="http://schemas.microsoft.com/office/drawing/2014/main" id="{78810A2C-CB1C-4B6B-8474-0CC852393F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6774" r="3" b="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grpSp>
      <p:pic>
        <p:nvPicPr>
          <p:cNvPr id="29" name="Picture 10" descr="Đông Nam Bộ hoàn thiện hạ tầng giao thông để phát triển - Tin nổi bật -  Việt Giải Trí">
            <a:extLst>
              <a:ext uri="{FF2B5EF4-FFF2-40B4-BE49-F238E27FC236}">
                <a16:creationId xmlns:a16="http://schemas.microsoft.com/office/drawing/2014/main" id="{9A301E85-59C1-4573-BADC-ECE95728B9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716" r="13590"/>
          <a:stretch/>
        </p:blipFill>
        <p:spPr bwMode="auto">
          <a:xfrm>
            <a:off x="85295" y="4047210"/>
            <a:ext cx="2940736" cy="260147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30" name="Picture 8" descr="Hiện đại hóa hạ tầng giao thông - “chìa khóa” để phát triển kinh tế vùng  Đông Nam bộ">
            <a:extLst>
              <a:ext uri="{FF2B5EF4-FFF2-40B4-BE49-F238E27FC236}">
                <a16:creationId xmlns:a16="http://schemas.microsoft.com/office/drawing/2014/main" id="{154B9160-7DE3-429E-842F-0309B787BFB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254" r="24500" b="-2"/>
          <a:stretch/>
        </p:blipFill>
        <p:spPr bwMode="auto">
          <a:xfrm>
            <a:off x="7676314" y="4105411"/>
            <a:ext cx="2509578" cy="240566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pic>
        <p:nvPicPr>
          <p:cNvPr id="32" name="Picture 31">
            <a:hlinkClick r:id="rId11" action="ppaction://hlinksldjump"/>
            <a:extLst>
              <a:ext uri="{FF2B5EF4-FFF2-40B4-BE49-F238E27FC236}">
                <a16:creationId xmlns:a16="http://schemas.microsoft.com/office/drawing/2014/main" id="{E8765982-3DFA-407B-BD9E-521FBE20AF0B}"/>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
        <p:nvSpPr>
          <p:cNvPr id="31" name="TextBox 30">
            <a:extLst>
              <a:ext uri="{FF2B5EF4-FFF2-40B4-BE49-F238E27FC236}">
                <a16:creationId xmlns:a16="http://schemas.microsoft.com/office/drawing/2014/main" id="{7A12534B-B84D-4E21-944E-D3977CD67C6F}"/>
              </a:ext>
            </a:extLst>
          </p:cNvPr>
          <p:cNvSpPr txBox="1"/>
          <p:nvPr/>
        </p:nvSpPr>
        <p:spPr>
          <a:xfrm>
            <a:off x="1031099" y="2447068"/>
            <a:ext cx="295895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CSHT và CSVCKT</a:t>
            </a:r>
            <a:endParaRPr lang="vi-VN" sz="2800">
              <a:solidFill>
                <a:schemeClr val="bg1"/>
              </a:solidFill>
              <a:latin typeface="#9Slide03 SFU Futura_12" panose="00000400000000000000" pitchFamily="2" charset="0"/>
            </a:endParaRPr>
          </a:p>
        </p:txBody>
      </p:sp>
      <p:sp>
        <p:nvSpPr>
          <p:cNvPr id="33" name="TextBox 32">
            <a:extLst>
              <a:ext uri="{FF2B5EF4-FFF2-40B4-BE49-F238E27FC236}">
                <a16:creationId xmlns:a16="http://schemas.microsoft.com/office/drawing/2014/main" id="{1EC99032-7601-43EF-96DB-D31D19192AE4}"/>
              </a:ext>
            </a:extLst>
          </p:cNvPr>
          <p:cNvSpPr txBox="1"/>
          <p:nvPr/>
        </p:nvSpPr>
        <p:spPr>
          <a:xfrm>
            <a:off x="4191000" y="2447068"/>
            <a:ext cx="3047367"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phát triển đồng bộ</a:t>
            </a:r>
            <a:endParaRPr lang="vi-VN" sz="2800">
              <a:solidFill>
                <a:schemeClr val="bg1"/>
              </a:solidFill>
              <a:latin typeface="#9Slide03 SFU Futura_12" panose="00000400000000000000" pitchFamily="2" charset="0"/>
            </a:endParaRPr>
          </a:p>
        </p:txBody>
      </p:sp>
      <p:sp>
        <p:nvSpPr>
          <p:cNvPr id="34" name="TextBox 33">
            <a:extLst>
              <a:ext uri="{FF2B5EF4-FFF2-40B4-BE49-F238E27FC236}">
                <a16:creationId xmlns:a16="http://schemas.microsoft.com/office/drawing/2014/main" id="{0DB96063-98D8-4847-A2A8-BE6760CF638E}"/>
              </a:ext>
            </a:extLst>
          </p:cNvPr>
          <p:cNvSpPr txBox="1"/>
          <p:nvPr/>
        </p:nvSpPr>
        <p:spPr>
          <a:xfrm>
            <a:off x="7365173" y="2447068"/>
            <a:ext cx="167356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hiện đại</a:t>
            </a:r>
            <a:endParaRPr lang="vi-VN" sz="2800">
              <a:solidFill>
                <a:schemeClr val="bg1"/>
              </a:solidFill>
              <a:latin typeface="#9Slide03 SFU Futura_12" panose="00000400000000000000" pitchFamily="2" charset="0"/>
            </a:endParaRPr>
          </a:p>
        </p:txBody>
      </p:sp>
      <p:sp>
        <p:nvSpPr>
          <p:cNvPr id="35" name="TextBox 34">
            <a:extLst>
              <a:ext uri="{FF2B5EF4-FFF2-40B4-BE49-F238E27FC236}">
                <a16:creationId xmlns:a16="http://schemas.microsoft.com/office/drawing/2014/main" id="{1307073D-57F7-4875-8E2C-9D20C4313753}"/>
              </a:ext>
            </a:extLst>
          </p:cNvPr>
          <p:cNvSpPr txBox="1"/>
          <p:nvPr/>
        </p:nvSpPr>
        <p:spPr>
          <a:xfrm>
            <a:off x="9165539" y="2435976"/>
            <a:ext cx="1908888"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đặt biệt là</a:t>
            </a:r>
            <a:endParaRPr lang="vi-VN" sz="2800">
              <a:solidFill>
                <a:schemeClr val="bg1"/>
              </a:solidFill>
              <a:latin typeface="#9Slide03 SFU Futura_12" panose="00000400000000000000" pitchFamily="2" charset="0"/>
            </a:endParaRPr>
          </a:p>
        </p:txBody>
      </p:sp>
      <p:sp>
        <p:nvSpPr>
          <p:cNvPr id="36" name="TextBox 35">
            <a:extLst>
              <a:ext uri="{FF2B5EF4-FFF2-40B4-BE49-F238E27FC236}">
                <a16:creationId xmlns:a16="http://schemas.microsoft.com/office/drawing/2014/main" id="{E07E6181-F282-46F7-A468-68BED04DB475}"/>
              </a:ext>
            </a:extLst>
          </p:cNvPr>
          <p:cNvSpPr txBox="1"/>
          <p:nvPr/>
        </p:nvSpPr>
        <p:spPr>
          <a:xfrm>
            <a:off x="2217242" y="3153164"/>
            <a:ext cx="3153568"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giao thông vận tải </a:t>
            </a:r>
            <a:endParaRPr lang="vi-VN" sz="2800">
              <a:solidFill>
                <a:schemeClr val="bg1"/>
              </a:solidFill>
              <a:latin typeface="#9Slide03 SFU Futura_12" panose="00000400000000000000" pitchFamily="2" charset="0"/>
            </a:endParaRPr>
          </a:p>
        </p:txBody>
      </p:sp>
      <p:sp>
        <p:nvSpPr>
          <p:cNvPr id="38" name="TextBox 37">
            <a:extLst>
              <a:ext uri="{FF2B5EF4-FFF2-40B4-BE49-F238E27FC236}">
                <a16:creationId xmlns:a16="http://schemas.microsoft.com/office/drawing/2014/main" id="{A34B8229-0678-4049-AC35-E30A1988F8B1}"/>
              </a:ext>
            </a:extLst>
          </p:cNvPr>
          <p:cNvSpPr txBox="1"/>
          <p:nvPr/>
        </p:nvSpPr>
        <p:spPr>
          <a:xfrm>
            <a:off x="6336511" y="3130267"/>
            <a:ext cx="3352800"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bưu chính viễn thông </a:t>
            </a:r>
            <a:endParaRPr lang="vi-VN" sz="2800">
              <a:solidFill>
                <a:schemeClr val="bg1"/>
              </a:solidFill>
              <a:latin typeface="#9Slide03 SFU Futura_12" panose="00000400000000000000" pitchFamily="2" charset="0"/>
            </a:endParaRPr>
          </a:p>
        </p:txBody>
      </p:sp>
      <p:sp>
        <p:nvSpPr>
          <p:cNvPr id="39" name="TextBox 38">
            <a:extLst>
              <a:ext uri="{FF2B5EF4-FFF2-40B4-BE49-F238E27FC236}">
                <a16:creationId xmlns:a16="http://schemas.microsoft.com/office/drawing/2014/main" id="{363A2175-59C4-4556-82D9-D508BDC81904}"/>
              </a:ext>
            </a:extLst>
          </p:cNvPr>
          <p:cNvSpPr txBox="1"/>
          <p:nvPr/>
        </p:nvSpPr>
        <p:spPr>
          <a:xfrm>
            <a:off x="5533803" y="3130267"/>
            <a:ext cx="639715" cy="523220"/>
          </a:xfrm>
          <a:prstGeom prst="rect">
            <a:avLst/>
          </a:prstGeom>
          <a:solidFill>
            <a:srgbClr val="00B050"/>
          </a:solidFill>
        </p:spPr>
        <p:txBody>
          <a:bodyPr wrap="square">
            <a:spAutoFit/>
          </a:bodyPr>
          <a:lstStyle/>
          <a:p>
            <a:pPr algn="just"/>
            <a:r>
              <a:rPr lang="en-US" sz="2800">
                <a:solidFill>
                  <a:schemeClr val="bg1"/>
                </a:solidFill>
                <a:latin typeface="#9Slide03 SFU Futura_12" panose="00000400000000000000" pitchFamily="2" charset="0"/>
              </a:rPr>
              <a:t>và</a:t>
            </a:r>
            <a:endParaRPr lang="vi-VN" sz="2800">
              <a:solidFill>
                <a:schemeClr val="bg1"/>
              </a:solidFill>
              <a:latin typeface="#9Slide03 SFU Futura_12" panose="00000400000000000000" pitchFamily="2" charset="0"/>
            </a:endParaRPr>
          </a:p>
        </p:txBody>
      </p:sp>
    </p:spTree>
    <p:extLst>
      <p:ext uri="{BB962C8B-B14F-4D97-AF65-F5344CB8AC3E}">
        <p14:creationId xmlns:p14="http://schemas.microsoft.com/office/powerpoint/2010/main" val="291726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677544" y="988763"/>
            <a:ext cx="8565547" cy="954107"/>
          </a:xfrm>
          <a:prstGeom prst="rect">
            <a:avLst/>
          </a:prstGeom>
          <a:noFill/>
        </p:spPr>
        <p:txBody>
          <a:bodyPr wrap="square">
            <a:spAutoFit/>
          </a:bodyPr>
          <a:lstStyle/>
          <a:p>
            <a:pPr algn="ctr"/>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Theo em, nhân tố khoa học công nghệ có ảnh hưởng đến sự phát triển kinh tế ở ĐNB hay không? Vì sao?</a:t>
            </a:r>
            <a:endParaRPr lang="en-US" sz="24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0" y="-2286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87074" y="1728807"/>
              <a:ext cx="995398" cy="584775"/>
            </a:xfrm>
            <a:prstGeom prst="rect">
              <a:avLst/>
            </a:prstGeom>
            <a:noFill/>
          </p:spPr>
          <p:txBody>
            <a:bodyPr wrap="square">
              <a:spAutoFit/>
            </a:bodyPr>
            <a:lstStyle/>
            <a:p>
              <a:pPr algn="ctr"/>
              <a:r>
                <a:rPr lang="en-US" sz="1600">
                  <a:solidFill>
                    <a:schemeClr val="bg1"/>
                  </a:solidFill>
                  <a:latin typeface="#9Slide07 IcielBC Cubano Normal" panose="00000500000000000000" pitchFamily="2" charset="0"/>
                </a:rPr>
                <a:t>kh</a:t>
              </a:r>
            </a:p>
            <a:p>
              <a:pPr algn="ctr"/>
              <a:r>
                <a:rPr lang="en-US" sz="1600">
                  <a:solidFill>
                    <a:schemeClr val="bg1"/>
                  </a:solidFill>
                  <a:latin typeface="#9Slide07 IcielBC Cubano Normal" panose="00000500000000000000" pitchFamily="2" charset="0"/>
                </a:rPr>
                <a:t>cn</a:t>
              </a:r>
              <a:endParaRPr lang="en-US" sz="1200">
                <a:solidFill>
                  <a:schemeClr val="bg1"/>
                </a:solidFill>
              </a:endParaRPr>
            </a:p>
          </p:txBody>
        </p:sp>
      </p:grpSp>
      <p:pic>
        <p:nvPicPr>
          <p:cNvPr id="14" name="Picture 13">
            <a:extLst>
              <a:ext uri="{FF2B5EF4-FFF2-40B4-BE49-F238E27FC236}">
                <a16:creationId xmlns:a16="http://schemas.microsoft.com/office/drawing/2014/main" id="{9CC4849A-DCBA-41FA-973E-80A03E10E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3900930"/>
            <a:ext cx="2987101" cy="2987101"/>
          </a:xfrm>
          <a:prstGeom prst="rect">
            <a:avLst/>
          </a:prstGeom>
        </p:spPr>
      </p:pic>
      <p:sp>
        <p:nvSpPr>
          <p:cNvPr id="16" name="TextBox 15">
            <a:extLst>
              <a:ext uri="{FF2B5EF4-FFF2-40B4-BE49-F238E27FC236}">
                <a16:creationId xmlns:a16="http://schemas.microsoft.com/office/drawing/2014/main" id="{8214733F-E736-4BC3-8A8D-2C7776FFC737}"/>
              </a:ext>
            </a:extLst>
          </p:cNvPr>
          <p:cNvSpPr txBox="1"/>
          <p:nvPr/>
        </p:nvSpPr>
        <p:spPr>
          <a:xfrm>
            <a:off x="762000" y="2436563"/>
            <a:ext cx="10668000" cy="1384995"/>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r>
              <a:rPr lang="vi-VN" sz="2800">
                <a:solidFill>
                  <a:srgbClr val="092D6C"/>
                </a:solidFill>
                <a:latin typeface="#9Slide03 SFU Futura_12" panose="00000400000000000000" pitchFamily="2" charset="0"/>
              </a:rPr>
              <a:t>- Là trung tâm khoa học – công nghệ, đổi mới sáng tạo của nước ta. </a:t>
            </a:r>
          </a:p>
          <a:p>
            <a:pPr algn="just"/>
            <a:r>
              <a:rPr lang="vi-VN" sz="2800">
                <a:solidFill>
                  <a:srgbClr val="092D6C"/>
                </a:solidFill>
                <a:latin typeface="#9Slide03 SFU Futura_12" panose="00000400000000000000" pitchFamily="2" charset="0"/>
              </a:rPr>
              <a:t>- Dẫn đầu ứng dụng công nghệ tiên tiến trong sản xuất và đời sống, đem lại hiệu quả kinh tế cao cho vùng và cả nước.</a:t>
            </a:r>
          </a:p>
        </p:txBody>
      </p:sp>
      <p:pic>
        <p:nvPicPr>
          <p:cNvPr id="2" name="Picture 1">
            <a:extLst>
              <a:ext uri="{FF2B5EF4-FFF2-40B4-BE49-F238E27FC236}">
                <a16:creationId xmlns:a16="http://schemas.microsoft.com/office/drawing/2014/main" id="{CED9B3AE-01F7-4CDC-ABEE-AB481C85065A}"/>
              </a:ext>
            </a:extLst>
          </p:cNvPr>
          <p:cNvPicPr>
            <a:picLocks noChangeAspect="1"/>
          </p:cNvPicPr>
          <p:nvPr/>
        </p:nvPicPr>
        <p:blipFill>
          <a:blip r:embed="rId6"/>
          <a:stretch>
            <a:fillRect/>
          </a:stretch>
        </p:blipFill>
        <p:spPr>
          <a:xfrm>
            <a:off x="2819400" y="3917966"/>
            <a:ext cx="5167462" cy="2906696"/>
          </a:xfrm>
          <a:prstGeom prst="rect">
            <a:avLst/>
          </a:prstGeom>
        </p:spPr>
      </p:pic>
      <p:pic>
        <p:nvPicPr>
          <p:cNvPr id="17" name="Picture 16">
            <a:hlinkClick r:id="rId7" action="ppaction://hlinksldjump"/>
            <a:extLst>
              <a:ext uri="{FF2B5EF4-FFF2-40B4-BE49-F238E27FC236}">
                <a16:creationId xmlns:a16="http://schemas.microsoft.com/office/drawing/2014/main" id="{4E8860C0-9715-471A-9476-1B77D353FD5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Tree>
    <p:extLst>
      <p:ext uri="{BB962C8B-B14F-4D97-AF65-F5344CB8AC3E}">
        <p14:creationId xmlns:p14="http://schemas.microsoft.com/office/powerpoint/2010/main" val="323359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Effect transition="in" filter="fade">
                                      <p:cBhvr>
                                        <p:cTn id="17" dur="1000"/>
                                        <p:tgtEl>
                                          <p:spTgt spid="16">
                                            <p:bg/>
                                          </p:spTgt>
                                        </p:tgtEl>
                                      </p:cBhvr>
                                    </p:animEffect>
                                    <p:anim calcmode="lin" valueType="num">
                                      <p:cBhvr>
                                        <p:cTn id="18" dur="1000" fill="hold"/>
                                        <p:tgtEl>
                                          <p:spTgt spid="16">
                                            <p:bg/>
                                          </p:spTgt>
                                        </p:tgtEl>
                                        <p:attrNameLst>
                                          <p:attrName>ppt_x</p:attrName>
                                        </p:attrNameLst>
                                      </p:cBhvr>
                                      <p:tavLst>
                                        <p:tav tm="0">
                                          <p:val>
                                            <p:strVal val="#ppt_x"/>
                                          </p:val>
                                        </p:tav>
                                        <p:tav tm="100000">
                                          <p:val>
                                            <p:strVal val="#ppt_x"/>
                                          </p:val>
                                        </p:tav>
                                      </p:tavLst>
                                    </p:anim>
                                    <p:anim calcmode="lin" valueType="num">
                                      <p:cBhvr>
                                        <p:cTn id="19"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anim calcmode="lin" valueType="num">
                                      <p:cBhvr>
                                        <p:cTn id="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fade">
                                      <p:cBhvr>
                                        <p:cTn id="31" dur="1000"/>
                                        <p:tgtEl>
                                          <p:spTgt spid="16">
                                            <p:txEl>
                                              <p:pRg st="1" end="1"/>
                                            </p:txEl>
                                          </p:spTgt>
                                        </p:tgtEl>
                                      </p:cBhvr>
                                    </p:animEffect>
                                    <p:anim calcmode="lin" valueType="num">
                                      <p:cBhvr>
                                        <p:cTn id="3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912C0-BB61-464D-A17E-406026ABFCB7}"/>
              </a:ext>
            </a:extLst>
          </p:cNvPr>
          <p:cNvPicPr>
            <a:picLocks noChangeAspect="1"/>
          </p:cNvPicPr>
          <p:nvPr/>
        </p:nvPicPr>
        <p:blipFill>
          <a:blip r:embed="rId3">
            <a:clrChange>
              <a:clrFrom>
                <a:srgbClr val="EEEFF1"/>
              </a:clrFrom>
              <a:clrTo>
                <a:srgbClr val="EEEFF1">
                  <a:alpha val="0"/>
                </a:srgbClr>
              </a:clrTo>
            </a:clrChange>
            <a:alphaModFix/>
            <a:extLst>
              <a:ext uri="{28A0092B-C50C-407E-A947-70E740481C1C}">
                <a14:useLocalDpi xmlns:a14="http://schemas.microsoft.com/office/drawing/2010/main" val="0"/>
              </a:ext>
            </a:extLst>
          </a:blip>
          <a:stretch>
            <a:fillRect/>
          </a:stretch>
        </p:blipFill>
        <p:spPr>
          <a:xfrm>
            <a:off x="0" y="3786370"/>
            <a:ext cx="12192000" cy="3211537"/>
          </a:xfrm>
          <a:prstGeom prst="rect">
            <a:avLst/>
          </a:prstGeom>
        </p:spPr>
      </p:pic>
      <p:sp>
        <p:nvSpPr>
          <p:cNvPr id="2" name="TextBox 1">
            <a:extLst>
              <a:ext uri="{FF2B5EF4-FFF2-40B4-BE49-F238E27FC236}">
                <a16:creationId xmlns:a16="http://schemas.microsoft.com/office/drawing/2014/main" id="{96F497CF-94BF-488D-A1DC-40700864D707}"/>
              </a:ext>
            </a:extLst>
          </p:cNvPr>
          <p:cNvSpPr txBox="1"/>
          <p:nvPr/>
        </p:nvSpPr>
        <p:spPr>
          <a:xfrm>
            <a:off x="4741813" y="228600"/>
            <a:ext cx="314025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2">
                    <a:lumMod val="50000"/>
                  </a:schemeClr>
                </a:solidFill>
                <a:effectLst/>
                <a:uLnTx/>
                <a:uFillTx/>
                <a:latin typeface="#9Slide05 Beautiful Caps" panose="02040603050506020204" pitchFamily="18" charset="0"/>
                <a:ea typeface="+mn-ea"/>
                <a:cs typeface="+mn-cs"/>
              </a:rPr>
              <a:t>Bài </a:t>
            </a:r>
            <a:r>
              <a:rPr lang="en-US" sz="6000" b="1">
                <a:solidFill>
                  <a:schemeClr val="accent2">
                    <a:lumMod val="50000"/>
                  </a:schemeClr>
                </a:solidFill>
                <a:latin typeface="#9Slide05 Beautiful Caps" panose="02040603050506020204" pitchFamily="18" charset="0"/>
              </a:rPr>
              <a:t>29</a:t>
            </a:r>
            <a:endParaRPr kumimoji="0" lang="en-US" sz="6000" b="1" i="0" u="none" strike="noStrike" kern="1200" cap="none" spc="0" normalizeH="0" baseline="0" noProof="0">
              <a:ln>
                <a:noFill/>
              </a:ln>
              <a:solidFill>
                <a:schemeClr val="accent2">
                  <a:lumMod val="50000"/>
                </a:schemeClr>
              </a:solidFill>
              <a:effectLst/>
              <a:uLnTx/>
              <a:uFillTx/>
              <a:latin typeface="#9Slide05 Beautiful Caps" panose="02040603050506020204" pitchFamily="18" charset="0"/>
              <a:ea typeface="+mn-ea"/>
              <a:cs typeface="+mn-cs"/>
            </a:endParaRPr>
          </a:p>
        </p:txBody>
      </p:sp>
      <p:sp>
        <p:nvSpPr>
          <p:cNvPr id="3" name="TextBox 2">
            <a:extLst>
              <a:ext uri="{FF2B5EF4-FFF2-40B4-BE49-F238E27FC236}">
                <a16:creationId xmlns:a16="http://schemas.microsoft.com/office/drawing/2014/main" id="{B868DA03-BE6A-4741-B5FE-210D2E346E3F}"/>
              </a:ext>
            </a:extLst>
          </p:cNvPr>
          <p:cNvSpPr txBox="1">
            <a:spLocks noChangeAspect="1"/>
          </p:cNvSpPr>
          <p:nvPr>
            <p:custDataLst>
              <p:tags r:id="rId1"/>
            </p:custDataLst>
          </p:nvPr>
        </p:nvSpPr>
        <p:spPr>
          <a:xfrm>
            <a:off x="703214" y="1371600"/>
            <a:ext cx="11217453" cy="2123658"/>
          </a:xfrm>
          <a:prstGeom prst="rect">
            <a:avLst/>
          </a:prstGeom>
          <a:solidFill>
            <a:scrgbClr r="0" g="0" b="0">
              <a:alpha val="0"/>
            </a:scrgbClr>
          </a:solidFill>
        </p:spPr>
        <p:txBody>
          <a:bodyPr wrap="square" rtlCol="0">
            <a:spAutoFit/>
          </a:bodyPr>
          <a:lstStyle/>
          <a:p>
            <a:pPr algn="ctr"/>
            <a:r>
              <a:rPr lang="en-US" sz="6600">
                <a:blipFill dpi="0" rotWithShape="1">
                  <a:blip r:embed="rId4">
                    <a:extLst>
                      <a:ext uri="{28A0092B-C50C-407E-A947-70E740481C1C}">
                        <a14:useLocalDpi xmlns:a14="http://schemas.microsoft.com/office/drawing/2010/main" val="0"/>
                      </a:ext>
                    </a:extLst>
                  </a:blip>
                  <a:srcRect/>
                  <a:stretch>
                    <a:fillRect/>
                  </a:stretch>
                </a:blipFill>
                <a:latin typeface="#9Slide07 IcielBC Cubano Normal" panose="00000500000000000000" pitchFamily="2" charset="0"/>
              </a:rPr>
              <a:t>PHÁT TRIỂN KINH TẾ - XÃ HỘI</a:t>
            </a:r>
          </a:p>
          <a:p>
            <a:pPr algn="ctr"/>
            <a:r>
              <a:rPr lang="en-US" sz="6600">
                <a:blipFill dpi="0" rotWithShape="1">
                  <a:blip r:embed="rId4">
                    <a:extLst>
                      <a:ext uri="{28A0092B-C50C-407E-A947-70E740481C1C}">
                        <a14:useLocalDpi xmlns:a14="http://schemas.microsoft.com/office/drawing/2010/main" val="0"/>
                      </a:ext>
                    </a:extLst>
                  </a:blip>
                  <a:srcRect/>
                  <a:stretch>
                    <a:fillRect/>
                  </a:stretch>
                </a:blipFill>
                <a:latin typeface="#9Slide07 IcielBC Cubano Normal" panose="00000500000000000000" pitchFamily="2" charset="0"/>
              </a:rPr>
              <a:t> Ở ĐÔNG NAM BỘ</a:t>
            </a:r>
          </a:p>
        </p:txBody>
      </p:sp>
      <p:grpSp>
        <p:nvGrpSpPr>
          <p:cNvPr id="7" name="Group 6">
            <a:extLst>
              <a:ext uri="{FF2B5EF4-FFF2-40B4-BE49-F238E27FC236}">
                <a16:creationId xmlns:a16="http://schemas.microsoft.com/office/drawing/2014/main" id="{34CD0CC6-BBF2-46C9-8843-4E1900E28099}"/>
              </a:ext>
            </a:extLst>
          </p:cNvPr>
          <p:cNvGrpSpPr/>
          <p:nvPr/>
        </p:nvGrpSpPr>
        <p:grpSpPr>
          <a:xfrm>
            <a:off x="9587459" y="3008423"/>
            <a:ext cx="2383968" cy="2646148"/>
            <a:chOff x="364299" y="713990"/>
            <a:chExt cx="4908036" cy="5749226"/>
          </a:xfrm>
          <a:effectLst>
            <a:outerShdw blurRad="50800" dist="38100" dir="5400000" algn="t" rotWithShape="0">
              <a:prstClr val="black">
                <a:alpha val="40000"/>
              </a:prstClr>
            </a:outerShdw>
          </a:effectLst>
        </p:grpSpPr>
        <p:grpSp>
          <p:nvGrpSpPr>
            <p:cNvPr id="16" name="Group 15">
              <a:extLst>
                <a:ext uri="{FF2B5EF4-FFF2-40B4-BE49-F238E27FC236}">
                  <a16:creationId xmlns:a16="http://schemas.microsoft.com/office/drawing/2014/main" id="{513AE057-BD88-4146-9782-6A1E8D691BB8}"/>
                </a:ext>
              </a:extLst>
            </p:cNvPr>
            <p:cNvGrpSpPr/>
            <p:nvPr/>
          </p:nvGrpSpPr>
          <p:grpSpPr>
            <a:xfrm>
              <a:off x="364299" y="713990"/>
              <a:ext cx="4908036" cy="5749226"/>
              <a:chOff x="3661239" y="1123402"/>
              <a:chExt cx="4908036" cy="5749226"/>
            </a:xfrm>
          </p:grpSpPr>
          <p:pic>
            <p:nvPicPr>
              <p:cNvPr id="19" name="Picture 18" descr="Screen Clipping">
                <a:extLst>
                  <a:ext uri="{FF2B5EF4-FFF2-40B4-BE49-F238E27FC236}">
                    <a16:creationId xmlns:a16="http://schemas.microsoft.com/office/drawing/2014/main" id="{6C53A2E0-96AA-46EF-9240-BCD67F61DDC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354" b="99033" l="447" r="97987"/>
                        </a14:imgEffect>
                      </a14:imgLayer>
                    </a14:imgProps>
                  </a:ext>
                  <a:ext uri="{28A0092B-C50C-407E-A947-70E740481C1C}">
                    <a14:useLocalDpi xmlns:a14="http://schemas.microsoft.com/office/drawing/2010/main" val="0"/>
                  </a:ext>
                </a:extLst>
              </a:blip>
              <a:stretch>
                <a:fillRect/>
              </a:stretch>
            </p:blipFill>
            <p:spPr>
              <a:xfrm>
                <a:off x="3661239" y="1123402"/>
                <a:ext cx="4908036" cy="5749226"/>
              </a:xfrm>
              <a:prstGeom prst="rect">
                <a:avLst/>
              </a:prstGeom>
            </p:spPr>
          </p:pic>
          <p:sp>
            <p:nvSpPr>
              <p:cNvPr id="20" name="Freeform: Shape 19">
                <a:extLst>
                  <a:ext uri="{FF2B5EF4-FFF2-40B4-BE49-F238E27FC236}">
                    <a16:creationId xmlns:a16="http://schemas.microsoft.com/office/drawing/2014/main" id="{A20D5727-3D26-4810-ACFE-79CA4B35CEAC}"/>
                  </a:ext>
                </a:extLst>
              </p:cNvPr>
              <p:cNvSpPr/>
              <p:nvPr/>
            </p:nvSpPr>
            <p:spPr>
              <a:xfrm>
                <a:off x="3755623" y="1272988"/>
                <a:ext cx="3595436" cy="2832847"/>
              </a:xfrm>
              <a:custGeom>
                <a:avLst/>
                <a:gdLst>
                  <a:gd name="connsiteX0" fmla="*/ 3595436 w 3595436"/>
                  <a:gd name="connsiteY0" fmla="*/ 0 h 2832847"/>
                  <a:gd name="connsiteX1" fmla="*/ 3550612 w 3595436"/>
                  <a:gd name="connsiteY1" fmla="*/ 8965 h 2832847"/>
                  <a:gd name="connsiteX2" fmla="*/ 3532683 w 3595436"/>
                  <a:gd name="connsiteY2" fmla="*/ 35859 h 2832847"/>
                  <a:gd name="connsiteX3" fmla="*/ 3514753 w 3595436"/>
                  <a:gd name="connsiteY3" fmla="*/ 53788 h 2832847"/>
                  <a:gd name="connsiteX4" fmla="*/ 3505789 w 3595436"/>
                  <a:gd name="connsiteY4" fmla="*/ 80683 h 2832847"/>
                  <a:gd name="connsiteX5" fmla="*/ 3487859 w 3595436"/>
                  <a:gd name="connsiteY5" fmla="*/ 98612 h 2832847"/>
                  <a:gd name="connsiteX6" fmla="*/ 3452001 w 3595436"/>
                  <a:gd name="connsiteY6" fmla="*/ 206188 h 2832847"/>
                  <a:gd name="connsiteX7" fmla="*/ 3416142 w 3595436"/>
                  <a:gd name="connsiteY7" fmla="*/ 215153 h 2832847"/>
                  <a:gd name="connsiteX8" fmla="*/ 3380283 w 3595436"/>
                  <a:gd name="connsiteY8" fmla="*/ 259977 h 2832847"/>
                  <a:gd name="connsiteX9" fmla="*/ 3353389 w 3595436"/>
                  <a:gd name="connsiteY9" fmla="*/ 313765 h 2832847"/>
                  <a:gd name="connsiteX10" fmla="*/ 3290636 w 3595436"/>
                  <a:gd name="connsiteY10" fmla="*/ 367553 h 2832847"/>
                  <a:gd name="connsiteX11" fmla="*/ 3281671 w 3595436"/>
                  <a:gd name="connsiteY11" fmla="*/ 394447 h 2832847"/>
                  <a:gd name="connsiteX12" fmla="*/ 3218918 w 3595436"/>
                  <a:gd name="connsiteY12" fmla="*/ 421341 h 2832847"/>
                  <a:gd name="connsiteX13" fmla="*/ 3183059 w 3595436"/>
                  <a:gd name="connsiteY13" fmla="*/ 457200 h 2832847"/>
                  <a:gd name="connsiteX14" fmla="*/ 3165130 w 3595436"/>
                  <a:gd name="connsiteY14" fmla="*/ 475130 h 2832847"/>
                  <a:gd name="connsiteX15" fmla="*/ 3138236 w 3595436"/>
                  <a:gd name="connsiteY15" fmla="*/ 493059 h 2832847"/>
                  <a:gd name="connsiteX16" fmla="*/ 3129271 w 3595436"/>
                  <a:gd name="connsiteY16" fmla="*/ 528918 h 2832847"/>
                  <a:gd name="connsiteX17" fmla="*/ 3093412 w 3595436"/>
                  <a:gd name="connsiteY17" fmla="*/ 573741 h 2832847"/>
                  <a:gd name="connsiteX18" fmla="*/ 3066518 w 3595436"/>
                  <a:gd name="connsiteY18" fmla="*/ 582706 h 2832847"/>
                  <a:gd name="connsiteX19" fmla="*/ 2941012 w 3595436"/>
                  <a:gd name="connsiteY19" fmla="*/ 591671 h 2832847"/>
                  <a:gd name="connsiteX20" fmla="*/ 2887224 w 3595436"/>
                  <a:gd name="connsiteY20" fmla="*/ 609600 h 2832847"/>
                  <a:gd name="connsiteX21" fmla="*/ 2824471 w 3595436"/>
                  <a:gd name="connsiteY21" fmla="*/ 627530 h 2832847"/>
                  <a:gd name="connsiteX22" fmla="*/ 2645177 w 3595436"/>
                  <a:gd name="connsiteY22" fmla="*/ 609600 h 2832847"/>
                  <a:gd name="connsiteX23" fmla="*/ 2618283 w 3595436"/>
                  <a:gd name="connsiteY23" fmla="*/ 591671 h 2832847"/>
                  <a:gd name="connsiteX24" fmla="*/ 2528636 w 3595436"/>
                  <a:gd name="connsiteY24" fmla="*/ 600636 h 2832847"/>
                  <a:gd name="connsiteX25" fmla="*/ 2501742 w 3595436"/>
                  <a:gd name="connsiteY25" fmla="*/ 609600 h 2832847"/>
                  <a:gd name="connsiteX26" fmla="*/ 2492777 w 3595436"/>
                  <a:gd name="connsiteY26" fmla="*/ 636494 h 2832847"/>
                  <a:gd name="connsiteX27" fmla="*/ 2474848 w 3595436"/>
                  <a:gd name="connsiteY27" fmla="*/ 654424 h 2832847"/>
                  <a:gd name="connsiteX28" fmla="*/ 2456918 w 3595436"/>
                  <a:gd name="connsiteY28" fmla="*/ 726141 h 2832847"/>
                  <a:gd name="connsiteX29" fmla="*/ 2421059 w 3595436"/>
                  <a:gd name="connsiteY29" fmla="*/ 762000 h 2832847"/>
                  <a:gd name="connsiteX30" fmla="*/ 2376236 w 3595436"/>
                  <a:gd name="connsiteY30" fmla="*/ 797859 h 2832847"/>
                  <a:gd name="connsiteX31" fmla="*/ 2340377 w 3595436"/>
                  <a:gd name="connsiteY31" fmla="*/ 869577 h 2832847"/>
                  <a:gd name="connsiteX32" fmla="*/ 2331412 w 3595436"/>
                  <a:gd name="connsiteY32" fmla="*/ 896471 h 2832847"/>
                  <a:gd name="connsiteX33" fmla="*/ 2259695 w 3595436"/>
                  <a:gd name="connsiteY33" fmla="*/ 905436 h 2832847"/>
                  <a:gd name="connsiteX34" fmla="*/ 2232801 w 3595436"/>
                  <a:gd name="connsiteY34" fmla="*/ 914400 h 2832847"/>
                  <a:gd name="connsiteX35" fmla="*/ 1775601 w 3595436"/>
                  <a:gd name="connsiteY35" fmla="*/ 905436 h 2832847"/>
                  <a:gd name="connsiteX36" fmla="*/ 1748706 w 3595436"/>
                  <a:gd name="connsiteY36" fmla="*/ 896471 h 2832847"/>
                  <a:gd name="connsiteX37" fmla="*/ 1694918 w 3595436"/>
                  <a:gd name="connsiteY37" fmla="*/ 860612 h 2832847"/>
                  <a:gd name="connsiteX38" fmla="*/ 1542518 w 3595436"/>
                  <a:gd name="connsiteY38" fmla="*/ 887506 h 2832847"/>
                  <a:gd name="connsiteX39" fmla="*/ 1524589 w 3595436"/>
                  <a:gd name="connsiteY39" fmla="*/ 905436 h 2832847"/>
                  <a:gd name="connsiteX40" fmla="*/ 1515624 w 3595436"/>
                  <a:gd name="connsiteY40" fmla="*/ 932330 h 2832847"/>
                  <a:gd name="connsiteX41" fmla="*/ 1560448 w 3595436"/>
                  <a:gd name="connsiteY41" fmla="*/ 977153 h 2832847"/>
                  <a:gd name="connsiteX42" fmla="*/ 1569412 w 3595436"/>
                  <a:gd name="connsiteY42" fmla="*/ 1290918 h 2832847"/>
                  <a:gd name="connsiteX43" fmla="*/ 1560448 w 3595436"/>
                  <a:gd name="connsiteY43" fmla="*/ 1317812 h 2832847"/>
                  <a:gd name="connsiteX44" fmla="*/ 1542518 w 3595436"/>
                  <a:gd name="connsiteY44" fmla="*/ 1335741 h 2832847"/>
                  <a:gd name="connsiteX45" fmla="*/ 1524589 w 3595436"/>
                  <a:gd name="connsiteY45" fmla="*/ 1362636 h 2832847"/>
                  <a:gd name="connsiteX46" fmla="*/ 1515624 w 3595436"/>
                  <a:gd name="connsiteY46" fmla="*/ 1398494 h 2832847"/>
                  <a:gd name="connsiteX47" fmla="*/ 1506659 w 3595436"/>
                  <a:gd name="connsiteY47" fmla="*/ 1425388 h 2832847"/>
                  <a:gd name="connsiteX48" fmla="*/ 1515624 w 3595436"/>
                  <a:gd name="connsiteY48" fmla="*/ 1488141 h 2832847"/>
                  <a:gd name="connsiteX49" fmla="*/ 1533553 w 3595436"/>
                  <a:gd name="connsiteY49" fmla="*/ 1541930 h 2832847"/>
                  <a:gd name="connsiteX50" fmla="*/ 1542518 w 3595436"/>
                  <a:gd name="connsiteY50" fmla="*/ 1676400 h 2832847"/>
                  <a:gd name="connsiteX51" fmla="*/ 1533553 w 3595436"/>
                  <a:gd name="connsiteY51" fmla="*/ 1766047 h 2832847"/>
                  <a:gd name="connsiteX52" fmla="*/ 1497695 w 3595436"/>
                  <a:gd name="connsiteY52" fmla="*/ 1775012 h 2832847"/>
                  <a:gd name="connsiteX53" fmla="*/ 1443906 w 3595436"/>
                  <a:gd name="connsiteY53" fmla="*/ 1766047 h 2832847"/>
                  <a:gd name="connsiteX54" fmla="*/ 1372189 w 3595436"/>
                  <a:gd name="connsiteY54" fmla="*/ 1748118 h 2832847"/>
                  <a:gd name="connsiteX55" fmla="*/ 1318401 w 3595436"/>
                  <a:gd name="connsiteY55" fmla="*/ 1721224 h 2832847"/>
                  <a:gd name="connsiteX56" fmla="*/ 1183930 w 3595436"/>
                  <a:gd name="connsiteY56" fmla="*/ 1712259 h 2832847"/>
                  <a:gd name="connsiteX57" fmla="*/ 1157036 w 3595436"/>
                  <a:gd name="connsiteY57" fmla="*/ 1694330 h 2832847"/>
                  <a:gd name="connsiteX58" fmla="*/ 1112212 w 3595436"/>
                  <a:gd name="connsiteY58" fmla="*/ 1649506 h 2832847"/>
                  <a:gd name="connsiteX59" fmla="*/ 1031530 w 3595436"/>
                  <a:gd name="connsiteY59" fmla="*/ 1631577 h 2832847"/>
                  <a:gd name="connsiteX60" fmla="*/ 986706 w 3595436"/>
                  <a:gd name="connsiteY60" fmla="*/ 1604683 h 2832847"/>
                  <a:gd name="connsiteX61" fmla="*/ 968777 w 3595436"/>
                  <a:gd name="connsiteY61" fmla="*/ 1586753 h 2832847"/>
                  <a:gd name="connsiteX62" fmla="*/ 906024 w 3595436"/>
                  <a:gd name="connsiteY62" fmla="*/ 1577788 h 2832847"/>
                  <a:gd name="connsiteX63" fmla="*/ 771553 w 3595436"/>
                  <a:gd name="connsiteY63" fmla="*/ 1559859 h 2832847"/>
                  <a:gd name="connsiteX64" fmla="*/ 717765 w 3595436"/>
                  <a:gd name="connsiteY64" fmla="*/ 1541930 h 2832847"/>
                  <a:gd name="connsiteX65" fmla="*/ 637083 w 3595436"/>
                  <a:gd name="connsiteY65" fmla="*/ 1524000 h 2832847"/>
                  <a:gd name="connsiteX66" fmla="*/ 592259 w 3595436"/>
                  <a:gd name="connsiteY66" fmla="*/ 1515036 h 2832847"/>
                  <a:gd name="connsiteX67" fmla="*/ 538471 w 3595436"/>
                  <a:gd name="connsiteY67" fmla="*/ 1497106 h 2832847"/>
                  <a:gd name="connsiteX68" fmla="*/ 457789 w 3595436"/>
                  <a:gd name="connsiteY68" fmla="*/ 1479177 h 2832847"/>
                  <a:gd name="connsiteX69" fmla="*/ 412965 w 3595436"/>
                  <a:gd name="connsiteY69" fmla="*/ 1488141 h 2832847"/>
                  <a:gd name="connsiteX70" fmla="*/ 386071 w 3595436"/>
                  <a:gd name="connsiteY70" fmla="*/ 1541930 h 2832847"/>
                  <a:gd name="connsiteX71" fmla="*/ 377106 w 3595436"/>
                  <a:gd name="connsiteY71" fmla="*/ 1568824 h 2832847"/>
                  <a:gd name="connsiteX72" fmla="*/ 368142 w 3595436"/>
                  <a:gd name="connsiteY72" fmla="*/ 1613647 h 2832847"/>
                  <a:gd name="connsiteX73" fmla="*/ 350212 w 3595436"/>
                  <a:gd name="connsiteY73" fmla="*/ 1631577 h 2832847"/>
                  <a:gd name="connsiteX74" fmla="*/ 278495 w 3595436"/>
                  <a:gd name="connsiteY74" fmla="*/ 1676400 h 2832847"/>
                  <a:gd name="connsiteX75" fmla="*/ 251601 w 3595436"/>
                  <a:gd name="connsiteY75" fmla="*/ 1685365 h 2832847"/>
                  <a:gd name="connsiteX76" fmla="*/ 179883 w 3595436"/>
                  <a:gd name="connsiteY76" fmla="*/ 1721224 h 2832847"/>
                  <a:gd name="connsiteX77" fmla="*/ 179883 w 3595436"/>
                  <a:gd name="connsiteY77" fmla="*/ 1721224 h 2832847"/>
                  <a:gd name="connsiteX78" fmla="*/ 152989 w 3595436"/>
                  <a:gd name="connsiteY78" fmla="*/ 1739153 h 2832847"/>
                  <a:gd name="connsiteX79" fmla="*/ 108165 w 3595436"/>
                  <a:gd name="connsiteY79" fmla="*/ 1775012 h 2832847"/>
                  <a:gd name="connsiteX80" fmla="*/ 81271 w 3595436"/>
                  <a:gd name="connsiteY80" fmla="*/ 1855694 h 2832847"/>
                  <a:gd name="connsiteX81" fmla="*/ 72306 w 3595436"/>
                  <a:gd name="connsiteY81" fmla="*/ 1882588 h 2832847"/>
                  <a:gd name="connsiteX82" fmla="*/ 63342 w 3595436"/>
                  <a:gd name="connsiteY82" fmla="*/ 1909483 h 2832847"/>
                  <a:gd name="connsiteX83" fmla="*/ 36448 w 3595436"/>
                  <a:gd name="connsiteY83" fmla="*/ 2026024 h 2832847"/>
                  <a:gd name="connsiteX84" fmla="*/ 18518 w 3595436"/>
                  <a:gd name="connsiteY84" fmla="*/ 2043953 h 2832847"/>
                  <a:gd name="connsiteX85" fmla="*/ 27483 w 3595436"/>
                  <a:gd name="connsiteY85" fmla="*/ 2169459 h 2832847"/>
                  <a:gd name="connsiteX86" fmla="*/ 36448 w 3595436"/>
                  <a:gd name="connsiteY86" fmla="*/ 2196353 h 2832847"/>
                  <a:gd name="connsiteX87" fmla="*/ 54377 w 3595436"/>
                  <a:gd name="connsiteY87" fmla="*/ 2294965 h 2832847"/>
                  <a:gd name="connsiteX88" fmla="*/ 45412 w 3595436"/>
                  <a:gd name="connsiteY88" fmla="*/ 2411506 h 2832847"/>
                  <a:gd name="connsiteX89" fmla="*/ 27483 w 3595436"/>
                  <a:gd name="connsiteY89" fmla="*/ 2465294 h 2832847"/>
                  <a:gd name="connsiteX90" fmla="*/ 18518 w 3595436"/>
                  <a:gd name="connsiteY90" fmla="*/ 2492188 h 2832847"/>
                  <a:gd name="connsiteX91" fmla="*/ 589 w 3595436"/>
                  <a:gd name="connsiteY91" fmla="*/ 2725271 h 2832847"/>
                  <a:gd name="connsiteX92" fmla="*/ 589 w 3595436"/>
                  <a:gd name="connsiteY92" fmla="*/ 2832847 h 283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595436" h="2832847">
                    <a:moveTo>
                      <a:pt x="3595436" y="0"/>
                    </a:moveTo>
                    <a:cubicBezTo>
                      <a:pt x="3580495" y="2988"/>
                      <a:pt x="3563842" y="1405"/>
                      <a:pt x="3550612" y="8965"/>
                    </a:cubicBezTo>
                    <a:cubicBezTo>
                      <a:pt x="3541257" y="14310"/>
                      <a:pt x="3539414" y="27446"/>
                      <a:pt x="3532683" y="35859"/>
                    </a:cubicBezTo>
                    <a:cubicBezTo>
                      <a:pt x="3527403" y="42459"/>
                      <a:pt x="3520730" y="47812"/>
                      <a:pt x="3514753" y="53788"/>
                    </a:cubicBezTo>
                    <a:cubicBezTo>
                      <a:pt x="3511765" y="62753"/>
                      <a:pt x="3510651" y="72580"/>
                      <a:pt x="3505789" y="80683"/>
                    </a:cubicBezTo>
                    <a:cubicBezTo>
                      <a:pt x="3501441" y="87931"/>
                      <a:pt x="3489760" y="90376"/>
                      <a:pt x="3487859" y="98612"/>
                    </a:cubicBezTo>
                    <a:cubicBezTo>
                      <a:pt x="3464255" y="200895"/>
                      <a:pt x="3514154" y="188430"/>
                      <a:pt x="3452001" y="206188"/>
                    </a:cubicBezTo>
                    <a:cubicBezTo>
                      <a:pt x="3440154" y="209573"/>
                      <a:pt x="3428095" y="212165"/>
                      <a:pt x="3416142" y="215153"/>
                    </a:cubicBezTo>
                    <a:cubicBezTo>
                      <a:pt x="3399465" y="231830"/>
                      <a:pt x="3391592" y="237358"/>
                      <a:pt x="3380283" y="259977"/>
                    </a:cubicBezTo>
                    <a:cubicBezTo>
                      <a:pt x="3361195" y="298153"/>
                      <a:pt x="3384217" y="277799"/>
                      <a:pt x="3353389" y="313765"/>
                    </a:cubicBezTo>
                    <a:cubicBezTo>
                      <a:pt x="3324404" y="347581"/>
                      <a:pt x="3322358" y="346405"/>
                      <a:pt x="3290636" y="367553"/>
                    </a:cubicBezTo>
                    <a:cubicBezTo>
                      <a:pt x="3287648" y="376518"/>
                      <a:pt x="3286533" y="386344"/>
                      <a:pt x="3281671" y="394447"/>
                    </a:cubicBezTo>
                    <a:cubicBezTo>
                      <a:pt x="3266014" y="420543"/>
                      <a:pt x="3248511" y="415423"/>
                      <a:pt x="3218918" y="421341"/>
                    </a:cubicBezTo>
                    <a:lnTo>
                      <a:pt x="3183059" y="457200"/>
                    </a:lnTo>
                    <a:cubicBezTo>
                      <a:pt x="3177083" y="463177"/>
                      <a:pt x="3172163" y="470442"/>
                      <a:pt x="3165130" y="475130"/>
                    </a:cubicBezTo>
                    <a:lnTo>
                      <a:pt x="3138236" y="493059"/>
                    </a:lnTo>
                    <a:cubicBezTo>
                      <a:pt x="3135248" y="505012"/>
                      <a:pt x="3134124" y="517593"/>
                      <a:pt x="3129271" y="528918"/>
                    </a:cubicBezTo>
                    <a:cubicBezTo>
                      <a:pt x="3125042" y="538786"/>
                      <a:pt x="3104536" y="567067"/>
                      <a:pt x="3093412" y="573741"/>
                    </a:cubicBezTo>
                    <a:cubicBezTo>
                      <a:pt x="3085309" y="578603"/>
                      <a:pt x="3075903" y="581602"/>
                      <a:pt x="3066518" y="582706"/>
                    </a:cubicBezTo>
                    <a:cubicBezTo>
                      <a:pt x="3024863" y="587607"/>
                      <a:pt x="2982847" y="588683"/>
                      <a:pt x="2941012" y="591671"/>
                    </a:cubicBezTo>
                    <a:cubicBezTo>
                      <a:pt x="2923083" y="597647"/>
                      <a:pt x="2905559" y="605016"/>
                      <a:pt x="2887224" y="609600"/>
                    </a:cubicBezTo>
                    <a:cubicBezTo>
                      <a:pt x="2842198" y="620857"/>
                      <a:pt x="2863054" y="614669"/>
                      <a:pt x="2824471" y="627530"/>
                    </a:cubicBezTo>
                    <a:cubicBezTo>
                      <a:pt x="2815553" y="627005"/>
                      <a:pt x="2691952" y="632987"/>
                      <a:pt x="2645177" y="609600"/>
                    </a:cubicBezTo>
                    <a:cubicBezTo>
                      <a:pt x="2635540" y="604782"/>
                      <a:pt x="2627248" y="597647"/>
                      <a:pt x="2618283" y="591671"/>
                    </a:cubicBezTo>
                    <a:cubicBezTo>
                      <a:pt x="2588401" y="594659"/>
                      <a:pt x="2558318" y="596070"/>
                      <a:pt x="2528636" y="600636"/>
                    </a:cubicBezTo>
                    <a:cubicBezTo>
                      <a:pt x="2519296" y="602073"/>
                      <a:pt x="2508424" y="602918"/>
                      <a:pt x="2501742" y="609600"/>
                    </a:cubicBezTo>
                    <a:cubicBezTo>
                      <a:pt x="2495060" y="616282"/>
                      <a:pt x="2497639" y="628391"/>
                      <a:pt x="2492777" y="636494"/>
                    </a:cubicBezTo>
                    <a:cubicBezTo>
                      <a:pt x="2488429" y="643742"/>
                      <a:pt x="2480824" y="648447"/>
                      <a:pt x="2474848" y="654424"/>
                    </a:cubicBezTo>
                    <a:cubicBezTo>
                      <a:pt x="2473907" y="659127"/>
                      <a:pt x="2464576" y="715421"/>
                      <a:pt x="2456918" y="726141"/>
                    </a:cubicBezTo>
                    <a:cubicBezTo>
                      <a:pt x="2447093" y="739896"/>
                      <a:pt x="2433012" y="750047"/>
                      <a:pt x="2421059" y="762000"/>
                    </a:cubicBezTo>
                    <a:cubicBezTo>
                      <a:pt x="2395509" y="787551"/>
                      <a:pt x="2410166" y="775239"/>
                      <a:pt x="2376236" y="797859"/>
                    </a:cubicBezTo>
                    <a:cubicBezTo>
                      <a:pt x="2355633" y="859665"/>
                      <a:pt x="2371669" y="838283"/>
                      <a:pt x="2340377" y="869577"/>
                    </a:cubicBezTo>
                    <a:cubicBezTo>
                      <a:pt x="2337389" y="878542"/>
                      <a:pt x="2340047" y="892633"/>
                      <a:pt x="2331412" y="896471"/>
                    </a:cubicBezTo>
                    <a:cubicBezTo>
                      <a:pt x="2309397" y="906256"/>
                      <a:pt x="2283398" y="901126"/>
                      <a:pt x="2259695" y="905436"/>
                    </a:cubicBezTo>
                    <a:cubicBezTo>
                      <a:pt x="2250398" y="907126"/>
                      <a:pt x="2241766" y="911412"/>
                      <a:pt x="2232801" y="914400"/>
                    </a:cubicBezTo>
                    <a:lnTo>
                      <a:pt x="1775601" y="905436"/>
                    </a:lnTo>
                    <a:cubicBezTo>
                      <a:pt x="1766158" y="905086"/>
                      <a:pt x="1756967" y="901060"/>
                      <a:pt x="1748706" y="896471"/>
                    </a:cubicBezTo>
                    <a:cubicBezTo>
                      <a:pt x="1729869" y="886006"/>
                      <a:pt x="1694918" y="860612"/>
                      <a:pt x="1694918" y="860612"/>
                    </a:cubicBezTo>
                    <a:cubicBezTo>
                      <a:pt x="1602695" y="867200"/>
                      <a:pt x="1593000" y="847120"/>
                      <a:pt x="1542518" y="887506"/>
                    </a:cubicBezTo>
                    <a:cubicBezTo>
                      <a:pt x="1535918" y="892786"/>
                      <a:pt x="1530565" y="899459"/>
                      <a:pt x="1524589" y="905436"/>
                    </a:cubicBezTo>
                    <a:cubicBezTo>
                      <a:pt x="1521601" y="914401"/>
                      <a:pt x="1514071" y="923009"/>
                      <a:pt x="1515624" y="932330"/>
                    </a:cubicBezTo>
                    <a:cubicBezTo>
                      <a:pt x="1519359" y="954743"/>
                      <a:pt x="1544759" y="966694"/>
                      <a:pt x="1560448" y="977153"/>
                    </a:cubicBezTo>
                    <a:cubicBezTo>
                      <a:pt x="1604363" y="1108900"/>
                      <a:pt x="1585607" y="1031790"/>
                      <a:pt x="1569412" y="1290918"/>
                    </a:cubicBezTo>
                    <a:cubicBezTo>
                      <a:pt x="1568823" y="1300349"/>
                      <a:pt x="1565310" y="1309709"/>
                      <a:pt x="1560448" y="1317812"/>
                    </a:cubicBezTo>
                    <a:cubicBezTo>
                      <a:pt x="1556099" y="1325060"/>
                      <a:pt x="1547798" y="1329141"/>
                      <a:pt x="1542518" y="1335741"/>
                    </a:cubicBezTo>
                    <a:cubicBezTo>
                      <a:pt x="1535787" y="1344154"/>
                      <a:pt x="1530565" y="1353671"/>
                      <a:pt x="1524589" y="1362636"/>
                    </a:cubicBezTo>
                    <a:cubicBezTo>
                      <a:pt x="1521601" y="1374589"/>
                      <a:pt x="1519009" y="1386648"/>
                      <a:pt x="1515624" y="1398494"/>
                    </a:cubicBezTo>
                    <a:cubicBezTo>
                      <a:pt x="1513028" y="1407580"/>
                      <a:pt x="1506659" y="1415938"/>
                      <a:pt x="1506659" y="1425388"/>
                    </a:cubicBezTo>
                    <a:cubicBezTo>
                      <a:pt x="1506659" y="1446518"/>
                      <a:pt x="1510873" y="1467552"/>
                      <a:pt x="1515624" y="1488141"/>
                    </a:cubicBezTo>
                    <a:cubicBezTo>
                      <a:pt x="1519874" y="1506556"/>
                      <a:pt x="1533553" y="1541930"/>
                      <a:pt x="1533553" y="1541930"/>
                    </a:cubicBezTo>
                    <a:cubicBezTo>
                      <a:pt x="1536541" y="1586753"/>
                      <a:pt x="1538626" y="1631646"/>
                      <a:pt x="1542518" y="1676400"/>
                    </a:cubicBezTo>
                    <a:cubicBezTo>
                      <a:pt x="1545458" y="1710212"/>
                      <a:pt x="1571001" y="1747323"/>
                      <a:pt x="1533553" y="1766047"/>
                    </a:cubicBezTo>
                    <a:cubicBezTo>
                      <a:pt x="1522533" y="1771557"/>
                      <a:pt x="1509648" y="1772024"/>
                      <a:pt x="1497695" y="1775012"/>
                    </a:cubicBezTo>
                    <a:lnTo>
                      <a:pt x="1443906" y="1766047"/>
                    </a:lnTo>
                    <a:cubicBezTo>
                      <a:pt x="1427828" y="1763124"/>
                      <a:pt x="1389964" y="1757006"/>
                      <a:pt x="1372189" y="1748118"/>
                    </a:cubicBezTo>
                    <a:cubicBezTo>
                      <a:pt x="1346716" y="1735381"/>
                      <a:pt x="1347375" y="1724443"/>
                      <a:pt x="1318401" y="1721224"/>
                    </a:cubicBezTo>
                    <a:cubicBezTo>
                      <a:pt x="1273753" y="1716263"/>
                      <a:pt x="1228754" y="1715247"/>
                      <a:pt x="1183930" y="1712259"/>
                    </a:cubicBezTo>
                    <a:cubicBezTo>
                      <a:pt x="1174965" y="1706283"/>
                      <a:pt x="1165144" y="1701425"/>
                      <a:pt x="1157036" y="1694330"/>
                    </a:cubicBezTo>
                    <a:cubicBezTo>
                      <a:pt x="1141134" y="1680416"/>
                      <a:pt x="1133055" y="1652980"/>
                      <a:pt x="1112212" y="1649506"/>
                    </a:cubicBezTo>
                    <a:cubicBezTo>
                      <a:pt x="1049103" y="1638987"/>
                      <a:pt x="1075668" y="1646289"/>
                      <a:pt x="1031530" y="1631577"/>
                    </a:cubicBezTo>
                    <a:cubicBezTo>
                      <a:pt x="986102" y="1586147"/>
                      <a:pt x="1044894" y="1639595"/>
                      <a:pt x="986706" y="1604683"/>
                    </a:cubicBezTo>
                    <a:cubicBezTo>
                      <a:pt x="979458" y="1600335"/>
                      <a:pt x="976795" y="1589426"/>
                      <a:pt x="968777" y="1586753"/>
                    </a:cubicBezTo>
                    <a:cubicBezTo>
                      <a:pt x="948731" y="1580071"/>
                      <a:pt x="926942" y="1580776"/>
                      <a:pt x="906024" y="1577788"/>
                    </a:cubicBezTo>
                    <a:cubicBezTo>
                      <a:pt x="829630" y="1552325"/>
                      <a:pt x="947050" y="1589108"/>
                      <a:pt x="771553" y="1559859"/>
                    </a:cubicBezTo>
                    <a:cubicBezTo>
                      <a:pt x="752911" y="1556752"/>
                      <a:pt x="736407" y="1545037"/>
                      <a:pt x="717765" y="1541930"/>
                    </a:cubicBezTo>
                    <a:cubicBezTo>
                      <a:pt x="569722" y="1517255"/>
                      <a:pt x="725376" y="1546073"/>
                      <a:pt x="637083" y="1524000"/>
                    </a:cubicBezTo>
                    <a:cubicBezTo>
                      <a:pt x="622301" y="1520305"/>
                      <a:pt x="606959" y="1519045"/>
                      <a:pt x="592259" y="1515036"/>
                    </a:cubicBezTo>
                    <a:cubicBezTo>
                      <a:pt x="574026" y="1510063"/>
                      <a:pt x="557113" y="1500213"/>
                      <a:pt x="538471" y="1497106"/>
                    </a:cubicBezTo>
                    <a:cubicBezTo>
                      <a:pt x="475362" y="1486587"/>
                      <a:pt x="501927" y="1493889"/>
                      <a:pt x="457789" y="1479177"/>
                    </a:cubicBezTo>
                    <a:cubicBezTo>
                      <a:pt x="442848" y="1482165"/>
                      <a:pt x="426970" y="1482139"/>
                      <a:pt x="412965" y="1488141"/>
                    </a:cubicBezTo>
                    <a:cubicBezTo>
                      <a:pt x="390051" y="1497961"/>
                      <a:pt x="391653" y="1522394"/>
                      <a:pt x="386071" y="1541930"/>
                    </a:cubicBezTo>
                    <a:cubicBezTo>
                      <a:pt x="383475" y="1551016"/>
                      <a:pt x="379398" y="1559657"/>
                      <a:pt x="377106" y="1568824"/>
                    </a:cubicBezTo>
                    <a:cubicBezTo>
                      <a:pt x="373411" y="1583606"/>
                      <a:pt x="374144" y="1599642"/>
                      <a:pt x="368142" y="1613647"/>
                    </a:cubicBezTo>
                    <a:cubicBezTo>
                      <a:pt x="364812" y="1621416"/>
                      <a:pt x="355492" y="1624977"/>
                      <a:pt x="350212" y="1631577"/>
                    </a:cubicBezTo>
                    <a:cubicBezTo>
                      <a:pt x="314050" y="1676780"/>
                      <a:pt x="356098" y="1650532"/>
                      <a:pt x="278495" y="1676400"/>
                    </a:cubicBezTo>
                    <a:lnTo>
                      <a:pt x="251601" y="1685365"/>
                    </a:lnTo>
                    <a:cubicBezTo>
                      <a:pt x="220307" y="1716657"/>
                      <a:pt x="241689" y="1700621"/>
                      <a:pt x="179883" y="1721224"/>
                    </a:cubicBezTo>
                    <a:lnTo>
                      <a:pt x="179883" y="1721224"/>
                    </a:lnTo>
                    <a:cubicBezTo>
                      <a:pt x="170918" y="1727200"/>
                      <a:pt x="161402" y="1732422"/>
                      <a:pt x="152989" y="1739153"/>
                    </a:cubicBezTo>
                    <a:cubicBezTo>
                      <a:pt x="89119" y="1790248"/>
                      <a:pt x="190940" y="1719830"/>
                      <a:pt x="108165" y="1775012"/>
                    </a:cubicBezTo>
                    <a:lnTo>
                      <a:pt x="81271" y="1855694"/>
                    </a:lnTo>
                    <a:lnTo>
                      <a:pt x="72306" y="1882588"/>
                    </a:lnTo>
                    <a:lnTo>
                      <a:pt x="63342" y="1909483"/>
                    </a:lnTo>
                    <a:cubicBezTo>
                      <a:pt x="60877" y="1926738"/>
                      <a:pt x="52855" y="2009618"/>
                      <a:pt x="36448" y="2026024"/>
                    </a:cubicBezTo>
                    <a:lnTo>
                      <a:pt x="18518" y="2043953"/>
                    </a:lnTo>
                    <a:cubicBezTo>
                      <a:pt x="21506" y="2085788"/>
                      <a:pt x="22582" y="2127804"/>
                      <a:pt x="27483" y="2169459"/>
                    </a:cubicBezTo>
                    <a:cubicBezTo>
                      <a:pt x="28587" y="2178844"/>
                      <a:pt x="34758" y="2187056"/>
                      <a:pt x="36448" y="2196353"/>
                    </a:cubicBezTo>
                    <a:cubicBezTo>
                      <a:pt x="56721" y="2307858"/>
                      <a:pt x="33817" y="2233288"/>
                      <a:pt x="54377" y="2294965"/>
                    </a:cubicBezTo>
                    <a:cubicBezTo>
                      <a:pt x="51389" y="2333812"/>
                      <a:pt x="51489" y="2373021"/>
                      <a:pt x="45412" y="2411506"/>
                    </a:cubicBezTo>
                    <a:cubicBezTo>
                      <a:pt x="42464" y="2430174"/>
                      <a:pt x="33459" y="2447365"/>
                      <a:pt x="27483" y="2465294"/>
                    </a:cubicBezTo>
                    <a:lnTo>
                      <a:pt x="18518" y="2492188"/>
                    </a:lnTo>
                    <a:cubicBezTo>
                      <a:pt x="11635" y="2567904"/>
                      <a:pt x="3380" y="2649922"/>
                      <a:pt x="589" y="2725271"/>
                    </a:cubicBezTo>
                    <a:cubicBezTo>
                      <a:pt x="-738" y="2761105"/>
                      <a:pt x="589" y="2796988"/>
                      <a:pt x="589" y="2832847"/>
                    </a:cubicBezTo>
                  </a:path>
                </a:pathLst>
              </a:custGeom>
              <a:no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Shape 16">
              <a:extLst>
                <a:ext uri="{FF2B5EF4-FFF2-40B4-BE49-F238E27FC236}">
                  <a16:creationId xmlns:a16="http://schemas.microsoft.com/office/drawing/2014/main" id="{7D1E5C2F-B417-471F-B764-D4112AACF1C8}"/>
                </a:ext>
              </a:extLst>
            </p:cNvPr>
            <p:cNvSpPr/>
            <p:nvPr/>
          </p:nvSpPr>
          <p:spPr>
            <a:xfrm>
              <a:off x="4043082" y="932329"/>
              <a:ext cx="1124750" cy="4787153"/>
            </a:xfrm>
            <a:custGeom>
              <a:avLst/>
              <a:gdLst>
                <a:gd name="connsiteX0" fmla="*/ 0 w 1124750"/>
                <a:gd name="connsiteY0" fmla="*/ 0 h 4787153"/>
                <a:gd name="connsiteX1" fmla="*/ 71718 w 1124750"/>
                <a:gd name="connsiteY1" fmla="*/ 35859 h 4787153"/>
                <a:gd name="connsiteX2" fmla="*/ 89647 w 1124750"/>
                <a:gd name="connsiteY2" fmla="*/ 89647 h 4787153"/>
                <a:gd name="connsiteX3" fmla="*/ 107577 w 1124750"/>
                <a:gd name="connsiteY3" fmla="*/ 170330 h 4787153"/>
                <a:gd name="connsiteX4" fmla="*/ 125506 w 1124750"/>
                <a:gd name="connsiteY4" fmla="*/ 233083 h 4787153"/>
                <a:gd name="connsiteX5" fmla="*/ 116542 w 1124750"/>
                <a:gd name="connsiteY5" fmla="*/ 385483 h 4787153"/>
                <a:gd name="connsiteX6" fmla="*/ 107577 w 1124750"/>
                <a:gd name="connsiteY6" fmla="*/ 412377 h 4787153"/>
                <a:gd name="connsiteX7" fmla="*/ 89647 w 1124750"/>
                <a:gd name="connsiteY7" fmla="*/ 430306 h 4787153"/>
                <a:gd name="connsiteX8" fmla="*/ 98612 w 1124750"/>
                <a:gd name="connsiteY8" fmla="*/ 484095 h 4787153"/>
                <a:gd name="connsiteX9" fmla="*/ 116542 w 1124750"/>
                <a:gd name="connsiteY9" fmla="*/ 510989 h 4787153"/>
                <a:gd name="connsiteX10" fmla="*/ 125506 w 1124750"/>
                <a:gd name="connsiteY10" fmla="*/ 537883 h 4787153"/>
                <a:gd name="connsiteX11" fmla="*/ 143436 w 1124750"/>
                <a:gd name="connsiteY11" fmla="*/ 636495 h 4787153"/>
                <a:gd name="connsiteX12" fmla="*/ 152400 w 1124750"/>
                <a:gd name="connsiteY12" fmla="*/ 681318 h 4787153"/>
                <a:gd name="connsiteX13" fmla="*/ 197224 w 1124750"/>
                <a:gd name="connsiteY13" fmla="*/ 717177 h 4787153"/>
                <a:gd name="connsiteX14" fmla="*/ 215153 w 1124750"/>
                <a:gd name="connsiteY14" fmla="*/ 744071 h 4787153"/>
                <a:gd name="connsiteX15" fmla="*/ 224118 w 1124750"/>
                <a:gd name="connsiteY15" fmla="*/ 788895 h 4787153"/>
                <a:gd name="connsiteX16" fmla="*/ 295836 w 1124750"/>
                <a:gd name="connsiteY16" fmla="*/ 824753 h 4787153"/>
                <a:gd name="connsiteX17" fmla="*/ 385483 w 1124750"/>
                <a:gd name="connsiteY17" fmla="*/ 842683 h 4787153"/>
                <a:gd name="connsiteX18" fmla="*/ 430306 w 1124750"/>
                <a:gd name="connsiteY18" fmla="*/ 887506 h 4787153"/>
                <a:gd name="connsiteX19" fmla="*/ 439271 w 1124750"/>
                <a:gd name="connsiteY19" fmla="*/ 914400 h 4787153"/>
                <a:gd name="connsiteX20" fmla="*/ 457200 w 1124750"/>
                <a:gd name="connsiteY20" fmla="*/ 932330 h 4787153"/>
                <a:gd name="connsiteX21" fmla="*/ 493059 w 1124750"/>
                <a:gd name="connsiteY21" fmla="*/ 986118 h 4787153"/>
                <a:gd name="connsiteX22" fmla="*/ 510989 w 1124750"/>
                <a:gd name="connsiteY22" fmla="*/ 1013012 h 4787153"/>
                <a:gd name="connsiteX23" fmla="*/ 546847 w 1124750"/>
                <a:gd name="connsiteY23" fmla="*/ 1057836 h 4787153"/>
                <a:gd name="connsiteX24" fmla="*/ 582706 w 1124750"/>
                <a:gd name="connsiteY24" fmla="*/ 1093695 h 4787153"/>
                <a:gd name="connsiteX25" fmla="*/ 600636 w 1124750"/>
                <a:gd name="connsiteY25" fmla="*/ 1111624 h 4787153"/>
                <a:gd name="connsiteX26" fmla="*/ 618565 w 1124750"/>
                <a:gd name="connsiteY26" fmla="*/ 1138518 h 4787153"/>
                <a:gd name="connsiteX27" fmla="*/ 609600 w 1124750"/>
                <a:gd name="connsiteY27" fmla="*/ 1425389 h 4787153"/>
                <a:gd name="connsiteX28" fmla="*/ 573742 w 1124750"/>
                <a:gd name="connsiteY28" fmla="*/ 1479177 h 4787153"/>
                <a:gd name="connsiteX29" fmla="*/ 555812 w 1124750"/>
                <a:gd name="connsiteY29" fmla="*/ 1497106 h 4787153"/>
                <a:gd name="connsiteX30" fmla="*/ 502024 w 1124750"/>
                <a:gd name="connsiteY30" fmla="*/ 1515036 h 4787153"/>
                <a:gd name="connsiteX31" fmla="*/ 475130 w 1124750"/>
                <a:gd name="connsiteY31" fmla="*/ 1524000 h 4787153"/>
                <a:gd name="connsiteX32" fmla="*/ 457200 w 1124750"/>
                <a:gd name="connsiteY32" fmla="*/ 1541930 h 4787153"/>
                <a:gd name="connsiteX33" fmla="*/ 403412 w 1124750"/>
                <a:gd name="connsiteY33" fmla="*/ 1559859 h 4787153"/>
                <a:gd name="connsiteX34" fmla="*/ 376518 w 1124750"/>
                <a:gd name="connsiteY34" fmla="*/ 1568824 h 4787153"/>
                <a:gd name="connsiteX35" fmla="*/ 349624 w 1124750"/>
                <a:gd name="connsiteY35" fmla="*/ 1586753 h 4787153"/>
                <a:gd name="connsiteX36" fmla="*/ 331694 w 1124750"/>
                <a:gd name="connsiteY36" fmla="*/ 1604683 h 4787153"/>
                <a:gd name="connsiteX37" fmla="*/ 277906 w 1124750"/>
                <a:gd name="connsiteY37" fmla="*/ 1712259 h 4787153"/>
                <a:gd name="connsiteX38" fmla="*/ 268942 w 1124750"/>
                <a:gd name="connsiteY38" fmla="*/ 1739153 h 4787153"/>
                <a:gd name="connsiteX39" fmla="*/ 259977 w 1124750"/>
                <a:gd name="connsiteY39" fmla="*/ 1810871 h 4787153"/>
                <a:gd name="connsiteX40" fmla="*/ 242047 w 1124750"/>
                <a:gd name="connsiteY40" fmla="*/ 1864659 h 4787153"/>
                <a:gd name="connsiteX41" fmla="*/ 251012 w 1124750"/>
                <a:gd name="connsiteY41" fmla="*/ 1909483 h 4787153"/>
                <a:gd name="connsiteX42" fmla="*/ 277906 w 1124750"/>
                <a:gd name="connsiteY42" fmla="*/ 1927412 h 4787153"/>
                <a:gd name="connsiteX43" fmla="*/ 295836 w 1124750"/>
                <a:gd name="connsiteY43" fmla="*/ 1945342 h 4787153"/>
                <a:gd name="connsiteX44" fmla="*/ 304800 w 1124750"/>
                <a:gd name="connsiteY44" fmla="*/ 1981200 h 4787153"/>
                <a:gd name="connsiteX45" fmla="*/ 313765 w 1124750"/>
                <a:gd name="connsiteY45" fmla="*/ 2008095 h 4787153"/>
                <a:gd name="connsiteX46" fmla="*/ 331694 w 1124750"/>
                <a:gd name="connsiteY46" fmla="*/ 2079812 h 4787153"/>
                <a:gd name="connsiteX47" fmla="*/ 376518 w 1124750"/>
                <a:gd name="connsiteY47" fmla="*/ 2115671 h 4787153"/>
                <a:gd name="connsiteX48" fmla="*/ 430306 w 1124750"/>
                <a:gd name="connsiteY48" fmla="*/ 2133600 h 4787153"/>
                <a:gd name="connsiteX49" fmla="*/ 519953 w 1124750"/>
                <a:gd name="connsiteY49" fmla="*/ 2133600 h 4787153"/>
                <a:gd name="connsiteX50" fmla="*/ 528918 w 1124750"/>
                <a:gd name="connsiteY50" fmla="*/ 2160495 h 4787153"/>
                <a:gd name="connsiteX51" fmla="*/ 555812 w 1124750"/>
                <a:gd name="connsiteY51" fmla="*/ 2169459 h 4787153"/>
                <a:gd name="connsiteX52" fmla="*/ 654424 w 1124750"/>
                <a:gd name="connsiteY52" fmla="*/ 2178424 h 4787153"/>
                <a:gd name="connsiteX53" fmla="*/ 681318 w 1124750"/>
                <a:gd name="connsiteY53" fmla="*/ 2187389 h 4787153"/>
                <a:gd name="connsiteX54" fmla="*/ 708212 w 1124750"/>
                <a:gd name="connsiteY54" fmla="*/ 2214283 h 4787153"/>
                <a:gd name="connsiteX55" fmla="*/ 753036 w 1124750"/>
                <a:gd name="connsiteY55" fmla="*/ 2294965 h 4787153"/>
                <a:gd name="connsiteX56" fmla="*/ 753036 w 1124750"/>
                <a:gd name="connsiteY56" fmla="*/ 2429436 h 4787153"/>
                <a:gd name="connsiteX57" fmla="*/ 779930 w 1124750"/>
                <a:gd name="connsiteY57" fmla="*/ 2447365 h 4787153"/>
                <a:gd name="connsiteX58" fmla="*/ 824753 w 1124750"/>
                <a:gd name="connsiteY58" fmla="*/ 2474259 h 4787153"/>
                <a:gd name="connsiteX59" fmla="*/ 842683 w 1124750"/>
                <a:gd name="connsiteY59" fmla="*/ 2492189 h 4787153"/>
                <a:gd name="connsiteX60" fmla="*/ 896471 w 1124750"/>
                <a:gd name="connsiteY60" fmla="*/ 2528047 h 4787153"/>
                <a:gd name="connsiteX61" fmla="*/ 932330 w 1124750"/>
                <a:gd name="connsiteY61" fmla="*/ 2563906 h 4787153"/>
                <a:gd name="connsiteX62" fmla="*/ 968189 w 1124750"/>
                <a:gd name="connsiteY62" fmla="*/ 2599765 h 4787153"/>
                <a:gd name="connsiteX63" fmla="*/ 986118 w 1124750"/>
                <a:gd name="connsiteY63" fmla="*/ 2617695 h 4787153"/>
                <a:gd name="connsiteX64" fmla="*/ 977153 w 1124750"/>
                <a:gd name="connsiteY64" fmla="*/ 2743200 h 4787153"/>
                <a:gd name="connsiteX65" fmla="*/ 950259 w 1124750"/>
                <a:gd name="connsiteY65" fmla="*/ 2788024 h 4787153"/>
                <a:gd name="connsiteX66" fmla="*/ 914400 w 1124750"/>
                <a:gd name="connsiteY66" fmla="*/ 2832847 h 4787153"/>
                <a:gd name="connsiteX67" fmla="*/ 887506 w 1124750"/>
                <a:gd name="connsiteY67" fmla="*/ 2913530 h 4787153"/>
                <a:gd name="connsiteX68" fmla="*/ 878542 w 1124750"/>
                <a:gd name="connsiteY68" fmla="*/ 2940424 h 4787153"/>
                <a:gd name="connsiteX69" fmla="*/ 851647 w 1124750"/>
                <a:gd name="connsiteY69" fmla="*/ 3030071 h 4787153"/>
                <a:gd name="connsiteX70" fmla="*/ 842683 w 1124750"/>
                <a:gd name="connsiteY70" fmla="*/ 3056965 h 4787153"/>
                <a:gd name="connsiteX71" fmla="*/ 833718 w 1124750"/>
                <a:gd name="connsiteY71" fmla="*/ 3092824 h 4787153"/>
                <a:gd name="connsiteX72" fmla="*/ 797859 w 1124750"/>
                <a:gd name="connsiteY72" fmla="*/ 3137647 h 4787153"/>
                <a:gd name="connsiteX73" fmla="*/ 770965 w 1124750"/>
                <a:gd name="connsiteY73" fmla="*/ 3191436 h 4787153"/>
                <a:gd name="connsiteX74" fmla="*/ 753036 w 1124750"/>
                <a:gd name="connsiteY74" fmla="*/ 3245224 h 4787153"/>
                <a:gd name="connsiteX75" fmla="*/ 726142 w 1124750"/>
                <a:gd name="connsiteY75" fmla="*/ 3325906 h 4787153"/>
                <a:gd name="connsiteX76" fmla="*/ 708212 w 1124750"/>
                <a:gd name="connsiteY76" fmla="*/ 3379695 h 4787153"/>
                <a:gd name="connsiteX77" fmla="*/ 699247 w 1124750"/>
                <a:gd name="connsiteY77" fmla="*/ 3406589 h 4787153"/>
                <a:gd name="connsiteX78" fmla="*/ 708212 w 1124750"/>
                <a:gd name="connsiteY78" fmla="*/ 3460377 h 4787153"/>
                <a:gd name="connsiteX79" fmla="*/ 753036 w 1124750"/>
                <a:gd name="connsiteY79" fmla="*/ 3505200 h 4787153"/>
                <a:gd name="connsiteX80" fmla="*/ 797859 w 1124750"/>
                <a:gd name="connsiteY80" fmla="*/ 3550024 h 4787153"/>
                <a:gd name="connsiteX81" fmla="*/ 815789 w 1124750"/>
                <a:gd name="connsiteY81" fmla="*/ 3567953 h 4787153"/>
                <a:gd name="connsiteX82" fmla="*/ 869577 w 1124750"/>
                <a:gd name="connsiteY82" fmla="*/ 3594847 h 4787153"/>
                <a:gd name="connsiteX83" fmla="*/ 941294 w 1124750"/>
                <a:gd name="connsiteY83" fmla="*/ 3612777 h 4787153"/>
                <a:gd name="connsiteX84" fmla="*/ 995083 w 1124750"/>
                <a:gd name="connsiteY84" fmla="*/ 3702424 h 4787153"/>
                <a:gd name="connsiteX85" fmla="*/ 1004047 w 1124750"/>
                <a:gd name="connsiteY85" fmla="*/ 3729318 h 4787153"/>
                <a:gd name="connsiteX86" fmla="*/ 1021977 w 1124750"/>
                <a:gd name="connsiteY86" fmla="*/ 3818965 h 4787153"/>
                <a:gd name="connsiteX87" fmla="*/ 1039906 w 1124750"/>
                <a:gd name="connsiteY87" fmla="*/ 3836895 h 4787153"/>
                <a:gd name="connsiteX88" fmla="*/ 1066800 w 1124750"/>
                <a:gd name="connsiteY88" fmla="*/ 3926542 h 4787153"/>
                <a:gd name="connsiteX89" fmla="*/ 1075765 w 1124750"/>
                <a:gd name="connsiteY89" fmla="*/ 3953436 h 4787153"/>
                <a:gd name="connsiteX90" fmla="*/ 1093694 w 1124750"/>
                <a:gd name="connsiteY90" fmla="*/ 4025153 h 4787153"/>
                <a:gd name="connsiteX91" fmla="*/ 1111624 w 1124750"/>
                <a:gd name="connsiteY91" fmla="*/ 4043083 h 4787153"/>
                <a:gd name="connsiteX92" fmla="*/ 1111624 w 1124750"/>
                <a:gd name="connsiteY92" fmla="*/ 4168589 h 4787153"/>
                <a:gd name="connsiteX93" fmla="*/ 1075765 w 1124750"/>
                <a:gd name="connsiteY93" fmla="*/ 4177553 h 4787153"/>
                <a:gd name="connsiteX94" fmla="*/ 1021977 w 1124750"/>
                <a:gd name="connsiteY94" fmla="*/ 4204447 h 4787153"/>
                <a:gd name="connsiteX95" fmla="*/ 995083 w 1124750"/>
                <a:gd name="connsiteY95" fmla="*/ 4213412 h 4787153"/>
                <a:gd name="connsiteX96" fmla="*/ 977153 w 1124750"/>
                <a:gd name="connsiteY96" fmla="*/ 4231342 h 4787153"/>
                <a:gd name="connsiteX97" fmla="*/ 950259 w 1124750"/>
                <a:gd name="connsiteY97" fmla="*/ 4240306 h 4787153"/>
                <a:gd name="connsiteX98" fmla="*/ 941294 w 1124750"/>
                <a:gd name="connsiteY98" fmla="*/ 4267200 h 4787153"/>
                <a:gd name="connsiteX99" fmla="*/ 950259 w 1124750"/>
                <a:gd name="connsiteY99" fmla="*/ 4338918 h 4787153"/>
                <a:gd name="connsiteX100" fmla="*/ 959224 w 1124750"/>
                <a:gd name="connsiteY100" fmla="*/ 4365812 h 4787153"/>
                <a:gd name="connsiteX101" fmla="*/ 986118 w 1124750"/>
                <a:gd name="connsiteY101" fmla="*/ 4500283 h 4787153"/>
                <a:gd name="connsiteX102" fmla="*/ 1013012 w 1124750"/>
                <a:gd name="connsiteY102" fmla="*/ 4607859 h 4787153"/>
                <a:gd name="connsiteX103" fmla="*/ 1030942 w 1124750"/>
                <a:gd name="connsiteY103" fmla="*/ 4625789 h 4787153"/>
                <a:gd name="connsiteX104" fmla="*/ 1048871 w 1124750"/>
                <a:gd name="connsiteY104" fmla="*/ 4679577 h 4787153"/>
                <a:gd name="connsiteX105" fmla="*/ 1057836 w 1124750"/>
                <a:gd name="connsiteY105" fmla="*/ 4715436 h 4787153"/>
                <a:gd name="connsiteX106" fmla="*/ 1093694 w 1124750"/>
                <a:gd name="connsiteY106" fmla="*/ 4769224 h 4787153"/>
                <a:gd name="connsiteX107" fmla="*/ 1111624 w 1124750"/>
                <a:gd name="connsiteY107" fmla="*/ 4787153 h 47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124750" h="4787153">
                  <a:moveTo>
                    <a:pt x="0" y="0"/>
                  </a:moveTo>
                  <a:cubicBezTo>
                    <a:pt x="8029" y="3212"/>
                    <a:pt x="62767" y="21537"/>
                    <a:pt x="71718" y="35859"/>
                  </a:cubicBezTo>
                  <a:cubicBezTo>
                    <a:pt x="81735" y="51885"/>
                    <a:pt x="83671" y="71718"/>
                    <a:pt x="89647" y="89647"/>
                  </a:cubicBezTo>
                  <a:cubicBezTo>
                    <a:pt x="107095" y="141991"/>
                    <a:pt x="91798" y="91439"/>
                    <a:pt x="107577" y="170330"/>
                  </a:cubicBezTo>
                  <a:cubicBezTo>
                    <a:pt x="113205" y="198467"/>
                    <a:pt x="116963" y="207453"/>
                    <a:pt x="125506" y="233083"/>
                  </a:cubicBezTo>
                  <a:cubicBezTo>
                    <a:pt x="122518" y="283883"/>
                    <a:pt x="121605" y="334848"/>
                    <a:pt x="116542" y="385483"/>
                  </a:cubicBezTo>
                  <a:cubicBezTo>
                    <a:pt x="115602" y="394886"/>
                    <a:pt x="112439" y="404274"/>
                    <a:pt x="107577" y="412377"/>
                  </a:cubicBezTo>
                  <a:cubicBezTo>
                    <a:pt x="103228" y="419624"/>
                    <a:pt x="95624" y="424330"/>
                    <a:pt x="89647" y="430306"/>
                  </a:cubicBezTo>
                  <a:cubicBezTo>
                    <a:pt x="92635" y="448236"/>
                    <a:pt x="92864" y="466851"/>
                    <a:pt x="98612" y="484095"/>
                  </a:cubicBezTo>
                  <a:cubicBezTo>
                    <a:pt x="102019" y="494316"/>
                    <a:pt x="111724" y="501352"/>
                    <a:pt x="116542" y="510989"/>
                  </a:cubicBezTo>
                  <a:cubicBezTo>
                    <a:pt x="120768" y="519441"/>
                    <a:pt x="122518" y="528918"/>
                    <a:pt x="125506" y="537883"/>
                  </a:cubicBezTo>
                  <a:cubicBezTo>
                    <a:pt x="146215" y="703548"/>
                    <a:pt x="122706" y="553572"/>
                    <a:pt x="143436" y="636495"/>
                  </a:cubicBezTo>
                  <a:cubicBezTo>
                    <a:pt x="147131" y="651277"/>
                    <a:pt x="146398" y="667313"/>
                    <a:pt x="152400" y="681318"/>
                  </a:cubicBezTo>
                  <a:cubicBezTo>
                    <a:pt x="157509" y="693238"/>
                    <a:pt x="189354" y="711930"/>
                    <a:pt x="197224" y="717177"/>
                  </a:cubicBezTo>
                  <a:cubicBezTo>
                    <a:pt x="203200" y="726142"/>
                    <a:pt x="211370" y="733983"/>
                    <a:pt x="215153" y="744071"/>
                  </a:cubicBezTo>
                  <a:cubicBezTo>
                    <a:pt x="220503" y="758338"/>
                    <a:pt x="217304" y="775266"/>
                    <a:pt x="224118" y="788895"/>
                  </a:cubicBezTo>
                  <a:cubicBezTo>
                    <a:pt x="240593" y="821844"/>
                    <a:pt x="264052" y="818974"/>
                    <a:pt x="295836" y="824753"/>
                  </a:cubicBezTo>
                  <a:cubicBezTo>
                    <a:pt x="376418" y="839404"/>
                    <a:pt x="322066" y="826828"/>
                    <a:pt x="385483" y="842683"/>
                  </a:cubicBezTo>
                  <a:cubicBezTo>
                    <a:pt x="412378" y="860612"/>
                    <a:pt x="415365" y="857623"/>
                    <a:pt x="430306" y="887506"/>
                  </a:cubicBezTo>
                  <a:cubicBezTo>
                    <a:pt x="434532" y="895958"/>
                    <a:pt x="434409" y="906297"/>
                    <a:pt x="439271" y="914400"/>
                  </a:cubicBezTo>
                  <a:cubicBezTo>
                    <a:pt x="443619" y="921648"/>
                    <a:pt x="452129" y="925568"/>
                    <a:pt x="457200" y="932330"/>
                  </a:cubicBezTo>
                  <a:cubicBezTo>
                    <a:pt x="470129" y="949569"/>
                    <a:pt x="481106" y="968189"/>
                    <a:pt x="493059" y="986118"/>
                  </a:cubicBezTo>
                  <a:cubicBezTo>
                    <a:pt x="499036" y="995083"/>
                    <a:pt x="503371" y="1005393"/>
                    <a:pt x="510989" y="1013012"/>
                  </a:cubicBezTo>
                  <a:cubicBezTo>
                    <a:pt x="572035" y="1074061"/>
                    <a:pt x="478979" y="978656"/>
                    <a:pt x="546847" y="1057836"/>
                  </a:cubicBezTo>
                  <a:cubicBezTo>
                    <a:pt x="557848" y="1070671"/>
                    <a:pt x="570753" y="1081742"/>
                    <a:pt x="582706" y="1093695"/>
                  </a:cubicBezTo>
                  <a:cubicBezTo>
                    <a:pt x="588683" y="1099671"/>
                    <a:pt x="595948" y="1104591"/>
                    <a:pt x="600636" y="1111624"/>
                  </a:cubicBezTo>
                  <a:lnTo>
                    <a:pt x="618565" y="1138518"/>
                  </a:lnTo>
                  <a:cubicBezTo>
                    <a:pt x="615577" y="1234142"/>
                    <a:pt x="622080" y="1330536"/>
                    <a:pt x="609600" y="1425389"/>
                  </a:cubicBezTo>
                  <a:cubicBezTo>
                    <a:pt x="606789" y="1446753"/>
                    <a:pt x="588979" y="1463941"/>
                    <a:pt x="573742" y="1479177"/>
                  </a:cubicBezTo>
                  <a:cubicBezTo>
                    <a:pt x="567765" y="1485153"/>
                    <a:pt x="563372" y="1493326"/>
                    <a:pt x="555812" y="1497106"/>
                  </a:cubicBezTo>
                  <a:cubicBezTo>
                    <a:pt x="538908" y="1505558"/>
                    <a:pt x="519953" y="1509060"/>
                    <a:pt x="502024" y="1515036"/>
                  </a:cubicBezTo>
                  <a:lnTo>
                    <a:pt x="475130" y="1524000"/>
                  </a:lnTo>
                  <a:cubicBezTo>
                    <a:pt x="469153" y="1529977"/>
                    <a:pt x="464760" y="1538150"/>
                    <a:pt x="457200" y="1541930"/>
                  </a:cubicBezTo>
                  <a:cubicBezTo>
                    <a:pt x="440296" y="1550382"/>
                    <a:pt x="421341" y="1553883"/>
                    <a:pt x="403412" y="1559859"/>
                  </a:cubicBezTo>
                  <a:cubicBezTo>
                    <a:pt x="394447" y="1562847"/>
                    <a:pt x="384381" y="1563582"/>
                    <a:pt x="376518" y="1568824"/>
                  </a:cubicBezTo>
                  <a:cubicBezTo>
                    <a:pt x="367553" y="1574800"/>
                    <a:pt x="358037" y="1580022"/>
                    <a:pt x="349624" y="1586753"/>
                  </a:cubicBezTo>
                  <a:cubicBezTo>
                    <a:pt x="343024" y="1592033"/>
                    <a:pt x="336765" y="1597921"/>
                    <a:pt x="331694" y="1604683"/>
                  </a:cubicBezTo>
                  <a:cubicBezTo>
                    <a:pt x="289989" y="1660290"/>
                    <a:pt x="298584" y="1650225"/>
                    <a:pt x="277906" y="1712259"/>
                  </a:cubicBezTo>
                  <a:lnTo>
                    <a:pt x="268942" y="1739153"/>
                  </a:lnTo>
                  <a:cubicBezTo>
                    <a:pt x="265954" y="1763059"/>
                    <a:pt x="265025" y="1787314"/>
                    <a:pt x="259977" y="1810871"/>
                  </a:cubicBezTo>
                  <a:cubicBezTo>
                    <a:pt x="256017" y="1829351"/>
                    <a:pt x="242047" y="1864659"/>
                    <a:pt x="242047" y="1864659"/>
                  </a:cubicBezTo>
                  <a:cubicBezTo>
                    <a:pt x="245035" y="1879600"/>
                    <a:pt x="243452" y="1896253"/>
                    <a:pt x="251012" y="1909483"/>
                  </a:cubicBezTo>
                  <a:cubicBezTo>
                    <a:pt x="256357" y="1918838"/>
                    <a:pt x="269493" y="1920681"/>
                    <a:pt x="277906" y="1927412"/>
                  </a:cubicBezTo>
                  <a:cubicBezTo>
                    <a:pt x="284506" y="1932692"/>
                    <a:pt x="289859" y="1939365"/>
                    <a:pt x="295836" y="1945342"/>
                  </a:cubicBezTo>
                  <a:cubicBezTo>
                    <a:pt x="298824" y="1957295"/>
                    <a:pt x="301415" y="1969354"/>
                    <a:pt x="304800" y="1981200"/>
                  </a:cubicBezTo>
                  <a:cubicBezTo>
                    <a:pt x="307396" y="1990286"/>
                    <a:pt x="311279" y="1998978"/>
                    <a:pt x="313765" y="2008095"/>
                  </a:cubicBezTo>
                  <a:cubicBezTo>
                    <a:pt x="320249" y="2031868"/>
                    <a:pt x="314270" y="2062388"/>
                    <a:pt x="331694" y="2079812"/>
                  </a:cubicBezTo>
                  <a:cubicBezTo>
                    <a:pt x="346597" y="2094715"/>
                    <a:pt x="356161" y="2106624"/>
                    <a:pt x="376518" y="2115671"/>
                  </a:cubicBezTo>
                  <a:cubicBezTo>
                    <a:pt x="393788" y="2123347"/>
                    <a:pt x="430306" y="2133600"/>
                    <a:pt x="430306" y="2133600"/>
                  </a:cubicBezTo>
                  <a:cubicBezTo>
                    <a:pt x="463425" y="2122561"/>
                    <a:pt x="478751" y="2112999"/>
                    <a:pt x="519953" y="2133600"/>
                  </a:cubicBezTo>
                  <a:cubicBezTo>
                    <a:pt x="528405" y="2137826"/>
                    <a:pt x="522236" y="2153813"/>
                    <a:pt x="528918" y="2160495"/>
                  </a:cubicBezTo>
                  <a:cubicBezTo>
                    <a:pt x="535600" y="2167177"/>
                    <a:pt x="546457" y="2168123"/>
                    <a:pt x="555812" y="2169459"/>
                  </a:cubicBezTo>
                  <a:cubicBezTo>
                    <a:pt x="588487" y="2174127"/>
                    <a:pt x="621553" y="2175436"/>
                    <a:pt x="654424" y="2178424"/>
                  </a:cubicBezTo>
                  <a:cubicBezTo>
                    <a:pt x="663389" y="2181412"/>
                    <a:pt x="673455" y="2182147"/>
                    <a:pt x="681318" y="2187389"/>
                  </a:cubicBezTo>
                  <a:cubicBezTo>
                    <a:pt x="691867" y="2194422"/>
                    <a:pt x="700428" y="2204276"/>
                    <a:pt x="708212" y="2214283"/>
                  </a:cubicBezTo>
                  <a:cubicBezTo>
                    <a:pt x="744175" y="2260521"/>
                    <a:pt x="739510" y="2254387"/>
                    <a:pt x="753036" y="2294965"/>
                  </a:cubicBezTo>
                  <a:cubicBezTo>
                    <a:pt x="736040" y="2345952"/>
                    <a:pt x="730537" y="2350689"/>
                    <a:pt x="753036" y="2429436"/>
                  </a:cubicBezTo>
                  <a:cubicBezTo>
                    <a:pt x="755996" y="2439796"/>
                    <a:pt x="771517" y="2440634"/>
                    <a:pt x="779930" y="2447365"/>
                  </a:cubicBezTo>
                  <a:cubicBezTo>
                    <a:pt x="815089" y="2475493"/>
                    <a:pt x="778047" y="2458691"/>
                    <a:pt x="824753" y="2474259"/>
                  </a:cubicBezTo>
                  <a:cubicBezTo>
                    <a:pt x="830730" y="2480236"/>
                    <a:pt x="835921" y="2487118"/>
                    <a:pt x="842683" y="2492189"/>
                  </a:cubicBezTo>
                  <a:cubicBezTo>
                    <a:pt x="859922" y="2505118"/>
                    <a:pt x="881234" y="2512810"/>
                    <a:pt x="896471" y="2528047"/>
                  </a:cubicBezTo>
                  <a:lnTo>
                    <a:pt x="932330" y="2563906"/>
                  </a:lnTo>
                  <a:lnTo>
                    <a:pt x="968189" y="2599765"/>
                  </a:lnTo>
                  <a:lnTo>
                    <a:pt x="986118" y="2617695"/>
                  </a:lnTo>
                  <a:cubicBezTo>
                    <a:pt x="983130" y="2659530"/>
                    <a:pt x="982053" y="2701546"/>
                    <a:pt x="977153" y="2743200"/>
                  </a:cubicBezTo>
                  <a:cubicBezTo>
                    <a:pt x="973395" y="2775146"/>
                    <a:pt x="967825" y="2766067"/>
                    <a:pt x="950259" y="2788024"/>
                  </a:cubicBezTo>
                  <a:cubicBezTo>
                    <a:pt x="905023" y="2844568"/>
                    <a:pt x="957692" y="2789557"/>
                    <a:pt x="914400" y="2832847"/>
                  </a:cubicBezTo>
                  <a:lnTo>
                    <a:pt x="887506" y="2913530"/>
                  </a:lnTo>
                  <a:cubicBezTo>
                    <a:pt x="884518" y="2922495"/>
                    <a:pt x="880834" y="2931257"/>
                    <a:pt x="878542" y="2940424"/>
                  </a:cubicBezTo>
                  <a:cubicBezTo>
                    <a:pt x="864992" y="2994624"/>
                    <a:pt x="873476" y="2964585"/>
                    <a:pt x="851647" y="3030071"/>
                  </a:cubicBezTo>
                  <a:cubicBezTo>
                    <a:pt x="848659" y="3039036"/>
                    <a:pt x="844975" y="3047798"/>
                    <a:pt x="842683" y="3056965"/>
                  </a:cubicBezTo>
                  <a:cubicBezTo>
                    <a:pt x="839695" y="3068918"/>
                    <a:pt x="838571" y="3081499"/>
                    <a:pt x="833718" y="3092824"/>
                  </a:cubicBezTo>
                  <a:cubicBezTo>
                    <a:pt x="825236" y="3112617"/>
                    <a:pt x="812319" y="3123188"/>
                    <a:pt x="797859" y="3137647"/>
                  </a:cubicBezTo>
                  <a:cubicBezTo>
                    <a:pt x="765162" y="3235737"/>
                    <a:pt x="817308" y="3087162"/>
                    <a:pt x="770965" y="3191436"/>
                  </a:cubicBezTo>
                  <a:cubicBezTo>
                    <a:pt x="763289" y="3208706"/>
                    <a:pt x="759012" y="3227295"/>
                    <a:pt x="753036" y="3245224"/>
                  </a:cubicBezTo>
                  <a:lnTo>
                    <a:pt x="726142" y="3325906"/>
                  </a:lnTo>
                  <a:lnTo>
                    <a:pt x="708212" y="3379695"/>
                  </a:lnTo>
                  <a:lnTo>
                    <a:pt x="699247" y="3406589"/>
                  </a:lnTo>
                  <a:cubicBezTo>
                    <a:pt x="702235" y="3424518"/>
                    <a:pt x="702464" y="3443133"/>
                    <a:pt x="708212" y="3460377"/>
                  </a:cubicBezTo>
                  <a:cubicBezTo>
                    <a:pt x="718759" y="3492017"/>
                    <a:pt x="730536" y="3485513"/>
                    <a:pt x="753036" y="3505200"/>
                  </a:cubicBezTo>
                  <a:cubicBezTo>
                    <a:pt x="768938" y="3519114"/>
                    <a:pt x="782918" y="3535083"/>
                    <a:pt x="797859" y="3550024"/>
                  </a:cubicBezTo>
                  <a:cubicBezTo>
                    <a:pt x="803836" y="3556001"/>
                    <a:pt x="807771" y="3565280"/>
                    <a:pt x="815789" y="3567953"/>
                  </a:cubicBezTo>
                  <a:cubicBezTo>
                    <a:pt x="883388" y="3590487"/>
                    <a:pt x="800064" y="3560090"/>
                    <a:pt x="869577" y="3594847"/>
                  </a:cubicBezTo>
                  <a:cubicBezTo>
                    <a:pt x="887955" y="3604036"/>
                    <a:pt x="924244" y="3609367"/>
                    <a:pt x="941294" y="3612777"/>
                  </a:cubicBezTo>
                  <a:cubicBezTo>
                    <a:pt x="990516" y="3661999"/>
                    <a:pt x="971809" y="3632601"/>
                    <a:pt x="995083" y="3702424"/>
                  </a:cubicBezTo>
                  <a:lnTo>
                    <a:pt x="1004047" y="3729318"/>
                  </a:lnTo>
                  <a:cubicBezTo>
                    <a:pt x="1005602" y="3740202"/>
                    <a:pt x="1010241" y="3799405"/>
                    <a:pt x="1021977" y="3818965"/>
                  </a:cubicBezTo>
                  <a:cubicBezTo>
                    <a:pt x="1026325" y="3826213"/>
                    <a:pt x="1033930" y="3830918"/>
                    <a:pt x="1039906" y="3836895"/>
                  </a:cubicBezTo>
                  <a:cubicBezTo>
                    <a:pt x="1082515" y="3964718"/>
                    <a:pt x="1039704" y="3831703"/>
                    <a:pt x="1066800" y="3926542"/>
                  </a:cubicBezTo>
                  <a:cubicBezTo>
                    <a:pt x="1069396" y="3935628"/>
                    <a:pt x="1073473" y="3944269"/>
                    <a:pt x="1075765" y="3953436"/>
                  </a:cubicBezTo>
                  <a:cubicBezTo>
                    <a:pt x="1078518" y="3964448"/>
                    <a:pt x="1084914" y="4010519"/>
                    <a:pt x="1093694" y="4025153"/>
                  </a:cubicBezTo>
                  <a:cubicBezTo>
                    <a:pt x="1098043" y="4032401"/>
                    <a:pt x="1105647" y="4037106"/>
                    <a:pt x="1111624" y="4043083"/>
                  </a:cubicBezTo>
                  <a:cubicBezTo>
                    <a:pt x="1122613" y="4087037"/>
                    <a:pt x="1134636" y="4117964"/>
                    <a:pt x="1111624" y="4168589"/>
                  </a:cubicBezTo>
                  <a:cubicBezTo>
                    <a:pt x="1106526" y="4179805"/>
                    <a:pt x="1087612" y="4174168"/>
                    <a:pt x="1075765" y="4177553"/>
                  </a:cubicBezTo>
                  <a:cubicBezTo>
                    <a:pt x="1023194" y="4192573"/>
                    <a:pt x="1074356" y="4178257"/>
                    <a:pt x="1021977" y="4204447"/>
                  </a:cubicBezTo>
                  <a:cubicBezTo>
                    <a:pt x="1013525" y="4208673"/>
                    <a:pt x="1004048" y="4210424"/>
                    <a:pt x="995083" y="4213412"/>
                  </a:cubicBezTo>
                  <a:cubicBezTo>
                    <a:pt x="989106" y="4219389"/>
                    <a:pt x="984401" y="4226993"/>
                    <a:pt x="977153" y="4231342"/>
                  </a:cubicBezTo>
                  <a:cubicBezTo>
                    <a:pt x="969050" y="4236204"/>
                    <a:pt x="956941" y="4233624"/>
                    <a:pt x="950259" y="4240306"/>
                  </a:cubicBezTo>
                  <a:cubicBezTo>
                    <a:pt x="943577" y="4246988"/>
                    <a:pt x="944282" y="4258235"/>
                    <a:pt x="941294" y="4267200"/>
                  </a:cubicBezTo>
                  <a:cubicBezTo>
                    <a:pt x="944282" y="4291106"/>
                    <a:pt x="945949" y="4315215"/>
                    <a:pt x="950259" y="4338918"/>
                  </a:cubicBezTo>
                  <a:cubicBezTo>
                    <a:pt x="951949" y="4348215"/>
                    <a:pt x="958052" y="4356435"/>
                    <a:pt x="959224" y="4365812"/>
                  </a:cubicBezTo>
                  <a:cubicBezTo>
                    <a:pt x="975704" y="4497647"/>
                    <a:pt x="939150" y="4453312"/>
                    <a:pt x="986118" y="4500283"/>
                  </a:cubicBezTo>
                  <a:cubicBezTo>
                    <a:pt x="989081" y="4518059"/>
                    <a:pt x="998807" y="4593654"/>
                    <a:pt x="1013012" y="4607859"/>
                  </a:cubicBezTo>
                  <a:lnTo>
                    <a:pt x="1030942" y="4625789"/>
                  </a:lnTo>
                  <a:cubicBezTo>
                    <a:pt x="1036918" y="4643718"/>
                    <a:pt x="1044287" y="4661242"/>
                    <a:pt x="1048871" y="4679577"/>
                  </a:cubicBezTo>
                  <a:cubicBezTo>
                    <a:pt x="1051859" y="4691530"/>
                    <a:pt x="1052326" y="4704416"/>
                    <a:pt x="1057836" y="4715436"/>
                  </a:cubicBezTo>
                  <a:cubicBezTo>
                    <a:pt x="1067473" y="4734709"/>
                    <a:pt x="1078457" y="4753988"/>
                    <a:pt x="1093694" y="4769224"/>
                  </a:cubicBezTo>
                  <a:lnTo>
                    <a:pt x="1111624" y="4787153"/>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F3C65A3-F86D-4055-98B5-14E2713F2E3B}"/>
                </a:ext>
              </a:extLst>
            </p:cNvPr>
            <p:cNvSpPr/>
            <p:nvPr/>
          </p:nvSpPr>
          <p:spPr>
            <a:xfrm>
              <a:off x="493059" y="3684494"/>
              <a:ext cx="2438400" cy="2384612"/>
            </a:xfrm>
            <a:custGeom>
              <a:avLst/>
              <a:gdLst>
                <a:gd name="connsiteX0" fmla="*/ 0 w 2438400"/>
                <a:gd name="connsiteY0" fmla="*/ 0 h 2384612"/>
                <a:gd name="connsiteX1" fmla="*/ 44823 w 2438400"/>
                <a:gd name="connsiteY1" fmla="*/ 17930 h 2384612"/>
                <a:gd name="connsiteX2" fmla="*/ 62753 w 2438400"/>
                <a:gd name="connsiteY2" fmla="*/ 44824 h 2384612"/>
                <a:gd name="connsiteX3" fmla="*/ 89647 w 2438400"/>
                <a:gd name="connsiteY3" fmla="*/ 71718 h 2384612"/>
                <a:gd name="connsiteX4" fmla="*/ 98612 w 2438400"/>
                <a:gd name="connsiteY4" fmla="*/ 125506 h 2384612"/>
                <a:gd name="connsiteX5" fmla="*/ 125506 w 2438400"/>
                <a:gd name="connsiteY5" fmla="*/ 143435 h 2384612"/>
                <a:gd name="connsiteX6" fmla="*/ 170329 w 2438400"/>
                <a:gd name="connsiteY6" fmla="*/ 170330 h 2384612"/>
                <a:gd name="connsiteX7" fmla="*/ 215153 w 2438400"/>
                <a:gd name="connsiteY7" fmla="*/ 215153 h 2384612"/>
                <a:gd name="connsiteX8" fmla="*/ 242047 w 2438400"/>
                <a:gd name="connsiteY8" fmla="*/ 242047 h 2384612"/>
                <a:gd name="connsiteX9" fmla="*/ 331694 w 2438400"/>
                <a:gd name="connsiteY9" fmla="*/ 268941 h 2384612"/>
                <a:gd name="connsiteX10" fmla="*/ 349623 w 2438400"/>
                <a:gd name="connsiteY10" fmla="*/ 286871 h 2384612"/>
                <a:gd name="connsiteX11" fmla="*/ 394447 w 2438400"/>
                <a:gd name="connsiteY11" fmla="*/ 313765 h 2384612"/>
                <a:gd name="connsiteX12" fmla="*/ 403412 w 2438400"/>
                <a:gd name="connsiteY12" fmla="*/ 358588 h 2384612"/>
                <a:gd name="connsiteX13" fmla="*/ 457200 w 2438400"/>
                <a:gd name="connsiteY13" fmla="*/ 430306 h 2384612"/>
                <a:gd name="connsiteX14" fmla="*/ 519953 w 2438400"/>
                <a:gd name="connsiteY14" fmla="*/ 484094 h 2384612"/>
                <a:gd name="connsiteX15" fmla="*/ 555812 w 2438400"/>
                <a:gd name="connsiteY15" fmla="*/ 528918 h 2384612"/>
                <a:gd name="connsiteX16" fmla="*/ 582706 w 2438400"/>
                <a:gd name="connsiteY16" fmla="*/ 537882 h 2384612"/>
                <a:gd name="connsiteX17" fmla="*/ 636494 w 2438400"/>
                <a:gd name="connsiteY17" fmla="*/ 573741 h 2384612"/>
                <a:gd name="connsiteX18" fmla="*/ 663388 w 2438400"/>
                <a:gd name="connsiteY18" fmla="*/ 591671 h 2384612"/>
                <a:gd name="connsiteX19" fmla="*/ 726141 w 2438400"/>
                <a:gd name="connsiteY19" fmla="*/ 582706 h 2384612"/>
                <a:gd name="connsiteX20" fmla="*/ 762000 w 2438400"/>
                <a:gd name="connsiteY20" fmla="*/ 573741 h 2384612"/>
                <a:gd name="connsiteX21" fmla="*/ 797859 w 2438400"/>
                <a:gd name="connsiteY21" fmla="*/ 582706 h 2384612"/>
                <a:gd name="connsiteX22" fmla="*/ 815788 w 2438400"/>
                <a:gd name="connsiteY22" fmla="*/ 609600 h 2384612"/>
                <a:gd name="connsiteX23" fmla="*/ 833717 w 2438400"/>
                <a:gd name="connsiteY23" fmla="*/ 627530 h 2384612"/>
                <a:gd name="connsiteX24" fmla="*/ 860612 w 2438400"/>
                <a:gd name="connsiteY24" fmla="*/ 744071 h 2384612"/>
                <a:gd name="connsiteX25" fmla="*/ 851647 w 2438400"/>
                <a:gd name="connsiteY25" fmla="*/ 860612 h 2384612"/>
                <a:gd name="connsiteX26" fmla="*/ 788894 w 2438400"/>
                <a:gd name="connsiteY26" fmla="*/ 869577 h 2384612"/>
                <a:gd name="connsiteX27" fmla="*/ 770965 w 2438400"/>
                <a:gd name="connsiteY27" fmla="*/ 896471 h 2384612"/>
                <a:gd name="connsiteX28" fmla="*/ 779929 w 2438400"/>
                <a:gd name="connsiteY28" fmla="*/ 923365 h 2384612"/>
                <a:gd name="connsiteX29" fmla="*/ 887506 w 2438400"/>
                <a:gd name="connsiteY29" fmla="*/ 932330 h 2384612"/>
                <a:gd name="connsiteX30" fmla="*/ 923365 w 2438400"/>
                <a:gd name="connsiteY30" fmla="*/ 941294 h 2384612"/>
                <a:gd name="connsiteX31" fmla="*/ 1057835 w 2438400"/>
                <a:gd name="connsiteY31" fmla="*/ 932330 h 2384612"/>
                <a:gd name="connsiteX32" fmla="*/ 1084729 w 2438400"/>
                <a:gd name="connsiteY32" fmla="*/ 923365 h 2384612"/>
                <a:gd name="connsiteX33" fmla="*/ 1093694 w 2438400"/>
                <a:gd name="connsiteY33" fmla="*/ 869577 h 2384612"/>
                <a:gd name="connsiteX34" fmla="*/ 1102659 w 2438400"/>
                <a:gd name="connsiteY34" fmla="*/ 842682 h 2384612"/>
                <a:gd name="connsiteX35" fmla="*/ 1174376 w 2438400"/>
                <a:gd name="connsiteY35" fmla="*/ 833718 h 2384612"/>
                <a:gd name="connsiteX36" fmla="*/ 1237129 w 2438400"/>
                <a:gd name="connsiteY36" fmla="*/ 833718 h 2384612"/>
                <a:gd name="connsiteX37" fmla="*/ 1281953 w 2438400"/>
                <a:gd name="connsiteY37" fmla="*/ 905435 h 2384612"/>
                <a:gd name="connsiteX38" fmla="*/ 1407459 w 2438400"/>
                <a:gd name="connsiteY38" fmla="*/ 914400 h 2384612"/>
                <a:gd name="connsiteX39" fmla="*/ 1488141 w 2438400"/>
                <a:gd name="connsiteY39" fmla="*/ 968188 h 2384612"/>
                <a:gd name="connsiteX40" fmla="*/ 1515035 w 2438400"/>
                <a:gd name="connsiteY40" fmla="*/ 986118 h 2384612"/>
                <a:gd name="connsiteX41" fmla="*/ 1532965 w 2438400"/>
                <a:gd name="connsiteY41" fmla="*/ 1004047 h 2384612"/>
                <a:gd name="connsiteX42" fmla="*/ 1559859 w 2438400"/>
                <a:gd name="connsiteY42" fmla="*/ 1013012 h 2384612"/>
                <a:gd name="connsiteX43" fmla="*/ 1586753 w 2438400"/>
                <a:gd name="connsiteY43" fmla="*/ 1030941 h 2384612"/>
                <a:gd name="connsiteX44" fmla="*/ 1613647 w 2438400"/>
                <a:gd name="connsiteY44" fmla="*/ 1039906 h 2384612"/>
                <a:gd name="connsiteX45" fmla="*/ 1640541 w 2438400"/>
                <a:gd name="connsiteY45" fmla="*/ 1057835 h 2384612"/>
                <a:gd name="connsiteX46" fmla="*/ 1676400 w 2438400"/>
                <a:gd name="connsiteY46" fmla="*/ 1093694 h 2384612"/>
                <a:gd name="connsiteX47" fmla="*/ 1730188 w 2438400"/>
                <a:gd name="connsiteY47" fmla="*/ 1120588 h 2384612"/>
                <a:gd name="connsiteX48" fmla="*/ 1757082 w 2438400"/>
                <a:gd name="connsiteY48" fmla="*/ 1129553 h 2384612"/>
                <a:gd name="connsiteX49" fmla="*/ 1828800 w 2438400"/>
                <a:gd name="connsiteY49" fmla="*/ 1183341 h 2384612"/>
                <a:gd name="connsiteX50" fmla="*/ 1819835 w 2438400"/>
                <a:gd name="connsiteY50" fmla="*/ 1246094 h 2384612"/>
                <a:gd name="connsiteX51" fmla="*/ 1810870 w 2438400"/>
                <a:gd name="connsiteY51" fmla="*/ 1407459 h 2384612"/>
                <a:gd name="connsiteX52" fmla="*/ 1783976 w 2438400"/>
                <a:gd name="connsiteY52" fmla="*/ 1488141 h 2384612"/>
                <a:gd name="connsiteX53" fmla="*/ 1775012 w 2438400"/>
                <a:gd name="connsiteY53" fmla="*/ 1515035 h 2384612"/>
                <a:gd name="connsiteX54" fmla="*/ 1766047 w 2438400"/>
                <a:gd name="connsiteY54" fmla="*/ 1577788 h 2384612"/>
                <a:gd name="connsiteX55" fmla="*/ 1775012 w 2438400"/>
                <a:gd name="connsiteY55" fmla="*/ 1631577 h 2384612"/>
                <a:gd name="connsiteX56" fmla="*/ 1801906 w 2438400"/>
                <a:gd name="connsiteY56" fmla="*/ 1712259 h 2384612"/>
                <a:gd name="connsiteX57" fmla="*/ 1828800 w 2438400"/>
                <a:gd name="connsiteY57" fmla="*/ 1766047 h 2384612"/>
                <a:gd name="connsiteX58" fmla="*/ 1882588 w 2438400"/>
                <a:gd name="connsiteY58" fmla="*/ 1775012 h 2384612"/>
                <a:gd name="connsiteX59" fmla="*/ 1891553 w 2438400"/>
                <a:gd name="connsiteY59" fmla="*/ 1855694 h 2384612"/>
                <a:gd name="connsiteX60" fmla="*/ 1918447 w 2438400"/>
                <a:gd name="connsiteY60" fmla="*/ 1864659 h 2384612"/>
                <a:gd name="connsiteX61" fmla="*/ 2061882 w 2438400"/>
                <a:gd name="connsiteY61" fmla="*/ 1873624 h 2384612"/>
                <a:gd name="connsiteX62" fmla="*/ 2088776 w 2438400"/>
                <a:gd name="connsiteY62" fmla="*/ 1891553 h 2384612"/>
                <a:gd name="connsiteX63" fmla="*/ 2259106 w 2438400"/>
                <a:gd name="connsiteY63" fmla="*/ 1891553 h 2384612"/>
                <a:gd name="connsiteX64" fmla="*/ 2348753 w 2438400"/>
                <a:gd name="connsiteY64" fmla="*/ 1891553 h 2384612"/>
                <a:gd name="connsiteX65" fmla="*/ 2357717 w 2438400"/>
                <a:gd name="connsiteY65" fmla="*/ 1918447 h 2384612"/>
                <a:gd name="connsiteX66" fmla="*/ 2375647 w 2438400"/>
                <a:gd name="connsiteY66" fmla="*/ 1936377 h 2384612"/>
                <a:gd name="connsiteX67" fmla="*/ 2384612 w 2438400"/>
                <a:gd name="connsiteY67" fmla="*/ 1963271 h 2384612"/>
                <a:gd name="connsiteX68" fmla="*/ 2402541 w 2438400"/>
                <a:gd name="connsiteY68" fmla="*/ 2052918 h 2384612"/>
                <a:gd name="connsiteX69" fmla="*/ 2429435 w 2438400"/>
                <a:gd name="connsiteY69" fmla="*/ 2079812 h 2384612"/>
                <a:gd name="connsiteX70" fmla="*/ 2438400 w 2438400"/>
                <a:gd name="connsiteY70" fmla="*/ 2205318 h 2384612"/>
                <a:gd name="connsiteX71" fmla="*/ 2429435 w 2438400"/>
                <a:gd name="connsiteY71" fmla="*/ 2357718 h 2384612"/>
                <a:gd name="connsiteX72" fmla="*/ 2429435 w 2438400"/>
                <a:gd name="connsiteY72" fmla="*/ 2384612 h 238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38400" h="2384612">
                  <a:moveTo>
                    <a:pt x="0" y="0"/>
                  </a:moveTo>
                  <a:cubicBezTo>
                    <a:pt x="14941" y="5977"/>
                    <a:pt x="31728" y="8577"/>
                    <a:pt x="44823" y="17930"/>
                  </a:cubicBezTo>
                  <a:cubicBezTo>
                    <a:pt x="53590" y="24192"/>
                    <a:pt x="55855" y="36547"/>
                    <a:pt x="62753" y="44824"/>
                  </a:cubicBezTo>
                  <a:cubicBezTo>
                    <a:pt x="70869" y="54563"/>
                    <a:pt x="80682" y="62753"/>
                    <a:pt x="89647" y="71718"/>
                  </a:cubicBezTo>
                  <a:cubicBezTo>
                    <a:pt x="92635" y="89647"/>
                    <a:pt x="90483" y="109248"/>
                    <a:pt x="98612" y="125506"/>
                  </a:cubicBezTo>
                  <a:cubicBezTo>
                    <a:pt x="103430" y="135143"/>
                    <a:pt x="117093" y="136704"/>
                    <a:pt x="125506" y="143435"/>
                  </a:cubicBezTo>
                  <a:cubicBezTo>
                    <a:pt x="160666" y="171564"/>
                    <a:pt x="123622" y="154760"/>
                    <a:pt x="170329" y="170330"/>
                  </a:cubicBezTo>
                  <a:cubicBezTo>
                    <a:pt x="203201" y="219637"/>
                    <a:pt x="170328" y="177800"/>
                    <a:pt x="215153" y="215153"/>
                  </a:cubicBezTo>
                  <a:cubicBezTo>
                    <a:pt x="224893" y="223269"/>
                    <a:pt x="230965" y="235890"/>
                    <a:pt x="242047" y="242047"/>
                  </a:cubicBezTo>
                  <a:cubicBezTo>
                    <a:pt x="259910" y="251971"/>
                    <a:pt x="308540" y="263153"/>
                    <a:pt x="331694" y="268941"/>
                  </a:cubicBezTo>
                  <a:cubicBezTo>
                    <a:pt x="337670" y="274918"/>
                    <a:pt x="342375" y="282522"/>
                    <a:pt x="349623" y="286871"/>
                  </a:cubicBezTo>
                  <a:cubicBezTo>
                    <a:pt x="407813" y="321786"/>
                    <a:pt x="349014" y="268332"/>
                    <a:pt x="394447" y="313765"/>
                  </a:cubicBezTo>
                  <a:cubicBezTo>
                    <a:pt x="397435" y="328706"/>
                    <a:pt x="397107" y="344717"/>
                    <a:pt x="403412" y="358588"/>
                  </a:cubicBezTo>
                  <a:cubicBezTo>
                    <a:pt x="411609" y="376621"/>
                    <a:pt x="436721" y="413923"/>
                    <a:pt x="457200" y="430306"/>
                  </a:cubicBezTo>
                  <a:cubicBezTo>
                    <a:pt x="486166" y="453478"/>
                    <a:pt x="495292" y="447102"/>
                    <a:pt x="519953" y="484094"/>
                  </a:cubicBezTo>
                  <a:cubicBezTo>
                    <a:pt x="528097" y="496310"/>
                    <a:pt x="541618" y="520402"/>
                    <a:pt x="555812" y="528918"/>
                  </a:cubicBezTo>
                  <a:cubicBezTo>
                    <a:pt x="563915" y="533780"/>
                    <a:pt x="573741" y="534894"/>
                    <a:pt x="582706" y="537882"/>
                  </a:cubicBezTo>
                  <a:lnTo>
                    <a:pt x="636494" y="573741"/>
                  </a:lnTo>
                  <a:lnTo>
                    <a:pt x="663388" y="591671"/>
                  </a:lnTo>
                  <a:cubicBezTo>
                    <a:pt x="684306" y="588683"/>
                    <a:pt x="705352" y="586486"/>
                    <a:pt x="726141" y="582706"/>
                  </a:cubicBezTo>
                  <a:cubicBezTo>
                    <a:pt x="738263" y="580502"/>
                    <a:pt x="749679" y="573741"/>
                    <a:pt x="762000" y="573741"/>
                  </a:cubicBezTo>
                  <a:cubicBezTo>
                    <a:pt x="774321" y="573741"/>
                    <a:pt x="785906" y="579718"/>
                    <a:pt x="797859" y="582706"/>
                  </a:cubicBezTo>
                  <a:cubicBezTo>
                    <a:pt x="803835" y="591671"/>
                    <a:pt x="809058" y="601187"/>
                    <a:pt x="815788" y="609600"/>
                  </a:cubicBezTo>
                  <a:cubicBezTo>
                    <a:pt x="821068" y="616200"/>
                    <a:pt x="831816" y="619294"/>
                    <a:pt x="833717" y="627530"/>
                  </a:cubicBezTo>
                  <a:cubicBezTo>
                    <a:pt x="862906" y="754018"/>
                    <a:pt x="814360" y="697819"/>
                    <a:pt x="860612" y="744071"/>
                  </a:cubicBezTo>
                  <a:cubicBezTo>
                    <a:pt x="857624" y="782918"/>
                    <a:pt x="870978" y="826784"/>
                    <a:pt x="851647" y="860612"/>
                  </a:cubicBezTo>
                  <a:cubicBezTo>
                    <a:pt x="841164" y="878958"/>
                    <a:pt x="808203" y="860995"/>
                    <a:pt x="788894" y="869577"/>
                  </a:cubicBezTo>
                  <a:cubicBezTo>
                    <a:pt x="779048" y="873953"/>
                    <a:pt x="776941" y="887506"/>
                    <a:pt x="770965" y="896471"/>
                  </a:cubicBezTo>
                  <a:cubicBezTo>
                    <a:pt x="773953" y="905436"/>
                    <a:pt x="770897" y="920586"/>
                    <a:pt x="779929" y="923365"/>
                  </a:cubicBezTo>
                  <a:cubicBezTo>
                    <a:pt x="814321" y="933947"/>
                    <a:pt x="851801" y="927867"/>
                    <a:pt x="887506" y="932330"/>
                  </a:cubicBezTo>
                  <a:cubicBezTo>
                    <a:pt x="899732" y="933858"/>
                    <a:pt x="911412" y="938306"/>
                    <a:pt x="923365" y="941294"/>
                  </a:cubicBezTo>
                  <a:cubicBezTo>
                    <a:pt x="968188" y="938306"/>
                    <a:pt x="1013187" y="937291"/>
                    <a:pt x="1057835" y="932330"/>
                  </a:cubicBezTo>
                  <a:cubicBezTo>
                    <a:pt x="1067227" y="931286"/>
                    <a:pt x="1080041" y="931570"/>
                    <a:pt x="1084729" y="923365"/>
                  </a:cubicBezTo>
                  <a:cubicBezTo>
                    <a:pt x="1093747" y="907583"/>
                    <a:pt x="1089751" y="887321"/>
                    <a:pt x="1093694" y="869577"/>
                  </a:cubicBezTo>
                  <a:cubicBezTo>
                    <a:pt x="1095744" y="860352"/>
                    <a:pt x="1094024" y="846520"/>
                    <a:pt x="1102659" y="842682"/>
                  </a:cubicBezTo>
                  <a:cubicBezTo>
                    <a:pt x="1124674" y="832897"/>
                    <a:pt x="1150470" y="836706"/>
                    <a:pt x="1174376" y="833718"/>
                  </a:cubicBezTo>
                  <a:cubicBezTo>
                    <a:pt x="1191855" y="827891"/>
                    <a:pt x="1219618" y="813289"/>
                    <a:pt x="1237129" y="833718"/>
                  </a:cubicBezTo>
                  <a:cubicBezTo>
                    <a:pt x="1260961" y="861521"/>
                    <a:pt x="1237912" y="897663"/>
                    <a:pt x="1281953" y="905435"/>
                  </a:cubicBezTo>
                  <a:cubicBezTo>
                    <a:pt x="1323257" y="912724"/>
                    <a:pt x="1365624" y="911412"/>
                    <a:pt x="1407459" y="914400"/>
                  </a:cubicBezTo>
                  <a:lnTo>
                    <a:pt x="1488141" y="968188"/>
                  </a:lnTo>
                  <a:cubicBezTo>
                    <a:pt x="1497106" y="974165"/>
                    <a:pt x="1507416" y="978500"/>
                    <a:pt x="1515035" y="986118"/>
                  </a:cubicBezTo>
                  <a:cubicBezTo>
                    <a:pt x="1521012" y="992094"/>
                    <a:pt x="1525717" y="999699"/>
                    <a:pt x="1532965" y="1004047"/>
                  </a:cubicBezTo>
                  <a:cubicBezTo>
                    <a:pt x="1541068" y="1008909"/>
                    <a:pt x="1551407" y="1008786"/>
                    <a:pt x="1559859" y="1013012"/>
                  </a:cubicBezTo>
                  <a:cubicBezTo>
                    <a:pt x="1569496" y="1017830"/>
                    <a:pt x="1577116" y="1026123"/>
                    <a:pt x="1586753" y="1030941"/>
                  </a:cubicBezTo>
                  <a:cubicBezTo>
                    <a:pt x="1595205" y="1035167"/>
                    <a:pt x="1605195" y="1035680"/>
                    <a:pt x="1613647" y="1039906"/>
                  </a:cubicBezTo>
                  <a:cubicBezTo>
                    <a:pt x="1623284" y="1044724"/>
                    <a:pt x="1632361" y="1050823"/>
                    <a:pt x="1640541" y="1057835"/>
                  </a:cubicBezTo>
                  <a:cubicBezTo>
                    <a:pt x="1653376" y="1068836"/>
                    <a:pt x="1660363" y="1088348"/>
                    <a:pt x="1676400" y="1093694"/>
                  </a:cubicBezTo>
                  <a:cubicBezTo>
                    <a:pt x="1743999" y="1116228"/>
                    <a:pt x="1660675" y="1085831"/>
                    <a:pt x="1730188" y="1120588"/>
                  </a:cubicBezTo>
                  <a:cubicBezTo>
                    <a:pt x="1738640" y="1124814"/>
                    <a:pt x="1748822" y="1124964"/>
                    <a:pt x="1757082" y="1129553"/>
                  </a:cubicBezTo>
                  <a:cubicBezTo>
                    <a:pt x="1802695" y="1154894"/>
                    <a:pt x="1801597" y="1156140"/>
                    <a:pt x="1828800" y="1183341"/>
                  </a:cubicBezTo>
                  <a:cubicBezTo>
                    <a:pt x="1825812" y="1204259"/>
                    <a:pt x="1821520" y="1225031"/>
                    <a:pt x="1819835" y="1246094"/>
                  </a:cubicBezTo>
                  <a:cubicBezTo>
                    <a:pt x="1815539" y="1299794"/>
                    <a:pt x="1817552" y="1354004"/>
                    <a:pt x="1810870" y="1407459"/>
                  </a:cubicBezTo>
                  <a:cubicBezTo>
                    <a:pt x="1810869" y="1407467"/>
                    <a:pt x="1788459" y="1474690"/>
                    <a:pt x="1783976" y="1488141"/>
                  </a:cubicBezTo>
                  <a:lnTo>
                    <a:pt x="1775012" y="1515035"/>
                  </a:lnTo>
                  <a:cubicBezTo>
                    <a:pt x="1772024" y="1535953"/>
                    <a:pt x="1766047" y="1556658"/>
                    <a:pt x="1766047" y="1577788"/>
                  </a:cubicBezTo>
                  <a:cubicBezTo>
                    <a:pt x="1766047" y="1595965"/>
                    <a:pt x="1770603" y="1613943"/>
                    <a:pt x="1775012" y="1631577"/>
                  </a:cubicBezTo>
                  <a:cubicBezTo>
                    <a:pt x="1775017" y="1631597"/>
                    <a:pt x="1797421" y="1698802"/>
                    <a:pt x="1801906" y="1712259"/>
                  </a:cubicBezTo>
                  <a:cubicBezTo>
                    <a:pt x="1806149" y="1724989"/>
                    <a:pt x="1814895" y="1759095"/>
                    <a:pt x="1828800" y="1766047"/>
                  </a:cubicBezTo>
                  <a:cubicBezTo>
                    <a:pt x="1845058" y="1774176"/>
                    <a:pt x="1864659" y="1772024"/>
                    <a:pt x="1882588" y="1775012"/>
                  </a:cubicBezTo>
                  <a:cubicBezTo>
                    <a:pt x="1885576" y="1801906"/>
                    <a:pt x="1881503" y="1830570"/>
                    <a:pt x="1891553" y="1855694"/>
                  </a:cubicBezTo>
                  <a:cubicBezTo>
                    <a:pt x="1895063" y="1864468"/>
                    <a:pt x="1909049" y="1863670"/>
                    <a:pt x="1918447" y="1864659"/>
                  </a:cubicBezTo>
                  <a:cubicBezTo>
                    <a:pt x="1966089" y="1869674"/>
                    <a:pt x="2014070" y="1870636"/>
                    <a:pt x="2061882" y="1873624"/>
                  </a:cubicBezTo>
                  <a:cubicBezTo>
                    <a:pt x="2070847" y="1879600"/>
                    <a:pt x="2079139" y="1886735"/>
                    <a:pt x="2088776" y="1891553"/>
                  </a:cubicBezTo>
                  <a:cubicBezTo>
                    <a:pt x="2139684" y="1917007"/>
                    <a:pt x="2214893" y="1894316"/>
                    <a:pt x="2259106" y="1891553"/>
                  </a:cubicBezTo>
                  <a:cubicBezTo>
                    <a:pt x="2290574" y="1883686"/>
                    <a:pt x="2315304" y="1872439"/>
                    <a:pt x="2348753" y="1891553"/>
                  </a:cubicBezTo>
                  <a:cubicBezTo>
                    <a:pt x="2356957" y="1896241"/>
                    <a:pt x="2352855" y="1910344"/>
                    <a:pt x="2357717" y="1918447"/>
                  </a:cubicBezTo>
                  <a:cubicBezTo>
                    <a:pt x="2362066" y="1925695"/>
                    <a:pt x="2369670" y="1930400"/>
                    <a:pt x="2375647" y="1936377"/>
                  </a:cubicBezTo>
                  <a:cubicBezTo>
                    <a:pt x="2378635" y="1945342"/>
                    <a:pt x="2382759" y="1954005"/>
                    <a:pt x="2384612" y="1963271"/>
                  </a:cubicBezTo>
                  <a:cubicBezTo>
                    <a:pt x="2385806" y="1969241"/>
                    <a:pt x="2390966" y="2035556"/>
                    <a:pt x="2402541" y="2052918"/>
                  </a:cubicBezTo>
                  <a:cubicBezTo>
                    <a:pt x="2409574" y="2063467"/>
                    <a:pt x="2420470" y="2070847"/>
                    <a:pt x="2429435" y="2079812"/>
                  </a:cubicBezTo>
                  <a:cubicBezTo>
                    <a:pt x="2432423" y="2121647"/>
                    <a:pt x="2438400" y="2163376"/>
                    <a:pt x="2438400" y="2205318"/>
                  </a:cubicBezTo>
                  <a:cubicBezTo>
                    <a:pt x="2438400" y="2256206"/>
                    <a:pt x="2431976" y="2306894"/>
                    <a:pt x="2429435" y="2357718"/>
                  </a:cubicBezTo>
                  <a:cubicBezTo>
                    <a:pt x="2428987" y="2366671"/>
                    <a:pt x="2429435" y="2375647"/>
                    <a:pt x="2429435" y="2384612"/>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CB37296C-D6DC-4F6F-AE69-38C5A29650BD}"/>
              </a:ext>
            </a:extLst>
          </p:cNvPr>
          <p:cNvSpPr/>
          <p:nvPr/>
        </p:nvSpPr>
        <p:spPr>
          <a:xfrm>
            <a:off x="0" y="-1"/>
            <a:ext cx="12192000" cy="6997907"/>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411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D352D-27F7-40E5-9F58-69A4A75C6F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9800" y="3644897"/>
            <a:ext cx="5445698" cy="3063204"/>
          </a:xfrm>
          <a:prstGeom prst="rect">
            <a:avLst/>
          </a:prstGeom>
        </p:spPr>
      </p:pic>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640291" y="849182"/>
            <a:ext cx="9077517" cy="1077218"/>
          </a:xfrm>
          <a:prstGeom prst="rect">
            <a:avLst/>
          </a:prstGeom>
          <a:noFill/>
        </p:spPr>
        <p:txBody>
          <a:bodyPr wrap="square">
            <a:spAutoFit/>
          </a:bodyPr>
          <a:lstStyle/>
          <a:p>
            <a:pPr algn="ct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Tên các chính sách được ban hành tạo thuận lợi cho sự phát triển kinh tế của vùng?</a:t>
            </a:r>
            <a:endParaRPr lang="en-US" sz="2800">
              <a:solidFill>
                <a:srgbClr val="FF0000"/>
              </a:solidFill>
            </a:endParaRP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9242874" y="-2286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4">
              <a:clrChange>
                <a:clrFrom>
                  <a:srgbClr val="FBFBFB"/>
                </a:clrFrom>
                <a:clrTo>
                  <a:srgbClr val="FBFBFB">
                    <a:alpha val="0"/>
                  </a:srgbClr>
                </a:clrTo>
              </a:clrChange>
              <a:extLst>
                <a:ext uri="{BEBA8EAE-BF5A-486C-A8C5-ECC9F3942E4B}">
                  <a14:imgProps xmlns:a14="http://schemas.microsoft.com/office/drawing/2010/main">
                    <a14:imgLayer r:embed="rId5">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53058" y="1716808"/>
              <a:ext cx="995398" cy="584775"/>
            </a:xfrm>
            <a:prstGeom prst="rect">
              <a:avLst/>
            </a:prstGeom>
            <a:noFill/>
          </p:spPr>
          <p:txBody>
            <a:bodyPr wrap="square">
              <a:spAutoFit/>
            </a:bodyPr>
            <a:lstStyle/>
            <a:p>
              <a:pPr algn="ctr"/>
              <a:r>
                <a:rPr lang="en-US" sz="1600">
                  <a:solidFill>
                    <a:schemeClr val="bg1"/>
                  </a:solidFill>
                  <a:latin typeface="#9Slide07 IcielBC Cubano Normal" panose="00000500000000000000" pitchFamily="2" charset="0"/>
                </a:rPr>
                <a:t>CHÍNH</a:t>
              </a:r>
            </a:p>
            <a:p>
              <a:pPr algn="ctr"/>
              <a:r>
                <a:rPr lang="en-US" sz="1600">
                  <a:solidFill>
                    <a:schemeClr val="bg1"/>
                  </a:solidFill>
                  <a:latin typeface="#9Slide07 IcielBC Cubano Normal" panose="00000500000000000000" pitchFamily="2" charset="0"/>
                </a:rPr>
                <a:t>SÁCH</a:t>
              </a:r>
              <a:endParaRPr lang="en-US" sz="1200">
                <a:solidFill>
                  <a:schemeClr val="bg1"/>
                </a:solidFill>
              </a:endParaRPr>
            </a:p>
          </p:txBody>
        </p:sp>
      </p:grpSp>
      <p:pic>
        <p:nvPicPr>
          <p:cNvPr id="14" name="Picture 13">
            <a:extLst>
              <a:ext uri="{FF2B5EF4-FFF2-40B4-BE49-F238E27FC236}">
                <a16:creationId xmlns:a16="http://schemas.microsoft.com/office/drawing/2014/main" id="{9CC4849A-DCBA-41FA-973E-80A03E10E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301" y="3557956"/>
            <a:ext cx="3352800" cy="3352800"/>
          </a:xfrm>
          <a:prstGeom prst="rect">
            <a:avLst/>
          </a:prstGeom>
        </p:spPr>
      </p:pic>
      <p:sp>
        <p:nvSpPr>
          <p:cNvPr id="16" name="TextBox 15">
            <a:extLst>
              <a:ext uri="{FF2B5EF4-FFF2-40B4-BE49-F238E27FC236}">
                <a16:creationId xmlns:a16="http://schemas.microsoft.com/office/drawing/2014/main" id="{8214733F-E736-4BC3-8A8D-2C7776FFC737}"/>
              </a:ext>
            </a:extLst>
          </p:cNvPr>
          <p:cNvSpPr txBox="1"/>
          <p:nvPr/>
        </p:nvSpPr>
        <p:spPr>
          <a:xfrm>
            <a:off x="1647624" y="2480568"/>
            <a:ext cx="8896753" cy="523220"/>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just"/>
            <a:r>
              <a:rPr lang="en-US" sz="2800">
                <a:solidFill>
                  <a:srgbClr val="092D6C"/>
                </a:solidFill>
                <a:latin typeface="#9Slide03 SFU Futura_12" panose="00000400000000000000" pitchFamily="2" charset="0"/>
              </a:rPr>
              <a:t>C</a:t>
            </a:r>
            <a:r>
              <a:rPr lang="vi-VN" sz="2800">
                <a:solidFill>
                  <a:srgbClr val="092D6C"/>
                </a:solidFill>
                <a:latin typeface="#9Slide03 SFU Futura_12" panose="00000400000000000000" pitchFamily="2" charset="0"/>
              </a:rPr>
              <a:t>hính sách thu hút đầu tư, chuyển đổi số, liên kết vùng....</a:t>
            </a:r>
          </a:p>
        </p:txBody>
      </p:sp>
      <p:pic>
        <p:nvPicPr>
          <p:cNvPr id="17" name="Picture 2" descr="Ban hành Bộ chỉ số đánh giá chuyển đổi số của các đơn vị thuộc Bộ ...">
            <a:extLst>
              <a:ext uri="{FF2B5EF4-FFF2-40B4-BE49-F238E27FC236}">
                <a16:creationId xmlns:a16="http://schemas.microsoft.com/office/drawing/2014/main" id="{1FB71043-FF2F-4409-886D-AEDED2A48E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69" r="13267"/>
          <a:stretch/>
        </p:blipFill>
        <p:spPr bwMode="auto">
          <a:xfrm>
            <a:off x="7315200" y="3063648"/>
            <a:ext cx="2766369" cy="244722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4" descr="10 bước thực hiện chuyển đổi số, kỳ 3 - Hiệp hội Doanh nghiệp Phần ...">
            <a:extLst>
              <a:ext uri="{FF2B5EF4-FFF2-40B4-BE49-F238E27FC236}">
                <a16:creationId xmlns:a16="http://schemas.microsoft.com/office/drawing/2014/main" id="{BA25AE81-BDBB-4229-801F-EE4BD0795E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655" r="8662" b="-1"/>
          <a:stretch/>
        </p:blipFill>
        <p:spPr bwMode="auto">
          <a:xfrm>
            <a:off x="8208660" y="4551117"/>
            <a:ext cx="2360776" cy="226302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Liên kết vùng: Giải pháp có thể 'biến nguy thành cơ' để thúc đẩy phát triển  kinh tế">
            <a:extLst>
              <a:ext uri="{FF2B5EF4-FFF2-40B4-BE49-F238E27FC236}">
                <a16:creationId xmlns:a16="http://schemas.microsoft.com/office/drawing/2014/main" id="{8BBF251F-086E-48A1-A430-F33E56ABDB4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2200" y="3735303"/>
            <a:ext cx="1915562" cy="1339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10" action="ppaction://hlinksldjump"/>
            <a:extLst>
              <a:ext uri="{FF2B5EF4-FFF2-40B4-BE49-F238E27FC236}">
                <a16:creationId xmlns:a16="http://schemas.microsoft.com/office/drawing/2014/main" id="{CBBE2943-6B40-4947-BA70-F9425893A450}"/>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Tree>
    <p:extLst>
      <p:ext uri="{BB962C8B-B14F-4D97-AF65-F5344CB8AC3E}">
        <p14:creationId xmlns:p14="http://schemas.microsoft.com/office/powerpoint/2010/main" val="2059817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par>
                          <p:cTn id="21" fill="hold">
                            <p:stCondLst>
                              <p:cond delay="6000"/>
                            </p:stCondLst>
                            <p:childTnLst>
                              <p:par>
                                <p:cTn id="22" presetID="6" presetClass="entr" presetSubtype="16"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2677544" y="988763"/>
            <a:ext cx="8565547" cy="954107"/>
          </a:xfrm>
          <a:prstGeom prst="rect">
            <a:avLst/>
          </a:prstGeom>
          <a:noFill/>
        </p:spPr>
        <p:txBody>
          <a:bodyPr wrap="square">
            <a:spAutoFit/>
          </a:bodyPr>
          <a:lstStyle/>
          <a:p>
            <a:pPr algn="ctr"/>
            <a:r>
              <a:rPr lang="vi-VN" sz="2800">
                <a:solidFill>
                  <a:srgbClr val="FF0000"/>
                </a:solidFill>
                <a:latin typeface="#9Slide03 SFU Futura_12" panose="00000400000000000000" pitchFamily="2" charset="0"/>
              </a:rPr>
              <a:t>Em hãy xác định đối tượng được nhắc đến trong</a:t>
            </a:r>
          </a:p>
          <a:p>
            <a:pPr algn="ctr"/>
            <a:r>
              <a:rPr lang="vi-VN" sz="2800">
                <a:solidFill>
                  <a:srgbClr val="FF0000"/>
                </a:solidFill>
                <a:latin typeface="#9Slide03 SFU Futura_12" panose="00000400000000000000" pitchFamily="2" charset="0"/>
              </a:rPr>
              <a:t> các câu dưới đây</a:t>
            </a:r>
          </a:p>
        </p:txBody>
      </p:sp>
      <p:grpSp>
        <p:nvGrpSpPr>
          <p:cNvPr id="11" name="Group 10">
            <a:extLst>
              <a:ext uri="{FF2B5EF4-FFF2-40B4-BE49-F238E27FC236}">
                <a16:creationId xmlns:a16="http://schemas.microsoft.com/office/drawing/2014/main" id="{99C93EF0-52EB-46AE-BD1C-9016D1D2CCB9}"/>
              </a:ext>
            </a:extLst>
          </p:cNvPr>
          <p:cNvGrpSpPr/>
          <p:nvPr/>
        </p:nvGrpSpPr>
        <p:grpSpPr>
          <a:xfrm>
            <a:off x="0" y="-228600"/>
            <a:ext cx="2875918" cy="2875918"/>
            <a:chOff x="-4554" y="455226"/>
            <a:chExt cx="2875918" cy="2875918"/>
          </a:xfrm>
        </p:grpSpPr>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455226"/>
              <a:ext cx="2875918" cy="2875918"/>
            </a:xfrm>
            <a:prstGeom prst="rect">
              <a:avLst/>
            </a:prstGeom>
          </p:spPr>
        </p:pic>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3">
              <a:clrChange>
                <a:clrFrom>
                  <a:srgbClr val="FBFBFB"/>
                </a:clrFrom>
                <a:clrTo>
                  <a:srgbClr val="FBFBFB">
                    <a:alpha val="0"/>
                  </a:srgbClr>
                </a:clrTo>
              </a:clrChange>
              <a:extLst>
                <a:ext uri="{BEBA8EAE-BF5A-486C-A8C5-ECC9F3942E4B}">
                  <a14:imgProps xmlns:a14="http://schemas.microsoft.com/office/drawing/2010/main">
                    <a14:imgLayer r:embed="rId4">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64264" y="1200086"/>
              <a:ext cx="1144560" cy="1414016"/>
            </a:xfrm>
            <a:prstGeom prst="rect">
              <a:avLst/>
            </a:prstGeom>
          </p:spPr>
        </p:pic>
        <p:sp>
          <p:nvSpPr>
            <p:cNvPr id="55" name="TextBox 54">
              <a:extLst>
                <a:ext uri="{FF2B5EF4-FFF2-40B4-BE49-F238E27FC236}">
                  <a16:creationId xmlns:a16="http://schemas.microsoft.com/office/drawing/2014/main" id="{1457050A-58C6-4485-8659-F7A16FA6B03E}"/>
                </a:ext>
              </a:extLst>
            </p:cNvPr>
            <p:cNvSpPr txBox="1"/>
            <p:nvPr/>
          </p:nvSpPr>
          <p:spPr>
            <a:xfrm>
              <a:off x="587074" y="1674426"/>
              <a:ext cx="995398" cy="584775"/>
            </a:xfrm>
            <a:prstGeom prst="rect">
              <a:avLst/>
            </a:prstGeom>
            <a:noFill/>
          </p:spPr>
          <p:txBody>
            <a:bodyPr wrap="square">
              <a:spAutoFit/>
            </a:bodyPr>
            <a:lstStyle/>
            <a:p>
              <a:pPr algn="ctr"/>
              <a:r>
                <a:rPr lang="en-US" sz="1600">
                  <a:solidFill>
                    <a:schemeClr val="bg1"/>
                  </a:solidFill>
                  <a:latin typeface="#9Slide07 IcielBC Cubano Normal" panose="00000500000000000000" pitchFamily="2" charset="0"/>
                </a:rPr>
                <a:t>KCHT</a:t>
              </a:r>
            </a:p>
            <a:p>
              <a:pPr algn="ctr"/>
              <a:r>
                <a:rPr lang="en-US" sz="1600">
                  <a:solidFill>
                    <a:schemeClr val="bg1"/>
                  </a:solidFill>
                  <a:latin typeface="#9Slide07 IcielBC Cubano Normal" panose="00000500000000000000" pitchFamily="2" charset="0"/>
                </a:rPr>
                <a:t>ĐÔ THỊ</a:t>
              </a:r>
              <a:endParaRPr lang="en-US" sz="1200">
                <a:solidFill>
                  <a:schemeClr val="bg1"/>
                </a:solidFill>
              </a:endParaRPr>
            </a:p>
          </p:txBody>
        </p:sp>
      </p:grpSp>
      <p:pic>
        <p:nvPicPr>
          <p:cNvPr id="14" name="Picture 13">
            <a:extLst>
              <a:ext uri="{FF2B5EF4-FFF2-40B4-BE49-F238E27FC236}">
                <a16:creationId xmlns:a16="http://schemas.microsoft.com/office/drawing/2014/main" id="{9CC4849A-DCBA-41FA-973E-80A03E10E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3900930"/>
            <a:ext cx="2987101" cy="2987101"/>
          </a:xfrm>
          <a:prstGeom prst="rect">
            <a:avLst/>
          </a:prstGeom>
        </p:spPr>
      </p:pic>
      <p:sp>
        <p:nvSpPr>
          <p:cNvPr id="16" name="TextBox 15">
            <a:extLst>
              <a:ext uri="{FF2B5EF4-FFF2-40B4-BE49-F238E27FC236}">
                <a16:creationId xmlns:a16="http://schemas.microsoft.com/office/drawing/2014/main" id="{8214733F-E736-4BC3-8A8D-2C7776FFC737}"/>
              </a:ext>
            </a:extLst>
          </p:cNvPr>
          <p:cNvSpPr txBox="1"/>
          <p:nvPr/>
        </p:nvSpPr>
        <p:spPr>
          <a:xfrm>
            <a:off x="762000" y="2436563"/>
            <a:ext cx="10668000" cy="1446550"/>
          </a:xfrm>
          <a:prstGeom prst="rect">
            <a:avLst/>
          </a:prstGeom>
          <a:solidFill>
            <a:srgbClr val="F0E4BC"/>
          </a:solidFill>
          <a:effectLst>
            <a:outerShdw blurRad="50800" dist="38100" dir="5400000" algn="t" rotWithShape="0">
              <a:prstClr val="black">
                <a:alpha val="40000"/>
              </a:prstClr>
            </a:outerShdw>
          </a:effectLst>
        </p:spPr>
        <p:txBody>
          <a:bodyPr wrap="square">
            <a:spAutoFit/>
          </a:bodyPr>
          <a:lstStyle/>
          <a:p>
            <a:pPr algn="ctr"/>
            <a:r>
              <a:rPr lang="en-US" sz="3200">
                <a:solidFill>
                  <a:srgbClr val="FF0000"/>
                </a:solidFill>
                <a:latin typeface="#9Slide03 SFU Futura_12" panose="00000400000000000000" pitchFamily="2" charset="0"/>
              </a:rPr>
              <a:t>A</a:t>
            </a:r>
            <a:r>
              <a:rPr lang="en-US" sz="2800">
                <a:solidFill>
                  <a:srgbClr val="092D6C"/>
                </a:solidFill>
                <a:latin typeface="#9Slide03 SFU Futura_12" panose="00000400000000000000" pitchFamily="2" charset="0"/>
              </a:rPr>
              <a:t> là đô thị đặc biệt, là trung tâm kinh tế, tài chính, thương mại, khoa học - công nghệ, đổi mới sáng tạo.... </a:t>
            </a:r>
            <a:r>
              <a:rPr lang="vi-VN">
                <a:sym typeface="Wingdings" panose="05000000000000000000" pitchFamily="2" charset="2"/>
              </a:rPr>
              <a:t></a:t>
            </a:r>
            <a:r>
              <a:rPr lang="en-US">
                <a:sym typeface="Wingdings" panose="05000000000000000000" pitchFamily="2" charset="2"/>
              </a:rPr>
              <a:t> </a:t>
            </a:r>
            <a:r>
              <a:rPr lang="en-US" sz="2800">
                <a:solidFill>
                  <a:srgbClr val="092D6C"/>
                </a:solidFill>
                <a:latin typeface="#9Slide03 SFU Futura_12" panose="00000400000000000000" pitchFamily="2" charset="0"/>
              </a:rPr>
              <a:t>lan tỏa, thúc đẩy phát triển KT vùng.</a:t>
            </a:r>
            <a:endParaRPr lang="vi-VN" sz="2800">
              <a:solidFill>
                <a:srgbClr val="092D6C"/>
              </a:solidFill>
              <a:latin typeface="#9Slide03 SFU Futura_12" panose="00000400000000000000" pitchFamily="2" charset="0"/>
            </a:endParaRPr>
          </a:p>
        </p:txBody>
      </p:sp>
      <p:pic>
        <p:nvPicPr>
          <p:cNvPr id="2" name="Picture 1">
            <a:extLst>
              <a:ext uri="{FF2B5EF4-FFF2-40B4-BE49-F238E27FC236}">
                <a16:creationId xmlns:a16="http://schemas.microsoft.com/office/drawing/2014/main" id="{CED9B3AE-01F7-4CDC-ABEE-AB481C85065A}"/>
              </a:ext>
            </a:extLst>
          </p:cNvPr>
          <p:cNvPicPr>
            <a:picLocks noChangeAspect="1"/>
          </p:cNvPicPr>
          <p:nvPr/>
        </p:nvPicPr>
        <p:blipFill>
          <a:blip r:embed="rId6"/>
          <a:stretch>
            <a:fillRect/>
          </a:stretch>
        </p:blipFill>
        <p:spPr>
          <a:xfrm>
            <a:off x="3124200" y="3989056"/>
            <a:ext cx="4938862" cy="2778109"/>
          </a:xfrm>
          <a:prstGeom prst="rect">
            <a:avLst/>
          </a:prstGeom>
        </p:spPr>
      </p:pic>
      <p:pic>
        <p:nvPicPr>
          <p:cNvPr id="17" name="Picture 16">
            <a:hlinkClick r:id="rId7" action="ppaction://hlinksldjump"/>
            <a:extLst>
              <a:ext uri="{FF2B5EF4-FFF2-40B4-BE49-F238E27FC236}">
                <a16:creationId xmlns:a16="http://schemas.microsoft.com/office/drawing/2014/main" id="{4E8860C0-9715-471A-9476-1B77D353FD5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48" t="5044" r="1"/>
          <a:stretch/>
        </p:blipFill>
        <p:spPr>
          <a:xfrm>
            <a:off x="11110802" y="5773248"/>
            <a:ext cx="1038648" cy="1040892"/>
          </a:xfrm>
          <a:prstGeom prst="rect">
            <a:avLst/>
          </a:prstGeom>
        </p:spPr>
      </p:pic>
    </p:spTree>
    <p:extLst>
      <p:ext uri="{BB962C8B-B14F-4D97-AF65-F5344CB8AC3E}">
        <p14:creationId xmlns:p14="http://schemas.microsoft.com/office/powerpoint/2010/main" val="1243713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Effect transition="in" filter="fade">
                                      <p:cBhvr>
                                        <p:cTn id="17" dur="1000"/>
                                        <p:tgtEl>
                                          <p:spTgt spid="16">
                                            <p:bg/>
                                          </p:spTgt>
                                        </p:tgtEl>
                                      </p:cBhvr>
                                    </p:animEffect>
                                    <p:anim calcmode="lin" valueType="num">
                                      <p:cBhvr>
                                        <p:cTn id="18" dur="1000" fill="hold"/>
                                        <p:tgtEl>
                                          <p:spTgt spid="16">
                                            <p:bg/>
                                          </p:spTgt>
                                        </p:tgtEl>
                                        <p:attrNameLst>
                                          <p:attrName>ppt_x</p:attrName>
                                        </p:attrNameLst>
                                      </p:cBhvr>
                                      <p:tavLst>
                                        <p:tav tm="0">
                                          <p:val>
                                            <p:strVal val="#ppt_x"/>
                                          </p:val>
                                        </p:tav>
                                        <p:tav tm="100000">
                                          <p:val>
                                            <p:strVal val="#ppt_x"/>
                                          </p:val>
                                        </p:tav>
                                      </p:tavLst>
                                    </p:anim>
                                    <p:anim calcmode="lin" valueType="num">
                                      <p:cBhvr>
                                        <p:cTn id="19"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anim calcmode="lin" valueType="num">
                                      <p:cBhvr>
                                        <p:cTn id="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42B18219-2374-469C-A41D-754DB296C34A}"/>
              </a:ext>
            </a:extLst>
          </p:cNvPr>
          <p:cNvSpPr txBox="1"/>
          <p:nvPr/>
        </p:nvSpPr>
        <p:spPr>
          <a:xfrm>
            <a:off x="640291" y="849182"/>
            <a:ext cx="9077517" cy="1077218"/>
          </a:xfrm>
          <a:prstGeom prst="rect">
            <a:avLst/>
          </a:prstGeom>
          <a:noFill/>
        </p:spPr>
        <p:txBody>
          <a:bodyPr wrap="square">
            <a:spAutoFit/>
          </a:bodyPr>
          <a:lstStyle/>
          <a:p>
            <a:pPr algn="ctr"/>
            <a:r>
              <a:rPr kumimoji="0" lang="vi-VN"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Đọc các </a:t>
            </a:r>
            <a:r>
              <a:rPr kumimoji="0" lang="en-US"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hạn chế</a:t>
            </a:r>
            <a:r>
              <a:rPr kumimoji="0" lang="vi-VN" sz="32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 dưới đây và đánh dấu (X) vào ô phù hợp</a:t>
            </a:r>
          </a:p>
        </p:txBody>
      </p:sp>
      <p:pic>
        <p:nvPicPr>
          <p:cNvPr id="14" name="Picture 13">
            <a:extLst>
              <a:ext uri="{FF2B5EF4-FFF2-40B4-BE49-F238E27FC236}">
                <a16:creationId xmlns:a16="http://schemas.microsoft.com/office/drawing/2014/main" id="{9CC4849A-DCBA-41FA-973E-80A03E10E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419600"/>
            <a:ext cx="2438400" cy="2438400"/>
          </a:xfrm>
          <a:prstGeom prst="rect">
            <a:avLst/>
          </a:prstGeom>
        </p:spPr>
      </p:pic>
      <p:graphicFrame>
        <p:nvGraphicFramePr>
          <p:cNvPr id="20" name="Table 5">
            <a:extLst>
              <a:ext uri="{FF2B5EF4-FFF2-40B4-BE49-F238E27FC236}">
                <a16:creationId xmlns:a16="http://schemas.microsoft.com/office/drawing/2014/main" id="{87BECC91-B0F9-4422-8195-C9AD633B8E8F}"/>
              </a:ext>
            </a:extLst>
          </p:cNvPr>
          <p:cNvGraphicFramePr>
            <a:graphicFrameLocks noGrp="1"/>
          </p:cNvGraphicFramePr>
          <p:nvPr>
            <p:extLst>
              <p:ext uri="{D42A27DB-BD31-4B8C-83A1-F6EECF244321}">
                <p14:modId xmlns:p14="http://schemas.microsoft.com/office/powerpoint/2010/main" val="3410451157"/>
              </p:ext>
            </p:extLst>
          </p:nvPr>
        </p:nvGraphicFramePr>
        <p:xfrm>
          <a:off x="1483077" y="1834449"/>
          <a:ext cx="9627725" cy="4249247"/>
        </p:xfrm>
        <a:graphic>
          <a:graphicData uri="http://schemas.openxmlformats.org/drawingml/2006/table">
            <a:tbl>
              <a:tblPr firstRow="1" bandRow="1">
                <a:tableStyleId>{93296810-A885-4BE3-A3E7-6D5BEEA58F35}</a:tableStyleId>
              </a:tblPr>
              <a:tblGrid>
                <a:gridCol w="6060723">
                  <a:extLst>
                    <a:ext uri="{9D8B030D-6E8A-4147-A177-3AD203B41FA5}">
                      <a16:colId xmlns:a16="http://schemas.microsoft.com/office/drawing/2014/main" val="1668104363"/>
                    </a:ext>
                  </a:extLst>
                </a:gridCol>
                <a:gridCol w="1905000">
                  <a:extLst>
                    <a:ext uri="{9D8B030D-6E8A-4147-A177-3AD203B41FA5}">
                      <a16:colId xmlns:a16="http://schemas.microsoft.com/office/drawing/2014/main" val="198046587"/>
                    </a:ext>
                  </a:extLst>
                </a:gridCol>
                <a:gridCol w="1662002">
                  <a:extLst>
                    <a:ext uri="{9D8B030D-6E8A-4147-A177-3AD203B41FA5}">
                      <a16:colId xmlns:a16="http://schemas.microsoft.com/office/drawing/2014/main" val="3787521583"/>
                    </a:ext>
                  </a:extLst>
                </a:gridCol>
              </a:tblGrid>
              <a:tr h="515437">
                <a:tc>
                  <a:txBody>
                    <a:bodyPr/>
                    <a:lstStyle/>
                    <a:p>
                      <a:pPr algn="ctr"/>
                      <a:r>
                        <a:rPr lang="en-US" sz="1800">
                          <a:latin typeface="#9Slide03 SFU Futura_12" panose="00000400000000000000" pitchFamily="2" charset="0"/>
                        </a:rPr>
                        <a:t>Hạn chế</a:t>
                      </a:r>
                    </a:p>
                  </a:txBody>
                  <a:tcPr marL="127094" marR="127094" marT="63547" marB="63547"/>
                </a:tc>
                <a:tc>
                  <a:txBody>
                    <a:bodyPr/>
                    <a:lstStyle/>
                    <a:p>
                      <a:pPr algn="ctr"/>
                      <a:r>
                        <a:rPr lang="en-US" sz="1800">
                          <a:latin typeface="#9Slide03 SFU Futura_12" panose="00000400000000000000" pitchFamily="2" charset="0"/>
                        </a:rPr>
                        <a:t>Hạn chế tự nhiên</a:t>
                      </a:r>
                    </a:p>
                  </a:txBody>
                  <a:tcPr marL="127094" marR="127094" marT="63547" marB="63547"/>
                </a:tc>
                <a:tc>
                  <a:txBody>
                    <a:bodyPr/>
                    <a:lstStyle/>
                    <a:p>
                      <a:pPr algn="ctr"/>
                      <a:r>
                        <a:rPr lang="en-US" sz="1800">
                          <a:latin typeface="#9Slide03 SFU Futura_12" panose="00000400000000000000" pitchFamily="2" charset="0"/>
                        </a:rPr>
                        <a:t>Hạn chế KTXH</a:t>
                      </a:r>
                    </a:p>
                  </a:txBody>
                  <a:tcPr marL="127094" marR="127094" marT="63547" marB="63547"/>
                </a:tc>
                <a:extLst>
                  <a:ext uri="{0D108BD9-81ED-4DB2-BD59-A6C34878D82A}">
                    <a16:rowId xmlns:a16="http://schemas.microsoft.com/office/drawing/2014/main" val="2581611378"/>
                  </a:ext>
                </a:extLst>
              </a:tr>
              <a:tr h="515437">
                <a:tc>
                  <a:txBody>
                    <a:bodyPr/>
                    <a:lstStyle/>
                    <a:p>
                      <a:r>
                        <a:rPr lang="en-US" sz="1800">
                          <a:latin typeface="#9Slide03 SFU Futura_12" panose="00000400000000000000" pitchFamily="2" charset="0"/>
                        </a:rPr>
                        <a:t>1. </a:t>
                      </a:r>
                      <a:r>
                        <a:rPr lang="vi-VN" sz="1800">
                          <a:latin typeface="#9Slide03 SFU Futura_12" panose="00000400000000000000" pitchFamily="2" charset="0"/>
                        </a:rPr>
                        <a:t>Mùa khô kéo dài từ 4 đến 5 tháng </a:t>
                      </a:r>
                      <a:r>
                        <a:rPr lang="en-US" sz="1800">
                          <a:latin typeface="#9Slide03 SFU Futura_12" panose="00000400000000000000" pitchFamily="2" charset="0"/>
                        </a:rPr>
                        <a:t>gây</a:t>
                      </a:r>
                      <a:r>
                        <a:rPr lang="vi-VN" sz="1800">
                          <a:latin typeface="#9Slide03 SFU Futura_12" panose="00000400000000000000" pitchFamily="2" charset="0"/>
                        </a:rPr>
                        <a:t> thiếu nước</a:t>
                      </a:r>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1715024602"/>
                  </a:ext>
                </a:extLst>
              </a:tr>
              <a:tr h="515437">
                <a:tc>
                  <a:txBody>
                    <a:bodyPr/>
                    <a:lstStyle/>
                    <a:p>
                      <a:r>
                        <a:rPr lang="en-US" sz="1800">
                          <a:latin typeface="#9Slide03 SFU Futura_12" panose="00000400000000000000" pitchFamily="2" charset="0"/>
                        </a:rPr>
                        <a:t>2. </a:t>
                      </a:r>
                      <a:r>
                        <a:rPr lang="vi-VN" sz="1800">
                          <a:latin typeface="#9Slide03 SFU Futura_12" panose="00000400000000000000" pitchFamily="2" charset="0"/>
                        </a:rPr>
                        <a:t>Thị trường nhiều biến động.</a:t>
                      </a:r>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3489655602"/>
                  </a:ext>
                </a:extLst>
              </a:tr>
              <a:tr h="515437">
                <a:tc>
                  <a:txBody>
                    <a:bodyPr/>
                    <a:lstStyle/>
                    <a:p>
                      <a:r>
                        <a:rPr lang="en-US" sz="1800">
                          <a:latin typeface="#9Slide03 SFU Futura_12" panose="00000400000000000000" pitchFamily="2" charset="0"/>
                        </a:rPr>
                        <a:t>3. </a:t>
                      </a:r>
                      <a:r>
                        <a:rPr lang="vi-VN" sz="1800">
                          <a:latin typeface="#9Slide03 SFU Futura_12" panose="00000400000000000000" pitchFamily="2" charset="0"/>
                        </a:rPr>
                        <a:t>Tỉ lệ gia tăng dân số cơ học cao gây sức ép lên nhiều lĩnh vực kinh tế, xã hội.</a:t>
                      </a:r>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878932513"/>
                  </a:ext>
                </a:extLst>
              </a:tr>
              <a:tr h="515437">
                <a:tc>
                  <a:txBody>
                    <a:bodyPr/>
                    <a:lstStyle/>
                    <a:p>
                      <a:r>
                        <a:rPr lang="en-US" sz="1800">
                          <a:latin typeface="#9Slide03 SFU Futura_12" panose="00000400000000000000" pitchFamily="2" charset="0"/>
                        </a:rPr>
                        <a:t>4. </a:t>
                      </a:r>
                      <a:r>
                        <a:rPr lang="vi-VN" sz="1800">
                          <a:latin typeface="#9Slide03 SFU Futura_12" panose="00000400000000000000" pitchFamily="2" charset="0"/>
                        </a:rPr>
                        <a:t>Hệ thống cơ sở hạ tầng, vật chất – kĩ thuật nhiều nơi đang bị xuống cấp.</a:t>
                      </a:r>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4008159885"/>
                  </a:ext>
                </a:extLst>
              </a:tr>
              <a:tr h="515437">
                <a:tc>
                  <a:txBody>
                    <a:bodyPr/>
                    <a:lstStyle/>
                    <a:p>
                      <a:r>
                        <a:rPr lang="en-US" sz="1800">
                          <a:latin typeface="#9Slide03 SFU Futura_12" panose="00000400000000000000" pitchFamily="2" charset="0"/>
                        </a:rPr>
                        <a:t>5. </a:t>
                      </a:r>
                      <a:r>
                        <a:rPr lang="vi-VN" sz="1800">
                          <a:latin typeface="#9Slide03 SFU Futura_12" panose="00000400000000000000" pitchFamily="2" charset="0"/>
                        </a:rPr>
                        <a:t>Chịu ảnh hưởng đáng kể của thuỷ triều và xâm nhập mặn.</a:t>
                      </a:r>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2437159330"/>
                  </a:ext>
                </a:extLst>
              </a:tr>
              <a:tr h="515437">
                <a:tc>
                  <a:txBody>
                    <a:bodyPr/>
                    <a:lstStyle/>
                    <a:p>
                      <a:r>
                        <a:rPr lang="en-US" sz="1800">
                          <a:latin typeface="#9Slide03 SFU Futura_12" panose="00000400000000000000" pitchFamily="2" charset="0"/>
                        </a:rPr>
                        <a:t>6. Biến đổi khí hậu gây nhiều trở ngại đến sản xuất và đời sống.</a:t>
                      </a: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tc>
                  <a:txBody>
                    <a:bodyPr/>
                    <a:lstStyle/>
                    <a:p>
                      <a:endParaRPr lang="en-US" sz="1800">
                        <a:latin typeface="#9Slide03 SFU Futura_12" panose="00000400000000000000" pitchFamily="2" charset="0"/>
                      </a:endParaRPr>
                    </a:p>
                  </a:txBody>
                  <a:tcPr marL="127094" marR="127094" marT="63547" marB="63547"/>
                </a:tc>
                <a:extLst>
                  <a:ext uri="{0D108BD9-81ED-4DB2-BD59-A6C34878D82A}">
                    <a16:rowId xmlns:a16="http://schemas.microsoft.com/office/drawing/2014/main" val="2622859987"/>
                  </a:ext>
                </a:extLst>
              </a:tr>
            </a:tbl>
          </a:graphicData>
        </a:graphic>
      </p:graphicFrame>
      <p:pic>
        <p:nvPicPr>
          <p:cNvPr id="21" name="Picture 20">
            <a:extLst>
              <a:ext uri="{FF2B5EF4-FFF2-40B4-BE49-F238E27FC236}">
                <a16:creationId xmlns:a16="http://schemas.microsoft.com/office/drawing/2014/main" id="{4FE6230E-A48C-4DDD-8A57-7A0803A477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469" r="68373" b="859"/>
          <a:stretch/>
        </p:blipFill>
        <p:spPr>
          <a:xfrm>
            <a:off x="9985184" y="51230"/>
            <a:ext cx="2008266" cy="1309246"/>
          </a:xfrm>
          <a:prstGeom prst="rect">
            <a:avLst/>
          </a:prstGeom>
          <a:effectLst/>
        </p:spPr>
      </p:pic>
      <p:sp>
        <p:nvSpPr>
          <p:cNvPr id="23" name="Rectangle 22">
            <a:extLst>
              <a:ext uri="{FF2B5EF4-FFF2-40B4-BE49-F238E27FC236}">
                <a16:creationId xmlns:a16="http://schemas.microsoft.com/office/drawing/2014/main" id="{50B07A58-8D17-46F5-8583-F51AD06C108A}"/>
              </a:ext>
            </a:extLst>
          </p:cNvPr>
          <p:cNvSpPr/>
          <p:nvPr/>
        </p:nvSpPr>
        <p:spPr>
          <a:xfrm>
            <a:off x="8077200" y="2426237"/>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485BF03-0EB1-457F-9710-1BA889319C64}"/>
              </a:ext>
            </a:extLst>
          </p:cNvPr>
          <p:cNvSpPr/>
          <p:nvPr/>
        </p:nvSpPr>
        <p:spPr>
          <a:xfrm>
            <a:off x="9989915" y="2426236"/>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768C4D-8D87-4BB4-80ED-A6E423031F9F}"/>
              </a:ext>
            </a:extLst>
          </p:cNvPr>
          <p:cNvSpPr/>
          <p:nvPr/>
        </p:nvSpPr>
        <p:spPr>
          <a:xfrm>
            <a:off x="8077200" y="2950500"/>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D38703-F75C-4BD1-9B3D-68D9AFB31532}"/>
              </a:ext>
            </a:extLst>
          </p:cNvPr>
          <p:cNvSpPr/>
          <p:nvPr/>
        </p:nvSpPr>
        <p:spPr>
          <a:xfrm>
            <a:off x="8077200" y="3545824"/>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2554C2-AF11-4DB7-A999-8E37608EF225}"/>
              </a:ext>
            </a:extLst>
          </p:cNvPr>
          <p:cNvSpPr/>
          <p:nvPr/>
        </p:nvSpPr>
        <p:spPr>
          <a:xfrm>
            <a:off x="8077200" y="4200635"/>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AA51992-EF6B-4D9C-9133-8A124C2726D5}"/>
              </a:ext>
            </a:extLst>
          </p:cNvPr>
          <p:cNvSpPr/>
          <p:nvPr/>
        </p:nvSpPr>
        <p:spPr>
          <a:xfrm>
            <a:off x="8077200" y="4862033"/>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2AAA8A9-0F08-4001-A672-D88644CE13A3}"/>
              </a:ext>
            </a:extLst>
          </p:cNvPr>
          <p:cNvSpPr/>
          <p:nvPr/>
        </p:nvSpPr>
        <p:spPr>
          <a:xfrm>
            <a:off x="8077200" y="5535505"/>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101B6E7-AB53-46F5-A08C-AC770192257E}"/>
              </a:ext>
            </a:extLst>
          </p:cNvPr>
          <p:cNvSpPr/>
          <p:nvPr/>
        </p:nvSpPr>
        <p:spPr>
          <a:xfrm>
            <a:off x="9985184" y="2961858"/>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CB4D6C8-81EE-4721-8804-97A9B708D3AD}"/>
              </a:ext>
            </a:extLst>
          </p:cNvPr>
          <p:cNvSpPr/>
          <p:nvPr/>
        </p:nvSpPr>
        <p:spPr>
          <a:xfrm>
            <a:off x="9985184" y="3507918"/>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310CBCD-59F0-4585-8CAE-2473FC0170A3}"/>
              </a:ext>
            </a:extLst>
          </p:cNvPr>
          <p:cNvSpPr/>
          <p:nvPr/>
        </p:nvSpPr>
        <p:spPr>
          <a:xfrm>
            <a:off x="9962729" y="4200634"/>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C1C2A6-3361-48E8-908E-AB7EA73CDF68}"/>
              </a:ext>
            </a:extLst>
          </p:cNvPr>
          <p:cNvSpPr/>
          <p:nvPr/>
        </p:nvSpPr>
        <p:spPr>
          <a:xfrm>
            <a:off x="9989915" y="4877560"/>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8545619-1EEA-45CE-82BA-A08F2A8C89D3}"/>
              </a:ext>
            </a:extLst>
          </p:cNvPr>
          <p:cNvSpPr/>
          <p:nvPr/>
        </p:nvSpPr>
        <p:spPr>
          <a:xfrm>
            <a:off x="9970991" y="5546741"/>
            <a:ext cx="533400" cy="361677"/>
          </a:xfrm>
          <a:prstGeom prst="rect">
            <a:avLst/>
          </a:prstGeom>
          <a:solidFill>
            <a:schemeClr val="bg1"/>
          </a:solidFill>
          <a:ln w="28575">
            <a:solidFill>
              <a:srgbClr val="BD3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4909A16-3F2D-40B4-BB8D-6F80B5226A1B}"/>
              </a:ext>
            </a:extLst>
          </p:cNvPr>
          <p:cNvSpPr txBox="1"/>
          <p:nvPr/>
        </p:nvSpPr>
        <p:spPr>
          <a:xfrm>
            <a:off x="8177276" y="2371906"/>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
        <p:nvSpPr>
          <p:cNvPr id="41" name="TextBox 40">
            <a:extLst>
              <a:ext uri="{FF2B5EF4-FFF2-40B4-BE49-F238E27FC236}">
                <a16:creationId xmlns:a16="http://schemas.microsoft.com/office/drawing/2014/main" id="{53B9B1C2-8FFE-41A0-848D-1357C5AA90DF}"/>
              </a:ext>
            </a:extLst>
          </p:cNvPr>
          <p:cNvSpPr txBox="1"/>
          <p:nvPr/>
        </p:nvSpPr>
        <p:spPr>
          <a:xfrm>
            <a:off x="10066664" y="2899126"/>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
        <p:nvSpPr>
          <p:cNvPr id="42" name="TextBox 41">
            <a:extLst>
              <a:ext uri="{FF2B5EF4-FFF2-40B4-BE49-F238E27FC236}">
                <a16:creationId xmlns:a16="http://schemas.microsoft.com/office/drawing/2014/main" id="{4B12184F-6E08-4D51-95DA-E8BFF312D3D8}"/>
              </a:ext>
            </a:extLst>
          </p:cNvPr>
          <p:cNvSpPr txBox="1"/>
          <p:nvPr/>
        </p:nvSpPr>
        <p:spPr>
          <a:xfrm>
            <a:off x="10066663" y="3465051"/>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
        <p:nvSpPr>
          <p:cNvPr id="43" name="TextBox 42">
            <a:extLst>
              <a:ext uri="{FF2B5EF4-FFF2-40B4-BE49-F238E27FC236}">
                <a16:creationId xmlns:a16="http://schemas.microsoft.com/office/drawing/2014/main" id="{6A149128-7A5C-4ACD-AFF5-C33A3D3FAF25}"/>
              </a:ext>
            </a:extLst>
          </p:cNvPr>
          <p:cNvSpPr txBox="1"/>
          <p:nvPr/>
        </p:nvSpPr>
        <p:spPr>
          <a:xfrm>
            <a:off x="10059289" y="4140933"/>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
        <p:nvSpPr>
          <p:cNvPr id="44" name="TextBox 43">
            <a:extLst>
              <a:ext uri="{FF2B5EF4-FFF2-40B4-BE49-F238E27FC236}">
                <a16:creationId xmlns:a16="http://schemas.microsoft.com/office/drawing/2014/main" id="{94B7DFE9-5EDB-4200-AA40-AD6ABA6E72EC}"/>
              </a:ext>
            </a:extLst>
          </p:cNvPr>
          <p:cNvSpPr txBox="1"/>
          <p:nvPr/>
        </p:nvSpPr>
        <p:spPr>
          <a:xfrm>
            <a:off x="8175344" y="4788690"/>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
        <p:nvSpPr>
          <p:cNvPr id="45" name="TextBox 44">
            <a:extLst>
              <a:ext uri="{FF2B5EF4-FFF2-40B4-BE49-F238E27FC236}">
                <a16:creationId xmlns:a16="http://schemas.microsoft.com/office/drawing/2014/main" id="{64200B9D-EFD1-406E-8E3F-12461D2ABE8E}"/>
              </a:ext>
            </a:extLst>
          </p:cNvPr>
          <p:cNvSpPr txBox="1"/>
          <p:nvPr/>
        </p:nvSpPr>
        <p:spPr>
          <a:xfrm>
            <a:off x="8143212" y="5485598"/>
            <a:ext cx="629617" cy="523220"/>
          </a:xfrm>
          <a:prstGeom prst="rect">
            <a:avLst/>
          </a:prstGeom>
          <a:noFill/>
        </p:spPr>
        <p:txBody>
          <a:bodyPr wrap="square">
            <a:spAutoFit/>
          </a:bodyPr>
          <a:lstStyle/>
          <a:p>
            <a:r>
              <a:rPr kumimoji="0" lang="en-US" sz="2800" b="0" i="0" u="none" strike="noStrike" kern="1200" cap="none" spc="0" normalizeH="0" baseline="0" noProof="0">
                <a:ln>
                  <a:noFill/>
                </a:ln>
                <a:solidFill>
                  <a:srgbClr val="FF0000"/>
                </a:solidFill>
                <a:effectLst/>
                <a:uLnTx/>
                <a:uFillTx/>
                <a:latin typeface="#9Slide03 SFU Futura_12" panose="00000400000000000000" pitchFamily="2" charset="0"/>
                <a:ea typeface="+mn-ea"/>
                <a:cs typeface="+mn-cs"/>
              </a:rPr>
              <a:t>X</a:t>
            </a:r>
            <a:endParaRPr lang="en-US" sz="1600">
              <a:solidFill>
                <a:srgbClr val="FF0000"/>
              </a:solidFill>
            </a:endParaRPr>
          </a:p>
        </p:txBody>
      </p:sp>
    </p:spTree>
    <p:extLst>
      <p:ext uri="{BB962C8B-B14F-4D97-AF65-F5344CB8AC3E}">
        <p14:creationId xmlns:p14="http://schemas.microsoft.com/office/powerpoint/2010/main" val="2599810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40" grpId="0"/>
      <p:bldP spid="41" grpId="0"/>
      <p:bldP spid="42" grpId="0"/>
      <p:bldP spid="4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ựa vào nội dung mục 1 và hình 29.1, hãy phân tích những thế mạnh và hạn chế">
            <a:extLst>
              <a:ext uri="{FF2B5EF4-FFF2-40B4-BE49-F238E27FC236}">
                <a16:creationId xmlns:a16="http://schemas.microsoft.com/office/drawing/2014/main" id="{3646C39C-F4BC-4C83-B1BD-40EE1E494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 b="28102"/>
          <a:stretch/>
        </p:blipFill>
        <p:spPr bwMode="auto">
          <a:xfrm>
            <a:off x="1530522" y="1524000"/>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F040C5-3FC8-411F-A6DE-498638DF8526}"/>
              </a:ext>
            </a:extLst>
          </p:cNvPr>
          <p:cNvPicPr>
            <a:picLocks noChangeAspect="1"/>
          </p:cNvPicPr>
          <p:nvPr/>
        </p:nvPicPr>
        <p:blipFill rotWithShape="1">
          <a:blip r:embed="rId3"/>
          <a:srcRect l="9131" r="8119"/>
          <a:stretch/>
        </p:blipFill>
        <p:spPr>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a:extLst>
              <a:ext uri="{FF2B5EF4-FFF2-40B4-BE49-F238E27FC236}">
                <a16:creationId xmlns:a16="http://schemas.microsoft.com/office/drawing/2014/main" id="{9C8578C2-9DD7-4B62-BF68-721584D96DD2}"/>
              </a:ext>
            </a:extLst>
          </p:cNvPr>
          <p:cNvPicPr>
            <a:picLocks noChangeAspect="1"/>
          </p:cNvPicPr>
          <p:nvPr/>
        </p:nvPicPr>
        <p:blipFill rotWithShape="1">
          <a:blip r:embed="rId4"/>
          <a:srcRect l="18946" r="15305" b="1"/>
          <a:stretch/>
        </p:blipFill>
        <p:spPr>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7" name="Rectangle 6">
            <a:extLst>
              <a:ext uri="{FF2B5EF4-FFF2-40B4-BE49-F238E27FC236}">
                <a16:creationId xmlns:a16="http://schemas.microsoft.com/office/drawing/2014/main" id="{E6CE1609-4669-45FE-9F4A-7413CBC692B6}"/>
              </a:ext>
            </a:extLst>
          </p:cNvPr>
          <p:cNvSpPr/>
          <p:nvPr/>
        </p:nvSpPr>
        <p:spPr>
          <a:xfrm>
            <a:off x="1392874" y="4949279"/>
            <a:ext cx="9406253" cy="769441"/>
          </a:xfrm>
          <a:prstGeom prst="rect">
            <a:avLst/>
          </a:prstGeom>
          <a:noFill/>
        </p:spPr>
        <p:txBody>
          <a:bodyPr wrap="square" lIns="91440" tIns="45720" rIns="91440" bIns="45720">
            <a:spAutoFit/>
          </a:bodyPr>
          <a:lstStyle/>
          <a:p>
            <a:pPr algn="ctr"/>
            <a:r>
              <a:rPr lang="en-US" sz="4400" b="1">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p:txBody>
      </p:sp>
      <p:pic>
        <p:nvPicPr>
          <p:cNvPr id="8" name="Picture 7">
            <a:extLst>
              <a:ext uri="{FF2B5EF4-FFF2-40B4-BE49-F238E27FC236}">
                <a16:creationId xmlns:a16="http://schemas.microsoft.com/office/drawing/2014/main" id="{621504F6-EC6E-4FEB-A989-3AE84509BA62}"/>
              </a:ext>
            </a:extLst>
          </p:cNvPr>
          <p:cNvPicPr>
            <a:picLocks noChangeAspect="1"/>
          </p:cNvPicPr>
          <p:nvPr/>
        </p:nvPicPr>
        <p:blipFill>
          <a:blip r:embed="rId5"/>
          <a:stretch>
            <a:fillRect/>
          </a:stretch>
        </p:blipFill>
        <p:spPr>
          <a:xfrm>
            <a:off x="-2004690" y="2504421"/>
            <a:ext cx="1786924" cy="1751184"/>
          </a:xfrm>
          <a:prstGeom prst="rect">
            <a:avLst/>
          </a:prstGeom>
        </p:spPr>
      </p:pic>
    </p:spTree>
    <p:extLst>
      <p:ext uri="{BB962C8B-B14F-4D97-AF65-F5344CB8AC3E}">
        <p14:creationId xmlns:p14="http://schemas.microsoft.com/office/powerpoint/2010/main" val="483879838"/>
      </p:ext>
    </p:extLst>
  </p:cSld>
  <p:clrMapOvr>
    <a:masterClrMapping/>
  </p:clrMapOvr>
  <mc:AlternateContent xmlns:mc="http://schemas.openxmlformats.org/markup-compatibility/2006">
    <mc:Choice xmlns:p14="http://schemas.microsoft.com/office/powerpoint/2010/main" Requires="p14">
      <p:transition spd="slow" p14:dur="3400">
        <p14:reveal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B9DEC-E58E-4F67-8C22-7FA64955A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58600">
            <a:off x="7248496" y="184344"/>
            <a:ext cx="5119738" cy="5119738"/>
          </a:xfrm>
          <a:prstGeom prst="rect">
            <a:avLst/>
          </a:prstGeom>
        </p:spPr>
      </p:pic>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FD946F6-8ED0-4E9E-97F2-C2555965CBEF}"/>
              </a:ext>
            </a:extLst>
          </p:cNvPr>
          <p:cNvGrpSpPr/>
          <p:nvPr/>
        </p:nvGrpSpPr>
        <p:grpSpPr>
          <a:xfrm>
            <a:off x="42547" y="25110"/>
            <a:ext cx="12106903" cy="769441"/>
            <a:chOff x="1205161" y="-3563"/>
            <a:chExt cx="10901184" cy="769441"/>
          </a:xfrm>
          <a:solidFill>
            <a:srgbClr val="F6D1D6"/>
          </a:solidFill>
        </p:grpSpPr>
        <p:sp>
          <p:nvSpPr>
            <p:cNvPr id="5" name="Rectangle: Rounded Corners 4">
              <a:extLst>
                <a:ext uri="{FF2B5EF4-FFF2-40B4-BE49-F238E27FC236}">
                  <a16:creationId xmlns:a16="http://schemas.microsoft.com/office/drawing/2014/main" id="{1F2D838A-A89D-412F-8B62-E7211432AF2D}"/>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2FB815-C7E5-4127-968D-80096907AB9E}"/>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7" name="Rectangle 6">
            <a:extLst>
              <a:ext uri="{FF2B5EF4-FFF2-40B4-BE49-F238E27FC236}">
                <a16:creationId xmlns:a16="http://schemas.microsoft.com/office/drawing/2014/main" id="{4FA59001-9C1B-4166-A056-BDFBB0EC4BF9}"/>
              </a:ext>
            </a:extLst>
          </p:cNvPr>
          <p:cNvSpPr/>
          <p:nvPr/>
        </p:nvSpPr>
        <p:spPr>
          <a:xfrm flipH="1">
            <a:off x="1459023" y="803313"/>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1</a:t>
            </a:r>
            <a:endParaRPr lang="en-US" sz="2800" dirty="0">
              <a:solidFill>
                <a:srgbClr val="FF0000"/>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id="{C30A31E5-8A6F-4568-9269-128A179625CF}"/>
              </a:ext>
            </a:extLst>
          </p:cNvPr>
          <p:cNvSpPr txBox="1"/>
          <p:nvPr/>
        </p:nvSpPr>
        <p:spPr>
          <a:xfrm>
            <a:off x="465832" y="2397744"/>
            <a:ext cx="6773167" cy="2862322"/>
          </a:xfrm>
          <a:prstGeom prst="rect">
            <a:avLst/>
          </a:prstGeom>
          <a:solidFill>
            <a:srgbClr val="E1EEED"/>
          </a:solidFill>
          <a:effectLst>
            <a:outerShdw blurRad="50800" dist="38100" dir="5400000" algn="t" rotWithShape="0">
              <a:prstClr val="black">
                <a:alpha val="40000"/>
              </a:prstClr>
            </a:outerShdw>
          </a:effectLst>
        </p:spPr>
        <p:txBody>
          <a:bodyPr wrap="square">
            <a:spAutoFit/>
          </a:bodyPr>
          <a:lstStyle/>
          <a:p>
            <a:pPr marL="285750" indent="-285750" algn="just">
              <a:buFont typeface="Wingdings" panose="05000000000000000000" pitchFamily="2" charset="2"/>
              <a:buChar char="q"/>
            </a:pPr>
            <a:endParaRPr lang="vi-VN">
              <a:latin typeface="#9Slide03 Oswald Light" panose="00000400000000000000" pitchFamily="2" charset="0"/>
            </a:endParaRPr>
          </a:p>
          <a:p>
            <a:pPr marL="285750" indent="-285750" algn="just">
              <a:buFont typeface="Wingdings" panose="05000000000000000000" pitchFamily="2" charset="2"/>
              <a:buChar char="q"/>
            </a:pPr>
            <a:r>
              <a:rPr lang="en-US">
                <a:latin typeface="#9Slide03 Oswald Light" panose="00000400000000000000" pitchFamily="2" charset="0"/>
              </a:rPr>
              <a:t>  </a:t>
            </a:r>
            <a:r>
              <a:rPr lang="vi-VN">
                <a:latin typeface="#9Slide03 Oswald Light" panose="00000400000000000000" pitchFamily="2" charset="0"/>
              </a:rPr>
              <a:t>Kẻ trên giấy trắng bảng 3 x 3</a:t>
            </a:r>
            <a:r>
              <a:rPr lang="en-US">
                <a:latin typeface="#9Slide03 Oswald Light" panose="00000400000000000000" pitchFamily="2" charset="0"/>
              </a:rPr>
              <a:t>.</a:t>
            </a:r>
          </a:p>
          <a:p>
            <a:pPr marL="285750" indent="-285750" algn="just">
              <a:buFont typeface="Wingdings" panose="05000000000000000000" pitchFamily="2" charset="2"/>
              <a:buChar char="q"/>
            </a:pPr>
            <a:r>
              <a:rPr lang="vi-VN">
                <a:latin typeface="#9Slide03 Oswald Light" panose="00000400000000000000" pitchFamily="2" charset="0"/>
              </a:rPr>
              <a:t>Đọc thông tin phần khái quát</a:t>
            </a:r>
            <a:r>
              <a:rPr lang="en-US">
                <a:latin typeface="#9Slide03 Oswald Light" panose="00000400000000000000" pitchFamily="2" charset="0"/>
              </a:rPr>
              <a:t> </a:t>
            </a:r>
            <a:r>
              <a:rPr lang="vi-VN">
                <a:latin typeface="#9Slide03 Oswald Light" panose="00000400000000000000" pitchFamily="2" charset="0"/>
              </a:rPr>
              <a:t>trang </a:t>
            </a:r>
            <a:r>
              <a:rPr lang="en-US">
                <a:latin typeface="#9Slide03 Oswald Light" panose="00000400000000000000" pitchFamily="2" charset="0"/>
              </a:rPr>
              <a:t>138</a:t>
            </a:r>
            <a:r>
              <a:rPr lang="vi-VN">
                <a:latin typeface="#9Slide03 Oswald Light" panose="00000400000000000000" pitchFamily="2" charset="0"/>
              </a:rPr>
              <a:t> SGK và hình </a:t>
            </a:r>
            <a:r>
              <a:rPr lang="en-US">
                <a:latin typeface="#9Slide03 Oswald Light" panose="00000400000000000000" pitchFamily="2" charset="0"/>
              </a:rPr>
              <a:t>29.2</a:t>
            </a:r>
            <a:r>
              <a:rPr lang="vi-VN">
                <a:latin typeface="#9Slide03 Oswald Light" panose="00000400000000000000" pitchFamily="2" charset="0"/>
              </a:rPr>
              <a:t>, ghi ngẫu nhiên các từ khóa đọc được vào 9 ô trong bảng (Mỗi ô trống chỉ có 1 từ khóa)</a:t>
            </a:r>
            <a:r>
              <a:rPr lang="en-US">
                <a:latin typeface="#9Slide03 Oswald Light" panose="00000400000000000000" pitchFamily="2" charset="0"/>
              </a:rPr>
              <a:t>.</a:t>
            </a:r>
          </a:p>
          <a:p>
            <a:pPr marL="285750" indent="-285750" algn="just">
              <a:buFont typeface="Wingdings" panose="05000000000000000000" pitchFamily="2" charset="2"/>
              <a:buChar char="q"/>
            </a:pPr>
            <a:r>
              <a:rPr lang="vi-VN">
                <a:latin typeface="#9Slide03 Oswald Light" panose="00000400000000000000" pitchFamily="2" charset="0"/>
              </a:rPr>
              <a:t>GV cho HS chơi: </a:t>
            </a:r>
          </a:p>
          <a:p>
            <a:pPr algn="just"/>
            <a:r>
              <a:rPr lang="en-US">
                <a:latin typeface="#9Slide03 Oswald Light" panose="00000400000000000000" pitchFamily="2" charset="0"/>
              </a:rPr>
              <a:t>     </a:t>
            </a:r>
            <a:r>
              <a:rPr lang="vi-VN">
                <a:latin typeface="#9Slide03 Oswald Light" panose="00000400000000000000" pitchFamily="2" charset="0"/>
              </a:rPr>
              <a:t>+ GV </a:t>
            </a:r>
            <a:r>
              <a:rPr lang="en-US">
                <a:latin typeface="#9Slide03 Oswald Light" panose="00000400000000000000" pitchFamily="2" charset="0"/>
              </a:rPr>
              <a:t>chọn</a:t>
            </a:r>
            <a:r>
              <a:rPr lang="vi-VN">
                <a:latin typeface="#9Slide03 Oswald Light" panose="00000400000000000000" pitchFamily="2" charset="0"/>
              </a:rPr>
              <a:t> ngẫu nhiên các câu hỏi, sau 10 giây, các HS gạch từ khóa là đáp án của câu hỏi đó.</a:t>
            </a:r>
          </a:p>
          <a:p>
            <a:pPr algn="just"/>
            <a:r>
              <a:rPr lang="en-US">
                <a:latin typeface="#9Slide03 Oswald Light" panose="00000400000000000000" pitchFamily="2" charset="0"/>
              </a:rPr>
              <a:t>    </a:t>
            </a:r>
            <a:r>
              <a:rPr lang="vi-VN">
                <a:latin typeface="#9Slide03 Oswald Light" panose="00000400000000000000" pitchFamily="2" charset="0"/>
              </a:rPr>
              <a:t>+ Nếu HS nào tìm ra được 3 đáp án tạo thành hàng ngang/hàng dọc/hàng chéo thì đọc to Bingo và giành chiến thắng.</a:t>
            </a:r>
          </a:p>
          <a:p>
            <a:pPr algn="just"/>
            <a:endParaRPr lang="vi-VN" dirty="0">
              <a:latin typeface="#9Slide03 Oswald Light" panose="00000400000000000000" pitchFamily="2" charset="0"/>
            </a:endParaRPr>
          </a:p>
        </p:txBody>
      </p:sp>
      <p:cxnSp>
        <p:nvCxnSpPr>
          <p:cNvPr id="9" name="Straight Connector 8">
            <a:extLst>
              <a:ext uri="{FF2B5EF4-FFF2-40B4-BE49-F238E27FC236}">
                <a16:creationId xmlns:a16="http://schemas.microsoft.com/office/drawing/2014/main" id="{48EA8322-BB43-4F50-9ACE-4C0BF3990069}"/>
              </a:ext>
            </a:extLst>
          </p:cNvPr>
          <p:cNvCxnSpPr>
            <a:cxnSpLocks/>
          </p:cNvCxnSpPr>
          <p:nvPr/>
        </p:nvCxnSpPr>
        <p:spPr>
          <a:xfrm>
            <a:off x="1676852" y="1275910"/>
            <a:ext cx="232782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3A23C6-3606-4688-BA56-D83CB49D795A}"/>
              </a:ext>
            </a:extLst>
          </p:cNvPr>
          <p:cNvSpPr txBox="1"/>
          <p:nvPr/>
        </p:nvSpPr>
        <p:spPr>
          <a:xfrm>
            <a:off x="609600" y="1694258"/>
            <a:ext cx="7620000" cy="584775"/>
          </a:xfrm>
          <a:prstGeom prst="rect">
            <a:avLst/>
          </a:prstGeom>
          <a:noFill/>
        </p:spPr>
        <p:txBody>
          <a:bodyPr wrap="square">
            <a:spAutoFit/>
          </a:bodyPr>
          <a:lstStyle/>
          <a:p>
            <a:pPr algn="just"/>
            <a:r>
              <a:rPr lang="vi-VN" sz="2000" b="1">
                <a:solidFill>
                  <a:srgbClr val="BD3783"/>
                </a:solidFill>
                <a:effectLst>
                  <a:outerShdw blurRad="38100" dist="38100" dir="2700000" algn="tl">
                    <a:srgbClr val="000000">
                      <a:alpha val="43137"/>
                    </a:srgbClr>
                  </a:outerShdw>
                </a:effectLst>
                <a:latin typeface="#9Slide03 Oswald Light" panose="00000400000000000000" pitchFamily="2" charset="0"/>
              </a:rPr>
              <a:t>Khái quát tình hình phát triển kinh tế ở Đông Nam Bộ bằng </a:t>
            </a:r>
            <a:r>
              <a:rPr lang="vi-VN" sz="3200" b="1">
                <a:solidFill>
                  <a:srgbClr val="BD3783"/>
                </a:solidFill>
                <a:effectLst>
                  <a:outerShdw blurRad="38100" dist="38100" dir="2700000" algn="tl">
                    <a:srgbClr val="000000">
                      <a:alpha val="43137"/>
                    </a:srgbClr>
                  </a:outerShdw>
                </a:effectLst>
                <a:latin typeface="#9Slide03 Oswald Light" panose="00000400000000000000" pitchFamily="2" charset="0"/>
              </a:rPr>
              <a:t>“Trò chơi Bingo”</a:t>
            </a:r>
            <a:r>
              <a:rPr lang="en-US" sz="3200" b="1">
                <a:solidFill>
                  <a:srgbClr val="BD3783"/>
                </a:solidFill>
                <a:effectLst>
                  <a:outerShdw blurRad="38100" dist="38100" dir="2700000" algn="tl">
                    <a:srgbClr val="000000">
                      <a:alpha val="43137"/>
                    </a:srgbClr>
                  </a:outerShdw>
                </a:effectLst>
                <a:latin typeface="#9Slide03 Oswald Light" panose="00000400000000000000" pitchFamily="2" charset="0"/>
              </a:rPr>
              <a:t>.</a:t>
            </a:r>
            <a:endParaRPr lang="en-US" sz="2000" b="1">
              <a:solidFill>
                <a:srgbClr val="BD3783"/>
              </a:solidFill>
              <a:effectLst>
                <a:outerShdw blurRad="38100" dist="38100" dir="2700000" algn="tl">
                  <a:srgbClr val="000000">
                    <a:alpha val="43137"/>
                  </a:srgbClr>
                </a:outerShdw>
              </a:effectLst>
              <a:latin typeface="#9Slide03 Oswald Light" panose="00000400000000000000" pitchFamily="2" charset="0"/>
            </a:endParaRPr>
          </a:p>
        </p:txBody>
      </p:sp>
      <p:pic>
        <p:nvPicPr>
          <p:cNvPr id="12" name="Picture 11">
            <a:extLst>
              <a:ext uri="{FF2B5EF4-FFF2-40B4-BE49-F238E27FC236}">
                <a16:creationId xmlns:a16="http://schemas.microsoft.com/office/drawing/2014/main" id="{862E4F55-9B06-4F75-9AEB-E76E62E9F634}"/>
              </a:ext>
            </a:extLst>
          </p:cNvPr>
          <p:cNvPicPr>
            <a:picLocks noChangeAspect="1"/>
          </p:cNvPicPr>
          <p:nvPr/>
        </p:nvPicPr>
        <p:blipFill>
          <a:blip r:embed="rId3"/>
          <a:stretch>
            <a:fillRect/>
          </a:stretch>
        </p:blipFill>
        <p:spPr>
          <a:xfrm>
            <a:off x="8991600" y="3901721"/>
            <a:ext cx="2990992" cy="2931169"/>
          </a:xfrm>
          <a:prstGeom prst="rect">
            <a:avLst/>
          </a:prstGeom>
        </p:spPr>
      </p:pic>
      <p:pic>
        <p:nvPicPr>
          <p:cNvPr id="14" name="Picture 13">
            <a:extLst>
              <a:ext uri="{FF2B5EF4-FFF2-40B4-BE49-F238E27FC236}">
                <a16:creationId xmlns:a16="http://schemas.microsoft.com/office/drawing/2014/main" id="{8F83105D-3B37-47F5-842A-5887F6567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456" y="3984578"/>
            <a:ext cx="3810000" cy="3810000"/>
          </a:xfrm>
          <a:prstGeom prst="rect">
            <a:avLst/>
          </a:prstGeom>
        </p:spPr>
      </p:pic>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10" y="290547"/>
            <a:ext cx="1523988" cy="1523988"/>
          </a:xfrm>
          <a:prstGeom prst="rect">
            <a:avLst/>
          </a:prstGeom>
        </p:spPr>
      </p:pic>
    </p:spTree>
    <p:extLst>
      <p:ext uri="{BB962C8B-B14F-4D97-AF65-F5344CB8AC3E}">
        <p14:creationId xmlns:p14="http://schemas.microsoft.com/office/powerpoint/2010/main" val="2593328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animEffect transition="in" filter="fade">
                                      <p:cBhvr>
                                        <p:cTn id="3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9208FFF-E832-4FB0-8D05-F4890D57282F}"/>
              </a:ext>
            </a:extLst>
          </p:cNvPr>
          <p:cNvGrpSpPr/>
          <p:nvPr/>
        </p:nvGrpSpPr>
        <p:grpSpPr>
          <a:xfrm>
            <a:off x="3139440" y="1676400"/>
            <a:ext cx="1676400" cy="1385865"/>
            <a:chOff x="3505200" y="2307954"/>
            <a:chExt cx="1676400" cy="1385865"/>
          </a:xfrm>
          <a:solidFill>
            <a:srgbClr val="FFFF00"/>
          </a:solidFill>
        </p:grpSpPr>
        <p:sp>
          <p:nvSpPr>
            <p:cNvPr id="12" name="Rectangle 11">
              <a:extLst>
                <a:ext uri="{FF2B5EF4-FFF2-40B4-BE49-F238E27FC236}">
                  <a16:creationId xmlns:a16="http://schemas.microsoft.com/office/drawing/2014/main" id="{45C26D26-A70B-47C9-B70E-79E047A02B59}"/>
                </a:ext>
              </a:extLst>
            </p:cNvPr>
            <p:cNvSpPr/>
            <p:nvPr/>
          </p:nvSpPr>
          <p:spPr>
            <a:xfrm>
              <a:off x="3505200" y="2307954"/>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36137E-8DC6-4BD7-A121-1868E8E153BF}"/>
                </a:ext>
              </a:extLst>
            </p:cNvPr>
            <p:cNvSpPr txBox="1"/>
            <p:nvPr/>
          </p:nvSpPr>
          <p:spPr>
            <a:xfrm>
              <a:off x="3505200" y="2375266"/>
              <a:ext cx="1610566" cy="1251240"/>
            </a:xfrm>
            <a:prstGeom prst="rect">
              <a:avLst/>
            </a:prstGeom>
            <a:grpFill/>
            <a:ln>
              <a:noFill/>
            </a:ln>
          </p:spPr>
          <p:txBody>
            <a:bodyPr wrap="square">
              <a:spAutoFit/>
            </a:bodyPr>
            <a:lstStyle/>
            <a:p>
              <a:pPr marL="360045" marR="0" indent="0" algn="just">
                <a:lnSpc>
                  <a:spcPct val="107000"/>
                </a:lnSpc>
                <a:spcBef>
                  <a:spcPts val="0"/>
                </a:spcBef>
                <a:spcAft>
                  <a:spcPts val="600"/>
                </a:spcAft>
              </a:pPr>
              <a:r>
                <a:rPr lang="en-US" sz="2400" b="1">
                  <a:effectLst/>
                  <a:latin typeface="Times New Roman" panose="02020603050405020304" pitchFamily="18" charset="0"/>
                  <a:ea typeface="Cambria" panose="02040503050406030204" pitchFamily="18" charset="0"/>
                </a:rPr>
                <a:t>TĂN </a:t>
              </a:r>
              <a:r>
                <a:rPr lang="en-US" sz="2400" b="1">
                  <a:latin typeface="Times New Roman" panose="02020603050405020304" pitchFamily="18" charset="0"/>
                  <a:ea typeface="Cambria" panose="02040503050406030204" pitchFamily="18" charset="0"/>
                </a:rPr>
                <a:t>LIÊN </a:t>
              </a:r>
              <a:r>
                <a:rPr lang="en-US" sz="2400" b="1">
                  <a:effectLst/>
                  <a:latin typeface="Times New Roman" panose="02020603050405020304" pitchFamily="18" charset="0"/>
                  <a:ea typeface="Cambria" panose="02040503050406030204" pitchFamily="18" charset="0"/>
                </a:rPr>
                <a:t>TỤC</a:t>
              </a:r>
              <a:endParaRPr lang="en-US" sz="2000">
                <a:effectLst/>
                <a:latin typeface="Times New Roman" panose="02020603050405020304" pitchFamily="18" charset="0"/>
                <a:ea typeface="Times New Roman" panose="02020603050405020304" pitchFamily="18" charset="0"/>
              </a:endParaRPr>
            </a:p>
          </p:txBody>
        </p:sp>
      </p:grpSp>
      <p:grpSp>
        <p:nvGrpSpPr>
          <p:cNvPr id="14" name="Group 13">
            <a:extLst>
              <a:ext uri="{FF2B5EF4-FFF2-40B4-BE49-F238E27FC236}">
                <a16:creationId xmlns:a16="http://schemas.microsoft.com/office/drawing/2014/main" id="{469F3A9D-8B5E-420C-9632-1F8EE9070FAA}"/>
              </a:ext>
            </a:extLst>
          </p:cNvPr>
          <p:cNvGrpSpPr/>
          <p:nvPr/>
        </p:nvGrpSpPr>
        <p:grpSpPr>
          <a:xfrm>
            <a:off x="4968240" y="1676400"/>
            <a:ext cx="1676400" cy="1385865"/>
            <a:chOff x="3505200" y="2307954"/>
            <a:chExt cx="1676400" cy="1385865"/>
          </a:xfrm>
          <a:solidFill>
            <a:srgbClr val="FFFF00"/>
          </a:solidFill>
        </p:grpSpPr>
        <p:sp>
          <p:nvSpPr>
            <p:cNvPr id="15" name="Rectangle 14">
              <a:extLst>
                <a:ext uri="{FF2B5EF4-FFF2-40B4-BE49-F238E27FC236}">
                  <a16:creationId xmlns:a16="http://schemas.microsoft.com/office/drawing/2014/main" id="{CE21ECEB-78C9-49A5-BD4F-38710B68C240}"/>
                </a:ext>
              </a:extLst>
            </p:cNvPr>
            <p:cNvSpPr/>
            <p:nvPr/>
          </p:nvSpPr>
          <p:spPr>
            <a:xfrm>
              <a:off x="3505200" y="2307954"/>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8B908B-F028-4281-9099-C1618616F5E9}"/>
                </a:ext>
              </a:extLst>
            </p:cNvPr>
            <p:cNvSpPr txBox="1"/>
            <p:nvPr/>
          </p:nvSpPr>
          <p:spPr>
            <a:xfrm>
              <a:off x="3505200" y="2837659"/>
              <a:ext cx="1610566" cy="522259"/>
            </a:xfrm>
            <a:prstGeom prst="rect">
              <a:avLst/>
            </a:prstGeom>
            <a:grpFill/>
            <a:ln>
              <a:noFill/>
            </a:ln>
          </p:spPr>
          <p:txBody>
            <a:bodyPr wrap="square">
              <a:spAutoFit/>
            </a:bodyPr>
            <a:lstStyle/>
            <a:p>
              <a:pPr marL="360045" marR="0" indent="0" algn="just">
                <a:lnSpc>
                  <a:spcPct val="107000"/>
                </a:lnSpc>
                <a:spcBef>
                  <a:spcPts val="0"/>
                </a:spcBef>
                <a:spcAft>
                  <a:spcPts val="600"/>
                </a:spcAft>
              </a:pPr>
              <a:r>
                <a:rPr lang="en-US" sz="2800" b="1">
                  <a:effectLst/>
                  <a:latin typeface="Times New Roman" panose="02020603050405020304" pitchFamily="18" charset="0"/>
                  <a:ea typeface="Cambria" panose="02040503050406030204" pitchFamily="18" charset="0"/>
                </a:rPr>
                <a:t>GIẢM</a:t>
              </a:r>
              <a:endParaRPr lang="en-US" sz="2400">
                <a:effectLst/>
                <a:latin typeface="Times New Roman" panose="02020603050405020304" pitchFamily="18" charset="0"/>
                <a:ea typeface="Times New Roman" panose="02020603050405020304" pitchFamily="18" charset="0"/>
              </a:endParaRPr>
            </a:p>
          </p:txBody>
        </p:sp>
      </p:grpSp>
      <p:grpSp>
        <p:nvGrpSpPr>
          <p:cNvPr id="27" name="Group 26">
            <a:extLst>
              <a:ext uri="{FF2B5EF4-FFF2-40B4-BE49-F238E27FC236}">
                <a16:creationId xmlns:a16="http://schemas.microsoft.com/office/drawing/2014/main" id="{95E6321A-074E-43A2-8B23-F57B0E530926}"/>
              </a:ext>
            </a:extLst>
          </p:cNvPr>
          <p:cNvGrpSpPr/>
          <p:nvPr/>
        </p:nvGrpSpPr>
        <p:grpSpPr>
          <a:xfrm>
            <a:off x="3124775" y="1697025"/>
            <a:ext cx="1676400" cy="1385865"/>
            <a:chOff x="2286000" y="1691581"/>
            <a:chExt cx="1676400" cy="1385865"/>
          </a:xfrm>
        </p:grpSpPr>
        <p:sp>
          <p:nvSpPr>
            <p:cNvPr id="21" name="Rectangle 20">
              <a:extLst>
                <a:ext uri="{FF2B5EF4-FFF2-40B4-BE49-F238E27FC236}">
                  <a16:creationId xmlns:a16="http://schemas.microsoft.com/office/drawing/2014/main" id="{F50C21AD-B6F9-4E9E-AFC5-73B57D03966B}"/>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498AA2-A419-4532-AAA1-164D00F44F2A}"/>
                </a:ext>
              </a:extLst>
            </p:cNvPr>
            <p:cNvSpPr txBox="1"/>
            <p:nvPr/>
          </p:nvSpPr>
          <p:spPr>
            <a:xfrm>
              <a:off x="2286000" y="1879937"/>
              <a:ext cx="1676400" cy="1015663"/>
            </a:xfrm>
            <a:prstGeom prst="rect">
              <a:avLst/>
            </a:prstGeom>
            <a:noFill/>
          </p:spPr>
          <p:txBody>
            <a:bodyPr wrap="square" rtlCol="0">
              <a:spAutoFit/>
            </a:bodyPr>
            <a:lstStyle/>
            <a:p>
              <a:pPr algn="ctr"/>
              <a:r>
                <a:rPr lang="en-US" sz="2000" b="1">
                  <a:latin typeface="#9Slide02 Noi dung rat dai" panose="02000000000000000000" pitchFamily="2" charset="0"/>
                  <a:ea typeface="#9Slide02 Noi dung rat dai" panose="02000000000000000000" pitchFamily="2" charset="0"/>
                </a:rPr>
                <a:t>Quy mô GRDP của vùng ĐNB như thế nào?</a:t>
              </a:r>
            </a:p>
          </p:txBody>
        </p:sp>
      </p:grpSp>
      <p:grpSp>
        <p:nvGrpSpPr>
          <p:cNvPr id="31" name="Group 30">
            <a:extLst>
              <a:ext uri="{FF2B5EF4-FFF2-40B4-BE49-F238E27FC236}">
                <a16:creationId xmlns:a16="http://schemas.microsoft.com/office/drawing/2014/main" id="{A2DFD29A-AFDF-447E-A493-6DCFAA49C73A}"/>
              </a:ext>
            </a:extLst>
          </p:cNvPr>
          <p:cNvGrpSpPr/>
          <p:nvPr/>
        </p:nvGrpSpPr>
        <p:grpSpPr>
          <a:xfrm>
            <a:off x="3133459" y="1675913"/>
            <a:ext cx="1676400" cy="1498681"/>
            <a:chOff x="2286000" y="1691581"/>
            <a:chExt cx="1676400" cy="1498681"/>
          </a:xfrm>
        </p:grpSpPr>
        <p:sp>
          <p:nvSpPr>
            <p:cNvPr id="32" name="Rectangle 31">
              <a:extLst>
                <a:ext uri="{FF2B5EF4-FFF2-40B4-BE49-F238E27FC236}">
                  <a16:creationId xmlns:a16="http://schemas.microsoft.com/office/drawing/2014/main" id="{8C0288C6-39A9-4EE0-B5AE-61EF180B89CC}"/>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a16="http://schemas.microsoft.com/office/drawing/2014/main" id="{CBF4E335-3642-4EF1-9639-85DF1D2F5FBC}"/>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1</a:t>
              </a:r>
            </a:p>
          </p:txBody>
        </p:sp>
      </p:grpSp>
      <p:grpSp>
        <p:nvGrpSpPr>
          <p:cNvPr id="37" name="Group 36">
            <a:extLst>
              <a:ext uri="{FF2B5EF4-FFF2-40B4-BE49-F238E27FC236}">
                <a16:creationId xmlns:a16="http://schemas.microsoft.com/office/drawing/2014/main" id="{FE617880-DAC6-4ADF-8868-ABA49A29FF2F}"/>
              </a:ext>
            </a:extLst>
          </p:cNvPr>
          <p:cNvGrpSpPr/>
          <p:nvPr/>
        </p:nvGrpSpPr>
        <p:grpSpPr>
          <a:xfrm>
            <a:off x="4983480" y="1646872"/>
            <a:ext cx="1676400" cy="1477328"/>
            <a:chOff x="2286000" y="1662054"/>
            <a:chExt cx="1676400" cy="1477328"/>
          </a:xfrm>
        </p:grpSpPr>
        <p:sp>
          <p:nvSpPr>
            <p:cNvPr id="38" name="Rectangle 37">
              <a:extLst>
                <a:ext uri="{FF2B5EF4-FFF2-40B4-BE49-F238E27FC236}">
                  <a16:creationId xmlns:a16="http://schemas.microsoft.com/office/drawing/2014/main" id="{94A8529C-F7CF-477A-9F86-6E53D174556D}"/>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99F7E9A-14CD-4EDA-ACC6-60A0A219D531}"/>
                </a:ext>
              </a:extLst>
            </p:cNvPr>
            <p:cNvSpPr txBox="1"/>
            <p:nvPr/>
          </p:nvSpPr>
          <p:spPr>
            <a:xfrm>
              <a:off x="2286000" y="1662054"/>
              <a:ext cx="1676400" cy="1477328"/>
            </a:xfrm>
            <a:prstGeom prst="rect">
              <a:avLst/>
            </a:prstGeom>
            <a:noFill/>
          </p:spPr>
          <p:txBody>
            <a:bodyPr wrap="square" rtlCol="0">
              <a:spAutoFit/>
            </a:bodyPr>
            <a:lstStyle/>
            <a:p>
              <a:pPr algn="ctr"/>
              <a:r>
                <a:rPr lang="en-US" b="1">
                  <a:latin typeface="#9Slide02 Noi dung rat dai" panose="02000000000000000000" pitchFamily="2" charset="0"/>
                  <a:ea typeface="#9Slide02 Noi dung rat dai" panose="02000000000000000000" pitchFamily="2" charset="0"/>
                </a:rPr>
                <a:t>Ngành nông nghiệp, lâm nghiệp, thuỷ sản tăng hay giảm tỉ trọng</a:t>
              </a:r>
            </a:p>
          </p:txBody>
        </p:sp>
      </p:grpSp>
      <p:grpSp>
        <p:nvGrpSpPr>
          <p:cNvPr id="43" name="Group 42">
            <a:extLst>
              <a:ext uri="{FF2B5EF4-FFF2-40B4-BE49-F238E27FC236}">
                <a16:creationId xmlns:a16="http://schemas.microsoft.com/office/drawing/2014/main" id="{B54860C4-4B37-430B-AD75-624627FDD37F}"/>
              </a:ext>
            </a:extLst>
          </p:cNvPr>
          <p:cNvGrpSpPr/>
          <p:nvPr/>
        </p:nvGrpSpPr>
        <p:grpSpPr>
          <a:xfrm>
            <a:off x="6858000" y="1676400"/>
            <a:ext cx="1676400" cy="1410245"/>
            <a:chOff x="3505200" y="2307954"/>
            <a:chExt cx="1676400" cy="1410245"/>
          </a:xfrm>
          <a:solidFill>
            <a:srgbClr val="FFFF00"/>
          </a:solidFill>
        </p:grpSpPr>
        <p:sp>
          <p:nvSpPr>
            <p:cNvPr id="44" name="Rectangle 43">
              <a:extLst>
                <a:ext uri="{FF2B5EF4-FFF2-40B4-BE49-F238E27FC236}">
                  <a16:creationId xmlns:a16="http://schemas.microsoft.com/office/drawing/2014/main" id="{C41E27C7-E949-4D2E-BD74-EB03456A3A22}"/>
                </a:ext>
              </a:extLst>
            </p:cNvPr>
            <p:cNvSpPr/>
            <p:nvPr/>
          </p:nvSpPr>
          <p:spPr>
            <a:xfrm>
              <a:off x="3505200" y="2307954"/>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ED960B6-0A4A-4051-A9EF-71E4DCD03AB0}"/>
                </a:ext>
              </a:extLst>
            </p:cNvPr>
            <p:cNvSpPr txBox="1"/>
            <p:nvPr/>
          </p:nvSpPr>
          <p:spPr>
            <a:xfrm>
              <a:off x="3505200" y="2460354"/>
              <a:ext cx="1610566" cy="1257845"/>
            </a:xfrm>
            <a:prstGeom prst="rect">
              <a:avLst/>
            </a:prstGeom>
            <a:grpFill/>
            <a:ln>
              <a:noFill/>
            </a:ln>
          </p:spPr>
          <p:txBody>
            <a:bodyPr wrap="square">
              <a:spAutoFit/>
            </a:bodyPr>
            <a:lstStyle/>
            <a:p>
              <a:pPr marL="360045" marR="0" indent="0" algn="ctr">
                <a:lnSpc>
                  <a:spcPct val="107000"/>
                </a:lnSpc>
                <a:spcBef>
                  <a:spcPts val="0"/>
                </a:spcBef>
                <a:spcAft>
                  <a:spcPts val="600"/>
                </a:spcAft>
              </a:pPr>
              <a:r>
                <a:rPr lang="en-US" b="1">
                  <a:effectLst/>
                  <a:latin typeface="Times New Roman" panose="02020603050405020304" pitchFamily="18" charset="0"/>
                  <a:ea typeface="Cambria" panose="02040503050406030204" pitchFamily="18" charset="0"/>
                </a:rPr>
                <a:t>CÔNG NGHIỆP XÂY DỰNG</a:t>
              </a:r>
              <a:endParaRPr lang="en-US" sz="1600">
                <a:effectLst/>
                <a:latin typeface="Times New Roman" panose="02020603050405020304" pitchFamily="18" charset="0"/>
                <a:ea typeface="Times New Roman" panose="02020603050405020304" pitchFamily="18" charset="0"/>
              </a:endParaRPr>
            </a:p>
          </p:txBody>
        </p:sp>
      </p:grpSp>
      <p:grpSp>
        <p:nvGrpSpPr>
          <p:cNvPr id="46" name="Group 45">
            <a:extLst>
              <a:ext uri="{FF2B5EF4-FFF2-40B4-BE49-F238E27FC236}">
                <a16:creationId xmlns:a16="http://schemas.microsoft.com/office/drawing/2014/main" id="{3572C9CC-6C48-4336-A9C7-8BA7E23BC518}"/>
              </a:ext>
            </a:extLst>
          </p:cNvPr>
          <p:cNvGrpSpPr/>
          <p:nvPr/>
        </p:nvGrpSpPr>
        <p:grpSpPr>
          <a:xfrm>
            <a:off x="6840632" y="1692126"/>
            <a:ext cx="1676400" cy="1385865"/>
            <a:chOff x="2286000" y="1691581"/>
            <a:chExt cx="1676400" cy="1385865"/>
          </a:xfrm>
        </p:grpSpPr>
        <p:sp>
          <p:nvSpPr>
            <p:cNvPr id="47" name="Rectangle 46">
              <a:extLst>
                <a:ext uri="{FF2B5EF4-FFF2-40B4-BE49-F238E27FC236}">
                  <a16:creationId xmlns:a16="http://schemas.microsoft.com/office/drawing/2014/main" id="{5FD455DB-3498-4B37-902B-315663ED5C48}"/>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5552B56-A5DD-4533-8EB3-EE358DD180B6}"/>
                </a:ext>
              </a:extLst>
            </p:cNvPr>
            <p:cNvSpPr txBox="1"/>
            <p:nvPr/>
          </p:nvSpPr>
          <p:spPr>
            <a:xfrm>
              <a:off x="2286000" y="1786653"/>
              <a:ext cx="1676400" cy="1200329"/>
            </a:xfrm>
            <a:prstGeom prst="rect">
              <a:avLst/>
            </a:prstGeom>
            <a:noFill/>
          </p:spPr>
          <p:txBody>
            <a:bodyPr wrap="square" rtlCol="0">
              <a:spAutoFit/>
            </a:bodyPr>
            <a:lstStyle/>
            <a:p>
              <a:pPr algn="ctr"/>
              <a:r>
                <a:rPr lang="en-US" b="1">
                  <a:latin typeface="#9Slide02 Noi dung rat dai" panose="02000000000000000000" pitchFamily="2" charset="0"/>
                  <a:ea typeface="#9Slide02 Noi dung rat dai" panose="02000000000000000000" pitchFamily="2" charset="0"/>
                </a:rPr>
                <a:t>Năm 2021, ngành nào chiếm tỉ trọng cao nhất?</a:t>
              </a:r>
            </a:p>
          </p:txBody>
        </p:sp>
      </p:grpSp>
      <p:grpSp>
        <p:nvGrpSpPr>
          <p:cNvPr id="49" name="Group 48">
            <a:extLst>
              <a:ext uri="{FF2B5EF4-FFF2-40B4-BE49-F238E27FC236}">
                <a16:creationId xmlns:a16="http://schemas.microsoft.com/office/drawing/2014/main" id="{402E9158-52E2-4EAF-BE61-52A060650586}"/>
              </a:ext>
            </a:extLst>
          </p:cNvPr>
          <p:cNvGrpSpPr/>
          <p:nvPr/>
        </p:nvGrpSpPr>
        <p:grpSpPr>
          <a:xfrm>
            <a:off x="3139440" y="3265802"/>
            <a:ext cx="1676400" cy="1385865"/>
            <a:chOff x="2286000" y="1691581"/>
            <a:chExt cx="1676400" cy="1385865"/>
          </a:xfrm>
          <a:solidFill>
            <a:srgbClr val="FFFF00"/>
          </a:solidFill>
        </p:grpSpPr>
        <p:sp>
          <p:nvSpPr>
            <p:cNvPr id="50" name="Rectangle 49">
              <a:extLst>
                <a:ext uri="{FF2B5EF4-FFF2-40B4-BE49-F238E27FC236}">
                  <a16:creationId xmlns:a16="http://schemas.microsoft.com/office/drawing/2014/main" id="{46D37AC5-9920-4922-8B08-86E6B4286B59}"/>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4B91F5F-49FF-4A58-A758-D7C18072E55F}"/>
                </a:ext>
              </a:extLst>
            </p:cNvPr>
            <p:cNvSpPr txBox="1"/>
            <p:nvPr/>
          </p:nvSpPr>
          <p:spPr>
            <a:xfrm>
              <a:off x="2286000" y="2007179"/>
              <a:ext cx="1676400" cy="707886"/>
            </a:xfrm>
            <a:prstGeom prst="rect">
              <a:avLst/>
            </a:prstGeom>
            <a:grpFill/>
          </p:spPr>
          <p:txBody>
            <a:bodyPr wrap="square" rtlCol="0">
              <a:spAutoFit/>
            </a:bodyPr>
            <a:lstStyle/>
            <a:p>
              <a:pPr algn="ctr"/>
              <a:r>
                <a:rPr lang="en-US" sz="4000" b="1">
                  <a:latin typeface="#9Slide02 Noi dung rat dai" panose="02000000000000000000" pitchFamily="2" charset="0"/>
                  <a:ea typeface="#9Slide02 Noi dung rat dai" panose="02000000000000000000" pitchFamily="2" charset="0"/>
                </a:rPr>
                <a:t>42,2%</a:t>
              </a:r>
            </a:p>
          </p:txBody>
        </p:sp>
      </p:grpSp>
      <p:grpSp>
        <p:nvGrpSpPr>
          <p:cNvPr id="52" name="Group 51">
            <a:extLst>
              <a:ext uri="{FF2B5EF4-FFF2-40B4-BE49-F238E27FC236}">
                <a16:creationId xmlns:a16="http://schemas.microsoft.com/office/drawing/2014/main" id="{3C31FF99-4DCD-4699-9CE3-CBC92AFB519D}"/>
              </a:ext>
            </a:extLst>
          </p:cNvPr>
          <p:cNvGrpSpPr/>
          <p:nvPr/>
        </p:nvGrpSpPr>
        <p:grpSpPr>
          <a:xfrm>
            <a:off x="3143891" y="3265800"/>
            <a:ext cx="1676400" cy="1410438"/>
            <a:chOff x="2286000" y="1691581"/>
            <a:chExt cx="1676400" cy="1410438"/>
          </a:xfrm>
        </p:grpSpPr>
        <p:sp>
          <p:nvSpPr>
            <p:cNvPr id="53" name="Rectangle 52">
              <a:extLst>
                <a:ext uri="{FF2B5EF4-FFF2-40B4-BE49-F238E27FC236}">
                  <a16:creationId xmlns:a16="http://schemas.microsoft.com/office/drawing/2014/main" id="{57D32CB8-1EA7-4C74-A789-B653972BAEA3}"/>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C92FF22-3552-4FB0-B11F-4A9330CE29A3}"/>
                </a:ext>
              </a:extLst>
            </p:cNvPr>
            <p:cNvSpPr txBox="1"/>
            <p:nvPr/>
          </p:nvSpPr>
          <p:spPr>
            <a:xfrm>
              <a:off x="2286000" y="1778580"/>
              <a:ext cx="1676400" cy="1323439"/>
            </a:xfrm>
            <a:prstGeom prst="rect">
              <a:avLst/>
            </a:prstGeom>
            <a:noFill/>
          </p:spPr>
          <p:txBody>
            <a:bodyPr wrap="square" rtlCol="0">
              <a:spAutoFit/>
            </a:bodyPr>
            <a:lstStyle/>
            <a:p>
              <a:pPr algn="ctr"/>
              <a:r>
                <a:rPr lang="en-US" sz="2000" b="1">
                  <a:latin typeface="#9Slide02 Noi dung rat dai" panose="02000000000000000000" pitchFamily="2" charset="0"/>
                  <a:ea typeface="#9Slide02 Noi dung rat dai" panose="02000000000000000000" pitchFamily="2" charset="0"/>
                </a:rPr>
                <a:t>Năm 2021, dịch vụ chiếm tỉ trọng bao nhiêu? </a:t>
              </a:r>
            </a:p>
          </p:txBody>
        </p:sp>
      </p:grpSp>
      <p:grpSp>
        <p:nvGrpSpPr>
          <p:cNvPr id="55" name="Group 54">
            <a:extLst>
              <a:ext uri="{FF2B5EF4-FFF2-40B4-BE49-F238E27FC236}">
                <a16:creationId xmlns:a16="http://schemas.microsoft.com/office/drawing/2014/main" id="{D8D81711-0BB3-45C5-8CD4-B78742EFFE52}"/>
              </a:ext>
            </a:extLst>
          </p:cNvPr>
          <p:cNvGrpSpPr/>
          <p:nvPr/>
        </p:nvGrpSpPr>
        <p:grpSpPr>
          <a:xfrm>
            <a:off x="4983480" y="3295328"/>
            <a:ext cx="1676400" cy="1385865"/>
            <a:chOff x="2286000" y="1691581"/>
            <a:chExt cx="1676400" cy="1385865"/>
          </a:xfrm>
          <a:solidFill>
            <a:srgbClr val="FFFF00"/>
          </a:solidFill>
        </p:grpSpPr>
        <p:sp>
          <p:nvSpPr>
            <p:cNvPr id="56" name="Rectangle 55">
              <a:extLst>
                <a:ext uri="{FF2B5EF4-FFF2-40B4-BE49-F238E27FC236}">
                  <a16:creationId xmlns:a16="http://schemas.microsoft.com/office/drawing/2014/main" id="{B1A2A779-517C-4567-814F-B3626BC66869}"/>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2E408F54-69ED-46E9-B285-B480AE37364D}"/>
                </a:ext>
              </a:extLst>
            </p:cNvPr>
            <p:cNvSpPr txBox="1"/>
            <p:nvPr/>
          </p:nvSpPr>
          <p:spPr>
            <a:xfrm>
              <a:off x="2286000" y="1749053"/>
              <a:ext cx="1676400" cy="1323439"/>
            </a:xfrm>
            <a:prstGeom prst="rect">
              <a:avLst/>
            </a:prstGeom>
            <a:grpFill/>
          </p:spPr>
          <p:txBody>
            <a:bodyPr wrap="square" rtlCol="0">
              <a:spAutoFit/>
            </a:bodyPr>
            <a:lstStyle/>
            <a:p>
              <a:pPr algn="ctr"/>
              <a:r>
                <a:rPr lang="en-US" sz="4000" b="1">
                  <a:latin typeface="#9Slide02 Noi dung rat dai" panose="02000000000000000000" pitchFamily="2" charset="0"/>
                  <a:ea typeface="#9Slide02 Noi dung rat dai" panose="02000000000000000000" pitchFamily="2" charset="0"/>
                </a:rPr>
                <a:t>HƠN</a:t>
              </a:r>
            </a:p>
            <a:p>
              <a:pPr algn="ctr"/>
              <a:r>
                <a:rPr lang="en-US" sz="4000" b="1">
                  <a:latin typeface="#9Slide02 Noi dung rat dai" panose="02000000000000000000" pitchFamily="2" charset="0"/>
                  <a:ea typeface="#9Slide02 Noi dung rat dai" panose="02000000000000000000" pitchFamily="2" charset="0"/>
                </a:rPr>
                <a:t>30%</a:t>
              </a:r>
            </a:p>
          </p:txBody>
        </p:sp>
      </p:grpSp>
      <p:grpSp>
        <p:nvGrpSpPr>
          <p:cNvPr id="58" name="Group 57">
            <a:extLst>
              <a:ext uri="{FF2B5EF4-FFF2-40B4-BE49-F238E27FC236}">
                <a16:creationId xmlns:a16="http://schemas.microsoft.com/office/drawing/2014/main" id="{5307A72E-1448-4E5C-8AC6-21FF613497AB}"/>
              </a:ext>
            </a:extLst>
          </p:cNvPr>
          <p:cNvGrpSpPr/>
          <p:nvPr/>
        </p:nvGrpSpPr>
        <p:grpSpPr>
          <a:xfrm>
            <a:off x="4999816" y="3277736"/>
            <a:ext cx="1676400" cy="1385865"/>
            <a:chOff x="2286000" y="1691581"/>
            <a:chExt cx="1676400" cy="1385865"/>
          </a:xfrm>
        </p:grpSpPr>
        <p:sp>
          <p:nvSpPr>
            <p:cNvPr id="59" name="Rectangle 58">
              <a:extLst>
                <a:ext uri="{FF2B5EF4-FFF2-40B4-BE49-F238E27FC236}">
                  <a16:creationId xmlns:a16="http://schemas.microsoft.com/office/drawing/2014/main" id="{E86BAECB-20B4-4A6F-A6F8-E3D45D2F4039}"/>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93764F31-24EA-40FB-9588-A4ED3EDCC909}"/>
                </a:ext>
              </a:extLst>
            </p:cNvPr>
            <p:cNvSpPr txBox="1"/>
            <p:nvPr/>
          </p:nvSpPr>
          <p:spPr>
            <a:xfrm>
              <a:off x="2286000" y="1825253"/>
              <a:ext cx="1676400" cy="1200329"/>
            </a:xfrm>
            <a:prstGeom prst="rect">
              <a:avLst/>
            </a:prstGeom>
            <a:noFill/>
          </p:spPr>
          <p:txBody>
            <a:bodyPr wrap="square" rtlCol="0">
              <a:spAutoFit/>
            </a:bodyPr>
            <a:lstStyle/>
            <a:p>
              <a:pPr algn="ctr"/>
              <a:r>
                <a:rPr lang="vi-VN" b="1">
                  <a:latin typeface="#9Slide02 Noi dung rat dai" panose="02000000000000000000" pitchFamily="2" charset="0"/>
                  <a:ea typeface="#9Slide02 Noi dung rat dai" panose="02000000000000000000" pitchFamily="2" charset="0"/>
                </a:rPr>
                <a:t>Năm 2021, GDP của ĐNB chiếm bao nhiêu % của cả nước? </a:t>
              </a:r>
              <a:endParaRPr lang="en-US" b="1">
                <a:latin typeface="#9Slide02 Noi dung rat dai" panose="02000000000000000000" pitchFamily="2" charset="0"/>
                <a:ea typeface="#9Slide02 Noi dung rat dai" panose="02000000000000000000" pitchFamily="2" charset="0"/>
              </a:endParaRPr>
            </a:p>
          </p:txBody>
        </p:sp>
      </p:grpSp>
      <p:grpSp>
        <p:nvGrpSpPr>
          <p:cNvPr id="61" name="Group 60">
            <a:extLst>
              <a:ext uri="{FF2B5EF4-FFF2-40B4-BE49-F238E27FC236}">
                <a16:creationId xmlns:a16="http://schemas.microsoft.com/office/drawing/2014/main" id="{E447DDB5-9B28-4806-BAE1-531E4A7DE539}"/>
              </a:ext>
            </a:extLst>
          </p:cNvPr>
          <p:cNvGrpSpPr/>
          <p:nvPr/>
        </p:nvGrpSpPr>
        <p:grpSpPr>
          <a:xfrm>
            <a:off x="6842760" y="3265800"/>
            <a:ext cx="1676400" cy="1385865"/>
            <a:chOff x="2286000" y="1691581"/>
            <a:chExt cx="1676400" cy="1385865"/>
          </a:xfrm>
          <a:solidFill>
            <a:srgbClr val="FFFF00"/>
          </a:solidFill>
        </p:grpSpPr>
        <p:sp>
          <p:nvSpPr>
            <p:cNvPr id="62" name="Rectangle 61">
              <a:extLst>
                <a:ext uri="{FF2B5EF4-FFF2-40B4-BE49-F238E27FC236}">
                  <a16:creationId xmlns:a16="http://schemas.microsoft.com/office/drawing/2014/main" id="{379D8E68-4838-4754-9180-46495124247C}"/>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22248AE-AB76-4A90-90A2-B9454E4FFB81}"/>
                </a:ext>
              </a:extLst>
            </p:cNvPr>
            <p:cNvSpPr txBox="1"/>
            <p:nvPr/>
          </p:nvSpPr>
          <p:spPr>
            <a:xfrm>
              <a:off x="2286000" y="2007181"/>
              <a:ext cx="1676400" cy="646331"/>
            </a:xfrm>
            <a:prstGeom prst="rect">
              <a:avLst/>
            </a:prstGeom>
            <a:grpFill/>
          </p:spPr>
          <p:txBody>
            <a:bodyPr wrap="square" rtlCol="0">
              <a:spAutoFit/>
            </a:bodyPr>
            <a:lstStyle/>
            <a:p>
              <a:pPr algn="ctr"/>
              <a:r>
                <a:rPr lang="en-US" sz="3600" b="1">
                  <a:latin typeface="#9Slide02 Noi dung rat dai" panose="02000000000000000000" pitchFamily="2" charset="0"/>
                  <a:ea typeface="#9Slide02 Noi dung rat dai" panose="02000000000000000000" pitchFamily="2" charset="0"/>
                </a:rPr>
                <a:t>10,5%</a:t>
              </a:r>
            </a:p>
          </p:txBody>
        </p:sp>
      </p:grpSp>
      <p:grpSp>
        <p:nvGrpSpPr>
          <p:cNvPr id="64" name="Group 63">
            <a:extLst>
              <a:ext uri="{FF2B5EF4-FFF2-40B4-BE49-F238E27FC236}">
                <a16:creationId xmlns:a16="http://schemas.microsoft.com/office/drawing/2014/main" id="{6A40067A-975A-413D-979E-7E6A97F19481}"/>
              </a:ext>
            </a:extLst>
          </p:cNvPr>
          <p:cNvGrpSpPr/>
          <p:nvPr/>
        </p:nvGrpSpPr>
        <p:grpSpPr>
          <a:xfrm>
            <a:off x="6858000" y="3249759"/>
            <a:ext cx="1676400" cy="1418511"/>
            <a:chOff x="2286000" y="1691581"/>
            <a:chExt cx="1676400" cy="1418511"/>
          </a:xfrm>
        </p:grpSpPr>
        <p:sp>
          <p:nvSpPr>
            <p:cNvPr id="65" name="Rectangle 64">
              <a:extLst>
                <a:ext uri="{FF2B5EF4-FFF2-40B4-BE49-F238E27FC236}">
                  <a16:creationId xmlns:a16="http://schemas.microsoft.com/office/drawing/2014/main" id="{1F5A23F7-3FCF-4E3A-AD90-1A0E8260EBE5}"/>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B819BF8-AAD8-4692-99A1-2964C91A47CC}"/>
                </a:ext>
              </a:extLst>
            </p:cNvPr>
            <p:cNvSpPr txBox="1"/>
            <p:nvPr/>
          </p:nvSpPr>
          <p:spPr>
            <a:xfrm>
              <a:off x="2286000" y="1786653"/>
              <a:ext cx="1676400" cy="1323439"/>
            </a:xfrm>
            <a:prstGeom prst="rect">
              <a:avLst/>
            </a:prstGeom>
            <a:noFill/>
          </p:spPr>
          <p:txBody>
            <a:bodyPr wrap="square" rtlCol="0">
              <a:spAutoFit/>
            </a:bodyPr>
            <a:lstStyle/>
            <a:p>
              <a:pPr algn="ctr"/>
              <a:r>
                <a:rPr lang="en-US" sz="1600" b="1">
                  <a:latin typeface="#9Slide02 Noi dung rat dai" panose="02000000000000000000" pitchFamily="2" charset="0"/>
                  <a:ea typeface="#9Slide02 Noi dung rat dai" panose="02000000000000000000" pitchFamily="2" charset="0"/>
                </a:rPr>
                <a:t>Năm 2021, tỉ trọng của thuế sản phẩm trừ trợ cấp sản phẩm là bao nhiêu?</a:t>
              </a:r>
            </a:p>
          </p:txBody>
        </p:sp>
      </p:grpSp>
      <p:grpSp>
        <p:nvGrpSpPr>
          <p:cNvPr id="67" name="Group 66">
            <a:extLst>
              <a:ext uri="{FF2B5EF4-FFF2-40B4-BE49-F238E27FC236}">
                <a16:creationId xmlns:a16="http://schemas.microsoft.com/office/drawing/2014/main" id="{5B5CF42C-338E-43E2-99A0-C0F1322A4E9B}"/>
              </a:ext>
            </a:extLst>
          </p:cNvPr>
          <p:cNvGrpSpPr/>
          <p:nvPr/>
        </p:nvGrpSpPr>
        <p:grpSpPr>
          <a:xfrm>
            <a:off x="3154680" y="4840019"/>
            <a:ext cx="1676400" cy="1385865"/>
            <a:chOff x="2286000" y="1691581"/>
            <a:chExt cx="1676400" cy="1385865"/>
          </a:xfrm>
          <a:solidFill>
            <a:srgbClr val="FFFF00"/>
          </a:solidFill>
        </p:grpSpPr>
        <p:sp>
          <p:nvSpPr>
            <p:cNvPr id="68" name="Rectangle 67">
              <a:extLst>
                <a:ext uri="{FF2B5EF4-FFF2-40B4-BE49-F238E27FC236}">
                  <a16:creationId xmlns:a16="http://schemas.microsoft.com/office/drawing/2014/main" id="{D793DCD1-55F4-4013-918F-79D71EF3C33F}"/>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75ABD7B1-7383-4F5F-87CA-BA4C9993D353}"/>
                </a:ext>
              </a:extLst>
            </p:cNvPr>
            <p:cNvSpPr txBox="1"/>
            <p:nvPr/>
          </p:nvSpPr>
          <p:spPr>
            <a:xfrm>
              <a:off x="2286000" y="1880762"/>
              <a:ext cx="1676400" cy="1077218"/>
            </a:xfrm>
            <a:prstGeom prst="rect">
              <a:avLst/>
            </a:prstGeom>
            <a:grpFill/>
          </p:spPr>
          <p:txBody>
            <a:bodyPr wrap="square" rtlCol="0">
              <a:spAutoFit/>
            </a:bodyPr>
            <a:lstStyle/>
            <a:p>
              <a:pPr algn="ctr"/>
              <a:r>
                <a:rPr lang="en-US" sz="3200" b="1">
                  <a:latin typeface="#9Slide02 Noi dung rat dai" panose="02000000000000000000" pitchFamily="2" charset="0"/>
                  <a:ea typeface="#9Slide02 Noi dung rat dai" panose="02000000000000000000" pitchFamily="2" charset="0"/>
                </a:rPr>
                <a:t>CNH</a:t>
              </a:r>
            </a:p>
            <a:p>
              <a:pPr algn="ctr"/>
              <a:r>
                <a:rPr lang="en-US" sz="3200" b="1">
                  <a:latin typeface="#9Slide02 Noi dung rat dai" panose="02000000000000000000" pitchFamily="2" charset="0"/>
                  <a:ea typeface="#9Slide02 Noi dung rat dai" panose="02000000000000000000" pitchFamily="2" charset="0"/>
                </a:rPr>
                <a:t>HĐH</a:t>
              </a:r>
            </a:p>
          </p:txBody>
        </p:sp>
      </p:grpSp>
      <p:grpSp>
        <p:nvGrpSpPr>
          <p:cNvPr id="70" name="Group 69">
            <a:extLst>
              <a:ext uri="{FF2B5EF4-FFF2-40B4-BE49-F238E27FC236}">
                <a16:creationId xmlns:a16="http://schemas.microsoft.com/office/drawing/2014/main" id="{7A1A18F3-6B9F-4112-AFC8-BB2A0DFC773B}"/>
              </a:ext>
            </a:extLst>
          </p:cNvPr>
          <p:cNvGrpSpPr/>
          <p:nvPr/>
        </p:nvGrpSpPr>
        <p:grpSpPr>
          <a:xfrm>
            <a:off x="3169920" y="4835079"/>
            <a:ext cx="1676400" cy="1410438"/>
            <a:chOff x="2286000" y="1691581"/>
            <a:chExt cx="1676400" cy="1410438"/>
          </a:xfrm>
        </p:grpSpPr>
        <p:sp>
          <p:nvSpPr>
            <p:cNvPr id="71" name="Rectangle 70">
              <a:extLst>
                <a:ext uri="{FF2B5EF4-FFF2-40B4-BE49-F238E27FC236}">
                  <a16:creationId xmlns:a16="http://schemas.microsoft.com/office/drawing/2014/main" id="{53651361-E5F0-4568-8695-A43FDF9C1D2C}"/>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FA8C63F-9083-42A1-A729-377F0FBAE9BF}"/>
                </a:ext>
              </a:extLst>
            </p:cNvPr>
            <p:cNvSpPr txBox="1"/>
            <p:nvPr/>
          </p:nvSpPr>
          <p:spPr>
            <a:xfrm>
              <a:off x="2286000" y="1778580"/>
              <a:ext cx="1676400" cy="1323439"/>
            </a:xfrm>
            <a:prstGeom prst="rect">
              <a:avLst/>
            </a:prstGeom>
            <a:noFill/>
          </p:spPr>
          <p:txBody>
            <a:bodyPr wrap="square" rtlCol="0">
              <a:spAutoFit/>
            </a:bodyPr>
            <a:lstStyle/>
            <a:p>
              <a:pPr algn="ctr"/>
              <a:r>
                <a:rPr lang="en-US" sz="2000" b="1">
                  <a:latin typeface="#9Slide02 Noi dung rat dai" panose="02000000000000000000" pitchFamily="2" charset="0"/>
                  <a:ea typeface="#9Slide02 Noi dung rat dai" panose="02000000000000000000" pitchFamily="2" charset="0"/>
                </a:rPr>
                <a:t>Cơ cấu kinh tế ĐNB chuyển dịch theo hướng nào?</a:t>
              </a:r>
            </a:p>
          </p:txBody>
        </p:sp>
      </p:grpSp>
      <p:grpSp>
        <p:nvGrpSpPr>
          <p:cNvPr id="73" name="Group 72">
            <a:extLst>
              <a:ext uri="{FF2B5EF4-FFF2-40B4-BE49-F238E27FC236}">
                <a16:creationId xmlns:a16="http://schemas.microsoft.com/office/drawing/2014/main" id="{9D1624C3-2A5C-4C46-9884-04AFBA40E3C7}"/>
              </a:ext>
            </a:extLst>
          </p:cNvPr>
          <p:cNvGrpSpPr/>
          <p:nvPr/>
        </p:nvGrpSpPr>
        <p:grpSpPr>
          <a:xfrm>
            <a:off x="4983480" y="4847366"/>
            <a:ext cx="1676400" cy="1385865"/>
            <a:chOff x="2286000" y="1691581"/>
            <a:chExt cx="1676400" cy="1385865"/>
          </a:xfrm>
          <a:solidFill>
            <a:srgbClr val="FFFF00"/>
          </a:solidFill>
        </p:grpSpPr>
        <p:sp>
          <p:nvSpPr>
            <p:cNvPr id="74" name="Rectangle 73">
              <a:extLst>
                <a:ext uri="{FF2B5EF4-FFF2-40B4-BE49-F238E27FC236}">
                  <a16:creationId xmlns:a16="http://schemas.microsoft.com/office/drawing/2014/main" id="{C2E2C8F2-1D05-4E1C-B292-934426966273}"/>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B3E0B2F7-08AE-46AF-BC67-8050B771129E}"/>
                </a:ext>
              </a:extLst>
            </p:cNvPr>
            <p:cNvSpPr txBox="1"/>
            <p:nvPr/>
          </p:nvSpPr>
          <p:spPr>
            <a:xfrm>
              <a:off x="2286000" y="1942174"/>
              <a:ext cx="1676400" cy="769441"/>
            </a:xfrm>
            <a:prstGeom prst="rect">
              <a:avLst/>
            </a:prstGeom>
            <a:grpFill/>
          </p:spPr>
          <p:txBody>
            <a:bodyPr wrap="square" rtlCol="0">
              <a:spAutoFit/>
            </a:bodyPr>
            <a:lstStyle/>
            <a:p>
              <a:pPr algn="ctr"/>
              <a:r>
                <a:rPr lang="en-US" sz="2400" b="1">
                  <a:latin typeface="#9Slide02 Noi dung rat dai" panose="02000000000000000000" pitchFamily="2" charset="0"/>
                  <a:ea typeface="#9Slide02 Noi dung rat dai" panose="02000000000000000000" pitchFamily="2" charset="0"/>
                </a:rPr>
                <a:t>TP </a:t>
              </a:r>
            </a:p>
            <a:p>
              <a:pPr algn="ctr"/>
              <a:r>
                <a:rPr lang="en-US" sz="2000" b="1">
                  <a:latin typeface="#9Slide02 Noi dung rat dai" panose="02000000000000000000" pitchFamily="2" charset="0"/>
                  <a:ea typeface="#9Slide02 Noi dung rat dai" panose="02000000000000000000" pitchFamily="2" charset="0"/>
                </a:rPr>
                <a:t>HỒ CHÍ MINH</a:t>
              </a:r>
            </a:p>
          </p:txBody>
        </p:sp>
      </p:grpSp>
      <p:grpSp>
        <p:nvGrpSpPr>
          <p:cNvPr id="76" name="Group 75">
            <a:extLst>
              <a:ext uri="{FF2B5EF4-FFF2-40B4-BE49-F238E27FC236}">
                <a16:creationId xmlns:a16="http://schemas.microsoft.com/office/drawing/2014/main" id="{C6E71CF2-3994-494A-B313-4A5E02F62F9D}"/>
              </a:ext>
            </a:extLst>
          </p:cNvPr>
          <p:cNvGrpSpPr/>
          <p:nvPr/>
        </p:nvGrpSpPr>
        <p:grpSpPr>
          <a:xfrm>
            <a:off x="6812280" y="4854713"/>
            <a:ext cx="1676400" cy="1385865"/>
            <a:chOff x="2286000" y="1691581"/>
            <a:chExt cx="1676400" cy="1385865"/>
          </a:xfrm>
          <a:solidFill>
            <a:srgbClr val="FFFF00"/>
          </a:solidFill>
        </p:grpSpPr>
        <p:sp>
          <p:nvSpPr>
            <p:cNvPr id="77" name="Rectangle 76">
              <a:extLst>
                <a:ext uri="{FF2B5EF4-FFF2-40B4-BE49-F238E27FC236}">
                  <a16:creationId xmlns:a16="http://schemas.microsoft.com/office/drawing/2014/main" id="{0C7014E7-0540-41F1-B8A5-8AE4B2F54DBC}"/>
                </a:ext>
              </a:extLst>
            </p:cNvPr>
            <p:cNvSpPr/>
            <p:nvPr/>
          </p:nvSpPr>
          <p:spPr>
            <a:xfrm>
              <a:off x="2286000" y="1691581"/>
              <a:ext cx="1676400" cy="1385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CAD252A0-E7B5-4535-91CE-71CF253BA54A}"/>
                </a:ext>
              </a:extLst>
            </p:cNvPr>
            <p:cNvSpPr txBox="1"/>
            <p:nvPr/>
          </p:nvSpPr>
          <p:spPr>
            <a:xfrm>
              <a:off x="2286000" y="2007181"/>
              <a:ext cx="1676400" cy="646331"/>
            </a:xfrm>
            <a:prstGeom prst="rect">
              <a:avLst/>
            </a:prstGeom>
            <a:grpFill/>
          </p:spPr>
          <p:txBody>
            <a:bodyPr wrap="square" rtlCol="0">
              <a:spAutoFit/>
            </a:bodyPr>
            <a:lstStyle/>
            <a:p>
              <a:pPr algn="ctr"/>
              <a:r>
                <a:rPr lang="en-US" sz="3600" b="1">
                  <a:latin typeface="#9Slide02 Noi dung rat dai" panose="02000000000000000000" pitchFamily="2" charset="0"/>
                  <a:ea typeface="#9Slide02 Noi dung rat dai" panose="02000000000000000000" pitchFamily="2" charset="0"/>
                </a:rPr>
                <a:t>TĂNG</a:t>
              </a:r>
            </a:p>
          </p:txBody>
        </p:sp>
      </p:grpSp>
      <p:grpSp>
        <p:nvGrpSpPr>
          <p:cNvPr id="79" name="Group 78">
            <a:extLst>
              <a:ext uri="{FF2B5EF4-FFF2-40B4-BE49-F238E27FC236}">
                <a16:creationId xmlns:a16="http://schemas.microsoft.com/office/drawing/2014/main" id="{01E94BEE-4B59-4D32-AC4D-87FCCCE8F073}"/>
              </a:ext>
            </a:extLst>
          </p:cNvPr>
          <p:cNvGrpSpPr/>
          <p:nvPr/>
        </p:nvGrpSpPr>
        <p:grpSpPr>
          <a:xfrm>
            <a:off x="4968240" y="4847366"/>
            <a:ext cx="1676400" cy="1385865"/>
            <a:chOff x="2286000" y="1691581"/>
            <a:chExt cx="1676400" cy="1385865"/>
          </a:xfrm>
        </p:grpSpPr>
        <p:sp>
          <p:nvSpPr>
            <p:cNvPr id="80" name="Rectangle 79">
              <a:extLst>
                <a:ext uri="{FF2B5EF4-FFF2-40B4-BE49-F238E27FC236}">
                  <a16:creationId xmlns:a16="http://schemas.microsoft.com/office/drawing/2014/main" id="{CCAB427F-CBB1-4D41-A23D-898B89EC7AC4}"/>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54A1970-7514-4532-803D-B0AAFDA6D15E}"/>
                </a:ext>
              </a:extLst>
            </p:cNvPr>
            <p:cNvSpPr txBox="1"/>
            <p:nvPr/>
          </p:nvSpPr>
          <p:spPr>
            <a:xfrm>
              <a:off x="2286000" y="1825253"/>
              <a:ext cx="1676400" cy="923330"/>
            </a:xfrm>
            <a:prstGeom prst="rect">
              <a:avLst/>
            </a:prstGeom>
            <a:noFill/>
          </p:spPr>
          <p:txBody>
            <a:bodyPr wrap="square" rtlCol="0">
              <a:spAutoFit/>
            </a:bodyPr>
            <a:lstStyle/>
            <a:p>
              <a:pPr algn="ctr"/>
              <a:r>
                <a:rPr lang="vi-VN" b="1">
                  <a:latin typeface="#9Slide02 Noi dung rat dai" panose="02000000000000000000" pitchFamily="2" charset="0"/>
                  <a:ea typeface="#9Slide02 Noi dung rat dai" panose="02000000000000000000" pitchFamily="2" charset="0"/>
                </a:rPr>
                <a:t> Trung tâm công nghiệp nào lớn nhất vùng ĐNB? </a:t>
              </a:r>
            </a:p>
          </p:txBody>
        </p:sp>
      </p:grpSp>
      <p:grpSp>
        <p:nvGrpSpPr>
          <p:cNvPr id="82" name="Group 81">
            <a:extLst>
              <a:ext uri="{FF2B5EF4-FFF2-40B4-BE49-F238E27FC236}">
                <a16:creationId xmlns:a16="http://schemas.microsoft.com/office/drawing/2014/main" id="{91B862CF-9847-4D83-9D47-5801F61308DE}"/>
              </a:ext>
            </a:extLst>
          </p:cNvPr>
          <p:cNvGrpSpPr/>
          <p:nvPr/>
        </p:nvGrpSpPr>
        <p:grpSpPr>
          <a:xfrm>
            <a:off x="6812280" y="4847366"/>
            <a:ext cx="1676400" cy="1385865"/>
            <a:chOff x="2286000" y="1691581"/>
            <a:chExt cx="1676400" cy="1385865"/>
          </a:xfrm>
        </p:grpSpPr>
        <p:sp>
          <p:nvSpPr>
            <p:cNvPr id="83" name="Rectangle 82">
              <a:extLst>
                <a:ext uri="{FF2B5EF4-FFF2-40B4-BE49-F238E27FC236}">
                  <a16:creationId xmlns:a16="http://schemas.microsoft.com/office/drawing/2014/main" id="{9A73FE5D-CB4B-4E4D-820D-3DC67B3B1FCC}"/>
                </a:ext>
              </a:extLst>
            </p:cNvPr>
            <p:cNvSpPr/>
            <p:nvPr/>
          </p:nvSpPr>
          <p:spPr>
            <a:xfrm>
              <a:off x="2286000" y="1691581"/>
              <a:ext cx="1676400" cy="13858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0910210C-3650-4386-BB88-DE355FFB6B4B}"/>
                </a:ext>
              </a:extLst>
            </p:cNvPr>
            <p:cNvSpPr txBox="1"/>
            <p:nvPr/>
          </p:nvSpPr>
          <p:spPr>
            <a:xfrm>
              <a:off x="2286000" y="1940685"/>
              <a:ext cx="1676400" cy="923330"/>
            </a:xfrm>
            <a:prstGeom prst="rect">
              <a:avLst/>
            </a:prstGeom>
            <a:noFill/>
          </p:spPr>
          <p:txBody>
            <a:bodyPr wrap="square" rtlCol="0">
              <a:spAutoFit/>
            </a:bodyPr>
            <a:lstStyle/>
            <a:p>
              <a:pPr algn="ctr"/>
              <a:r>
                <a:rPr lang="en-US" b="1">
                  <a:latin typeface="#9Slide02 Noi dung rat dai" panose="02000000000000000000" pitchFamily="2" charset="0"/>
                  <a:ea typeface="#9Slide02 Noi dung rat dai" panose="02000000000000000000" pitchFamily="2" charset="0"/>
                </a:rPr>
                <a:t> Dịch vụ có ti trọng tăng hay giảm? </a:t>
              </a:r>
            </a:p>
          </p:txBody>
        </p:sp>
      </p:grpSp>
      <p:pic>
        <p:nvPicPr>
          <p:cNvPr id="85" name="Picture 84">
            <a:extLst>
              <a:ext uri="{FF2B5EF4-FFF2-40B4-BE49-F238E27FC236}">
                <a16:creationId xmlns:a16="http://schemas.microsoft.com/office/drawing/2014/main" id="{32AD1542-F4E7-4421-9D4D-AFFB8AB1A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15" y="2630191"/>
            <a:ext cx="2788036" cy="2788036"/>
          </a:xfrm>
          <a:prstGeom prst="rect">
            <a:avLst/>
          </a:prstGeom>
        </p:spPr>
      </p:pic>
      <p:grpSp>
        <p:nvGrpSpPr>
          <p:cNvPr id="86" name="Group 85">
            <a:extLst>
              <a:ext uri="{FF2B5EF4-FFF2-40B4-BE49-F238E27FC236}">
                <a16:creationId xmlns:a16="http://schemas.microsoft.com/office/drawing/2014/main" id="{9C366EB6-4ED8-418A-B522-959CB251468E}"/>
              </a:ext>
            </a:extLst>
          </p:cNvPr>
          <p:cNvGrpSpPr/>
          <p:nvPr/>
        </p:nvGrpSpPr>
        <p:grpSpPr>
          <a:xfrm>
            <a:off x="42548" y="68759"/>
            <a:ext cx="12106903" cy="769441"/>
            <a:chOff x="1205161" y="-3563"/>
            <a:chExt cx="10901184" cy="769441"/>
          </a:xfrm>
          <a:solidFill>
            <a:srgbClr val="F6D1D6"/>
          </a:solidFill>
        </p:grpSpPr>
        <p:sp>
          <p:nvSpPr>
            <p:cNvPr id="87" name="Rectangle: Rounded Corners 86">
              <a:extLst>
                <a:ext uri="{FF2B5EF4-FFF2-40B4-BE49-F238E27FC236}">
                  <a16:creationId xmlns:a16="http://schemas.microsoft.com/office/drawing/2014/main" id="{57A9A1B4-A756-4664-8680-ABF5A50FFD60}"/>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9A61BD1-3642-49D3-9E1D-2E670D0D301A}"/>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89" name="Picture 88">
            <a:extLst>
              <a:ext uri="{FF2B5EF4-FFF2-40B4-BE49-F238E27FC236}">
                <a16:creationId xmlns:a16="http://schemas.microsoft.com/office/drawing/2014/main" id="{1E0DFDA5-69E4-4539-A264-08B5F7C16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376" y="321150"/>
            <a:ext cx="3545703" cy="3545703"/>
          </a:xfrm>
          <a:prstGeom prst="rect">
            <a:avLst/>
          </a:prstGeom>
        </p:spPr>
      </p:pic>
      <p:pic>
        <p:nvPicPr>
          <p:cNvPr id="90" name="Picture 89">
            <a:extLst>
              <a:ext uri="{FF2B5EF4-FFF2-40B4-BE49-F238E27FC236}">
                <a16:creationId xmlns:a16="http://schemas.microsoft.com/office/drawing/2014/main" id="{DBDA5011-18C2-421F-9E1D-6832906E7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7" y="73"/>
            <a:ext cx="1830898" cy="1830898"/>
          </a:xfrm>
          <a:prstGeom prst="rect">
            <a:avLst/>
          </a:prstGeom>
        </p:spPr>
      </p:pic>
      <p:pic>
        <p:nvPicPr>
          <p:cNvPr id="91" name="Picture 90">
            <a:extLst>
              <a:ext uri="{FF2B5EF4-FFF2-40B4-BE49-F238E27FC236}">
                <a16:creationId xmlns:a16="http://schemas.microsoft.com/office/drawing/2014/main" id="{1893BF4B-AA71-49FE-9BB4-9339286ECFA3}"/>
              </a:ext>
            </a:extLst>
          </p:cNvPr>
          <p:cNvPicPr>
            <a:picLocks noChangeAspect="1"/>
          </p:cNvPicPr>
          <p:nvPr/>
        </p:nvPicPr>
        <p:blipFill>
          <a:blip r:embed="rId5"/>
          <a:stretch>
            <a:fillRect/>
          </a:stretch>
        </p:blipFill>
        <p:spPr>
          <a:xfrm>
            <a:off x="9289709" y="2537912"/>
            <a:ext cx="2671571" cy="2618137"/>
          </a:xfrm>
          <a:prstGeom prst="rect">
            <a:avLst/>
          </a:prstGeom>
        </p:spPr>
      </p:pic>
      <p:grpSp>
        <p:nvGrpSpPr>
          <p:cNvPr id="92" name="Group 91">
            <a:extLst>
              <a:ext uri="{FF2B5EF4-FFF2-40B4-BE49-F238E27FC236}">
                <a16:creationId xmlns:a16="http://schemas.microsoft.com/office/drawing/2014/main" id="{E2CB02EC-4657-4C2B-9E60-6ADDFEFE7B5D}"/>
              </a:ext>
            </a:extLst>
          </p:cNvPr>
          <p:cNvGrpSpPr/>
          <p:nvPr/>
        </p:nvGrpSpPr>
        <p:grpSpPr>
          <a:xfrm>
            <a:off x="4950881" y="1650628"/>
            <a:ext cx="1676400" cy="1498681"/>
            <a:chOff x="2286000" y="1691581"/>
            <a:chExt cx="1676400" cy="1498681"/>
          </a:xfrm>
        </p:grpSpPr>
        <p:sp>
          <p:nvSpPr>
            <p:cNvPr id="93" name="Rectangle 92">
              <a:extLst>
                <a:ext uri="{FF2B5EF4-FFF2-40B4-BE49-F238E27FC236}">
                  <a16:creationId xmlns:a16="http://schemas.microsoft.com/office/drawing/2014/main" id="{BECC40B0-BFDD-4208-9F43-357846255555}"/>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4" name="TextBox 93">
              <a:extLst>
                <a:ext uri="{FF2B5EF4-FFF2-40B4-BE49-F238E27FC236}">
                  <a16:creationId xmlns:a16="http://schemas.microsoft.com/office/drawing/2014/main" id="{1FFA1B55-E258-4E4B-83F4-C7AE96D7A4F0}"/>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2</a:t>
              </a:r>
            </a:p>
          </p:txBody>
        </p:sp>
      </p:grpSp>
      <p:grpSp>
        <p:nvGrpSpPr>
          <p:cNvPr id="95" name="Group 94">
            <a:extLst>
              <a:ext uri="{FF2B5EF4-FFF2-40B4-BE49-F238E27FC236}">
                <a16:creationId xmlns:a16="http://schemas.microsoft.com/office/drawing/2014/main" id="{717D0EBF-1264-4F3D-839D-FAC43C343974}"/>
              </a:ext>
            </a:extLst>
          </p:cNvPr>
          <p:cNvGrpSpPr/>
          <p:nvPr/>
        </p:nvGrpSpPr>
        <p:grpSpPr>
          <a:xfrm>
            <a:off x="6861490" y="1681529"/>
            <a:ext cx="1676400" cy="1498681"/>
            <a:chOff x="2286000" y="1691581"/>
            <a:chExt cx="1676400" cy="1498681"/>
          </a:xfrm>
        </p:grpSpPr>
        <p:sp>
          <p:nvSpPr>
            <p:cNvPr id="96" name="Rectangle 95">
              <a:extLst>
                <a:ext uri="{FF2B5EF4-FFF2-40B4-BE49-F238E27FC236}">
                  <a16:creationId xmlns:a16="http://schemas.microsoft.com/office/drawing/2014/main" id="{735B4672-92FF-4025-8CAD-99029131640D}"/>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7" name="TextBox 96">
              <a:extLst>
                <a:ext uri="{FF2B5EF4-FFF2-40B4-BE49-F238E27FC236}">
                  <a16:creationId xmlns:a16="http://schemas.microsoft.com/office/drawing/2014/main" id="{B7BDA4C6-DA84-4EA5-8AB6-F544749DCDBA}"/>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3</a:t>
              </a:r>
            </a:p>
          </p:txBody>
        </p:sp>
      </p:grpSp>
      <p:grpSp>
        <p:nvGrpSpPr>
          <p:cNvPr id="98" name="Group 97">
            <a:extLst>
              <a:ext uri="{FF2B5EF4-FFF2-40B4-BE49-F238E27FC236}">
                <a16:creationId xmlns:a16="http://schemas.microsoft.com/office/drawing/2014/main" id="{F4CE313A-3892-4A41-9B95-FA4568FD2616}"/>
              </a:ext>
            </a:extLst>
          </p:cNvPr>
          <p:cNvGrpSpPr/>
          <p:nvPr/>
        </p:nvGrpSpPr>
        <p:grpSpPr>
          <a:xfrm>
            <a:off x="3143891" y="3247225"/>
            <a:ext cx="1676400" cy="1498681"/>
            <a:chOff x="2286000" y="1691581"/>
            <a:chExt cx="1676400" cy="1498681"/>
          </a:xfrm>
        </p:grpSpPr>
        <p:sp>
          <p:nvSpPr>
            <p:cNvPr id="99" name="Rectangle 98">
              <a:extLst>
                <a:ext uri="{FF2B5EF4-FFF2-40B4-BE49-F238E27FC236}">
                  <a16:creationId xmlns:a16="http://schemas.microsoft.com/office/drawing/2014/main" id="{3BA56768-AB94-409E-ABE4-7C168D8C7C73}"/>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0" name="TextBox 99">
              <a:extLst>
                <a:ext uri="{FF2B5EF4-FFF2-40B4-BE49-F238E27FC236}">
                  <a16:creationId xmlns:a16="http://schemas.microsoft.com/office/drawing/2014/main" id="{5BFDA5C5-9758-4505-ADF2-EE7553553CA5}"/>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4</a:t>
              </a:r>
            </a:p>
          </p:txBody>
        </p:sp>
      </p:grpSp>
      <p:grpSp>
        <p:nvGrpSpPr>
          <p:cNvPr id="101" name="Group 100">
            <a:extLst>
              <a:ext uri="{FF2B5EF4-FFF2-40B4-BE49-F238E27FC236}">
                <a16:creationId xmlns:a16="http://schemas.microsoft.com/office/drawing/2014/main" id="{CEA2A064-DD38-4A7B-ADB9-C2758A59E54F}"/>
              </a:ext>
            </a:extLst>
          </p:cNvPr>
          <p:cNvGrpSpPr/>
          <p:nvPr/>
        </p:nvGrpSpPr>
        <p:grpSpPr>
          <a:xfrm>
            <a:off x="4983480" y="3275634"/>
            <a:ext cx="1676400" cy="1498681"/>
            <a:chOff x="2286000" y="1691581"/>
            <a:chExt cx="1676400" cy="1498681"/>
          </a:xfrm>
        </p:grpSpPr>
        <p:sp>
          <p:nvSpPr>
            <p:cNvPr id="102" name="Rectangle 101">
              <a:extLst>
                <a:ext uri="{FF2B5EF4-FFF2-40B4-BE49-F238E27FC236}">
                  <a16:creationId xmlns:a16="http://schemas.microsoft.com/office/drawing/2014/main" id="{157C3469-E2D2-4ED4-BC26-5ADA1EA1A8BA}"/>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 name="TextBox 102">
              <a:extLst>
                <a:ext uri="{FF2B5EF4-FFF2-40B4-BE49-F238E27FC236}">
                  <a16:creationId xmlns:a16="http://schemas.microsoft.com/office/drawing/2014/main" id="{316300E5-D961-4513-9BFA-6E3C6761C25C}"/>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5</a:t>
              </a:r>
            </a:p>
          </p:txBody>
        </p:sp>
      </p:grpSp>
      <p:grpSp>
        <p:nvGrpSpPr>
          <p:cNvPr id="104" name="Group 103">
            <a:extLst>
              <a:ext uri="{FF2B5EF4-FFF2-40B4-BE49-F238E27FC236}">
                <a16:creationId xmlns:a16="http://schemas.microsoft.com/office/drawing/2014/main" id="{A632F2F7-8D9E-4282-A9C8-56A1626F912D}"/>
              </a:ext>
            </a:extLst>
          </p:cNvPr>
          <p:cNvGrpSpPr/>
          <p:nvPr/>
        </p:nvGrpSpPr>
        <p:grpSpPr>
          <a:xfrm>
            <a:off x="6873240" y="3269293"/>
            <a:ext cx="1676400" cy="1498681"/>
            <a:chOff x="2286000" y="1691581"/>
            <a:chExt cx="1676400" cy="1498681"/>
          </a:xfrm>
        </p:grpSpPr>
        <p:sp>
          <p:nvSpPr>
            <p:cNvPr id="105" name="Rectangle 104">
              <a:extLst>
                <a:ext uri="{FF2B5EF4-FFF2-40B4-BE49-F238E27FC236}">
                  <a16:creationId xmlns:a16="http://schemas.microsoft.com/office/drawing/2014/main" id="{94D01B53-7BE9-4FF1-A651-6DF43F77253F}"/>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6" name="TextBox 105">
              <a:extLst>
                <a:ext uri="{FF2B5EF4-FFF2-40B4-BE49-F238E27FC236}">
                  <a16:creationId xmlns:a16="http://schemas.microsoft.com/office/drawing/2014/main" id="{1AC6DD0B-FAAE-4CD4-BFC5-F83C6DB4449F}"/>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6</a:t>
              </a:r>
            </a:p>
          </p:txBody>
        </p:sp>
      </p:grpSp>
      <p:grpSp>
        <p:nvGrpSpPr>
          <p:cNvPr id="107" name="Group 106">
            <a:extLst>
              <a:ext uri="{FF2B5EF4-FFF2-40B4-BE49-F238E27FC236}">
                <a16:creationId xmlns:a16="http://schemas.microsoft.com/office/drawing/2014/main" id="{9FAD8BBB-4F95-4ED1-A2E0-DBDD9B38CEFD}"/>
              </a:ext>
            </a:extLst>
          </p:cNvPr>
          <p:cNvGrpSpPr/>
          <p:nvPr/>
        </p:nvGrpSpPr>
        <p:grpSpPr>
          <a:xfrm>
            <a:off x="3142800" y="4835078"/>
            <a:ext cx="1676400" cy="1498681"/>
            <a:chOff x="2286000" y="1691581"/>
            <a:chExt cx="1676400" cy="1498681"/>
          </a:xfrm>
        </p:grpSpPr>
        <p:sp>
          <p:nvSpPr>
            <p:cNvPr id="108" name="Rectangle 107">
              <a:extLst>
                <a:ext uri="{FF2B5EF4-FFF2-40B4-BE49-F238E27FC236}">
                  <a16:creationId xmlns:a16="http://schemas.microsoft.com/office/drawing/2014/main" id="{9F4557E7-6214-4D6D-BC87-08C2E1E49380}"/>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9" name="TextBox 108">
              <a:extLst>
                <a:ext uri="{FF2B5EF4-FFF2-40B4-BE49-F238E27FC236}">
                  <a16:creationId xmlns:a16="http://schemas.microsoft.com/office/drawing/2014/main" id="{59488F0D-35A9-4033-8A23-6CC88C30A95D}"/>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7</a:t>
              </a:r>
            </a:p>
          </p:txBody>
        </p:sp>
      </p:grpSp>
      <p:grpSp>
        <p:nvGrpSpPr>
          <p:cNvPr id="110" name="Group 109">
            <a:extLst>
              <a:ext uri="{FF2B5EF4-FFF2-40B4-BE49-F238E27FC236}">
                <a16:creationId xmlns:a16="http://schemas.microsoft.com/office/drawing/2014/main" id="{10226F74-804C-4CE2-B9F2-DCCC6C929309}"/>
              </a:ext>
            </a:extLst>
          </p:cNvPr>
          <p:cNvGrpSpPr/>
          <p:nvPr/>
        </p:nvGrpSpPr>
        <p:grpSpPr>
          <a:xfrm>
            <a:off x="4986840" y="4854713"/>
            <a:ext cx="1676400" cy="1498681"/>
            <a:chOff x="2286000" y="1691581"/>
            <a:chExt cx="1676400" cy="1498681"/>
          </a:xfrm>
        </p:grpSpPr>
        <p:sp>
          <p:nvSpPr>
            <p:cNvPr id="111" name="Rectangle 110">
              <a:extLst>
                <a:ext uri="{FF2B5EF4-FFF2-40B4-BE49-F238E27FC236}">
                  <a16:creationId xmlns:a16="http://schemas.microsoft.com/office/drawing/2014/main" id="{94169CDC-B163-4B8A-A3DA-BA2B0366E0B1}"/>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2" name="TextBox 111">
              <a:extLst>
                <a:ext uri="{FF2B5EF4-FFF2-40B4-BE49-F238E27FC236}">
                  <a16:creationId xmlns:a16="http://schemas.microsoft.com/office/drawing/2014/main" id="{E71FFB49-6677-49CF-B141-092159111D93}"/>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8</a:t>
              </a:r>
            </a:p>
          </p:txBody>
        </p:sp>
      </p:grpSp>
      <p:grpSp>
        <p:nvGrpSpPr>
          <p:cNvPr id="113" name="Group 112">
            <a:extLst>
              <a:ext uri="{FF2B5EF4-FFF2-40B4-BE49-F238E27FC236}">
                <a16:creationId xmlns:a16="http://schemas.microsoft.com/office/drawing/2014/main" id="{78127903-A23C-4D95-A3B8-D54DB86D9A0F}"/>
              </a:ext>
            </a:extLst>
          </p:cNvPr>
          <p:cNvGrpSpPr/>
          <p:nvPr/>
        </p:nvGrpSpPr>
        <p:grpSpPr>
          <a:xfrm>
            <a:off x="6800400" y="4828587"/>
            <a:ext cx="1676400" cy="1498681"/>
            <a:chOff x="2286000" y="1691581"/>
            <a:chExt cx="1676400" cy="1498681"/>
          </a:xfrm>
        </p:grpSpPr>
        <p:sp>
          <p:nvSpPr>
            <p:cNvPr id="114" name="Rectangle 113">
              <a:extLst>
                <a:ext uri="{FF2B5EF4-FFF2-40B4-BE49-F238E27FC236}">
                  <a16:creationId xmlns:a16="http://schemas.microsoft.com/office/drawing/2014/main" id="{1C10B2F8-B826-4224-9BC1-B66B8F21FEBA}"/>
                </a:ext>
              </a:extLst>
            </p:cNvPr>
            <p:cNvSpPr/>
            <p:nvPr/>
          </p:nvSpPr>
          <p:spPr>
            <a:xfrm>
              <a:off x="2286000" y="1691581"/>
              <a:ext cx="1676400" cy="1385865"/>
            </a:xfrm>
            <a:prstGeom prst="rect">
              <a:avLst/>
            </a:prstGeom>
            <a:solidFill>
              <a:srgbClr val="BD3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5" name="TextBox 114">
              <a:extLst>
                <a:ext uri="{FF2B5EF4-FFF2-40B4-BE49-F238E27FC236}">
                  <a16:creationId xmlns:a16="http://schemas.microsoft.com/office/drawing/2014/main" id="{77FE8AD7-D4DF-43B5-94E2-070338AAEE37}"/>
                </a:ext>
              </a:extLst>
            </p:cNvPr>
            <p:cNvSpPr txBox="1"/>
            <p:nvPr/>
          </p:nvSpPr>
          <p:spPr>
            <a:xfrm>
              <a:off x="2286000" y="1743712"/>
              <a:ext cx="1676400" cy="1446550"/>
            </a:xfrm>
            <a:prstGeom prst="rect">
              <a:avLst/>
            </a:prstGeom>
            <a:noFill/>
          </p:spPr>
          <p:txBody>
            <a:bodyPr wrap="square" rtlCol="0">
              <a:spAutoFit/>
            </a:bodyPr>
            <a:lstStyle/>
            <a:p>
              <a:pPr algn="ctr"/>
              <a:r>
                <a:rPr lang="en-US" sz="8800">
                  <a:solidFill>
                    <a:schemeClr val="bg1"/>
                  </a:solidFill>
                  <a:latin typeface="#9Slide07 IcielBaliho Script" pitchFamily="2" charset="0"/>
                </a:rPr>
                <a:t>9</a:t>
              </a:r>
            </a:p>
          </p:txBody>
        </p:sp>
      </p:grpSp>
    </p:spTree>
    <p:extLst>
      <p:ext uri="{BB962C8B-B14F-4D97-AF65-F5344CB8AC3E}">
        <p14:creationId xmlns:p14="http://schemas.microsoft.com/office/powerpoint/2010/main" val="40381670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6"/>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6" restart="whenNotActive" fill="hold" evtFilter="cancelBubble" nodeType="interactiveSeq">
                <p:stCondLst>
                  <p:cond evt="onClick" delay="0">
                    <p:tgtEl>
                      <p:spTgt spid="52"/>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4" restart="whenNotActive" fill="hold" evtFilter="cancelBubble" nodeType="interactiveSeq">
                <p:stCondLst>
                  <p:cond evt="onClick" delay="0">
                    <p:tgtEl>
                      <p:spTgt spid="70"/>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70"/>
                                        </p:tgtEl>
                                      </p:cBhvr>
                                    </p:animEffect>
                                    <p:set>
                                      <p:cBhvr>
                                        <p:cTn id="4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0" restart="whenNotActive" fill="hold" evtFilter="cancelBubble" nodeType="interactiveSeq">
                <p:stCondLst>
                  <p:cond evt="onClick" delay="0">
                    <p:tgtEl>
                      <p:spTgt spid="79"/>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79"/>
                                        </p:tgtEl>
                                      </p:cBhvr>
                                    </p:animEffect>
                                    <p:set>
                                      <p:cBhvr>
                                        <p:cTn id="5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6" restart="whenNotActive" fill="hold" evtFilter="cancelBubble" nodeType="interactiveSeq">
                <p:stCondLst>
                  <p:cond evt="onClick" delay="0">
                    <p:tgtEl>
                      <p:spTgt spid="82"/>
                    </p:tgtEl>
                  </p:cond>
                </p:stCondLst>
                <p:endSync evt="end" delay="0">
                  <p:rtn val="all"/>
                </p:endSync>
                <p:childTnLst>
                  <p:par>
                    <p:cTn id="57" fill="hold">
                      <p:stCondLst>
                        <p:cond delay="0"/>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82"/>
                                        </p:tgtEl>
                                      </p:cBhvr>
                                    </p:animEffect>
                                    <p:set>
                                      <p:cBhvr>
                                        <p:cTn id="6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2" restart="whenNotActive" fill="hold" evtFilter="cancelBubble" nodeType="interactiveSeq">
                <p:stCondLst>
                  <p:cond evt="onClick" delay="0">
                    <p:tgtEl>
                      <p:spTgt spid="92"/>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500"/>
                                        <p:tgtEl>
                                          <p:spTgt spid="92"/>
                                        </p:tgtEl>
                                      </p:cBhvr>
                                    </p:animEffect>
                                    <p:set>
                                      <p:cBhvr>
                                        <p:cTn id="67"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8" restart="whenNotActive" fill="hold" evtFilter="cancelBubble" nodeType="interactiveSeq">
                <p:stCondLst>
                  <p:cond evt="onClick" delay="0">
                    <p:tgtEl>
                      <p:spTgt spid="95"/>
                    </p:tgtEl>
                  </p:cond>
                </p:stCondLst>
                <p:endSync evt="end" delay="0">
                  <p:rtn val="all"/>
                </p:endSync>
                <p:childTnLst>
                  <p:par>
                    <p:cTn id="69" fill="hold">
                      <p:stCondLst>
                        <p:cond delay="0"/>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95"/>
                                        </p:tgtEl>
                                      </p:cBhvr>
                                    </p:animEffect>
                                    <p:set>
                                      <p:cBhvr>
                                        <p:cTn id="73"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80" restart="whenNotActive" fill="hold" evtFilter="cancelBubble" nodeType="interactiveSeq">
                <p:stCondLst>
                  <p:cond evt="onClick" delay="0">
                    <p:tgtEl>
                      <p:spTgt spid="101"/>
                    </p:tgtEl>
                  </p:cond>
                </p:stCondLst>
                <p:endSync evt="end" delay="0">
                  <p:rtn val="all"/>
                </p:endSync>
                <p:childTnLst>
                  <p:par>
                    <p:cTn id="81" fill="hold">
                      <p:stCondLst>
                        <p:cond delay="0"/>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101"/>
                                        </p:tgtEl>
                                      </p:cBhvr>
                                    </p:animEffect>
                                    <p:set>
                                      <p:cBhvr>
                                        <p:cTn id="85"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86" restart="whenNotActive" fill="hold" evtFilter="cancelBubble" nodeType="interactiveSeq">
                <p:stCondLst>
                  <p:cond evt="onClick" delay="0">
                    <p:tgtEl>
                      <p:spTgt spid="104"/>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104"/>
                                        </p:tgtEl>
                                      </p:cBhvr>
                                    </p:animEffect>
                                    <p:set>
                                      <p:cBhvr>
                                        <p:cTn id="91"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92" restart="whenNotActive" fill="hold" evtFilter="cancelBubble" nodeType="interactiveSeq">
                <p:stCondLst>
                  <p:cond evt="onClick" delay="0">
                    <p:tgtEl>
                      <p:spTgt spid="107"/>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nodeType="clickEffect">
                                  <p:stCondLst>
                                    <p:cond delay="0"/>
                                  </p:stCondLst>
                                  <p:childTnLst>
                                    <p:animEffect transition="out" filter="wipe(down)">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98" restart="whenNotActive" fill="hold" evtFilter="cancelBubble" nodeType="interactiveSeq">
                <p:stCondLst>
                  <p:cond evt="onClick" delay="0">
                    <p:tgtEl>
                      <p:spTgt spid="110"/>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nodeType="clickEffect">
                                  <p:stCondLst>
                                    <p:cond delay="0"/>
                                  </p:stCondLst>
                                  <p:childTnLst>
                                    <p:animEffect transition="out" filter="wipe(down)">
                                      <p:cBhvr>
                                        <p:cTn id="102" dur="500"/>
                                        <p:tgtEl>
                                          <p:spTgt spid="110"/>
                                        </p:tgtEl>
                                      </p:cBhvr>
                                    </p:animEffect>
                                    <p:set>
                                      <p:cBhvr>
                                        <p:cTn id="10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04" restart="whenNotActive" fill="hold" evtFilter="cancelBubble" nodeType="interactiveSeq">
                <p:stCondLst>
                  <p:cond evt="onClick" delay="0">
                    <p:tgtEl>
                      <p:spTgt spid="113"/>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4" fill="hold" nodeType="clickEffect">
                                  <p:stCondLst>
                                    <p:cond delay="0"/>
                                  </p:stCondLst>
                                  <p:childTnLst>
                                    <p:animEffect transition="out" filter="wipe(down)">
                                      <p:cBhvr>
                                        <p:cTn id="108" dur="500"/>
                                        <p:tgtEl>
                                          <p:spTgt spid="113"/>
                                        </p:tgtEl>
                                      </p:cBhvr>
                                    </p:animEffect>
                                    <p:set>
                                      <p:cBhvr>
                                        <p:cTn id="109"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1813628-5136-4891-B144-BD86EF7E84A2}"/>
              </a:ext>
            </a:extLst>
          </p:cNvPr>
          <p:cNvGrpSpPr/>
          <p:nvPr/>
        </p:nvGrpSpPr>
        <p:grpSpPr>
          <a:xfrm>
            <a:off x="42548" y="68759"/>
            <a:ext cx="12106903" cy="769441"/>
            <a:chOff x="1205161" y="-3563"/>
            <a:chExt cx="10901184" cy="769441"/>
          </a:xfrm>
          <a:solidFill>
            <a:srgbClr val="F6D1D6"/>
          </a:solidFill>
        </p:grpSpPr>
        <p:sp>
          <p:nvSpPr>
            <p:cNvPr id="19" name="Rectangle: Rounded Corners 18">
              <a:extLst>
                <a:ext uri="{FF2B5EF4-FFF2-40B4-BE49-F238E27FC236}">
                  <a16:creationId xmlns:a16="http://schemas.microsoft.com/office/drawing/2014/main" id="{99F78C0B-9D72-4AA9-ACF0-3CAEA522E807}"/>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1CA34C-541A-43A7-A8FD-10957DD7D95D}"/>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6" y="61663"/>
            <a:ext cx="1767334" cy="1767334"/>
          </a:xfrm>
          <a:prstGeom prst="rect">
            <a:avLst/>
          </a:prstGeom>
        </p:spPr>
      </p:pic>
      <p:cxnSp>
        <p:nvCxnSpPr>
          <p:cNvPr id="15" name="Straight Connector 14">
            <a:extLst>
              <a:ext uri="{FF2B5EF4-FFF2-40B4-BE49-F238E27FC236}">
                <a16:creationId xmlns:a16="http://schemas.microsoft.com/office/drawing/2014/main" id="{8FB7A4A9-6337-4F6A-89F5-95936C8E3F7C}"/>
              </a:ext>
            </a:extLst>
          </p:cNvPr>
          <p:cNvCxnSpPr>
            <a:cxnSpLocks/>
          </p:cNvCxnSpPr>
          <p:nvPr/>
        </p:nvCxnSpPr>
        <p:spPr>
          <a:xfrm>
            <a:off x="1649676" y="1358419"/>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F207A-28C6-4EAB-8431-0D3870F2CBF7}"/>
              </a:ext>
            </a:extLst>
          </p:cNvPr>
          <p:cNvSpPr/>
          <p:nvPr/>
        </p:nvSpPr>
        <p:spPr>
          <a:xfrm flipH="1">
            <a:off x="1391796" y="818583"/>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2</a:t>
            </a:r>
            <a:endParaRPr lang="en-US" sz="2800" dirty="0">
              <a:solidFill>
                <a:srgbClr val="FF0000"/>
              </a:solidFill>
              <a:latin typeface="#9Slide03 Bebas Neue Bold" panose="020B0606020202050201" pitchFamily="34" charset="0"/>
            </a:endParaRPr>
          </a:p>
        </p:txBody>
      </p:sp>
      <p:sp>
        <p:nvSpPr>
          <p:cNvPr id="24" name="Rectangle 23">
            <a:extLst>
              <a:ext uri="{FF2B5EF4-FFF2-40B4-BE49-F238E27FC236}">
                <a16:creationId xmlns:a16="http://schemas.microsoft.com/office/drawing/2014/main" id="{6DAB915D-6622-4875-956D-EBBA03337851}"/>
              </a:ext>
            </a:extLst>
          </p:cNvPr>
          <p:cNvSpPr/>
          <p:nvPr/>
        </p:nvSpPr>
        <p:spPr>
          <a:xfrm flipH="1">
            <a:off x="6602817" y="2315691"/>
            <a:ext cx="1390365"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LẺ</a:t>
            </a:r>
          </a:p>
        </p:txBody>
      </p:sp>
      <p:graphicFrame>
        <p:nvGraphicFramePr>
          <p:cNvPr id="26" name="Diagram 25">
            <a:extLst>
              <a:ext uri="{FF2B5EF4-FFF2-40B4-BE49-F238E27FC236}">
                <a16:creationId xmlns:a16="http://schemas.microsoft.com/office/drawing/2014/main" id="{DAE753C1-AB04-4595-AECA-B5242D2BD18F}"/>
              </a:ext>
            </a:extLst>
          </p:cNvPr>
          <p:cNvGraphicFramePr/>
          <p:nvPr>
            <p:extLst>
              <p:ext uri="{D42A27DB-BD31-4B8C-83A1-F6EECF244321}">
                <p14:modId xmlns:p14="http://schemas.microsoft.com/office/powerpoint/2010/main" val="961011477"/>
              </p:ext>
            </p:extLst>
          </p:nvPr>
        </p:nvGraphicFramePr>
        <p:xfrm>
          <a:off x="5993753" y="2924751"/>
          <a:ext cx="2760761"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7" name="Diagram 26">
            <a:extLst>
              <a:ext uri="{FF2B5EF4-FFF2-40B4-BE49-F238E27FC236}">
                <a16:creationId xmlns:a16="http://schemas.microsoft.com/office/drawing/2014/main" id="{F44AA71E-7963-4519-81ED-B73B93C5A347}"/>
              </a:ext>
            </a:extLst>
          </p:cNvPr>
          <p:cNvGraphicFramePr/>
          <p:nvPr>
            <p:extLst>
              <p:ext uri="{D42A27DB-BD31-4B8C-83A1-F6EECF244321}">
                <p14:modId xmlns:p14="http://schemas.microsoft.com/office/powerpoint/2010/main" val="2773887980"/>
              </p:ext>
            </p:extLst>
          </p:nvPr>
        </p:nvGraphicFramePr>
        <p:xfrm>
          <a:off x="9189799" y="2910574"/>
          <a:ext cx="2760760" cy="175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Rectangle 27">
            <a:extLst>
              <a:ext uri="{FF2B5EF4-FFF2-40B4-BE49-F238E27FC236}">
                <a16:creationId xmlns:a16="http://schemas.microsoft.com/office/drawing/2014/main" id="{AE5718D5-B174-48E6-87E1-567F48ECA603}"/>
              </a:ext>
            </a:extLst>
          </p:cNvPr>
          <p:cNvSpPr/>
          <p:nvPr/>
        </p:nvSpPr>
        <p:spPr>
          <a:xfrm flipH="1">
            <a:off x="884897" y="202664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2"/>
                </a:solidFill>
                <a:latin typeface="#9Slide03 Bebas Neue Bold" panose="020B0606020202050201" pitchFamily="34" charset="0"/>
              </a:rPr>
              <a:t>Vòng</a:t>
            </a:r>
            <a:r>
              <a:rPr lang="en-US" sz="4000" dirty="0">
                <a:solidFill>
                  <a:schemeClr val="tx2"/>
                </a:solidFill>
                <a:latin typeface="#9Slide03 Bebas Neue Bold" panose="020B0606020202050201" pitchFamily="34" charset="0"/>
              </a:rPr>
              <a:t> </a:t>
            </a:r>
            <a:r>
              <a:rPr lang="en-US" sz="4000" dirty="0" err="1">
                <a:solidFill>
                  <a:schemeClr val="tx2"/>
                </a:solidFill>
                <a:latin typeface="#9Slide03 Bebas Neue Bold" panose="020B0606020202050201" pitchFamily="34" charset="0"/>
              </a:rPr>
              <a:t>chuyên</a:t>
            </a:r>
            <a:r>
              <a:rPr lang="en-US" sz="4000" dirty="0">
                <a:solidFill>
                  <a:schemeClr val="tx2"/>
                </a:solidFill>
                <a:latin typeface="#9Slide03 Bebas Neue Bold" panose="020B0606020202050201" pitchFamily="34" charset="0"/>
              </a:rPr>
              <a:t> </a:t>
            </a:r>
            <a:r>
              <a:rPr lang="en-US" sz="4000" dirty="0" err="1">
                <a:solidFill>
                  <a:schemeClr val="tx2"/>
                </a:solidFill>
                <a:latin typeface="#9Slide03 Bebas Neue Bold" panose="020B0606020202050201" pitchFamily="34" charset="0"/>
              </a:rPr>
              <a:t>gia</a:t>
            </a:r>
            <a:endParaRPr lang="en-US" sz="4000" dirty="0">
              <a:solidFill>
                <a:schemeClr val="tx2"/>
              </a:solidFill>
              <a:latin typeface="#9Slide03 Bebas Neue Bold" panose="020B0606020202050201" pitchFamily="34" charset="0"/>
            </a:endParaRPr>
          </a:p>
        </p:txBody>
      </p:sp>
      <p:sp>
        <p:nvSpPr>
          <p:cNvPr id="29" name="Rectangle 28">
            <a:extLst>
              <a:ext uri="{FF2B5EF4-FFF2-40B4-BE49-F238E27FC236}">
                <a16:creationId xmlns:a16="http://schemas.microsoft.com/office/drawing/2014/main" id="{A6088345-9ACF-46F0-9EF3-FB5AD0AFA8A4}"/>
              </a:ext>
            </a:extLst>
          </p:cNvPr>
          <p:cNvSpPr/>
          <p:nvPr/>
        </p:nvSpPr>
        <p:spPr>
          <a:xfrm flipH="1">
            <a:off x="9874995" y="2315691"/>
            <a:ext cx="1390365" cy="62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CHẴN</a:t>
            </a:r>
          </a:p>
        </p:txBody>
      </p:sp>
      <p:sp>
        <p:nvSpPr>
          <p:cNvPr id="30" name="TextBox 29">
            <a:extLst>
              <a:ext uri="{FF2B5EF4-FFF2-40B4-BE49-F238E27FC236}">
                <a16:creationId xmlns:a16="http://schemas.microsoft.com/office/drawing/2014/main" id="{1D32218E-7771-45EA-800A-57481F5AD45A}"/>
              </a:ext>
            </a:extLst>
          </p:cNvPr>
          <p:cNvSpPr txBox="1"/>
          <p:nvPr/>
        </p:nvSpPr>
        <p:spPr>
          <a:xfrm>
            <a:off x="752476" y="2970074"/>
            <a:ext cx="5186701" cy="1200329"/>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a:t>
            </a:r>
            <a:r>
              <a:rPr lang="vi-VN">
                <a:latin typeface="#9Slide03 Oswald Light" panose="00000400000000000000" pitchFamily="2" charset="0"/>
              </a:rPr>
              <a:t>: Trình bày tình hình phát triển ngành công nghiệp</a:t>
            </a:r>
            <a:r>
              <a:rPr lang="en-US">
                <a:latin typeface="#9Slide03 Oswald Light" panose="00000400000000000000" pitchFamily="2" charset="0"/>
              </a:rPr>
              <a:t>. </a:t>
            </a:r>
            <a:endParaRPr lang="vi-VN" dirty="0">
              <a:latin typeface="#9Slide03 Oswald Light" panose="00000400000000000000" pitchFamily="2" charset="0"/>
            </a:endParaRPr>
          </a:p>
          <a:p>
            <a:pPr marL="285750" indent="-285750" algn="just">
              <a:buFont typeface="Wingdings" panose="05000000000000000000" pitchFamily="2" charset="2"/>
              <a:buChar char="q"/>
            </a:pPr>
            <a:r>
              <a:rPr lang="vi-VN" dirty="0">
                <a:latin typeface="#9Slide03 Oswald Light" panose="00000400000000000000" pitchFamily="2" charset="0"/>
              </a:rPr>
              <a:t>Nhóm 3,4</a:t>
            </a:r>
            <a:r>
              <a:rPr lang="vi-VN">
                <a:latin typeface="#9Slide03 Oswald Light" panose="00000400000000000000" pitchFamily="2" charset="0"/>
              </a:rPr>
              <a:t>: Trình bày tình hình phát triển ngành dịch vụ</a:t>
            </a:r>
            <a:r>
              <a:rPr lang="en-US">
                <a:latin typeface="#9Slide03 Oswald Light" panose="00000400000000000000" pitchFamily="2" charset="0"/>
              </a:rPr>
              <a:t>.</a:t>
            </a:r>
            <a:endParaRPr lang="vi-VN" dirty="0">
              <a:latin typeface="#9Slide03 Oswald Light" panose="00000400000000000000" pitchFamily="2" charset="0"/>
            </a:endParaRPr>
          </a:p>
          <a:p>
            <a:pPr marL="285750" indent="-285750" algn="just">
              <a:buFont typeface="Wingdings" panose="05000000000000000000" pitchFamily="2" charset="2"/>
              <a:buChar char="q"/>
            </a:pPr>
            <a:r>
              <a:rPr lang="vi-VN" dirty="0">
                <a:latin typeface="#9Slide03 Oswald Light" panose="00000400000000000000" pitchFamily="2" charset="0"/>
              </a:rPr>
              <a:t>Nhóm 5,6</a:t>
            </a:r>
            <a:r>
              <a:rPr lang="vi-VN">
                <a:latin typeface="#9Slide03 Oswald Light" panose="00000400000000000000" pitchFamily="2" charset="0"/>
              </a:rPr>
              <a:t>: Trình bày tình hình phát triển ngành nông nghiệp, lâm nghiệp và thuỷ sản</a:t>
            </a:r>
            <a:r>
              <a:rPr lang="en-US">
                <a:latin typeface="#9Slide03 Oswald Light" panose="00000400000000000000" pitchFamily="2" charset="0"/>
              </a:rPr>
              <a:t>.</a:t>
            </a:r>
            <a:endParaRPr lang="vi-VN" dirty="0">
              <a:latin typeface="#9Slide03 Oswald Light" panose="00000400000000000000" pitchFamily="2" charset="0"/>
            </a:endParaRPr>
          </a:p>
        </p:txBody>
      </p:sp>
      <p:pic>
        <p:nvPicPr>
          <p:cNvPr id="31" name="Graphic 30" descr="Programmer female with solid fill">
            <a:extLst>
              <a:ext uri="{FF2B5EF4-FFF2-40B4-BE49-F238E27FC236}">
                <a16:creationId xmlns:a16="http://schemas.microsoft.com/office/drawing/2014/main" id="{6897B655-28FD-4EA9-9208-1894146AAAA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3138" y="1907568"/>
            <a:ext cx="682285" cy="682285"/>
          </a:xfrm>
          <a:prstGeom prst="rect">
            <a:avLst/>
          </a:prstGeom>
        </p:spPr>
      </p:pic>
      <p:pic>
        <p:nvPicPr>
          <p:cNvPr id="32" name="Picture 31">
            <a:extLst>
              <a:ext uri="{FF2B5EF4-FFF2-40B4-BE49-F238E27FC236}">
                <a16:creationId xmlns:a16="http://schemas.microsoft.com/office/drawing/2014/main" id="{1C890422-E5F8-49BE-9159-D55F6C715D97}"/>
              </a:ext>
            </a:extLst>
          </p:cNvPr>
          <p:cNvPicPr>
            <a:picLocks noChangeAspect="1"/>
          </p:cNvPicPr>
          <p:nvPr/>
        </p:nvPicPr>
        <p:blipFill>
          <a:blip r:embed="rId15"/>
          <a:stretch>
            <a:fillRect/>
          </a:stretch>
        </p:blipFill>
        <p:spPr>
          <a:xfrm>
            <a:off x="3200400" y="4170403"/>
            <a:ext cx="2671571" cy="2618137"/>
          </a:xfrm>
          <a:prstGeom prst="rect">
            <a:avLst/>
          </a:prstGeom>
        </p:spPr>
      </p:pic>
    </p:spTree>
    <p:extLst>
      <p:ext uri="{BB962C8B-B14F-4D97-AF65-F5344CB8AC3E}">
        <p14:creationId xmlns:p14="http://schemas.microsoft.com/office/powerpoint/2010/main" val="300494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500" fill="hold"/>
                                        <p:tgtEl>
                                          <p:spTgt spid="24"/>
                                        </p:tgtEl>
                                        <p:attrNameLst>
                                          <p:attrName>ppt_w</p:attrName>
                                        </p:attrNameLst>
                                      </p:cBhvr>
                                      <p:tavLst>
                                        <p:tav tm="0">
                                          <p:val>
                                            <p:fltVal val="0"/>
                                          </p:val>
                                        </p:tav>
                                        <p:tav tm="100000">
                                          <p:val>
                                            <p:strVal val="#ppt_w"/>
                                          </p:val>
                                        </p:tav>
                                      </p:tavLst>
                                    </p:anim>
                                    <p:anim calcmode="lin" valueType="num">
                                      <p:cBhvr>
                                        <p:cTn id="24" dur="1500" fill="hold"/>
                                        <p:tgtEl>
                                          <p:spTgt spid="24"/>
                                        </p:tgtEl>
                                        <p:attrNameLst>
                                          <p:attrName>ppt_h</p:attrName>
                                        </p:attrNameLst>
                                      </p:cBhvr>
                                      <p:tavLst>
                                        <p:tav tm="0">
                                          <p:val>
                                            <p:fltVal val="0"/>
                                          </p:val>
                                        </p:tav>
                                        <p:tav tm="100000">
                                          <p:val>
                                            <p:strVal val="#ppt_h"/>
                                          </p:val>
                                        </p:tav>
                                      </p:tavLst>
                                    </p:anim>
                                    <p:animEffect transition="in" filter="fade">
                                      <p:cBhvr>
                                        <p:cTn id="25" dur="1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500" fill="hold"/>
                                        <p:tgtEl>
                                          <p:spTgt spid="30"/>
                                        </p:tgtEl>
                                        <p:attrNameLst>
                                          <p:attrName>ppt_w</p:attrName>
                                        </p:attrNameLst>
                                      </p:cBhvr>
                                      <p:tavLst>
                                        <p:tav tm="0">
                                          <p:val>
                                            <p:fltVal val="0"/>
                                          </p:val>
                                        </p:tav>
                                        <p:tav tm="100000">
                                          <p:val>
                                            <p:strVal val="#ppt_w"/>
                                          </p:val>
                                        </p:tav>
                                      </p:tavLst>
                                    </p:anim>
                                    <p:anim calcmode="lin" valueType="num">
                                      <p:cBhvr>
                                        <p:cTn id="29" dur="1500" fill="hold"/>
                                        <p:tgtEl>
                                          <p:spTgt spid="30"/>
                                        </p:tgtEl>
                                        <p:attrNameLst>
                                          <p:attrName>ppt_h</p:attrName>
                                        </p:attrNameLst>
                                      </p:cBhvr>
                                      <p:tavLst>
                                        <p:tav tm="0">
                                          <p:val>
                                            <p:fltVal val="0"/>
                                          </p:val>
                                        </p:tav>
                                        <p:tav tm="100000">
                                          <p:val>
                                            <p:strVal val="#ppt_h"/>
                                          </p:val>
                                        </p:tav>
                                      </p:tavLst>
                                    </p:anim>
                                    <p:animEffect transition="in" filter="fade">
                                      <p:cBhvr>
                                        <p:cTn id="30" dur="1500"/>
                                        <p:tgtEl>
                                          <p:spTgt spid="3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500" fill="hold"/>
                                        <p:tgtEl>
                                          <p:spTgt spid="29"/>
                                        </p:tgtEl>
                                        <p:attrNameLst>
                                          <p:attrName>ppt_w</p:attrName>
                                        </p:attrNameLst>
                                      </p:cBhvr>
                                      <p:tavLst>
                                        <p:tav tm="0">
                                          <p:val>
                                            <p:fltVal val="0"/>
                                          </p:val>
                                        </p:tav>
                                        <p:tav tm="100000">
                                          <p:val>
                                            <p:strVal val="#ppt_w"/>
                                          </p:val>
                                        </p:tav>
                                      </p:tavLst>
                                    </p:anim>
                                    <p:anim calcmode="lin" valueType="num">
                                      <p:cBhvr>
                                        <p:cTn id="34" dur="1500" fill="hold"/>
                                        <p:tgtEl>
                                          <p:spTgt spid="29"/>
                                        </p:tgtEl>
                                        <p:attrNameLst>
                                          <p:attrName>ppt_h</p:attrName>
                                        </p:attrNameLst>
                                      </p:cBhvr>
                                      <p:tavLst>
                                        <p:tav tm="0">
                                          <p:val>
                                            <p:fltVal val="0"/>
                                          </p:val>
                                        </p:tav>
                                        <p:tav tm="100000">
                                          <p:val>
                                            <p:strVal val="#ppt_h"/>
                                          </p:val>
                                        </p:tav>
                                      </p:tavLst>
                                    </p:anim>
                                    <p:animEffect transition="in" filter="fade">
                                      <p:cBhvr>
                                        <p:cTn id="35" dur="1500"/>
                                        <p:tgtEl>
                                          <p:spTgt spid="2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500" fill="hold"/>
                                        <p:tgtEl>
                                          <p:spTgt spid="26"/>
                                        </p:tgtEl>
                                        <p:attrNameLst>
                                          <p:attrName>ppt_w</p:attrName>
                                        </p:attrNameLst>
                                      </p:cBhvr>
                                      <p:tavLst>
                                        <p:tav tm="0">
                                          <p:val>
                                            <p:fltVal val="0"/>
                                          </p:val>
                                        </p:tav>
                                        <p:tav tm="100000">
                                          <p:val>
                                            <p:strVal val="#ppt_w"/>
                                          </p:val>
                                        </p:tav>
                                      </p:tavLst>
                                    </p:anim>
                                    <p:anim calcmode="lin" valueType="num">
                                      <p:cBhvr>
                                        <p:cTn id="39" dur="1500" fill="hold"/>
                                        <p:tgtEl>
                                          <p:spTgt spid="26"/>
                                        </p:tgtEl>
                                        <p:attrNameLst>
                                          <p:attrName>ppt_h</p:attrName>
                                        </p:attrNameLst>
                                      </p:cBhvr>
                                      <p:tavLst>
                                        <p:tav tm="0">
                                          <p:val>
                                            <p:fltVal val="0"/>
                                          </p:val>
                                        </p:tav>
                                        <p:tav tm="100000">
                                          <p:val>
                                            <p:strVal val="#ppt_h"/>
                                          </p:val>
                                        </p:tav>
                                      </p:tavLst>
                                    </p:anim>
                                    <p:animEffect transition="in" filter="fade">
                                      <p:cBhvr>
                                        <p:cTn id="40" dur="1500"/>
                                        <p:tgtEl>
                                          <p:spTgt spid="2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500" fill="hold"/>
                                        <p:tgtEl>
                                          <p:spTgt spid="27"/>
                                        </p:tgtEl>
                                        <p:attrNameLst>
                                          <p:attrName>ppt_w</p:attrName>
                                        </p:attrNameLst>
                                      </p:cBhvr>
                                      <p:tavLst>
                                        <p:tav tm="0">
                                          <p:val>
                                            <p:fltVal val="0"/>
                                          </p:val>
                                        </p:tav>
                                        <p:tav tm="100000">
                                          <p:val>
                                            <p:strVal val="#ppt_w"/>
                                          </p:val>
                                        </p:tav>
                                      </p:tavLst>
                                    </p:anim>
                                    <p:anim calcmode="lin" valueType="num">
                                      <p:cBhvr>
                                        <p:cTn id="44" dur="1500" fill="hold"/>
                                        <p:tgtEl>
                                          <p:spTgt spid="27"/>
                                        </p:tgtEl>
                                        <p:attrNameLst>
                                          <p:attrName>ppt_h</p:attrName>
                                        </p:attrNameLst>
                                      </p:cBhvr>
                                      <p:tavLst>
                                        <p:tav tm="0">
                                          <p:val>
                                            <p:fltVal val="0"/>
                                          </p:val>
                                        </p:tav>
                                        <p:tav tm="100000">
                                          <p:val>
                                            <p:strVal val="#ppt_h"/>
                                          </p:val>
                                        </p:tav>
                                      </p:tavLst>
                                    </p:anim>
                                    <p:animEffect transition="in" filter="fade">
                                      <p:cBhvr>
                                        <p:cTn id="45"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Graphic spid="26" grpId="0">
        <p:bldAsOne/>
      </p:bldGraphic>
      <p:bldGraphic spid="27" grpId="0">
        <p:bldAsOne/>
      </p:bldGraphic>
      <p:bldP spid="2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AD4402B-DD4F-42DC-9F2F-0D5E6E8C5D55}"/>
              </a:ext>
            </a:extLst>
          </p:cNvPr>
          <p:cNvGrpSpPr/>
          <p:nvPr/>
        </p:nvGrpSpPr>
        <p:grpSpPr>
          <a:xfrm>
            <a:off x="42548" y="68759"/>
            <a:ext cx="12106903" cy="769441"/>
            <a:chOff x="1205161" y="-3563"/>
            <a:chExt cx="10901184" cy="769441"/>
          </a:xfrm>
          <a:solidFill>
            <a:srgbClr val="F6D1D6"/>
          </a:solidFill>
        </p:grpSpPr>
        <p:sp>
          <p:nvSpPr>
            <p:cNvPr id="20" name="Rectangle: Rounded Corners 19">
              <a:extLst>
                <a:ext uri="{FF2B5EF4-FFF2-40B4-BE49-F238E27FC236}">
                  <a16:creationId xmlns:a16="http://schemas.microsoft.com/office/drawing/2014/main" id="{B335091F-C6D0-409E-8B9B-D90E1478B4E7}"/>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51DBE88-52E8-456B-B99F-32F7CCB06076}"/>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6" y="61663"/>
            <a:ext cx="1767334" cy="1767334"/>
          </a:xfrm>
          <a:prstGeom prst="rect">
            <a:avLst/>
          </a:prstGeom>
        </p:spPr>
      </p:pic>
      <p:cxnSp>
        <p:nvCxnSpPr>
          <p:cNvPr id="15" name="Straight Connector 14">
            <a:extLst>
              <a:ext uri="{FF2B5EF4-FFF2-40B4-BE49-F238E27FC236}">
                <a16:creationId xmlns:a16="http://schemas.microsoft.com/office/drawing/2014/main" id="{8FB7A4A9-6337-4F6A-89F5-95936C8E3F7C}"/>
              </a:ext>
            </a:extLst>
          </p:cNvPr>
          <p:cNvCxnSpPr>
            <a:cxnSpLocks/>
          </p:cNvCxnSpPr>
          <p:nvPr/>
        </p:nvCxnSpPr>
        <p:spPr>
          <a:xfrm>
            <a:off x="1649676" y="1358419"/>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F207A-28C6-4EAB-8431-0D3870F2CBF7}"/>
              </a:ext>
            </a:extLst>
          </p:cNvPr>
          <p:cNvSpPr/>
          <p:nvPr/>
        </p:nvSpPr>
        <p:spPr>
          <a:xfrm flipH="1">
            <a:off x="1391796" y="818583"/>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2</a:t>
            </a:r>
            <a:endParaRPr lang="en-US" sz="2800" dirty="0">
              <a:solidFill>
                <a:srgbClr val="FF0000"/>
              </a:solidFill>
              <a:latin typeface="#9Slide03 Bebas Neue Bold" panose="020B0606020202050201" pitchFamily="34" charset="0"/>
            </a:endParaRPr>
          </a:p>
        </p:txBody>
      </p:sp>
      <p:grpSp>
        <p:nvGrpSpPr>
          <p:cNvPr id="9" name="Group 8">
            <a:extLst>
              <a:ext uri="{FF2B5EF4-FFF2-40B4-BE49-F238E27FC236}">
                <a16:creationId xmlns:a16="http://schemas.microsoft.com/office/drawing/2014/main" id="{643D47B3-C5CA-41CB-8C5B-32C91715B006}"/>
              </a:ext>
            </a:extLst>
          </p:cNvPr>
          <p:cNvGrpSpPr/>
          <p:nvPr/>
        </p:nvGrpSpPr>
        <p:grpSpPr>
          <a:xfrm>
            <a:off x="-177957" y="2650459"/>
            <a:ext cx="2960577" cy="905492"/>
            <a:chOff x="1350854" y="2048850"/>
            <a:chExt cx="2960577" cy="905492"/>
          </a:xfrm>
        </p:grpSpPr>
        <p:sp>
          <p:nvSpPr>
            <p:cNvPr id="28" name="Rectangle 27">
              <a:extLst>
                <a:ext uri="{FF2B5EF4-FFF2-40B4-BE49-F238E27FC236}">
                  <a16:creationId xmlns:a16="http://schemas.microsoft.com/office/drawing/2014/main" id="{AE5718D5-B174-48E6-87E1-567F48ECA603}"/>
                </a:ext>
              </a:extLst>
            </p:cNvPr>
            <p:cNvSpPr/>
            <p:nvPr/>
          </p:nvSpPr>
          <p:spPr>
            <a:xfrm flipH="1">
              <a:off x="1350854" y="2381450"/>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err="1">
                  <a:solidFill>
                    <a:schemeClr val="tx2"/>
                  </a:solidFill>
                  <a:latin typeface="#9Slide03 Bebas Neue Bold" panose="020B0606020202050201" pitchFamily="34" charset="0"/>
                </a:rPr>
                <a:t>Vòng</a:t>
              </a:r>
              <a:r>
                <a:rPr lang="en-US" sz="3600">
                  <a:solidFill>
                    <a:schemeClr val="tx2"/>
                  </a:solidFill>
                  <a:latin typeface="#9Slide03 Bebas Neue Bold" panose="020B0606020202050201" pitchFamily="34" charset="0"/>
                </a:rPr>
                <a:t> </a:t>
              </a:r>
            </a:p>
            <a:p>
              <a:pPr algn="ctr"/>
              <a:r>
                <a:rPr lang="en-US" sz="3600">
                  <a:solidFill>
                    <a:schemeClr val="tx2"/>
                  </a:solidFill>
                  <a:latin typeface="#9Slide03 Bebas Neue Bold" panose="020B0606020202050201" pitchFamily="34" charset="0"/>
                </a:rPr>
                <a:t>chuyên </a:t>
              </a:r>
              <a:r>
                <a:rPr lang="en-US" sz="3600" dirty="0" err="1">
                  <a:solidFill>
                    <a:schemeClr val="tx2"/>
                  </a:solidFill>
                  <a:latin typeface="#9Slide03 Bebas Neue Bold" panose="020B0606020202050201" pitchFamily="34" charset="0"/>
                </a:rPr>
                <a:t>gia</a:t>
              </a:r>
              <a:endParaRPr lang="en-US" sz="3600" dirty="0">
                <a:solidFill>
                  <a:schemeClr val="tx2"/>
                </a:solidFill>
                <a:latin typeface="#9Slide03 Bebas Neue Bold" panose="020B0606020202050201" pitchFamily="34" charset="0"/>
              </a:endParaRPr>
            </a:p>
          </p:txBody>
        </p:sp>
        <p:pic>
          <p:nvPicPr>
            <p:cNvPr id="31" name="Graphic 30" descr="Programmer female with solid fill">
              <a:extLst>
                <a:ext uri="{FF2B5EF4-FFF2-40B4-BE49-F238E27FC236}">
                  <a16:creationId xmlns:a16="http://schemas.microsoft.com/office/drawing/2014/main" id="{6897B655-28FD-4EA9-9208-1894146AAA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077" y="2048850"/>
              <a:ext cx="619046" cy="619046"/>
            </a:xfrm>
            <a:prstGeom prst="rect">
              <a:avLst/>
            </a:prstGeom>
          </p:spPr>
        </p:pic>
      </p:grpSp>
      <p:pic>
        <p:nvPicPr>
          <p:cNvPr id="32" name="Picture 31">
            <a:extLst>
              <a:ext uri="{FF2B5EF4-FFF2-40B4-BE49-F238E27FC236}">
                <a16:creationId xmlns:a16="http://schemas.microsoft.com/office/drawing/2014/main" id="{1C890422-E5F8-49BE-9159-D55F6C715D97}"/>
              </a:ext>
            </a:extLst>
          </p:cNvPr>
          <p:cNvPicPr>
            <a:picLocks noChangeAspect="1"/>
          </p:cNvPicPr>
          <p:nvPr/>
        </p:nvPicPr>
        <p:blipFill>
          <a:blip r:embed="rId5"/>
          <a:stretch>
            <a:fillRect/>
          </a:stretch>
        </p:blipFill>
        <p:spPr>
          <a:xfrm>
            <a:off x="9889185" y="4595128"/>
            <a:ext cx="2166413" cy="2123082"/>
          </a:xfrm>
          <a:prstGeom prst="rect">
            <a:avLst/>
          </a:prstGeom>
        </p:spPr>
      </p:pic>
      <p:sp>
        <p:nvSpPr>
          <p:cNvPr id="19" name="Rectangle 18">
            <a:extLst>
              <a:ext uri="{FF2B5EF4-FFF2-40B4-BE49-F238E27FC236}">
                <a16:creationId xmlns:a16="http://schemas.microsoft.com/office/drawing/2014/main" id="{8CF077AF-16FF-4C78-BBE2-4C3C86E9A0D1}"/>
              </a:ext>
            </a:extLst>
          </p:cNvPr>
          <p:cNvSpPr/>
          <p:nvPr/>
        </p:nvSpPr>
        <p:spPr>
          <a:xfrm flipH="1">
            <a:off x="4610253" y="112758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9Slide03 Bebas Neue Bold" panose="020B0606020202050201" pitchFamily="34" charset="0"/>
              </a:rPr>
              <a:t>PHIẾU HỌC TẬP NHÓM 1,2</a:t>
            </a:r>
            <a:endParaRPr lang="en-US" sz="2800" dirty="0">
              <a:solidFill>
                <a:srgbClr val="00B050"/>
              </a:solidFill>
              <a:latin typeface="#9Slide03 Bebas Neue Bold" panose="020B0606020202050201" pitchFamily="34" charset="0"/>
            </a:endParaRPr>
          </a:p>
        </p:txBody>
      </p:sp>
      <p:graphicFrame>
        <p:nvGraphicFramePr>
          <p:cNvPr id="2" name="Table 1">
            <a:extLst>
              <a:ext uri="{FF2B5EF4-FFF2-40B4-BE49-F238E27FC236}">
                <a16:creationId xmlns:a16="http://schemas.microsoft.com/office/drawing/2014/main" id="{73F2541D-92DE-40C6-9815-CACAE54A8BB6}"/>
              </a:ext>
            </a:extLst>
          </p:cNvPr>
          <p:cNvGraphicFramePr>
            <a:graphicFrameLocks noGrp="1"/>
          </p:cNvGraphicFramePr>
          <p:nvPr>
            <p:extLst>
              <p:ext uri="{D42A27DB-BD31-4B8C-83A1-F6EECF244321}">
                <p14:modId xmlns:p14="http://schemas.microsoft.com/office/powerpoint/2010/main" val="4071535319"/>
              </p:ext>
            </p:extLst>
          </p:nvPr>
        </p:nvGraphicFramePr>
        <p:xfrm>
          <a:off x="2362200" y="2068201"/>
          <a:ext cx="8077200" cy="2938272"/>
        </p:xfrm>
        <a:graphic>
          <a:graphicData uri="http://schemas.openxmlformats.org/drawingml/2006/table">
            <a:tbl>
              <a:tblPr firstRow="1" firstCol="1" bandRow="1"/>
              <a:tblGrid>
                <a:gridCol w="2613631">
                  <a:extLst>
                    <a:ext uri="{9D8B030D-6E8A-4147-A177-3AD203B41FA5}">
                      <a16:colId xmlns:a16="http://schemas.microsoft.com/office/drawing/2014/main" val="2336453436"/>
                    </a:ext>
                  </a:extLst>
                </a:gridCol>
                <a:gridCol w="5463569">
                  <a:extLst>
                    <a:ext uri="{9D8B030D-6E8A-4147-A177-3AD203B41FA5}">
                      <a16:colId xmlns:a16="http://schemas.microsoft.com/office/drawing/2014/main" val="1860197678"/>
                    </a:ext>
                  </a:extLst>
                </a:gridCol>
              </a:tblGrid>
              <a:tr h="0">
                <a:tc>
                  <a:txBody>
                    <a:bodyPr/>
                    <a:lstStyle/>
                    <a:p>
                      <a:pPr marL="0" marR="0" indent="0" algn="ctr">
                        <a:lnSpc>
                          <a:spcPct val="120000"/>
                        </a:lnSpc>
                        <a:spcBef>
                          <a:spcPts val="0"/>
                        </a:spcBef>
                        <a:spcAft>
                          <a:spcPts val="0"/>
                        </a:spcAft>
                      </a:pPr>
                      <a:r>
                        <a:rPr lang="en-US" sz="2400" b="1">
                          <a:effectLst/>
                          <a:latin typeface="#9Slide02 Noi dung rat dai" panose="02000000000000000000" pitchFamily="2" charset="0"/>
                          <a:ea typeface="#9Slide02 Noi dung rat dai" panose="02000000000000000000" pitchFamily="2" charset="0"/>
                        </a:rPr>
                        <a:t>1. Công nghi</a:t>
                      </a:r>
                      <a:r>
                        <a:rPr lang="en-US" sz="2400" b="1">
                          <a:solidFill>
                            <a:srgbClr val="000000"/>
                          </a:solidFill>
                          <a:effectLst/>
                          <a:latin typeface="#9Slide02 Noi dung rat dai" panose="02000000000000000000" pitchFamily="2" charset="0"/>
                          <a:ea typeface="#9Slide02 Noi dung rat dai" panose="02000000000000000000" pitchFamily="2" charset="0"/>
                        </a:rPr>
                        <a:t>ệp</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0" indent="0" algn="ctr">
                        <a:lnSpc>
                          <a:spcPct val="120000"/>
                        </a:lnSpc>
                        <a:spcBef>
                          <a:spcPts val="0"/>
                        </a:spcBef>
                        <a:spcAft>
                          <a:spcPts val="0"/>
                        </a:spcAft>
                      </a:pPr>
                      <a:r>
                        <a:rPr lang="en-US" sz="2400" b="1">
                          <a:solidFill>
                            <a:srgbClr val="000000"/>
                          </a:solidFill>
                          <a:effectLst/>
                          <a:latin typeface="#9Slide02 Noi dung rat dai" panose="02000000000000000000" pitchFamily="2" charset="0"/>
                          <a:ea typeface="#9Slide02 Noi dung rat dai" panose="02000000000000000000" pitchFamily="2" charset="0"/>
                        </a:rPr>
                        <a:t>Tình hình phát triển</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2119266871"/>
                  </a:ext>
                </a:extLst>
              </a:tr>
              <a:tr h="0">
                <a:tc>
                  <a:txBody>
                    <a:bodyPr/>
                    <a:lstStyle/>
                    <a:p>
                      <a:pPr marL="0" marR="0" indent="0" algn="l">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Vị trí, vai trò</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579132"/>
                  </a:ext>
                </a:extLst>
              </a:tr>
              <a:tr h="0">
                <a:tc>
                  <a:txBody>
                    <a:bodyPr/>
                    <a:lstStyle/>
                    <a:p>
                      <a:pPr marL="0" marR="0" indent="0" algn="l">
                        <a:lnSpc>
                          <a:spcPct val="120000"/>
                        </a:lnSpc>
                        <a:spcBef>
                          <a:spcPts val="0"/>
                        </a:spcBef>
                        <a:spcAft>
                          <a:spcPts val="0"/>
                        </a:spcAft>
                      </a:pPr>
                      <a:r>
                        <a:rPr lang="en-US" sz="2400">
                          <a:solidFill>
                            <a:srgbClr val="000000"/>
                          </a:solidFill>
                          <a:effectLst/>
                          <a:latin typeface="#9Slide02 Noi dung rat dai" panose="02000000000000000000" pitchFamily="2" charset="0"/>
                          <a:ea typeface="#9Slide02 Noi dung rat dai" panose="02000000000000000000" pitchFamily="2" charset="0"/>
                        </a:rPr>
                        <a:t>- Cơ cấu ngành:</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indent="0" algn="l">
                        <a:lnSpc>
                          <a:spcPct val="120000"/>
                        </a:lnSpc>
                        <a:spcBef>
                          <a:spcPts val="0"/>
                        </a:spcBef>
                        <a:spcAft>
                          <a:spcPts val="0"/>
                        </a:spcAft>
                      </a:pPr>
                      <a:r>
                        <a:rPr lang="en-US" sz="2400">
                          <a:solidFill>
                            <a:srgbClr val="000000"/>
                          </a:solidFill>
                          <a:effectLst/>
                          <a:latin typeface="#9Slide02 Noi dung rat dai" panose="02000000000000000000" pitchFamily="2" charset="0"/>
                          <a:ea typeface="#9Slide02 Noi dung rat dai" panose="02000000000000000000" pitchFamily="2" charset="0"/>
                        </a:rPr>
                        <a:t>- Hướng chuyển dịch: </a:t>
                      </a:r>
                      <a:endParaRPr lang="en-US" sz="20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2400">
                          <a:solidFill>
                            <a:srgbClr val="000000"/>
                          </a:solidFill>
                          <a:effectLst/>
                          <a:latin typeface="#9Slide02 Noi dung rat dai" panose="02000000000000000000" pitchFamily="2" charset="0"/>
                          <a:ea typeface="#9Slide02 Noi dung rat dai" panose="02000000000000000000" pitchFamily="2" charset="0"/>
                        </a:rPr>
                        <a:t>- Một số ngành nổi trội:</a:t>
                      </a:r>
                      <a:endParaRPr lang="en-US" sz="20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77793269"/>
                  </a:ext>
                </a:extLst>
              </a:tr>
              <a:tr h="0">
                <a:tc>
                  <a:txBody>
                    <a:bodyPr/>
                    <a:lstStyle/>
                    <a:p>
                      <a:pPr marL="0" marR="0" indent="0" algn="l">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TTCN:</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a:t>
                      </a:r>
                      <a:endParaRPr lang="en-US" sz="20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2400">
                          <a:effectLst/>
                          <a:latin typeface="#9Slide02 Noi dung rat dai" panose="02000000000000000000" pitchFamily="2" charset="0"/>
                          <a:ea typeface="#9Slide02 Noi dung rat dai" panose="02000000000000000000" pitchFamily="2" charset="0"/>
                        </a:rPr>
                        <a:t>- </a:t>
                      </a:r>
                      <a:endParaRPr lang="en-US" sz="2000">
                        <a:effectLst/>
                        <a:latin typeface="#9Slide02 Noi dung rat dai" panose="02000000000000000000" pitchFamily="2" charset="0"/>
                        <a:ea typeface="#9Slide02 Noi dung rat dai"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519486"/>
                  </a:ext>
                </a:extLst>
              </a:tr>
            </a:tbl>
          </a:graphicData>
        </a:graphic>
      </p:graphicFrame>
    </p:spTree>
    <p:extLst>
      <p:ext uri="{BB962C8B-B14F-4D97-AF65-F5344CB8AC3E}">
        <p14:creationId xmlns:p14="http://schemas.microsoft.com/office/powerpoint/2010/main" val="1855381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132F63-9B75-4796-A8DA-2DDC20C246A5}"/>
              </a:ext>
            </a:extLst>
          </p:cNvPr>
          <p:cNvGrpSpPr/>
          <p:nvPr/>
        </p:nvGrpSpPr>
        <p:grpSpPr>
          <a:xfrm>
            <a:off x="42548" y="68759"/>
            <a:ext cx="12106903" cy="769441"/>
            <a:chOff x="1205161" y="-3563"/>
            <a:chExt cx="10901184" cy="769441"/>
          </a:xfrm>
          <a:solidFill>
            <a:srgbClr val="F6D1D6"/>
          </a:solidFill>
        </p:grpSpPr>
        <p:sp>
          <p:nvSpPr>
            <p:cNvPr id="20" name="Rectangle: Rounded Corners 19">
              <a:extLst>
                <a:ext uri="{FF2B5EF4-FFF2-40B4-BE49-F238E27FC236}">
                  <a16:creationId xmlns:a16="http://schemas.microsoft.com/office/drawing/2014/main" id="{492370B6-7522-4E4A-A92F-40A5DD77950B}"/>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0A3F53-046C-4B8B-82B6-86F8E2A69C6A}"/>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 y="-1"/>
            <a:ext cx="1767334" cy="1767334"/>
          </a:xfrm>
          <a:prstGeom prst="rect">
            <a:avLst/>
          </a:prstGeom>
        </p:spPr>
      </p:pic>
      <p:cxnSp>
        <p:nvCxnSpPr>
          <p:cNvPr id="15" name="Straight Connector 14">
            <a:extLst>
              <a:ext uri="{FF2B5EF4-FFF2-40B4-BE49-F238E27FC236}">
                <a16:creationId xmlns:a16="http://schemas.microsoft.com/office/drawing/2014/main" id="{8FB7A4A9-6337-4F6A-89F5-95936C8E3F7C}"/>
              </a:ext>
            </a:extLst>
          </p:cNvPr>
          <p:cNvCxnSpPr>
            <a:cxnSpLocks/>
          </p:cNvCxnSpPr>
          <p:nvPr/>
        </p:nvCxnSpPr>
        <p:spPr>
          <a:xfrm>
            <a:off x="1489935" y="1080997"/>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F207A-28C6-4EAB-8431-0D3870F2CBF7}"/>
              </a:ext>
            </a:extLst>
          </p:cNvPr>
          <p:cNvSpPr/>
          <p:nvPr/>
        </p:nvSpPr>
        <p:spPr>
          <a:xfrm flipH="1">
            <a:off x="1017614" y="590635"/>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2</a:t>
            </a:r>
            <a:endParaRPr lang="en-US" sz="2800" dirty="0">
              <a:solidFill>
                <a:srgbClr val="FF0000"/>
              </a:solidFill>
              <a:latin typeface="#9Slide03 Bebas Neue Bold" panose="020B0606020202050201" pitchFamily="34" charset="0"/>
            </a:endParaRPr>
          </a:p>
        </p:txBody>
      </p:sp>
      <p:grpSp>
        <p:nvGrpSpPr>
          <p:cNvPr id="9" name="Group 8">
            <a:extLst>
              <a:ext uri="{FF2B5EF4-FFF2-40B4-BE49-F238E27FC236}">
                <a16:creationId xmlns:a16="http://schemas.microsoft.com/office/drawing/2014/main" id="{BB43FBDE-75EC-4519-80A9-8E8D88912B69}"/>
              </a:ext>
            </a:extLst>
          </p:cNvPr>
          <p:cNvGrpSpPr/>
          <p:nvPr/>
        </p:nvGrpSpPr>
        <p:grpSpPr>
          <a:xfrm>
            <a:off x="-381000" y="2731220"/>
            <a:ext cx="2960577" cy="746830"/>
            <a:chOff x="1159162" y="1849536"/>
            <a:chExt cx="2960577" cy="746830"/>
          </a:xfrm>
        </p:grpSpPr>
        <p:sp>
          <p:nvSpPr>
            <p:cNvPr id="28" name="Rectangle 27">
              <a:extLst>
                <a:ext uri="{FF2B5EF4-FFF2-40B4-BE49-F238E27FC236}">
                  <a16:creationId xmlns:a16="http://schemas.microsoft.com/office/drawing/2014/main" id="{AE5718D5-B174-48E6-87E1-567F48ECA603}"/>
                </a:ext>
              </a:extLst>
            </p:cNvPr>
            <p:cNvSpPr/>
            <p:nvPr/>
          </p:nvSpPr>
          <p:spPr>
            <a:xfrm flipH="1">
              <a:off x="1159162" y="2023474"/>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9Slide03 Bebas Neue Bold" panose="020B0606020202050201" pitchFamily="34" charset="0"/>
                </a:rPr>
                <a:t>Vòng</a:t>
              </a:r>
            </a:p>
            <a:p>
              <a:pPr algn="ctr"/>
              <a:r>
                <a:rPr lang="en-US" sz="3600">
                  <a:solidFill>
                    <a:schemeClr val="tx2"/>
                  </a:solidFill>
                  <a:latin typeface="#9Slide03 Bebas Neue Bold" panose="020B0606020202050201" pitchFamily="34" charset="0"/>
                </a:rPr>
                <a:t> </a:t>
              </a:r>
              <a:r>
                <a:rPr lang="en-US" sz="3600" err="1">
                  <a:solidFill>
                    <a:schemeClr val="tx2"/>
                  </a:solidFill>
                  <a:latin typeface="#9Slide03 Bebas Neue Bold" panose="020B0606020202050201" pitchFamily="34" charset="0"/>
                </a:rPr>
                <a:t>chuyên</a:t>
              </a:r>
              <a:r>
                <a:rPr lang="en-US" sz="3600">
                  <a:solidFill>
                    <a:schemeClr val="tx2"/>
                  </a:solidFill>
                  <a:latin typeface="#9Slide03 Bebas Neue Bold" panose="020B0606020202050201" pitchFamily="34" charset="0"/>
                </a:rPr>
                <a:t> </a:t>
              </a:r>
            </a:p>
            <a:p>
              <a:pPr algn="ctr"/>
              <a:r>
                <a:rPr lang="en-US" sz="3600">
                  <a:solidFill>
                    <a:schemeClr val="tx2"/>
                  </a:solidFill>
                  <a:latin typeface="#9Slide03 Bebas Neue Bold" panose="020B0606020202050201" pitchFamily="34" charset="0"/>
                </a:rPr>
                <a:t>gia</a:t>
              </a:r>
              <a:endParaRPr lang="en-US" sz="3600" dirty="0">
                <a:solidFill>
                  <a:schemeClr val="tx2"/>
                </a:solidFill>
                <a:latin typeface="#9Slide03 Bebas Neue Bold" panose="020B0606020202050201" pitchFamily="34" charset="0"/>
              </a:endParaRPr>
            </a:p>
          </p:txBody>
        </p:sp>
        <p:pic>
          <p:nvPicPr>
            <p:cNvPr id="31" name="Graphic 30" descr="Programmer female with solid fill">
              <a:extLst>
                <a:ext uri="{FF2B5EF4-FFF2-40B4-BE49-F238E27FC236}">
                  <a16:creationId xmlns:a16="http://schemas.microsoft.com/office/drawing/2014/main" id="{6897B655-28FD-4EA9-9208-1894146AAA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9312" y="1849536"/>
              <a:ext cx="619046" cy="619046"/>
            </a:xfrm>
            <a:prstGeom prst="rect">
              <a:avLst/>
            </a:prstGeom>
          </p:spPr>
        </p:pic>
      </p:grpSp>
      <p:pic>
        <p:nvPicPr>
          <p:cNvPr id="32" name="Picture 31">
            <a:extLst>
              <a:ext uri="{FF2B5EF4-FFF2-40B4-BE49-F238E27FC236}">
                <a16:creationId xmlns:a16="http://schemas.microsoft.com/office/drawing/2014/main" id="{1C890422-E5F8-49BE-9159-D55F6C715D97}"/>
              </a:ext>
            </a:extLst>
          </p:cNvPr>
          <p:cNvPicPr>
            <a:picLocks noChangeAspect="1"/>
          </p:cNvPicPr>
          <p:nvPr/>
        </p:nvPicPr>
        <p:blipFill>
          <a:blip r:embed="rId5"/>
          <a:stretch>
            <a:fillRect/>
          </a:stretch>
        </p:blipFill>
        <p:spPr>
          <a:xfrm>
            <a:off x="10429220" y="5111140"/>
            <a:ext cx="1626378" cy="1593848"/>
          </a:xfrm>
          <a:prstGeom prst="rect">
            <a:avLst/>
          </a:prstGeom>
        </p:spPr>
      </p:pic>
      <p:sp>
        <p:nvSpPr>
          <p:cNvPr id="19" name="Rectangle 18">
            <a:extLst>
              <a:ext uri="{FF2B5EF4-FFF2-40B4-BE49-F238E27FC236}">
                <a16:creationId xmlns:a16="http://schemas.microsoft.com/office/drawing/2014/main" id="{8CF077AF-16FF-4C78-BBE2-4C3C86E9A0D1}"/>
              </a:ext>
            </a:extLst>
          </p:cNvPr>
          <p:cNvSpPr/>
          <p:nvPr/>
        </p:nvSpPr>
        <p:spPr>
          <a:xfrm flipH="1">
            <a:off x="9612423" y="3072107"/>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9Slide03 Bebas Neue Bold" panose="020B0606020202050201" pitchFamily="34" charset="0"/>
              </a:rPr>
              <a:t>PHIẾU HỌC TẬP </a:t>
            </a:r>
          </a:p>
          <a:p>
            <a:pPr algn="ctr"/>
            <a:r>
              <a:rPr lang="en-US" sz="2800">
                <a:solidFill>
                  <a:srgbClr val="00B050"/>
                </a:solidFill>
                <a:latin typeface="#9Slide03 Bebas Neue Bold" panose="020B0606020202050201" pitchFamily="34" charset="0"/>
              </a:rPr>
              <a:t>NHÓM 3,4</a:t>
            </a:r>
            <a:endParaRPr lang="en-US" sz="2800" dirty="0">
              <a:solidFill>
                <a:srgbClr val="00B050"/>
              </a:solidFill>
              <a:latin typeface="#9Slide03 Bebas Neue Bold" panose="020B0606020202050201" pitchFamily="34" charset="0"/>
            </a:endParaRPr>
          </a:p>
        </p:txBody>
      </p:sp>
      <p:graphicFrame>
        <p:nvGraphicFramePr>
          <p:cNvPr id="7" name="Table 6">
            <a:extLst>
              <a:ext uri="{FF2B5EF4-FFF2-40B4-BE49-F238E27FC236}">
                <a16:creationId xmlns:a16="http://schemas.microsoft.com/office/drawing/2014/main" id="{D9EABC20-5853-454C-B156-56336A4CC28F}"/>
              </a:ext>
            </a:extLst>
          </p:cNvPr>
          <p:cNvGraphicFramePr>
            <a:graphicFrameLocks noGrp="1"/>
          </p:cNvGraphicFramePr>
          <p:nvPr>
            <p:extLst>
              <p:ext uri="{D42A27DB-BD31-4B8C-83A1-F6EECF244321}">
                <p14:modId xmlns:p14="http://schemas.microsoft.com/office/powerpoint/2010/main" val="1190974919"/>
              </p:ext>
            </p:extLst>
          </p:nvPr>
        </p:nvGraphicFramePr>
        <p:xfrm>
          <a:off x="2148148" y="1275028"/>
          <a:ext cx="7848600" cy="5149386"/>
        </p:xfrm>
        <a:graphic>
          <a:graphicData uri="http://schemas.openxmlformats.org/drawingml/2006/table">
            <a:tbl>
              <a:tblPr firstRow="1" firstCol="1" bandRow="1"/>
              <a:tblGrid>
                <a:gridCol w="2433806">
                  <a:extLst>
                    <a:ext uri="{9D8B030D-6E8A-4147-A177-3AD203B41FA5}">
                      <a16:colId xmlns:a16="http://schemas.microsoft.com/office/drawing/2014/main" val="3937571866"/>
                    </a:ext>
                  </a:extLst>
                </a:gridCol>
                <a:gridCol w="5414794">
                  <a:extLst>
                    <a:ext uri="{9D8B030D-6E8A-4147-A177-3AD203B41FA5}">
                      <a16:colId xmlns:a16="http://schemas.microsoft.com/office/drawing/2014/main" val="821121147"/>
                    </a:ext>
                  </a:extLst>
                </a:gridCol>
              </a:tblGrid>
              <a:tr h="233332">
                <a:tc>
                  <a:txBody>
                    <a:bodyPr/>
                    <a:lstStyle/>
                    <a:p>
                      <a:pPr marL="0" marR="0" indent="0" algn="ctr">
                        <a:lnSpc>
                          <a:spcPct val="120000"/>
                        </a:lnSpc>
                        <a:spcBef>
                          <a:spcPts val="0"/>
                        </a:spcBef>
                        <a:spcAft>
                          <a:spcPts val="0"/>
                        </a:spcAft>
                      </a:pPr>
                      <a:r>
                        <a:rPr lang="en-US" sz="1800" b="1">
                          <a:effectLst/>
                          <a:latin typeface="#9Slide02 Noi dung rat dai" panose="02000000000000000000" pitchFamily="2" charset="0"/>
                          <a:ea typeface="#9Slide02 Noi dung rat dai" panose="02000000000000000000" pitchFamily="2" charset="0"/>
                        </a:rPr>
                        <a:t>2</a:t>
                      </a:r>
                      <a:r>
                        <a:rPr lang="en-US" sz="1800" b="1">
                          <a:solidFill>
                            <a:srgbClr val="000000"/>
                          </a:solidFill>
                          <a:effectLst/>
                          <a:latin typeface="#9Slide02 Noi dung rat dai" panose="02000000000000000000" pitchFamily="2" charset="0"/>
                          <a:ea typeface="#9Slide02 Noi dung rat dai" panose="02000000000000000000" pitchFamily="2" charset="0"/>
                        </a:rPr>
                        <a:t>. Dịch vụ</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0" indent="0" algn="ctr">
                        <a:lnSpc>
                          <a:spcPct val="120000"/>
                        </a:lnSpc>
                        <a:spcBef>
                          <a:spcPts val="0"/>
                        </a:spcBef>
                        <a:spcAft>
                          <a:spcPts val="0"/>
                        </a:spcAft>
                      </a:pPr>
                      <a:r>
                        <a:rPr lang="en-US" sz="1800" b="1">
                          <a:solidFill>
                            <a:srgbClr val="000000"/>
                          </a:solidFill>
                          <a:effectLst/>
                          <a:latin typeface="#9Slide02 Noi dung rat dai" panose="02000000000000000000" pitchFamily="2" charset="0"/>
                          <a:ea typeface="#9Slide02 Noi dung rat dai" panose="02000000000000000000" pitchFamily="2" charset="0"/>
                        </a:rPr>
                        <a:t>Tình hình phát triển</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298064776"/>
                  </a:ext>
                </a:extLst>
              </a:tr>
              <a:tr h="488912">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Vị trí, vai trò</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126988"/>
                  </a:ext>
                </a:extLst>
              </a:tr>
              <a:tr h="744493">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Giao thông vận tải</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Các loại hình:</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Chất lượng: </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Đầu mối GTVT:</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806375136"/>
                  </a:ext>
                </a:extLst>
              </a:tr>
              <a:tr h="744493">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Thương mại</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Nội thương:</a:t>
                      </a:r>
                      <a:endParaRPr lang="en-US" sz="16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Ngoại thương: </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108242"/>
                  </a:ext>
                </a:extLst>
              </a:tr>
              <a:tr h="1255654">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Du lịch</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Vị trí, vai trò:</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Lượng khách DL:</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tabLst>
                          <a:tab pos="1371600" algn="l"/>
                        </a:tabLst>
                      </a:pPr>
                      <a:r>
                        <a:rPr lang="en-US" sz="1800">
                          <a:solidFill>
                            <a:srgbClr val="000000"/>
                          </a:solidFill>
                          <a:effectLst/>
                          <a:latin typeface="#9Slide02 Noi dung rat dai" panose="02000000000000000000" pitchFamily="2" charset="0"/>
                          <a:ea typeface="#9Slide02 Noi dung rat dai" panose="02000000000000000000" pitchFamily="2" charset="0"/>
                        </a:rPr>
                        <a:t>- Các loại hình DL nổi bật của vùng:</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TTDL:</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Điểm DL nổi tiếng: </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655976014"/>
                  </a:ext>
                </a:extLst>
              </a:tr>
              <a:tr h="395541">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Bưu chính viễn thông</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637579"/>
                  </a:ext>
                </a:extLst>
              </a:tr>
              <a:tr h="488912">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Tài chính – ngân hàng</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Tình hình phát triển:</a:t>
                      </a:r>
                      <a:endParaRPr lang="en-US" sz="16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solidFill>
                            <a:srgbClr val="000000"/>
                          </a:solidFill>
                          <a:effectLst/>
                          <a:latin typeface="#9Slide02 Noi dung rat dai" panose="02000000000000000000" pitchFamily="2" charset="0"/>
                          <a:ea typeface="#9Slide02 Noi dung rat dai" panose="02000000000000000000" pitchFamily="2" charset="0"/>
                        </a:rPr>
                        <a:t>- Loại hình kinh doanh:</a:t>
                      </a:r>
                      <a:endParaRPr lang="en-US" sz="1600">
                        <a:effectLst/>
                        <a:latin typeface="#9Slide02 Noi dung rat dai" panose="02000000000000000000" pitchFamily="2" charset="0"/>
                        <a:ea typeface="#9Slide02 Noi dung rat dai" panose="02000000000000000000" pitchFamily="2" charset="0"/>
                      </a:endParaRPr>
                    </a:p>
                  </a:txBody>
                  <a:tcPr marL="68459" marR="68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69103558"/>
                  </a:ext>
                </a:extLst>
              </a:tr>
            </a:tbl>
          </a:graphicData>
        </a:graphic>
      </p:graphicFrame>
    </p:spTree>
    <p:extLst>
      <p:ext uri="{BB962C8B-B14F-4D97-AF65-F5344CB8AC3E}">
        <p14:creationId xmlns:p14="http://schemas.microsoft.com/office/powerpoint/2010/main" val="995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3CCBE71-50AC-4E03-A36E-0C36B5789D67}"/>
              </a:ext>
            </a:extLst>
          </p:cNvPr>
          <p:cNvGrpSpPr/>
          <p:nvPr/>
        </p:nvGrpSpPr>
        <p:grpSpPr>
          <a:xfrm>
            <a:off x="42548" y="68759"/>
            <a:ext cx="12106903" cy="769441"/>
            <a:chOff x="1205161" y="-3563"/>
            <a:chExt cx="10901184" cy="769441"/>
          </a:xfrm>
          <a:solidFill>
            <a:srgbClr val="F6D1D6"/>
          </a:solidFill>
        </p:grpSpPr>
        <p:sp>
          <p:nvSpPr>
            <p:cNvPr id="20" name="Rectangle: Rounded Corners 19">
              <a:extLst>
                <a:ext uri="{FF2B5EF4-FFF2-40B4-BE49-F238E27FC236}">
                  <a16:creationId xmlns:a16="http://schemas.microsoft.com/office/drawing/2014/main" id="{34B1820C-D2FF-4D3B-9918-9431D2A205E3}"/>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BB09CF-366D-4158-99D4-299907D8F4B3}"/>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6" y="61663"/>
            <a:ext cx="1767334" cy="1767334"/>
          </a:xfrm>
          <a:prstGeom prst="rect">
            <a:avLst/>
          </a:prstGeom>
        </p:spPr>
      </p:pic>
      <p:cxnSp>
        <p:nvCxnSpPr>
          <p:cNvPr id="15" name="Straight Connector 14">
            <a:extLst>
              <a:ext uri="{FF2B5EF4-FFF2-40B4-BE49-F238E27FC236}">
                <a16:creationId xmlns:a16="http://schemas.microsoft.com/office/drawing/2014/main" id="{8FB7A4A9-6337-4F6A-89F5-95936C8E3F7C}"/>
              </a:ext>
            </a:extLst>
          </p:cNvPr>
          <p:cNvCxnSpPr>
            <a:cxnSpLocks/>
          </p:cNvCxnSpPr>
          <p:nvPr/>
        </p:nvCxnSpPr>
        <p:spPr>
          <a:xfrm>
            <a:off x="1649676" y="1358419"/>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F207A-28C6-4EAB-8431-0D3870F2CBF7}"/>
              </a:ext>
            </a:extLst>
          </p:cNvPr>
          <p:cNvSpPr/>
          <p:nvPr/>
        </p:nvSpPr>
        <p:spPr>
          <a:xfrm flipH="1">
            <a:off x="1391796" y="818583"/>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2</a:t>
            </a:r>
            <a:endParaRPr lang="en-US" sz="2800" dirty="0">
              <a:solidFill>
                <a:srgbClr val="FF0000"/>
              </a:solidFill>
              <a:latin typeface="#9Slide03 Bebas Neue Bold" panose="020B0606020202050201" pitchFamily="34" charset="0"/>
            </a:endParaRPr>
          </a:p>
        </p:txBody>
      </p:sp>
      <p:grpSp>
        <p:nvGrpSpPr>
          <p:cNvPr id="9" name="Group 8">
            <a:extLst>
              <a:ext uri="{FF2B5EF4-FFF2-40B4-BE49-F238E27FC236}">
                <a16:creationId xmlns:a16="http://schemas.microsoft.com/office/drawing/2014/main" id="{643D47B3-C5CA-41CB-8C5B-32C91715B006}"/>
              </a:ext>
            </a:extLst>
          </p:cNvPr>
          <p:cNvGrpSpPr/>
          <p:nvPr/>
        </p:nvGrpSpPr>
        <p:grpSpPr>
          <a:xfrm>
            <a:off x="-152933" y="3362952"/>
            <a:ext cx="2960577" cy="905492"/>
            <a:chOff x="1350854" y="2048850"/>
            <a:chExt cx="2960577" cy="905492"/>
          </a:xfrm>
        </p:grpSpPr>
        <p:sp>
          <p:nvSpPr>
            <p:cNvPr id="28" name="Rectangle 27">
              <a:extLst>
                <a:ext uri="{FF2B5EF4-FFF2-40B4-BE49-F238E27FC236}">
                  <a16:creationId xmlns:a16="http://schemas.microsoft.com/office/drawing/2014/main" id="{AE5718D5-B174-48E6-87E1-567F48ECA603}"/>
                </a:ext>
              </a:extLst>
            </p:cNvPr>
            <p:cNvSpPr/>
            <p:nvPr/>
          </p:nvSpPr>
          <p:spPr>
            <a:xfrm flipH="1">
              <a:off x="1350854" y="2381450"/>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err="1">
                  <a:solidFill>
                    <a:schemeClr val="tx2"/>
                  </a:solidFill>
                  <a:latin typeface="#9Slide03 Bebas Neue Bold" panose="020B0606020202050201" pitchFamily="34" charset="0"/>
                </a:rPr>
                <a:t>Vòng</a:t>
              </a:r>
              <a:r>
                <a:rPr lang="en-US" sz="3600">
                  <a:solidFill>
                    <a:schemeClr val="tx2"/>
                  </a:solidFill>
                  <a:latin typeface="#9Slide03 Bebas Neue Bold" panose="020B0606020202050201" pitchFamily="34" charset="0"/>
                </a:rPr>
                <a:t> </a:t>
              </a:r>
            </a:p>
            <a:p>
              <a:pPr algn="ctr"/>
              <a:r>
                <a:rPr lang="en-US" sz="3600">
                  <a:solidFill>
                    <a:schemeClr val="tx2"/>
                  </a:solidFill>
                  <a:latin typeface="#9Slide03 Bebas Neue Bold" panose="020B0606020202050201" pitchFamily="34" charset="0"/>
                </a:rPr>
                <a:t>chuyên </a:t>
              </a:r>
              <a:r>
                <a:rPr lang="en-US" sz="3600" dirty="0" err="1">
                  <a:solidFill>
                    <a:schemeClr val="tx2"/>
                  </a:solidFill>
                  <a:latin typeface="#9Slide03 Bebas Neue Bold" panose="020B0606020202050201" pitchFamily="34" charset="0"/>
                </a:rPr>
                <a:t>gia</a:t>
              </a:r>
              <a:endParaRPr lang="en-US" sz="3600" dirty="0">
                <a:solidFill>
                  <a:schemeClr val="tx2"/>
                </a:solidFill>
                <a:latin typeface="#9Slide03 Bebas Neue Bold" panose="020B0606020202050201" pitchFamily="34" charset="0"/>
              </a:endParaRPr>
            </a:p>
          </p:txBody>
        </p:sp>
        <p:pic>
          <p:nvPicPr>
            <p:cNvPr id="31" name="Graphic 30" descr="Programmer female with solid fill">
              <a:extLst>
                <a:ext uri="{FF2B5EF4-FFF2-40B4-BE49-F238E27FC236}">
                  <a16:creationId xmlns:a16="http://schemas.microsoft.com/office/drawing/2014/main" id="{6897B655-28FD-4EA9-9208-1894146AAA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0077" y="2048850"/>
              <a:ext cx="619046" cy="619046"/>
            </a:xfrm>
            <a:prstGeom prst="rect">
              <a:avLst/>
            </a:prstGeom>
          </p:spPr>
        </p:pic>
      </p:grpSp>
      <p:pic>
        <p:nvPicPr>
          <p:cNvPr id="32" name="Picture 31">
            <a:extLst>
              <a:ext uri="{FF2B5EF4-FFF2-40B4-BE49-F238E27FC236}">
                <a16:creationId xmlns:a16="http://schemas.microsoft.com/office/drawing/2014/main" id="{1C890422-E5F8-49BE-9159-D55F6C715D97}"/>
              </a:ext>
            </a:extLst>
          </p:cNvPr>
          <p:cNvPicPr>
            <a:picLocks noChangeAspect="1"/>
          </p:cNvPicPr>
          <p:nvPr/>
        </p:nvPicPr>
        <p:blipFill>
          <a:blip r:embed="rId5"/>
          <a:stretch>
            <a:fillRect/>
          </a:stretch>
        </p:blipFill>
        <p:spPr>
          <a:xfrm>
            <a:off x="9760646" y="4457202"/>
            <a:ext cx="2166413" cy="2123082"/>
          </a:xfrm>
          <a:prstGeom prst="rect">
            <a:avLst/>
          </a:prstGeom>
        </p:spPr>
      </p:pic>
      <p:sp>
        <p:nvSpPr>
          <p:cNvPr id="19" name="Rectangle 18">
            <a:extLst>
              <a:ext uri="{FF2B5EF4-FFF2-40B4-BE49-F238E27FC236}">
                <a16:creationId xmlns:a16="http://schemas.microsoft.com/office/drawing/2014/main" id="{8CF077AF-16FF-4C78-BBE2-4C3C86E9A0D1}"/>
              </a:ext>
            </a:extLst>
          </p:cNvPr>
          <p:cNvSpPr/>
          <p:nvPr/>
        </p:nvSpPr>
        <p:spPr>
          <a:xfrm flipH="1">
            <a:off x="4610253" y="990600"/>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9Slide03 Bebas Neue Bold" panose="020B0606020202050201" pitchFamily="34" charset="0"/>
              </a:rPr>
              <a:t>PHIẾU HỌC TẬP NHÓM 5,6</a:t>
            </a:r>
            <a:endParaRPr lang="en-US" sz="2800" dirty="0">
              <a:solidFill>
                <a:srgbClr val="00B050"/>
              </a:solidFill>
              <a:latin typeface="#9Slide03 Bebas Neue Bold" panose="020B0606020202050201" pitchFamily="34" charset="0"/>
            </a:endParaRPr>
          </a:p>
        </p:txBody>
      </p:sp>
      <p:graphicFrame>
        <p:nvGraphicFramePr>
          <p:cNvPr id="8" name="Table 7">
            <a:extLst>
              <a:ext uri="{FF2B5EF4-FFF2-40B4-BE49-F238E27FC236}">
                <a16:creationId xmlns:a16="http://schemas.microsoft.com/office/drawing/2014/main" id="{AD676F7E-9270-4035-B4A3-7B0941E7B531}"/>
              </a:ext>
            </a:extLst>
          </p:cNvPr>
          <p:cNvGraphicFramePr>
            <a:graphicFrameLocks noGrp="1"/>
          </p:cNvGraphicFramePr>
          <p:nvPr>
            <p:extLst>
              <p:ext uri="{D42A27DB-BD31-4B8C-83A1-F6EECF244321}">
                <p14:modId xmlns:p14="http://schemas.microsoft.com/office/powerpoint/2010/main" val="730666827"/>
              </p:ext>
            </p:extLst>
          </p:nvPr>
        </p:nvGraphicFramePr>
        <p:xfrm>
          <a:off x="2514600" y="1524000"/>
          <a:ext cx="7246046" cy="5166360"/>
        </p:xfrm>
        <a:graphic>
          <a:graphicData uri="http://schemas.openxmlformats.org/drawingml/2006/table">
            <a:tbl>
              <a:tblPr firstRow="1" firstCol="1" bandRow="1"/>
              <a:tblGrid>
                <a:gridCol w="2246959">
                  <a:extLst>
                    <a:ext uri="{9D8B030D-6E8A-4147-A177-3AD203B41FA5}">
                      <a16:colId xmlns:a16="http://schemas.microsoft.com/office/drawing/2014/main" val="3182590303"/>
                    </a:ext>
                  </a:extLst>
                </a:gridCol>
                <a:gridCol w="4999087">
                  <a:extLst>
                    <a:ext uri="{9D8B030D-6E8A-4147-A177-3AD203B41FA5}">
                      <a16:colId xmlns:a16="http://schemas.microsoft.com/office/drawing/2014/main" val="1418506337"/>
                    </a:ext>
                  </a:extLst>
                </a:gridCol>
              </a:tblGrid>
              <a:tr h="258449">
                <a:tc>
                  <a:txBody>
                    <a:bodyPr/>
                    <a:lstStyle/>
                    <a:p>
                      <a:pPr marL="0" marR="0" indent="0" algn="ctr">
                        <a:lnSpc>
                          <a:spcPct val="120000"/>
                        </a:lnSpc>
                        <a:spcBef>
                          <a:spcPts val="0"/>
                        </a:spcBef>
                        <a:spcAft>
                          <a:spcPts val="0"/>
                        </a:spcAft>
                      </a:pPr>
                      <a:r>
                        <a:rPr lang="en-US" sz="1800" b="1">
                          <a:effectLst/>
                          <a:latin typeface="#9Slide02 Noi dung rat dai" panose="02000000000000000000" pitchFamily="2" charset="0"/>
                          <a:ea typeface="#9Slide02 Noi dung rat dai" panose="02000000000000000000" pitchFamily="2" charset="0"/>
                        </a:rPr>
                        <a:t>3. Nông-Lâm-Th</a:t>
                      </a:r>
                      <a:r>
                        <a:rPr lang="en-US" sz="1800" b="1">
                          <a:solidFill>
                            <a:srgbClr val="000000"/>
                          </a:solidFill>
                          <a:effectLst/>
                          <a:latin typeface="#9Slide02 Noi dung rat dai" panose="02000000000000000000" pitchFamily="2" charset="0"/>
                          <a:ea typeface="#9Slide02 Noi dung rat dai" panose="02000000000000000000" pitchFamily="2" charset="0"/>
                        </a:rPr>
                        <a:t>ủy sản</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0" indent="0" algn="ctr">
                        <a:lnSpc>
                          <a:spcPct val="120000"/>
                        </a:lnSpc>
                        <a:spcBef>
                          <a:spcPts val="0"/>
                        </a:spcBef>
                        <a:spcAft>
                          <a:spcPts val="0"/>
                        </a:spcAft>
                      </a:pPr>
                      <a:r>
                        <a:rPr lang="en-US" sz="1800" b="1">
                          <a:solidFill>
                            <a:srgbClr val="000000"/>
                          </a:solidFill>
                          <a:effectLst/>
                          <a:latin typeface="#9Slide02 Noi dung rat dai" panose="02000000000000000000" pitchFamily="2" charset="0"/>
                          <a:ea typeface="#9Slide02 Noi dung rat dai" panose="02000000000000000000" pitchFamily="2" charset="0"/>
                        </a:rPr>
                        <a:t>Tình hình phát triển</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3431983631"/>
                  </a:ext>
                </a:extLst>
              </a:tr>
              <a:tr h="1069159">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Nông nghiệp</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Trồng trọt:</a:t>
                      </a:r>
                      <a:endParaRPr lang="en-US" sz="14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Diện tích cây CN lâu năm.....</a:t>
                      </a:r>
                      <a:endParaRPr lang="en-US" sz="1400">
                        <a:effectLst/>
                        <a:latin typeface="#9Slide02 Noi dung rat dai" panose="02000000000000000000" pitchFamily="2" charset="0"/>
                        <a:ea typeface="#9Slide02 Noi dung rat dai" panose="02000000000000000000" pitchFamily="2" charset="0"/>
                      </a:endParaRPr>
                    </a:p>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Các cây CN chủ yếu:</a:t>
                      </a:r>
                      <a:endParaRPr lang="en-US" sz="1400">
                        <a:effectLst/>
                        <a:latin typeface="#9Slide02 Noi dung rat dai" panose="02000000000000000000" pitchFamily="2" charset="0"/>
                        <a:ea typeface="#9Slide02 Noi dung rat dai" panose="02000000000000000000" pitchFamily="2" charset="0"/>
                      </a:endParaRPr>
                    </a:p>
                    <a:p>
                      <a:pPr marL="14605"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a:t>
                      </a:r>
                      <a:r>
                        <a:rPr lang="vi-VN" sz="1800">
                          <a:effectLst/>
                          <a:latin typeface="#9Slide02 Noi dung rat dai" panose="02000000000000000000" pitchFamily="2" charset="0"/>
                          <a:ea typeface="#9Slide02 Noi dung rat dai" panose="02000000000000000000" pitchFamily="2" charset="0"/>
                        </a:rPr>
                        <a:t>Phân bố (AL)</a:t>
                      </a:r>
                      <a:endParaRPr lang="en-US" sz="1400">
                        <a:effectLst/>
                        <a:latin typeface="#9Slide02 Noi dung rat dai" panose="02000000000000000000" pitchFamily="2" charset="0"/>
                        <a:ea typeface="#9Slide02 Noi dung rat dai" panose="02000000000000000000" pitchFamily="2" charset="0"/>
                      </a:endParaRPr>
                    </a:p>
                    <a:p>
                      <a:pPr marL="14605"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a:t>
                      </a:r>
                      <a:r>
                        <a:rPr lang="vi-VN" sz="1800">
                          <a:effectLst/>
                          <a:latin typeface="#9Slide02 Noi dung rat dai" panose="02000000000000000000" pitchFamily="2" charset="0"/>
                          <a:ea typeface="#9Slide02 Noi dung rat dai" panose="02000000000000000000" pitchFamily="2" charset="0"/>
                        </a:rPr>
                        <a:t> Chăn nuôi: </a:t>
                      </a:r>
                      <a:endParaRPr lang="en-US" sz="1400">
                        <a:effectLst/>
                        <a:latin typeface="#9Slide02 Noi dung rat dai" panose="02000000000000000000" pitchFamily="2" charset="0"/>
                        <a:ea typeface="#9Slide02 Noi dung rat dai" panose="02000000000000000000" pitchFamily="2" charset="0"/>
                      </a:endParaRPr>
                    </a:p>
                    <a:p>
                      <a:pPr marL="14605"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Đang phát triển theo hướng....</a:t>
                      </a:r>
                      <a:endParaRPr lang="en-US" sz="1400">
                        <a:effectLst/>
                        <a:latin typeface="#9Slide02 Noi dung rat dai" panose="02000000000000000000" pitchFamily="2" charset="0"/>
                        <a:ea typeface="#9Slide02 Noi dung rat dai" panose="02000000000000000000" pitchFamily="2" charset="0"/>
                      </a:endParaRPr>
                    </a:p>
                    <a:p>
                      <a:pPr marL="14605"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Số lượng đàn gia súc, gia cầm ....</a:t>
                      </a:r>
                      <a:endParaRPr lang="en-US" sz="1400">
                        <a:effectLst/>
                        <a:latin typeface="#9Slide02 Noi dung rat dai" panose="02000000000000000000" pitchFamily="2" charset="0"/>
                        <a:ea typeface="#9Slide02 Noi dung rat dai" panose="02000000000000000000" pitchFamily="2" charset="0"/>
                      </a:endParaRPr>
                    </a:p>
                    <a:p>
                      <a:pPr marL="14605"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Các vật nuôi chính:</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811293"/>
                  </a:ext>
                </a:extLst>
              </a:tr>
              <a:tr h="623770">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Lâm nghiệp</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-Ý nghĩa</a:t>
                      </a:r>
                      <a:endParaRPr lang="en-US" sz="14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Sản lượng khai thác gỗ hàng năm ...</a:t>
                      </a:r>
                      <a:endParaRPr lang="en-US" sz="14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Công tác quản lí rừng phòng hộ ....</a:t>
                      </a:r>
                      <a:endParaRPr lang="en-US" sz="14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Chú trọng bảo tồn ......</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845667"/>
                  </a:ext>
                </a:extLst>
              </a:tr>
              <a:tr h="623770">
                <a:tc>
                  <a:txBody>
                    <a:bodyPr/>
                    <a:lstStyle/>
                    <a:p>
                      <a:pPr marL="0" marR="0" indent="0" algn="l">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Thủy sản</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Sản lượng ....</a:t>
                      </a:r>
                      <a:endParaRPr lang="en-US" sz="14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en-US" sz="1800">
                          <a:effectLst/>
                          <a:latin typeface="#9Slide02 Noi dung rat dai" panose="02000000000000000000" pitchFamily="2" charset="0"/>
                          <a:ea typeface="#9Slide02 Noi dung rat dai" panose="02000000000000000000" pitchFamily="2" charset="0"/>
                        </a:rPr>
                        <a:t>- Tỉnh có sản lượng khai thác lớn nhất ...</a:t>
                      </a:r>
                      <a:endParaRPr lang="en-US" sz="1400">
                        <a:effectLst/>
                        <a:latin typeface="#9Slide02 Noi dung rat dai" panose="02000000000000000000" pitchFamily="2" charset="0"/>
                        <a:ea typeface="#9Slide02 Noi dung rat dai" panose="02000000000000000000" pitchFamily="2" charset="0"/>
                      </a:endParaRPr>
                    </a:p>
                    <a:p>
                      <a:pPr marL="0" marR="0" indent="0" algn="just">
                        <a:lnSpc>
                          <a:spcPct val="120000"/>
                        </a:lnSpc>
                        <a:spcBef>
                          <a:spcPts val="0"/>
                        </a:spcBef>
                        <a:spcAft>
                          <a:spcPts val="0"/>
                        </a:spcAft>
                      </a:pPr>
                      <a:r>
                        <a:rPr lang="vi-VN" sz="1800">
                          <a:effectLst/>
                          <a:latin typeface="#9Slide02 Noi dung rat dai" panose="02000000000000000000" pitchFamily="2" charset="0"/>
                          <a:ea typeface="#9Slide02 Noi dung rat dai" panose="02000000000000000000" pitchFamily="2" charset="0"/>
                        </a:rPr>
                        <a:t>- Nu</a:t>
                      </a:r>
                      <a:r>
                        <a:rPr lang="en-US" sz="1800">
                          <a:effectLst/>
                          <a:latin typeface="#9Slide02 Noi dung rat dai" panose="02000000000000000000" pitchFamily="2" charset="0"/>
                          <a:ea typeface="#9Slide02 Noi dung rat dai" panose="02000000000000000000" pitchFamily="2" charset="0"/>
                        </a:rPr>
                        <a:t>ôi thủy sản tập trung chủ yếu ....</a:t>
                      </a:r>
                      <a:endParaRPr lang="en-US" sz="1400">
                        <a:effectLst/>
                        <a:latin typeface="#9Slide02 Noi dung rat dai" panose="02000000000000000000" pitchFamily="2" charset="0"/>
                        <a:ea typeface="#9Slide02 Noi dung rat dai" panose="02000000000000000000" pitchFamily="2" charset="0"/>
                      </a:endParaRPr>
                    </a:p>
                  </a:txBody>
                  <a:tcPr marL="36824" marR="368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936101"/>
                  </a:ext>
                </a:extLst>
              </a:tr>
            </a:tbl>
          </a:graphicData>
        </a:graphic>
      </p:graphicFrame>
    </p:spTree>
    <p:extLst>
      <p:ext uri="{BB962C8B-B14F-4D97-AF65-F5344CB8AC3E}">
        <p14:creationId xmlns:p14="http://schemas.microsoft.com/office/powerpoint/2010/main" val="175260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D7F330-939A-4A34-BDA1-471A0AB0BF04}"/>
              </a:ext>
            </a:extLst>
          </p:cNvPr>
          <p:cNvSpPr txBox="1">
            <a:spLocks noChangeArrowheads="1"/>
          </p:cNvSpPr>
          <p:nvPr/>
        </p:nvSpPr>
        <p:spPr bwMode="auto">
          <a:xfrm>
            <a:off x="2608075" y="77790"/>
            <a:ext cx="6368257"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7F7F7F"/>
                </a:solidFill>
                <a:latin typeface="Century Gothic" pitchFamily="34" charset="0"/>
              </a:defRPr>
            </a:lvl1pPr>
            <a:lvl2pPr>
              <a:defRPr sz="1600">
                <a:solidFill>
                  <a:srgbClr val="7F7F7F"/>
                </a:solidFill>
                <a:latin typeface="Century Gothic" pitchFamily="34" charset="0"/>
              </a:defRPr>
            </a:lvl2pPr>
            <a:lvl3pPr>
              <a:defRPr sz="1600">
                <a:solidFill>
                  <a:srgbClr val="7F7F7F"/>
                </a:solidFill>
                <a:latin typeface="Century Gothic" pitchFamily="34" charset="0"/>
              </a:defRPr>
            </a:lvl3pPr>
            <a:lvl4pPr>
              <a:defRPr sz="1600">
                <a:solidFill>
                  <a:srgbClr val="7F7F7F"/>
                </a:solidFill>
                <a:latin typeface="Century Gothic" pitchFamily="34" charset="0"/>
              </a:defRPr>
            </a:lvl4pPr>
            <a:lvl5pPr>
              <a:defRPr sz="1600">
                <a:solidFill>
                  <a:srgbClr val="7F7F7F"/>
                </a:solidFill>
                <a:latin typeface="Century Gothic" pitchFamily="34" charset="0"/>
              </a:defRPr>
            </a:lvl5pPr>
            <a:lvl6pPr eaLnBrk="0" fontAlgn="base" hangingPunct="0">
              <a:spcAft>
                <a:spcPct val="0"/>
              </a:spcAft>
              <a:buFont typeface="Arial" charset="0"/>
              <a:buChar char="•"/>
              <a:defRPr sz="1600">
                <a:solidFill>
                  <a:srgbClr val="7F7F7F"/>
                </a:solidFill>
                <a:latin typeface="Century Gothic" pitchFamily="34" charset="0"/>
              </a:defRPr>
            </a:lvl6pPr>
            <a:lvl7pPr eaLnBrk="0" fontAlgn="base" hangingPunct="0">
              <a:spcAft>
                <a:spcPct val="0"/>
              </a:spcAft>
              <a:buFont typeface="Arial" charset="0"/>
              <a:defRPr sz="1600">
                <a:solidFill>
                  <a:srgbClr val="7F7F7F"/>
                </a:solidFill>
                <a:latin typeface="Century Gothic" pitchFamily="34" charset="0"/>
              </a:defRPr>
            </a:lvl7pPr>
            <a:lvl8pPr eaLnBrk="0" fontAlgn="base" hangingPunct="0">
              <a:spcAft>
                <a:spcPct val="0"/>
              </a:spcAft>
              <a:buFont typeface="Arial" charset="0"/>
              <a:buChar char="•"/>
              <a:defRPr sz="1600">
                <a:solidFill>
                  <a:srgbClr val="7F7F7F"/>
                </a:solidFill>
                <a:latin typeface="Century Gothic" pitchFamily="34" charset="0"/>
              </a:defRPr>
            </a:lvl8pPr>
            <a:lvl9pPr eaLnBrk="0" fontAlgn="base" hangingPunct="0">
              <a:spcAft>
                <a:spcPct val="0"/>
              </a:spcAft>
              <a:buFont typeface="Arial" charset="0"/>
              <a:defRPr sz="1600">
                <a:solidFill>
                  <a:srgbClr val="7F7F7F"/>
                </a:solidFill>
                <a:latin typeface="Century Gothic"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chemeClr val="accent2">
                    <a:lumMod val="50000"/>
                  </a:schemeClr>
                </a:solidFill>
                <a:effectLst/>
                <a:uLnTx/>
                <a:uFillTx/>
                <a:latin typeface="#9Slide03 SFU Futura_05" panose="00000800000000000000" pitchFamily="2" charset="0"/>
                <a:ea typeface="#9Slide05 SVNQuarzo" panose="04000000000000000000" pitchFamily="82" charset="0"/>
                <a:cs typeface="#9Slide03 SVNAguda" pitchFamily="2" charset="0"/>
              </a:rPr>
              <a:t>NỘI DUNG </a:t>
            </a:r>
            <a:r>
              <a:rPr lang="vi-VN" altLang="en-US" sz="3200" b="1">
                <a:solidFill>
                  <a:schemeClr val="accent2">
                    <a:lumMod val="50000"/>
                  </a:schemeClr>
                </a:solidFill>
                <a:latin typeface="#9Slide03 SFU Futura_05" panose="00000800000000000000" pitchFamily="2" charset="0"/>
                <a:ea typeface="#9Slide05 SVNQuarzo" panose="04000000000000000000" pitchFamily="82" charset="0"/>
                <a:cs typeface="#9Slide03 SVNAguda" pitchFamily="2" charset="0"/>
              </a:rPr>
              <a:t>BÀI HỌC</a:t>
            </a:r>
            <a:endParaRPr kumimoji="0" lang="en-US" altLang="en-US" sz="3200" b="1" i="0" u="none" strike="noStrike" kern="1200" cap="none" spc="0" normalizeH="0" baseline="0" noProof="0" dirty="0">
              <a:ln>
                <a:noFill/>
              </a:ln>
              <a:solidFill>
                <a:schemeClr val="accent2">
                  <a:lumMod val="50000"/>
                </a:schemeClr>
              </a:solidFill>
              <a:effectLst/>
              <a:uLnTx/>
              <a:uFillTx/>
              <a:latin typeface="#9Slide03 SFU Futura_05" panose="00000800000000000000" pitchFamily="2" charset="0"/>
              <a:ea typeface="#9Slide05 SVNQuarzo" panose="04000000000000000000" pitchFamily="82" charset="0"/>
              <a:cs typeface="#9Slide03 SVNAguda" pitchFamily="2" charset="0"/>
            </a:endParaRPr>
          </a:p>
        </p:txBody>
      </p:sp>
      <p:cxnSp>
        <p:nvCxnSpPr>
          <p:cNvPr id="8" name="Đường nối Thẳng 10">
            <a:extLst>
              <a:ext uri="{FF2B5EF4-FFF2-40B4-BE49-F238E27FC236}">
                <a16:creationId xmlns:a16="http://schemas.microsoft.com/office/drawing/2014/main" id="{8F664003-6E7B-4A4F-8ECC-45159786BDAC}"/>
              </a:ext>
            </a:extLst>
          </p:cNvPr>
          <p:cNvCxnSpPr>
            <a:cxnSpLocks/>
          </p:cNvCxnSpPr>
          <p:nvPr/>
        </p:nvCxnSpPr>
        <p:spPr>
          <a:xfrm>
            <a:off x="3651522" y="681437"/>
            <a:ext cx="4281362" cy="0"/>
          </a:xfrm>
          <a:prstGeom prst="line">
            <a:avLst/>
          </a:prstGeom>
          <a:noFill/>
          <a:ln w="28575" cap="flat" cmpd="sng" algn="ctr">
            <a:solidFill>
              <a:schemeClr val="accent2">
                <a:lumMod val="50000"/>
              </a:schemeClr>
            </a:solidFill>
            <a:prstDash val="sysDash"/>
            <a:miter lim="800000"/>
          </a:ln>
          <a:effectLst/>
        </p:spPr>
      </p:cxnSp>
      <p:pic>
        <p:nvPicPr>
          <p:cNvPr id="4" name="Picture 3">
            <a:extLst>
              <a:ext uri="{FF2B5EF4-FFF2-40B4-BE49-F238E27FC236}">
                <a16:creationId xmlns:a16="http://schemas.microsoft.com/office/drawing/2014/main" id="{E1450856-1D38-4CE2-A179-AB9444C230A4}"/>
              </a:ext>
            </a:extLst>
          </p:cNvPr>
          <p:cNvPicPr>
            <a:picLocks noChangeAspect="1"/>
          </p:cNvPicPr>
          <p:nvPr/>
        </p:nvPicPr>
        <p:blipFill rotWithShape="1">
          <a:blip r:embed="rId2">
            <a:extLst>
              <a:ext uri="{28A0092B-C50C-407E-A947-70E740481C1C}">
                <a14:useLocalDpi xmlns:a14="http://schemas.microsoft.com/office/drawing/2010/main" val="0"/>
              </a:ext>
            </a:extLst>
          </a:blip>
          <a:srcRect t="9384" r="72222" b="13973"/>
          <a:stretch/>
        </p:blipFill>
        <p:spPr>
          <a:xfrm>
            <a:off x="2509528" y="1077686"/>
            <a:ext cx="1905000" cy="5256210"/>
          </a:xfrm>
          <a:prstGeom prst="rect">
            <a:avLst/>
          </a:prstGeom>
        </p:spPr>
      </p:pic>
      <p:pic>
        <p:nvPicPr>
          <p:cNvPr id="13" name="Picture 12">
            <a:extLst>
              <a:ext uri="{FF2B5EF4-FFF2-40B4-BE49-F238E27FC236}">
                <a16:creationId xmlns:a16="http://schemas.microsoft.com/office/drawing/2014/main" id="{30952AA0-4B32-446F-8585-2F7779E3B7C7}"/>
              </a:ext>
            </a:extLst>
          </p:cNvPr>
          <p:cNvPicPr>
            <a:picLocks noChangeAspect="1"/>
          </p:cNvPicPr>
          <p:nvPr/>
        </p:nvPicPr>
        <p:blipFill rotWithShape="1">
          <a:blip r:embed="rId2">
            <a:extLst>
              <a:ext uri="{28A0092B-C50C-407E-A947-70E740481C1C}">
                <a14:useLocalDpi xmlns:a14="http://schemas.microsoft.com/office/drawing/2010/main" val="0"/>
              </a:ext>
            </a:extLst>
          </a:blip>
          <a:srcRect l="28080" t="31447" r="50245" b="13973"/>
          <a:stretch/>
        </p:blipFill>
        <p:spPr>
          <a:xfrm>
            <a:off x="4405586" y="2590802"/>
            <a:ext cx="1486496" cy="3743094"/>
          </a:xfrm>
          <a:prstGeom prst="rect">
            <a:avLst/>
          </a:prstGeom>
        </p:spPr>
      </p:pic>
      <p:pic>
        <p:nvPicPr>
          <p:cNvPr id="14" name="Picture 13">
            <a:extLst>
              <a:ext uri="{FF2B5EF4-FFF2-40B4-BE49-F238E27FC236}">
                <a16:creationId xmlns:a16="http://schemas.microsoft.com/office/drawing/2014/main" id="{8E787311-4FAF-4763-9F80-D21F9638DC9C}"/>
              </a:ext>
            </a:extLst>
          </p:cNvPr>
          <p:cNvPicPr>
            <a:picLocks noChangeAspect="1"/>
          </p:cNvPicPr>
          <p:nvPr/>
        </p:nvPicPr>
        <p:blipFill rotWithShape="1">
          <a:blip r:embed="rId2">
            <a:extLst>
              <a:ext uri="{28A0092B-C50C-407E-A947-70E740481C1C}">
                <a14:useLocalDpi xmlns:a14="http://schemas.microsoft.com/office/drawing/2010/main" val="0"/>
              </a:ext>
            </a:extLst>
          </a:blip>
          <a:srcRect l="50471" t="11174" r="27854" b="34246"/>
          <a:stretch/>
        </p:blipFill>
        <p:spPr>
          <a:xfrm>
            <a:off x="6052592" y="1211369"/>
            <a:ext cx="1558760" cy="3743095"/>
          </a:xfrm>
          <a:prstGeom prst="rect">
            <a:avLst/>
          </a:prstGeom>
        </p:spPr>
      </p:pic>
      <p:pic>
        <p:nvPicPr>
          <p:cNvPr id="16" name="Picture 15">
            <a:extLst>
              <a:ext uri="{FF2B5EF4-FFF2-40B4-BE49-F238E27FC236}">
                <a16:creationId xmlns:a16="http://schemas.microsoft.com/office/drawing/2014/main" id="{B80ACA94-E9B7-423D-B8B9-69A97E959EB9}"/>
              </a:ext>
            </a:extLst>
          </p:cNvPr>
          <p:cNvPicPr>
            <a:picLocks noChangeAspect="1"/>
          </p:cNvPicPr>
          <p:nvPr/>
        </p:nvPicPr>
        <p:blipFill rotWithShape="1">
          <a:blip r:embed="rId2">
            <a:extLst>
              <a:ext uri="{28A0092B-C50C-407E-A947-70E740481C1C}">
                <a14:useLocalDpi xmlns:a14="http://schemas.microsoft.com/office/drawing/2010/main" val="0"/>
              </a:ext>
            </a:extLst>
          </a:blip>
          <a:srcRect l="72693" t="11174" r="641" b="13973"/>
          <a:stretch/>
        </p:blipFill>
        <p:spPr>
          <a:xfrm>
            <a:off x="7543800" y="1200483"/>
            <a:ext cx="1828800" cy="5133413"/>
          </a:xfrm>
          <a:prstGeom prst="rect">
            <a:avLst/>
          </a:prstGeom>
        </p:spPr>
      </p:pic>
      <p:sp>
        <p:nvSpPr>
          <p:cNvPr id="20" name="TextBox 19">
            <a:extLst>
              <a:ext uri="{FF2B5EF4-FFF2-40B4-BE49-F238E27FC236}">
                <a16:creationId xmlns:a16="http://schemas.microsoft.com/office/drawing/2014/main" id="{1FD01B5A-A009-47CC-BDF7-92C3DBE3326F}"/>
              </a:ext>
            </a:extLst>
          </p:cNvPr>
          <p:cNvSpPr txBox="1"/>
          <p:nvPr/>
        </p:nvSpPr>
        <p:spPr>
          <a:xfrm>
            <a:off x="2865154" y="1524000"/>
            <a:ext cx="1621601" cy="1200329"/>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I</a:t>
            </a:r>
          </a:p>
          <a:p>
            <a:pPr algn="ctr"/>
            <a:r>
              <a:rPr lang="en-US" sz="2400">
                <a:solidFill>
                  <a:schemeClr val="bg1"/>
                </a:solidFill>
                <a:latin typeface="#9Slide07 IcielBC Cubano Normal" panose="00000500000000000000" pitchFamily="2" charset="0"/>
              </a:rPr>
              <a:t>KHÁI </a:t>
            </a:r>
          </a:p>
          <a:p>
            <a:pPr algn="ctr"/>
            <a:r>
              <a:rPr lang="en-US" sz="2400">
                <a:solidFill>
                  <a:schemeClr val="bg1"/>
                </a:solidFill>
                <a:latin typeface="#9Slide07 IcielBC Cubano Normal" panose="00000500000000000000" pitchFamily="2" charset="0"/>
              </a:rPr>
              <a:t>QUÁT</a:t>
            </a:r>
            <a:endParaRPr lang="en-US" sz="1200">
              <a:solidFill>
                <a:schemeClr val="bg1"/>
              </a:solidFill>
            </a:endParaRPr>
          </a:p>
        </p:txBody>
      </p:sp>
      <p:sp>
        <p:nvSpPr>
          <p:cNvPr id="21" name="TextBox 20">
            <a:extLst>
              <a:ext uri="{FF2B5EF4-FFF2-40B4-BE49-F238E27FC236}">
                <a16:creationId xmlns:a16="http://schemas.microsoft.com/office/drawing/2014/main" id="{27AE239F-276E-4760-83B1-68703D60464B}"/>
              </a:ext>
            </a:extLst>
          </p:cNvPr>
          <p:cNvSpPr txBox="1"/>
          <p:nvPr/>
        </p:nvSpPr>
        <p:spPr>
          <a:xfrm>
            <a:off x="4338033" y="4462349"/>
            <a:ext cx="1621601" cy="1200329"/>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II</a:t>
            </a:r>
          </a:p>
          <a:p>
            <a:pPr algn="ctr"/>
            <a:r>
              <a:rPr lang="en-US" sz="2400">
                <a:solidFill>
                  <a:schemeClr val="bg1"/>
                </a:solidFill>
                <a:latin typeface="#9Slide07 IcielBC Cubano Normal" panose="00000500000000000000" pitchFamily="2" charset="0"/>
              </a:rPr>
              <a:t>THẾ MẠNH</a:t>
            </a:r>
          </a:p>
          <a:p>
            <a:pPr algn="ctr"/>
            <a:r>
              <a:rPr lang="en-US" sz="2400">
                <a:solidFill>
                  <a:schemeClr val="bg1"/>
                </a:solidFill>
                <a:latin typeface="#9Slide07 IcielBC Cubano Normal" panose="00000500000000000000" pitchFamily="2" charset="0"/>
              </a:rPr>
              <a:t>HẠN CHẾ</a:t>
            </a:r>
            <a:endParaRPr lang="en-US" sz="1200">
              <a:solidFill>
                <a:schemeClr val="bg1"/>
              </a:solidFill>
            </a:endParaRPr>
          </a:p>
        </p:txBody>
      </p:sp>
      <p:sp>
        <p:nvSpPr>
          <p:cNvPr id="22" name="TextBox 21">
            <a:extLst>
              <a:ext uri="{FF2B5EF4-FFF2-40B4-BE49-F238E27FC236}">
                <a16:creationId xmlns:a16="http://schemas.microsoft.com/office/drawing/2014/main" id="{194B18E8-8306-41B6-B8FA-93556F6D9499}"/>
              </a:ext>
            </a:extLst>
          </p:cNvPr>
          <p:cNvSpPr txBox="1"/>
          <p:nvPr/>
        </p:nvSpPr>
        <p:spPr>
          <a:xfrm>
            <a:off x="5987144" y="1261408"/>
            <a:ext cx="1628884" cy="1938992"/>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III</a:t>
            </a:r>
          </a:p>
          <a:p>
            <a:pPr algn="ctr"/>
            <a:r>
              <a:rPr lang="en-US" sz="2400">
                <a:solidFill>
                  <a:schemeClr val="bg1"/>
                </a:solidFill>
                <a:latin typeface="#9Slide07 IcielBC Cubano Normal" panose="00000500000000000000" pitchFamily="2" charset="0"/>
              </a:rPr>
              <a:t>PHÁT TRIỂN </a:t>
            </a:r>
          </a:p>
          <a:p>
            <a:pPr algn="ctr"/>
            <a:r>
              <a:rPr lang="en-US" sz="2400">
                <a:solidFill>
                  <a:schemeClr val="bg1"/>
                </a:solidFill>
                <a:latin typeface="#9Slide07 IcielBC Cubano Normal" panose="00000500000000000000" pitchFamily="2" charset="0"/>
              </a:rPr>
              <a:t>CÁC NGÀNH KT</a:t>
            </a:r>
            <a:endParaRPr lang="en-US" sz="1200">
              <a:solidFill>
                <a:schemeClr val="bg1"/>
              </a:solidFill>
            </a:endParaRPr>
          </a:p>
        </p:txBody>
      </p:sp>
      <p:sp>
        <p:nvSpPr>
          <p:cNvPr id="23" name="TextBox 22">
            <a:extLst>
              <a:ext uri="{FF2B5EF4-FFF2-40B4-BE49-F238E27FC236}">
                <a16:creationId xmlns:a16="http://schemas.microsoft.com/office/drawing/2014/main" id="{6576DE93-44D4-4601-925C-7C74F5A25DE4}"/>
              </a:ext>
            </a:extLst>
          </p:cNvPr>
          <p:cNvSpPr txBox="1"/>
          <p:nvPr/>
        </p:nvSpPr>
        <p:spPr>
          <a:xfrm>
            <a:off x="7465179" y="4514671"/>
            <a:ext cx="1621601" cy="1200329"/>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IV</a:t>
            </a:r>
          </a:p>
          <a:p>
            <a:pPr algn="ctr"/>
            <a:r>
              <a:rPr lang="en-US" sz="2400">
                <a:solidFill>
                  <a:schemeClr val="bg1"/>
                </a:solidFill>
                <a:latin typeface="#9Slide07 IcielBC Cubano Normal" panose="00000500000000000000" pitchFamily="2" charset="0"/>
              </a:rPr>
              <a:t>VẤN ĐỀ BVMT</a:t>
            </a:r>
            <a:endParaRPr lang="en-US" sz="1200">
              <a:solidFill>
                <a:schemeClr val="bg1"/>
              </a:solidFill>
            </a:endParaRPr>
          </a:p>
        </p:txBody>
      </p:sp>
      <p:sp>
        <p:nvSpPr>
          <p:cNvPr id="15" name="Rectangle 14">
            <a:extLst>
              <a:ext uri="{FF2B5EF4-FFF2-40B4-BE49-F238E27FC236}">
                <a16:creationId xmlns:a16="http://schemas.microsoft.com/office/drawing/2014/main" id="{9C4C090D-6C32-451B-9B1E-ACB8D0FE936C}"/>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9C9D253-D108-48BB-837A-D3814B94B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757" y="3944879"/>
            <a:ext cx="2875932" cy="2795867"/>
          </a:xfrm>
          <a:prstGeom prst="rect">
            <a:avLst/>
          </a:prstGeom>
        </p:spPr>
      </p:pic>
    </p:spTree>
    <p:extLst>
      <p:ext uri="{BB962C8B-B14F-4D97-AF65-F5344CB8AC3E}">
        <p14:creationId xmlns:p14="http://schemas.microsoft.com/office/powerpoint/2010/main" val="46538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A94B309-6CC3-46CA-AAA6-A401D9DDBC70}"/>
              </a:ext>
            </a:extLst>
          </p:cNvPr>
          <p:cNvGrpSpPr/>
          <p:nvPr/>
        </p:nvGrpSpPr>
        <p:grpSpPr>
          <a:xfrm>
            <a:off x="42548" y="68759"/>
            <a:ext cx="12106903" cy="769441"/>
            <a:chOff x="1205161" y="-3563"/>
            <a:chExt cx="10901184" cy="769441"/>
          </a:xfrm>
          <a:solidFill>
            <a:srgbClr val="F6D1D6"/>
          </a:solidFill>
        </p:grpSpPr>
        <p:sp>
          <p:nvSpPr>
            <p:cNvPr id="28" name="Rectangle: Rounded Corners 27">
              <a:extLst>
                <a:ext uri="{FF2B5EF4-FFF2-40B4-BE49-F238E27FC236}">
                  <a16:creationId xmlns:a16="http://schemas.microsoft.com/office/drawing/2014/main" id="{11F91394-FFB4-4C42-BC34-A37E62CEA858}"/>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D9D907-5981-4DA2-BD3D-92E00E16B032}"/>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 name="Rectangle 2">
            <a:extLst>
              <a:ext uri="{FF2B5EF4-FFF2-40B4-BE49-F238E27FC236}">
                <a16:creationId xmlns:a16="http://schemas.microsoft.com/office/drawing/2014/main" id="{00383B87-2B4F-451F-8F2A-2EF091B64C2E}"/>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33B554B-71B2-4D66-8C95-CB175640B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6" y="61663"/>
            <a:ext cx="1767334" cy="1767334"/>
          </a:xfrm>
          <a:prstGeom prst="rect">
            <a:avLst/>
          </a:prstGeom>
        </p:spPr>
      </p:pic>
      <p:cxnSp>
        <p:nvCxnSpPr>
          <p:cNvPr id="15" name="Straight Connector 14">
            <a:extLst>
              <a:ext uri="{FF2B5EF4-FFF2-40B4-BE49-F238E27FC236}">
                <a16:creationId xmlns:a16="http://schemas.microsoft.com/office/drawing/2014/main" id="{8FB7A4A9-6337-4F6A-89F5-95936C8E3F7C}"/>
              </a:ext>
            </a:extLst>
          </p:cNvPr>
          <p:cNvCxnSpPr>
            <a:cxnSpLocks/>
          </p:cNvCxnSpPr>
          <p:nvPr/>
        </p:nvCxnSpPr>
        <p:spPr>
          <a:xfrm>
            <a:off x="1652293" y="1391673"/>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F207A-28C6-4EAB-8431-0D3870F2CBF7}"/>
              </a:ext>
            </a:extLst>
          </p:cNvPr>
          <p:cNvSpPr/>
          <p:nvPr/>
        </p:nvSpPr>
        <p:spPr>
          <a:xfrm flipH="1">
            <a:off x="1391796" y="818583"/>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3 Bebas Neue Bold" panose="020B0606020202050201" pitchFamily="34" charset="0"/>
              </a:rPr>
              <a:t>NHIỆM VỤ 2</a:t>
            </a:r>
            <a:endParaRPr lang="en-US" sz="2800" dirty="0">
              <a:solidFill>
                <a:srgbClr val="FF0000"/>
              </a:solidFill>
              <a:latin typeface="#9Slide03 Bebas Neue Bold" panose="020B0606020202050201" pitchFamily="34" charset="0"/>
            </a:endParaRPr>
          </a:p>
        </p:txBody>
      </p:sp>
      <p:graphicFrame>
        <p:nvGraphicFramePr>
          <p:cNvPr id="18" name="Diagram 17">
            <a:extLst>
              <a:ext uri="{FF2B5EF4-FFF2-40B4-BE49-F238E27FC236}">
                <a16:creationId xmlns:a16="http://schemas.microsoft.com/office/drawing/2014/main" id="{A8BBF1B6-77EC-4BEA-851D-7E65DC9062D7}"/>
              </a:ext>
            </a:extLst>
          </p:cNvPr>
          <p:cNvGraphicFramePr/>
          <p:nvPr/>
        </p:nvGraphicFramePr>
        <p:xfrm>
          <a:off x="1124318" y="2337192"/>
          <a:ext cx="2760761"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F5EE5561-4391-4A00-BBE9-7D4495078EAB}"/>
              </a:ext>
            </a:extLst>
          </p:cNvPr>
          <p:cNvGraphicFramePr/>
          <p:nvPr/>
        </p:nvGraphicFramePr>
        <p:xfrm>
          <a:off x="1110468" y="4724400"/>
          <a:ext cx="2760760" cy="175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a:extLst>
              <a:ext uri="{FF2B5EF4-FFF2-40B4-BE49-F238E27FC236}">
                <a16:creationId xmlns:a16="http://schemas.microsoft.com/office/drawing/2014/main" id="{51927B2D-BF8D-4015-ABA9-79B849123B0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14923" y="3202575"/>
            <a:ext cx="4774832" cy="2311479"/>
          </a:xfrm>
          <a:prstGeom prst="rect">
            <a:avLst/>
          </a:prstGeom>
          <a:noFill/>
          <a:ln>
            <a:solidFill>
              <a:srgbClr val="002060"/>
            </a:solidFill>
          </a:ln>
        </p:spPr>
      </p:pic>
      <p:sp>
        <p:nvSpPr>
          <p:cNvPr id="21" name="Freeform: Shape 20">
            <a:extLst>
              <a:ext uri="{FF2B5EF4-FFF2-40B4-BE49-F238E27FC236}">
                <a16:creationId xmlns:a16="http://schemas.microsoft.com/office/drawing/2014/main" id="{D54CDA5D-CB99-40F3-ABEE-4B5B5B79832D}"/>
              </a:ext>
            </a:extLst>
          </p:cNvPr>
          <p:cNvSpPr/>
          <p:nvPr/>
        </p:nvSpPr>
        <p:spPr>
          <a:xfrm>
            <a:off x="3870248" y="3202575"/>
            <a:ext cx="1180214" cy="2285194"/>
          </a:xfrm>
          <a:custGeom>
            <a:avLst/>
            <a:gdLst>
              <a:gd name="connsiteX0" fmla="*/ 0 w 1180214"/>
              <a:gd name="connsiteY0" fmla="*/ 0 h 1754372"/>
              <a:gd name="connsiteX1" fmla="*/ 1180214 w 1180214"/>
              <a:gd name="connsiteY1" fmla="*/ 0 h 1754372"/>
              <a:gd name="connsiteX2" fmla="*/ 1180214 w 1180214"/>
              <a:gd name="connsiteY2" fmla="*/ 1754372 h 1754372"/>
              <a:gd name="connsiteX3" fmla="*/ 10632 w 1180214"/>
              <a:gd name="connsiteY3" fmla="*/ 1754372 h 1754372"/>
              <a:gd name="connsiteX4" fmla="*/ 10632 w 1180214"/>
              <a:gd name="connsiteY4" fmla="*/ 174374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214" h="1754372">
                <a:moveTo>
                  <a:pt x="0" y="0"/>
                </a:moveTo>
                <a:lnTo>
                  <a:pt x="1180214" y="0"/>
                </a:lnTo>
                <a:lnTo>
                  <a:pt x="1180214" y="1754372"/>
                </a:lnTo>
                <a:lnTo>
                  <a:pt x="10632" y="1754372"/>
                </a:lnTo>
                <a:lnTo>
                  <a:pt x="10632" y="174374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343E8F6-5D1F-4A34-84F7-232D5EF3268B}"/>
              </a:ext>
            </a:extLst>
          </p:cNvPr>
          <p:cNvCxnSpPr>
            <a:cxnSpLocks/>
          </p:cNvCxnSpPr>
          <p:nvPr/>
        </p:nvCxnSpPr>
        <p:spPr>
          <a:xfrm>
            <a:off x="5050462" y="4345172"/>
            <a:ext cx="1246480" cy="0"/>
          </a:xfrm>
          <a:prstGeom prst="straightConnector1">
            <a:avLst/>
          </a:prstGeom>
          <a:ln w="19050">
            <a:solidFill>
              <a:srgbClr val="BD3783"/>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group of cartoon people sitting around a round table with puzzles&#10;&#10;Description automatically generated">
            <a:extLst>
              <a:ext uri="{FF2B5EF4-FFF2-40B4-BE49-F238E27FC236}">
                <a16:creationId xmlns:a16="http://schemas.microsoft.com/office/drawing/2014/main" id="{58E4B2EF-3A40-4890-B32D-A7FA3FBABB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05690" y="3830096"/>
            <a:ext cx="1496733" cy="1030151"/>
          </a:xfrm>
          <a:prstGeom prst="rect">
            <a:avLst/>
          </a:prstGeom>
        </p:spPr>
      </p:pic>
      <p:grpSp>
        <p:nvGrpSpPr>
          <p:cNvPr id="2" name="Group 1">
            <a:extLst>
              <a:ext uri="{FF2B5EF4-FFF2-40B4-BE49-F238E27FC236}">
                <a16:creationId xmlns:a16="http://schemas.microsoft.com/office/drawing/2014/main" id="{6A04A073-9B81-4FD6-AF20-4FDAB4904093}"/>
              </a:ext>
            </a:extLst>
          </p:cNvPr>
          <p:cNvGrpSpPr/>
          <p:nvPr/>
        </p:nvGrpSpPr>
        <p:grpSpPr>
          <a:xfrm>
            <a:off x="5295253" y="1499088"/>
            <a:ext cx="3282327" cy="659817"/>
            <a:chOff x="316695" y="611955"/>
            <a:chExt cx="3282327" cy="659817"/>
          </a:xfrm>
        </p:grpSpPr>
        <p:pic>
          <p:nvPicPr>
            <p:cNvPr id="24" name="Graphic 23" descr="Users with solid fill">
              <a:extLst>
                <a:ext uri="{FF2B5EF4-FFF2-40B4-BE49-F238E27FC236}">
                  <a16:creationId xmlns:a16="http://schemas.microsoft.com/office/drawing/2014/main" id="{72AF2762-3F4D-426F-A855-731638EC17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6695" y="611955"/>
              <a:ext cx="594339" cy="659817"/>
            </a:xfrm>
            <a:prstGeom prst="rect">
              <a:avLst/>
            </a:prstGeom>
          </p:spPr>
        </p:pic>
        <p:sp>
          <p:nvSpPr>
            <p:cNvPr id="26" name="Rectangle 25">
              <a:extLst>
                <a:ext uri="{FF2B5EF4-FFF2-40B4-BE49-F238E27FC236}">
                  <a16:creationId xmlns:a16="http://schemas.microsoft.com/office/drawing/2014/main" id="{5324D555-9F10-4C08-8A58-B11D172715A1}"/>
                </a:ext>
              </a:extLst>
            </p:cNvPr>
            <p:cNvSpPr/>
            <p:nvPr/>
          </p:nvSpPr>
          <p:spPr>
            <a:xfrm flipH="1">
              <a:off x="638445" y="634149"/>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2"/>
                  </a:solidFill>
                  <a:latin typeface="#9Slide03 Bebas Neue Bold" panose="020B0606020202050201" pitchFamily="34" charset="0"/>
                </a:rPr>
                <a:t>Vòng</a:t>
              </a:r>
              <a:r>
                <a:rPr lang="en-US" sz="3600" dirty="0">
                  <a:solidFill>
                    <a:schemeClr val="tx2"/>
                  </a:solidFill>
                  <a:latin typeface="#9Slide03 Bebas Neue Bold" panose="020B0606020202050201" pitchFamily="34" charset="0"/>
                </a:rPr>
                <a:t> </a:t>
              </a:r>
              <a:r>
                <a:rPr lang="en-US" sz="3600" dirty="0" err="1">
                  <a:solidFill>
                    <a:schemeClr val="tx2"/>
                  </a:solidFill>
                  <a:latin typeface="#9Slide03 Bebas Neue Bold" panose="020B0606020202050201" pitchFamily="34" charset="0"/>
                </a:rPr>
                <a:t>mảnh</a:t>
              </a:r>
              <a:r>
                <a:rPr lang="en-US" sz="3600" dirty="0">
                  <a:solidFill>
                    <a:schemeClr val="tx2"/>
                  </a:solidFill>
                  <a:latin typeface="#9Slide03 Bebas Neue Bold" panose="020B0606020202050201" pitchFamily="34" charset="0"/>
                </a:rPr>
                <a:t> </a:t>
              </a:r>
              <a:r>
                <a:rPr lang="en-US" sz="3600" dirty="0" err="1">
                  <a:solidFill>
                    <a:schemeClr val="tx2"/>
                  </a:solidFill>
                  <a:latin typeface="#9Slide03 Bebas Neue Bold" panose="020B0606020202050201" pitchFamily="34" charset="0"/>
                </a:rPr>
                <a:t>ghép</a:t>
              </a:r>
              <a:endParaRPr lang="en-US" sz="3600" dirty="0">
                <a:solidFill>
                  <a:schemeClr val="tx2"/>
                </a:solidFill>
                <a:latin typeface="#9Slide03 Bebas Neue Bold" panose="020B0606020202050201" pitchFamily="34" charset="0"/>
              </a:endParaRPr>
            </a:p>
          </p:txBody>
        </p:sp>
      </p:grpSp>
      <p:pic>
        <p:nvPicPr>
          <p:cNvPr id="25" name="Picture 24">
            <a:extLst>
              <a:ext uri="{FF2B5EF4-FFF2-40B4-BE49-F238E27FC236}">
                <a16:creationId xmlns:a16="http://schemas.microsoft.com/office/drawing/2014/main" id="{DE0CE7D6-F056-44A6-A450-17D5CC5DB476}"/>
              </a:ext>
            </a:extLst>
          </p:cNvPr>
          <p:cNvPicPr>
            <a:picLocks noChangeAspect="1"/>
          </p:cNvPicPr>
          <p:nvPr/>
        </p:nvPicPr>
        <p:blipFill>
          <a:blip r:embed="rId17"/>
          <a:stretch>
            <a:fillRect/>
          </a:stretch>
        </p:blipFill>
        <p:spPr>
          <a:xfrm>
            <a:off x="10626659" y="5331443"/>
            <a:ext cx="1512959" cy="1482697"/>
          </a:xfrm>
          <a:prstGeom prst="rect">
            <a:avLst/>
          </a:prstGeom>
        </p:spPr>
      </p:pic>
    </p:spTree>
    <p:extLst>
      <p:ext uri="{BB962C8B-B14F-4D97-AF65-F5344CB8AC3E}">
        <p14:creationId xmlns:p14="http://schemas.microsoft.com/office/powerpoint/2010/main" val="371784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12"/>
          <p:cNvGrpSpPr/>
          <p:nvPr/>
        </p:nvGrpSpPr>
        <p:grpSpPr>
          <a:xfrm>
            <a:off x="9395969" y="4754880"/>
            <a:ext cx="2796540" cy="2103120"/>
            <a:chOff x="7046976" y="3566160"/>
            <a:chExt cx="2097405" cy="1577340"/>
          </a:xfrm>
        </p:grpSpPr>
        <p:pic>
          <p:nvPicPr>
            <p:cNvPr id="13" name="object 13"/>
            <p:cNvPicPr/>
            <p:nvPr/>
          </p:nvPicPr>
          <p:blipFill>
            <a:blip r:embed="rId2" cstate="print"/>
            <a:stretch>
              <a:fillRect/>
            </a:stretch>
          </p:blipFill>
          <p:spPr>
            <a:xfrm>
              <a:off x="7046976" y="3566160"/>
              <a:ext cx="2097023" cy="1577339"/>
            </a:xfrm>
            <a:prstGeom prst="rect">
              <a:avLst/>
            </a:prstGeom>
          </p:spPr>
        </p:pic>
        <p:pic>
          <p:nvPicPr>
            <p:cNvPr id="14" name="object 14"/>
            <p:cNvPicPr/>
            <p:nvPr/>
          </p:nvPicPr>
          <p:blipFill>
            <a:blip r:embed="rId3" cstate="print"/>
            <a:stretch>
              <a:fillRect/>
            </a:stretch>
          </p:blipFill>
          <p:spPr>
            <a:xfrm>
              <a:off x="7214616" y="3697224"/>
              <a:ext cx="1929383" cy="1446275"/>
            </a:xfrm>
            <a:prstGeom prst="rect">
              <a:avLst/>
            </a:prstGeom>
          </p:spPr>
        </p:pic>
      </p:grpSp>
      <p:pic>
        <p:nvPicPr>
          <p:cNvPr id="35" name="Picture 34">
            <a:extLst>
              <a:ext uri="{FF2B5EF4-FFF2-40B4-BE49-F238E27FC236}">
                <a16:creationId xmlns:a16="http://schemas.microsoft.com/office/drawing/2014/main" id="{CEEE067F-F767-4320-985A-453833B59A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7"/>
          <a:stretch/>
        </p:blipFill>
        <p:spPr>
          <a:xfrm>
            <a:off x="3749549" y="1046520"/>
            <a:ext cx="3862451" cy="3214453"/>
          </a:xfrm>
          <a:prstGeom prst="rect">
            <a:avLst/>
          </a:prstGeom>
        </p:spPr>
      </p:pic>
      <p:cxnSp>
        <p:nvCxnSpPr>
          <p:cNvPr id="37" name="Google Shape;1167;p41">
            <a:extLst>
              <a:ext uri="{FF2B5EF4-FFF2-40B4-BE49-F238E27FC236}">
                <a16:creationId xmlns:a16="http://schemas.microsoft.com/office/drawing/2014/main" id="{ADD8E535-B44F-4241-BA32-9DE1B12C1174}"/>
              </a:ext>
            </a:extLst>
          </p:cNvPr>
          <p:cNvCxnSpPr/>
          <p:nvPr/>
        </p:nvCxnSpPr>
        <p:spPr>
          <a:xfrm>
            <a:off x="6969317" y="3331722"/>
            <a:ext cx="1225600" cy="2518933"/>
          </a:xfrm>
          <a:prstGeom prst="bentConnector3">
            <a:avLst>
              <a:gd name="adj1" fmla="val 60176"/>
            </a:avLst>
          </a:prstGeom>
          <a:noFill/>
          <a:ln w="19050" cap="flat" cmpd="sng">
            <a:solidFill>
              <a:srgbClr val="6582B2"/>
            </a:solidFill>
            <a:prstDash val="solid"/>
            <a:round/>
            <a:headEnd type="none" w="med" len="med"/>
            <a:tailEnd type="triangle" w="med" len="med"/>
          </a:ln>
        </p:spPr>
      </p:cxnSp>
      <p:cxnSp>
        <p:nvCxnSpPr>
          <p:cNvPr id="38" name="Google Shape;1158;p41">
            <a:extLst>
              <a:ext uri="{FF2B5EF4-FFF2-40B4-BE49-F238E27FC236}">
                <a16:creationId xmlns:a16="http://schemas.microsoft.com/office/drawing/2014/main" id="{C8F41F0C-B6E4-4D9B-98DA-69EF75AFE7E1}"/>
              </a:ext>
            </a:extLst>
          </p:cNvPr>
          <p:cNvCxnSpPr>
            <a:cxnSpLocks/>
          </p:cNvCxnSpPr>
          <p:nvPr/>
        </p:nvCxnSpPr>
        <p:spPr>
          <a:xfrm rot="10800000" flipH="1">
            <a:off x="2965834" y="3405873"/>
            <a:ext cx="1225600" cy="2518933"/>
          </a:xfrm>
          <a:prstGeom prst="bentConnector3">
            <a:avLst>
              <a:gd name="adj1" fmla="val 34519"/>
            </a:avLst>
          </a:prstGeom>
          <a:noFill/>
          <a:ln w="19050" cap="flat" cmpd="sng">
            <a:solidFill>
              <a:srgbClr val="6582B2"/>
            </a:solidFill>
            <a:prstDash val="solid"/>
            <a:round/>
            <a:headEnd type="none" w="med" len="med"/>
            <a:tailEnd type="triangle" w="med" len="med"/>
          </a:ln>
        </p:spPr>
      </p:cxnSp>
      <p:pic>
        <p:nvPicPr>
          <p:cNvPr id="40" name="Picture 39">
            <a:extLst>
              <a:ext uri="{FF2B5EF4-FFF2-40B4-BE49-F238E27FC236}">
                <a16:creationId xmlns:a16="http://schemas.microsoft.com/office/drawing/2014/main" id="{333C52B0-38FF-4037-B752-398C789F7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7"/>
          <a:stretch/>
        </p:blipFill>
        <p:spPr>
          <a:xfrm>
            <a:off x="7588008" y="4442189"/>
            <a:ext cx="3384792" cy="2816931"/>
          </a:xfrm>
          <a:prstGeom prst="rect">
            <a:avLst/>
          </a:prstGeom>
        </p:spPr>
      </p:pic>
      <p:pic>
        <p:nvPicPr>
          <p:cNvPr id="44" name="Picture 43">
            <a:extLst>
              <a:ext uri="{FF2B5EF4-FFF2-40B4-BE49-F238E27FC236}">
                <a16:creationId xmlns:a16="http://schemas.microsoft.com/office/drawing/2014/main" id="{A4497D18-9E26-4900-8A6F-80CA939DC6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7"/>
          <a:stretch/>
        </p:blipFill>
        <p:spPr>
          <a:xfrm>
            <a:off x="99759" y="4397973"/>
            <a:ext cx="3384792" cy="2816931"/>
          </a:xfrm>
          <a:prstGeom prst="rect">
            <a:avLst/>
          </a:prstGeom>
        </p:spPr>
      </p:pic>
      <p:sp>
        <p:nvSpPr>
          <p:cNvPr id="45" name="TextBox 44">
            <a:extLst>
              <a:ext uri="{FF2B5EF4-FFF2-40B4-BE49-F238E27FC236}">
                <a16:creationId xmlns:a16="http://schemas.microsoft.com/office/drawing/2014/main" id="{7501C8F8-7BC7-4FD5-A1EC-57361A9407BA}"/>
              </a:ext>
            </a:extLst>
          </p:cNvPr>
          <p:cNvSpPr txBox="1"/>
          <p:nvPr/>
        </p:nvSpPr>
        <p:spPr>
          <a:xfrm>
            <a:off x="165978" y="1666174"/>
            <a:ext cx="4152136" cy="1405256"/>
          </a:xfrm>
          <a:prstGeom prst="rect">
            <a:avLst/>
          </a:prstGeom>
          <a:noFill/>
        </p:spPr>
        <p:txBody>
          <a:bodyPr wrap="square">
            <a:spAutoFit/>
          </a:bodyPr>
          <a:lstStyle/>
          <a:p>
            <a:pPr algn="ctr"/>
            <a:r>
              <a:rPr lang="vi-VN" sz="2133">
                <a:solidFill>
                  <a:schemeClr val="tx2"/>
                </a:solidFill>
                <a:latin typeface="#9Slide03 SFU Futura_12" panose="00000400000000000000" pitchFamily="2" charset="0"/>
              </a:rPr>
              <a:t>- Nhiều TT có quy mô lớn (kể tên)</a:t>
            </a:r>
          </a:p>
          <a:p>
            <a:pPr algn="ctr"/>
            <a:r>
              <a:rPr lang="vi-VN" sz="2133">
                <a:solidFill>
                  <a:schemeClr val="tx2"/>
                </a:solidFill>
                <a:latin typeface="#9Slide03 SFU Futura_12" panose="00000400000000000000" pitchFamily="2" charset="0"/>
              </a:rPr>
              <a:t>- Các TTCN có cơ cấu ngành đa dạng, nhiều ngành có vai trò lớn với cả nước.</a:t>
            </a:r>
          </a:p>
        </p:txBody>
      </p:sp>
      <p:sp>
        <p:nvSpPr>
          <p:cNvPr id="46" name="TextBox 45">
            <a:extLst>
              <a:ext uri="{FF2B5EF4-FFF2-40B4-BE49-F238E27FC236}">
                <a16:creationId xmlns:a16="http://schemas.microsoft.com/office/drawing/2014/main" id="{45CDBAED-1045-4EA7-A50B-9749CE52A955}"/>
              </a:ext>
            </a:extLst>
          </p:cNvPr>
          <p:cNvSpPr txBox="1"/>
          <p:nvPr/>
        </p:nvSpPr>
        <p:spPr>
          <a:xfrm>
            <a:off x="3391287" y="4114800"/>
            <a:ext cx="4264403" cy="2389950"/>
          </a:xfrm>
          <a:prstGeom prst="rect">
            <a:avLst/>
          </a:prstGeom>
          <a:noFill/>
        </p:spPr>
        <p:txBody>
          <a:bodyPr wrap="square">
            <a:spAutoFit/>
          </a:bodyPr>
          <a:lstStyle/>
          <a:p>
            <a:pPr algn="ctr"/>
            <a:r>
              <a:rPr lang="vi-VN" sz="2133">
                <a:solidFill>
                  <a:schemeClr val="tx2"/>
                </a:solidFill>
                <a:latin typeface="#9Slide03 SFU Futura_12" panose="00000400000000000000" pitchFamily="2" charset="0"/>
              </a:rPr>
              <a:t>- Hướng chuyển dịch: giảm CN khai khoáng, tăng tỉ trọng CNCB, chế tạo, đạt hơn 90%.</a:t>
            </a:r>
          </a:p>
          <a:p>
            <a:pPr algn="ctr"/>
            <a:r>
              <a:rPr lang="vi-VN" sz="2133">
                <a:solidFill>
                  <a:schemeClr val="tx2"/>
                </a:solidFill>
                <a:latin typeface="#9Slide03 SFU Futura_12" panose="00000400000000000000" pitchFamily="2" charset="0"/>
              </a:rPr>
              <a:t>- Một số ngành nổi trội:</a:t>
            </a:r>
          </a:p>
          <a:p>
            <a:pPr algn="ctr"/>
            <a:r>
              <a:rPr lang="vi-VN" sz="2133">
                <a:solidFill>
                  <a:schemeClr val="tx2"/>
                </a:solidFill>
                <a:latin typeface="#9Slide03 SFU Futura_12" panose="00000400000000000000" pitchFamily="2" charset="0"/>
              </a:rPr>
              <a:t>+ Khai thác và chế biến dầu khí (mũi nhọn)</a:t>
            </a:r>
          </a:p>
          <a:p>
            <a:pPr algn="ctr"/>
            <a:r>
              <a:rPr lang="vi-VN" sz="2133">
                <a:solidFill>
                  <a:schemeClr val="tx2"/>
                </a:solidFill>
                <a:latin typeface="#9Slide03 SFU Futura_12" panose="00000400000000000000" pitchFamily="2" charset="0"/>
              </a:rPr>
              <a:t>+ Sản xuất điện</a:t>
            </a:r>
            <a:r>
              <a:rPr lang="en-US" sz="2133">
                <a:solidFill>
                  <a:schemeClr val="tx2"/>
                </a:solidFill>
                <a:latin typeface="#9Slide03 SFU Futura_12" panose="00000400000000000000" pitchFamily="2" charset="0"/>
              </a:rPr>
              <a:t>.....</a:t>
            </a:r>
            <a:endParaRPr lang="vi-VN" sz="2133">
              <a:solidFill>
                <a:schemeClr val="tx2"/>
              </a:solidFill>
              <a:latin typeface="#9Slide03 SFU Futura_12" panose="00000400000000000000" pitchFamily="2" charset="0"/>
            </a:endParaRPr>
          </a:p>
        </p:txBody>
      </p:sp>
      <p:sp>
        <p:nvSpPr>
          <p:cNvPr id="47" name="TextBox 46">
            <a:extLst>
              <a:ext uri="{FF2B5EF4-FFF2-40B4-BE49-F238E27FC236}">
                <a16:creationId xmlns:a16="http://schemas.microsoft.com/office/drawing/2014/main" id="{6CFCC0E7-43F6-450F-AD40-6BE6F95F7455}"/>
              </a:ext>
            </a:extLst>
          </p:cNvPr>
          <p:cNvSpPr txBox="1"/>
          <p:nvPr/>
        </p:nvSpPr>
        <p:spPr>
          <a:xfrm>
            <a:off x="6838582" y="1683908"/>
            <a:ext cx="5133257" cy="748795"/>
          </a:xfrm>
          <a:prstGeom prst="rect">
            <a:avLst/>
          </a:prstGeom>
          <a:noFill/>
        </p:spPr>
        <p:txBody>
          <a:bodyPr wrap="square">
            <a:spAutoFit/>
          </a:bodyPr>
          <a:lstStyle/>
          <a:p>
            <a:pPr algn="ctr"/>
            <a:r>
              <a:rPr lang="vi-VN" sz="2133">
                <a:solidFill>
                  <a:schemeClr val="tx2"/>
                </a:solidFill>
                <a:latin typeface="#9Slide03 SFU Futura_12" panose="00000400000000000000" pitchFamily="2" charset="0"/>
              </a:rPr>
              <a:t>Chiếm 37,9 GRDP của vùng và 31,7% tổng giá trị sx CN cả nước</a:t>
            </a:r>
          </a:p>
        </p:txBody>
      </p:sp>
      <p:pic>
        <p:nvPicPr>
          <p:cNvPr id="3" name="Picture 2">
            <a:extLst>
              <a:ext uri="{FF2B5EF4-FFF2-40B4-BE49-F238E27FC236}">
                <a16:creationId xmlns:a16="http://schemas.microsoft.com/office/drawing/2014/main" id="{990A2CB6-7978-4075-9388-BEF3E7610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780" y="4506740"/>
            <a:ext cx="1878420" cy="1878420"/>
          </a:xfrm>
          <a:prstGeom prst="rect">
            <a:avLst/>
          </a:prstGeom>
        </p:spPr>
      </p:pic>
      <p:pic>
        <p:nvPicPr>
          <p:cNvPr id="5" name="Picture 4">
            <a:extLst>
              <a:ext uri="{FF2B5EF4-FFF2-40B4-BE49-F238E27FC236}">
                <a16:creationId xmlns:a16="http://schemas.microsoft.com/office/drawing/2014/main" id="{8FCE6D56-5930-4083-B10E-E0DBBDF2C959}"/>
              </a:ext>
            </a:extLst>
          </p:cNvPr>
          <p:cNvPicPr>
            <a:picLocks noChangeAspect="1"/>
          </p:cNvPicPr>
          <p:nvPr/>
        </p:nvPicPr>
        <p:blipFill rotWithShape="1">
          <a:blip r:embed="rId6">
            <a:extLst>
              <a:ext uri="{28A0092B-C50C-407E-A947-70E740481C1C}">
                <a14:useLocalDpi xmlns:a14="http://schemas.microsoft.com/office/drawing/2010/main" val="0"/>
              </a:ext>
            </a:extLst>
          </a:blip>
          <a:srcRect b="4590"/>
          <a:stretch/>
        </p:blipFill>
        <p:spPr>
          <a:xfrm>
            <a:off x="1125292" y="4872561"/>
            <a:ext cx="1407030" cy="1342449"/>
          </a:xfrm>
          <a:prstGeom prst="rect">
            <a:avLst/>
          </a:prstGeom>
        </p:spPr>
      </p:pic>
      <p:sp>
        <p:nvSpPr>
          <p:cNvPr id="30" name="TextBox 29">
            <a:extLst>
              <a:ext uri="{FF2B5EF4-FFF2-40B4-BE49-F238E27FC236}">
                <a16:creationId xmlns:a16="http://schemas.microsoft.com/office/drawing/2014/main" id="{A551685A-3DDE-427C-AE93-5A039CE6E915}"/>
              </a:ext>
            </a:extLst>
          </p:cNvPr>
          <p:cNvSpPr txBox="1"/>
          <p:nvPr/>
        </p:nvSpPr>
        <p:spPr>
          <a:xfrm>
            <a:off x="4787394" y="1752600"/>
            <a:ext cx="1801575" cy="1077218"/>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CÔNG </a:t>
            </a:r>
          </a:p>
          <a:p>
            <a:pPr algn="ctr"/>
            <a:r>
              <a:rPr kumimoji="0" lang="en-US" sz="32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NGHIỆP</a:t>
            </a:r>
            <a:endParaRPr lang="en-US" sz="2000">
              <a:solidFill>
                <a:schemeClr val="bg1"/>
              </a:solidFill>
            </a:endParaRPr>
          </a:p>
        </p:txBody>
      </p:sp>
      <p:sp>
        <p:nvSpPr>
          <p:cNvPr id="31" name="TextBox 30">
            <a:extLst>
              <a:ext uri="{FF2B5EF4-FFF2-40B4-BE49-F238E27FC236}">
                <a16:creationId xmlns:a16="http://schemas.microsoft.com/office/drawing/2014/main" id="{A2ADB9ED-215F-491C-983E-F45ECC605143}"/>
              </a:ext>
            </a:extLst>
          </p:cNvPr>
          <p:cNvSpPr txBox="1"/>
          <p:nvPr/>
        </p:nvSpPr>
        <p:spPr>
          <a:xfrm>
            <a:off x="6969317" y="1031565"/>
            <a:ext cx="4933010" cy="400110"/>
          </a:xfrm>
          <a:prstGeom prst="rect">
            <a:avLst/>
          </a:prstGeom>
          <a:noFill/>
        </p:spPr>
        <p:txBody>
          <a:bodyPr wrap="square">
            <a:spAutoFit/>
          </a:bodyPr>
          <a:lstStyle/>
          <a:p>
            <a:pPr algn="ctr"/>
            <a:r>
              <a:rPr kumimoji="0" lang="en-US" altLang="en-US" sz="2000" b="1" i="0" u="none" strike="noStrike" kern="1200" cap="none" spc="0" normalizeH="0" baseline="0" noProof="0">
                <a:ln>
                  <a:noFill/>
                </a:ln>
                <a:solidFill>
                  <a:srgbClr val="FF0000"/>
                </a:solidFill>
                <a:effectLst/>
                <a:uLnTx/>
                <a:uFillTx/>
                <a:latin typeface="#9Slide03 SFU Futura_05" panose="00000800000000000000" pitchFamily="2" charset="0"/>
                <a:ea typeface="#9Slide05 SVNQuarzo" panose="04000000000000000000" pitchFamily="82" charset="0"/>
                <a:cs typeface="#9Slide03 SVNAguda" pitchFamily="2" charset="0"/>
              </a:rPr>
              <a:t>Vị</a:t>
            </a:r>
            <a:r>
              <a:rPr kumimoji="0" lang="en-US" altLang="en-US" sz="2000" b="1" i="0" u="none" strike="noStrike" kern="1200" cap="none" spc="0" normalizeH="0" noProof="0">
                <a:ln>
                  <a:noFill/>
                </a:ln>
                <a:solidFill>
                  <a:srgbClr val="FF0000"/>
                </a:solidFill>
                <a:effectLst/>
                <a:uLnTx/>
                <a:uFillTx/>
                <a:latin typeface="#9Slide03 SFU Futura_05" panose="00000800000000000000" pitchFamily="2" charset="0"/>
                <a:ea typeface="#9Slide05 SVNQuarzo" panose="04000000000000000000" pitchFamily="82" charset="0"/>
                <a:cs typeface="#9Slide03 SVNAguda" pitchFamily="2" charset="0"/>
              </a:rPr>
              <a:t> trí, vai trò</a:t>
            </a:r>
            <a:endParaRPr lang="en-US" sz="2000">
              <a:solidFill>
                <a:srgbClr val="FF0000"/>
              </a:solidFill>
            </a:endParaRPr>
          </a:p>
        </p:txBody>
      </p:sp>
      <p:sp>
        <p:nvSpPr>
          <p:cNvPr id="32" name="TextBox 31">
            <a:extLst>
              <a:ext uri="{FF2B5EF4-FFF2-40B4-BE49-F238E27FC236}">
                <a16:creationId xmlns:a16="http://schemas.microsoft.com/office/drawing/2014/main" id="{013A62E1-4FE9-4A81-83B9-DB40395D0832}"/>
              </a:ext>
            </a:extLst>
          </p:cNvPr>
          <p:cNvSpPr txBox="1"/>
          <p:nvPr/>
        </p:nvSpPr>
        <p:spPr>
          <a:xfrm>
            <a:off x="3214269" y="3685771"/>
            <a:ext cx="4933010" cy="400110"/>
          </a:xfrm>
          <a:prstGeom prst="rect">
            <a:avLst/>
          </a:prstGeom>
          <a:noFill/>
        </p:spPr>
        <p:txBody>
          <a:bodyPr wrap="square">
            <a:spAutoFit/>
          </a:bodyPr>
          <a:lstStyle/>
          <a:p>
            <a:pPr algn="ctr"/>
            <a:r>
              <a:rPr lang="en-US" altLang="en-US" sz="2000" b="1">
                <a:solidFill>
                  <a:srgbClr val="FF0000"/>
                </a:solidFill>
                <a:latin typeface="#9Slide03 SFU Futura_05" panose="00000800000000000000" pitchFamily="2" charset="0"/>
                <a:ea typeface="#9Slide05 SVNQuarzo" panose="04000000000000000000" pitchFamily="82" charset="0"/>
                <a:cs typeface="#9Slide03 SVNAguda" pitchFamily="2" charset="0"/>
              </a:rPr>
              <a:t>C</a:t>
            </a:r>
            <a:r>
              <a:rPr lang="vi-VN" altLang="en-US" sz="2000" b="1">
                <a:solidFill>
                  <a:srgbClr val="FF0000"/>
                </a:solidFill>
                <a:latin typeface="#9Slide03 SFU Futura_05" panose="00000800000000000000" pitchFamily="2" charset="0"/>
                <a:ea typeface="#9Slide05 SVNQuarzo" panose="04000000000000000000" pitchFamily="82" charset="0"/>
                <a:cs typeface="#9Slide03 SVNAguda" pitchFamily="2" charset="0"/>
              </a:rPr>
              <a:t>ơ cấu ngành</a:t>
            </a:r>
            <a:endParaRPr lang="en-US" sz="2000">
              <a:solidFill>
                <a:srgbClr val="FF0000"/>
              </a:solidFill>
            </a:endParaRPr>
          </a:p>
        </p:txBody>
      </p:sp>
      <p:sp>
        <p:nvSpPr>
          <p:cNvPr id="33" name="TextBox 32">
            <a:extLst>
              <a:ext uri="{FF2B5EF4-FFF2-40B4-BE49-F238E27FC236}">
                <a16:creationId xmlns:a16="http://schemas.microsoft.com/office/drawing/2014/main" id="{CFDDB916-EA49-44CD-85CA-80C590028071}"/>
              </a:ext>
            </a:extLst>
          </p:cNvPr>
          <p:cNvSpPr txBox="1"/>
          <p:nvPr/>
        </p:nvSpPr>
        <p:spPr>
          <a:xfrm>
            <a:off x="-224459" y="1172559"/>
            <a:ext cx="4933010" cy="400110"/>
          </a:xfrm>
          <a:prstGeom prst="rect">
            <a:avLst/>
          </a:prstGeom>
          <a:noFill/>
        </p:spPr>
        <p:txBody>
          <a:bodyPr wrap="square">
            <a:spAutoFit/>
          </a:bodyPr>
          <a:lstStyle/>
          <a:p>
            <a:pPr algn="ctr"/>
            <a:r>
              <a:rPr lang="en-US" altLang="en-US" sz="2000" b="1">
                <a:solidFill>
                  <a:srgbClr val="FF0000"/>
                </a:solidFill>
                <a:latin typeface="#9Slide03 SFU Futura_05" panose="00000800000000000000" pitchFamily="2" charset="0"/>
                <a:ea typeface="#9Slide05 SVNQuarzo" panose="04000000000000000000" pitchFamily="82" charset="0"/>
                <a:cs typeface="#9Slide03 SVNAguda" pitchFamily="2" charset="0"/>
              </a:rPr>
              <a:t>Hình thức TCLT CN</a:t>
            </a:r>
            <a:endParaRPr lang="en-US" sz="2000">
              <a:solidFill>
                <a:srgbClr val="FF0000"/>
              </a:solidFill>
            </a:endParaRPr>
          </a:p>
        </p:txBody>
      </p:sp>
      <p:grpSp>
        <p:nvGrpSpPr>
          <p:cNvPr id="23" name="Group 22">
            <a:extLst>
              <a:ext uri="{FF2B5EF4-FFF2-40B4-BE49-F238E27FC236}">
                <a16:creationId xmlns:a16="http://schemas.microsoft.com/office/drawing/2014/main" id="{C45009B1-0A22-458F-B35F-C6E1C4A407FC}"/>
              </a:ext>
            </a:extLst>
          </p:cNvPr>
          <p:cNvGrpSpPr/>
          <p:nvPr/>
        </p:nvGrpSpPr>
        <p:grpSpPr>
          <a:xfrm>
            <a:off x="42548" y="68759"/>
            <a:ext cx="12106903" cy="769441"/>
            <a:chOff x="1205161" y="-3563"/>
            <a:chExt cx="10901184" cy="769441"/>
          </a:xfrm>
          <a:solidFill>
            <a:srgbClr val="F6D1D6"/>
          </a:solidFill>
        </p:grpSpPr>
        <p:sp>
          <p:nvSpPr>
            <p:cNvPr id="24" name="Rectangle: Rounded Corners 23">
              <a:extLst>
                <a:ext uri="{FF2B5EF4-FFF2-40B4-BE49-F238E27FC236}">
                  <a16:creationId xmlns:a16="http://schemas.microsoft.com/office/drawing/2014/main" id="{1723C30D-F0B8-426F-9E20-E2630AB5792F}"/>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B707A1-7B64-42BA-B68A-A42935A3829F}"/>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6" name="Rectangle 25">
            <a:extLst>
              <a:ext uri="{FF2B5EF4-FFF2-40B4-BE49-F238E27FC236}">
                <a16:creationId xmlns:a16="http://schemas.microsoft.com/office/drawing/2014/main" id="{F9BA6459-7B9B-41F0-B984-89E3F1F8E265}"/>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20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7">
                                            <p:txEl>
                                              <p:pRg st="0" end="0"/>
                                            </p:txEl>
                                          </p:spTgt>
                                        </p:tgtEl>
                                        <p:attrNameLst>
                                          <p:attrName>style.visibility</p:attrName>
                                        </p:attrNameLst>
                                      </p:cBhvr>
                                      <p:to>
                                        <p:strVal val="visible"/>
                                      </p:to>
                                    </p:set>
                                    <p:animEffect transition="in" filter="fade">
                                      <p:cBhvr>
                                        <p:cTn id="25" dur="1000"/>
                                        <p:tgtEl>
                                          <p:spTgt spid="47">
                                            <p:txEl>
                                              <p:pRg st="0" end="0"/>
                                            </p:txEl>
                                          </p:spTgt>
                                        </p:tgtEl>
                                      </p:cBhvr>
                                    </p:animEffect>
                                    <p:anim calcmode="lin" valueType="num">
                                      <p:cBhvr>
                                        <p:cTn id="26"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Effect transition="in" filter="fade">
                                      <p:cBhvr>
                                        <p:cTn id="37" dur="1000"/>
                                        <p:tgtEl>
                                          <p:spTgt spid="46">
                                            <p:txEl>
                                              <p:pRg st="0" end="0"/>
                                            </p:txEl>
                                          </p:spTgt>
                                        </p:tgtEl>
                                      </p:cBhvr>
                                    </p:animEffect>
                                    <p:anim calcmode="lin" valueType="num">
                                      <p:cBhvr>
                                        <p:cTn id="3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6">
                                            <p:txEl>
                                              <p:pRg st="1" end="1"/>
                                            </p:txEl>
                                          </p:spTgt>
                                        </p:tgtEl>
                                        <p:attrNameLst>
                                          <p:attrName>style.visibility</p:attrName>
                                        </p:attrNameLst>
                                      </p:cBhvr>
                                      <p:to>
                                        <p:strVal val="visible"/>
                                      </p:to>
                                    </p:set>
                                    <p:animEffect transition="in" filter="fade">
                                      <p:cBhvr>
                                        <p:cTn id="44" dur="1000"/>
                                        <p:tgtEl>
                                          <p:spTgt spid="46">
                                            <p:txEl>
                                              <p:pRg st="1" end="1"/>
                                            </p:txEl>
                                          </p:spTgt>
                                        </p:tgtEl>
                                      </p:cBhvr>
                                    </p:animEffect>
                                    <p:anim calcmode="lin" valueType="num">
                                      <p:cBhvr>
                                        <p:cTn id="45" dur="1000" fill="hold"/>
                                        <p:tgtEl>
                                          <p:spTgt spid="46">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6">
                                            <p:txEl>
                                              <p:pRg st="2" end="2"/>
                                            </p:txEl>
                                          </p:spTgt>
                                        </p:tgtEl>
                                        <p:attrNameLst>
                                          <p:attrName>style.visibility</p:attrName>
                                        </p:attrNameLst>
                                      </p:cBhvr>
                                      <p:to>
                                        <p:strVal val="visible"/>
                                      </p:to>
                                    </p:set>
                                    <p:animEffect transition="in" filter="fade">
                                      <p:cBhvr>
                                        <p:cTn id="51" dur="1000"/>
                                        <p:tgtEl>
                                          <p:spTgt spid="46">
                                            <p:txEl>
                                              <p:pRg st="2" end="2"/>
                                            </p:txEl>
                                          </p:spTgt>
                                        </p:tgtEl>
                                      </p:cBhvr>
                                    </p:animEffect>
                                    <p:anim calcmode="lin" valueType="num">
                                      <p:cBhvr>
                                        <p:cTn id="52" dur="1000" fill="hold"/>
                                        <p:tgtEl>
                                          <p:spTgt spid="46">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xEl>
                                              <p:pRg st="3" end="3"/>
                                            </p:txEl>
                                          </p:spTgt>
                                        </p:tgtEl>
                                        <p:attrNameLst>
                                          <p:attrName>style.visibility</p:attrName>
                                        </p:attrNameLst>
                                      </p:cBhvr>
                                      <p:to>
                                        <p:strVal val="visible"/>
                                      </p:to>
                                    </p:set>
                                    <p:animEffect transition="in" filter="fade">
                                      <p:cBhvr>
                                        <p:cTn id="58" dur="1000"/>
                                        <p:tgtEl>
                                          <p:spTgt spid="46">
                                            <p:txEl>
                                              <p:pRg st="3" end="3"/>
                                            </p:txEl>
                                          </p:spTgt>
                                        </p:tgtEl>
                                      </p:cBhvr>
                                    </p:animEffect>
                                    <p:anim calcmode="lin" valueType="num">
                                      <p:cBhvr>
                                        <p:cTn id="59" dur="1000" fill="hold"/>
                                        <p:tgtEl>
                                          <p:spTgt spid="46">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4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fade">
                                      <p:cBhvr>
                                        <p:cTn id="70" dur="1000"/>
                                        <p:tgtEl>
                                          <p:spTgt spid="45">
                                            <p:txEl>
                                              <p:pRg st="0" end="0"/>
                                            </p:txEl>
                                          </p:spTgt>
                                        </p:tgtEl>
                                      </p:cBhvr>
                                    </p:animEffect>
                                    <p:anim calcmode="lin" valueType="num">
                                      <p:cBhvr>
                                        <p:cTn id="71"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5">
                                            <p:txEl>
                                              <p:pRg st="1" end="1"/>
                                            </p:txEl>
                                          </p:spTgt>
                                        </p:tgtEl>
                                        <p:attrNameLst>
                                          <p:attrName>style.visibility</p:attrName>
                                        </p:attrNameLst>
                                      </p:cBhvr>
                                      <p:to>
                                        <p:strVal val="visible"/>
                                      </p:to>
                                    </p:set>
                                    <p:animEffect transition="in" filter="fade">
                                      <p:cBhvr>
                                        <p:cTn id="77" dur="1000"/>
                                        <p:tgtEl>
                                          <p:spTgt spid="45">
                                            <p:txEl>
                                              <p:pRg st="1" end="1"/>
                                            </p:txEl>
                                          </p:spTgt>
                                        </p:tgtEl>
                                      </p:cBhvr>
                                    </p:animEffect>
                                    <p:anim calcmode="lin" valueType="num">
                                      <p:cBhvr>
                                        <p:cTn id="78"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6" grpId="0" build="p"/>
      <p:bldP spid="47" grpId="0" build="p"/>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ản xuất linh kiện điện tử là gì? Mọi điều bạn nên biết">
            <a:extLst>
              <a:ext uri="{FF2B5EF4-FFF2-40B4-BE49-F238E27FC236}">
                <a16:creationId xmlns:a16="http://schemas.microsoft.com/office/drawing/2014/main" id="{BCAAF083-43D1-45FA-8E9E-5CE732ED0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9439"/>
          <a:stretch/>
        </p:blipFill>
        <p:spPr bwMode="auto">
          <a:xfrm>
            <a:off x="2296" y="10"/>
            <a:ext cx="7395866" cy="44708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nh Cơ Khí ô Tô Là Gì? Sinh Viên Tốt Nghiệp Ra Trường Sẽ Làm Gì?">
            <a:extLst>
              <a:ext uri="{FF2B5EF4-FFF2-40B4-BE49-F238E27FC236}">
                <a16:creationId xmlns:a16="http://schemas.microsoft.com/office/drawing/2014/main" id="{41C3B42B-998B-46C5-A6C7-9D8D1C51E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876" r="3" b="8282"/>
          <a:stretch/>
        </p:blipFill>
        <p:spPr bwMode="auto">
          <a:xfrm>
            <a:off x="7499230" y="-2"/>
            <a:ext cx="4689052" cy="22287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7BCFE4-7510-4123-953C-0407FF084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597" r="-3" b="7314"/>
          <a:stretch/>
        </p:blipFill>
        <p:spPr bwMode="auto">
          <a:xfrm>
            <a:off x="7499338" y="2324139"/>
            <a:ext cx="4682932" cy="21333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05A05B2-3AA2-467A-96ED-DDFC9D053A0B}"/>
              </a:ext>
            </a:extLst>
          </p:cNvPr>
          <p:cNvPicPr>
            <a:picLocks noChangeAspect="1"/>
          </p:cNvPicPr>
          <p:nvPr/>
        </p:nvPicPr>
        <p:blipFill>
          <a:blip r:embed="rId5"/>
          <a:srcRect t="11956" r="3" b="3"/>
          <a:stretch/>
        </p:blipFill>
        <p:spPr>
          <a:xfrm>
            <a:off x="-3717" y="4566250"/>
            <a:ext cx="4627475" cy="2291750"/>
          </a:xfrm>
          <a:prstGeom prst="rect">
            <a:avLst/>
          </a:prstGeom>
        </p:spPr>
      </p:pic>
      <p:pic>
        <p:nvPicPr>
          <p:cNvPr id="1030" name="Picture 6" descr="Ngành chế biến thực phẩm là gì? Cơ hội việc làm ra sao?">
            <a:extLst>
              <a:ext uri="{FF2B5EF4-FFF2-40B4-BE49-F238E27FC236}">
                <a16:creationId xmlns:a16="http://schemas.microsoft.com/office/drawing/2014/main" id="{A158B1BA-419B-4FFA-B8FF-3DC22C926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7617" r="1" b="6374"/>
          <a:stretch/>
        </p:blipFill>
        <p:spPr bwMode="auto">
          <a:xfrm>
            <a:off x="4713920" y="4566250"/>
            <a:ext cx="7462341" cy="2291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92237B-CB9F-452E-A7D6-8358AFC1BD35}"/>
              </a:ext>
            </a:extLst>
          </p:cNvPr>
          <p:cNvSpPr txBox="1"/>
          <p:nvPr/>
        </p:nvSpPr>
        <p:spPr>
          <a:xfrm>
            <a:off x="1524000" y="304800"/>
            <a:ext cx="5257800"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rPr>
              <a:t>SẢN XUẤT SẢN PHẨM ĐIỆN TỬ</a:t>
            </a:r>
            <a:endParaRPr lang="en-US" sz="1400">
              <a:solidFill>
                <a:schemeClr val="bg1"/>
              </a:solidFill>
            </a:endParaRPr>
          </a:p>
        </p:txBody>
      </p:sp>
      <p:sp>
        <p:nvSpPr>
          <p:cNvPr id="10" name="TextBox 9">
            <a:extLst>
              <a:ext uri="{FF2B5EF4-FFF2-40B4-BE49-F238E27FC236}">
                <a16:creationId xmlns:a16="http://schemas.microsoft.com/office/drawing/2014/main" id="{EFBCA066-8DF7-4997-A70F-B7CE13E9EC1F}"/>
              </a:ext>
            </a:extLst>
          </p:cNvPr>
          <p:cNvSpPr txBox="1"/>
          <p:nvPr/>
        </p:nvSpPr>
        <p:spPr>
          <a:xfrm>
            <a:off x="772296" y="6382472"/>
            <a:ext cx="3413261"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rPr>
              <a:t>KHAI THÁC DẦU KHÍ</a:t>
            </a:r>
            <a:endParaRPr lang="en-US" sz="1400">
              <a:solidFill>
                <a:schemeClr val="bg1"/>
              </a:solidFill>
            </a:endParaRPr>
          </a:p>
        </p:txBody>
      </p:sp>
      <p:sp>
        <p:nvSpPr>
          <p:cNvPr id="11" name="TextBox 10">
            <a:extLst>
              <a:ext uri="{FF2B5EF4-FFF2-40B4-BE49-F238E27FC236}">
                <a16:creationId xmlns:a16="http://schemas.microsoft.com/office/drawing/2014/main" id="{B4BBF9B8-C29F-42E9-A70F-1879101F8424}"/>
              </a:ext>
            </a:extLst>
          </p:cNvPr>
          <p:cNvSpPr txBox="1"/>
          <p:nvPr/>
        </p:nvSpPr>
        <p:spPr>
          <a:xfrm>
            <a:off x="10006692" y="1679561"/>
            <a:ext cx="2146710" cy="523220"/>
          </a:xfrm>
          <a:prstGeom prst="rect">
            <a:avLst/>
          </a:prstGeom>
          <a:solidFill>
            <a:schemeClr val="tx1">
              <a:lumMod val="65000"/>
              <a:lumOff val="35000"/>
            </a:schemeClr>
          </a:solidFill>
        </p:spPr>
        <p:txBody>
          <a:bodyPr wrap="square">
            <a:spAutoFit/>
          </a:bodyPr>
          <a:lstStyle/>
          <a:p>
            <a:r>
              <a:rPr lang="en-US" sz="2800">
                <a:solidFill>
                  <a:schemeClr val="bg1"/>
                </a:solidFill>
                <a:latin typeface="#9Slide07 IcielBC Cubano Normal" panose="00000500000000000000" pitchFamily="2" charset="0"/>
              </a:rPr>
              <a:t>CƠ KHÍ Ô TÔ</a:t>
            </a:r>
            <a:endParaRPr lang="en-US" sz="1400">
              <a:solidFill>
                <a:schemeClr val="bg1"/>
              </a:solidFill>
            </a:endParaRPr>
          </a:p>
        </p:txBody>
      </p:sp>
      <p:sp>
        <p:nvSpPr>
          <p:cNvPr id="12" name="TextBox 11">
            <a:extLst>
              <a:ext uri="{FF2B5EF4-FFF2-40B4-BE49-F238E27FC236}">
                <a16:creationId xmlns:a16="http://schemas.microsoft.com/office/drawing/2014/main" id="{46E60102-6CFC-44BD-9DE4-B7348B6F37B7}"/>
              </a:ext>
            </a:extLst>
          </p:cNvPr>
          <p:cNvSpPr txBox="1"/>
          <p:nvPr/>
        </p:nvSpPr>
        <p:spPr>
          <a:xfrm>
            <a:off x="7694094" y="3855032"/>
            <a:ext cx="3583506"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rPr>
              <a:t>KHU CÔNG NGHỆ CAO </a:t>
            </a:r>
            <a:endParaRPr lang="en-US" sz="1400">
              <a:solidFill>
                <a:schemeClr val="bg1"/>
              </a:solidFill>
            </a:endParaRPr>
          </a:p>
        </p:txBody>
      </p:sp>
      <p:sp>
        <p:nvSpPr>
          <p:cNvPr id="13" name="TextBox 12">
            <a:extLst>
              <a:ext uri="{FF2B5EF4-FFF2-40B4-BE49-F238E27FC236}">
                <a16:creationId xmlns:a16="http://schemas.microsoft.com/office/drawing/2014/main" id="{E05639A8-3164-468F-8144-E7823180F6C6}"/>
              </a:ext>
            </a:extLst>
          </p:cNvPr>
          <p:cNvSpPr txBox="1"/>
          <p:nvPr/>
        </p:nvSpPr>
        <p:spPr>
          <a:xfrm>
            <a:off x="8626547" y="4533593"/>
            <a:ext cx="3583506" cy="523220"/>
          </a:xfrm>
          <a:prstGeom prst="rect">
            <a:avLst/>
          </a:prstGeom>
          <a:solidFill>
            <a:schemeClr val="tx1">
              <a:lumMod val="65000"/>
              <a:lumOff val="35000"/>
            </a:schemeClr>
          </a:solidFill>
        </p:spPr>
        <p:txBody>
          <a:bodyPr wrap="square">
            <a:spAutoFit/>
          </a:bodyPr>
          <a:lstStyle/>
          <a:p>
            <a:r>
              <a:rPr lang="en-US" sz="2800">
                <a:solidFill>
                  <a:schemeClr val="bg1"/>
                </a:solidFill>
                <a:latin typeface="#9Slide07 IcielBC Cubano Normal" panose="00000500000000000000" pitchFamily="2" charset="0"/>
              </a:rPr>
              <a:t>CHẾ BIẾN THỰC PHẨM</a:t>
            </a:r>
            <a:endParaRPr lang="en-US" sz="1400">
              <a:solidFill>
                <a:schemeClr val="bg1"/>
              </a:solidFill>
            </a:endParaRPr>
          </a:p>
        </p:txBody>
      </p:sp>
    </p:spTree>
    <p:extLst>
      <p:ext uri="{BB962C8B-B14F-4D97-AF65-F5344CB8AC3E}">
        <p14:creationId xmlns:p14="http://schemas.microsoft.com/office/powerpoint/2010/main" val="2743570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000"/>
                                        <p:tgtEl>
                                          <p:spTgt spid="9"/>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2000"/>
                                        <p:tgtEl>
                                          <p:spTgt spid="11"/>
                                        </p:tgtEl>
                                      </p:cBhvr>
                                    </p:animEffect>
                                  </p:childTnLst>
                                </p:cTn>
                              </p:par>
                            </p:childTnLst>
                          </p:cTn>
                        </p:par>
                        <p:par>
                          <p:cTn id="16" fill="hold">
                            <p:stCondLst>
                              <p:cond delay="6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2000"/>
                                        <p:tgtEl>
                                          <p:spTgt spid="12"/>
                                        </p:tgtEl>
                                      </p:cBhvr>
                                    </p:animEffect>
                                  </p:childTnLst>
                                </p:cTn>
                              </p:par>
                            </p:childTnLst>
                          </p:cTn>
                        </p:par>
                        <p:par>
                          <p:cTn id="20" fill="hold">
                            <p:stCondLst>
                              <p:cond delay="8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158;p41">
            <a:extLst>
              <a:ext uri="{FF2B5EF4-FFF2-40B4-BE49-F238E27FC236}">
                <a16:creationId xmlns:a16="http://schemas.microsoft.com/office/drawing/2014/main" id="{B91E799C-DA98-4431-86B4-2D50D2212CBD}"/>
              </a:ext>
            </a:extLst>
          </p:cNvPr>
          <p:cNvCxnSpPr>
            <a:cxnSpLocks/>
          </p:cNvCxnSpPr>
          <p:nvPr/>
        </p:nvCxnSpPr>
        <p:spPr>
          <a:xfrm rot="10800000" flipH="1">
            <a:off x="1672989" y="1812140"/>
            <a:ext cx="919200" cy="1889200"/>
          </a:xfrm>
          <a:prstGeom prst="bentConnector3">
            <a:avLst>
              <a:gd name="adj1" fmla="val 43993"/>
            </a:avLst>
          </a:prstGeom>
          <a:noFill/>
          <a:ln w="19050" cap="flat" cmpd="sng">
            <a:solidFill>
              <a:srgbClr val="6582B2"/>
            </a:solidFill>
            <a:prstDash val="solid"/>
            <a:round/>
            <a:headEnd type="none" w="med" len="med"/>
            <a:tailEnd type="triangle" w="med" len="med"/>
          </a:ln>
        </p:spPr>
      </p:cxnSp>
      <p:cxnSp>
        <p:nvCxnSpPr>
          <p:cNvPr id="15" name="Google Shape;1167;p41">
            <a:extLst>
              <a:ext uri="{FF2B5EF4-FFF2-40B4-BE49-F238E27FC236}">
                <a16:creationId xmlns:a16="http://schemas.microsoft.com/office/drawing/2014/main" id="{2C84F213-CBC1-4D0A-8271-9FFD93CE9827}"/>
              </a:ext>
            </a:extLst>
          </p:cNvPr>
          <p:cNvCxnSpPr/>
          <p:nvPr/>
        </p:nvCxnSpPr>
        <p:spPr>
          <a:xfrm>
            <a:off x="1672989" y="3402236"/>
            <a:ext cx="919200" cy="1889200"/>
          </a:xfrm>
          <a:prstGeom prst="bentConnector3">
            <a:avLst>
              <a:gd name="adj1" fmla="val 60176"/>
            </a:avLst>
          </a:prstGeom>
          <a:noFill/>
          <a:ln w="19050" cap="flat" cmpd="sng">
            <a:solidFill>
              <a:srgbClr val="6582B2"/>
            </a:solidFill>
            <a:prstDash val="solid"/>
            <a:round/>
            <a:headEnd type="none" w="med" len="med"/>
            <a:tailEnd type="triangle" w="med" len="med"/>
          </a:ln>
        </p:spPr>
      </p:cxnSp>
      <p:pic>
        <p:nvPicPr>
          <p:cNvPr id="2" name="Picture 1">
            <a:extLst>
              <a:ext uri="{FF2B5EF4-FFF2-40B4-BE49-F238E27FC236}">
                <a16:creationId xmlns:a16="http://schemas.microsoft.com/office/drawing/2014/main" id="{63319140-B54E-4E03-A602-83B0F89E4C83}"/>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720688" y="2184211"/>
            <a:ext cx="4123044" cy="2921189"/>
          </a:xfrm>
          <a:prstGeom prst="rect">
            <a:avLst/>
          </a:prstGeom>
        </p:spPr>
      </p:pic>
      <p:sp>
        <p:nvSpPr>
          <p:cNvPr id="3" name="TextBox 2">
            <a:extLst>
              <a:ext uri="{FF2B5EF4-FFF2-40B4-BE49-F238E27FC236}">
                <a16:creationId xmlns:a16="http://schemas.microsoft.com/office/drawing/2014/main" id="{5D438AD0-BD0E-4D4F-81B5-3678A7D8BF80}"/>
              </a:ext>
            </a:extLst>
          </p:cNvPr>
          <p:cNvSpPr txBox="1"/>
          <p:nvPr/>
        </p:nvSpPr>
        <p:spPr>
          <a:xfrm>
            <a:off x="440046" y="3046077"/>
            <a:ext cx="1801575" cy="1077218"/>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DỊCH VỤ</a:t>
            </a:r>
            <a:endParaRPr lang="en-US" sz="2000">
              <a:solidFill>
                <a:schemeClr val="bg1"/>
              </a:solidFill>
            </a:endParaRPr>
          </a:p>
        </p:txBody>
      </p:sp>
      <p:sp>
        <p:nvSpPr>
          <p:cNvPr id="8" name="TextBox 7">
            <a:extLst>
              <a:ext uri="{FF2B5EF4-FFF2-40B4-BE49-F238E27FC236}">
                <a16:creationId xmlns:a16="http://schemas.microsoft.com/office/drawing/2014/main" id="{015D746C-6DA8-45CA-898C-E387B0844746}"/>
              </a:ext>
            </a:extLst>
          </p:cNvPr>
          <p:cNvSpPr txBox="1"/>
          <p:nvPr/>
        </p:nvSpPr>
        <p:spPr>
          <a:xfrm>
            <a:off x="2641019" y="1507858"/>
            <a:ext cx="9414579" cy="707886"/>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Ngày càng tăng về quy mô và tỉ trọng cao nhất trong GRDP của vùng</a:t>
            </a:r>
          </a:p>
          <a:p>
            <a:r>
              <a:rPr lang="vi-VN" sz="2000">
                <a:solidFill>
                  <a:schemeClr val="tx2"/>
                </a:solidFill>
                <a:latin typeface="#9Slide03 SFU Futura_12" panose="00000400000000000000" pitchFamily="2" charset="0"/>
              </a:rPr>
              <a:t>- Các lĩnh vực DV đa dạng, phát triển hàng đầu cả nước. </a:t>
            </a:r>
          </a:p>
        </p:txBody>
      </p:sp>
      <p:sp>
        <p:nvSpPr>
          <p:cNvPr id="9" name="TextBox 8">
            <a:extLst>
              <a:ext uri="{FF2B5EF4-FFF2-40B4-BE49-F238E27FC236}">
                <a16:creationId xmlns:a16="http://schemas.microsoft.com/office/drawing/2014/main" id="{17F4FF31-5034-429D-8D56-830C3A0BF80E}"/>
              </a:ext>
            </a:extLst>
          </p:cNvPr>
          <p:cNvSpPr txBox="1"/>
          <p:nvPr/>
        </p:nvSpPr>
        <p:spPr>
          <a:xfrm>
            <a:off x="4724400" y="863020"/>
            <a:ext cx="3505200" cy="584775"/>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VỊ</a:t>
            </a:r>
            <a:r>
              <a:rPr kumimoji="0" lang="en-US" sz="3200" b="1" i="0" u="none" strike="noStrike" kern="1200" cap="none" spc="0" normalizeH="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 TRÍ, VAI TRÒ</a:t>
            </a:r>
            <a:endParaRPr lang="en-US" sz="2000">
              <a:solidFill>
                <a:schemeClr val="accent2"/>
              </a:solidFill>
            </a:endParaRPr>
          </a:p>
        </p:txBody>
      </p:sp>
      <p:sp>
        <p:nvSpPr>
          <p:cNvPr id="13" name="TextBox 12">
            <a:extLst>
              <a:ext uri="{FF2B5EF4-FFF2-40B4-BE49-F238E27FC236}">
                <a16:creationId xmlns:a16="http://schemas.microsoft.com/office/drawing/2014/main" id="{82509D5B-2D9A-4D81-8771-4B6A65285965}"/>
              </a:ext>
            </a:extLst>
          </p:cNvPr>
          <p:cNvSpPr txBox="1"/>
          <p:nvPr/>
        </p:nvSpPr>
        <p:spPr>
          <a:xfrm>
            <a:off x="4419600" y="3783832"/>
            <a:ext cx="4537779" cy="584775"/>
          </a:xfrm>
          <a:prstGeom prst="rect">
            <a:avLst/>
          </a:prstGeom>
          <a:noFill/>
        </p:spPr>
        <p:txBody>
          <a:bodyPr wrap="square">
            <a:spAutoFit/>
          </a:bodyPr>
          <a:lstStyle/>
          <a:p>
            <a:pPr algn="ctr"/>
            <a:r>
              <a:rPr lang="en-US" sz="3200" b="1">
                <a:ln w="13462">
                  <a:solidFill>
                    <a:prstClr val="white"/>
                  </a:solidFill>
                  <a:prstDash val="solid"/>
                </a:ln>
                <a:solidFill>
                  <a:schemeClr val="accent2"/>
                </a:solidFill>
                <a:effectLst>
                  <a:outerShdw dist="38100" dir="2700000" algn="bl" rotWithShape="0">
                    <a:srgbClr val="5B9BD5"/>
                  </a:outerShdw>
                </a:effectLst>
                <a:latin typeface="#9Slide07 IcielKoni" pitchFamily="2" charset="0"/>
              </a:rPr>
              <a:t>GIAO THÔNG VẬN TẢI</a:t>
            </a:r>
            <a:endParaRPr lang="en-US" sz="2000">
              <a:solidFill>
                <a:schemeClr val="accent2"/>
              </a:solidFill>
            </a:endParaRPr>
          </a:p>
        </p:txBody>
      </p:sp>
      <p:sp>
        <p:nvSpPr>
          <p:cNvPr id="14" name="TextBox 13">
            <a:extLst>
              <a:ext uri="{FF2B5EF4-FFF2-40B4-BE49-F238E27FC236}">
                <a16:creationId xmlns:a16="http://schemas.microsoft.com/office/drawing/2014/main" id="{8022822C-13C7-4032-9B49-00476C8AFCDD}"/>
              </a:ext>
            </a:extLst>
          </p:cNvPr>
          <p:cNvSpPr txBox="1"/>
          <p:nvPr/>
        </p:nvSpPr>
        <p:spPr>
          <a:xfrm>
            <a:off x="2641019" y="4461808"/>
            <a:ext cx="9414579" cy="1015663"/>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Phát triển đầy đủ loại hình (liệt kê)</a:t>
            </a:r>
          </a:p>
          <a:p>
            <a:r>
              <a:rPr lang="vi-VN" sz="2000">
                <a:solidFill>
                  <a:schemeClr val="tx2"/>
                </a:solidFill>
                <a:latin typeface="#9Slide03 SFU Futura_12" panose="00000400000000000000" pitchFamily="2" charset="0"/>
              </a:rPr>
              <a:t>- Chất lượng tốt, đảm bảo sự kết nối nội, ngoại vùng và thế giới</a:t>
            </a:r>
          </a:p>
          <a:p>
            <a:r>
              <a:rPr lang="vi-VN" sz="2000">
                <a:solidFill>
                  <a:schemeClr val="tx2"/>
                </a:solidFill>
                <a:latin typeface="#9Slide03 SFU Futura_12" panose="00000400000000000000" pitchFamily="2" charset="0"/>
              </a:rPr>
              <a:t>- TP.HCM là đầu mối GTVT lớn nhất vùng và cả nước.</a:t>
            </a:r>
          </a:p>
        </p:txBody>
      </p:sp>
      <p:pic>
        <p:nvPicPr>
          <p:cNvPr id="16" name="Picture 15">
            <a:extLst>
              <a:ext uri="{FF2B5EF4-FFF2-40B4-BE49-F238E27FC236}">
                <a16:creationId xmlns:a16="http://schemas.microsoft.com/office/drawing/2014/main" id="{4FCBC57A-3CB6-4E71-A4DE-0F5A503C7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689" y="2147787"/>
            <a:ext cx="1735438" cy="1735436"/>
          </a:xfrm>
          <a:prstGeom prst="rect">
            <a:avLst/>
          </a:prstGeom>
        </p:spPr>
      </p:pic>
      <p:grpSp>
        <p:nvGrpSpPr>
          <p:cNvPr id="17" name="Group 16">
            <a:extLst>
              <a:ext uri="{FF2B5EF4-FFF2-40B4-BE49-F238E27FC236}">
                <a16:creationId xmlns:a16="http://schemas.microsoft.com/office/drawing/2014/main" id="{916702FD-9830-4C2D-B146-B59D98E665D3}"/>
              </a:ext>
            </a:extLst>
          </p:cNvPr>
          <p:cNvGrpSpPr/>
          <p:nvPr/>
        </p:nvGrpSpPr>
        <p:grpSpPr>
          <a:xfrm>
            <a:off x="42548" y="68759"/>
            <a:ext cx="12106903" cy="769441"/>
            <a:chOff x="1205161" y="-3563"/>
            <a:chExt cx="10901184" cy="769441"/>
          </a:xfrm>
          <a:solidFill>
            <a:srgbClr val="F6D1D6"/>
          </a:solidFill>
        </p:grpSpPr>
        <p:sp>
          <p:nvSpPr>
            <p:cNvPr id="18" name="Rectangle: Rounded Corners 17">
              <a:extLst>
                <a:ext uri="{FF2B5EF4-FFF2-40B4-BE49-F238E27FC236}">
                  <a16:creationId xmlns:a16="http://schemas.microsoft.com/office/drawing/2014/main" id="{75434D1E-29E7-4A5D-827A-660671A30391}"/>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5068E12-AFF0-4CA1-A96D-9FD16E45697B}"/>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0" name="Rectangle 19">
            <a:extLst>
              <a:ext uri="{FF2B5EF4-FFF2-40B4-BE49-F238E27FC236}">
                <a16:creationId xmlns:a16="http://schemas.microsoft.com/office/drawing/2014/main" id="{BA8C20C3-D540-4225-A46E-CD15ED393B17}"/>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95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anim calcmode="lin" valueType="num">
                                      <p:cBhvr>
                                        <p:cTn id="2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1000"/>
                                        <p:tgtEl>
                                          <p:spTgt spid="14">
                                            <p:txEl>
                                              <p:pRg st="0" end="0"/>
                                            </p:txEl>
                                          </p:spTgt>
                                        </p:tgtEl>
                                      </p:cBhvr>
                                    </p:animEffect>
                                    <p:anim calcmode="lin" valueType="num">
                                      <p:cBhvr>
                                        <p:cTn id="4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fade">
                                      <p:cBhvr>
                                        <p:cTn id="46" dur="1000"/>
                                        <p:tgtEl>
                                          <p:spTgt spid="14">
                                            <p:txEl>
                                              <p:pRg st="1" end="1"/>
                                            </p:txEl>
                                          </p:spTgt>
                                        </p:tgtEl>
                                      </p:cBhvr>
                                    </p:animEffect>
                                    <p:anim calcmode="lin" valueType="num">
                                      <p:cBhvr>
                                        <p:cTn id="4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fade">
                                      <p:cBhvr>
                                        <p:cTn id="53" dur="1000"/>
                                        <p:tgtEl>
                                          <p:spTgt spid="14">
                                            <p:txEl>
                                              <p:pRg st="2" end="2"/>
                                            </p:txEl>
                                          </p:spTgt>
                                        </p:tgtEl>
                                      </p:cBhvr>
                                    </p:animEffect>
                                    <p:anim calcmode="lin" valueType="num">
                                      <p:cBhvr>
                                        <p:cTn id="5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3" grpId="0"/>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ồng bộ giao thông vùng Đông Nam Bộ">
            <a:extLst>
              <a:ext uri="{FF2B5EF4-FFF2-40B4-BE49-F238E27FC236}">
                <a16:creationId xmlns:a16="http://schemas.microsoft.com/office/drawing/2014/main" id="{54FEA72C-E8BE-4F8E-81E1-E425D22B5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62" r="37811" b="2"/>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 gtvt bao cao tinh hinh trien khai du an san bay long thanh">
            <a:extLst>
              <a:ext uri="{FF2B5EF4-FFF2-40B4-BE49-F238E27FC236}">
                <a16:creationId xmlns:a16="http://schemas.microsoft.com/office/drawing/2014/main" id="{CEAA4147-58AA-4199-A00D-A68084434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52" r="8221" b="4"/>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8F9E419-1025-4D31-9041-3E97273D2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2" r="9524" b="2"/>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 gtvt bao cao tinh hinh trien khai du an san bay long thanh">
            <a:extLst>
              <a:ext uri="{FF2B5EF4-FFF2-40B4-BE49-F238E27FC236}">
                <a16:creationId xmlns:a16="http://schemas.microsoft.com/office/drawing/2014/main" id="{0D12DFC9-8CAD-41D1-9222-B15EABDBA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325" r="5409" b="-2"/>
          <a:stretch/>
        </p:blipFill>
        <p:spPr bwMode="auto">
          <a:xfrm>
            <a:off x="4184141" y="3481340"/>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ao thông vùng Đông Nam Bộ tắc nghẽn cả 3 tuyến">
            <a:extLst>
              <a:ext uri="{FF2B5EF4-FFF2-40B4-BE49-F238E27FC236}">
                <a16:creationId xmlns:a16="http://schemas.microsoft.com/office/drawing/2014/main" id="{9A7A7D23-EEFE-4488-874D-D2148774E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072" r="18768"/>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0A9556B-B78A-42E3-ADC1-1C4F9C8A94D6}"/>
              </a:ext>
            </a:extLst>
          </p:cNvPr>
          <p:cNvSpPr txBox="1"/>
          <p:nvPr/>
        </p:nvSpPr>
        <p:spPr>
          <a:xfrm>
            <a:off x="4389369" y="304800"/>
            <a:ext cx="3413261" cy="707886"/>
          </a:xfrm>
          <a:prstGeom prst="rect">
            <a:avLst/>
          </a:prstGeom>
          <a:noFill/>
        </p:spPr>
        <p:txBody>
          <a:bodyPr wrap="square">
            <a:spAutoFit/>
          </a:bodyPr>
          <a:lstStyle/>
          <a:p>
            <a:pPr algn="ctr"/>
            <a:r>
              <a:rPr lang="en-US" sz="2000">
                <a:solidFill>
                  <a:schemeClr val="bg1"/>
                </a:solidFill>
                <a:latin typeface="#9Slide07 IcielBC Cubano Normal" panose="00000500000000000000" pitchFamily="2" charset="0"/>
              </a:rPr>
              <a:t>CẢNG HÀNG KHÔNG QUỐC TẾ LONG THÀNH</a:t>
            </a:r>
            <a:endParaRPr lang="en-US" sz="1100">
              <a:solidFill>
                <a:schemeClr val="bg1"/>
              </a:solidFill>
            </a:endParaRPr>
          </a:p>
        </p:txBody>
      </p:sp>
      <p:sp>
        <p:nvSpPr>
          <p:cNvPr id="10" name="TextBox 9">
            <a:extLst>
              <a:ext uri="{FF2B5EF4-FFF2-40B4-BE49-F238E27FC236}">
                <a16:creationId xmlns:a16="http://schemas.microsoft.com/office/drawing/2014/main" id="{F573C76A-9130-4D9E-B82B-879CDC853A9C}"/>
              </a:ext>
            </a:extLst>
          </p:cNvPr>
          <p:cNvSpPr txBox="1"/>
          <p:nvPr/>
        </p:nvSpPr>
        <p:spPr>
          <a:xfrm>
            <a:off x="4389369" y="6086601"/>
            <a:ext cx="3413261" cy="461665"/>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SÂN BAY LONG THÀNH</a:t>
            </a:r>
            <a:endParaRPr lang="en-US" sz="1200">
              <a:solidFill>
                <a:schemeClr val="bg1"/>
              </a:solidFill>
            </a:endParaRPr>
          </a:p>
        </p:txBody>
      </p:sp>
    </p:spTree>
    <p:extLst>
      <p:ext uri="{BB962C8B-B14F-4D97-AF65-F5344CB8AC3E}">
        <p14:creationId xmlns:p14="http://schemas.microsoft.com/office/powerpoint/2010/main" val="128650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000"/>
                                        <p:tgtEl>
                                          <p:spTgt spid="9"/>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158;p41">
            <a:extLst>
              <a:ext uri="{FF2B5EF4-FFF2-40B4-BE49-F238E27FC236}">
                <a16:creationId xmlns:a16="http://schemas.microsoft.com/office/drawing/2014/main" id="{B91E799C-DA98-4431-86B4-2D50D2212CBD}"/>
              </a:ext>
            </a:extLst>
          </p:cNvPr>
          <p:cNvCxnSpPr>
            <a:cxnSpLocks/>
          </p:cNvCxnSpPr>
          <p:nvPr/>
        </p:nvCxnSpPr>
        <p:spPr>
          <a:xfrm rot="10800000" flipH="1">
            <a:off x="1782021" y="2149400"/>
            <a:ext cx="919200" cy="1889200"/>
          </a:xfrm>
          <a:prstGeom prst="bentConnector3">
            <a:avLst>
              <a:gd name="adj1" fmla="val 43993"/>
            </a:avLst>
          </a:prstGeom>
          <a:noFill/>
          <a:ln w="19050" cap="flat" cmpd="sng">
            <a:solidFill>
              <a:srgbClr val="6582B2"/>
            </a:solidFill>
            <a:prstDash val="solid"/>
            <a:round/>
            <a:headEnd type="none" w="med" len="med"/>
            <a:tailEnd type="triangle" w="med" len="med"/>
          </a:ln>
        </p:spPr>
      </p:cxnSp>
      <p:cxnSp>
        <p:nvCxnSpPr>
          <p:cNvPr id="15" name="Google Shape;1167;p41">
            <a:extLst>
              <a:ext uri="{FF2B5EF4-FFF2-40B4-BE49-F238E27FC236}">
                <a16:creationId xmlns:a16="http://schemas.microsoft.com/office/drawing/2014/main" id="{2C84F213-CBC1-4D0A-8271-9FFD93CE9827}"/>
              </a:ext>
            </a:extLst>
          </p:cNvPr>
          <p:cNvCxnSpPr/>
          <p:nvPr/>
        </p:nvCxnSpPr>
        <p:spPr>
          <a:xfrm>
            <a:off x="1672989" y="3741701"/>
            <a:ext cx="919200" cy="1889200"/>
          </a:xfrm>
          <a:prstGeom prst="bentConnector3">
            <a:avLst>
              <a:gd name="adj1" fmla="val 60176"/>
            </a:avLst>
          </a:prstGeom>
          <a:noFill/>
          <a:ln w="19050" cap="flat" cmpd="sng">
            <a:solidFill>
              <a:srgbClr val="6582B2"/>
            </a:solidFill>
            <a:prstDash val="solid"/>
            <a:round/>
            <a:headEnd type="none" w="med" len="med"/>
            <a:tailEnd type="triangle" w="med" len="med"/>
          </a:ln>
        </p:spPr>
      </p:cxnSp>
      <p:pic>
        <p:nvPicPr>
          <p:cNvPr id="2" name="Picture 1">
            <a:extLst>
              <a:ext uri="{FF2B5EF4-FFF2-40B4-BE49-F238E27FC236}">
                <a16:creationId xmlns:a16="http://schemas.microsoft.com/office/drawing/2014/main" id="{63319140-B54E-4E03-A602-83B0F89E4C83}"/>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720688" y="2184211"/>
            <a:ext cx="4123044" cy="2921189"/>
          </a:xfrm>
          <a:prstGeom prst="rect">
            <a:avLst/>
          </a:prstGeom>
        </p:spPr>
      </p:pic>
      <p:sp>
        <p:nvSpPr>
          <p:cNvPr id="3" name="TextBox 2">
            <a:extLst>
              <a:ext uri="{FF2B5EF4-FFF2-40B4-BE49-F238E27FC236}">
                <a16:creationId xmlns:a16="http://schemas.microsoft.com/office/drawing/2014/main" id="{5D438AD0-BD0E-4D4F-81B5-3678A7D8BF80}"/>
              </a:ext>
            </a:extLst>
          </p:cNvPr>
          <p:cNvSpPr txBox="1"/>
          <p:nvPr/>
        </p:nvSpPr>
        <p:spPr>
          <a:xfrm>
            <a:off x="440046" y="3046077"/>
            <a:ext cx="1801575" cy="1077218"/>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DỊCH VỤ</a:t>
            </a:r>
            <a:endParaRPr lang="en-US" sz="2000">
              <a:solidFill>
                <a:schemeClr val="bg1"/>
              </a:solidFill>
            </a:endParaRPr>
          </a:p>
        </p:txBody>
      </p:sp>
      <p:sp>
        <p:nvSpPr>
          <p:cNvPr id="8" name="TextBox 7">
            <a:extLst>
              <a:ext uri="{FF2B5EF4-FFF2-40B4-BE49-F238E27FC236}">
                <a16:creationId xmlns:a16="http://schemas.microsoft.com/office/drawing/2014/main" id="{015D746C-6DA8-45CA-898C-E387B0844746}"/>
              </a:ext>
            </a:extLst>
          </p:cNvPr>
          <p:cNvSpPr txBox="1"/>
          <p:nvPr/>
        </p:nvSpPr>
        <p:spPr>
          <a:xfrm>
            <a:off x="2701221" y="1320139"/>
            <a:ext cx="9414579" cy="2554545"/>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Nội thương:</a:t>
            </a:r>
          </a:p>
          <a:p>
            <a:r>
              <a:rPr lang="vi-VN" sz="2000">
                <a:solidFill>
                  <a:schemeClr val="tx2"/>
                </a:solidFill>
                <a:latin typeface="#9Slide03 SFU Futura_12" panose="00000400000000000000" pitchFamily="2" charset="0"/>
              </a:rPr>
              <a:t>- Phát triển mạnh, tổng mức bán lẻ hàng hóa và doanh thu dịch vụ tiêu dùng lớn nhất cả nước</a:t>
            </a:r>
          </a:p>
          <a:p>
            <a:r>
              <a:rPr lang="vi-VN" sz="2000">
                <a:solidFill>
                  <a:schemeClr val="tx2"/>
                </a:solidFill>
                <a:latin typeface="#9Slide03 SFU Futura_12" panose="00000400000000000000" pitchFamily="2" charset="0"/>
              </a:rPr>
              <a:t>- Phát triển sớm và nhanh các TTTM, siêu thị, TM điện tử…</a:t>
            </a:r>
          </a:p>
          <a:p>
            <a:r>
              <a:rPr lang="vi-VN" sz="2000">
                <a:solidFill>
                  <a:schemeClr val="tx2"/>
                </a:solidFill>
                <a:latin typeface="#9Slide03 SFU Futura_12" panose="00000400000000000000" pitchFamily="2" charset="0"/>
              </a:rPr>
              <a:t>* Ngoại thương: </a:t>
            </a:r>
          </a:p>
          <a:p>
            <a:r>
              <a:rPr lang="vi-VN" sz="2000">
                <a:solidFill>
                  <a:schemeClr val="tx2"/>
                </a:solidFill>
                <a:latin typeface="#9Slide03 SFU Futura_12" panose="00000400000000000000" pitchFamily="2" charset="0"/>
              </a:rPr>
              <a:t>- Trị giá XK chiếm 34% cả nước</a:t>
            </a:r>
          </a:p>
          <a:p>
            <a:r>
              <a:rPr lang="vi-VN" sz="2000">
                <a:solidFill>
                  <a:schemeClr val="tx2"/>
                </a:solidFill>
                <a:latin typeface="#9Slide03 SFU Futura_12" panose="00000400000000000000" pitchFamily="2" charset="0"/>
              </a:rPr>
              <a:t>- Các địa phương có trị giá XK hàng đầu trong vùng và cả nước: TP.HCM, Bình Dương, Đồng Nai.</a:t>
            </a:r>
          </a:p>
        </p:txBody>
      </p:sp>
      <p:sp>
        <p:nvSpPr>
          <p:cNvPr id="9" name="TextBox 8">
            <a:extLst>
              <a:ext uri="{FF2B5EF4-FFF2-40B4-BE49-F238E27FC236}">
                <a16:creationId xmlns:a16="http://schemas.microsoft.com/office/drawing/2014/main" id="{17F4FF31-5034-429D-8D56-830C3A0BF80E}"/>
              </a:ext>
            </a:extLst>
          </p:cNvPr>
          <p:cNvSpPr txBox="1"/>
          <p:nvPr/>
        </p:nvSpPr>
        <p:spPr>
          <a:xfrm>
            <a:off x="4800600" y="757135"/>
            <a:ext cx="3505200" cy="584775"/>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THƯƠNG MẠI</a:t>
            </a:r>
            <a:endParaRPr lang="en-US" sz="2000">
              <a:solidFill>
                <a:schemeClr val="accent2"/>
              </a:solidFill>
            </a:endParaRPr>
          </a:p>
        </p:txBody>
      </p:sp>
      <p:sp>
        <p:nvSpPr>
          <p:cNvPr id="13" name="TextBox 12">
            <a:extLst>
              <a:ext uri="{FF2B5EF4-FFF2-40B4-BE49-F238E27FC236}">
                <a16:creationId xmlns:a16="http://schemas.microsoft.com/office/drawing/2014/main" id="{82509D5B-2D9A-4D81-8771-4B6A65285965}"/>
              </a:ext>
            </a:extLst>
          </p:cNvPr>
          <p:cNvSpPr txBox="1"/>
          <p:nvPr/>
        </p:nvSpPr>
        <p:spPr>
          <a:xfrm>
            <a:off x="4953000" y="3879082"/>
            <a:ext cx="3505200" cy="584775"/>
          </a:xfrm>
          <a:prstGeom prst="rect">
            <a:avLst/>
          </a:prstGeom>
          <a:noFill/>
        </p:spPr>
        <p:txBody>
          <a:bodyPr wrap="square">
            <a:spAutoFit/>
          </a:bodyPr>
          <a:lstStyle/>
          <a:p>
            <a:pPr algn="ctr"/>
            <a:r>
              <a:rPr lang="en-US" sz="3200" b="1">
                <a:ln w="13462">
                  <a:solidFill>
                    <a:prstClr val="white"/>
                  </a:solidFill>
                  <a:prstDash val="solid"/>
                </a:ln>
                <a:solidFill>
                  <a:schemeClr val="accent2"/>
                </a:solidFill>
                <a:effectLst>
                  <a:outerShdw dist="38100" dir="2700000" algn="bl" rotWithShape="0">
                    <a:srgbClr val="5B9BD5"/>
                  </a:outerShdw>
                </a:effectLst>
                <a:latin typeface="#9Slide07 IcielKoni" pitchFamily="2" charset="0"/>
              </a:rPr>
              <a:t>DU LỊCH</a:t>
            </a:r>
            <a:endParaRPr lang="en-US" sz="2000">
              <a:solidFill>
                <a:schemeClr val="accent2"/>
              </a:solidFill>
            </a:endParaRPr>
          </a:p>
        </p:txBody>
      </p:sp>
      <p:sp>
        <p:nvSpPr>
          <p:cNvPr id="14" name="TextBox 13">
            <a:extLst>
              <a:ext uri="{FF2B5EF4-FFF2-40B4-BE49-F238E27FC236}">
                <a16:creationId xmlns:a16="http://schemas.microsoft.com/office/drawing/2014/main" id="{8022822C-13C7-4032-9B49-00476C8AFCDD}"/>
              </a:ext>
            </a:extLst>
          </p:cNvPr>
          <p:cNvSpPr txBox="1"/>
          <p:nvPr/>
        </p:nvSpPr>
        <p:spPr>
          <a:xfrm>
            <a:off x="2701221" y="4461808"/>
            <a:ext cx="9414579" cy="1631216"/>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Ngày càng đóng vai trò quan trọng.</a:t>
            </a:r>
          </a:p>
          <a:p>
            <a:r>
              <a:rPr lang="vi-VN" sz="2000">
                <a:solidFill>
                  <a:schemeClr val="tx2"/>
                </a:solidFill>
                <a:latin typeface="#9Slide03 SFU Futura_12" panose="00000400000000000000" pitchFamily="2" charset="0"/>
              </a:rPr>
              <a:t>- Lượng khách D tăng, chiếm gần 23% lượng khách cả nước.</a:t>
            </a:r>
          </a:p>
          <a:p>
            <a:r>
              <a:rPr lang="vi-VN" sz="2000">
                <a:solidFill>
                  <a:schemeClr val="tx2"/>
                </a:solidFill>
                <a:latin typeface="#9Slide03 SFU Futura_12" panose="00000400000000000000" pitchFamily="2" charset="0"/>
              </a:rPr>
              <a:t>- Các loại hình DL nổi bật của vùng (liệt kê)</a:t>
            </a:r>
          </a:p>
          <a:p>
            <a:r>
              <a:rPr lang="vi-VN" sz="2000">
                <a:solidFill>
                  <a:schemeClr val="tx2"/>
                </a:solidFill>
                <a:latin typeface="#9Slide03 SFU Futura_12" panose="00000400000000000000" pitchFamily="2" charset="0"/>
              </a:rPr>
              <a:t>- TTDL: TP.HCM, Vũng Tàu.</a:t>
            </a:r>
          </a:p>
          <a:p>
            <a:r>
              <a:rPr lang="vi-VN" sz="2000">
                <a:solidFill>
                  <a:schemeClr val="tx2"/>
                </a:solidFill>
                <a:latin typeface="#9Slide03 SFU Futura_12" panose="00000400000000000000" pitchFamily="2" charset="0"/>
              </a:rPr>
              <a:t>- Điểm DL nổi tiếng: (liệt kê)</a:t>
            </a:r>
          </a:p>
        </p:txBody>
      </p:sp>
      <p:grpSp>
        <p:nvGrpSpPr>
          <p:cNvPr id="16" name="Group 15">
            <a:extLst>
              <a:ext uri="{FF2B5EF4-FFF2-40B4-BE49-F238E27FC236}">
                <a16:creationId xmlns:a16="http://schemas.microsoft.com/office/drawing/2014/main" id="{6E84F386-18E8-4E87-AB70-F6ECDB6A5113}"/>
              </a:ext>
            </a:extLst>
          </p:cNvPr>
          <p:cNvGrpSpPr/>
          <p:nvPr/>
        </p:nvGrpSpPr>
        <p:grpSpPr>
          <a:xfrm>
            <a:off x="42548" y="68759"/>
            <a:ext cx="12106903" cy="769441"/>
            <a:chOff x="1205161" y="-3563"/>
            <a:chExt cx="10901184" cy="769441"/>
          </a:xfrm>
          <a:solidFill>
            <a:srgbClr val="F6D1D6"/>
          </a:solidFill>
        </p:grpSpPr>
        <p:sp>
          <p:nvSpPr>
            <p:cNvPr id="17" name="Rectangle: Rounded Corners 16">
              <a:extLst>
                <a:ext uri="{FF2B5EF4-FFF2-40B4-BE49-F238E27FC236}">
                  <a16:creationId xmlns:a16="http://schemas.microsoft.com/office/drawing/2014/main" id="{C00DB754-2110-46C7-8D74-6DD5CD8A10E3}"/>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030675-EF89-4925-A043-EBFC32D3FB95}"/>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19" name="Rectangle 18">
            <a:extLst>
              <a:ext uri="{FF2B5EF4-FFF2-40B4-BE49-F238E27FC236}">
                <a16:creationId xmlns:a16="http://schemas.microsoft.com/office/drawing/2014/main" id="{D031B4C0-5B9C-42B8-ADE6-EE22B36A91A1}"/>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499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anim calcmode="lin" valueType="num">
                                      <p:cBhvr>
                                        <p:cTn id="2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anim calcmode="lin" valueType="num">
                                      <p:cBhvr>
                                        <p:cTn id="3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1000"/>
                                        <p:tgtEl>
                                          <p:spTgt spid="8">
                                            <p:txEl>
                                              <p:pRg st="3" end="3"/>
                                            </p:txEl>
                                          </p:spTgt>
                                        </p:tgtEl>
                                      </p:cBhvr>
                                    </p:animEffect>
                                    <p:anim calcmode="lin" valueType="num">
                                      <p:cBhvr>
                                        <p:cTn id="3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1000"/>
                                        <p:tgtEl>
                                          <p:spTgt spid="8">
                                            <p:txEl>
                                              <p:pRg st="4" end="4"/>
                                            </p:txEl>
                                          </p:spTgt>
                                        </p:tgtEl>
                                      </p:cBhvr>
                                    </p:animEffect>
                                    <p:anim calcmode="lin" valueType="num">
                                      <p:cBhvr>
                                        <p:cTn id="4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fade">
                                      <p:cBhvr>
                                        <p:cTn id="51" dur="1000"/>
                                        <p:tgtEl>
                                          <p:spTgt spid="8">
                                            <p:txEl>
                                              <p:pRg st="5" end="5"/>
                                            </p:txEl>
                                          </p:spTgt>
                                        </p:tgtEl>
                                      </p:cBhvr>
                                    </p:animEffect>
                                    <p:anim calcmode="lin" valueType="num">
                                      <p:cBhvr>
                                        <p:cTn id="5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fade">
                                      <p:cBhvr>
                                        <p:cTn id="67" dur="1000"/>
                                        <p:tgtEl>
                                          <p:spTgt spid="14">
                                            <p:txEl>
                                              <p:pRg st="0" end="0"/>
                                            </p:txEl>
                                          </p:spTgt>
                                        </p:tgtEl>
                                      </p:cBhvr>
                                    </p:animEffect>
                                    <p:anim calcmode="lin" valueType="num">
                                      <p:cBhvr>
                                        <p:cTn id="6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xEl>
                                              <p:pRg st="1" end="1"/>
                                            </p:txEl>
                                          </p:spTgt>
                                        </p:tgtEl>
                                        <p:attrNameLst>
                                          <p:attrName>style.visibility</p:attrName>
                                        </p:attrNameLst>
                                      </p:cBhvr>
                                      <p:to>
                                        <p:strVal val="visible"/>
                                      </p:to>
                                    </p:set>
                                    <p:animEffect transition="in" filter="fade">
                                      <p:cBhvr>
                                        <p:cTn id="74" dur="1000"/>
                                        <p:tgtEl>
                                          <p:spTgt spid="14">
                                            <p:txEl>
                                              <p:pRg st="1" end="1"/>
                                            </p:txEl>
                                          </p:spTgt>
                                        </p:tgtEl>
                                      </p:cBhvr>
                                    </p:animEffect>
                                    <p:anim calcmode="lin" valueType="num">
                                      <p:cBhvr>
                                        <p:cTn id="7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4">
                                            <p:txEl>
                                              <p:pRg st="2" end="2"/>
                                            </p:txEl>
                                          </p:spTgt>
                                        </p:tgtEl>
                                        <p:attrNameLst>
                                          <p:attrName>style.visibility</p:attrName>
                                        </p:attrNameLst>
                                      </p:cBhvr>
                                      <p:to>
                                        <p:strVal val="visible"/>
                                      </p:to>
                                    </p:set>
                                    <p:animEffect transition="in" filter="fade">
                                      <p:cBhvr>
                                        <p:cTn id="81" dur="1000"/>
                                        <p:tgtEl>
                                          <p:spTgt spid="14">
                                            <p:txEl>
                                              <p:pRg st="2" end="2"/>
                                            </p:txEl>
                                          </p:spTgt>
                                        </p:tgtEl>
                                      </p:cBhvr>
                                    </p:animEffect>
                                    <p:anim calcmode="lin" valueType="num">
                                      <p:cBhvr>
                                        <p:cTn id="8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4">
                                            <p:txEl>
                                              <p:pRg st="3" end="3"/>
                                            </p:txEl>
                                          </p:spTgt>
                                        </p:tgtEl>
                                        <p:attrNameLst>
                                          <p:attrName>style.visibility</p:attrName>
                                        </p:attrNameLst>
                                      </p:cBhvr>
                                      <p:to>
                                        <p:strVal val="visible"/>
                                      </p:to>
                                    </p:set>
                                    <p:animEffect transition="in" filter="fade">
                                      <p:cBhvr>
                                        <p:cTn id="88" dur="1000"/>
                                        <p:tgtEl>
                                          <p:spTgt spid="14">
                                            <p:txEl>
                                              <p:pRg st="3" end="3"/>
                                            </p:txEl>
                                          </p:spTgt>
                                        </p:tgtEl>
                                      </p:cBhvr>
                                    </p:animEffect>
                                    <p:anim calcmode="lin" valueType="num">
                                      <p:cBhvr>
                                        <p:cTn id="8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9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xEl>
                                              <p:pRg st="4" end="4"/>
                                            </p:txEl>
                                          </p:spTgt>
                                        </p:tgtEl>
                                        <p:attrNameLst>
                                          <p:attrName>style.visibility</p:attrName>
                                        </p:attrNameLst>
                                      </p:cBhvr>
                                      <p:to>
                                        <p:strVal val="visible"/>
                                      </p:to>
                                    </p:set>
                                    <p:animEffect transition="in" filter="fade">
                                      <p:cBhvr>
                                        <p:cTn id="95" dur="1000"/>
                                        <p:tgtEl>
                                          <p:spTgt spid="14">
                                            <p:txEl>
                                              <p:pRg st="4" end="4"/>
                                            </p:txEl>
                                          </p:spTgt>
                                        </p:tgtEl>
                                      </p:cBhvr>
                                    </p:animEffect>
                                    <p:anim calcmode="lin" valueType="num">
                                      <p:cBhvr>
                                        <p:cTn id="9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9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3" grpId="0"/>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Ngọn hải đăng Vũng Tàu">
            <a:extLst>
              <a:ext uri="{FF2B5EF4-FFF2-40B4-BE49-F238E27FC236}">
                <a16:creationId xmlns:a16="http://schemas.microsoft.com/office/drawing/2014/main" id="{9B88CC58-F263-405A-8469-9E741A375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5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ên kết phát triển du lịch vùng Đông Nam Bộ - Ảnh 1.">
            <a:extLst>
              <a:ext uri="{FF2B5EF4-FFF2-40B4-BE49-F238E27FC236}">
                <a16:creationId xmlns:a16="http://schemas.microsoft.com/office/drawing/2014/main" id="{37786272-AB35-4714-B4B9-21C5271B3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4711"/>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A97232B-BD23-43CD-80D0-468976A50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98" r="2" b="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 lich mien dong nam bo">
            <a:extLst>
              <a:ext uri="{FF2B5EF4-FFF2-40B4-BE49-F238E27FC236}">
                <a16:creationId xmlns:a16="http://schemas.microsoft.com/office/drawing/2014/main" id="{E6D5046E-9FBD-44B8-90D0-3A9C8F86F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455" r="2" b="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2D952A-B7E6-43D6-9CD9-46B16503360F}"/>
              </a:ext>
            </a:extLst>
          </p:cNvPr>
          <p:cNvSpPr txBox="1"/>
          <p:nvPr/>
        </p:nvSpPr>
        <p:spPr>
          <a:xfrm>
            <a:off x="3352800" y="5143500"/>
            <a:ext cx="3413261" cy="461665"/>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NÚI BÀ ĐEN</a:t>
            </a:r>
            <a:endParaRPr lang="en-US" sz="1200">
              <a:solidFill>
                <a:schemeClr val="bg1"/>
              </a:solidFill>
            </a:endParaRPr>
          </a:p>
        </p:txBody>
      </p:sp>
      <p:sp>
        <p:nvSpPr>
          <p:cNvPr id="10" name="TextBox 9">
            <a:extLst>
              <a:ext uri="{FF2B5EF4-FFF2-40B4-BE49-F238E27FC236}">
                <a16:creationId xmlns:a16="http://schemas.microsoft.com/office/drawing/2014/main" id="{C2F10A30-46C7-4AAC-9D0F-08CA1F9A1A4E}"/>
              </a:ext>
            </a:extLst>
          </p:cNvPr>
          <p:cNvSpPr txBox="1"/>
          <p:nvPr/>
        </p:nvSpPr>
        <p:spPr>
          <a:xfrm>
            <a:off x="3071296" y="2819400"/>
            <a:ext cx="3413261" cy="461665"/>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NGỌN HẢI ĐĂNG</a:t>
            </a:r>
            <a:endParaRPr lang="en-US" sz="1200">
              <a:solidFill>
                <a:schemeClr val="bg1"/>
              </a:solidFill>
            </a:endParaRPr>
          </a:p>
        </p:txBody>
      </p:sp>
      <p:sp>
        <p:nvSpPr>
          <p:cNvPr id="11" name="TextBox 10">
            <a:extLst>
              <a:ext uri="{FF2B5EF4-FFF2-40B4-BE49-F238E27FC236}">
                <a16:creationId xmlns:a16="http://schemas.microsoft.com/office/drawing/2014/main" id="{7824CC97-764C-4AC9-B163-DAE2C7CE5A99}"/>
              </a:ext>
            </a:extLst>
          </p:cNvPr>
          <p:cNvSpPr txBox="1"/>
          <p:nvPr/>
        </p:nvSpPr>
        <p:spPr>
          <a:xfrm>
            <a:off x="8915400" y="2852057"/>
            <a:ext cx="3413261" cy="461665"/>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BÃI BIỂN VŨNG TÀU</a:t>
            </a:r>
            <a:endParaRPr lang="en-US" sz="1200">
              <a:solidFill>
                <a:schemeClr val="bg1"/>
              </a:solidFill>
            </a:endParaRPr>
          </a:p>
        </p:txBody>
      </p:sp>
      <p:sp>
        <p:nvSpPr>
          <p:cNvPr id="12" name="TextBox 11">
            <a:extLst>
              <a:ext uri="{FF2B5EF4-FFF2-40B4-BE49-F238E27FC236}">
                <a16:creationId xmlns:a16="http://schemas.microsoft.com/office/drawing/2014/main" id="{D52AA13E-0A22-4A2A-B93D-0753CEE443D6}"/>
              </a:ext>
            </a:extLst>
          </p:cNvPr>
          <p:cNvSpPr txBox="1"/>
          <p:nvPr/>
        </p:nvSpPr>
        <p:spPr>
          <a:xfrm>
            <a:off x="8938260" y="6223142"/>
            <a:ext cx="3413261" cy="461665"/>
          </a:xfrm>
          <a:prstGeom prst="rect">
            <a:avLst/>
          </a:prstGeom>
          <a:noFill/>
        </p:spPr>
        <p:txBody>
          <a:bodyPr wrap="square">
            <a:spAutoFit/>
          </a:bodyPr>
          <a:lstStyle/>
          <a:p>
            <a:pPr algn="ctr"/>
            <a:r>
              <a:rPr lang="en-US" sz="2400">
                <a:solidFill>
                  <a:schemeClr val="bg1"/>
                </a:solidFill>
                <a:latin typeface="#9Slide07 IcielBC Cubano Normal" panose="00000500000000000000" pitchFamily="2" charset="0"/>
              </a:rPr>
              <a:t>LANDMARK 81</a:t>
            </a:r>
            <a:endParaRPr lang="en-US" sz="1200">
              <a:solidFill>
                <a:schemeClr val="bg1"/>
              </a:solidFill>
            </a:endParaRPr>
          </a:p>
        </p:txBody>
      </p:sp>
    </p:spTree>
    <p:extLst>
      <p:ext uri="{BB962C8B-B14F-4D97-AF65-F5344CB8AC3E}">
        <p14:creationId xmlns:p14="http://schemas.microsoft.com/office/powerpoint/2010/main" val="2098304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000"/>
                                        <p:tgtEl>
                                          <p:spTgt spid="9"/>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2000"/>
                                        <p:tgtEl>
                                          <p:spTgt spid="10"/>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2000"/>
                                        <p:tgtEl>
                                          <p:spTgt spid="11"/>
                                        </p:tgtEl>
                                      </p:cBhvr>
                                    </p:animEffect>
                                  </p:childTnLst>
                                </p:cTn>
                              </p:par>
                            </p:childTnLst>
                          </p:cTn>
                        </p:par>
                        <p:par>
                          <p:cTn id="16" fill="hold">
                            <p:stCondLst>
                              <p:cond delay="6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158;p41">
            <a:extLst>
              <a:ext uri="{FF2B5EF4-FFF2-40B4-BE49-F238E27FC236}">
                <a16:creationId xmlns:a16="http://schemas.microsoft.com/office/drawing/2014/main" id="{B91E799C-DA98-4431-86B4-2D50D2212CBD}"/>
              </a:ext>
            </a:extLst>
          </p:cNvPr>
          <p:cNvCxnSpPr>
            <a:cxnSpLocks/>
          </p:cNvCxnSpPr>
          <p:nvPr/>
        </p:nvCxnSpPr>
        <p:spPr>
          <a:xfrm rot="10800000" flipH="1">
            <a:off x="1782021" y="2149400"/>
            <a:ext cx="919200" cy="1889200"/>
          </a:xfrm>
          <a:prstGeom prst="bentConnector3">
            <a:avLst>
              <a:gd name="adj1" fmla="val 43993"/>
            </a:avLst>
          </a:prstGeom>
          <a:noFill/>
          <a:ln w="19050" cap="flat" cmpd="sng">
            <a:solidFill>
              <a:srgbClr val="6582B2"/>
            </a:solidFill>
            <a:prstDash val="solid"/>
            <a:round/>
            <a:headEnd type="none" w="med" len="med"/>
            <a:tailEnd type="triangle" w="med" len="med"/>
          </a:ln>
        </p:spPr>
      </p:cxnSp>
      <p:cxnSp>
        <p:nvCxnSpPr>
          <p:cNvPr id="15" name="Google Shape;1167;p41">
            <a:extLst>
              <a:ext uri="{FF2B5EF4-FFF2-40B4-BE49-F238E27FC236}">
                <a16:creationId xmlns:a16="http://schemas.microsoft.com/office/drawing/2014/main" id="{2C84F213-CBC1-4D0A-8271-9FFD93CE9827}"/>
              </a:ext>
            </a:extLst>
          </p:cNvPr>
          <p:cNvCxnSpPr/>
          <p:nvPr/>
        </p:nvCxnSpPr>
        <p:spPr>
          <a:xfrm>
            <a:off x="1672989" y="3305605"/>
            <a:ext cx="919200" cy="1889200"/>
          </a:xfrm>
          <a:prstGeom prst="bentConnector3">
            <a:avLst>
              <a:gd name="adj1" fmla="val 60176"/>
            </a:avLst>
          </a:prstGeom>
          <a:noFill/>
          <a:ln w="19050" cap="flat" cmpd="sng">
            <a:solidFill>
              <a:srgbClr val="6582B2"/>
            </a:solidFill>
            <a:prstDash val="solid"/>
            <a:round/>
            <a:headEnd type="none" w="med" len="med"/>
            <a:tailEnd type="triangle" w="med" len="med"/>
          </a:ln>
        </p:spPr>
      </p:cxnSp>
      <p:pic>
        <p:nvPicPr>
          <p:cNvPr id="2" name="Picture 1">
            <a:extLst>
              <a:ext uri="{FF2B5EF4-FFF2-40B4-BE49-F238E27FC236}">
                <a16:creationId xmlns:a16="http://schemas.microsoft.com/office/drawing/2014/main" id="{63319140-B54E-4E03-A602-83B0F89E4C83}"/>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720688" y="2184211"/>
            <a:ext cx="4123044" cy="2921189"/>
          </a:xfrm>
          <a:prstGeom prst="rect">
            <a:avLst/>
          </a:prstGeom>
        </p:spPr>
      </p:pic>
      <p:sp>
        <p:nvSpPr>
          <p:cNvPr id="3" name="TextBox 2">
            <a:extLst>
              <a:ext uri="{FF2B5EF4-FFF2-40B4-BE49-F238E27FC236}">
                <a16:creationId xmlns:a16="http://schemas.microsoft.com/office/drawing/2014/main" id="{5D438AD0-BD0E-4D4F-81B5-3678A7D8BF80}"/>
              </a:ext>
            </a:extLst>
          </p:cNvPr>
          <p:cNvSpPr txBox="1"/>
          <p:nvPr/>
        </p:nvSpPr>
        <p:spPr>
          <a:xfrm>
            <a:off x="440046" y="3046077"/>
            <a:ext cx="1801575" cy="1077218"/>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DỊCH VỤ</a:t>
            </a:r>
            <a:endParaRPr lang="en-US" sz="2000">
              <a:solidFill>
                <a:schemeClr val="bg1"/>
              </a:solidFill>
            </a:endParaRPr>
          </a:p>
        </p:txBody>
      </p:sp>
      <p:sp>
        <p:nvSpPr>
          <p:cNvPr id="8" name="TextBox 7">
            <a:extLst>
              <a:ext uri="{FF2B5EF4-FFF2-40B4-BE49-F238E27FC236}">
                <a16:creationId xmlns:a16="http://schemas.microsoft.com/office/drawing/2014/main" id="{015D746C-6DA8-45CA-898C-E387B0844746}"/>
              </a:ext>
            </a:extLst>
          </p:cNvPr>
          <p:cNvSpPr txBox="1"/>
          <p:nvPr/>
        </p:nvSpPr>
        <p:spPr>
          <a:xfrm>
            <a:off x="2810252" y="1678455"/>
            <a:ext cx="6704036" cy="707886"/>
          </a:xfrm>
          <a:prstGeom prst="rect">
            <a:avLst/>
          </a:prstGeom>
          <a:noFill/>
          <a:ln>
            <a:solidFill>
              <a:schemeClr val="tx1"/>
            </a:solidFill>
            <a:prstDash val="lgDashDot"/>
          </a:ln>
        </p:spPr>
        <p:txBody>
          <a:bodyPr wrap="square">
            <a:spAutoFit/>
          </a:bodyPr>
          <a:lstStyle/>
          <a:p>
            <a:pPr algn="ctr"/>
            <a:r>
              <a:rPr lang="vi-VN" sz="2000">
                <a:solidFill>
                  <a:schemeClr val="tx2"/>
                </a:solidFill>
                <a:latin typeface="#9Slide03 SFU Futura_12" panose="00000400000000000000" pitchFamily="2" charset="0"/>
              </a:rPr>
              <a:t>- Phát triển sớm và mạnh nhất so với các vùng khác, đi đầu trong chuển đổi số, đầu tư công nghê cao.</a:t>
            </a:r>
          </a:p>
        </p:txBody>
      </p:sp>
      <p:sp>
        <p:nvSpPr>
          <p:cNvPr id="9" name="TextBox 8">
            <a:extLst>
              <a:ext uri="{FF2B5EF4-FFF2-40B4-BE49-F238E27FC236}">
                <a16:creationId xmlns:a16="http://schemas.microsoft.com/office/drawing/2014/main" id="{17F4FF31-5034-429D-8D56-830C3A0BF80E}"/>
              </a:ext>
            </a:extLst>
          </p:cNvPr>
          <p:cNvSpPr txBox="1"/>
          <p:nvPr/>
        </p:nvSpPr>
        <p:spPr>
          <a:xfrm>
            <a:off x="4038600" y="1066745"/>
            <a:ext cx="4953000" cy="584775"/>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BƯU</a:t>
            </a:r>
            <a:r>
              <a:rPr kumimoji="0" lang="en-US" sz="3200" b="1" i="0" u="none" strike="noStrike" kern="1200" cap="none" spc="0" normalizeH="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 CHÍNH VIỄN THÔNG</a:t>
            </a:r>
            <a:endParaRPr lang="en-US" sz="2000">
              <a:solidFill>
                <a:schemeClr val="accent2"/>
              </a:solidFill>
            </a:endParaRPr>
          </a:p>
        </p:txBody>
      </p:sp>
      <p:sp>
        <p:nvSpPr>
          <p:cNvPr id="13" name="TextBox 12">
            <a:extLst>
              <a:ext uri="{FF2B5EF4-FFF2-40B4-BE49-F238E27FC236}">
                <a16:creationId xmlns:a16="http://schemas.microsoft.com/office/drawing/2014/main" id="{82509D5B-2D9A-4D81-8771-4B6A65285965}"/>
              </a:ext>
            </a:extLst>
          </p:cNvPr>
          <p:cNvSpPr txBox="1"/>
          <p:nvPr/>
        </p:nvSpPr>
        <p:spPr>
          <a:xfrm>
            <a:off x="4038600" y="4084848"/>
            <a:ext cx="5247088" cy="584775"/>
          </a:xfrm>
          <a:prstGeom prst="rect">
            <a:avLst/>
          </a:prstGeom>
          <a:noFill/>
        </p:spPr>
        <p:txBody>
          <a:bodyPr wrap="square">
            <a:spAutoFit/>
          </a:bodyPr>
          <a:lstStyle/>
          <a:p>
            <a:pPr algn="ctr"/>
            <a:r>
              <a:rPr lang="en-US" sz="3200" b="1">
                <a:ln w="13462">
                  <a:solidFill>
                    <a:prstClr val="white"/>
                  </a:solidFill>
                  <a:prstDash val="solid"/>
                </a:ln>
                <a:solidFill>
                  <a:schemeClr val="accent2"/>
                </a:solidFill>
                <a:effectLst>
                  <a:outerShdw dist="38100" dir="2700000" algn="bl" rotWithShape="0">
                    <a:srgbClr val="5B9BD5"/>
                  </a:outerShdw>
                </a:effectLst>
                <a:latin typeface="#9Slide07 IcielKoni" pitchFamily="2" charset="0"/>
              </a:rPr>
              <a:t>TÀI CHÍNH - NGÂN HÀNG</a:t>
            </a:r>
            <a:endParaRPr lang="en-US" sz="2000">
              <a:solidFill>
                <a:schemeClr val="accent2"/>
              </a:solidFill>
            </a:endParaRPr>
          </a:p>
        </p:txBody>
      </p:sp>
      <p:sp>
        <p:nvSpPr>
          <p:cNvPr id="14" name="TextBox 13">
            <a:extLst>
              <a:ext uri="{FF2B5EF4-FFF2-40B4-BE49-F238E27FC236}">
                <a16:creationId xmlns:a16="http://schemas.microsoft.com/office/drawing/2014/main" id="{8022822C-13C7-4032-9B49-00476C8AFCDD}"/>
              </a:ext>
            </a:extLst>
          </p:cNvPr>
          <p:cNvSpPr txBox="1"/>
          <p:nvPr/>
        </p:nvSpPr>
        <p:spPr>
          <a:xfrm>
            <a:off x="2810252" y="4751457"/>
            <a:ext cx="6813067" cy="707886"/>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Phát triển mạnh</a:t>
            </a:r>
          </a:p>
          <a:p>
            <a:r>
              <a:rPr lang="vi-VN" sz="2000">
                <a:solidFill>
                  <a:schemeClr val="tx2"/>
                </a:solidFill>
                <a:latin typeface="#9Slide03 SFU Futura_12" panose="00000400000000000000" pitchFamily="2" charset="0"/>
              </a:rPr>
              <a:t>- Loại hình kinh doanh đa dạng </a:t>
            </a:r>
          </a:p>
        </p:txBody>
      </p:sp>
      <p:pic>
        <p:nvPicPr>
          <p:cNvPr id="16" name="Picture 6" descr="CÓ NÊN LÀM TÀI CHÍNH NGÂN HÀNG ? | 5giay">
            <a:extLst>
              <a:ext uri="{FF2B5EF4-FFF2-40B4-BE49-F238E27FC236}">
                <a16:creationId xmlns:a16="http://schemas.microsoft.com/office/drawing/2014/main" id="{C475A8A8-39D1-44FA-9F9A-B5B0A110D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88" r="26268" b="3"/>
          <a:stretch/>
        </p:blipFill>
        <p:spPr bwMode="auto">
          <a:xfrm>
            <a:off x="3733800" y="2484455"/>
            <a:ext cx="1630374" cy="163037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4" descr="Nhu cầu nhân lực ngành Tài chính Ngân hàng trong kỷ nguyên số - Yersin  University I Trường Đại học Yersin Đà Lạt">
            <a:extLst>
              <a:ext uri="{FF2B5EF4-FFF2-40B4-BE49-F238E27FC236}">
                <a16:creationId xmlns:a16="http://schemas.microsoft.com/office/drawing/2014/main" id="{B5F9DCF2-F52F-47BD-9AC8-95EAC4BE2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749" r="1" b="1"/>
          <a:stretch/>
        </p:blipFill>
        <p:spPr bwMode="auto">
          <a:xfrm>
            <a:off x="5717201" y="2467948"/>
            <a:ext cx="1630374" cy="163037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Học ngành Tài chính - ngân hàng ra trường làm gì? | Trường Đại học Tài chính  - Ngân hàng Hà Nội">
            <a:extLst>
              <a:ext uri="{FF2B5EF4-FFF2-40B4-BE49-F238E27FC236}">
                <a16:creationId xmlns:a16="http://schemas.microsoft.com/office/drawing/2014/main" id="{2CA5B05B-A833-4E0F-8F09-C4B4A427F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273" r="14727"/>
          <a:stretch/>
        </p:blipFill>
        <p:spPr bwMode="auto">
          <a:xfrm>
            <a:off x="7609913" y="2492921"/>
            <a:ext cx="1630374" cy="163037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54C8218D-4B07-4EF0-82F3-D3EFDF88770E}"/>
              </a:ext>
            </a:extLst>
          </p:cNvPr>
          <p:cNvGrpSpPr/>
          <p:nvPr/>
        </p:nvGrpSpPr>
        <p:grpSpPr>
          <a:xfrm>
            <a:off x="42548" y="68759"/>
            <a:ext cx="12106903" cy="769441"/>
            <a:chOff x="1205161" y="-3563"/>
            <a:chExt cx="10901184" cy="769441"/>
          </a:xfrm>
          <a:solidFill>
            <a:srgbClr val="F6D1D6"/>
          </a:solidFill>
        </p:grpSpPr>
        <p:sp>
          <p:nvSpPr>
            <p:cNvPr id="20" name="Rectangle: Rounded Corners 19">
              <a:extLst>
                <a:ext uri="{FF2B5EF4-FFF2-40B4-BE49-F238E27FC236}">
                  <a16:creationId xmlns:a16="http://schemas.microsoft.com/office/drawing/2014/main" id="{F5BC9287-B620-4DF5-9D42-F56637A9E6A4}"/>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ED56BD-C1C2-4046-9EF7-E5A4ACFB5606}"/>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2" name="Rectangle 21">
            <a:extLst>
              <a:ext uri="{FF2B5EF4-FFF2-40B4-BE49-F238E27FC236}">
                <a16:creationId xmlns:a16="http://schemas.microsoft.com/office/drawing/2014/main" id="{8ED2E04C-F5EC-4713-9735-875D63D9BD62}"/>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999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1000"/>
                                        <p:tgtEl>
                                          <p:spTgt spid="14">
                                            <p:txEl>
                                              <p:pRg st="0" end="0"/>
                                            </p:txEl>
                                          </p:spTgt>
                                        </p:tgtEl>
                                      </p:cBhvr>
                                    </p:animEffect>
                                    <p:anim calcmode="lin" valueType="num">
                                      <p:cBhvr>
                                        <p:cTn id="3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1000"/>
                                        <p:tgtEl>
                                          <p:spTgt spid="14">
                                            <p:txEl>
                                              <p:pRg st="1" end="1"/>
                                            </p:txEl>
                                          </p:spTgt>
                                        </p:tgtEl>
                                      </p:cBhvr>
                                    </p:animEffect>
                                    <p:anim calcmode="lin" valueType="num">
                                      <p:cBhvr>
                                        <p:cTn id="4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3" grpId="0"/>
      <p:bldP spid="1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1760EE-C916-4790-92D3-354B7E37CE94}"/>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694044" y="2119895"/>
            <a:ext cx="4123044" cy="2921189"/>
          </a:xfrm>
          <a:prstGeom prst="rect">
            <a:avLst/>
          </a:prstGeom>
        </p:spPr>
      </p:pic>
      <p:sp>
        <p:nvSpPr>
          <p:cNvPr id="13" name="TextBox 12">
            <a:extLst>
              <a:ext uri="{FF2B5EF4-FFF2-40B4-BE49-F238E27FC236}">
                <a16:creationId xmlns:a16="http://schemas.microsoft.com/office/drawing/2014/main" id="{08F5120B-E1CB-48AC-909B-39BA59C87A6E}"/>
              </a:ext>
            </a:extLst>
          </p:cNvPr>
          <p:cNvSpPr txBox="1"/>
          <p:nvPr/>
        </p:nvSpPr>
        <p:spPr>
          <a:xfrm>
            <a:off x="296556" y="2962549"/>
            <a:ext cx="2252355" cy="1200329"/>
          </a:xfrm>
          <a:prstGeom prst="rect">
            <a:avLst/>
          </a:prstGeom>
          <a:noFill/>
        </p:spPr>
        <p:txBody>
          <a:bodyPr wrap="square">
            <a:spAutoFit/>
          </a:bodyPr>
          <a:lstStyle/>
          <a:p>
            <a:pPr algn="ctr"/>
            <a:r>
              <a:rPr kumimoji="0" lang="en-US" sz="24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NÔNG </a:t>
            </a:r>
            <a:r>
              <a:rPr lang="en-US" sz="2400" b="1">
                <a:ln w="13462">
                  <a:solidFill>
                    <a:prstClr val="white"/>
                  </a:solidFill>
                  <a:prstDash val="solid"/>
                </a:ln>
                <a:solidFill>
                  <a:schemeClr val="bg1"/>
                </a:solidFill>
                <a:effectLst>
                  <a:outerShdw dist="38100" dir="2700000" algn="bl" rotWithShape="0">
                    <a:srgbClr val="5B9BD5"/>
                  </a:outerShdw>
                </a:effectLst>
                <a:latin typeface="#9Slide07 IcielKoni" pitchFamily="2" charset="0"/>
              </a:rPr>
              <a:t>NGIỆP, LÂM NGHIỆP, THUỶ SẢN</a:t>
            </a:r>
            <a:endParaRPr lang="en-US" sz="1600">
              <a:solidFill>
                <a:schemeClr val="bg1"/>
              </a:solidFill>
            </a:endParaRPr>
          </a:p>
        </p:txBody>
      </p:sp>
      <p:sp>
        <p:nvSpPr>
          <p:cNvPr id="15" name="TextBox 14">
            <a:extLst>
              <a:ext uri="{FF2B5EF4-FFF2-40B4-BE49-F238E27FC236}">
                <a16:creationId xmlns:a16="http://schemas.microsoft.com/office/drawing/2014/main" id="{42284709-E3A8-4DFF-9B22-496963DDB649}"/>
              </a:ext>
            </a:extLst>
          </p:cNvPr>
          <p:cNvSpPr txBox="1"/>
          <p:nvPr/>
        </p:nvSpPr>
        <p:spPr>
          <a:xfrm>
            <a:off x="2743200" y="1447800"/>
            <a:ext cx="9372600" cy="5324535"/>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Trồng trọt:</a:t>
            </a:r>
          </a:p>
          <a:p>
            <a:r>
              <a:rPr lang="vi-VN" sz="2000">
                <a:solidFill>
                  <a:schemeClr val="tx2"/>
                </a:solidFill>
                <a:latin typeface="#9Slide03 SFU Futura_12" panose="00000400000000000000" pitchFamily="2" charset="0"/>
              </a:rPr>
              <a:t>- Là vùng chuyên canh cây CN hàng đầu cả nước, mức độ tập trung hóa sx và trình độ thâm canh cao.</a:t>
            </a:r>
          </a:p>
          <a:p>
            <a:r>
              <a:rPr lang="vi-VN" sz="2000">
                <a:solidFill>
                  <a:schemeClr val="tx2"/>
                </a:solidFill>
                <a:latin typeface="#9Slide03 SFU Futura_12" panose="00000400000000000000" pitchFamily="2" charset="0"/>
              </a:rPr>
              <a:t>- Diện tích cây CN lâu năm chiếm 36% của cả nước.</a:t>
            </a:r>
          </a:p>
          <a:p>
            <a:r>
              <a:rPr lang="vi-VN" sz="2000">
                <a:solidFill>
                  <a:schemeClr val="tx2"/>
                </a:solidFill>
                <a:latin typeface="#9Slide03 SFU Futura_12" panose="00000400000000000000" pitchFamily="2" charset="0"/>
              </a:rPr>
              <a:t>- Các cây CN chủ yếu:</a:t>
            </a:r>
          </a:p>
          <a:p>
            <a:r>
              <a:rPr lang="vi-VN" sz="2000">
                <a:solidFill>
                  <a:schemeClr val="tx2"/>
                </a:solidFill>
                <a:latin typeface="#9Slide03 SFU Futura_12" panose="00000400000000000000" pitchFamily="2" charset="0"/>
              </a:rPr>
              <a:t>+ Cây lâu năm: lớn nhất là cây cao su, thứ 2 là cây Cây điều, hồ tiêu diện tích không lớn nhưng đứng thứ 2 sau TN. </a:t>
            </a:r>
          </a:p>
          <a:p>
            <a:r>
              <a:rPr lang="vi-VN" sz="2000">
                <a:solidFill>
                  <a:schemeClr val="tx2"/>
                </a:solidFill>
                <a:latin typeface="#9Slide03 SFU Futura_12" panose="00000400000000000000" pitchFamily="2" charset="0"/>
              </a:rPr>
              <a:t>+ Cây hàng năm: mía, lạc</a:t>
            </a:r>
          </a:p>
          <a:p>
            <a:r>
              <a:rPr lang="vi-VN" sz="2000">
                <a:solidFill>
                  <a:schemeClr val="tx2"/>
                </a:solidFill>
                <a:latin typeface="#9Slide03 SFU Futura_12" panose="00000400000000000000" pitchFamily="2" charset="0"/>
              </a:rPr>
              <a:t>+ Cây ăn quả ngày càng mở rộng diện tích với nhiều loại cây (kể tên)</a:t>
            </a:r>
          </a:p>
          <a:p>
            <a:r>
              <a:rPr lang="vi-VN" sz="2000">
                <a:solidFill>
                  <a:schemeClr val="tx2"/>
                </a:solidFill>
                <a:latin typeface="#9Slide03 SFU Futura_12" panose="00000400000000000000" pitchFamily="2" charset="0"/>
              </a:rPr>
              <a:t>- Phân bố (AL)</a:t>
            </a:r>
          </a:p>
          <a:p>
            <a:r>
              <a:rPr lang="vi-VN" sz="2000">
                <a:solidFill>
                  <a:schemeClr val="tx2"/>
                </a:solidFill>
                <a:latin typeface="#9Slide03 SFU Futura_12" panose="00000400000000000000" pitchFamily="2" charset="0"/>
              </a:rPr>
              <a:t>* Chăn nuôi: </a:t>
            </a:r>
          </a:p>
          <a:p>
            <a:r>
              <a:rPr lang="vi-VN" sz="2000">
                <a:solidFill>
                  <a:schemeClr val="tx2"/>
                </a:solidFill>
                <a:latin typeface="#9Slide03 SFU Futura_12" panose="00000400000000000000" pitchFamily="2" charset="0"/>
              </a:rPr>
              <a:t>- Đang phát triển theo hướng CN, quy trình khép kín và ứng dụng CN cao với quy mô lớn.</a:t>
            </a:r>
          </a:p>
          <a:p>
            <a:r>
              <a:rPr lang="vi-VN" sz="2000">
                <a:solidFill>
                  <a:schemeClr val="tx2"/>
                </a:solidFill>
                <a:latin typeface="#9Slide03 SFU Futura_12" panose="00000400000000000000" pitchFamily="2" charset="0"/>
              </a:rPr>
              <a:t>- Số lượng đàn gia súc, gia cầm tăng.</a:t>
            </a:r>
          </a:p>
          <a:p>
            <a:r>
              <a:rPr lang="vi-VN" sz="2000">
                <a:solidFill>
                  <a:schemeClr val="tx2"/>
                </a:solidFill>
                <a:latin typeface="#9Slide03 SFU Futura_12" panose="00000400000000000000" pitchFamily="2" charset="0"/>
              </a:rPr>
              <a:t>- Các vật nuôi chính:</a:t>
            </a:r>
          </a:p>
          <a:p>
            <a:r>
              <a:rPr lang="vi-VN" sz="2000">
                <a:solidFill>
                  <a:schemeClr val="tx2"/>
                </a:solidFill>
                <a:latin typeface="#9Slide03 SFU Futura_12" panose="00000400000000000000" pitchFamily="2" charset="0"/>
              </a:rPr>
              <a:t>+ Bò là quan trọng nhất (bò sữa, bò thịt)</a:t>
            </a:r>
          </a:p>
          <a:p>
            <a:r>
              <a:rPr lang="vi-VN" sz="2000">
                <a:solidFill>
                  <a:schemeClr val="tx2"/>
                </a:solidFill>
                <a:latin typeface="#9Slide03 SFU Futura_12" panose="00000400000000000000" pitchFamily="2" charset="0"/>
              </a:rPr>
              <a:t>+ Lợn và gia cầm: phát triển mạnh trong những năm gần đây </a:t>
            </a:r>
          </a:p>
        </p:txBody>
      </p:sp>
      <p:sp>
        <p:nvSpPr>
          <p:cNvPr id="16" name="TextBox 15">
            <a:extLst>
              <a:ext uri="{FF2B5EF4-FFF2-40B4-BE49-F238E27FC236}">
                <a16:creationId xmlns:a16="http://schemas.microsoft.com/office/drawing/2014/main" id="{633AC6C8-59D2-4F6C-B745-0CEB845D3A6C}"/>
              </a:ext>
            </a:extLst>
          </p:cNvPr>
          <p:cNvSpPr txBox="1"/>
          <p:nvPr/>
        </p:nvSpPr>
        <p:spPr>
          <a:xfrm>
            <a:off x="4267200" y="838200"/>
            <a:ext cx="5486400" cy="584775"/>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NÔNG NGHIỆP</a:t>
            </a:r>
            <a:endParaRPr lang="en-US" sz="2000">
              <a:solidFill>
                <a:schemeClr val="accent2"/>
              </a:solidFill>
            </a:endParaRPr>
          </a:p>
        </p:txBody>
      </p:sp>
      <p:pic>
        <p:nvPicPr>
          <p:cNvPr id="18" name="Picture 4" descr="Thủ tục xuất khẩu hạt điều W180, W240, W320 | tthqsaigon.net">
            <a:extLst>
              <a:ext uri="{FF2B5EF4-FFF2-40B4-BE49-F238E27FC236}">
                <a16:creationId xmlns:a16="http://schemas.microsoft.com/office/drawing/2014/main" id="{9F299573-964E-44EE-9254-715B12C68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94" r="26640"/>
          <a:stretch/>
        </p:blipFill>
        <p:spPr bwMode="auto">
          <a:xfrm>
            <a:off x="32823" y="4840848"/>
            <a:ext cx="1271480" cy="143648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6" descr="Giá hồ tiêu hôm nay 29/3: Nhớ thời giá tiêu 250.000 đồng/kg | Hiệp hội Hồ  tiêu Việt Nam">
            <a:extLst>
              <a:ext uri="{FF2B5EF4-FFF2-40B4-BE49-F238E27FC236}">
                <a16:creationId xmlns:a16="http://schemas.microsoft.com/office/drawing/2014/main" id="{58BA82A1-0BE0-402A-8D4F-0CBF7F8AE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195" r="11767" b="-4"/>
          <a:stretch/>
        </p:blipFill>
        <p:spPr bwMode="auto">
          <a:xfrm>
            <a:off x="1718747" y="5001543"/>
            <a:ext cx="982090" cy="1115098"/>
          </a:xfrm>
          <a:prstGeom prst="teardrop">
            <a:avLst/>
          </a:prstGeom>
          <a:noFill/>
          <a:extLst>
            <a:ext uri="{909E8E84-426E-40DD-AFC4-6F175D3DCCD1}">
              <a14:hiddenFill xmlns:a14="http://schemas.microsoft.com/office/drawing/2010/main">
                <a:solidFill>
                  <a:srgbClr val="FFFFFF"/>
                </a:solidFill>
              </a14:hiddenFill>
            </a:ext>
          </a:extLst>
        </p:spPr>
      </p:pic>
      <p:pic>
        <p:nvPicPr>
          <p:cNvPr id="17" name="Picture 2" descr="Cây cao su tạo nên bước ngoặt đặc biệt trên đất Đồng Nai - Báo Đồng Nai  điện tử">
            <a:extLst>
              <a:ext uri="{FF2B5EF4-FFF2-40B4-BE49-F238E27FC236}">
                <a16:creationId xmlns:a16="http://schemas.microsoft.com/office/drawing/2014/main" id="{F941BF7A-5CA8-4A6E-BC68-BAC749B94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573" r="14926" b="-1"/>
          <a:stretch/>
        </p:blipFill>
        <p:spPr bwMode="auto">
          <a:xfrm>
            <a:off x="796796" y="4876020"/>
            <a:ext cx="1251874" cy="1251876"/>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F3B2C1-20BB-4002-B8A0-734ABB1EF671}"/>
              </a:ext>
            </a:extLst>
          </p:cNvPr>
          <p:cNvGrpSpPr/>
          <p:nvPr/>
        </p:nvGrpSpPr>
        <p:grpSpPr>
          <a:xfrm>
            <a:off x="42548" y="68759"/>
            <a:ext cx="12106903" cy="769441"/>
            <a:chOff x="1205161" y="-3563"/>
            <a:chExt cx="10901184" cy="769441"/>
          </a:xfrm>
          <a:solidFill>
            <a:srgbClr val="F6D1D6"/>
          </a:solidFill>
        </p:grpSpPr>
        <p:sp>
          <p:nvSpPr>
            <p:cNvPr id="21" name="Rectangle: Rounded Corners 20">
              <a:extLst>
                <a:ext uri="{FF2B5EF4-FFF2-40B4-BE49-F238E27FC236}">
                  <a16:creationId xmlns:a16="http://schemas.microsoft.com/office/drawing/2014/main" id="{6872688B-0B04-4C98-817F-27198796FB1D}"/>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EC9F0D-4A27-44F3-8641-FBE7020321FC}"/>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3" name="Rectangle 22">
            <a:extLst>
              <a:ext uri="{FF2B5EF4-FFF2-40B4-BE49-F238E27FC236}">
                <a16:creationId xmlns:a16="http://schemas.microsoft.com/office/drawing/2014/main" id="{FD4EC5D4-8ADE-43CD-B5FF-38DCE1946301}"/>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194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1000"/>
                                        <p:tgtEl>
                                          <p:spTgt spid="15">
                                            <p:txEl>
                                              <p:pRg st="4" end="4"/>
                                            </p:txEl>
                                          </p:spTgt>
                                        </p:tgtEl>
                                      </p:cBhvr>
                                    </p:animEffect>
                                    <p:anim calcmode="lin" valueType="num">
                                      <p:cBhvr>
                                        <p:cTn id="3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1000"/>
                                        <p:tgtEl>
                                          <p:spTgt spid="15">
                                            <p:txEl>
                                              <p:pRg st="5" end="5"/>
                                            </p:txEl>
                                          </p:spTgt>
                                        </p:tgtEl>
                                      </p:cBhvr>
                                    </p:animEffect>
                                    <p:anim calcmode="lin" valueType="num">
                                      <p:cBhvr>
                                        <p:cTn id="4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Effect transition="in" filter="fade">
                                      <p:cBhvr>
                                        <p:cTn id="49" dur="1000"/>
                                        <p:tgtEl>
                                          <p:spTgt spid="15">
                                            <p:txEl>
                                              <p:pRg st="6" end="6"/>
                                            </p:txEl>
                                          </p:spTgt>
                                        </p:tgtEl>
                                      </p:cBhvr>
                                    </p:animEffect>
                                    <p:anim calcmode="lin" valueType="num">
                                      <p:cBhvr>
                                        <p:cTn id="50"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xEl>
                                              <p:pRg st="7" end="7"/>
                                            </p:txEl>
                                          </p:spTgt>
                                        </p:tgtEl>
                                        <p:attrNameLst>
                                          <p:attrName>style.visibility</p:attrName>
                                        </p:attrNameLst>
                                      </p:cBhvr>
                                      <p:to>
                                        <p:strVal val="visible"/>
                                      </p:to>
                                    </p:set>
                                    <p:animEffect transition="in" filter="fade">
                                      <p:cBhvr>
                                        <p:cTn id="56" dur="1000"/>
                                        <p:tgtEl>
                                          <p:spTgt spid="15">
                                            <p:txEl>
                                              <p:pRg st="7" end="7"/>
                                            </p:txEl>
                                          </p:spTgt>
                                        </p:tgtEl>
                                      </p:cBhvr>
                                    </p:animEffect>
                                    <p:anim calcmode="lin" valueType="num">
                                      <p:cBhvr>
                                        <p:cTn id="5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xEl>
                                              <p:pRg st="8" end="8"/>
                                            </p:txEl>
                                          </p:spTgt>
                                        </p:tgtEl>
                                        <p:attrNameLst>
                                          <p:attrName>style.visibility</p:attrName>
                                        </p:attrNameLst>
                                      </p:cBhvr>
                                      <p:to>
                                        <p:strVal val="visible"/>
                                      </p:to>
                                    </p:set>
                                    <p:animEffect transition="in" filter="fade">
                                      <p:cBhvr>
                                        <p:cTn id="63" dur="1000"/>
                                        <p:tgtEl>
                                          <p:spTgt spid="15">
                                            <p:txEl>
                                              <p:pRg st="8" end="8"/>
                                            </p:txEl>
                                          </p:spTgt>
                                        </p:tgtEl>
                                      </p:cBhvr>
                                    </p:animEffect>
                                    <p:anim calcmode="lin" valueType="num">
                                      <p:cBhvr>
                                        <p:cTn id="64"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xEl>
                                              <p:pRg st="9" end="9"/>
                                            </p:txEl>
                                          </p:spTgt>
                                        </p:tgtEl>
                                        <p:attrNameLst>
                                          <p:attrName>style.visibility</p:attrName>
                                        </p:attrNameLst>
                                      </p:cBhvr>
                                      <p:to>
                                        <p:strVal val="visible"/>
                                      </p:to>
                                    </p:set>
                                    <p:animEffect transition="in" filter="fade">
                                      <p:cBhvr>
                                        <p:cTn id="70" dur="1000"/>
                                        <p:tgtEl>
                                          <p:spTgt spid="15">
                                            <p:txEl>
                                              <p:pRg st="9" end="9"/>
                                            </p:txEl>
                                          </p:spTgt>
                                        </p:tgtEl>
                                      </p:cBhvr>
                                    </p:animEffect>
                                    <p:anim calcmode="lin" valueType="num">
                                      <p:cBhvr>
                                        <p:cTn id="71"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xEl>
                                              <p:pRg st="10" end="10"/>
                                            </p:txEl>
                                          </p:spTgt>
                                        </p:tgtEl>
                                        <p:attrNameLst>
                                          <p:attrName>style.visibility</p:attrName>
                                        </p:attrNameLst>
                                      </p:cBhvr>
                                      <p:to>
                                        <p:strVal val="visible"/>
                                      </p:to>
                                    </p:set>
                                    <p:animEffect transition="in" filter="fade">
                                      <p:cBhvr>
                                        <p:cTn id="77" dur="1000"/>
                                        <p:tgtEl>
                                          <p:spTgt spid="15">
                                            <p:txEl>
                                              <p:pRg st="10" end="10"/>
                                            </p:txEl>
                                          </p:spTgt>
                                        </p:tgtEl>
                                      </p:cBhvr>
                                    </p:animEffect>
                                    <p:anim calcmode="lin" valueType="num">
                                      <p:cBhvr>
                                        <p:cTn id="78"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1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xEl>
                                              <p:pRg st="11" end="11"/>
                                            </p:txEl>
                                          </p:spTgt>
                                        </p:tgtEl>
                                        <p:attrNameLst>
                                          <p:attrName>style.visibility</p:attrName>
                                        </p:attrNameLst>
                                      </p:cBhvr>
                                      <p:to>
                                        <p:strVal val="visible"/>
                                      </p:to>
                                    </p:set>
                                    <p:animEffect transition="in" filter="fade">
                                      <p:cBhvr>
                                        <p:cTn id="84" dur="1000"/>
                                        <p:tgtEl>
                                          <p:spTgt spid="15">
                                            <p:txEl>
                                              <p:pRg st="11" end="11"/>
                                            </p:txEl>
                                          </p:spTgt>
                                        </p:tgtEl>
                                      </p:cBhvr>
                                    </p:animEffect>
                                    <p:anim calcmode="lin" valueType="num">
                                      <p:cBhvr>
                                        <p:cTn id="85" dur="1000" fill="hold"/>
                                        <p:tgtEl>
                                          <p:spTgt spid="1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
                                            <p:txEl>
                                              <p:pRg st="12" end="12"/>
                                            </p:txEl>
                                          </p:spTgt>
                                        </p:tgtEl>
                                        <p:attrNameLst>
                                          <p:attrName>style.visibility</p:attrName>
                                        </p:attrNameLst>
                                      </p:cBhvr>
                                      <p:to>
                                        <p:strVal val="visible"/>
                                      </p:to>
                                    </p:set>
                                    <p:animEffect transition="in" filter="fade">
                                      <p:cBhvr>
                                        <p:cTn id="91" dur="1000"/>
                                        <p:tgtEl>
                                          <p:spTgt spid="15">
                                            <p:txEl>
                                              <p:pRg st="12" end="12"/>
                                            </p:txEl>
                                          </p:spTgt>
                                        </p:tgtEl>
                                      </p:cBhvr>
                                    </p:animEffect>
                                    <p:anim calcmode="lin" valueType="num">
                                      <p:cBhvr>
                                        <p:cTn id="92" dur="1000" fill="hold"/>
                                        <p:tgtEl>
                                          <p:spTgt spid="15">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1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5">
                                            <p:txEl>
                                              <p:pRg st="13" end="13"/>
                                            </p:txEl>
                                          </p:spTgt>
                                        </p:tgtEl>
                                        <p:attrNameLst>
                                          <p:attrName>style.visibility</p:attrName>
                                        </p:attrNameLst>
                                      </p:cBhvr>
                                      <p:to>
                                        <p:strVal val="visible"/>
                                      </p:to>
                                    </p:set>
                                    <p:animEffect transition="in" filter="fade">
                                      <p:cBhvr>
                                        <p:cTn id="98" dur="1000"/>
                                        <p:tgtEl>
                                          <p:spTgt spid="15">
                                            <p:txEl>
                                              <p:pRg st="13" end="13"/>
                                            </p:txEl>
                                          </p:spTgt>
                                        </p:tgtEl>
                                      </p:cBhvr>
                                    </p:animEffect>
                                    <p:anim calcmode="lin" valueType="num">
                                      <p:cBhvr>
                                        <p:cTn id="99" dur="1000" fill="hold"/>
                                        <p:tgtEl>
                                          <p:spTgt spid="15">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15">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1760EE-C916-4790-92D3-354B7E37CE94}"/>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694044" y="1816388"/>
            <a:ext cx="4123044" cy="2921189"/>
          </a:xfrm>
          <a:prstGeom prst="rect">
            <a:avLst/>
          </a:prstGeom>
        </p:spPr>
      </p:pic>
      <p:sp>
        <p:nvSpPr>
          <p:cNvPr id="13" name="TextBox 12">
            <a:extLst>
              <a:ext uri="{FF2B5EF4-FFF2-40B4-BE49-F238E27FC236}">
                <a16:creationId xmlns:a16="http://schemas.microsoft.com/office/drawing/2014/main" id="{08F5120B-E1CB-48AC-909B-39BA59C87A6E}"/>
              </a:ext>
            </a:extLst>
          </p:cNvPr>
          <p:cNvSpPr txBox="1"/>
          <p:nvPr/>
        </p:nvSpPr>
        <p:spPr>
          <a:xfrm>
            <a:off x="296556" y="2659042"/>
            <a:ext cx="2252355" cy="1200329"/>
          </a:xfrm>
          <a:prstGeom prst="rect">
            <a:avLst/>
          </a:prstGeom>
          <a:noFill/>
        </p:spPr>
        <p:txBody>
          <a:bodyPr wrap="square">
            <a:spAutoFit/>
          </a:bodyPr>
          <a:lstStyle/>
          <a:p>
            <a:pPr algn="ctr"/>
            <a:r>
              <a:rPr kumimoji="0" lang="en-US" sz="24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NÔNG </a:t>
            </a:r>
            <a:r>
              <a:rPr lang="en-US" sz="2400" b="1">
                <a:ln w="13462">
                  <a:solidFill>
                    <a:prstClr val="white"/>
                  </a:solidFill>
                  <a:prstDash val="solid"/>
                </a:ln>
                <a:solidFill>
                  <a:schemeClr val="bg1"/>
                </a:solidFill>
                <a:effectLst>
                  <a:outerShdw dist="38100" dir="2700000" algn="bl" rotWithShape="0">
                    <a:srgbClr val="5B9BD5"/>
                  </a:outerShdw>
                </a:effectLst>
                <a:latin typeface="#9Slide07 IcielKoni" pitchFamily="2" charset="0"/>
              </a:rPr>
              <a:t>NGIỆP, LÂM NGHIỆP, THUỶ SẢN</a:t>
            </a:r>
            <a:endParaRPr lang="en-US" sz="1600">
              <a:solidFill>
                <a:schemeClr val="bg1"/>
              </a:solidFill>
            </a:endParaRPr>
          </a:p>
        </p:txBody>
      </p:sp>
      <p:sp>
        <p:nvSpPr>
          <p:cNvPr id="15" name="TextBox 14">
            <a:extLst>
              <a:ext uri="{FF2B5EF4-FFF2-40B4-BE49-F238E27FC236}">
                <a16:creationId xmlns:a16="http://schemas.microsoft.com/office/drawing/2014/main" id="{42284709-E3A8-4DFF-9B22-496963DDB649}"/>
              </a:ext>
            </a:extLst>
          </p:cNvPr>
          <p:cNvSpPr txBox="1"/>
          <p:nvPr/>
        </p:nvSpPr>
        <p:spPr>
          <a:xfrm>
            <a:off x="2722421" y="2103221"/>
            <a:ext cx="8402779" cy="1631216"/>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Có ý nghĩa kinh tế và môi trường đối với vùng.</a:t>
            </a:r>
          </a:p>
          <a:p>
            <a:r>
              <a:rPr lang="vi-VN" sz="2000">
                <a:solidFill>
                  <a:schemeClr val="tx2"/>
                </a:solidFill>
                <a:latin typeface="#9Slide03 SFU Futura_12" panose="00000400000000000000" pitchFamily="2" charset="0"/>
              </a:rPr>
              <a:t>- Sản lượng khai thác gỗ hàng năm khoảng 250 nghìn m3</a:t>
            </a:r>
          </a:p>
          <a:p>
            <a:r>
              <a:rPr lang="vi-VN" sz="2000">
                <a:solidFill>
                  <a:schemeClr val="tx2"/>
                </a:solidFill>
                <a:latin typeface="#9Slide03 SFU Futura_12" panose="00000400000000000000" pitchFamily="2" charset="0"/>
              </a:rPr>
              <a:t>- Công tác quản lí rừng phòng hộ được tăng cường.</a:t>
            </a:r>
          </a:p>
          <a:p>
            <a:r>
              <a:rPr lang="vi-VN" sz="2000">
                <a:solidFill>
                  <a:schemeClr val="tx2"/>
                </a:solidFill>
                <a:latin typeface="#9Slide03 SFU Futura_12" panose="00000400000000000000" pitchFamily="2" charset="0"/>
              </a:rPr>
              <a:t>- Chú trọng bảo tồn rừng đặc dụng (VQG, Khu dự trữ SQ) kết hợp phát triển DL sinh thái. </a:t>
            </a:r>
          </a:p>
        </p:txBody>
      </p:sp>
      <p:sp>
        <p:nvSpPr>
          <p:cNvPr id="16" name="TextBox 15">
            <a:extLst>
              <a:ext uri="{FF2B5EF4-FFF2-40B4-BE49-F238E27FC236}">
                <a16:creationId xmlns:a16="http://schemas.microsoft.com/office/drawing/2014/main" id="{633AC6C8-59D2-4F6C-B745-0CEB845D3A6C}"/>
              </a:ext>
            </a:extLst>
          </p:cNvPr>
          <p:cNvSpPr txBox="1"/>
          <p:nvPr/>
        </p:nvSpPr>
        <p:spPr>
          <a:xfrm>
            <a:off x="3733800" y="1550214"/>
            <a:ext cx="5486400" cy="584775"/>
          </a:xfrm>
          <a:prstGeom prst="rect">
            <a:avLst/>
          </a:prstGeom>
          <a:noFill/>
        </p:spPr>
        <p:txBody>
          <a:bodyPr wrap="square">
            <a:spAutoFit/>
          </a:bodyPr>
          <a:lstStyle/>
          <a:p>
            <a:pPr algn="ctr"/>
            <a:r>
              <a:rPr lang="en-US" sz="3200" b="1">
                <a:ln w="13462">
                  <a:solidFill>
                    <a:prstClr val="white"/>
                  </a:solidFill>
                  <a:prstDash val="solid"/>
                </a:ln>
                <a:solidFill>
                  <a:schemeClr val="accent2"/>
                </a:solidFill>
                <a:effectLst>
                  <a:outerShdw dist="38100" dir="2700000" algn="bl" rotWithShape="0">
                    <a:srgbClr val="5B9BD5"/>
                  </a:outerShdw>
                </a:effectLst>
                <a:latin typeface="#9Slide07 IcielKoni" pitchFamily="2" charset="0"/>
              </a:rPr>
              <a:t>LÂM NGHIỆP</a:t>
            </a:r>
            <a:endParaRPr lang="en-US" sz="2000">
              <a:solidFill>
                <a:schemeClr val="accent2"/>
              </a:solidFill>
            </a:endParaRPr>
          </a:p>
        </p:txBody>
      </p:sp>
      <p:pic>
        <p:nvPicPr>
          <p:cNvPr id="18" name="Picture 16" descr="Khám phá thiên nhiên hoang dã vùng Đông Nam bộ - Báo Bà Rịa Vũng Tàu Online">
            <a:extLst>
              <a:ext uri="{FF2B5EF4-FFF2-40B4-BE49-F238E27FC236}">
                <a16:creationId xmlns:a16="http://schemas.microsoft.com/office/drawing/2014/main" id="{3E5D511C-E8E7-4087-B757-5735E0C2C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91" r="16860" b="2"/>
          <a:stretch/>
        </p:blipFill>
        <p:spPr bwMode="auto">
          <a:xfrm>
            <a:off x="4946910" y="4364429"/>
            <a:ext cx="2424916" cy="242491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16 trải nghiệm độc đáo tại vườn quốc gia Lò Gò Xa Mát">
            <a:extLst>
              <a:ext uri="{FF2B5EF4-FFF2-40B4-BE49-F238E27FC236}">
                <a16:creationId xmlns:a16="http://schemas.microsoft.com/office/drawing/2014/main" id="{5EF22012-151A-4A25-A4B5-C7851B2F7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248" r="15432" b="2"/>
          <a:stretch/>
        </p:blipFill>
        <p:spPr bwMode="auto">
          <a:xfrm>
            <a:off x="3589346" y="4929211"/>
            <a:ext cx="1357564" cy="1533744"/>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Picture 14" descr="Nhiều loại động vật quý hiếm hiện được bảo tồn ở Khu dự trữ sinh quyển Đồng Nai.">
            <a:extLst>
              <a:ext uri="{FF2B5EF4-FFF2-40B4-BE49-F238E27FC236}">
                <a16:creationId xmlns:a16="http://schemas.microsoft.com/office/drawing/2014/main" id="{5A2B76F3-4880-45C7-809C-7F06A9C92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4" r="24545" b="-3"/>
          <a:stretch/>
        </p:blipFill>
        <p:spPr bwMode="auto">
          <a:xfrm>
            <a:off x="7340001" y="4929211"/>
            <a:ext cx="1350800" cy="153374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94A0452-7C05-45A1-9492-A55E9EF506B2}"/>
              </a:ext>
            </a:extLst>
          </p:cNvPr>
          <p:cNvGrpSpPr/>
          <p:nvPr/>
        </p:nvGrpSpPr>
        <p:grpSpPr>
          <a:xfrm>
            <a:off x="42548" y="68759"/>
            <a:ext cx="12106903" cy="769441"/>
            <a:chOff x="1205161" y="-3563"/>
            <a:chExt cx="10901184" cy="769441"/>
          </a:xfrm>
          <a:solidFill>
            <a:srgbClr val="F6D1D6"/>
          </a:solidFill>
        </p:grpSpPr>
        <p:sp>
          <p:nvSpPr>
            <p:cNvPr id="21" name="Rectangle: Rounded Corners 20">
              <a:extLst>
                <a:ext uri="{FF2B5EF4-FFF2-40B4-BE49-F238E27FC236}">
                  <a16:creationId xmlns:a16="http://schemas.microsoft.com/office/drawing/2014/main" id="{8F2CA264-DDD7-4990-A9FD-574AC1414AF6}"/>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68C603-2ACD-4000-B8F1-1EB15850074C}"/>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3" name="Rectangle 22">
            <a:extLst>
              <a:ext uri="{FF2B5EF4-FFF2-40B4-BE49-F238E27FC236}">
                <a16:creationId xmlns:a16="http://schemas.microsoft.com/office/drawing/2014/main" id="{94F23EDC-68B6-48BD-94DE-F636F7F1D629}"/>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146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ựa vào nội dung mục 1 và hình 29.1, hãy phân tích những thế mạnh và hạn chế">
            <a:extLst>
              <a:ext uri="{FF2B5EF4-FFF2-40B4-BE49-F238E27FC236}">
                <a16:creationId xmlns:a16="http://schemas.microsoft.com/office/drawing/2014/main" id="{3646C39C-F4BC-4C83-B1BD-40EE1E494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 b="28102"/>
          <a:stretch/>
        </p:blipFill>
        <p:spPr bwMode="auto">
          <a:xfrm>
            <a:off x="1530522" y="1524000"/>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F040C5-3FC8-411F-A6DE-498638DF8526}"/>
              </a:ext>
            </a:extLst>
          </p:cNvPr>
          <p:cNvPicPr>
            <a:picLocks noChangeAspect="1"/>
          </p:cNvPicPr>
          <p:nvPr/>
        </p:nvPicPr>
        <p:blipFill rotWithShape="1">
          <a:blip r:embed="rId3"/>
          <a:srcRect l="9131" r="8119"/>
          <a:stretch/>
        </p:blipFill>
        <p:spPr>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a:extLst>
              <a:ext uri="{FF2B5EF4-FFF2-40B4-BE49-F238E27FC236}">
                <a16:creationId xmlns:a16="http://schemas.microsoft.com/office/drawing/2014/main" id="{9C8578C2-9DD7-4B62-BF68-721584D96DD2}"/>
              </a:ext>
            </a:extLst>
          </p:cNvPr>
          <p:cNvPicPr>
            <a:picLocks noChangeAspect="1"/>
          </p:cNvPicPr>
          <p:nvPr/>
        </p:nvPicPr>
        <p:blipFill rotWithShape="1">
          <a:blip r:embed="rId4"/>
          <a:srcRect l="18946" r="15305" b="1"/>
          <a:stretch/>
        </p:blipFill>
        <p:spPr>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7" name="Rectangle 16">
            <a:extLst>
              <a:ext uri="{FF2B5EF4-FFF2-40B4-BE49-F238E27FC236}">
                <a16:creationId xmlns:a16="http://schemas.microsoft.com/office/drawing/2014/main" id="{AED11DBB-3C25-42CC-B1B3-AA30E10A1917}"/>
              </a:ext>
            </a:extLst>
          </p:cNvPr>
          <p:cNvSpPr/>
          <p:nvPr/>
        </p:nvSpPr>
        <p:spPr>
          <a:xfrm>
            <a:off x="3783713" y="5486400"/>
            <a:ext cx="4093186"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p:txBody>
      </p:sp>
    </p:spTree>
    <p:extLst>
      <p:ext uri="{BB962C8B-B14F-4D97-AF65-F5344CB8AC3E}">
        <p14:creationId xmlns:p14="http://schemas.microsoft.com/office/powerpoint/2010/main" val="2201604283"/>
      </p:ext>
    </p:extLst>
  </p:cSld>
  <p:clrMapOvr>
    <a:masterClrMapping/>
  </p:clrMapOvr>
  <mc:AlternateContent xmlns:mc="http://schemas.openxmlformats.org/markup-compatibility/2006">
    <mc:Choice xmlns:p14="http://schemas.microsoft.com/office/powerpoint/2010/main" Requires="p14">
      <p:transition spd="slow" p14:dur="3400">
        <p14:reveal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1760EE-C916-4790-92D3-354B7E37CE94}"/>
              </a:ext>
            </a:extLst>
          </p:cNvPr>
          <p:cNvPicPr>
            <a:picLocks noChangeAspect="1"/>
          </p:cNvPicPr>
          <p:nvPr/>
        </p:nvPicPr>
        <p:blipFill rotWithShape="1">
          <a:blip r:embed="rId2">
            <a:extLst>
              <a:ext uri="{28A0092B-C50C-407E-A947-70E740481C1C}">
                <a14:useLocalDpi xmlns:a14="http://schemas.microsoft.com/office/drawing/2010/main" val="0"/>
              </a:ext>
            </a:extLst>
          </a:blip>
          <a:srcRect t="16776" b="12373"/>
          <a:stretch/>
        </p:blipFill>
        <p:spPr>
          <a:xfrm>
            <a:off x="-694044" y="1816388"/>
            <a:ext cx="4123044" cy="2921189"/>
          </a:xfrm>
          <a:prstGeom prst="rect">
            <a:avLst/>
          </a:prstGeom>
        </p:spPr>
      </p:pic>
      <p:sp>
        <p:nvSpPr>
          <p:cNvPr id="13" name="TextBox 12">
            <a:extLst>
              <a:ext uri="{FF2B5EF4-FFF2-40B4-BE49-F238E27FC236}">
                <a16:creationId xmlns:a16="http://schemas.microsoft.com/office/drawing/2014/main" id="{08F5120B-E1CB-48AC-909B-39BA59C87A6E}"/>
              </a:ext>
            </a:extLst>
          </p:cNvPr>
          <p:cNvSpPr txBox="1"/>
          <p:nvPr/>
        </p:nvSpPr>
        <p:spPr>
          <a:xfrm>
            <a:off x="296556" y="2659042"/>
            <a:ext cx="2252355" cy="1200329"/>
          </a:xfrm>
          <a:prstGeom prst="rect">
            <a:avLst/>
          </a:prstGeom>
          <a:noFill/>
        </p:spPr>
        <p:txBody>
          <a:bodyPr wrap="square">
            <a:spAutoFit/>
          </a:bodyPr>
          <a:lstStyle/>
          <a:p>
            <a:pPr algn="ctr"/>
            <a:r>
              <a:rPr kumimoji="0" lang="en-US" sz="2400" b="1" i="0" u="none" strike="noStrike" kern="1200" cap="none" spc="0" normalizeH="0" baseline="0" noProof="0">
                <a:ln w="13462">
                  <a:solidFill>
                    <a:prstClr val="white"/>
                  </a:solidFill>
                  <a:prstDash val="solid"/>
                </a:ln>
                <a:solidFill>
                  <a:schemeClr val="bg1"/>
                </a:solidFill>
                <a:effectLst>
                  <a:outerShdw dist="38100" dir="2700000" algn="bl" rotWithShape="0">
                    <a:srgbClr val="5B9BD5"/>
                  </a:outerShdw>
                </a:effectLst>
                <a:uLnTx/>
                <a:uFillTx/>
                <a:latin typeface="#9Slide07 IcielKoni" pitchFamily="2" charset="0"/>
                <a:ea typeface="+mn-ea"/>
                <a:cs typeface="+mn-cs"/>
              </a:rPr>
              <a:t>NÔNG </a:t>
            </a:r>
            <a:r>
              <a:rPr lang="en-US" sz="2400" b="1">
                <a:ln w="13462">
                  <a:solidFill>
                    <a:prstClr val="white"/>
                  </a:solidFill>
                  <a:prstDash val="solid"/>
                </a:ln>
                <a:solidFill>
                  <a:schemeClr val="bg1"/>
                </a:solidFill>
                <a:effectLst>
                  <a:outerShdw dist="38100" dir="2700000" algn="bl" rotWithShape="0">
                    <a:srgbClr val="5B9BD5"/>
                  </a:outerShdw>
                </a:effectLst>
                <a:latin typeface="#9Slide07 IcielKoni" pitchFamily="2" charset="0"/>
              </a:rPr>
              <a:t>NGIỆP, LÂM NGHIỆP, THUỶ SẢN</a:t>
            </a:r>
            <a:endParaRPr lang="en-US" sz="1600">
              <a:solidFill>
                <a:schemeClr val="bg1"/>
              </a:solidFill>
            </a:endParaRPr>
          </a:p>
        </p:txBody>
      </p:sp>
      <p:sp>
        <p:nvSpPr>
          <p:cNvPr id="15" name="TextBox 14">
            <a:extLst>
              <a:ext uri="{FF2B5EF4-FFF2-40B4-BE49-F238E27FC236}">
                <a16:creationId xmlns:a16="http://schemas.microsoft.com/office/drawing/2014/main" id="{42284709-E3A8-4DFF-9B22-496963DDB649}"/>
              </a:ext>
            </a:extLst>
          </p:cNvPr>
          <p:cNvSpPr txBox="1"/>
          <p:nvPr/>
        </p:nvSpPr>
        <p:spPr>
          <a:xfrm>
            <a:off x="3124200" y="2622035"/>
            <a:ext cx="7564579" cy="1015663"/>
          </a:xfrm>
          <a:prstGeom prst="rect">
            <a:avLst/>
          </a:prstGeom>
          <a:noFill/>
          <a:ln>
            <a:solidFill>
              <a:schemeClr val="tx1"/>
            </a:solidFill>
            <a:prstDash val="lgDashDot"/>
          </a:ln>
        </p:spPr>
        <p:txBody>
          <a:bodyPr wrap="square">
            <a:spAutoFit/>
          </a:bodyPr>
          <a:lstStyle/>
          <a:p>
            <a:r>
              <a:rPr lang="vi-VN" sz="2000">
                <a:solidFill>
                  <a:schemeClr val="tx2"/>
                </a:solidFill>
                <a:latin typeface="#9Slide03 SFU Futura_12" panose="00000400000000000000" pitchFamily="2" charset="0"/>
              </a:rPr>
              <a:t>- Sản lượng chiếm gần 6% cả nước, chủ yếu là SL khai thác (72,2%)</a:t>
            </a:r>
          </a:p>
          <a:p>
            <a:r>
              <a:rPr lang="vi-VN" sz="2000">
                <a:solidFill>
                  <a:schemeClr val="tx2"/>
                </a:solidFill>
                <a:latin typeface="#9Slide03 SFU Futura_12" panose="00000400000000000000" pitchFamily="2" charset="0"/>
              </a:rPr>
              <a:t>- Tỉnh có sản lượng khai thác lớn nhất là BR-VT (93,8% toàn vùng)</a:t>
            </a:r>
          </a:p>
          <a:p>
            <a:r>
              <a:rPr lang="vi-VN" sz="2000">
                <a:solidFill>
                  <a:schemeClr val="tx2"/>
                </a:solidFill>
                <a:latin typeface="#9Slide03 SFU Futura_12" panose="00000400000000000000" pitchFamily="2" charset="0"/>
              </a:rPr>
              <a:t>- Nuôi thủ</a:t>
            </a:r>
            <a:r>
              <a:rPr lang="en-US" sz="2000">
                <a:solidFill>
                  <a:schemeClr val="tx2"/>
                </a:solidFill>
                <a:latin typeface="#9Slide03 SFU Futura_12" panose="00000400000000000000" pitchFamily="2" charset="0"/>
              </a:rPr>
              <a:t>y</a:t>
            </a:r>
            <a:r>
              <a:rPr lang="vi-VN" sz="2000">
                <a:solidFill>
                  <a:schemeClr val="tx2"/>
                </a:solidFill>
                <a:latin typeface="#9Slide03 SFU Futura_12" panose="00000400000000000000" pitchFamily="2" charset="0"/>
              </a:rPr>
              <a:t> sản tập trung chủ yếu ở Đồng Nai, Tp.HCM </a:t>
            </a:r>
          </a:p>
        </p:txBody>
      </p:sp>
      <p:sp>
        <p:nvSpPr>
          <p:cNvPr id="16" name="TextBox 15">
            <a:extLst>
              <a:ext uri="{FF2B5EF4-FFF2-40B4-BE49-F238E27FC236}">
                <a16:creationId xmlns:a16="http://schemas.microsoft.com/office/drawing/2014/main" id="{633AC6C8-59D2-4F6C-B745-0CEB845D3A6C}"/>
              </a:ext>
            </a:extLst>
          </p:cNvPr>
          <p:cNvSpPr txBox="1"/>
          <p:nvPr/>
        </p:nvSpPr>
        <p:spPr>
          <a:xfrm>
            <a:off x="3886200" y="2039392"/>
            <a:ext cx="5486400" cy="584775"/>
          </a:xfrm>
          <a:prstGeom prst="rect">
            <a:avLst/>
          </a:prstGeom>
          <a:noFill/>
        </p:spPr>
        <p:txBody>
          <a:bodyPr wrap="square">
            <a:spAutoFit/>
          </a:bodyPr>
          <a:lstStyle/>
          <a:p>
            <a:pPr algn="ctr"/>
            <a:r>
              <a:rPr kumimoji="0" lang="en-US" sz="3200" b="1" i="0" u="none" strike="noStrike" kern="1200" cap="none" spc="0" normalizeH="0" baseline="0" noProof="0">
                <a:ln w="13462">
                  <a:solidFill>
                    <a:prstClr val="white"/>
                  </a:solidFill>
                  <a:prstDash val="solid"/>
                </a:ln>
                <a:solidFill>
                  <a:schemeClr val="accent2"/>
                </a:solidFill>
                <a:effectLst>
                  <a:outerShdw dist="38100" dir="2700000" algn="bl" rotWithShape="0">
                    <a:srgbClr val="5B9BD5"/>
                  </a:outerShdw>
                </a:effectLst>
                <a:uLnTx/>
                <a:uFillTx/>
                <a:latin typeface="#9Slide07 IcielKoni" pitchFamily="2" charset="0"/>
                <a:ea typeface="+mn-ea"/>
                <a:cs typeface="+mn-cs"/>
              </a:rPr>
              <a:t>THUỶ SẢN</a:t>
            </a:r>
            <a:endParaRPr lang="en-US" sz="2000">
              <a:solidFill>
                <a:schemeClr val="accent2"/>
              </a:solidFill>
            </a:endParaRPr>
          </a:p>
        </p:txBody>
      </p:sp>
      <p:pic>
        <p:nvPicPr>
          <p:cNvPr id="10" name="Picture 8" descr="Đồng Nai: Thủy sản trúng mùa, được giá – Tạp chí Thủy sản Việt Nam">
            <a:extLst>
              <a:ext uri="{FF2B5EF4-FFF2-40B4-BE49-F238E27FC236}">
                <a16:creationId xmlns:a16="http://schemas.microsoft.com/office/drawing/2014/main" id="{E2183B06-420E-4CDC-A7D8-6FF65BAAD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74" r="19275" b="-2"/>
          <a:stretch/>
        </p:blipFill>
        <p:spPr bwMode="auto">
          <a:xfrm>
            <a:off x="4953000" y="4157066"/>
            <a:ext cx="2610508" cy="26105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2" descr="Đề án 52 tại Bà Rịa - Vũng Tàu: Vì những công dân biển khỏe mạnh – Tạp chí Thủy  sản Việt Nam">
            <a:extLst>
              <a:ext uri="{FF2B5EF4-FFF2-40B4-BE49-F238E27FC236}">
                <a16:creationId xmlns:a16="http://schemas.microsoft.com/office/drawing/2014/main" id="{B9B11BBA-149A-497B-BA74-C1C2BC74B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08" r="25661" b="4"/>
          <a:stretch/>
        </p:blipFill>
        <p:spPr bwMode="auto">
          <a:xfrm>
            <a:off x="3512206" y="4737577"/>
            <a:ext cx="1461466" cy="165113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10" descr="Bước chuyển mình theo hướng bền vững của thủy sản Đồng Nai">
            <a:extLst>
              <a:ext uri="{FF2B5EF4-FFF2-40B4-BE49-F238E27FC236}">
                <a16:creationId xmlns:a16="http://schemas.microsoft.com/office/drawing/2014/main" id="{E3FD0C5E-AE5A-4829-81D9-A129AFF16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012" r="10016" b="-1"/>
          <a:stretch/>
        </p:blipFill>
        <p:spPr bwMode="auto">
          <a:xfrm>
            <a:off x="7552622" y="4737577"/>
            <a:ext cx="1454184" cy="16511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D0BBEBE-4960-43E3-A953-3C47DF7DC447}"/>
              </a:ext>
            </a:extLst>
          </p:cNvPr>
          <p:cNvGrpSpPr/>
          <p:nvPr/>
        </p:nvGrpSpPr>
        <p:grpSpPr>
          <a:xfrm>
            <a:off x="42548" y="68759"/>
            <a:ext cx="12106903" cy="769441"/>
            <a:chOff x="1205161" y="-3563"/>
            <a:chExt cx="10901184" cy="769441"/>
          </a:xfrm>
          <a:solidFill>
            <a:srgbClr val="F6D1D6"/>
          </a:solidFill>
        </p:grpSpPr>
        <p:sp>
          <p:nvSpPr>
            <p:cNvPr id="19" name="Rectangle: Rounded Corners 18">
              <a:extLst>
                <a:ext uri="{FF2B5EF4-FFF2-40B4-BE49-F238E27FC236}">
                  <a16:creationId xmlns:a16="http://schemas.microsoft.com/office/drawing/2014/main" id="{F4B9A107-8371-4291-9C49-FA844189E2AA}"/>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640263-B820-47FD-8848-65D5CFBE4572}"/>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PHÁT TRIỂN CÁC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1" name="Rectangle 20">
            <a:extLst>
              <a:ext uri="{FF2B5EF4-FFF2-40B4-BE49-F238E27FC236}">
                <a16:creationId xmlns:a16="http://schemas.microsoft.com/office/drawing/2014/main" id="{EA28F496-E8AF-4198-99E2-4327E032B9C8}"/>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00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578C2-9DD7-4B62-BF68-721584D96DD2}"/>
              </a:ext>
            </a:extLst>
          </p:cNvPr>
          <p:cNvPicPr>
            <a:picLocks noChangeAspect="1"/>
          </p:cNvPicPr>
          <p:nvPr/>
        </p:nvPicPr>
        <p:blipFill rotWithShape="1">
          <a:blip r:embed="rId2"/>
          <a:srcRect l="17125" r="17127" b="2"/>
          <a:stretch/>
        </p:blipFill>
        <p:spPr>
          <a:xfrm>
            <a:off x="3793813" y="74434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a:extLst>
              <a:ext uri="{FF2B5EF4-FFF2-40B4-BE49-F238E27FC236}">
                <a16:creationId xmlns:a16="http://schemas.microsoft.com/office/drawing/2014/main" id="{83F040C5-3FC8-411F-A6DE-498638DF8526}"/>
              </a:ext>
            </a:extLst>
          </p:cNvPr>
          <p:cNvPicPr>
            <a:picLocks noChangeAspect="1"/>
          </p:cNvPicPr>
          <p:nvPr/>
        </p:nvPicPr>
        <p:blipFill rotWithShape="1">
          <a:blip r:embed="rId3"/>
          <a:srcRect l="13881" r="12876" b="3"/>
          <a:stretch/>
        </p:blipFill>
        <p:spPr>
          <a:xfrm>
            <a:off x="1319706" y="175769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026" name="Picture 2" descr="Dựa vào thông tin và hình 24.1 hãy Trình bày đặc điểm vị trí địa lí của  vùng Đông Nam Bộ">
            <a:extLst>
              <a:ext uri="{FF2B5EF4-FFF2-40B4-BE49-F238E27FC236}">
                <a16:creationId xmlns:a16="http://schemas.microsoft.com/office/drawing/2014/main" id="{AD8A3484-BFF4-482F-A267-25F711F98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 b="16124"/>
          <a:stretch/>
        </p:blipFill>
        <p:spPr bwMode="auto">
          <a:xfrm>
            <a:off x="8297994" y="175769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AC8963A-43EF-4CCF-AE12-6DC38F78C67E}"/>
              </a:ext>
            </a:extLst>
          </p:cNvPr>
          <p:cNvSpPr/>
          <p:nvPr/>
        </p:nvSpPr>
        <p:spPr>
          <a:xfrm>
            <a:off x="304800" y="5411450"/>
            <a:ext cx="11582400" cy="769441"/>
          </a:xfrm>
          <a:prstGeom prst="rect">
            <a:avLst/>
          </a:prstGeom>
          <a:noFill/>
        </p:spPr>
        <p:txBody>
          <a:bodyPr wrap="square" lIns="91440" tIns="45720" rIns="91440" bIns="45720">
            <a:spAutoFit/>
          </a:bodyPr>
          <a:lstStyle/>
          <a:p>
            <a:pPr algn="ctr"/>
            <a:r>
              <a:rPr lang="en-US" sz="4400" b="1">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VẤN ĐỀ BẢO VỆ MÔI TRƯỜNG</a:t>
            </a:r>
            <a:endParaRPr lang="en-US" sz="6000" b="1"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p:txBody>
      </p:sp>
      <p:sp>
        <p:nvSpPr>
          <p:cNvPr id="7" name="Rectangle 6">
            <a:extLst>
              <a:ext uri="{FF2B5EF4-FFF2-40B4-BE49-F238E27FC236}">
                <a16:creationId xmlns:a16="http://schemas.microsoft.com/office/drawing/2014/main" id="{3724ED17-FFA7-495C-914E-BDED1D289EC4}"/>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0481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rtoon character reading a book&#10;&#10;Description automatically generated">
            <a:extLst>
              <a:ext uri="{FF2B5EF4-FFF2-40B4-BE49-F238E27FC236}">
                <a16:creationId xmlns:a16="http://schemas.microsoft.com/office/drawing/2014/main" id="{425B7881-DB33-41E2-B26B-27AEF0E79C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377" y="2099359"/>
            <a:ext cx="5050783" cy="2651659"/>
          </a:xfrm>
          <a:prstGeom prst="rect">
            <a:avLst/>
          </a:prstGeom>
        </p:spPr>
      </p:pic>
      <p:cxnSp>
        <p:nvCxnSpPr>
          <p:cNvPr id="19" name="Straight Connector 18">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26744"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55EC911-5F11-4B12-B7EF-0A91BB19C9A6}"/>
              </a:ext>
            </a:extLst>
          </p:cNvPr>
          <p:cNvGrpSpPr/>
          <p:nvPr/>
        </p:nvGrpSpPr>
        <p:grpSpPr>
          <a:xfrm>
            <a:off x="42547" y="25110"/>
            <a:ext cx="12106903" cy="769441"/>
            <a:chOff x="1205161" y="-3563"/>
            <a:chExt cx="10901184" cy="769441"/>
          </a:xfrm>
          <a:solidFill>
            <a:srgbClr val="F6D1D6"/>
          </a:solidFill>
        </p:grpSpPr>
        <p:sp>
          <p:nvSpPr>
            <p:cNvPr id="22" name="Rectangle: Rounded Corners 21">
              <a:extLst>
                <a:ext uri="{FF2B5EF4-FFF2-40B4-BE49-F238E27FC236}">
                  <a16:creationId xmlns:a16="http://schemas.microsoft.com/office/drawing/2014/main" id="{952F3B55-3799-4548-BF89-F170B4F6C5C9}"/>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901FBE-80B0-46E5-B3BE-55FC825FD33F}"/>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VẤN ĐỀ BẢO VỆ MÔI TRƯỜNG</a:t>
              </a:r>
            </a:p>
          </p:txBody>
        </p:sp>
      </p:grpSp>
      <p:grpSp>
        <p:nvGrpSpPr>
          <p:cNvPr id="24" name="object 11">
            <a:extLst>
              <a:ext uri="{FF2B5EF4-FFF2-40B4-BE49-F238E27FC236}">
                <a16:creationId xmlns:a16="http://schemas.microsoft.com/office/drawing/2014/main" id="{897D31AE-896E-4880-8BC0-12963248DD56}"/>
              </a:ext>
            </a:extLst>
          </p:cNvPr>
          <p:cNvGrpSpPr/>
          <p:nvPr/>
        </p:nvGrpSpPr>
        <p:grpSpPr>
          <a:xfrm>
            <a:off x="6448482" y="1376966"/>
            <a:ext cx="5432532" cy="4115110"/>
            <a:chOff x="911352" y="1072908"/>
            <a:chExt cx="3594100" cy="2859405"/>
          </a:xfrm>
        </p:grpSpPr>
        <p:pic>
          <p:nvPicPr>
            <p:cNvPr id="25" name="object 12">
              <a:extLst>
                <a:ext uri="{FF2B5EF4-FFF2-40B4-BE49-F238E27FC236}">
                  <a16:creationId xmlns:a16="http://schemas.microsoft.com/office/drawing/2014/main" id="{6F9AD8D8-B3BF-4153-B307-11E8CA1F6343}"/>
                </a:ext>
              </a:extLst>
            </p:cNvPr>
            <p:cNvPicPr/>
            <p:nvPr/>
          </p:nvPicPr>
          <p:blipFill>
            <a:blip r:embed="rId3" cstate="print"/>
            <a:stretch>
              <a:fillRect/>
            </a:stretch>
          </p:blipFill>
          <p:spPr>
            <a:xfrm>
              <a:off x="914400" y="1072908"/>
              <a:ext cx="3428999" cy="2727947"/>
            </a:xfrm>
            <a:prstGeom prst="rect">
              <a:avLst/>
            </a:prstGeom>
          </p:spPr>
        </p:pic>
        <p:pic>
          <p:nvPicPr>
            <p:cNvPr id="26" name="object 13">
              <a:extLst>
                <a:ext uri="{FF2B5EF4-FFF2-40B4-BE49-F238E27FC236}">
                  <a16:creationId xmlns:a16="http://schemas.microsoft.com/office/drawing/2014/main" id="{3F3205C2-2C87-40FD-BF5B-92E3BC8B47C0}"/>
                </a:ext>
              </a:extLst>
            </p:cNvPr>
            <p:cNvPicPr/>
            <p:nvPr/>
          </p:nvPicPr>
          <p:blipFill>
            <a:blip r:embed="rId4" cstate="print"/>
            <a:stretch>
              <a:fillRect/>
            </a:stretch>
          </p:blipFill>
          <p:spPr>
            <a:xfrm>
              <a:off x="3840480" y="3352800"/>
              <a:ext cx="493775" cy="451103"/>
            </a:xfrm>
            <a:prstGeom prst="rect">
              <a:avLst/>
            </a:prstGeom>
          </p:spPr>
        </p:pic>
        <p:pic>
          <p:nvPicPr>
            <p:cNvPr id="27" name="object 14">
              <a:extLst>
                <a:ext uri="{FF2B5EF4-FFF2-40B4-BE49-F238E27FC236}">
                  <a16:creationId xmlns:a16="http://schemas.microsoft.com/office/drawing/2014/main" id="{D111B824-CD83-401B-B546-78BB6D5C3BDB}"/>
                </a:ext>
              </a:extLst>
            </p:cNvPr>
            <p:cNvPicPr/>
            <p:nvPr/>
          </p:nvPicPr>
          <p:blipFill>
            <a:blip r:embed="rId5" cstate="print"/>
            <a:stretch>
              <a:fillRect/>
            </a:stretch>
          </p:blipFill>
          <p:spPr>
            <a:xfrm>
              <a:off x="911352" y="1078991"/>
              <a:ext cx="493775" cy="454151"/>
            </a:xfrm>
            <a:prstGeom prst="rect">
              <a:avLst/>
            </a:prstGeom>
          </p:spPr>
        </p:pic>
        <p:pic>
          <p:nvPicPr>
            <p:cNvPr id="28" name="object 15">
              <a:extLst>
                <a:ext uri="{FF2B5EF4-FFF2-40B4-BE49-F238E27FC236}">
                  <a16:creationId xmlns:a16="http://schemas.microsoft.com/office/drawing/2014/main" id="{67EC7A9D-A3EB-4C0C-AABD-FAAA6E8ACA5C}"/>
                </a:ext>
              </a:extLst>
            </p:cNvPr>
            <p:cNvPicPr/>
            <p:nvPr/>
          </p:nvPicPr>
          <p:blipFill>
            <a:blip r:embed="rId6" cstate="print"/>
            <a:stretch>
              <a:fillRect/>
            </a:stretch>
          </p:blipFill>
          <p:spPr>
            <a:xfrm>
              <a:off x="3532632" y="1216152"/>
              <a:ext cx="972299" cy="2715767"/>
            </a:xfrm>
            <a:prstGeom prst="rect">
              <a:avLst/>
            </a:prstGeom>
          </p:spPr>
        </p:pic>
        <p:pic>
          <p:nvPicPr>
            <p:cNvPr id="29" name="object 16">
              <a:extLst>
                <a:ext uri="{FF2B5EF4-FFF2-40B4-BE49-F238E27FC236}">
                  <a16:creationId xmlns:a16="http://schemas.microsoft.com/office/drawing/2014/main" id="{30B99747-E25C-4CFA-94AB-0C225846880E}"/>
                </a:ext>
              </a:extLst>
            </p:cNvPr>
            <p:cNvPicPr/>
            <p:nvPr/>
          </p:nvPicPr>
          <p:blipFill>
            <a:blip r:embed="rId7" cstate="print"/>
            <a:stretch>
              <a:fillRect/>
            </a:stretch>
          </p:blipFill>
          <p:spPr>
            <a:xfrm>
              <a:off x="1082039" y="1216152"/>
              <a:ext cx="932687" cy="2712719"/>
            </a:xfrm>
            <a:prstGeom prst="rect">
              <a:avLst/>
            </a:prstGeom>
          </p:spPr>
        </p:pic>
        <p:pic>
          <p:nvPicPr>
            <p:cNvPr id="30" name="object 17">
              <a:extLst>
                <a:ext uri="{FF2B5EF4-FFF2-40B4-BE49-F238E27FC236}">
                  <a16:creationId xmlns:a16="http://schemas.microsoft.com/office/drawing/2014/main" id="{5DEB3CA8-098C-4A4D-8D85-BB7C38A3CA7D}"/>
                </a:ext>
              </a:extLst>
            </p:cNvPr>
            <p:cNvPicPr/>
            <p:nvPr/>
          </p:nvPicPr>
          <p:blipFill>
            <a:blip r:embed="rId8" cstate="print"/>
            <a:stretch>
              <a:fillRect/>
            </a:stretch>
          </p:blipFill>
          <p:spPr>
            <a:xfrm>
              <a:off x="1545336" y="1216152"/>
              <a:ext cx="2474975" cy="2715767"/>
            </a:xfrm>
            <a:prstGeom prst="rect">
              <a:avLst/>
            </a:prstGeom>
          </p:spPr>
        </p:pic>
      </p:grpSp>
      <p:grpSp>
        <p:nvGrpSpPr>
          <p:cNvPr id="3" name="object 17">
            <a:extLst>
              <a:ext uri="{FF2B5EF4-FFF2-40B4-BE49-F238E27FC236}">
                <a16:creationId xmlns:a16="http://schemas.microsoft.com/office/drawing/2014/main" id="{E3419C18-FF65-4C1B-AD44-0B2E413D3E66}"/>
              </a:ext>
            </a:extLst>
          </p:cNvPr>
          <p:cNvGrpSpPr/>
          <p:nvPr/>
        </p:nvGrpSpPr>
        <p:grpSpPr>
          <a:xfrm>
            <a:off x="10414712" y="4091267"/>
            <a:ext cx="1943788" cy="2700198"/>
            <a:chOff x="990600" y="2142744"/>
            <a:chExt cx="1402067" cy="1947671"/>
          </a:xfrm>
        </p:grpSpPr>
        <p:pic>
          <p:nvPicPr>
            <p:cNvPr id="4" name="object 18">
              <a:extLst>
                <a:ext uri="{FF2B5EF4-FFF2-40B4-BE49-F238E27FC236}">
                  <a16:creationId xmlns:a16="http://schemas.microsoft.com/office/drawing/2014/main" id="{D22EE199-B28B-4166-BE4E-6E442783F599}"/>
                </a:ext>
              </a:extLst>
            </p:cNvPr>
            <p:cNvPicPr/>
            <p:nvPr/>
          </p:nvPicPr>
          <p:blipFill>
            <a:blip r:embed="rId9" cstate="print"/>
            <a:stretch>
              <a:fillRect/>
            </a:stretch>
          </p:blipFill>
          <p:spPr>
            <a:xfrm>
              <a:off x="1207008" y="2142744"/>
              <a:ext cx="481583" cy="1258823"/>
            </a:xfrm>
            <a:prstGeom prst="rect">
              <a:avLst/>
            </a:prstGeom>
          </p:spPr>
        </p:pic>
        <p:pic>
          <p:nvPicPr>
            <p:cNvPr id="5" name="object 19">
              <a:extLst>
                <a:ext uri="{FF2B5EF4-FFF2-40B4-BE49-F238E27FC236}">
                  <a16:creationId xmlns:a16="http://schemas.microsoft.com/office/drawing/2014/main" id="{B11CD27D-A7EC-4C7F-B349-F14571DB9426}"/>
                </a:ext>
              </a:extLst>
            </p:cNvPr>
            <p:cNvPicPr/>
            <p:nvPr/>
          </p:nvPicPr>
          <p:blipFill>
            <a:blip r:embed="rId10" cstate="print"/>
            <a:stretch>
              <a:fillRect/>
            </a:stretch>
          </p:blipFill>
          <p:spPr>
            <a:xfrm>
              <a:off x="990600" y="2706623"/>
              <a:ext cx="518159" cy="591311"/>
            </a:xfrm>
            <a:prstGeom prst="rect">
              <a:avLst/>
            </a:prstGeom>
          </p:spPr>
        </p:pic>
        <p:pic>
          <p:nvPicPr>
            <p:cNvPr id="6" name="object 20">
              <a:extLst>
                <a:ext uri="{FF2B5EF4-FFF2-40B4-BE49-F238E27FC236}">
                  <a16:creationId xmlns:a16="http://schemas.microsoft.com/office/drawing/2014/main" id="{443D22B0-09B5-474C-AD9F-64154CA96FDF}"/>
                </a:ext>
              </a:extLst>
            </p:cNvPr>
            <p:cNvPicPr/>
            <p:nvPr/>
          </p:nvPicPr>
          <p:blipFill>
            <a:blip r:embed="rId11" cstate="print"/>
            <a:stretch>
              <a:fillRect/>
            </a:stretch>
          </p:blipFill>
          <p:spPr>
            <a:xfrm>
              <a:off x="1106424" y="2377439"/>
              <a:ext cx="460247" cy="978407"/>
            </a:xfrm>
            <a:prstGeom prst="rect">
              <a:avLst/>
            </a:prstGeom>
          </p:spPr>
        </p:pic>
        <p:pic>
          <p:nvPicPr>
            <p:cNvPr id="7" name="object 21">
              <a:extLst>
                <a:ext uri="{FF2B5EF4-FFF2-40B4-BE49-F238E27FC236}">
                  <a16:creationId xmlns:a16="http://schemas.microsoft.com/office/drawing/2014/main" id="{E53232A7-CAFE-4FDD-ABBC-E30C8D469609}"/>
                </a:ext>
              </a:extLst>
            </p:cNvPr>
            <p:cNvPicPr/>
            <p:nvPr/>
          </p:nvPicPr>
          <p:blipFill>
            <a:blip r:embed="rId12" cstate="print"/>
            <a:stretch>
              <a:fillRect/>
            </a:stretch>
          </p:blipFill>
          <p:spPr>
            <a:xfrm>
              <a:off x="1584960" y="2529840"/>
              <a:ext cx="807707" cy="789431"/>
            </a:xfrm>
            <a:prstGeom prst="rect">
              <a:avLst/>
            </a:prstGeom>
          </p:spPr>
        </p:pic>
        <p:pic>
          <p:nvPicPr>
            <p:cNvPr id="8" name="object 22">
              <a:extLst>
                <a:ext uri="{FF2B5EF4-FFF2-40B4-BE49-F238E27FC236}">
                  <a16:creationId xmlns:a16="http://schemas.microsoft.com/office/drawing/2014/main" id="{B3B1FBEE-4BFC-497E-B310-26AF1C9ABA88}"/>
                </a:ext>
              </a:extLst>
            </p:cNvPr>
            <p:cNvPicPr/>
            <p:nvPr/>
          </p:nvPicPr>
          <p:blipFill>
            <a:blip r:embed="rId13" cstate="print"/>
            <a:stretch>
              <a:fillRect/>
            </a:stretch>
          </p:blipFill>
          <p:spPr>
            <a:xfrm>
              <a:off x="1569719" y="2697479"/>
              <a:ext cx="609599" cy="685799"/>
            </a:xfrm>
            <a:prstGeom prst="rect">
              <a:avLst/>
            </a:prstGeom>
          </p:spPr>
        </p:pic>
        <p:pic>
          <p:nvPicPr>
            <p:cNvPr id="9" name="object 23">
              <a:extLst>
                <a:ext uri="{FF2B5EF4-FFF2-40B4-BE49-F238E27FC236}">
                  <a16:creationId xmlns:a16="http://schemas.microsoft.com/office/drawing/2014/main" id="{3FE14EE7-ECFD-4B59-8CCF-962B5ABCBECA}"/>
                </a:ext>
              </a:extLst>
            </p:cNvPr>
            <p:cNvPicPr/>
            <p:nvPr/>
          </p:nvPicPr>
          <p:blipFill>
            <a:blip r:embed="rId14" cstate="print"/>
            <a:stretch>
              <a:fillRect/>
            </a:stretch>
          </p:blipFill>
          <p:spPr>
            <a:xfrm>
              <a:off x="1106424" y="3270504"/>
              <a:ext cx="859535" cy="819911"/>
            </a:xfrm>
            <a:prstGeom prst="rect">
              <a:avLst/>
            </a:prstGeom>
          </p:spPr>
        </p:pic>
        <p:pic>
          <p:nvPicPr>
            <p:cNvPr id="10" name="object 24">
              <a:extLst>
                <a:ext uri="{FF2B5EF4-FFF2-40B4-BE49-F238E27FC236}">
                  <a16:creationId xmlns:a16="http://schemas.microsoft.com/office/drawing/2014/main" id="{D25A0D50-304C-417F-AB91-61610E01ED38}"/>
                </a:ext>
              </a:extLst>
            </p:cNvPr>
            <p:cNvPicPr/>
            <p:nvPr/>
          </p:nvPicPr>
          <p:blipFill>
            <a:blip r:embed="rId15" cstate="print"/>
            <a:stretch>
              <a:fillRect/>
            </a:stretch>
          </p:blipFill>
          <p:spPr>
            <a:xfrm>
              <a:off x="1014983" y="3224783"/>
              <a:ext cx="1033271" cy="268223"/>
            </a:xfrm>
            <a:prstGeom prst="rect">
              <a:avLst/>
            </a:prstGeom>
          </p:spPr>
        </p:pic>
      </p:grpSp>
      <p:sp>
        <p:nvSpPr>
          <p:cNvPr id="31" name="TextBox 30">
            <a:extLst>
              <a:ext uri="{FF2B5EF4-FFF2-40B4-BE49-F238E27FC236}">
                <a16:creationId xmlns:a16="http://schemas.microsoft.com/office/drawing/2014/main" id="{B909F95F-8065-43BC-9C12-5AC741ECD87D}"/>
              </a:ext>
            </a:extLst>
          </p:cNvPr>
          <p:cNvSpPr txBox="1"/>
          <p:nvPr/>
        </p:nvSpPr>
        <p:spPr>
          <a:xfrm>
            <a:off x="7938828" y="1175685"/>
            <a:ext cx="3033498" cy="523220"/>
          </a:xfrm>
          <a:prstGeom prst="rect">
            <a:avLst/>
          </a:prstGeom>
          <a:solidFill>
            <a:srgbClr val="00B050"/>
          </a:solidFill>
        </p:spPr>
        <p:txBody>
          <a:bodyPr wrap="square" rtlCol="0">
            <a:spAutoFit/>
          </a:bodyPr>
          <a:lstStyle/>
          <a:p>
            <a:pPr algn="ctr"/>
            <a:r>
              <a:rPr lang="en-US" sz="2800">
                <a:solidFill>
                  <a:schemeClr val="bg1"/>
                </a:solidFill>
                <a:latin typeface="#9Slide03 Bebas Neue Bold" panose="020B0606020202050201" pitchFamily="34" charset="-93"/>
              </a:rPr>
              <a:t>CHUYỂN GIAO NHIỆM VỤ</a:t>
            </a:r>
          </a:p>
        </p:txBody>
      </p:sp>
      <p:pic>
        <p:nvPicPr>
          <p:cNvPr id="32" name="Graphic 31" descr="Users with solid fill">
            <a:extLst>
              <a:ext uri="{FF2B5EF4-FFF2-40B4-BE49-F238E27FC236}">
                <a16:creationId xmlns:a16="http://schemas.microsoft.com/office/drawing/2014/main" id="{C3C822D6-F86B-46B3-B8C1-4543A38051FA}"/>
              </a:ext>
            </a:extLst>
          </p:cNvPr>
          <p:cNvPicPr>
            <a:picLocks noChangeAspect="1"/>
          </p:cNvPicPr>
          <p:nvPr/>
        </p:nvPicPr>
        <p:blipFill>
          <a:blip r:embed="rId1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64198" y="2063220"/>
            <a:ext cx="594339" cy="594339"/>
          </a:xfrm>
          <a:prstGeom prst="rect">
            <a:avLst/>
          </a:prstGeom>
        </p:spPr>
      </p:pic>
      <p:pic>
        <p:nvPicPr>
          <p:cNvPr id="33" name="Graphic 32" descr="Alarm clock with solid fill">
            <a:extLst>
              <a:ext uri="{FF2B5EF4-FFF2-40B4-BE49-F238E27FC236}">
                <a16:creationId xmlns:a16="http://schemas.microsoft.com/office/drawing/2014/main" id="{A617EED5-0216-4B65-A034-B93BEEC122DB}"/>
              </a:ext>
            </a:extLst>
          </p:cNvPr>
          <p:cNvPicPr>
            <a:picLocks noChangeAspect="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85992" y="4031285"/>
            <a:ext cx="665368" cy="665368"/>
          </a:xfrm>
          <a:prstGeom prst="rect">
            <a:avLst/>
          </a:prstGeom>
        </p:spPr>
      </p:pic>
      <p:pic>
        <p:nvPicPr>
          <p:cNvPr id="34" name="Graphic 33" descr="Open book outline">
            <a:extLst>
              <a:ext uri="{FF2B5EF4-FFF2-40B4-BE49-F238E27FC236}">
                <a16:creationId xmlns:a16="http://schemas.microsoft.com/office/drawing/2014/main" id="{B20C78AD-12D9-4EF0-A46E-539A15DB6315}"/>
              </a:ext>
            </a:extLst>
          </p:cNvPr>
          <p:cNvPicPr>
            <a:picLocks noChangeAspect="1"/>
          </p:cNvPicPr>
          <p:nvPr/>
        </p:nvPicPr>
        <p:blipFill>
          <a:blip r:embed="rId20">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85992" y="2953323"/>
            <a:ext cx="616666" cy="616666"/>
          </a:xfrm>
          <a:prstGeom prst="rect">
            <a:avLst/>
          </a:prstGeom>
        </p:spPr>
      </p:pic>
      <p:sp>
        <p:nvSpPr>
          <p:cNvPr id="35" name="TextBox 34">
            <a:extLst>
              <a:ext uri="{FF2B5EF4-FFF2-40B4-BE49-F238E27FC236}">
                <a16:creationId xmlns:a16="http://schemas.microsoft.com/office/drawing/2014/main" id="{947E5380-8859-4E11-A91D-2E173D06DE1E}"/>
              </a:ext>
            </a:extLst>
          </p:cNvPr>
          <p:cNvSpPr txBox="1"/>
          <p:nvPr/>
        </p:nvSpPr>
        <p:spPr>
          <a:xfrm>
            <a:off x="7638555" y="2170417"/>
            <a:ext cx="4030336" cy="707886"/>
          </a:xfrm>
          <a:prstGeom prst="rect">
            <a:avLst/>
          </a:prstGeom>
          <a:noFill/>
        </p:spPr>
        <p:txBody>
          <a:bodyPr wrap="square">
            <a:spAutoFit/>
          </a:bodyPr>
          <a:lstStyle/>
          <a:p>
            <a:pPr algn="just"/>
            <a:r>
              <a:rPr lang="en-US" sz="2000" dirty="0" err="1">
                <a:solidFill>
                  <a:srgbClr val="171818"/>
                </a:solidFill>
                <a:latin typeface="#9Slide03 Oswald Light" panose="00000400000000000000" pitchFamily="2" charset="0"/>
              </a:rPr>
              <a:t>Hình</a:t>
            </a:r>
            <a:r>
              <a:rPr lang="en-US" sz="2000" dirty="0">
                <a:solidFill>
                  <a:srgbClr val="171818"/>
                </a:solidFill>
                <a:latin typeface="#9Slide03 Oswald Light" panose="00000400000000000000" pitchFamily="2" charset="0"/>
              </a:rPr>
              <a:t> </a:t>
            </a:r>
            <a:r>
              <a:rPr lang="en-US" sz="2000" dirty="0" err="1">
                <a:solidFill>
                  <a:srgbClr val="171818"/>
                </a:solidFill>
                <a:latin typeface="#9Slide03 Oswald Light" panose="00000400000000000000" pitchFamily="2" charset="0"/>
              </a:rPr>
              <a:t>thức</a:t>
            </a:r>
            <a:r>
              <a:rPr lang="en-US" sz="2000">
                <a:solidFill>
                  <a:srgbClr val="171818"/>
                </a:solidFill>
                <a:latin typeface="#9Slide03 Oswald Light" panose="00000400000000000000" pitchFamily="2" charset="0"/>
              </a:rPr>
              <a:t>: Hình thành nhóm 4, nhận giấy A3.</a:t>
            </a:r>
          </a:p>
          <a:p>
            <a:pPr algn="just"/>
            <a:endParaRPr lang="vi-VN" sz="2000" dirty="0">
              <a:solidFill>
                <a:srgbClr val="171818"/>
              </a:solidFill>
              <a:latin typeface="#9Slide03 Oswald Light" panose="00000400000000000000" pitchFamily="2" charset="0"/>
            </a:endParaRPr>
          </a:p>
        </p:txBody>
      </p:sp>
      <p:sp>
        <p:nvSpPr>
          <p:cNvPr id="36" name="TextBox 35">
            <a:extLst>
              <a:ext uri="{FF2B5EF4-FFF2-40B4-BE49-F238E27FC236}">
                <a16:creationId xmlns:a16="http://schemas.microsoft.com/office/drawing/2014/main" id="{2DCCA333-61DC-47BC-97FA-46B854D9ED4C}"/>
              </a:ext>
            </a:extLst>
          </p:cNvPr>
          <p:cNvSpPr txBox="1"/>
          <p:nvPr/>
        </p:nvSpPr>
        <p:spPr>
          <a:xfrm>
            <a:off x="7627306" y="2997745"/>
            <a:ext cx="4030336" cy="1015663"/>
          </a:xfrm>
          <a:prstGeom prst="rect">
            <a:avLst/>
          </a:prstGeom>
          <a:noFill/>
        </p:spPr>
        <p:txBody>
          <a:bodyPr wrap="square">
            <a:spAutoFit/>
          </a:bodyPr>
          <a:lstStyle/>
          <a:p>
            <a:pPr algn="just"/>
            <a:r>
              <a:rPr lang="vi-VN" sz="2000">
                <a:solidFill>
                  <a:srgbClr val="171818"/>
                </a:solidFill>
                <a:latin typeface="#9Slide03 Oswald Light" panose="00000400000000000000" pitchFamily="2" charset="0"/>
              </a:rPr>
              <a:t>Nhóm phân công nhiệm vụ và vẽ sơ đồ thể hiện mối quan hệ giữa phát triển kinh tế - xã hội với bảo vệ môi trường ở Đông Nam Bộ.</a:t>
            </a:r>
            <a:endParaRPr lang="vi-VN" sz="2000" dirty="0">
              <a:solidFill>
                <a:srgbClr val="171818"/>
              </a:solidFill>
              <a:latin typeface="#9Slide03 Oswald Light" panose="00000400000000000000" pitchFamily="2" charset="0"/>
            </a:endParaRPr>
          </a:p>
        </p:txBody>
      </p:sp>
      <p:sp>
        <p:nvSpPr>
          <p:cNvPr id="37" name="TextBox 36">
            <a:extLst>
              <a:ext uri="{FF2B5EF4-FFF2-40B4-BE49-F238E27FC236}">
                <a16:creationId xmlns:a16="http://schemas.microsoft.com/office/drawing/2014/main" id="{4194D5F8-E10E-4A08-931F-3042966BAD47}"/>
              </a:ext>
            </a:extLst>
          </p:cNvPr>
          <p:cNvSpPr txBox="1"/>
          <p:nvPr/>
        </p:nvSpPr>
        <p:spPr>
          <a:xfrm>
            <a:off x="7628687" y="4161768"/>
            <a:ext cx="4030336" cy="400110"/>
          </a:xfrm>
          <a:prstGeom prst="rect">
            <a:avLst/>
          </a:prstGeom>
          <a:noFill/>
        </p:spPr>
        <p:txBody>
          <a:bodyPr wrap="square">
            <a:spAutoFit/>
          </a:bodyPr>
          <a:lstStyle/>
          <a:p>
            <a:pPr algn="just"/>
            <a:r>
              <a:rPr lang="en-US" sz="2000">
                <a:solidFill>
                  <a:srgbClr val="171818"/>
                </a:solidFill>
                <a:latin typeface="#9Slide03 Oswald Light" panose="00000400000000000000" pitchFamily="2" charset="0"/>
              </a:rPr>
              <a:t>Thời gian: 5 phút</a:t>
            </a:r>
            <a:endParaRPr lang="vi-VN" sz="2000" dirty="0">
              <a:solidFill>
                <a:srgbClr val="171818"/>
              </a:solidFill>
              <a:latin typeface="#9Slide03 Oswald Light" panose="00000400000000000000" pitchFamily="2" charset="0"/>
            </a:endParaRPr>
          </a:p>
        </p:txBody>
      </p:sp>
      <p:sp>
        <p:nvSpPr>
          <p:cNvPr id="38" name="Rectangle 37">
            <a:extLst>
              <a:ext uri="{FF2B5EF4-FFF2-40B4-BE49-F238E27FC236}">
                <a16:creationId xmlns:a16="http://schemas.microsoft.com/office/drawing/2014/main" id="{6EB49F6E-4A1F-4ADC-89A0-890F3E92B5B4}"/>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605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125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125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125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p:bldP spid="36"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55EC911-5F11-4B12-B7EF-0A91BB19C9A6}"/>
              </a:ext>
            </a:extLst>
          </p:cNvPr>
          <p:cNvGrpSpPr/>
          <p:nvPr/>
        </p:nvGrpSpPr>
        <p:grpSpPr>
          <a:xfrm>
            <a:off x="42547" y="25110"/>
            <a:ext cx="12106903" cy="769441"/>
            <a:chOff x="1205161" y="-3563"/>
            <a:chExt cx="10901184" cy="769441"/>
          </a:xfrm>
          <a:solidFill>
            <a:srgbClr val="F6D1D6"/>
          </a:solidFill>
        </p:grpSpPr>
        <p:sp>
          <p:nvSpPr>
            <p:cNvPr id="22" name="Rectangle: Rounded Corners 21">
              <a:extLst>
                <a:ext uri="{FF2B5EF4-FFF2-40B4-BE49-F238E27FC236}">
                  <a16:creationId xmlns:a16="http://schemas.microsoft.com/office/drawing/2014/main" id="{952F3B55-3799-4548-BF89-F170B4F6C5C9}"/>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901FBE-80B0-46E5-B3BE-55FC825FD33F}"/>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VẤN ĐỀ BẢO VỆ MÔI TRƯỜNG</a:t>
              </a:r>
            </a:p>
          </p:txBody>
        </p:sp>
      </p:grpSp>
      <p:sp>
        <p:nvSpPr>
          <p:cNvPr id="13" name="Rectangle 12">
            <a:extLst>
              <a:ext uri="{FF2B5EF4-FFF2-40B4-BE49-F238E27FC236}">
                <a16:creationId xmlns:a16="http://schemas.microsoft.com/office/drawing/2014/main" id="{EB5ED294-FB08-46B7-A141-1D18A430D04D}"/>
              </a:ext>
            </a:extLst>
          </p:cNvPr>
          <p:cNvSpPr/>
          <p:nvPr/>
        </p:nvSpPr>
        <p:spPr>
          <a:xfrm>
            <a:off x="9049292" y="838200"/>
            <a:ext cx="1999269" cy="1066800"/>
          </a:xfrm>
          <a:prstGeom prst="rect">
            <a:avLst/>
          </a:prstGeom>
          <a:solidFill>
            <a:srgbClr val="6AC9C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7 IcielBC Cubano Normal" panose="00000500000000000000" pitchFamily="2" charset="0"/>
                <a:ea typeface="#9Slide02 Noi dung rat dai" panose="02000000000000000000" pitchFamily="2" charset="0"/>
              </a:rPr>
              <a:t>BẢO VỆ </a:t>
            </a:r>
          </a:p>
          <a:p>
            <a:pPr algn="ctr"/>
            <a:r>
              <a:rPr lang="en-US" sz="2400">
                <a:solidFill>
                  <a:srgbClr val="FFFF00"/>
                </a:solidFill>
                <a:latin typeface="#9Slide07 IcielBC Cubano Normal" panose="00000500000000000000" pitchFamily="2" charset="0"/>
                <a:ea typeface="#9Slide02 Noi dung rat dai" panose="02000000000000000000" pitchFamily="2" charset="0"/>
              </a:rPr>
              <a:t>MÔI TRƯỜNG</a:t>
            </a:r>
          </a:p>
        </p:txBody>
      </p:sp>
      <p:sp>
        <p:nvSpPr>
          <p:cNvPr id="49" name="Rectangle 48">
            <a:extLst>
              <a:ext uri="{FF2B5EF4-FFF2-40B4-BE49-F238E27FC236}">
                <a16:creationId xmlns:a16="http://schemas.microsoft.com/office/drawing/2014/main" id="{C30DB2A1-4720-414C-9B39-AE5C5F51FBAD}"/>
              </a:ext>
            </a:extLst>
          </p:cNvPr>
          <p:cNvSpPr/>
          <p:nvPr/>
        </p:nvSpPr>
        <p:spPr>
          <a:xfrm>
            <a:off x="8032739" y="2140054"/>
            <a:ext cx="4032374" cy="710867"/>
          </a:xfrm>
          <a:prstGeom prst="rect">
            <a:avLst/>
          </a:prstGeom>
          <a:solidFill>
            <a:srgbClr val="C3C7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9Slide02 Noi dung rat dai" panose="02000000000000000000" pitchFamily="2" charset="0"/>
                <a:ea typeface="#9Slide02 Noi dung rat dai" panose="02000000000000000000" pitchFamily="2" charset="0"/>
              </a:rPr>
              <a:t>Ô nhiễm: </a:t>
            </a:r>
          </a:p>
          <a:p>
            <a:pPr algn="ctr"/>
            <a:r>
              <a:rPr lang="en-US" sz="2000">
                <a:solidFill>
                  <a:schemeClr val="tx1"/>
                </a:solidFill>
                <a:latin typeface="#9Slide02 Noi dung rat dai" panose="02000000000000000000" pitchFamily="2" charset="0"/>
                <a:ea typeface="#9Slide02 Noi dung rat dai" panose="02000000000000000000" pitchFamily="2" charset="0"/>
              </a:rPr>
              <a:t>không khí, nước, biển... </a:t>
            </a:r>
          </a:p>
        </p:txBody>
      </p:sp>
      <p:sp>
        <p:nvSpPr>
          <p:cNvPr id="50" name="Rectangle 49">
            <a:extLst>
              <a:ext uri="{FF2B5EF4-FFF2-40B4-BE49-F238E27FC236}">
                <a16:creationId xmlns:a16="http://schemas.microsoft.com/office/drawing/2014/main" id="{37C9A239-41CF-4437-B16B-87FBE0C6FBAD}"/>
              </a:ext>
            </a:extLst>
          </p:cNvPr>
          <p:cNvSpPr/>
          <p:nvPr/>
        </p:nvSpPr>
        <p:spPr>
          <a:xfrm>
            <a:off x="1143000" y="867378"/>
            <a:ext cx="1999269" cy="1066800"/>
          </a:xfrm>
          <a:prstGeom prst="rect">
            <a:avLst/>
          </a:prstGeom>
          <a:solidFill>
            <a:srgbClr val="6AC9C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7 IcielBC Cubano Normal" panose="00000500000000000000" pitchFamily="2" charset="0"/>
                <a:ea typeface="#9Slide02 Noi dung rat dai" panose="02000000000000000000" pitchFamily="2" charset="0"/>
              </a:rPr>
              <a:t>PHÁT TRIỂN</a:t>
            </a:r>
          </a:p>
          <a:p>
            <a:pPr algn="ctr"/>
            <a:r>
              <a:rPr lang="en-US" sz="2400">
                <a:solidFill>
                  <a:srgbClr val="FFFF00"/>
                </a:solidFill>
                <a:latin typeface="#9Slide07 IcielBC Cubano Normal" panose="00000500000000000000" pitchFamily="2" charset="0"/>
                <a:ea typeface="#9Slide02 Noi dung rat dai" panose="02000000000000000000" pitchFamily="2" charset="0"/>
              </a:rPr>
              <a:t>KINH TẾ</a:t>
            </a:r>
          </a:p>
        </p:txBody>
      </p:sp>
      <p:sp>
        <p:nvSpPr>
          <p:cNvPr id="51" name="Rectangle 50">
            <a:extLst>
              <a:ext uri="{FF2B5EF4-FFF2-40B4-BE49-F238E27FC236}">
                <a16:creationId xmlns:a16="http://schemas.microsoft.com/office/drawing/2014/main" id="{30872A44-EACE-4AB7-B3AD-F5939A620DBB}"/>
              </a:ext>
            </a:extLst>
          </p:cNvPr>
          <p:cNvSpPr/>
          <p:nvPr/>
        </p:nvSpPr>
        <p:spPr>
          <a:xfrm>
            <a:off x="257576" y="2140054"/>
            <a:ext cx="3529575" cy="769441"/>
          </a:xfrm>
          <a:prstGeom prst="rect">
            <a:avLst/>
          </a:prstGeom>
          <a:solidFill>
            <a:srgbClr val="C3C7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9Slide02 Noi dung rat dai" panose="02000000000000000000" pitchFamily="2" charset="0"/>
                <a:ea typeface="#9Slide02 Noi dung rat dai" panose="02000000000000000000" pitchFamily="2" charset="0"/>
              </a:rPr>
              <a:t>Tập trung phát triển công nghiệp</a:t>
            </a:r>
          </a:p>
        </p:txBody>
      </p:sp>
      <p:sp>
        <p:nvSpPr>
          <p:cNvPr id="52" name="Rectangle 51">
            <a:extLst>
              <a:ext uri="{FF2B5EF4-FFF2-40B4-BE49-F238E27FC236}">
                <a16:creationId xmlns:a16="http://schemas.microsoft.com/office/drawing/2014/main" id="{E2826B5A-410D-45A8-BEA6-E05C0E731E5D}"/>
              </a:ext>
            </a:extLst>
          </p:cNvPr>
          <p:cNvSpPr/>
          <p:nvPr/>
        </p:nvSpPr>
        <p:spPr>
          <a:xfrm>
            <a:off x="5072812" y="2388941"/>
            <a:ext cx="1999269" cy="682408"/>
          </a:xfrm>
          <a:prstGeom prst="rect">
            <a:avLst/>
          </a:prstGeom>
          <a:solidFill>
            <a:srgbClr val="F7611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7 IcielBC Cubano Normal" panose="00000500000000000000" pitchFamily="2" charset="0"/>
                <a:ea typeface="#9Slide02 Noi dung rat dai" panose="02000000000000000000" pitchFamily="2" charset="0"/>
              </a:rPr>
              <a:t>THÁCH THỨC</a:t>
            </a:r>
          </a:p>
        </p:txBody>
      </p:sp>
      <p:sp>
        <p:nvSpPr>
          <p:cNvPr id="53" name="Rectangle 52">
            <a:extLst>
              <a:ext uri="{FF2B5EF4-FFF2-40B4-BE49-F238E27FC236}">
                <a16:creationId xmlns:a16="http://schemas.microsoft.com/office/drawing/2014/main" id="{97786DF4-165F-43BD-82C4-D899A10D04C7}"/>
              </a:ext>
            </a:extLst>
          </p:cNvPr>
          <p:cNvSpPr/>
          <p:nvPr/>
        </p:nvSpPr>
        <p:spPr>
          <a:xfrm>
            <a:off x="8077200" y="3182014"/>
            <a:ext cx="3978398" cy="631733"/>
          </a:xfrm>
          <a:prstGeom prst="rect">
            <a:avLst/>
          </a:prstGeom>
          <a:solidFill>
            <a:srgbClr val="FCE33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9Slide02 Noi dung rat dai" panose="02000000000000000000" pitchFamily="2" charset="0"/>
                <a:ea typeface="#9Slide02 Noi dung rat dai" panose="02000000000000000000" pitchFamily="2" charset="0"/>
              </a:rPr>
              <a:t>Ô nhiễm: đất, nước ngầm...</a:t>
            </a:r>
          </a:p>
        </p:txBody>
      </p:sp>
      <p:sp>
        <p:nvSpPr>
          <p:cNvPr id="54" name="Rectangle 53">
            <a:extLst>
              <a:ext uri="{FF2B5EF4-FFF2-40B4-BE49-F238E27FC236}">
                <a16:creationId xmlns:a16="http://schemas.microsoft.com/office/drawing/2014/main" id="{2333E965-3DE3-48D3-845A-3861D6ED26CF}"/>
              </a:ext>
            </a:extLst>
          </p:cNvPr>
          <p:cNvSpPr/>
          <p:nvPr/>
        </p:nvSpPr>
        <p:spPr>
          <a:xfrm>
            <a:off x="238384" y="3295267"/>
            <a:ext cx="3529575" cy="518481"/>
          </a:xfrm>
          <a:prstGeom prst="rect">
            <a:avLst/>
          </a:prstGeom>
          <a:solidFill>
            <a:srgbClr val="FCE33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9Slide02 Noi dung rat dai" panose="02000000000000000000" pitchFamily="2" charset="0"/>
                <a:ea typeface="#9Slide02 Noi dung rat dai" panose="02000000000000000000" pitchFamily="2" charset="0"/>
              </a:rPr>
              <a:t>Vùng chuyên canh cây CNLN</a:t>
            </a:r>
          </a:p>
        </p:txBody>
      </p:sp>
      <p:sp>
        <p:nvSpPr>
          <p:cNvPr id="55" name="Rectangle 54">
            <a:extLst>
              <a:ext uri="{FF2B5EF4-FFF2-40B4-BE49-F238E27FC236}">
                <a16:creationId xmlns:a16="http://schemas.microsoft.com/office/drawing/2014/main" id="{130A310D-813B-4753-BDEE-F3C07824321E}"/>
              </a:ext>
            </a:extLst>
          </p:cNvPr>
          <p:cNvSpPr/>
          <p:nvPr/>
        </p:nvSpPr>
        <p:spPr>
          <a:xfrm>
            <a:off x="5072813" y="3505200"/>
            <a:ext cx="1999269" cy="1066800"/>
          </a:xfrm>
          <a:prstGeom prst="rect">
            <a:avLst/>
          </a:prstGeom>
          <a:solidFill>
            <a:srgbClr val="6AC9C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7 IcielBC Cubano Normal" panose="00000500000000000000" pitchFamily="2" charset="0"/>
                <a:ea typeface="#9Slide02 Noi dung rat dai" panose="02000000000000000000" pitchFamily="2" charset="0"/>
              </a:rPr>
              <a:t>PHÁT TRIỂN</a:t>
            </a:r>
          </a:p>
          <a:p>
            <a:pPr algn="ctr"/>
            <a:r>
              <a:rPr lang="en-US" sz="2400">
                <a:solidFill>
                  <a:srgbClr val="FFFF00"/>
                </a:solidFill>
                <a:latin typeface="#9Slide07 IcielBC Cubano Normal" panose="00000500000000000000" pitchFamily="2" charset="0"/>
                <a:ea typeface="#9Slide02 Noi dung rat dai" panose="02000000000000000000" pitchFamily="2" charset="0"/>
              </a:rPr>
              <a:t>BỀN VỮNG</a:t>
            </a:r>
          </a:p>
        </p:txBody>
      </p:sp>
      <p:sp>
        <p:nvSpPr>
          <p:cNvPr id="58" name="Rectangle 57">
            <a:extLst>
              <a:ext uri="{FF2B5EF4-FFF2-40B4-BE49-F238E27FC236}">
                <a16:creationId xmlns:a16="http://schemas.microsoft.com/office/drawing/2014/main" id="{45CE8A4A-1C65-4C0E-BB9E-5E365D81439A}"/>
              </a:ext>
            </a:extLst>
          </p:cNvPr>
          <p:cNvSpPr/>
          <p:nvPr/>
        </p:nvSpPr>
        <p:spPr>
          <a:xfrm>
            <a:off x="630361" y="5278617"/>
            <a:ext cx="2745622" cy="1503548"/>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9Slide02 Noi dung rat dai" panose="02000000000000000000" pitchFamily="2" charset="0"/>
                <a:ea typeface="#9Slide02 Noi dung rat dai" panose="02000000000000000000" pitchFamily="2" charset="0"/>
              </a:rPr>
              <a:t>Các hoạt động KT duy trì và hiệu quả cao, môi trường hoạt động xã hội trong lành</a:t>
            </a:r>
          </a:p>
        </p:txBody>
      </p:sp>
      <p:sp>
        <p:nvSpPr>
          <p:cNvPr id="56" name="Rectangle 55">
            <a:extLst>
              <a:ext uri="{FF2B5EF4-FFF2-40B4-BE49-F238E27FC236}">
                <a16:creationId xmlns:a16="http://schemas.microsoft.com/office/drawing/2014/main" id="{D4C99E13-4E40-4B86-8709-EF4BC050EA6D}"/>
              </a:ext>
            </a:extLst>
          </p:cNvPr>
          <p:cNvSpPr/>
          <p:nvPr/>
        </p:nvSpPr>
        <p:spPr>
          <a:xfrm>
            <a:off x="8740480" y="5278617"/>
            <a:ext cx="2736817" cy="1503548"/>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9Slide02 Noi dung rat dai" panose="02000000000000000000" pitchFamily="2" charset="0"/>
                <a:ea typeface="#9Slide02 Noi dung rat dai" panose="02000000000000000000" pitchFamily="2" charset="0"/>
              </a:rPr>
              <a:t>BVMT biển, biện pháp ứng phó BĐKH </a:t>
            </a:r>
            <a:r>
              <a:rPr lang="en-US" b="1">
                <a:solidFill>
                  <a:schemeClr val="tx2"/>
                </a:solidFill>
                <a:effectLst/>
                <a:latin typeface="#9Slide02 Noi dung rat dai" panose="02000000000000000000" pitchFamily="2" charset="0"/>
                <a:ea typeface="#9Slide02 Noi dung rat dai" panose="02000000000000000000" pitchFamily="2" charset="0"/>
                <a:cs typeface="Times New Roman" panose="02020603050405020304" pitchFamily="18" charset="0"/>
                <a:sym typeface="Wingdings" panose="05000000000000000000" pitchFamily="2" charset="2"/>
              </a:rPr>
              <a:t> </a:t>
            </a:r>
            <a:r>
              <a:rPr lang="en-US" sz="2000">
                <a:solidFill>
                  <a:schemeClr val="tx2"/>
                </a:solidFill>
                <a:effectLst/>
                <a:latin typeface="#9Slide02 Noi dung rat dai" panose="02000000000000000000" pitchFamily="2" charset="0"/>
                <a:ea typeface="#9Slide02 Noi dung rat dai" panose="02000000000000000000" pitchFamily="2" charset="0"/>
                <a:cs typeface="Times New Roman" panose="02020603050405020304" pitchFamily="18" charset="0"/>
                <a:sym typeface="Wingdings" panose="05000000000000000000" pitchFamily="2" charset="2"/>
              </a:rPr>
              <a:t>phát triển tổng hợp kinh tế biển</a:t>
            </a:r>
            <a:endParaRPr lang="en-US" sz="2000">
              <a:solidFill>
                <a:schemeClr val="tx2"/>
              </a:solidFill>
              <a:latin typeface="#9Slide02 Noi dung rat dai" panose="02000000000000000000" pitchFamily="2" charset="0"/>
              <a:ea typeface="#9Slide02 Noi dung rat dai" panose="02000000000000000000" pitchFamily="2" charset="0"/>
            </a:endParaRPr>
          </a:p>
        </p:txBody>
      </p:sp>
      <p:sp>
        <p:nvSpPr>
          <p:cNvPr id="57" name="Rectangle 56">
            <a:extLst>
              <a:ext uri="{FF2B5EF4-FFF2-40B4-BE49-F238E27FC236}">
                <a16:creationId xmlns:a16="http://schemas.microsoft.com/office/drawing/2014/main" id="{334FF550-4B3E-4184-A913-8E18A61E20F9}"/>
              </a:ext>
            </a:extLst>
          </p:cNvPr>
          <p:cNvSpPr/>
          <p:nvPr/>
        </p:nvSpPr>
        <p:spPr>
          <a:xfrm>
            <a:off x="4765696" y="5004756"/>
            <a:ext cx="2745622" cy="1800484"/>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9Slide02 Noi dung rat dai" panose="02000000000000000000" pitchFamily="2" charset="0"/>
                <a:ea typeface="#9Slide02 Noi dung rat dai" panose="02000000000000000000" pitchFamily="2" charset="0"/>
              </a:rPr>
              <a:t>Giải quyết về quá tải CSHT, tắc nghẽn GTVT, ô nhiễm MT</a:t>
            </a:r>
            <a:r>
              <a:rPr lang="en-US">
                <a:solidFill>
                  <a:schemeClr val="tx2"/>
                </a:solidFill>
                <a:effectLst/>
                <a:latin typeface="#9Slide02 Noi dung rat dai" panose="02000000000000000000" pitchFamily="2" charset="0"/>
                <a:ea typeface="#9Slide02 Noi dung rat dai" panose="02000000000000000000" pitchFamily="2" charset="0"/>
                <a:cs typeface="Times New Roman" panose="02020603050405020304" pitchFamily="18" charset="0"/>
                <a:sym typeface="Wingdings" panose="05000000000000000000" pitchFamily="2" charset="2"/>
              </a:rPr>
              <a:t> </a:t>
            </a:r>
            <a:r>
              <a:rPr lang="en-US" sz="2000">
                <a:solidFill>
                  <a:schemeClr val="tx2"/>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Wingdings" panose="05000000000000000000" pitchFamily="2" charset="2"/>
              </a:rPr>
              <a:t>đẩy mạnh hoạt động KT - XH, nâng cao chất lượng cuộc sống</a:t>
            </a:r>
            <a:endParaRPr lang="en-US" sz="2000">
              <a:solidFill>
                <a:schemeClr val="tx2"/>
              </a:solidFill>
              <a:latin typeface="#9Slide02 Noi dung rat dai" panose="02000000000000000000" pitchFamily="2" charset="0"/>
              <a:ea typeface="#9Slide02 Noi dung rat dai" panose="02000000000000000000" pitchFamily="2" charset="0"/>
            </a:endParaRPr>
          </a:p>
        </p:txBody>
      </p:sp>
      <p:cxnSp>
        <p:nvCxnSpPr>
          <p:cNvPr id="6144" name="Straight Arrow Connector 6143">
            <a:extLst>
              <a:ext uri="{FF2B5EF4-FFF2-40B4-BE49-F238E27FC236}">
                <a16:creationId xmlns:a16="http://schemas.microsoft.com/office/drawing/2014/main" id="{21E861FD-7A6E-4C27-A382-69DE319857AD}"/>
              </a:ext>
            </a:extLst>
          </p:cNvPr>
          <p:cNvCxnSpPr/>
          <p:nvPr/>
        </p:nvCxnSpPr>
        <p:spPr>
          <a:xfrm>
            <a:off x="3787151" y="2140054"/>
            <a:ext cx="4245588"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3B55CC1-AA11-433C-B18B-78E50CBA0FF6}"/>
              </a:ext>
            </a:extLst>
          </p:cNvPr>
          <p:cNvCxnSpPr>
            <a:cxnSpLocks/>
          </p:cNvCxnSpPr>
          <p:nvPr/>
        </p:nvCxnSpPr>
        <p:spPr>
          <a:xfrm>
            <a:off x="3787151" y="3233203"/>
            <a:ext cx="4245588"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49" name="Straight Connector 6148">
            <a:extLst>
              <a:ext uri="{FF2B5EF4-FFF2-40B4-BE49-F238E27FC236}">
                <a16:creationId xmlns:a16="http://schemas.microsoft.com/office/drawing/2014/main" id="{7BEA26A2-7AEF-4498-8D54-93093788D4D4}"/>
              </a:ext>
            </a:extLst>
          </p:cNvPr>
          <p:cNvCxnSpPr>
            <a:stCxn id="50" idx="3"/>
          </p:cNvCxnSpPr>
          <p:nvPr/>
        </p:nvCxnSpPr>
        <p:spPr>
          <a:xfrm>
            <a:off x="3142269" y="1400778"/>
            <a:ext cx="2725131" cy="73927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51" name="Straight Connector 6150">
            <a:extLst>
              <a:ext uri="{FF2B5EF4-FFF2-40B4-BE49-F238E27FC236}">
                <a16:creationId xmlns:a16="http://schemas.microsoft.com/office/drawing/2014/main" id="{EA7376AB-D9CD-42ED-B9C1-B39A042F3064}"/>
              </a:ext>
            </a:extLst>
          </p:cNvPr>
          <p:cNvCxnSpPr>
            <a:cxnSpLocks/>
            <a:stCxn id="13" idx="1"/>
          </p:cNvCxnSpPr>
          <p:nvPr/>
        </p:nvCxnSpPr>
        <p:spPr>
          <a:xfrm flipH="1">
            <a:off x="5867400" y="1371600"/>
            <a:ext cx="3181892" cy="782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58" name="Straight Arrow Connector 6157">
            <a:extLst>
              <a:ext uri="{FF2B5EF4-FFF2-40B4-BE49-F238E27FC236}">
                <a16:creationId xmlns:a16="http://schemas.microsoft.com/office/drawing/2014/main" id="{8415A71A-D246-4011-A04E-974F96C8883B}"/>
              </a:ext>
            </a:extLst>
          </p:cNvPr>
          <p:cNvCxnSpPr>
            <a:cxnSpLocks/>
            <a:endCxn id="55" idx="0"/>
          </p:cNvCxnSpPr>
          <p:nvPr/>
        </p:nvCxnSpPr>
        <p:spPr>
          <a:xfrm>
            <a:off x="6072448" y="3295267"/>
            <a:ext cx="0" cy="2099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63" name="Straight Arrow Connector 6162">
            <a:extLst>
              <a:ext uri="{FF2B5EF4-FFF2-40B4-BE49-F238E27FC236}">
                <a16:creationId xmlns:a16="http://schemas.microsoft.com/office/drawing/2014/main" id="{00A2C13B-12D7-466A-9D0D-426539A3172D}"/>
              </a:ext>
            </a:extLst>
          </p:cNvPr>
          <p:cNvCxnSpPr>
            <a:cxnSpLocks/>
            <a:stCxn id="55" idx="2"/>
            <a:endCxn id="58" idx="0"/>
          </p:cNvCxnSpPr>
          <p:nvPr/>
        </p:nvCxnSpPr>
        <p:spPr>
          <a:xfrm flipH="1">
            <a:off x="2003172" y="4572000"/>
            <a:ext cx="4069276" cy="70661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46CA91F-7425-4540-A0DA-120822F59209}"/>
              </a:ext>
            </a:extLst>
          </p:cNvPr>
          <p:cNvCxnSpPr>
            <a:cxnSpLocks/>
          </p:cNvCxnSpPr>
          <p:nvPr/>
        </p:nvCxnSpPr>
        <p:spPr>
          <a:xfrm>
            <a:off x="6096000" y="4668816"/>
            <a:ext cx="0" cy="28418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68" name="Straight Arrow Connector 6167">
            <a:extLst>
              <a:ext uri="{FF2B5EF4-FFF2-40B4-BE49-F238E27FC236}">
                <a16:creationId xmlns:a16="http://schemas.microsoft.com/office/drawing/2014/main" id="{2264E21A-65E9-4981-B9DE-50FFD759ACC2}"/>
              </a:ext>
            </a:extLst>
          </p:cNvPr>
          <p:cNvCxnSpPr>
            <a:cxnSpLocks/>
            <a:stCxn id="55" idx="2"/>
            <a:endCxn id="56" idx="0"/>
          </p:cNvCxnSpPr>
          <p:nvPr/>
        </p:nvCxnSpPr>
        <p:spPr>
          <a:xfrm>
            <a:off x="6072448" y="4572000"/>
            <a:ext cx="4036441" cy="70661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640EE6F3-28D7-4306-BD96-646639DD5BCC}"/>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4CDBCC86-A6A0-42EB-980A-529027CDBE1B}"/>
              </a:ext>
            </a:extLst>
          </p:cNvPr>
          <p:cNvCxnSpPr>
            <a:cxnSpLocks/>
          </p:cNvCxnSpPr>
          <p:nvPr/>
        </p:nvCxnSpPr>
        <p:spPr>
          <a:xfrm>
            <a:off x="3787151" y="2140054"/>
            <a:ext cx="0" cy="109314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3105328-D502-410B-AC84-57733001106B}"/>
              </a:ext>
            </a:extLst>
          </p:cNvPr>
          <p:cNvCxnSpPr>
            <a:cxnSpLocks/>
          </p:cNvCxnSpPr>
          <p:nvPr/>
        </p:nvCxnSpPr>
        <p:spPr>
          <a:xfrm>
            <a:off x="8032739" y="2133600"/>
            <a:ext cx="0" cy="109960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439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F15C816E-BFA3-48DE-A3CB-6B06C95EB04C}"/>
              </a:ext>
            </a:extLst>
          </p:cNvPr>
          <p:cNvSpPr txBox="1"/>
          <p:nvPr/>
        </p:nvSpPr>
        <p:spPr>
          <a:xfrm>
            <a:off x="4258448" y="37545"/>
            <a:ext cx="3675109" cy="1107996"/>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BD3783"/>
                </a:solidFill>
                <a:effectLst/>
                <a:uLnTx/>
                <a:uFillTx/>
                <a:latin typeface="#9Slide03 SVNNew Athletic M54" panose="02000500000000000000" pitchFamily="2" charset="0"/>
              </a:rPr>
              <a:t>LUYỆN TẬP</a:t>
            </a:r>
          </a:p>
        </p:txBody>
      </p:sp>
      <p:sp>
        <p:nvSpPr>
          <p:cNvPr id="31" name="Rectangle 30">
            <a:extLst>
              <a:ext uri="{FF2B5EF4-FFF2-40B4-BE49-F238E27FC236}">
                <a16:creationId xmlns:a16="http://schemas.microsoft.com/office/drawing/2014/main" id="{C1C85F91-AEAF-48C8-8EFC-94A550D198F9}"/>
              </a:ext>
            </a:extLst>
          </p:cNvPr>
          <p:cNvSpPr/>
          <p:nvPr/>
        </p:nvSpPr>
        <p:spPr>
          <a:xfrm>
            <a:off x="179439" y="4664736"/>
            <a:ext cx="5029200" cy="1317653"/>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0BF7BA2-B7C7-419F-BD5A-6338977E9884}"/>
              </a:ext>
            </a:extLst>
          </p:cNvPr>
          <p:cNvSpPr txBox="1"/>
          <p:nvPr/>
        </p:nvSpPr>
        <p:spPr>
          <a:xfrm>
            <a:off x="1828800" y="1423842"/>
            <a:ext cx="7848600" cy="830997"/>
          </a:xfrm>
          <a:prstGeom prst="rect">
            <a:avLst/>
          </a:prstGeom>
          <a:noFill/>
        </p:spPr>
        <p:txBody>
          <a:bodyPr wrap="square" rtlCol="0">
            <a:spAutoFit/>
          </a:bodyPr>
          <a:lstStyle/>
          <a:p>
            <a:r>
              <a:rPr lang="vi-VN" sz="2400">
                <a:latin typeface="#9Slide03 SFU Futura_12" panose="00000400000000000000" pitchFamily="2" charset="0"/>
              </a:rPr>
              <a:t>Dựa vào bảng số liệu sau:</a:t>
            </a:r>
          </a:p>
          <a:p>
            <a:pPr algn="ctr"/>
            <a:r>
              <a:rPr lang="vi-VN" sz="2400" b="1">
                <a:latin typeface="#9Slide03 SFU Futura_12" panose="00000400000000000000" pitchFamily="2" charset="0"/>
              </a:rPr>
              <a:t>Bảng 29.1 Cơ cấu GRDP vùng ĐNB năm 2010 và 2021</a:t>
            </a:r>
          </a:p>
        </p:txBody>
      </p:sp>
      <p:sp>
        <p:nvSpPr>
          <p:cNvPr id="36" name="Rectangle 35">
            <a:extLst>
              <a:ext uri="{FF2B5EF4-FFF2-40B4-BE49-F238E27FC236}">
                <a16:creationId xmlns:a16="http://schemas.microsoft.com/office/drawing/2014/main" id="{58A2892B-B767-4599-BC99-3C04F4FAE195}"/>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0626DBB-BDB7-42AF-A96B-85D62A617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56" y="4410913"/>
            <a:ext cx="2514600" cy="2514600"/>
          </a:xfrm>
          <a:prstGeom prst="rect">
            <a:avLst/>
          </a:prstGeom>
        </p:spPr>
      </p:pic>
      <p:pic>
        <p:nvPicPr>
          <p:cNvPr id="10" name="Picture 9">
            <a:extLst>
              <a:ext uri="{FF2B5EF4-FFF2-40B4-BE49-F238E27FC236}">
                <a16:creationId xmlns:a16="http://schemas.microsoft.com/office/drawing/2014/main" id="{C47A7562-4CAD-4FC3-AA60-DB34EA09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188821"/>
            <a:ext cx="2054940" cy="2054940"/>
          </a:xfrm>
          <a:prstGeom prst="rect">
            <a:avLst/>
          </a:prstGeom>
        </p:spPr>
      </p:pic>
      <p:cxnSp>
        <p:nvCxnSpPr>
          <p:cNvPr id="22" name="Straight Connector 21">
            <a:extLst>
              <a:ext uri="{FF2B5EF4-FFF2-40B4-BE49-F238E27FC236}">
                <a16:creationId xmlns:a16="http://schemas.microsoft.com/office/drawing/2014/main" id="{F55E394F-0B82-497C-B89C-16589E84F44D}"/>
              </a:ext>
            </a:extLst>
          </p:cNvPr>
          <p:cNvCxnSpPr>
            <a:cxnSpLocks/>
          </p:cNvCxnSpPr>
          <p:nvPr/>
        </p:nvCxnSpPr>
        <p:spPr>
          <a:xfrm>
            <a:off x="4038600" y="1145541"/>
            <a:ext cx="3894957"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8CA73D5-16D4-44A2-83BC-A1AACBBC371C}"/>
              </a:ext>
            </a:extLst>
          </p:cNvPr>
          <p:cNvGraphicFramePr>
            <a:graphicFrameLocks noGrp="1"/>
          </p:cNvGraphicFramePr>
          <p:nvPr/>
        </p:nvGraphicFramePr>
        <p:xfrm>
          <a:off x="820556" y="2286000"/>
          <a:ext cx="10287000" cy="2626680"/>
        </p:xfrm>
        <a:graphic>
          <a:graphicData uri="http://schemas.openxmlformats.org/drawingml/2006/table">
            <a:tbl>
              <a:tblPr firstRow="1" firstCol="1" bandRow="1">
                <a:tableStyleId>{5940675A-B579-460E-94D1-54222C63F5DA}</a:tableStyleId>
              </a:tblPr>
              <a:tblGrid>
                <a:gridCol w="6096398">
                  <a:extLst>
                    <a:ext uri="{9D8B030D-6E8A-4147-A177-3AD203B41FA5}">
                      <a16:colId xmlns:a16="http://schemas.microsoft.com/office/drawing/2014/main" val="2030910946"/>
                    </a:ext>
                  </a:extLst>
                </a:gridCol>
                <a:gridCol w="2095301">
                  <a:extLst>
                    <a:ext uri="{9D8B030D-6E8A-4147-A177-3AD203B41FA5}">
                      <a16:colId xmlns:a16="http://schemas.microsoft.com/office/drawing/2014/main" val="2662239289"/>
                    </a:ext>
                  </a:extLst>
                </a:gridCol>
                <a:gridCol w="2095301">
                  <a:extLst>
                    <a:ext uri="{9D8B030D-6E8A-4147-A177-3AD203B41FA5}">
                      <a16:colId xmlns:a16="http://schemas.microsoft.com/office/drawing/2014/main" val="1257389482"/>
                    </a:ext>
                  </a:extLst>
                </a:gridCol>
              </a:tblGrid>
              <a:tr h="0">
                <a:tc>
                  <a:txBody>
                    <a:bodyPr/>
                    <a:lstStyle/>
                    <a:p>
                      <a:pPr marL="0" marR="0" indent="0" algn="ctr">
                        <a:lnSpc>
                          <a:spcPct val="107000"/>
                        </a:lnSpc>
                        <a:spcBef>
                          <a:spcPts val="0"/>
                        </a:spcBef>
                        <a:spcAft>
                          <a:spcPts val="0"/>
                        </a:spcAft>
                      </a:pPr>
                      <a:r>
                        <a:rPr lang="en-US" sz="2800">
                          <a:effectLst/>
                        </a:rPr>
                        <a:t>Năm</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2010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2021</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8402962"/>
                  </a:ext>
                </a:extLst>
              </a:tr>
              <a:tr h="0">
                <a:tc>
                  <a:txBody>
                    <a:bodyPr/>
                    <a:lstStyle/>
                    <a:p>
                      <a:pPr marL="0" marR="0" indent="0" algn="just">
                        <a:lnSpc>
                          <a:spcPct val="107000"/>
                        </a:lnSpc>
                        <a:spcBef>
                          <a:spcPts val="0"/>
                        </a:spcBef>
                        <a:spcAft>
                          <a:spcPts val="0"/>
                        </a:spcAft>
                      </a:pPr>
                      <a:r>
                        <a:rPr lang="en-US" sz="2800">
                          <a:effectLst/>
                        </a:rPr>
                        <a:t>Nông, lâm, thủy sản</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4,8</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4,7</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16708614"/>
                  </a:ext>
                </a:extLst>
              </a:tr>
              <a:tr h="0">
                <a:tc>
                  <a:txBody>
                    <a:bodyPr/>
                    <a:lstStyle/>
                    <a:p>
                      <a:pPr marL="0" marR="0" indent="0" algn="just">
                        <a:lnSpc>
                          <a:spcPct val="107000"/>
                        </a:lnSpc>
                        <a:spcBef>
                          <a:spcPts val="0"/>
                        </a:spcBef>
                        <a:spcAft>
                          <a:spcPts val="0"/>
                        </a:spcAft>
                      </a:pPr>
                      <a:r>
                        <a:rPr lang="en-US" sz="2800">
                          <a:effectLst/>
                        </a:rPr>
                        <a:t>Công nghiệp – xây dựng</a:t>
                      </a:r>
                      <a:endParaRPr lang="en-US" sz="2400">
                        <a:effectLst/>
                      </a:endParaRPr>
                    </a:p>
                    <a:p>
                      <a:pPr marL="342900" marR="0" lvl="0" indent="-342900" algn="just">
                        <a:spcBef>
                          <a:spcPts val="0"/>
                        </a:spcBef>
                        <a:spcAft>
                          <a:spcPts val="0"/>
                        </a:spcAft>
                        <a:buFont typeface="Times New Roman" panose="02020603050405020304" pitchFamily="18" charset="0"/>
                        <a:buChar char="-"/>
                      </a:pPr>
                      <a:r>
                        <a:rPr lang="en-US" sz="2800">
                          <a:effectLst/>
                        </a:rPr>
                        <a:t>Trong đó: Công nghiệp</a:t>
                      </a:r>
                      <a:endParaRPr lang="en-US" sz="2400">
                        <a:effectLst/>
                        <a:latin typeface="Times New Roman" panose="02020603050405020304" pitchFamily="18" charset="0"/>
                        <a:ea typeface="Cambria" panose="020405030504060302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46,0</a:t>
                      </a:r>
                      <a:endParaRPr lang="en-US" sz="2400">
                        <a:effectLst/>
                      </a:endParaRPr>
                    </a:p>
                    <a:p>
                      <a:pPr marL="0" marR="0" indent="0" algn="ctr">
                        <a:lnSpc>
                          <a:spcPct val="107000"/>
                        </a:lnSpc>
                        <a:spcBef>
                          <a:spcPts val="0"/>
                        </a:spcBef>
                        <a:spcAft>
                          <a:spcPts val="0"/>
                        </a:spcAft>
                      </a:pPr>
                      <a:r>
                        <a:rPr lang="en-US" sz="2800">
                          <a:effectLst/>
                        </a:rPr>
                        <a:t>42,0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42,6</a:t>
                      </a:r>
                      <a:endParaRPr lang="en-US" sz="2400">
                        <a:effectLst/>
                      </a:endParaRPr>
                    </a:p>
                    <a:p>
                      <a:pPr marL="0" marR="0" indent="0" algn="ctr">
                        <a:lnSpc>
                          <a:spcPct val="107000"/>
                        </a:lnSpc>
                        <a:spcBef>
                          <a:spcPts val="0"/>
                        </a:spcBef>
                        <a:spcAft>
                          <a:spcPts val="0"/>
                        </a:spcAft>
                      </a:pPr>
                      <a:r>
                        <a:rPr lang="en-US" sz="2800">
                          <a:effectLst/>
                        </a:rPr>
                        <a:t>37,9</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39193891"/>
                  </a:ext>
                </a:extLst>
              </a:tr>
              <a:tr h="0">
                <a:tc>
                  <a:txBody>
                    <a:bodyPr/>
                    <a:lstStyle/>
                    <a:p>
                      <a:pPr marL="0" marR="0" indent="0" algn="just">
                        <a:lnSpc>
                          <a:spcPct val="107000"/>
                        </a:lnSpc>
                        <a:spcBef>
                          <a:spcPts val="0"/>
                        </a:spcBef>
                        <a:spcAft>
                          <a:spcPts val="0"/>
                        </a:spcAft>
                      </a:pPr>
                      <a:r>
                        <a:rPr lang="en-US" sz="2800">
                          <a:effectLst/>
                        </a:rPr>
                        <a:t>Dịch vụ</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38,5</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42,2</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13807350"/>
                  </a:ext>
                </a:extLst>
              </a:tr>
              <a:tr h="0">
                <a:tc>
                  <a:txBody>
                    <a:bodyPr/>
                    <a:lstStyle/>
                    <a:p>
                      <a:pPr marL="0" marR="0" indent="0" algn="just">
                        <a:lnSpc>
                          <a:spcPct val="107000"/>
                        </a:lnSpc>
                        <a:spcBef>
                          <a:spcPts val="0"/>
                        </a:spcBef>
                        <a:spcAft>
                          <a:spcPts val="0"/>
                        </a:spcAft>
                      </a:pPr>
                      <a:r>
                        <a:rPr lang="en-US" sz="2800">
                          <a:effectLst/>
                        </a:rPr>
                        <a:t>Thuế, sản phẩm trừ trợ cấp sản phẩm</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10,7</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pPr>
                      <a:r>
                        <a:rPr lang="en-US" sz="2800">
                          <a:effectLst/>
                        </a:rPr>
                        <a:t>10,5</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84832647"/>
                  </a:ext>
                </a:extLst>
              </a:tr>
            </a:tbl>
          </a:graphicData>
        </a:graphic>
      </p:graphicFrame>
      <p:sp>
        <p:nvSpPr>
          <p:cNvPr id="15" name="TextBox 14">
            <a:extLst>
              <a:ext uri="{FF2B5EF4-FFF2-40B4-BE49-F238E27FC236}">
                <a16:creationId xmlns:a16="http://schemas.microsoft.com/office/drawing/2014/main" id="{AD1434CA-694D-494C-9FC8-28443CBFC848}"/>
              </a:ext>
            </a:extLst>
          </p:cNvPr>
          <p:cNvSpPr txBox="1"/>
          <p:nvPr/>
        </p:nvSpPr>
        <p:spPr>
          <a:xfrm>
            <a:off x="1981200" y="5834756"/>
            <a:ext cx="8839200" cy="830997"/>
          </a:xfrm>
          <a:prstGeom prst="rect">
            <a:avLst/>
          </a:prstGeom>
          <a:solidFill>
            <a:srgbClr val="FBF1F6"/>
          </a:solidFill>
        </p:spPr>
        <p:txBody>
          <a:bodyPr wrap="square">
            <a:spAutoFit/>
          </a:bodyPr>
          <a:lstStyle/>
          <a:p>
            <a:pPr algn="ctr"/>
            <a:r>
              <a:rPr lang="vi-VN" sz="2400">
                <a:solidFill>
                  <a:schemeClr val="tx2"/>
                </a:solidFill>
                <a:latin typeface="#9Slide03 SFU Futura_12" panose="00000400000000000000" pitchFamily="2" charset="0"/>
              </a:rPr>
              <a:t>Hãy vẽ biểu đồ thích hợp thể hiện cơ cấu GRDP của vùng ĐNB năm 2010 và 2021</a:t>
            </a:r>
            <a:endParaRPr lang="en-US" sz="2400">
              <a:solidFill>
                <a:schemeClr val="tx2"/>
              </a:solidFill>
            </a:endParaRPr>
          </a:p>
        </p:txBody>
      </p:sp>
      <p:sp>
        <p:nvSpPr>
          <p:cNvPr id="17" name="TextBox 16">
            <a:extLst>
              <a:ext uri="{FF2B5EF4-FFF2-40B4-BE49-F238E27FC236}">
                <a16:creationId xmlns:a16="http://schemas.microsoft.com/office/drawing/2014/main" id="{BD4DFC28-D94D-4F0E-B145-45CBB549F51C}"/>
              </a:ext>
            </a:extLst>
          </p:cNvPr>
          <p:cNvSpPr txBox="1"/>
          <p:nvPr/>
        </p:nvSpPr>
        <p:spPr>
          <a:xfrm>
            <a:off x="6074229" y="5048796"/>
            <a:ext cx="6193970" cy="385362"/>
          </a:xfrm>
          <a:prstGeom prst="rect">
            <a:avLst/>
          </a:prstGeom>
          <a:noFill/>
        </p:spPr>
        <p:txBody>
          <a:bodyPr wrap="square">
            <a:spAutoFit/>
          </a:bodyPr>
          <a:lstStyle/>
          <a:p>
            <a:pPr marL="0" marR="0" indent="457200" algn="just">
              <a:lnSpc>
                <a:spcPct val="115000"/>
              </a:lnSpc>
              <a:spcBef>
                <a:spcPts val="0"/>
              </a:spcBef>
              <a:spcAft>
                <a:spcPts val="0"/>
              </a:spcAft>
            </a:pPr>
            <a:r>
              <a:rPr lang="en-US" sz="1800" i="1">
                <a:effectLst/>
                <a:latin typeface="Times New Roman" panose="02020603050405020304" pitchFamily="18" charset="0"/>
                <a:ea typeface="Cambria" panose="02040503050406030204" pitchFamily="18" charset="0"/>
              </a:rPr>
              <a:t>(Nguồn: Tổng cục Thống kê năm 2011, 2022</a:t>
            </a:r>
            <a:endParaRPr lang="en-US"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4468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EAEC">
            <a:alpha val="40000"/>
          </a:srgbClr>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F15C816E-BFA3-48DE-A3CB-6B06C95EB04C}"/>
              </a:ext>
            </a:extLst>
          </p:cNvPr>
          <p:cNvSpPr txBox="1"/>
          <p:nvPr/>
        </p:nvSpPr>
        <p:spPr>
          <a:xfrm>
            <a:off x="4343400" y="37545"/>
            <a:ext cx="3398879" cy="1107996"/>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BD3783"/>
                </a:solidFill>
                <a:effectLst/>
                <a:uLnTx/>
                <a:uFillTx/>
                <a:latin typeface="#9Slide03 SVNNew Athletic M54" panose="02000500000000000000" pitchFamily="2" charset="0"/>
              </a:rPr>
              <a:t>VẬN DỤNG</a:t>
            </a:r>
          </a:p>
        </p:txBody>
      </p:sp>
      <p:sp>
        <p:nvSpPr>
          <p:cNvPr id="32" name="TextBox 31">
            <a:extLst>
              <a:ext uri="{FF2B5EF4-FFF2-40B4-BE49-F238E27FC236}">
                <a16:creationId xmlns:a16="http://schemas.microsoft.com/office/drawing/2014/main" id="{F0BF7BA2-B7C7-419F-BD5A-6338977E9884}"/>
              </a:ext>
            </a:extLst>
          </p:cNvPr>
          <p:cNvSpPr txBox="1"/>
          <p:nvPr/>
        </p:nvSpPr>
        <p:spPr>
          <a:xfrm>
            <a:off x="2118620" y="5816072"/>
            <a:ext cx="7620000" cy="830997"/>
          </a:xfrm>
          <a:prstGeom prst="rect">
            <a:avLst/>
          </a:prstGeom>
          <a:noFill/>
        </p:spPr>
        <p:txBody>
          <a:bodyPr wrap="square" rtlCol="0">
            <a:spAutoFit/>
          </a:bodyPr>
          <a:lstStyle/>
          <a:p>
            <a:pPr algn="ctr"/>
            <a:r>
              <a:rPr lang="vi-VN" sz="2400">
                <a:latin typeface="#9Slide03 SFU Futura_12" panose="00000400000000000000" pitchFamily="2" charset="0"/>
              </a:rPr>
              <a:t>Quay 1 đoạn video giới thiệu hoạt động của một ngành kinh tế ở địa phương em sinh sống.</a:t>
            </a:r>
            <a:endParaRPr lang="en-US" sz="2400">
              <a:latin typeface="#9Slide03 SFU Futura_12" panose="00000400000000000000" pitchFamily="2" charset="0"/>
            </a:endParaRPr>
          </a:p>
        </p:txBody>
      </p:sp>
      <p:sp>
        <p:nvSpPr>
          <p:cNvPr id="36" name="Rectangle 35">
            <a:extLst>
              <a:ext uri="{FF2B5EF4-FFF2-40B4-BE49-F238E27FC236}">
                <a16:creationId xmlns:a16="http://schemas.microsoft.com/office/drawing/2014/main" id="{58A2892B-B767-4599-BC99-3C04F4FAE195}"/>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0626DBB-BDB7-42AF-A96B-85D62A617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4343400"/>
            <a:ext cx="2514600" cy="2514600"/>
          </a:xfrm>
          <a:prstGeom prst="rect">
            <a:avLst/>
          </a:prstGeom>
        </p:spPr>
      </p:pic>
      <p:pic>
        <p:nvPicPr>
          <p:cNvPr id="10" name="Picture 9">
            <a:extLst>
              <a:ext uri="{FF2B5EF4-FFF2-40B4-BE49-F238E27FC236}">
                <a16:creationId xmlns:a16="http://schemas.microsoft.com/office/drawing/2014/main" id="{C47A7562-4CAD-4FC3-AA60-DB34EA09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854" y="3537115"/>
            <a:ext cx="2175344" cy="2175344"/>
          </a:xfrm>
          <a:prstGeom prst="rect">
            <a:avLst/>
          </a:prstGeom>
        </p:spPr>
      </p:pic>
      <p:cxnSp>
        <p:nvCxnSpPr>
          <p:cNvPr id="22" name="Straight Connector 21">
            <a:extLst>
              <a:ext uri="{FF2B5EF4-FFF2-40B4-BE49-F238E27FC236}">
                <a16:creationId xmlns:a16="http://schemas.microsoft.com/office/drawing/2014/main" id="{F55E394F-0B82-497C-B89C-16589E84F44D}"/>
              </a:ext>
            </a:extLst>
          </p:cNvPr>
          <p:cNvCxnSpPr>
            <a:cxnSpLocks/>
          </p:cNvCxnSpPr>
          <p:nvPr/>
        </p:nvCxnSpPr>
        <p:spPr>
          <a:xfrm>
            <a:off x="4038600" y="1145541"/>
            <a:ext cx="3894957"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5AEBCC6-9C48-49D7-9B07-4031D6316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29" y="235512"/>
            <a:ext cx="6233420" cy="6233420"/>
          </a:xfrm>
          <a:prstGeom prst="rect">
            <a:avLst/>
          </a:prstGeom>
        </p:spPr>
      </p:pic>
      <p:pic>
        <p:nvPicPr>
          <p:cNvPr id="25" name="Picture 24">
            <a:extLst>
              <a:ext uri="{FF2B5EF4-FFF2-40B4-BE49-F238E27FC236}">
                <a16:creationId xmlns:a16="http://schemas.microsoft.com/office/drawing/2014/main" id="{65B5409A-4CA6-42D8-BB18-A44E1C6D3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299" y="1475766"/>
            <a:ext cx="2146442" cy="2146442"/>
          </a:xfrm>
          <a:prstGeom prst="rect">
            <a:avLst/>
          </a:prstGeom>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E18A71B7-7D7C-40AF-BB17-E89F2D8CE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1482521"/>
            <a:ext cx="1343422" cy="953830"/>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F15C64E6-FAB4-4AA8-A47F-AFA56789E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486" y="2872375"/>
            <a:ext cx="1485250" cy="8911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95992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D0E928-D285-4EAA-BF6F-2BC7B15B8300}"/>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2" name="Picture 1">
            <a:extLst>
              <a:ext uri="{FF2B5EF4-FFF2-40B4-BE49-F238E27FC236}">
                <a16:creationId xmlns:a16="http://schemas.microsoft.com/office/drawing/2014/main" id="{2F6CB817-F73D-4E3D-9C9A-55788B9BF7F1}"/>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2" b="2"/>
          <a:stretch/>
        </p:blipFill>
        <p:spPr>
          <a:xfrm>
            <a:off x="6176432" y="643467"/>
            <a:ext cx="5372100" cy="5571066"/>
          </a:xfrm>
          <a:prstGeom prst="rect">
            <a:avLst/>
          </a:prstGeom>
        </p:spPr>
      </p:pic>
      <p:pic>
        <p:nvPicPr>
          <p:cNvPr id="8" name="Picture 7">
            <a:extLst>
              <a:ext uri="{FF2B5EF4-FFF2-40B4-BE49-F238E27FC236}">
                <a16:creationId xmlns:a16="http://schemas.microsoft.com/office/drawing/2014/main" id="{C1205B5C-2966-43B6-AE41-9267113BE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767" y="677880"/>
            <a:ext cx="5189926" cy="3788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1629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21614" y="4175"/>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4497B7-C637-43DA-AD50-C734729E9957}"/>
              </a:ext>
            </a:extLst>
          </p:cNvPr>
          <p:cNvSpPr txBox="1"/>
          <p:nvPr/>
        </p:nvSpPr>
        <p:spPr>
          <a:xfrm>
            <a:off x="106368" y="1183721"/>
            <a:ext cx="39293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0F0"/>
                </a:solidFill>
                <a:effectLst/>
                <a:uLnTx/>
                <a:uFillTx/>
                <a:latin typeface="#9Slide05 Beautiful Caps" panose="02040603050506020204" pitchFamily="18" charset="0"/>
                <a:ea typeface="+mn-ea"/>
                <a:cs typeface="+mn-cs"/>
              </a:rPr>
              <a:t>Siêu trí tuệ</a:t>
            </a:r>
          </a:p>
        </p:txBody>
      </p:sp>
      <p:sp>
        <p:nvSpPr>
          <p:cNvPr id="18" name="Rectangle 17">
            <a:extLst>
              <a:ext uri="{FF2B5EF4-FFF2-40B4-BE49-F238E27FC236}">
                <a16:creationId xmlns:a16="http://schemas.microsoft.com/office/drawing/2014/main" id="{445F0C64-4D56-42FF-8A42-0224C08F748F}"/>
              </a:ext>
            </a:extLst>
          </p:cNvPr>
          <p:cNvSpPr/>
          <p:nvPr/>
        </p:nvSpPr>
        <p:spPr>
          <a:xfrm>
            <a:off x="4343400" y="1066800"/>
            <a:ext cx="7742232" cy="5275611"/>
          </a:xfrm>
          <a:prstGeom prst="rect">
            <a:avLst/>
          </a:prstGeom>
          <a:noFill/>
          <a:ln w="28575">
            <a:solidFill>
              <a:srgbClr val="D4C029"/>
            </a:solidFill>
            <a:prstDash val="sysDash"/>
          </a:ln>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vi-VN" sz="2800">
                <a:solidFill>
                  <a:srgbClr val="FF0000"/>
                </a:solidFill>
                <a:latin typeface="#9Slide03 SFU Futura_05" panose="00000800000000000000" pitchFamily="2" charset="0"/>
              </a:rPr>
              <a:t>            </a:t>
            </a:r>
            <a:endParaRPr lang="en-US" sz="2800">
              <a:solidFill>
                <a:srgbClr val="FF0000"/>
              </a:solidFill>
              <a:latin typeface="#9Slide03 SFU Futura_05" panose="00000800000000000000" pitchFamily="2" charset="0"/>
            </a:endParaRPr>
          </a:p>
          <a:p>
            <a:pPr marR="0" lvl="0" algn="ctr" defTabSz="457200" rtl="0" eaLnBrk="1" fontAlgn="auto" latinLnBrk="0" hangingPunct="1">
              <a:lnSpc>
                <a:spcPct val="100000"/>
              </a:lnSpc>
              <a:spcBef>
                <a:spcPts val="0"/>
              </a:spcBef>
              <a:spcAft>
                <a:spcPts val="0"/>
              </a:spcAft>
              <a:buClrTx/>
              <a:buSzTx/>
              <a:tabLst/>
              <a:defRPr/>
            </a:pPr>
            <a:r>
              <a:rPr lang="vi-VN" sz="2800">
                <a:solidFill>
                  <a:srgbClr val="FF0000"/>
                </a:solidFill>
                <a:latin typeface="#9Slide03 SFU Futura_05" panose="00000800000000000000" pitchFamily="2" charset="0"/>
              </a:rPr>
              <a:t>  </a:t>
            </a:r>
            <a:r>
              <a:rPr lang="vi-VN" sz="2800">
                <a:solidFill>
                  <a:schemeClr val="accent2">
                    <a:lumMod val="50000"/>
                  </a:schemeClr>
                </a:solidFill>
                <a:latin typeface="#9Slide03 SFU Futura_05" panose="00000800000000000000" pitchFamily="2" charset="0"/>
              </a:rPr>
              <a:t>PHIẾU HỌC TẬP</a:t>
            </a:r>
            <a:endParaRPr lang="en-US" sz="2800">
              <a:solidFill>
                <a:schemeClr val="accent2">
                  <a:lumMod val="50000"/>
                </a:schemeClr>
              </a:solidFill>
              <a:latin typeface="#9Slide03 SFU Futura_05" panose="00000800000000000000" pitchFamily="2" charset="0"/>
            </a:endParaRPr>
          </a:p>
          <a:p>
            <a:pPr marR="0" lvl="0" algn="l" defTabSz="457200" rtl="0" eaLnBrk="1" fontAlgn="auto" latinLnBrk="0" hangingPunct="1">
              <a:lnSpc>
                <a:spcPct val="100000"/>
              </a:lnSpc>
              <a:spcBef>
                <a:spcPts val="0"/>
              </a:spcBef>
              <a:spcAft>
                <a:spcPts val="0"/>
              </a:spcAft>
              <a:buClrTx/>
              <a:buSzTx/>
              <a:tabLst/>
              <a:defRPr/>
            </a:pPr>
            <a:r>
              <a:rPr lang="en-US" sz="2400">
                <a:solidFill>
                  <a:srgbClr val="002060"/>
                </a:solidFill>
                <a:latin typeface="#9Slide03 SFU Futura_03" panose="00000400000000000000" pitchFamily="2" charset="0"/>
              </a:rPr>
              <a:t>Đọc mục I - SGK,</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em hãy điền thích hợp vào chỗ chấm</a:t>
            </a:r>
          </a:p>
          <a:p>
            <a:pPr marL="34290" indent="135255">
              <a:lnSpc>
                <a:spcPct val="120000"/>
              </a:lnSpc>
            </a:pPr>
            <a:r>
              <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1. Vị trí địa lí và phạm vi lãnh thổ</a:t>
            </a:r>
          </a:p>
          <a:p>
            <a:pPr marL="34290" indent="135255">
              <a:lnSpc>
                <a:spcPct val="120000"/>
              </a:lnSpc>
            </a:pPr>
            <a:r>
              <a:rPr lang="vi-VN" sz="2400">
                <a:solidFill>
                  <a:srgbClr val="002060"/>
                </a:solidFill>
                <a:latin typeface="#9Slide03 SFU Futura_03" panose="00000400000000000000" pitchFamily="2" charset="0"/>
              </a:rPr>
              <a:t>- Diện tích:…………….. nghìn km²</a:t>
            </a:r>
          </a:p>
          <a:p>
            <a:pPr marL="34290" indent="135255">
              <a:lnSpc>
                <a:spcPct val="120000"/>
              </a:lnSpc>
            </a:pPr>
            <a:r>
              <a:rPr lang="vi-VN" sz="2400">
                <a:solidFill>
                  <a:srgbClr val="002060"/>
                </a:solidFill>
                <a:latin typeface="#9Slide03 SFU Futura_03" panose="00000400000000000000" pitchFamily="2" charset="0"/>
              </a:rPr>
              <a:t>- Gồm: ………. tỉnh.</a:t>
            </a:r>
          </a:p>
          <a:p>
            <a:pPr marL="34290" indent="135255">
              <a:lnSpc>
                <a:spcPct val="120000"/>
              </a:lnSpc>
            </a:pPr>
            <a:r>
              <a:rPr lang="vi-VN" sz="2400">
                <a:solidFill>
                  <a:srgbClr val="002060"/>
                </a:solidFill>
                <a:latin typeface="#9Slide03 SFU Futura_03" panose="00000400000000000000" pitchFamily="2" charset="0"/>
              </a:rPr>
              <a:t>- Tiếp giáp: …….. nước láng giềng, …………. vùng</a:t>
            </a:r>
            <a:r>
              <a:rPr lang="en-US" sz="2400">
                <a:solidFill>
                  <a:srgbClr val="002060"/>
                </a:solidFill>
                <a:latin typeface="#9Slide03 SFU Futura_03" panose="00000400000000000000" pitchFamily="2" charset="0"/>
              </a:rPr>
              <a:t>, phía đông nam có</a:t>
            </a:r>
            <a:r>
              <a:rPr lang="vi-VN" sz="2400">
                <a:solidFill>
                  <a:srgbClr val="002060"/>
                </a:solidFill>
                <a:latin typeface="#9Slide03 SFU Futura_03" panose="00000400000000000000" pitchFamily="2" charset="0"/>
              </a:rPr>
              <a:t> </a:t>
            </a:r>
            <a:r>
              <a:rPr lang="en-US" sz="2400">
                <a:solidFill>
                  <a:srgbClr val="002060"/>
                </a:solidFill>
                <a:latin typeface="#9Slide03 SFU Futura_03" panose="00000400000000000000" pitchFamily="2" charset="0"/>
              </a:rPr>
              <a:t>................................. với một số </a:t>
            </a:r>
          </a:p>
          <a:p>
            <a:pPr marL="34290" indent="135255">
              <a:lnSpc>
                <a:spcPct val="120000"/>
              </a:lnSpc>
            </a:pP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Vị trí </a:t>
            </a:r>
            <a:r>
              <a:rPr lang="en-US" sz="2400">
                <a:solidFill>
                  <a:srgbClr val="002060"/>
                </a:solidFill>
                <a:latin typeface="#9Slide03 SFU Futura_03" panose="00000400000000000000" pitchFamily="2" charset="0"/>
              </a:rPr>
              <a:t>nằm trong vùng.............................................</a:t>
            </a:r>
            <a:r>
              <a:rPr lang="vi-VN" sz="2400">
                <a:solidFill>
                  <a:srgbClr val="002060"/>
                </a:solidFill>
                <a:latin typeface="#9Slide03 SFU Futura_03" panose="00000400000000000000" pitchFamily="2" charset="0"/>
              </a:rPr>
              <a:t> </a:t>
            </a:r>
            <a:r>
              <a:rPr lang="en-US" sz="2400">
                <a:solidFill>
                  <a:srgbClr val="002060"/>
                </a:solidFill>
                <a:latin typeface="#9Slide03 SFU Futura_03" panose="00000400000000000000" pitchFamily="2" charset="0"/>
              </a:rPr>
              <a:t>có .................................</a:t>
            </a:r>
            <a:r>
              <a:rPr lang="vi-VN" sz="2400">
                <a:solidFill>
                  <a:srgbClr val="002060"/>
                </a:solidFill>
                <a:latin typeface="#9Slide03 SFU Futura_03" panose="00000400000000000000" pitchFamily="2" charset="0"/>
              </a:rPr>
              <a:t> là cực tăng trưởng, trung tâm KT và đầu mối giao thông lớn nhất cả nước.</a:t>
            </a:r>
            <a:endParaRPr lang="en-US" sz="2400">
              <a:solidFill>
                <a:srgbClr val="002060"/>
              </a:solidFill>
              <a:latin typeface="#9Slide03 SFU Futura_03" panose="00000400000000000000" pitchFamily="2" charset="0"/>
            </a:endParaRPr>
          </a:p>
        </p:txBody>
      </p:sp>
      <p:pic>
        <p:nvPicPr>
          <p:cNvPr id="5" name="Picture 4">
            <a:extLst>
              <a:ext uri="{FF2B5EF4-FFF2-40B4-BE49-F238E27FC236}">
                <a16:creationId xmlns:a16="http://schemas.microsoft.com/office/drawing/2014/main" id="{A63013B4-8FF1-45F4-9768-D1290241401C}"/>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372288" y="1340744"/>
            <a:ext cx="4847304" cy="5410201"/>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1C3795A6-F04B-4812-AC1D-97FC1DA3A57E}"/>
              </a:ext>
            </a:extLst>
          </p:cNvPr>
          <p:cNvSpPr txBox="1"/>
          <p:nvPr/>
        </p:nvSpPr>
        <p:spPr>
          <a:xfrm>
            <a:off x="315302" y="3296816"/>
            <a:ext cx="3720390" cy="1938992"/>
          </a:xfrm>
          <a:prstGeom prst="rect">
            <a:avLst/>
          </a:prstGeom>
          <a:noFill/>
        </p:spPr>
        <p:txBody>
          <a:bodyPr wrap="square">
            <a:spAutoFit/>
          </a:bodyPr>
          <a:lstStyle/>
          <a:p>
            <a:pPr marL="342900" lvl="0" indent="-342900" algn="just" eaLnBrk="0" fontAlgn="base" hangingPunct="0">
              <a:spcBef>
                <a:spcPct val="0"/>
              </a:spcBef>
              <a:spcAft>
                <a:spcPct val="0"/>
              </a:spcAft>
              <a:buFont typeface="Wingdings" panose="05000000000000000000" pitchFamily="2" charset="2"/>
              <a:buChar char="q"/>
              <a:defRPr/>
            </a:pPr>
            <a:r>
              <a:rPr lang="en-US" sz="2400">
                <a:solidFill>
                  <a:srgbClr val="002060"/>
                </a:solidFill>
                <a:latin typeface="#9Slide03 SFU Futura_12" panose="00000400000000000000" pitchFamily="2" charset="0"/>
              </a:rPr>
              <a:t>Cá nhân đọc 1 phút phần I - SGK sau đó gấp sách lại. </a:t>
            </a:r>
          </a:p>
          <a:p>
            <a:pPr marL="342900" lvl="0" indent="-342900" algn="just" eaLnBrk="0" fontAlgn="base" hangingPunct="0">
              <a:spcBef>
                <a:spcPct val="0"/>
              </a:spcBef>
              <a:spcAft>
                <a:spcPct val="0"/>
              </a:spcAft>
              <a:buFont typeface="Wingdings" panose="05000000000000000000" pitchFamily="2" charset="2"/>
              <a:buChar char="q"/>
              <a:defRPr/>
            </a:pPr>
            <a:r>
              <a:rPr lang="en-US" sz="2400">
                <a:solidFill>
                  <a:srgbClr val="002060"/>
                </a:solidFill>
                <a:latin typeface="#9Slide03 SFU Futura_12" panose="00000400000000000000" pitchFamily="2" charset="0"/>
              </a:rPr>
              <a:t>Đọc thông tin và điền vào dấu chấm trong PHT</a:t>
            </a:r>
          </a:p>
        </p:txBody>
      </p:sp>
      <p:sp>
        <p:nvSpPr>
          <p:cNvPr id="29" name="TextBox 28">
            <a:extLst>
              <a:ext uri="{FF2B5EF4-FFF2-40B4-BE49-F238E27FC236}">
                <a16:creationId xmlns:a16="http://schemas.microsoft.com/office/drawing/2014/main" id="{0FAAB929-C054-45EE-BF85-E7846F52EC00}"/>
              </a:ext>
            </a:extLst>
          </p:cNvPr>
          <p:cNvSpPr txBox="1"/>
          <p:nvPr/>
        </p:nvSpPr>
        <p:spPr>
          <a:xfrm>
            <a:off x="6398965" y="2701773"/>
            <a:ext cx="16002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23,6</a:t>
            </a:r>
            <a:endParaRPr lang="en-US">
              <a:solidFill>
                <a:srgbClr val="FF0000"/>
              </a:solidFill>
            </a:endParaRPr>
          </a:p>
        </p:txBody>
      </p:sp>
      <p:sp>
        <p:nvSpPr>
          <p:cNvPr id="30" name="TextBox 29">
            <a:extLst>
              <a:ext uri="{FF2B5EF4-FFF2-40B4-BE49-F238E27FC236}">
                <a16:creationId xmlns:a16="http://schemas.microsoft.com/office/drawing/2014/main" id="{2CFE7664-9587-4562-A4A0-D1A27BE574E0}"/>
              </a:ext>
            </a:extLst>
          </p:cNvPr>
          <p:cNvSpPr txBox="1"/>
          <p:nvPr/>
        </p:nvSpPr>
        <p:spPr>
          <a:xfrm>
            <a:off x="5951477" y="3146673"/>
            <a:ext cx="763907"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6</a:t>
            </a:r>
            <a:endParaRPr lang="en-US">
              <a:solidFill>
                <a:srgbClr val="FF0000"/>
              </a:solidFill>
            </a:endParaRPr>
          </a:p>
        </p:txBody>
      </p:sp>
      <p:sp>
        <p:nvSpPr>
          <p:cNvPr id="31" name="TextBox 30">
            <a:extLst>
              <a:ext uri="{FF2B5EF4-FFF2-40B4-BE49-F238E27FC236}">
                <a16:creationId xmlns:a16="http://schemas.microsoft.com/office/drawing/2014/main" id="{5E04A95A-1ED2-4161-AA05-A088177A2759}"/>
              </a:ext>
            </a:extLst>
          </p:cNvPr>
          <p:cNvSpPr txBox="1"/>
          <p:nvPr/>
        </p:nvSpPr>
        <p:spPr>
          <a:xfrm>
            <a:off x="6435158" y="3629136"/>
            <a:ext cx="763907"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1</a:t>
            </a:r>
            <a:endParaRPr lang="en-US">
              <a:solidFill>
                <a:srgbClr val="FF0000"/>
              </a:solidFill>
            </a:endParaRPr>
          </a:p>
        </p:txBody>
      </p:sp>
      <p:sp>
        <p:nvSpPr>
          <p:cNvPr id="32" name="TextBox 31">
            <a:extLst>
              <a:ext uri="{FF2B5EF4-FFF2-40B4-BE49-F238E27FC236}">
                <a16:creationId xmlns:a16="http://schemas.microsoft.com/office/drawing/2014/main" id="{1B182DCA-ADA8-4CC9-B16E-8F53BB1EADB9}"/>
              </a:ext>
            </a:extLst>
          </p:cNvPr>
          <p:cNvSpPr txBox="1"/>
          <p:nvPr/>
        </p:nvSpPr>
        <p:spPr>
          <a:xfrm>
            <a:off x="9782581" y="3540901"/>
            <a:ext cx="763907"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4</a:t>
            </a:r>
            <a:endParaRPr lang="en-US">
              <a:solidFill>
                <a:srgbClr val="FF0000"/>
              </a:solidFill>
            </a:endParaRPr>
          </a:p>
        </p:txBody>
      </p:sp>
      <p:sp>
        <p:nvSpPr>
          <p:cNvPr id="34" name="TextBox 33">
            <a:extLst>
              <a:ext uri="{FF2B5EF4-FFF2-40B4-BE49-F238E27FC236}">
                <a16:creationId xmlns:a16="http://schemas.microsoft.com/office/drawing/2014/main" id="{A9BC1774-72B8-4DFF-A2A8-81D2B3723080}"/>
              </a:ext>
            </a:extLst>
          </p:cNvPr>
          <p:cNvSpPr txBox="1"/>
          <p:nvPr/>
        </p:nvSpPr>
        <p:spPr>
          <a:xfrm>
            <a:off x="7754383" y="4842773"/>
            <a:ext cx="4056396"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kinh tế trọng điểm phía Nam</a:t>
            </a:r>
            <a:endParaRPr lang="en-US">
              <a:solidFill>
                <a:srgbClr val="FF0000"/>
              </a:solidFill>
            </a:endParaRPr>
          </a:p>
        </p:txBody>
      </p:sp>
      <p:grpSp>
        <p:nvGrpSpPr>
          <p:cNvPr id="41" name="Group 40">
            <a:extLst>
              <a:ext uri="{FF2B5EF4-FFF2-40B4-BE49-F238E27FC236}">
                <a16:creationId xmlns:a16="http://schemas.microsoft.com/office/drawing/2014/main" id="{E0A3B83D-0D83-48D7-BBB2-784042716D38}"/>
              </a:ext>
            </a:extLst>
          </p:cNvPr>
          <p:cNvGrpSpPr/>
          <p:nvPr/>
        </p:nvGrpSpPr>
        <p:grpSpPr>
          <a:xfrm>
            <a:off x="21614" y="32498"/>
            <a:ext cx="12106903" cy="769441"/>
            <a:chOff x="1205161" y="-3563"/>
            <a:chExt cx="10901184" cy="769441"/>
          </a:xfrm>
          <a:solidFill>
            <a:srgbClr val="F6D1D6"/>
          </a:solidFill>
        </p:grpSpPr>
        <p:sp>
          <p:nvSpPr>
            <p:cNvPr id="42" name="Rectangle: Rounded Corners 41">
              <a:extLst>
                <a:ext uri="{FF2B5EF4-FFF2-40B4-BE49-F238E27FC236}">
                  <a16:creationId xmlns:a16="http://schemas.microsoft.com/office/drawing/2014/main" id="{78D51DFB-6F3F-4F8B-8306-22A75256FF08}"/>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12A5D6-C2B6-4F82-948C-244C790CE202}"/>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19" name="TextBox 18">
            <a:extLst>
              <a:ext uri="{FF2B5EF4-FFF2-40B4-BE49-F238E27FC236}">
                <a16:creationId xmlns:a16="http://schemas.microsoft.com/office/drawing/2014/main" id="{D150F489-7AB3-4FF4-A7BA-1593D0B48816}"/>
              </a:ext>
            </a:extLst>
          </p:cNvPr>
          <p:cNvSpPr txBox="1"/>
          <p:nvPr/>
        </p:nvSpPr>
        <p:spPr>
          <a:xfrm>
            <a:off x="5257800" y="5336875"/>
            <a:ext cx="2646624"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TP. Hồ Chí Minh</a:t>
            </a:r>
            <a:endParaRPr lang="en-US">
              <a:solidFill>
                <a:srgbClr val="FF0000"/>
              </a:solidFill>
            </a:endParaRPr>
          </a:p>
        </p:txBody>
      </p:sp>
      <p:sp>
        <p:nvSpPr>
          <p:cNvPr id="20" name="TextBox 19">
            <a:extLst>
              <a:ext uri="{FF2B5EF4-FFF2-40B4-BE49-F238E27FC236}">
                <a16:creationId xmlns:a16="http://schemas.microsoft.com/office/drawing/2014/main" id="{FF833976-68CB-4BCC-80B9-872D9C0FBC6B}"/>
              </a:ext>
            </a:extLst>
          </p:cNvPr>
          <p:cNvSpPr txBox="1"/>
          <p:nvPr/>
        </p:nvSpPr>
        <p:spPr>
          <a:xfrm>
            <a:off x="7435537" y="4008448"/>
            <a:ext cx="2646624"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vùng biển rộng</a:t>
            </a:r>
            <a:endParaRPr lang="en-US">
              <a:solidFill>
                <a:srgbClr val="FF0000"/>
              </a:solidFill>
            </a:endParaRPr>
          </a:p>
        </p:txBody>
      </p:sp>
      <p:sp>
        <p:nvSpPr>
          <p:cNvPr id="21" name="TextBox 20">
            <a:extLst>
              <a:ext uri="{FF2B5EF4-FFF2-40B4-BE49-F238E27FC236}">
                <a16:creationId xmlns:a16="http://schemas.microsoft.com/office/drawing/2014/main" id="{8492A84F-1518-430C-AE73-6AE188D54462}"/>
              </a:ext>
            </a:extLst>
          </p:cNvPr>
          <p:cNvSpPr txBox="1"/>
          <p:nvPr/>
        </p:nvSpPr>
        <p:spPr>
          <a:xfrm>
            <a:off x="4832906" y="4441828"/>
            <a:ext cx="2646624"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đảo, quần đảo</a:t>
            </a:r>
            <a:endParaRPr lang="en-US">
              <a:solidFill>
                <a:srgbClr val="FF0000"/>
              </a:solidFill>
            </a:endParaRPr>
          </a:p>
        </p:txBody>
      </p:sp>
    </p:spTree>
    <p:extLst>
      <p:ext uri="{BB962C8B-B14F-4D97-AF65-F5344CB8AC3E}">
        <p14:creationId xmlns:p14="http://schemas.microsoft.com/office/powerpoint/2010/main" val="1194538464"/>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up)">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8" grpId="0"/>
      <p:bldP spid="29" grpId="0"/>
      <p:bldP spid="30" grpId="0"/>
      <p:bldP spid="31" grpId="0"/>
      <p:bldP spid="32" grpId="0"/>
      <p:bldP spid="34"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4497B7-C637-43DA-AD50-C734729E9957}"/>
              </a:ext>
            </a:extLst>
          </p:cNvPr>
          <p:cNvSpPr txBox="1"/>
          <p:nvPr/>
        </p:nvSpPr>
        <p:spPr>
          <a:xfrm>
            <a:off x="106368" y="1183721"/>
            <a:ext cx="39293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0F0"/>
                </a:solidFill>
                <a:effectLst/>
                <a:uLnTx/>
                <a:uFillTx/>
                <a:latin typeface="#9Slide05 Beautiful Caps" panose="02040603050506020204" pitchFamily="18" charset="0"/>
                <a:ea typeface="+mn-ea"/>
                <a:cs typeface="+mn-cs"/>
              </a:rPr>
              <a:t>Siêu trí tuệ</a:t>
            </a:r>
          </a:p>
        </p:txBody>
      </p:sp>
      <p:sp>
        <p:nvSpPr>
          <p:cNvPr id="18" name="Rectangle 17">
            <a:extLst>
              <a:ext uri="{FF2B5EF4-FFF2-40B4-BE49-F238E27FC236}">
                <a16:creationId xmlns:a16="http://schemas.microsoft.com/office/drawing/2014/main" id="{445F0C64-4D56-42FF-8A42-0224C08F748F}"/>
              </a:ext>
            </a:extLst>
          </p:cNvPr>
          <p:cNvSpPr/>
          <p:nvPr/>
        </p:nvSpPr>
        <p:spPr>
          <a:xfrm>
            <a:off x="4519931" y="1832872"/>
            <a:ext cx="7498773" cy="3958328"/>
          </a:xfrm>
          <a:prstGeom prst="rect">
            <a:avLst/>
          </a:prstGeom>
          <a:noFill/>
          <a:ln w="28575">
            <a:solidFill>
              <a:srgbClr val="D4C029"/>
            </a:solidFill>
            <a:prstDash val="sysDash"/>
          </a:ln>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vi-VN" sz="2800">
                <a:solidFill>
                  <a:srgbClr val="FF0000"/>
                </a:solidFill>
                <a:latin typeface="#9Slide03 SFU Futura_05" panose="00000800000000000000" pitchFamily="2" charset="0"/>
              </a:rPr>
              <a:t>              </a:t>
            </a:r>
            <a:r>
              <a:rPr lang="vi-VN" sz="2800">
                <a:solidFill>
                  <a:schemeClr val="accent2">
                    <a:lumMod val="50000"/>
                  </a:schemeClr>
                </a:solidFill>
                <a:latin typeface="#9Slide03 SFU Futura_05" panose="00000800000000000000" pitchFamily="2" charset="0"/>
              </a:rPr>
              <a:t>PHIẾU HỌC TẬP</a:t>
            </a:r>
            <a:endParaRPr lang="en-US" sz="2800">
              <a:solidFill>
                <a:schemeClr val="accent2">
                  <a:lumMod val="50000"/>
                </a:schemeClr>
              </a:solidFill>
              <a:latin typeface="#9Slide03 SFU Futura_05" panose="00000800000000000000" pitchFamily="2" charset="0"/>
            </a:endParaRPr>
          </a:p>
          <a:p>
            <a:pPr marR="0" lvl="0" algn="l" defTabSz="457200" rtl="0" eaLnBrk="1" fontAlgn="auto" latinLnBrk="0" hangingPunct="1">
              <a:lnSpc>
                <a:spcPct val="100000"/>
              </a:lnSpc>
              <a:spcBef>
                <a:spcPts val="0"/>
              </a:spcBef>
              <a:spcAft>
                <a:spcPts val="0"/>
              </a:spcAft>
              <a:buClrTx/>
              <a:buSzTx/>
              <a:tabLst/>
              <a:defRPr/>
            </a:pPr>
            <a:r>
              <a:rPr lang="en-US" sz="2400">
                <a:solidFill>
                  <a:srgbClr val="002060"/>
                </a:solidFill>
                <a:latin typeface="#9Slide03 SFU Futura_03" panose="00000400000000000000" pitchFamily="2" charset="0"/>
              </a:rPr>
              <a:t>Đọc mục I - SGK,</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em hãy điền thích hợp vào chỗ chấm</a:t>
            </a:r>
          </a:p>
          <a:p>
            <a:pPr marL="34290" indent="135255">
              <a:lnSpc>
                <a:spcPct val="120000"/>
              </a:lnSpc>
            </a:pPr>
            <a:r>
              <a:rPr lang="en-US"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2</a:t>
            </a:r>
            <a:r>
              <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 </a:t>
            </a:r>
            <a:r>
              <a:rPr lang="en-US"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Dân số</a:t>
            </a:r>
            <a:endPar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Qui mô: …………. triệu người (chiếm ………. % số dân cả nước), </a:t>
            </a:r>
          </a:p>
          <a:p>
            <a:pPr marL="34290" indent="135255">
              <a:lnSpc>
                <a:spcPct val="120000"/>
              </a:lnSpc>
            </a:pPr>
            <a:r>
              <a:rPr lang="vi-VN" sz="2400">
                <a:solidFill>
                  <a:srgbClr val="002060"/>
                </a:solidFill>
                <a:latin typeface="#9Slide03 SFU Futura_03" panose="00000400000000000000" pitchFamily="2" charset="0"/>
              </a:rPr>
              <a:t>- Mật độ dân số: ……………. người/km². </a:t>
            </a:r>
          </a:p>
          <a:p>
            <a:pPr marL="34290" indent="135255">
              <a:lnSpc>
                <a:spcPct val="120000"/>
              </a:lnSpc>
            </a:pPr>
            <a:r>
              <a:rPr lang="vi-VN" sz="2400">
                <a:solidFill>
                  <a:srgbClr val="002060"/>
                </a:solidFill>
                <a:latin typeface="#9Slide03 SFU Futura_03" panose="00000400000000000000" pitchFamily="2" charset="0"/>
              </a:rPr>
              <a:t>- Tỉ lệ gia tăng dân số tự nhiên: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Tỉ lệ dân thành thị: …………..%. </a:t>
            </a:r>
          </a:p>
          <a:p>
            <a:pPr marL="34290" indent="135255">
              <a:lnSpc>
                <a:spcPct val="120000"/>
              </a:lnSpc>
            </a:pPr>
            <a:r>
              <a:rPr lang="vi-VN" sz="2400">
                <a:solidFill>
                  <a:srgbClr val="002060"/>
                </a:solidFill>
                <a:latin typeface="#9Slide03 SFU Futura_03" panose="00000400000000000000" pitchFamily="2" charset="0"/>
              </a:rPr>
              <a:t>- Dân tộc: </a:t>
            </a:r>
            <a:r>
              <a:rPr lang="en-US" sz="2400">
                <a:solidFill>
                  <a:srgbClr val="002060"/>
                </a:solidFill>
                <a:latin typeface="#9Slide03 SFU Futura_03" panose="00000400000000000000" pitchFamily="2" charset="0"/>
              </a:rPr>
              <a:t>gồm các dân tộc</a:t>
            </a:r>
            <a:r>
              <a:rPr lang="vi-VN" sz="2400">
                <a:solidFill>
                  <a:srgbClr val="002060"/>
                </a:solidFill>
                <a:latin typeface="#9Slide03 SFU Futura_03" panose="00000400000000000000" pitchFamily="2" charset="0"/>
              </a:rPr>
              <a:t> …………………………..</a:t>
            </a:r>
          </a:p>
        </p:txBody>
      </p:sp>
      <p:pic>
        <p:nvPicPr>
          <p:cNvPr id="5" name="Picture 4">
            <a:extLst>
              <a:ext uri="{FF2B5EF4-FFF2-40B4-BE49-F238E27FC236}">
                <a16:creationId xmlns:a16="http://schemas.microsoft.com/office/drawing/2014/main" id="{A63013B4-8FF1-45F4-9768-D1290241401C}"/>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372288" y="1340744"/>
            <a:ext cx="4847304" cy="5410201"/>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1C3795A6-F04B-4812-AC1D-97FC1DA3A57E}"/>
              </a:ext>
            </a:extLst>
          </p:cNvPr>
          <p:cNvSpPr txBox="1"/>
          <p:nvPr/>
        </p:nvSpPr>
        <p:spPr>
          <a:xfrm>
            <a:off x="315302" y="3296816"/>
            <a:ext cx="3720390" cy="1938992"/>
          </a:xfrm>
          <a:prstGeom prst="rect">
            <a:avLst/>
          </a:prstGeom>
          <a:noFill/>
        </p:spPr>
        <p:txBody>
          <a:bodyPr wrap="square">
            <a:spAutoFit/>
          </a:bodyPr>
          <a:lstStyle/>
          <a:p>
            <a:pPr marL="342900" lvl="0" indent="-342900" algn="just" eaLnBrk="0" fontAlgn="base" hangingPunct="0">
              <a:spcBef>
                <a:spcPct val="0"/>
              </a:spcBef>
              <a:spcAft>
                <a:spcPct val="0"/>
              </a:spcAft>
              <a:buFont typeface="Wingdings" panose="05000000000000000000" pitchFamily="2" charset="2"/>
              <a:buChar char="q"/>
              <a:defRPr/>
            </a:pPr>
            <a:r>
              <a:rPr lang="en-US" sz="2400">
                <a:solidFill>
                  <a:srgbClr val="002060"/>
                </a:solidFill>
                <a:latin typeface="#9Slide03 SFU Futura_12" panose="00000400000000000000" pitchFamily="2" charset="0"/>
              </a:rPr>
              <a:t>Cá nhân đọc 1 phút phần I - SGK sau đó gấp sách lại. </a:t>
            </a:r>
          </a:p>
          <a:p>
            <a:pPr marL="342900" lvl="0" indent="-342900" algn="just" eaLnBrk="0" fontAlgn="base" hangingPunct="0">
              <a:spcBef>
                <a:spcPct val="0"/>
              </a:spcBef>
              <a:spcAft>
                <a:spcPct val="0"/>
              </a:spcAft>
              <a:buFont typeface="Wingdings" panose="05000000000000000000" pitchFamily="2" charset="2"/>
              <a:buChar char="q"/>
              <a:defRPr/>
            </a:pPr>
            <a:r>
              <a:rPr lang="en-US" sz="2400">
                <a:solidFill>
                  <a:srgbClr val="002060"/>
                </a:solidFill>
                <a:latin typeface="#9Slide03 SFU Futura_12" panose="00000400000000000000" pitchFamily="2" charset="0"/>
              </a:rPr>
              <a:t>Đọc thông tin và điền vào dấu chấm trong PHT</a:t>
            </a:r>
          </a:p>
        </p:txBody>
      </p:sp>
      <p:sp>
        <p:nvSpPr>
          <p:cNvPr id="9" name="TextBox 8">
            <a:extLst>
              <a:ext uri="{FF2B5EF4-FFF2-40B4-BE49-F238E27FC236}">
                <a16:creationId xmlns:a16="http://schemas.microsoft.com/office/drawing/2014/main" id="{2A132F66-BD8E-4E6C-A0C8-A3C496ED8696}"/>
              </a:ext>
            </a:extLst>
          </p:cNvPr>
          <p:cNvSpPr txBox="1"/>
          <p:nvPr/>
        </p:nvSpPr>
        <p:spPr>
          <a:xfrm>
            <a:off x="6198235" y="3029532"/>
            <a:ext cx="1600200" cy="461665"/>
          </a:xfrm>
          <a:prstGeom prst="rect">
            <a:avLst/>
          </a:prstGeom>
          <a:noFill/>
        </p:spPr>
        <p:txBody>
          <a:bodyPr wrap="square">
            <a:spAutoFit/>
          </a:bodyPr>
          <a:lstStyle/>
          <a:p>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18,3</a:t>
            </a:r>
            <a:endParaRPr lang="en-US">
              <a:solidFill>
                <a:srgbClr val="FF0000"/>
              </a:solidFill>
            </a:endParaRPr>
          </a:p>
        </p:txBody>
      </p:sp>
      <p:sp>
        <p:nvSpPr>
          <p:cNvPr id="10" name="TextBox 9">
            <a:extLst>
              <a:ext uri="{FF2B5EF4-FFF2-40B4-BE49-F238E27FC236}">
                <a16:creationId xmlns:a16="http://schemas.microsoft.com/office/drawing/2014/main" id="{10C486EE-8423-4D85-AFDE-08B5BDF2AA3B}"/>
              </a:ext>
            </a:extLst>
          </p:cNvPr>
          <p:cNvSpPr txBox="1"/>
          <p:nvPr/>
        </p:nvSpPr>
        <p:spPr>
          <a:xfrm>
            <a:off x="10058400" y="3013808"/>
            <a:ext cx="9144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18,6</a:t>
            </a:r>
            <a:endParaRPr lang="en-US">
              <a:solidFill>
                <a:srgbClr val="FF0000"/>
              </a:solidFill>
            </a:endParaRPr>
          </a:p>
        </p:txBody>
      </p:sp>
      <p:sp>
        <p:nvSpPr>
          <p:cNvPr id="11" name="TextBox 10">
            <a:extLst>
              <a:ext uri="{FF2B5EF4-FFF2-40B4-BE49-F238E27FC236}">
                <a16:creationId xmlns:a16="http://schemas.microsoft.com/office/drawing/2014/main" id="{B2977CD1-EDBD-4337-931E-056BBB3F5B44}"/>
              </a:ext>
            </a:extLst>
          </p:cNvPr>
          <p:cNvSpPr txBox="1"/>
          <p:nvPr/>
        </p:nvSpPr>
        <p:spPr>
          <a:xfrm>
            <a:off x="7507317" y="3931219"/>
            <a:ext cx="7620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778</a:t>
            </a:r>
            <a:endParaRPr lang="en-US">
              <a:solidFill>
                <a:srgbClr val="FF0000"/>
              </a:solidFill>
            </a:endParaRPr>
          </a:p>
        </p:txBody>
      </p:sp>
      <p:sp>
        <p:nvSpPr>
          <p:cNvPr id="12" name="TextBox 11">
            <a:extLst>
              <a:ext uri="{FF2B5EF4-FFF2-40B4-BE49-F238E27FC236}">
                <a16:creationId xmlns:a16="http://schemas.microsoft.com/office/drawing/2014/main" id="{B7E645E4-9ADC-457A-84EC-D92D5F5FD952}"/>
              </a:ext>
            </a:extLst>
          </p:cNvPr>
          <p:cNvSpPr txBox="1"/>
          <p:nvPr/>
        </p:nvSpPr>
        <p:spPr>
          <a:xfrm>
            <a:off x="9458210" y="4392884"/>
            <a:ext cx="105739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0,98</a:t>
            </a:r>
            <a:endParaRPr lang="en-US">
              <a:solidFill>
                <a:srgbClr val="FF0000"/>
              </a:solidFill>
            </a:endParaRPr>
          </a:p>
        </p:txBody>
      </p:sp>
      <p:sp>
        <p:nvSpPr>
          <p:cNvPr id="13" name="TextBox 12">
            <a:extLst>
              <a:ext uri="{FF2B5EF4-FFF2-40B4-BE49-F238E27FC236}">
                <a16:creationId xmlns:a16="http://schemas.microsoft.com/office/drawing/2014/main" id="{A198A2D0-5B8B-43E9-92F9-4D9F220750E1}"/>
              </a:ext>
            </a:extLst>
          </p:cNvPr>
          <p:cNvSpPr txBox="1"/>
          <p:nvPr/>
        </p:nvSpPr>
        <p:spPr>
          <a:xfrm>
            <a:off x="8416529" y="5262853"/>
            <a:ext cx="3602175" cy="415498"/>
          </a:xfrm>
          <a:prstGeom prst="rect">
            <a:avLst/>
          </a:prstGeom>
          <a:noFill/>
        </p:spPr>
        <p:txBody>
          <a:bodyPr wrap="square">
            <a:spAutoFit/>
          </a:bodyPr>
          <a:lstStyle/>
          <a:p>
            <a:r>
              <a:rPr lang="vi-VN" sz="2100" b="1">
                <a:solidFill>
                  <a:srgbClr val="FF0000"/>
                </a:solidFill>
                <a:effectLst>
                  <a:outerShdw blurRad="38100" dist="38100" dir="2700000" algn="tl">
                    <a:srgbClr val="000000">
                      <a:alpha val="43137"/>
                    </a:srgbClr>
                  </a:outerShdw>
                </a:effectLst>
                <a:latin typeface="#9Slide03 SFU Futura_03" panose="00000400000000000000" pitchFamily="2" charset="0"/>
              </a:rPr>
              <a:t>Kinh, Hoa, Khơ-me, Chăm…</a:t>
            </a:r>
            <a:endParaRPr lang="en-US" sz="2100">
              <a:solidFill>
                <a:srgbClr val="FF0000"/>
              </a:solidFill>
            </a:endParaRPr>
          </a:p>
        </p:txBody>
      </p:sp>
      <p:sp>
        <p:nvSpPr>
          <p:cNvPr id="14" name="TextBox 13">
            <a:extLst>
              <a:ext uri="{FF2B5EF4-FFF2-40B4-BE49-F238E27FC236}">
                <a16:creationId xmlns:a16="http://schemas.microsoft.com/office/drawing/2014/main" id="{C2B0FF17-5D7E-4D95-AFCC-CE66744AAE10}"/>
              </a:ext>
            </a:extLst>
          </p:cNvPr>
          <p:cNvSpPr txBox="1"/>
          <p:nvPr/>
        </p:nvSpPr>
        <p:spPr>
          <a:xfrm>
            <a:off x="7680047" y="4799649"/>
            <a:ext cx="105739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66,4</a:t>
            </a:r>
            <a:endParaRPr lang="en-US">
              <a:solidFill>
                <a:srgbClr val="FF0000"/>
              </a:solidFill>
            </a:endParaRPr>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8" y="34321"/>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4053068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up)">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ựa vào nội dung mục 1 và hình 29.1, hãy phân tích những thế mạnh và hạn chế">
            <a:extLst>
              <a:ext uri="{FF2B5EF4-FFF2-40B4-BE49-F238E27FC236}">
                <a16:creationId xmlns:a16="http://schemas.microsoft.com/office/drawing/2014/main" id="{3646C39C-F4BC-4C83-B1BD-40EE1E494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 b="28102"/>
          <a:stretch/>
        </p:blipFill>
        <p:spPr bwMode="auto">
          <a:xfrm>
            <a:off x="1530522" y="1524000"/>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F040C5-3FC8-411F-A6DE-498638DF8526}"/>
              </a:ext>
            </a:extLst>
          </p:cNvPr>
          <p:cNvPicPr>
            <a:picLocks noChangeAspect="1"/>
          </p:cNvPicPr>
          <p:nvPr/>
        </p:nvPicPr>
        <p:blipFill rotWithShape="1">
          <a:blip r:embed="rId3"/>
          <a:srcRect l="9131" r="8119"/>
          <a:stretch/>
        </p:blipFill>
        <p:spPr>
          <a:xfrm>
            <a:off x="4674471"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a:extLst>
              <a:ext uri="{FF2B5EF4-FFF2-40B4-BE49-F238E27FC236}">
                <a16:creationId xmlns:a16="http://schemas.microsoft.com/office/drawing/2014/main" id="{9C8578C2-9DD7-4B62-BF68-721584D96DD2}"/>
              </a:ext>
            </a:extLst>
          </p:cNvPr>
          <p:cNvPicPr>
            <a:picLocks noChangeAspect="1"/>
          </p:cNvPicPr>
          <p:nvPr/>
        </p:nvPicPr>
        <p:blipFill rotWithShape="1">
          <a:blip r:embed="rId4"/>
          <a:srcRect l="18946" r="15305" b="1"/>
          <a:stretch/>
        </p:blipFill>
        <p:spPr>
          <a:xfrm>
            <a:off x="7818420" y="1632879"/>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Rectangle 5">
            <a:extLst>
              <a:ext uri="{FF2B5EF4-FFF2-40B4-BE49-F238E27FC236}">
                <a16:creationId xmlns:a16="http://schemas.microsoft.com/office/drawing/2014/main" id="{D286888E-CC43-4E3D-9997-A1EBEE9FB4FD}"/>
              </a:ext>
            </a:extLst>
          </p:cNvPr>
          <p:cNvSpPr/>
          <p:nvPr/>
        </p:nvSpPr>
        <p:spPr>
          <a:xfrm>
            <a:off x="2209800" y="5203350"/>
            <a:ext cx="7956711"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p:txBody>
      </p:sp>
    </p:spTree>
    <p:extLst>
      <p:ext uri="{BB962C8B-B14F-4D97-AF65-F5344CB8AC3E}">
        <p14:creationId xmlns:p14="http://schemas.microsoft.com/office/powerpoint/2010/main" val="3526662046"/>
      </p:ext>
    </p:extLst>
  </p:cSld>
  <p:clrMapOvr>
    <a:masterClrMapping/>
  </p:clrMapOvr>
  <mc:AlternateContent xmlns:mc="http://schemas.openxmlformats.org/markup-compatibility/2006">
    <mc:Choice xmlns:p14="http://schemas.microsoft.com/office/powerpoint/2010/main" Requires="p14">
      <p:transition spd="slow" p14:dur="3400">
        <p14:reveal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D1F65-B5FD-49D7-A088-FE834F9B9B6B}"/>
              </a:ext>
            </a:extLst>
          </p:cNvPr>
          <p:cNvPicPr>
            <a:picLocks noChangeAspect="1"/>
          </p:cNvPicPr>
          <p:nvPr/>
        </p:nvPicPr>
        <p:blipFill>
          <a:blip r:embed="rId2">
            <a:clrChange>
              <a:clrFrom>
                <a:srgbClr val="0A0A0A">
                  <a:alpha val="40000"/>
                </a:srgbClr>
              </a:clrFrom>
              <a:clrTo>
                <a:srgbClr val="0A0A0A">
                  <a:alpha val="0"/>
                </a:srgbClr>
              </a:clrTo>
            </a:clrChange>
            <a:lum bright="70000" contrast="-70000"/>
            <a:extLst>
              <a:ext uri="{28A0092B-C50C-407E-A947-70E740481C1C}">
                <a14:useLocalDpi xmlns:a14="http://schemas.microsoft.com/office/drawing/2010/main" val="0"/>
              </a:ext>
            </a:extLst>
          </a:blip>
          <a:stretch>
            <a:fillRect/>
          </a:stretch>
        </p:blipFill>
        <p:spPr>
          <a:xfrm>
            <a:off x="2568235" y="1219200"/>
            <a:ext cx="5644045" cy="4671721"/>
          </a:xfrm>
          <a:prstGeom prst="rect">
            <a:avLst/>
          </a:prstGeom>
        </p:spPr>
      </p:pic>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8" y="17792"/>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grpSp>
        <p:nvGrpSpPr>
          <p:cNvPr id="2" name="Group 1">
            <a:extLst>
              <a:ext uri="{FF2B5EF4-FFF2-40B4-BE49-F238E27FC236}">
                <a16:creationId xmlns:a16="http://schemas.microsoft.com/office/drawing/2014/main" id="{36772375-7042-4C57-9D53-8E48C8B3293F}"/>
              </a:ext>
            </a:extLst>
          </p:cNvPr>
          <p:cNvGrpSpPr/>
          <p:nvPr/>
        </p:nvGrpSpPr>
        <p:grpSpPr>
          <a:xfrm>
            <a:off x="162253" y="1219200"/>
            <a:ext cx="5580923" cy="3239708"/>
            <a:chOff x="304800" y="1856872"/>
            <a:chExt cx="6552720" cy="4192522"/>
          </a:xfrm>
        </p:grpSpPr>
        <p:sp>
          <p:nvSpPr>
            <p:cNvPr id="19" name="TextBox 18">
              <a:extLst>
                <a:ext uri="{FF2B5EF4-FFF2-40B4-BE49-F238E27FC236}">
                  <a16:creationId xmlns:a16="http://schemas.microsoft.com/office/drawing/2014/main" id="{2AF4079F-6C94-4CE2-86B3-4757523673F4}"/>
                </a:ext>
              </a:extLst>
            </p:cNvPr>
            <p:cNvSpPr txBox="1"/>
            <p:nvPr/>
          </p:nvSpPr>
          <p:spPr>
            <a:xfrm>
              <a:off x="304800" y="2362200"/>
              <a:ext cx="6552720" cy="3687194"/>
            </a:xfrm>
            <a:prstGeom prst="rect">
              <a:avLst/>
            </a:prstGeom>
            <a:noFill/>
            <a:ln w="19050">
              <a:solidFill>
                <a:schemeClr val="tx1">
                  <a:lumMod val="50000"/>
                  <a:lumOff val="50000"/>
                </a:schemeClr>
              </a:solidFill>
            </a:ln>
          </p:spPr>
          <p:txBody>
            <a:bodyPr wrap="square" rtlCol="0">
              <a:spAutoFit/>
            </a:bodyPr>
            <a:lstStyle/>
            <a:p>
              <a:endParaRPr lang="en-US"/>
            </a:p>
          </p:txBody>
        </p:sp>
        <p:sp>
          <p:nvSpPr>
            <p:cNvPr id="20" name="TextBox 19">
              <a:extLst>
                <a:ext uri="{FF2B5EF4-FFF2-40B4-BE49-F238E27FC236}">
                  <a16:creationId xmlns:a16="http://schemas.microsoft.com/office/drawing/2014/main" id="{419C3E4A-E45D-4652-951F-B68FE26C20A2}"/>
                </a:ext>
              </a:extLst>
            </p:cNvPr>
            <p:cNvSpPr txBox="1"/>
            <p:nvPr/>
          </p:nvSpPr>
          <p:spPr>
            <a:xfrm>
              <a:off x="1723276" y="1856872"/>
              <a:ext cx="3715765" cy="916079"/>
            </a:xfrm>
            <a:prstGeom prst="rect">
              <a:avLst/>
            </a:prstGeom>
            <a:solidFill>
              <a:srgbClr val="F0E4BC"/>
            </a:solidFill>
          </p:spPr>
          <p:txBody>
            <a:bodyPr wrap="square" rtlCol="0">
              <a:spAutoFit/>
            </a:bodyPr>
            <a:lstStyle/>
            <a:p>
              <a:pPr algn="ctr"/>
              <a:r>
                <a:rPr lang="en-US" sz="4000" b="1">
                  <a:solidFill>
                    <a:schemeClr val="accent1"/>
                  </a:solidFill>
                  <a:latin typeface="#9Slide03 Bebas Neue Regular" panose="00000500000000000000" pitchFamily="2" charset="0"/>
                </a:rPr>
                <a:t>TRÒ CHƠI HÁI ĐIỀU</a:t>
              </a:r>
            </a:p>
          </p:txBody>
        </p:sp>
      </p:grpSp>
      <p:sp>
        <p:nvSpPr>
          <p:cNvPr id="21" name="TextBox 20">
            <a:extLst>
              <a:ext uri="{FF2B5EF4-FFF2-40B4-BE49-F238E27FC236}">
                <a16:creationId xmlns:a16="http://schemas.microsoft.com/office/drawing/2014/main" id="{CD84CCF7-261D-4EE0-96C8-405309BC049D}"/>
              </a:ext>
            </a:extLst>
          </p:cNvPr>
          <p:cNvSpPr txBox="1"/>
          <p:nvPr/>
        </p:nvSpPr>
        <p:spPr>
          <a:xfrm>
            <a:off x="310831" y="2310197"/>
            <a:ext cx="5568746" cy="1631216"/>
          </a:xfrm>
          <a:prstGeom prst="rect">
            <a:avLst/>
          </a:prstGeom>
          <a:noFill/>
        </p:spPr>
        <p:txBody>
          <a:bodyPr wrap="square">
            <a:spAutoFit/>
          </a:bodyPr>
          <a:lstStyle/>
          <a:p>
            <a:pPr marL="342900" lvl="0" indent="-342900" algn="just" eaLnBrk="0" fontAlgn="base" hangingPunct="0">
              <a:spcBef>
                <a:spcPct val="0"/>
              </a:spcBef>
              <a:spcAft>
                <a:spcPct val="0"/>
              </a:spcAft>
              <a:buFont typeface="Wingdings" panose="05000000000000000000" pitchFamily="2" charset="2"/>
              <a:buChar char="q"/>
              <a:defRPr/>
            </a:pPr>
            <a:r>
              <a:rPr lang="en-US" sz="2000">
                <a:solidFill>
                  <a:srgbClr val="002060"/>
                </a:solidFill>
                <a:latin typeface="#9Slide03 SFU Futura_12" panose="00000400000000000000" pitchFamily="2" charset="0"/>
              </a:rPr>
              <a:t>“Đọc tích cực” thông tin mục II trong SGK và</a:t>
            </a:r>
          </a:p>
          <a:p>
            <a:pPr lvl="0" algn="just" eaLnBrk="0" fontAlgn="base" hangingPunct="0">
              <a:spcBef>
                <a:spcPct val="0"/>
              </a:spcBef>
              <a:spcAft>
                <a:spcPct val="0"/>
              </a:spcAft>
              <a:defRPr/>
            </a:pPr>
            <a:r>
              <a:rPr lang="en-US" sz="2000">
                <a:solidFill>
                  <a:srgbClr val="002060"/>
                </a:solidFill>
                <a:latin typeface="#9Slide03 SFU Futura_12" panose="00000400000000000000" pitchFamily="2" charset="0"/>
              </a:rPr>
              <a:t> quan sát kỹ hình 32.1</a:t>
            </a:r>
            <a:endParaRPr kumimoji="0" lang="en-US" sz="2000" b="0" i="0" u="none" strike="noStrike" kern="1200" cap="none" spc="0" normalizeH="0" baseline="0" noProof="0">
              <a:ln>
                <a:noFill/>
              </a:ln>
              <a:solidFill>
                <a:srgbClr val="002060"/>
              </a:solidFill>
              <a:uLnTx/>
              <a:uFillTx/>
              <a:latin typeface="#9Slide03 SFU Futura_12" panose="00000400000000000000" pitchFamily="2" charset="0"/>
            </a:endParaRPr>
          </a:p>
          <a:p>
            <a:pPr marL="342900" lvl="0" indent="-342900" algn="just" eaLnBrk="0" fontAlgn="base" hangingPunct="0">
              <a:spcBef>
                <a:spcPct val="0"/>
              </a:spcBef>
              <a:spcAft>
                <a:spcPct val="0"/>
              </a:spcAft>
              <a:buFont typeface="Wingdings" panose="05000000000000000000" pitchFamily="2" charset="2"/>
              <a:buChar char="q"/>
              <a:defRPr/>
            </a:pPr>
            <a:r>
              <a:rPr lang="en-US" sz="2000">
                <a:solidFill>
                  <a:srgbClr val="002060"/>
                </a:solidFill>
                <a:latin typeface="#9Slide03 SFU Futura_12" panose="00000400000000000000" pitchFamily="2" charset="0"/>
              </a:rPr>
              <a:t>Mỗi trái điều gắn với một câu hỏi chủ đề. </a:t>
            </a:r>
          </a:p>
          <a:p>
            <a:pPr marL="342900" lvl="0" indent="-342900" algn="just" eaLnBrk="0" fontAlgn="base" hangingPunct="0">
              <a:spcBef>
                <a:spcPct val="0"/>
              </a:spcBef>
              <a:spcAft>
                <a:spcPct val="0"/>
              </a:spcAft>
              <a:buFont typeface="Wingdings" panose="05000000000000000000" pitchFamily="2" charset="2"/>
              <a:buChar char="q"/>
              <a:defRPr/>
            </a:pPr>
            <a:r>
              <a:rPr lang="en-US" sz="2000">
                <a:solidFill>
                  <a:srgbClr val="002060"/>
                </a:solidFill>
                <a:latin typeface="#9Slide03 SFU Futura_12" panose="00000400000000000000" pitchFamily="2" charset="0"/>
              </a:rPr>
              <a:t>GV quay Stt để chọn HS trả lời.</a:t>
            </a:r>
          </a:p>
          <a:p>
            <a:pPr marL="342900" lvl="0" indent="-342900" algn="just" eaLnBrk="0" fontAlgn="base" hangingPunct="0">
              <a:spcBef>
                <a:spcPct val="0"/>
              </a:spcBef>
              <a:spcAft>
                <a:spcPct val="0"/>
              </a:spcAft>
              <a:buFont typeface="Wingdings" panose="05000000000000000000" pitchFamily="2" charset="2"/>
              <a:buChar char="q"/>
              <a:defRPr/>
            </a:pPr>
            <a:r>
              <a:rPr lang="en-US" sz="2000">
                <a:solidFill>
                  <a:srgbClr val="002060"/>
                </a:solidFill>
                <a:latin typeface="#9Slide03 SFU Futura_12" panose="00000400000000000000" pitchFamily="2" charset="0"/>
              </a:rPr>
              <a:t>HS chọn các chủ đề và trả lời.</a:t>
            </a:r>
            <a:endParaRPr kumimoji="0" lang="en-US" sz="2000" b="0" i="0" u="none" strike="noStrike" kern="1200" cap="none" spc="0" normalizeH="0" baseline="0" noProof="0">
              <a:ln>
                <a:noFill/>
              </a:ln>
              <a:solidFill>
                <a:srgbClr val="002060"/>
              </a:solidFill>
              <a:uLnTx/>
              <a:uFillTx/>
              <a:latin typeface="#9Slide03 SFU Futura_12" panose="00000400000000000000" pitchFamily="2" charset="0"/>
            </a:endParaRPr>
          </a:p>
        </p:txBody>
      </p:sp>
      <p:pic>
        <p:nvPicPr>
          <p:cNvPr id="22" name="Picture 21">
            <a:extLst>
              <a:ext uri="{FF2B5EF4-FFF2-40B4-BE49-F238E27FC236}">
                <a16:creationId xmlns:a16="http://schemas.microsoft.com/office/drawing/2014/main" id="{B6553B50-BCAF-40CE-B189-ADCB24072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681" y="1228727"/>
            <a:ext cx="5743175" cy="331957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CEE788E-389A-4413-AA06-7CE394109998}"/>
              </a:ext>
            </a:extLst>
          </p:cNvPr>
          <p:cNvPicPr>
            <a:picLocks noChangeAspect="1"/>
          </p:cNvPicPr>
          <p:nvPr/>
        </p:nvPicPr>
        <p:blipFill rotWithShape="1">
          <a:blip r:embed="rId4">
            <a:extLst>
              <a:ext uri="{28A0092B-C50C-407E-A947-70E740481C1C}">
                <a14:useLocalDpi xmlns:a14="http://schemas.microsoft.com/office/drawing/2010/main" val="0"/>
              </a:ext>
            </a:extLst>
          </a:blip>
          <a:srcRect t="21026" b="12222"/>
          <a:stretch/>
        </p:blipFill>
        <p:spPr>
          <a:xfrm>
            <a:off x="544164" y="3991599"/>
            <a:ext cx="4268399" cy="2849222"/>
          </a:xfrm>
          <a:prstGeom prst="rect">
            <a:avLst/>
          </a:prstGeom>
        </p:spPr>
      </p:pic>
      <p:sp>
        <p:nvSpPr>
          <p:cNvPr id="29" name="TextBox 28">
            <a:extLst>
              <a:ext uri="{FF2B5EF4-FFF2-40B4-BE49-F238E27FC236}">
                <a16:creationId xmlns:a16="http://schemas.microsoft.com/office/drawing/2014/main" id="{DDBFC8A2-58DA-4FA0-B9FC-7A412B4F97B6}"/>
              </a:ext>
            </a:extLst>
          </p:cNvPr>
          <p:cNvSpPr txBox="1"/>
          <p:nvPr/>
        </p:nvSpPr>
        <p:spPr>
          <a:xfrm>
            <a:off x="8184055" y="5408975"/>
            <a:ext cx="3684026" cy="385362"/>
          </a:xfrm>
          <a:prstGeom prst="rect">
            <a:avLst/>
          </a:prstGeom>
          <a:noFill/>
        </p:spPr>
        <p:txBody>
          <a:bodyPr wrap="square">
            <a:spAutoFit/>
          </a:bodyPr>
          <a:lstStyle/>
          <a:p>
            <a:pPr marL="0" marR="0" indent="0" algn="just">
              <a:lnSpc>
                <a:spcPct val="115000"/>
              </a:lnSpc>
              <a:spcBef>
                <a:spcPts val="0"/>
              </a:spcBef>
              <a:spcAft>
                <a:spcPts val="0"/>
              </a:spcAft>
            </a:pPr>
            <a:r>
              <a:rPr lang="en-US" sz="1800" u="sng">
                <a:solidFill>
                  <a:srgbClr val="0000FF"/>
                </a:solidFill>
                <a:effectLst/>
                <a:latin typeface="Times New Roman" panose="02020603050405020304" pitchFamily="18" charset="0"/>
                <a:ea typeface="Times New Roman" panose="02020603050405020304" pitchFamily="18" charset="0"/>
                <a:hlinkClick r:id="rId5"/>
              </a:rPr>
              <a:t>https://wheelofnames.com/c4h-ka9</a:t>
            </a:r>
            <a:endParaRPr lang="en-US" sz="1800">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1F60BEF6-4D19-4393-A181-E89783DDCBB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6293" y="4605676"/>
            <a:ext cx="2246832" cy="2215782"/>
          </a:xfrm>
          <a:prstGeom prst="rect">
            <a:avLst/>
          </a:prstGeom>
        </p:spPr>
      </p:pic>
    </p:spTree>
    <p:extLst>
      <p:ext uri="{BB962C8B-B14F-4D97-AF65-F5344CB8AC3E}">
        <p14:creationId xmlns:p14="http://schemas.microsoft.com/office/powerpoint/2010/main" val="60355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7F7">
            <a:alpha val="30000"/>
          </a:srgbClr>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862BC3C-D0A8-4FBE-BCC0-5C0A288CB29F}"/>
              </a:ext>
            </a:extLst>
          </p:cNvPr>
          <p:cNvSpPr/>
          <p:nvPr/>
        </p:nvSpPr>
        <p:spPr>
          <a:xfrm>
            <a:off x="0" y="-1"/>
            <a:ext cx="12192000" cy="6858001"/>
          </a:xfrm>
          <a:prstGeom prst="rect">
            <a:avLst/>
          </a:prstGeom>
          <a:noFill/>
          <a:ln w="38100">
            <a:solidFill>
              <a:srgbClr val="F6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6BE070-8E74-499E-A0F0-6F4DC33332E3}"/>
              </a:ext>
            </a:extLst>
          </p:cNvPr>
          <p:cNvGrpSpPr/>
          <p:nvPr/>
        </p:nvGrpSpPr>
        <p:grpSpPr>
          <a:xfrm>
            <a:off x="42547" y="25110"/>
            <a:ext cx="12106903" cy="769441"/>
            <a:chOff x="1205161" y="-3563"/>
            <a:chExt cx="10901184" cy="769441"/>
          </a:xfrm>
          <a:solidFill>
            <a:srgbClr val="F6D1D6"/>
          </a:solidFill>
        </p:grpSpPr>
        <p:sp>
          <p:nvSpPr>
            <p:cNvPr id="25" name="Rectangle: Rounded Corners 24">
              <a:extLst>
                <a:ext uri="{FF2B5EF4-FFF2-40B4-BE49-F238E27FC236}">
                  <a16:creationId xmlns:a16="http://schemas.microsoft.com/office/drawing/2014/main" id="{3F5B8DA8-5C99-48F0-B521-E77D7EB55DFC}"/>
                </a:ext>
              </a:extLst>
            </p:cNvPr>
            <p:cNvSpPr/>
            <p:nvPr/>
          </p:nvSpPr>
          <p:spPr>
            <a:xfrm>
              <a:off x="1247256" y="15187"/>
              <a:ext cx="10774584" cy="690628"/>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D96638-AD11-48E6-869D-7C0357AAC678}"/>
                </a:ext>
              </a:extLst>
            </p:cNvPr>
            <p:cNvSpPr/>
            <p:nvPr/>
          </p:nvSpPr>
          <p:spPr>
            <a:xfrm>
              <a:off x="1205161" y="-3563"/>
              <a:ext cx="10901184" cy="769441"/>
            </a:xfrm>
            <a:prstGeom prst="rect">
              <a:avLst/>
            </a:prstGeom>
            <a:grp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1026" name="Picture 2" descr="Cây Điều Là Gì? Trồng Cây Hạt Điều Bao Lâu Thì Thu Hoạch?">
            <a:extLst>
              <a:ext uri="{FF2B5EF4-FFF2-40B4-BE49-F238E27FC236}">
                <a16:creationId xmlns:a16="http://schemas.microsoft.com/office/drawing/2014/main" id="{6E348113-7B50-49B5-9082-E27832A4C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00" y="914400"/>
            <a:ext cx="11919198" cy="59096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hlinkClick r:id="rId3" action="ppaction://hlinksldjump"/>
            <a:extLst>
              <a:ext uri="{FF2B5EF4-FFF2-40B4-BE49-F238E27FC236}">
                <a16:creationId xmlns:a16="http://schemas.microsoft.com/office/drawing/2014/main" id="{B4A0655C-02F9-4A49-BBEE-B8D514A0A6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469" r="68373" b="859"/>
          <a:stretch/>
        </p:blipFill>
        <p:spPr>
          <a:xfrm>
            <a:off x="124110" y="4416071"/>
            <a:ext cx="3655467" cy="2383104"/>
          </a:xfrm>
          <a:prstGeom prst="rect">
            <a:avLst/>
          </a:prstGeom>
          <a:effectLst/>
        </p:spPr>
      </p:pic>
      <p:grpSp>
        <p:nvGrpSpPr>
          <p:cNvPr id="16" name="Group 15">
            <a:extLst>
              <a:ext uri="{FF2B5EF4-FFF2-40B4-BE49-F238E27FC236}">
                <a16:creationId xmlns:a16="http://schemas.microsoft.com/office/drawing/2014/main" id="{29663EF7-75EF-48B2-B4E6-83C50F7EA87A}"/>
              </a:ext>
            </a:extLst>
          </p:cNvPr>
          <p:cNvGrpSpPr/>
          <p:nvPr/>
        </p:nvGrpSpPr>
        <p:grpSpPr>
          <a:xfrm>
            <a:off x="-120955" y="1325376"/>
            <a:ext cx="1844238" cy="2278412"/>
            <a:chOff x="395990" y="1322678"/>
            <a:chExt cx="1844238" cy="2278412"/>
          </a:xfrm>
        </p:grpSpPr>
        <p:pic>
          <p:nvPicPr>
            <p:cNvPr id="10" name="Picture 9">
              <a:extLst>
                <a:ext uri="{FF2B5EF4-FFF2-40B4-BE49-F238E27FC236}">
                  <a16:creationId xmlns:a16="http://schemas.microsoft.com/office/drawing/2014/main" id="{41CA288D-BFCE-4DE7-A2CB-097BBB963878}"/>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395990" y="1322678"/>
              <a:ext cx="1844238" cy="2278412"/>
            </a:xfrm>
            <a:prstGeom prst="rect">
              <a:avLst/>
            </a:prstGeom>
          </p:spPr>
        </p:pic>
        <p:sp>
          <p:nvSpPr>
            <p:cNvPr id="43" name="TextBox 42">
              <a:hlinkClick r:id="rId7" action="ppaction://hlinksldjump"/>
              <a:extLst>
                <a:ext uri="{FF2B5EF4-FFF2-40B4-BE49-F238E27FC236}">
                  <a16:creationId xmlns:a16="http://schemas.microsoft.com/office/drawing/2014/main" id="{5F1E8610-879D-427A-B062-53FE1A219BB3}"/>
                </a:ext>
              </a:extLst>
            </p:cNvPr>
            <p:cNvSpPr txBox="1"/>
            <p:nvPr/>
          </p:nvSpPr>
          <p:spPr>
            <a:xfrm>
              <a:off x="1166918" y="2214305"/>
              <a:ext cx="995398" cy="830997"/>
            </a:xfrm>
            <a:prstGeom prst="rect">
              <a:avLst/>
            </a:prstGeom>
            <a:noFill/>
          </p:spPr>
          <p:txBody>
            <a:bodyPr wrap="square">
              <a:spAutoFit/>
            </a:bodyPr>
            <a:lstStyle/>
            <a:p>
              <a:pPr algn="ctr"/>
              <a:r>
                <a:rPr kumimoji="0" lang="en-US" sz="24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CSVCKT</a:t>
              </a:r>
              <a:endParaRPr lang="en-US">
                <a:solidFill>
                  <a:schemeClr val="bg1"/>
                </a:solidFill>
              </a:endParaRPr>
            </a:p>
          </p:txBody>
        </p:sp>
      </p:grpSp>
      <p:grpSp>
        <p:nvGrpSpPr>
          <p:cNvPr id="3" name="Group 2">
            <a:extLst>
              <a:ext uri="{FF2B5EF4-FFF2-40B4-BE49-F238E27FC236}">
                <a16:creationId xmlns:a16="http://schemas.microsoft.com/office/drawing/2014/main" id="{E1CB2310-DC11-4E7E-B2A4-50B30EA64D07}"/>
              </a:ext>
            </a:extLst>
          </p:cNvPr>
          <p:cNvGrpSpPr/>
          <p:nvPr/>
        </p:nvGrpSpPr>
        <p:grpSpPr>
          <a:xfrm>
            <a:off x="6380194" y="1221153"/>
            <a:ext cx="1844238" cy="2278412"/>
            <a:chOff x="5828584" y="774028"/>
            <a:chExt cx="1844238" cy="2278412"/>
          </a:xfrm>
        </p:grpSpPr>
        <p:pic>
          <p:nvPicPr>
            <p:cNvPr id="35" name="Picture 34">
              <a:extLst>
                <a:ext uri="{FF2B5EF4-FFF2-40B4-BE49-F238E27FC236}">
                  <a16:creationId xmlns:a16="http://schemas.microsoft.com/office/drawing/2014/main" id="{770B45D5-9393-4E93-B2DB-0D2EDA70E17F}"/>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5828584" y="774028"/>
              <a:ext cx="1844238" cy="2278412"/>
            </a:xfrm>
            <a:prstGeom prst="rect">
              <a:avLst/>
            </a:prstGeom>
          </p:spPr>
        </p:pic>
        <p:sp>
          <p:nvSpPr>
            <p:cNvPr id="46" name="TextBox 45">
              <a:hlinkClick r:id="rId8" action="ppaction://hlinksldjump"/>
              <a:extLst>
                <a:ext uri="{FF2B5EF4-FFF2-40B4-BE49-F238E27FC236}">
                  <a16:creationId xmlns:a16="http://schemas.microsoft.com/office/drawing/2014/main" id="{C2725D64-E5B7-468A-8AFA-E68BABD29595}"/>
                </a:ext>
              </a:extLst>
            </p:cNvPr>
            <p:cNvSpPr txBox="1"/>
            <p:nvPr/>
          </p:nvSpPr>
          <p:spPr>
            <a:xfrm>
              <a:off x="6610899" y="1760030"/>
              <a:ext cx="995398" cy="707886"/>
            </a:xfrm>
            <a:prstGeom prst="rect">
              <a:avLst/>
            </a:prstGeom>
            <a:noFill/>
          </p:spPr>
          <p:txBody>
            <a:bodyPr wrap="square">
              <a:spAutoFit/>
            </a:bodyPr>
            <a:lstStyle/>
            <a:p>
              <a:pPr algn="ct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CHÍNH</a:t>
              </a:r>
            </a:p>
            <a:p>
              <a:pPr algn="ctr"/>
              <a:r>
                <a:rPr lang="en-US" sz="2000">
                  <a:solidFill>
                    <a:schemeClr val="bg1"/>
                  </a:solidFill>
                  <a:latin typeface="#9Slide07 IcielBC Cubano Normal" panose="00000500000000000000" pitchFamily="2" charset="0"/>
                </a:rPr>
                <a:t>SÁCH</a:t>
              </a: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 </a:t>
              </a:r>
              <a:endParaRPr lang="en-US" sz="1600">
                <a:solidFill>
                  <a:schemeClr val="bg1"/>
                </a:solidFill>
              </a:endParaRPr>
            </a:p>
          </p:txBody>
        </p:sp>
      </p:grpSp>
      <p:grpSp>
        <p:nvGrpSpPr>
          <p:cNvPr id="7" name="Group 6">
            <a:extLst>
              <a:ext uri="{FF2B5EF4-FFF2-40B4-BE49-F238E27FC236}">
                <a16:creationId xmlns:a16="http://schemas.microsoft.com/office/drawing/2014/main" id="{4320D5DC-B238-4A6F-966D-A34242850D8F}"/>
              </a:ext>
            </a:extLst>
          </p:cNvPr>
          <p:cNvGrpSpPr/>
          <p:nvPr/>
        </p:nvGrpSpPr>
        <p:grpSpPr>
          <a:xfrm>
            <a:off x="2364981" y="3108437"/>
            <a:ext cx="1844238" cy="2278412"/>
            <a:chOff x="2244779" y="3108437"/>
            <a:chExt cx="1844238" cy="2278412"/>
          </a:xfrm>
        </p:grpSpPr>
        <p:pic>
          <p:nvPicPr>
            <p:cNvPr id="38" name="Picture 37">
              <a:extLst>
                <a:ext uri="{FF2B5EF4-FFF2-40B4-BE49-F238E27FC236}">
                  <a16:creationId xmlns:a16="http://schemas.microsoft.com/office/drawing/2014/main" id="{62ABB713-06EB-432C-A7FF-A5D4C3F7AF7D}"/>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244779" y="3108437"/>
              <a:ext cx="1844238" cy="2278412"/>
            </a:xfrm>
            <a:prstGeom prst="rect">
              <a:avLst/>
            </a:prstGeom>
          </p:spPr>
        </p:pic>
        <p:sp>
          <p:nvSpPr>
            <p:cNvPr id="47" name="TextBox 46">
              <a:hlinkClick r:id="rId9" action="ppaction://hlinksldjump"/>
              <a:extLst>
                <a:ext uri="{FF2B5EF4-FFF2-40B4-BE49-F238E27FC236}">
                  <a16:creationId xmlns:a16="http://schemas.microsoft.com/office/drawing/2014/main" id="{139AF822-4B5E-44C0-984E-2C1B4B0EE31A}"/>
                </a:ext>
              </a:extLst>
            </p:cNvPr>
            <p:cNvSpPr txBox="1"/>
            <p:nvPr/>
          </p:nvSpPr>
          <p:spPr>
            <a:xfrm>
              <a:off x="3016954" y="4216016"/>
              <a:ext cx="995398" cy="400110"/>
            </a:xfrm>
            <a:prstGeom prst="rect">
              <a:avLst/>
            </a:prstGeom>
            <a:noFill/>
          </p:spPr>
          <p:txBody>
            <a:bodyPr wrap="square">
              <a:spAutoFit/>
            </a:bodyPr>
            <a:lstStyle/>
            <a:p>
              <a:pPr algn="ct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RỪNG</a:t>
              </a:r>
              <a:endParaRPr lang="en-US" sz="1600">
                <a:solidFill>
                  <a:schemeClr val="bg1"/>
                </a:solidFill>
              </a:endParaRPr>
            </a:p>
          </p:txBody>
        </p:sp>
      </p:grpSp>
      <p:grpSp>
        <p:nvGrpSpPr>
          <p:cNvPr id="8" name="Group 7">
            <a:extLst>
              <a:ext uri="{FF2B5EF4-FFF2-40B4-BE49-F238E27FC236}">
                <a16:creationId xmlns:a16="http://schemas.microsoft.com/office/drawing/2014/main" id="{1C78E0BC-0574-41E1-A013-AB99DBD529FB}"/>
              </a:ext>
            </a:extLst>
          </p:cNvPr>
          <p:cNvGrpSpPr/>
          <p:nvPr/>
        </p:nvGrpSpPr>
        <p:grpSpPr>
          <a:xfrm>
            <a:off x="3820193" y="4396646"/>
            <a:ext cx="1844238" cy="2278412"/>
            <a:chOff x="3820193" y="4396646"/>
            <a:chExt cx="1844238" cy="2278412"/>
          </a:xfrm>
        </p:grpSpPr>
        <p:pic>
          <p:nvPicPr>
            <p:cNvPr id="39" name="Picture 38">
              <a:extLst>
                <a:ext uri="{FF2B5EF4-FFF2-40B4-BE49-F238E27FC236}">
                  <a16:creationId xmlns:a16="http://schemas.microsoft.com/office/drawing/2014/main" id="{538CF756-F25B-418F-9466-00EBDF5C09B9}"/>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3820193" y="4396646"/>
              <a:ext cx="1844238" cy="2278412"/>
            </a:xfrm>
            <a:prstGeom prst="rect">
              <a:avLst/>
            </a:prstGeom>
          </p:spPr>
        </p:pic>
        <p:sp>
          <p:nvSpPr>
            <p:cNvPr id="48" name="TextBox 47">
              <a:hlinkClick r:id="rId10" action="ppaction://hlinksldjump"/>
              <a:extLst>
                <a:ext uri="{FF2B5EF4-FFF2-40B4-BE49-F238E27FC236}">
                  <a16:creationId xmlns:a16="http://schemas.microsoft.com/office/drawing/2014/main" id="{717060BE-FB5C-4D88-B72E-0DD9C938F71D}"/>
                </a:ext>
              </a:extLst>
            </p:cNvPr>
            <p:cNvSpPr txBox="1"/>
            <p:nvPr/>
          </p:nvSpPr>
          <p:spPr>
            <a:xfrm>
              <a:off x="4624066" y="5535852"/>
              <a:ext cx="995398" cy="707886"/>
            </a:xfrm>
            <a:prstGeom prst="rect">
              <a:avLst/>
            </a:prstGeom>
            <a:noFill/>
          </p:spPr>
          <p:txBody>
            <a:bodyPr wrap="square">
              <a:spAutoFit/>
            </a:bodyPr>
            <a:lstStyle/>
            <a:p>
              <a:pPr algn="ct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NGUỒN</a:t>
              </a:r>
            </a:p>
            <a:p>
              <a:pPr algn="ctr"/>
              <a:r>
                <a:rPr lang="en-US" sz="2000">
                  <a:solidFill>
                    <a:schemeClr val="bg1"/>
                  </a:solidFill>
                  <a:latin typeface="#9Slide07 IcielBC Cubano Normal" panose="00000500000000000000" pitchFamily="2" charset="0"/>
                </a:rPr>
                <a:t>NƯỚC</a:t>
              </a:r>
              <a:endParaRPr lang="en-US" sz="1600">
                <a:solidFill>
                  <a:schemeClr val="bg1"/>
                </a:solidFill>
              </a:endParaRPr>
            </a:p>
          </p:txBody>
        </p:sp>
      </p:grpSp>
      <p:grpSp>
        <p:nvGrpSpPr>
          <p:cNvPr id="6" name="Group 5">
            <a:extLst>
              <a:ext uri="{FF2B5EF4-FFF2-40B4-BE49-F238E27FC236}">
                <a16:creationId xmlns:a16="http://schemas.microsoft.com/office/drawing/2014/main" id="{414282DA-7396-4758-A3CF-5B52B92BE18E}"/>
              </a:ext>
            </a:extLst>
          </p:cNvPr>
          <p:cNvGrpSpPr/>
          <p:nvPr/>
        </p:nvGrpSpPr>
        <p:grpSpPr>
          <a:xfrm>
            <a:off x="4966377" y="2883401"/>
            <a:ext cx="1844238" cy="2278412"/>
            <a:chOff x="4630261" y="2384165"/>
            <a:chExt cx="1844238" cy="2278412"/>
          </a:xfrm>
        </p:grpSpPr>
        <p:pic>
          <p:nvPicPr>
            <p:cNvPr id="34" name="Picture 33">
              <a:extLst>
                <a:ext uri="{FF2B5EF4-FFF2-40B4-BE49-F238E27FC236}">
                  <a16:creationId xmlns:a16="http://schemas.microsoft.com/office/drawing/2014/main" id="{BF6F5014-B9EB-4E8F-8BD9-DC6F44F0EB3D}"/>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4630261" y="2384165"/>
              <a:ext cx="1844238" cy="2278412"/>
            </a:xfrm>
            <a:prstGeom prst="rect">
              <a:avLst/>
            </a:prstGeom>
          </p:spPr>
        </p:pic>
        <p:sp>
          <p:nvSpPr>
            <p:cNvPr id="49" name="TextBox 48">
              <a:hlinkClick r:id="rId11" action="ppaction://hlinksldjump"/>
              <a:extLst>
                <a:ext uri="{FF2B5EF4-FFF2-40B4-BE49-F238E27FC236}">
                  <a16:creationId xmlns:a16="http://schemas.microsoft.com/office/drawing/2014/main" id="{1993EF48-4F11-4B47-929C-A6B29D292CCB}"/>
                </a:ext>
              </a:extLst>
            </p:cNvPr>
            <p:cNvSpPr txBox="1"/>
            <p:nvPr/>
          </p:nvSpPr>
          <p:spPr>
            <a:xfrm>
              <a:off x="5416908" y="3341391"/>
              <a:ext cx="995398" cy="707886"/>
            </a:xfrm>
            <a:prstGeom prst="rect">
              <a:avLst/>
            </a:prstGeom>
            <a:noFill/>
          </p:spPr>
          <p:txBody>
            <a:bodyPr wrap="square">
              <a:spAutoFit/>
            </a:bodyPr>
            <a:lstStyle/>
            <a:p>
              <a:pPr algn="ct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KHÍ</a:t>
              </a:r>
            </a:p>
            <a:p>
              <a:pPr algn="ctr"/>
              <a:r>
                <a:rPr lang="en-US" sz="2000">
                  <a:solidFill>
                    <a:schemeClr val="bg1"/>
                  </a:solidFill>
                  <a:latin typeface="#9Slide07 IcielBC Cubano Normal" panose="00000500000000000000" pitchFamily="2" charset="0"/>
                </a:rPr>
                <a:t>HẬU</a:t>
              </a:r>
              <a:endParaRPr lang="en-US" sz="1600">
                <a:solidFill>
                  <a:schemeClr val="bg1"/>
                </a:solidFill>
              </a:endParaRPr>
            </a:p>
          </p:txBody>
        </p:sp>
      </p:grpSp>
      <p:grpSp>
        <p:nvGrpSpPr>
          <p:cNvPr id="9" name="Group 8">
            <a:extLst>
              <a:ext uri="{FF2B5EF4-FFF2-40B4-BE49-F238E27FC236}">
                <a16:creationId xmlns:a16="http://schemas.microsoft.com/office/drawing/2014/main" id="{9E18D5E7-E743-4CD0-8A3D-BC3A2B291076}"/>
              </a:ext>
            </a:extLst>
          </p:cNvPr>
          <p:cNvGrpSpPr/>
          <p:nvPr/>
        </p:nvGrpSpPr>
        <p:grpSpPr>
          <a:xfrm>
            <a:off x="6684178" y="3855408"/>
            <a:ext cx="1844238" cy="2278412"/>
            <a:chOff x="6188633" y="3603788"/>
            <a:chExt cx="1844238" cy="2278412"/>
          </a:xfrm>
        </p:grpSpPr>
        <p:pic>
          <p:nvPicPr>
            <p:cNvPr id="40" name="Picture 39">
              <a:extLst>
                <a:ext uri="{FF2B5EF4-FFF2-40B4-BE49-F238E27FC236}">
                  <a16:creationId xmlns:a16="http://schemas.microsoft.com/office/drawing/2014/main" id="{585D4716-4FAF-406A-B6F8-0146CDA960A1}"/>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6188633" y="3603788"/>
              <a:ext cx="1844238" cy="2278412"/>
            </a:xfrm>
            <a:prstGeom prst="rect">
              <a:avLst/>
            </a:prstGeom>
          </p:spPr>
        </p:pic>
        <p:sp>
          <p:nvSpPr>
            <p:cNvPr id="50" name="TextBox 49">
              <a:hlinkClick r:id="rId12" action="ppaction://hlinksldjump"/>
              <a:extLst>
                <a:ext uri="{FF2B5EF4-FFF2-40B4-BE49-F238E27FC236}">
                  <a16:creationId xmlns:a16="http://schemas.microsoft.com/office/drawing/2014/main" id="{99494C66-7F72-41BD-91DB-64885F861748}"/>
                </a:ext>
              </a:extLst>
            </p:cNvPr>
            <p:cNvSpPr txBox="1"/>
            <p:nvPr/>
          </p:nvSpPr>
          <p:spPr>
            <a:xfrm>
              <a:off x="6995995" y="4328606"/>
              <a:ext cx="995398" cy="1015663"/>
            </a:xfrm>
            <a:prstGeom prst="rect">
              <a:avLst/>
            </a:prstGeom>
            <a:noFill/>
          </p:spPr>
          <p:txBody>
            <a:bodyPr wrap="square">
              <a:spAutoFit/>
            </a:bodyPr>
            <a:lstStyle/>
            <a:p>
              <a:pPr algn="ctr"/>
              <a:r>
                <a:rPr lang="en-US" sz="2000">
                  <a:solidFill>
                    <a:schemeClr val="bg1"/>
                  </a:solidFill>
                  <a:latin typeface="#9Slide07 IcielBC Cubano Normal" panose="00000500000000000000" pitchFamily="2" charset="0"/>
                </a:rPr>
                <a:t>ĐỊA HÌNH,</a:t>
              </a:r>
            </a:p>
            <a:p>
              <a:pPr algn="ctr"/>
              <a:r>
                <a:rPr lang="en-US" sz="2000">
                  <a:solidFill>
                    <a:schemeClr val="bg1"/>
                  </a:solidFill>
                  <a:latin typeface="#9Slide07 IcielBC Cubano Normal" panose="00000500000000000000" pitchFamily="2" charset="0"/>
                </a:rPr>
                <a:t>ĐẤT</a:t>
              </a:r>
              <a:endParaRPr lang="en-US" sz="1600">
                <a:solidFill>
                  <a:schemeClr val="bg1"/>
                </a:solidFill>
              </a:endParaRPr>
            </a:p>
          </p:txBody>
        </p:sp>
      </p:grpSp>
      <p:grpSp>
        <p:nvGrpSpPr>
          <p:cNvPr id="11" name="Group 10">
            <a:extLst>
              <a:ext uri="{FF2B5EF4-FFF2-40B4-BE49-F238E27FC236}">
                <a16:creationId xmlns:a16="http://schemas.microsoft.com/office/drawing/2014/main" id="{1915D34D-C131-416C-A44A-925EA3B1CEC4}"/>
              </a:ext>
            </a:extLst>
          </p:cNvPr>
          <p:cNvGrpSpPr/>
          <p:nvPr/>
        </p:nvGrpSpPr>
        <p:grpSpPr>
          <a:xfrm>
            <a:off x="8202283" y="4462871"/>
            <a:ext cx="1844238" cy="2278412"/>
            <a:chOff x="7816687" y="4451878"/>
            <a:chExt cx="1844238" cy="2278412"/>
          </a:xfrm>
        </p:grpSpPr>
        <p:pic>
          <p:nvPicPr>
            <p:cNvPr id="41" name="Picture 40">
              <a:extLst>
                <a:ext uri="{FF2B5EF4-FFF2-40B4-BE49-F238E27FC236}">
                  <a16:creationId xmlns:a16="http://schemas.microsoft.com/office/drawing/2014/main" id="{7DF96ABD-2157-4F28-A3C0-C8AF4F55B9DC}"/>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7816687" y="4451878"/>
              <a:ext cx="1844238" cy="2278412"/>
            </a:xfrm>
            <a:prstGeom prst="rect">
              <a:avLst/>
            </a:prstGeom>
          </p:spPr>
        </p:pic>
        <p:sp>
          <p:nvSpPr>
            <p:cNvPr id="51" name="TextBox 50">
              <a:hlinkClick r:id="rId13" action="ppaction://hlinksldjump"/>
              <a:extLst>
                <a:ext uri="{FF2B5EF4-FFF2-40B4-BE49-F238E27FC236}">
                  <a16:creationId xmlns:a16="http://schemas.microsoft.com/office/drawing/2014/main" id="{BFEAD6FE-F85D-45B5-8DF9-ABB5FC679E5A}"/>
                </a:ext>
              </a:extLst>
            </p:cNvPr>
            <p:cNvSpPr txBox="1"/>
            <p:nvPr/>
          </p:nvSpPr>
          <p:spPr>
            <a:xfrm>
              <a:off x="8630206" y="5404194"/>
              <a:ext cx="995398" cy="707886"/>
            </a:xfrm>
            <a:prstGeom prst="rect">
              <a:avLst/>
            </a:prstGeom>
            <a:noFill/>
          </p:spPr>
          <p:txBody>
            <a:bodyPr wrap="square">
              <a:spAutoFit/>
            </a:bodyPr>
            <a:lstStyle/>
            <a:p>
              <a:pPr algn="ctr"/>
              <a:r>
                <a:rPr lang="en-US" sz="2000">
                  <a:solidFill>
                    <a:schemeClr val="bg1"/>
                  </a:solidFill>
                  <a:latin typeface="#9Slide07 IcielBC Cubano Normal" panose="00000500000000000000" pitchFamily="2" charset="0"/>
                </a:rPr>
                <a:t>BIỂN,</a:t>
              </a:r>
            </a:p>
            <a:p>
              <a:pPr algn="ctr"/>
              <a:r>
                <a:rPr lang="en-US" sz="2000">
                  <a:solidFill>
                    <a:schemeClr val="bg1"/>
                  </a:solidFill>
                  <a:latin typeface="#9Slide07 IcielBC Cubano Normal" panose="00000500000000000000" pitchFamily="2" charset="0"/>
                </a:rPr>
                <a:t>ĐẢO</a:t>
              </a:r>
              <a:endParaRPr lang="en-US" sz="1600">
                <a:solidFill>
                  <a:schemeClr val="bg1"/>
                </a:solidFill>
              </a:endParaRPr>
            </a:p>
          </p:txBody>
        </p:sp>
      </p:grpSp>
      <p:grpSp>
        <p:nvGrpSpPr>
          <p:cNvPr id="4" name="Group 3">
            <a:extLst>
              <a:ext uri="{FF2B5EF4-FFF2-40B4-BE49-F238E27FC236}">
                <a16:creationId xmlns:a16="http://schemas.microsoft.com/office/drawing/2014/main" id="{62158557-E55E-4F42-9A31-5ED3D7EEE62D}"/>
              </a:ext>
            </a:extLst>
          </p:cNvPr>
          <p:cNvGrpSpPr/>
          <p:nvPr/>
        </p:nvGrpSpPr>
        <p:grpSpPr>
          <a:xfrm>
            <a:off x="8416325" y="1727763"/>
            <a:ext cx="1844238" cy="2278412"/>
            <a:chOff x="7721908" y="1819790"/>
            <a:chExt cx="1844238" cy="2278412"/>
          </a:xfrm>
        </p:grpSpPr>
        <p:pic>
          <p:nvPicPr>
            <p:cNvPr id="36" name="Picture 35">
              <a:extLst>
                <a:ext uri="{FF2B5EF4-FFF2-40B4-BE49-F238E27FC236}">
                  <a16:creationId xmlns:a16="http://schemas.microsoft.com/office/drawing/2014/main" id="{C2C2CBC7-C9BA-4483-9BDE-5B30EA5C67CF}"/>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7721908" y="1819790"/>
              <a:ext cx="1844238" cy="2278412"/>
            </a:xfrm>
            <a:prstGeom prst="rect">
              <a:avLst/>
            </a:prstGeom>
          </p:spPr>
        </p:pic>
        <p:sp>
          <p:nvSpPr>
            <p:cNvPr id="52" name="TextBox 51">
              <a:hlinkClick r:id="rId14" action="ppaction://hlinksldjump"/>
              <a:extLst>
                <a:ext uri="{FF2B5EF4-FFF2-40B4-BE49-F238E27FC236}">
                  <a16:creationId xmlns:a16="http://schemas.microsoft.com/office/drawing/2014/main" id="{A87D4A69-22EA-410F-895B-93F5A3A9996F}"/>
                </a:ext>
              </a:extLst>
            </p:cNvPr>
            <p:cNvSpPr txBox="1"/>
            <p:nvPr/>
          </p:nvSpPr>
          <p:spPr>
            <a:xfrm>
              <a:off x="8554158" y="2446717"/>
              <a:ext cx="995398" cy="1200329"/>
            </a:xfrm>
            <a:prstGeom prst="rect">
              <a:avLst/>
            </a:prstGeom>
            <a:noFill/>
          </p:spPr>
          <p:txBody>
            <a:bodyPr wrap="square">
              <a:spAutoFit/>
            </a:bodyPr>
            <a:lstStyle/>
            <a:p>
              <a:pPr algn="ctr"/>
              <a:r>
                <a:rPr lang="en-US">
                  <a:solidFill>
                    <a:schemeClr val="bg1"/>
                  </a:solidFill>
                  <a:latin typeface="#9Slide07 IcielBC Cubano Normal" panose="00000500000000000000" pitchFamily="2" charset="0"/>
                </a:rPr>
                <a:t>DÂN </a:t>
              </a:r>
            </a:p>
            <a:p>
              <a:pPr algn="ctr"/>
              <a:r>
                <a:rPr lang="en-US">
                  <a:solidFill>
                    <a:schemeClr val="bg1"/>
                  </a:solidFill>
                  <a:latin typeface="#9Slide07 IcielBC Cubano Normal" panose="00000500000000000000" pitchFamily="2" charset="0"/>
                </a:rPr>
                <a:t>CƯ</a:t>
              </a:r>
            </a:p>
            <a:p>
              <a:pPr algn="ctr"/>
              <a:r>
                <a:rPr lang="en-US">
                  <a:solidFill>
                    <a:schemeClr val="bg1"/>
                  </a:solidFill>
                  <a:latin typeface="#9Slide07 IcielBC Cubano Normal" panose="00000500000000000000" pitchFamily="2" charset="0"/>
                </a:rPr>
                <a:t>LAO ĐỘNG</a:t>
              </a:r>
              <a:endParaRPr lang="en-US" sz="1400">
                <a:solidFill>
                  <a:schemeClr val="bg1"/>
                </a:solidFill>
              </a:endParaRPr>
            </a:p>
          </p:txBody>
        </p:sp>
      </p:grpSp>
      <p:grpSp>
        <p:nvGrpSpPr>
          <p:cNvPr id="5" name="Group 4">
            <a:extLst>
              <a:ext uri="{FF2B5EF4-FFF2-40B4-BE49-F238E27FC236}">
                <a16:creationId xmlns:a16="http://schemas.microsoft.com/office/drawing/2014/main" id="{45560236-AE09-4858-9148-8C13AD405D4B}"/>
              </a:ext>
            </a:extLst>
          </p:cNvPr>
          <p:cNvGrpSpPr/>
          <p:nvPr/>
        </p:nvGrpSpPr>
        <p:grpSpPr>
          <a:xfrm>
            <a:off x="10182212" y="2910071"/>
            <a:ext cx="1938091" cy="2278412"/>
            <a:chOff x="9987259" y="2958996"/>
            <a:chExt cx="1938091" cy="2278412"/>
          </a:xfrm>
        </p:grpSpPr>
        <p:pic>
          <p:nvPicPr>
            <p:cNvPr id="37" name="Picture 36">
              <a:extLst>
                <a:ext uri="{FF2B5EF4-FFF2-40B4-BE49-F238E27FC236}">
                  <a16:creationId xmlns:a16="http://schemas.microsoft.com/office/drawing/2014/main" id="{ACA0ED9D-C194-4A30-B5D5-765F5B86432E}"/>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9987259" y="2958996"/>
              <a:ext cx="1844238" cy="2278412"/>
            </a:xfrm>
            <a:prstGeom prst="rect">
              <a:avLst/>
            </a:prstGeom>
          </p:spPr>
        </p:pic>
        <p:sp>
          <p:nvSpPr>
            <p:cNvPr id="53" name="TextBox 52">
              <a:hlinkClick r:id="rId15" action="ppaction://hlinksldjump"/>
              <a:extLst>
                <a:ext uri="{FF2B5EF4-FFF2-40B4-BE49-F238E27FC236}">
                  <a16:creationId xmlns:a16="http://schemas.microsoft.com/office/drawing/2014/main" id="{28369E5C-A0BB-46A8-BCDE-302255FEA984}"/>
                </a:ext>
              </a:extLst>
            </p:cNvPr>
            <p:cNvSpPr txBox="1"/>
            <p:nvPr/>
          </p:nvSpPr>
          <p:spPr>
            <a:xfrm>
              <a:off x="10685164" y="4058092"/>
              <a:ext cx="1240186" cy="677108"/>
            </a:xfrm>
            <a:prstGeom prst="rect">
              <a:avLst/>
            </a:prstGeom>
            <a:noFill/>
          </p:spPr>
          <p:txBody>
            <a:bodyPr wrap="square">
              <a:spAutoFit/>
            </a:bodyPr>
            <a:lstStyle/>
            <a:p>
              <a:pPr algn="ctr"/>
              <a:r>
                <a:rPr lang="en-US">
                  <a:solidFill>
                    <a:schemeClr val="bg1"/>
                  </a:solidFill>
                  <a:latin typeface="#9Slide07 IcielBC Cubano Normal" panose="00000500000000000000" pitchFamily="2" charset="0"/>
                </a:rPr>
                <a:t>KHOÁNG</a:t>
              </a:r>
            </a:p>
            <a:p>
              <a:pPr algn="ctr"/>
              <a:r>
                <a:rPr lang="en-US" sz="2000">
                  <a:solidFill>
                    <a:schemeClr val="bg1"/>
                  </a:solidFill>
                  <a:latin typeface="#9Slide07 IcielBC Cubano Normal" panose="00000500000000000000" pitchFamily="2" charset="0"/>
                </a:rPr>
                <a:t>SẢN</a:t>
              </a:r>
              <a:endParaRPr lang="en-US" sz="2000">
                <a:solidFill>
                  <a:schemeClr val="bg1"/>
                </a:solidFill>
              </a:endParaRPr>
            </a:p>
          </p:txBody>
        </p:sp>
      </p:grpSp>
      <p:pic>
        <p:nvPicPr>
          <p:cNvPr id="15" name="Picture 14">
            <a:extLst>
              <a:ext uri="{FF2B5EF4-FFF2-40B4-BE49-F238E27FC236}">
                <a16:creationId xmlns:a16="http://schemas.microsoft.com/office/drawing/2014/main" id="{8204598D-395E-4B91-8706-794769C93D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0567" y="4895479"/>
            <a:ext cx="2077082" cy="2077082"/>
          </a:xfrm>
          <a:prstGeom prst="rect">
            <a:avLst/>
          </a:prstGeom>
        </p:spPr>
      </p:pic>
      <p:grpSp>
        <p:nvGrpSpPr>
          <p:cNvPr id="44" name="Group 43">
            <a:extLst>
              <a:ext uri="{FF2B5EF4-FFF2-40B4-BE49-F238E27FC236}">
                <a16:creationId xmlns:a16="http://schemas.microsoft.com/office/drawing/2014/main" id="{14F318EF-CF6A-4B79-A98A-5212E7BBF7F5}"/>
              </a:ext>
            </a:extLst>
          </p:cNvPr>
          <p:cNvGrpSpPr/>
          <p:nvPr/>
        </p:nvGrpSpPr>
        <p:grpSpPr>
          <a:xfrm>
            <a:off x="1588933" y="862063"/>
            <a:ext cx="1844238" cy="2278412"/>
            <a:chOff x="2851671" y="799839"/>
            <a:chExt cx="1844238" cy="2278412"/>
          </a:xfrm>
        </p:grpSpPr>
        <p:pic>
          <p:nvPicPr>
            <p:cNvPr id="54" name="Picture 53">
              <a:extLst>
                <a:ext uri="{FF2B5EF4-FFF2-40B4-BE49-F238E27FC236}">
                  <a16:creationId xmlns:a16="http://schemas.microsoft.com/office/drawing/2014/main" id="{4A2763C3-1164-4F8F-BAFA-A5780FD76DD7}"/>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851671" y="799839"/>
              <a:ext cx="1844238" cy="2278412"/>
            </a:xfrm>
            <a:prstGeom prst="rect">
              <a:avLst/>
            </a:prstGeom>
          </p:spPr>
        </p:pic>
        <p:sp>
          <p:nvSpPr>
            <p:cNvPr id="55" name="TextBox 54">
              <a:hlinkClick r:id="rId17" action="ppaction://hlinksldjump"/>
              <a:extLst>
                <a:ext uri="{FF2B5EF4-FFF2-40B4-BE49-F238E27FC236}">
                  <a16:creationId xmlns:a16="http://schemas.microsoft.com/office/drawing/2014/main" id="{7A2A5922-5206-474D-BDED-7416207C1E61}"/>
                </a:ext>
              </a:extLst>
            </p:cNvPr>
            <p:cNvSpPr txBox="1"/>
            <p:nvPr/>
          </p:nvSpPr>
          <p:spPr>
            <a:xfrm>
              <a:off x="3647460" y="1633335"/>
              <a:ext cx="995398" cy="830997"/>
            </a:xfrm>
            <a:prstGeom prst="rect">
              <a:avLst/>
            </a:prstGeom>
            <a:noFill/>
          </p:spPr>
          <p:txBody>
            <a:bodyPr wrap="square">
              <a:spAutoFit/>
            </a:bodyPr>
            <a:lstStyle/>
            <a:p>
              <a:pPr algn="ctr"/>
              <a:r>
                <a:rPr kumimoji="0" lang="en-US" sz="24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KH</a:t>
              </a:r>
            </a:p>
            <a:p>
              <a:pPr algn="ctr"/>
              <a:r>
                <a:rPr lang="en-US" sz="2400">
                  <a:solidFill>
                    <a:schemeClr val="bg1"/>
                  </a:solidFill>
                  <a:latin typeface="#9Slide07 IcielBC Cubano Normal" panose="00000500000000000000" pitchFamily="2" charset="0"/>
                </a:rPr>
                <a:t>CN</a:t>
              </a:r>
              <a:r>
                <a:rPr kumimoji="0" lang="en-US" sz="24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 </a:t>
              </a:r>
              <a:endParaRPr lang="en-US">
                <a:solidFill>
                  <a:schemeClr val="bg1"/>
                </a:solidFill>
              </a:endParaRPr>
            </a:p>
          </p:txBody>
        </p:sp>
      </p:grpSp>
      <p:grpSp>
        <p:nvGrpSpPr>
          <p:cNvPr id="42" name="Group 41">
            <a:extLst>
              <a:ext uri="{FF2B5EF4-FFF2-40B4-BE49-F238E27FC236}">
                <a16:creationId xmlns:a16="http://schemas.microsoft.com/office/drawing/2014/main" id="{669F7E68-E6E7-474E-9AF7-4D967B7628B7}"/>
              </a:ext>
            </a:extLst>
          </p:cNvPr>
          <p:cNvGrpSpPr/>
          <p:nvPr/>
        </p:nvGrpSpPr>
        <p:grpSpPr>
          <a:xfrm>
            <a:off x="3937594" y="819662"/>
            <a:ext cx="1844238" cy="2278412"/>
            <a:chOff x="2851671" y="799839"/>
            <a:chExt cx="1844238" cy="2278412"/>
          </a:xfrm>
        </p:grpSpPr>
        <p:pic>
          <p:nvPicPr>
            <p:cNvPr id="56" name="Picture 55">
              <a:extLst>
                <a:ext uri="{FF2B5EF4-FFF2-40B4-BE49-F238E27FC236}">
                  <a16:creationId xmlns:a16="http://schemas.microsoft.com/office/drawing/2014/main" id="{BC0C4EDF-CF31-49A6-9793-E6E1A29AA244}"/>
                </a:ext>
              </a:extLst>
            </p:cNvPr>
            <p:cNvPicPr>
              <a:picLocks noChangeAspect="1"/>
            </p:cNvPicPr>
            <p:nvPr/>
          </p:nvPicPr>
          <p:blipFill>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9615" b="95455" l="9503" r="96112">
                          <a14:foregroundMark x1="91145" y1="48951" x2="91793" y2="72203"/>
                          <a14:foregroundMark x1="96328" y1="66783" x2="95464" y2="70979"/>
                          <a14:foregroundMark x1="63283" y1="90909" x2="74514" y2="95455"/>
                        </a14:backgroundRemoval>
                      </a14:imgEffect>
                    </a14:imgLayer>
                  </a14:imgProps>
                </a:ext>
                <a:ext uri="{28A0092B-C50C-407E-A947-70E740481C1C}">
                  <a14:useLocalDpi xmlns:a14="http://schemas.microsoft.com/office/drawing/2010/main" val="0"/>
                </a:ext>
              </a:extLst>
            </a:blip>
            <a:stretch>
              <a:fillRect/>
            </a:stretch>
          </p:blipFill>
          <p:spPr>
            <a:xfrm>
              <a:off x="2851671" y="799839"/>
              <a:ext cx="1844238" cy="2278412"/>
            </a:xfrm>
            <a:prstGeom prst="rect">
              <a:avLst/>
            </a:prstGeom>
          </p:spPr>
        </p:pic>
        <p:sp>
          <p:nvSpPr>
            <p:cNvPr id="57" name="TextBox 56">
              <a:hlinkClick r:id="rId18" action="ppaction://hlinksldjump"/>
              <a:extLst>
                <a:ext uri="{FF2B5EF4-FFF2-40B4-BE49-F238E27FC236}">
                  <a16:creationId xmlns:a16="http://schemas.microsoft.com/office/drawing/2014/main" id="{A7E3C6B1-F546-4145-B9DA-254BE25B04A7}"/>
                </a:ext>
              </a:extLst>
            </p:cNvPr>
            <p:cNvSpPr txBox="1"/>
            <p:nvPr/>
          </p:nvSpPr>
          <p:spPr>
            <a:xfrm>
              <a:off x="3647460" y="1460814"/>
              <a:ext cx="995398" cy="1200329"/>
            </a:xfrm>
            <a:prstGeom prst="rect">
              <a:avLst/>
            </a:prstGeom>
            <a:noFill/>
          </p:spPr>
          <p:txBody>
            <a:bodyPr wrap="square">
              <a:spAutoFit/>
            </a:bodyPr>
            <a:lstStyle/>
            <a:p>
              <a:pPr algn="ctr"/>
              <a:r>
                <a:rPr kumimoji="0" lang="en-US" sz="24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KCHT</a:t>
              </a:r>
            </a:p>
            <a:p>
              <a:pPr algn="ctr"/>
              <a:r>
                <a:rPr lang="en-US" sz="2400">
                  <a:solidFill>
                    <a:schemeClr val="bg1"/>
                  </a:solidFill>
                  <a:latin typeface="#9Slide07 IcielBC Cubano Normal" panose="00000500000000000000" pitchFamily="2" charset="0"/>
                </a:rPr>
                <a:t>ĐÔ THỊ</a:t>
              </a:r>
              <a:endParaRPr lang="en-US">
                <a:solidFill>
                  <a:schemeClr val="bg1"/>
                </a:solidFill>
              </a:endParaRPr>
            </a:p>
          </p:txBody>
        </p:sp>
      </p:grpSp>
    </p:spTree>
    <p:extLst>
      <p:ext uri="{BB962C8B-B14F-4D97-AF65-F5344CB8AC3E}">
        <p14:creationId xmlns:p14="http://schemas.microsoft.com/office/powerpoint/2010/main" val="2802428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44"/>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44"/>
                                        </p:tgtEl>
                                      </p:cBhvr>
                                    </p:animEffect>
                                    <p:set>
                                      <p:cBhvr>
                                        <p:cTn id="6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42"/>
                                        </p:tgtEl>
                                      </p:cBhvr>
                                    </p:animEffect>
                                    <p:set>
                                      <p:cBhvr>
                                        <p:cTn id="7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1914</TotalTime>
  <Words>3207</Words>
  <Application>Microsoft Office PowerPoint</Application>
  <PresentationFormat>Widescreen</PresentationFormat>
  <Paragraphs>483</Paragraphs>
  <Slides>46</Slides>
  <Notes>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Times New Roman</vt:lpstr>
      <vt:lpstr>#9Slide07 IcielKoni</vt:lpstr>
      <vt:lpstr>#9Slide03 SFU Futura_05</vt:lpstr>
      <vt:lpstr>Calibri</vt:lpstr>
      <vt:lpstr>Arial</vt:lpstr>
      <vt:lpstr>#9Slide03 Bebas Neue Regular</vt:lpstr>
      <vt:lpstr>#9Slide02 Noi dung rat dai</vt:lpstr>
      <vt:lpstr>#9Slide03 SFU Futura_03</vt:lpstr>
      <vt:lpstr>#9Slide03 Bebas Neue Bold</vt:lpstr>
      <vt:lpstr>Wingdings</vt:lpstr>
      <vt:lpstr>#9Slide07 IcielBaliho Script</vt:lpstr>
      <vt:lpstr>Calibri Light</vt:lpstr>
      <vt:lpstr>#9Slide03 SVNNew Athletic M54</vt:lpstr>
      <vt:lpstr>#9Slide03 Oswald Light</vt:lpstr>
      <vt:lpstr>#9Slide05 Qaskin Black</vt:lpstr>
      <vt:lpstr>#9Slide07 IcielBC Cubano Normal</vt:lpstr>
      <vt:lpstr>#9Slide05 Beautiful Caps</vt:lpstr>
      <vt:lpstr>#9Slide03 SFU Futura_12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9Slide</cp:lastModifiedBy>
  <cp:revision>36</cp:revision>
  <dcterms:created xsi:type="dcterms:W3CDTF">2024-07-09T01:38:53Z</dcterms:created>
  <dcterms:modified xsi:type="dcterms:W3CDTF">2024-09-02T14:19:31Z</dcterms:modified>
  <cp:category>9Slide.vn</cp:category>
</cp:coreProperties>
</file>