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93" r:id="rId4"/>
    <p:sldMasterId id="2147483707" r:id="rId5"/>
    <p:sldMasterId id="2147483721" r:id="rId6"/>
    <p:sldMasterId id="2147483734" r:id="rId7"/>
    <p:sldMasterId id="2147483747" r:id="rId8"/>
    <p:sldMasterId id="2147483760" r:id="rId9"/>
  </p:sldMasterIdLst>
  <p:notesMasterIdLst>
    <p:notesMasterId r:id="rId41"/>
  </p:notesMasterIdLst>
  <p:sldIdLst>
    <p:sldId id="304" r:id="rId10"/>
    <p:sldId id="310" r:id="rId11"/>
    <p:sldId id="260" r:id="rId12"/>
    <p:sldId id="256" r:id="rId13"/>
    <p:sldId id="259" r:id="rId14"/>
    <p:sldId id="305" r:id="rId15"/>
    <p:sldId id="291" r:id="rId16"/>
    <p:sldId id="269" r:id="rId17"/>
    <p:sldId id="270" r:id="rId18"/>
    <p:sldId id="257" r:id="rId19"/>
    <p:sldId id="308" r:id="rId20"/>
    <p:sldId id="279" r:id="rId21"/>
    <p:sldId id="285" r:id="rId22"/>
    <p:sldId id="266" r:id="rId23"/>
    <p:sldId id="265" r:id="rId24"/>
    <p:sldId id="292" r:id="rId25"/>
    <p:sldId id="264" r:id="rId26"/>
    <p:sldId id="263" r:id="rId27"/>
    <p:sldId id="287" r:id="rId28"/>
    <p:sldId id="290" r:id="rId29"/>
    <p:sldId id="289" r:id="rId30"/>
    <p:sldId id="262" r:id="rId31"/>
    <p:sldId id="306" r:id="rId32"/>
    <p:sldId id="309" r:id="rId33"/>
    <p:sldId id="311" r:id="rId34"/>
    <p:sldId id="299" r:id="rId35"/>
    <p:sldId id="312" r:id="rId36"/>
    <p:sldId id="300" r:id="rId37"/>
    <p:sldId id="298" r:id="rId38"/>
    <p:sldId id="313" r:id="rId39"/>
    <p:sldId id="30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8DA4-E74E-4DF8-9758-966E268A70A5}" type="datetimeFigureOut">
              <a:rPr lang="en-US" smtClean="0"/>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43199-BBFA-4837-9A5F-80CFA347180D}" type="slidenum">
              <a:rPr lang="en-US" smtClean="0"/>
              <a:t>‹#›</a:t>
            </a:fld>
            <a:endParaRPr lang="en-US"/>
          </a:p>
        </p:txBody>
      </p:sp>
    </p:spTree>
    <p:extLst>
      <p:ext uri="{BB962C8B-B14F-4D97-AF65-F5344CB8AC3E}">
        <p14:creationId xmlns:p14="http://schemas.microsoft.com/office/powerpoint/2010/main" val="90575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42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433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E5429-E793-4A47-A19A-B1BFB4B428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622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266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082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161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3079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24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5A9104-F7D3-4D73-95FF-3232D347166F}"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402761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A9104-F7D3-4D73-95FF-3232D347166F}"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9187805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3775900648"/>
      </p:ext>
    </p:extLst>
  </p:cSld>
  <p:clrMapOvr>
    <a:masterClrMapping/>
  </p:clrMapOvr>
  <p:transition spd="slow" advTm="0">
    <p:comb/>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386497786"/>
      </p:ext>
    </p:extLst>
  </p:cSld>
  <p:clrMapOvr>
    <a:masterClrMapping/>
  </p:clrMapOvr>
  <p:transition spd="slow" advTm="0">
    <p:comb/>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956628930"/>
      </p:ext>
    </p:extLst>
  </p:cSld>
  <p:clrMapOvr>
    <a:masterClrMapping/>
  </p:clrMapOvr>
  <p:transition spd="slow" advTm="0">
    <p:comb/>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900361139"/>
      </p:ext>
    </p:extLst>
  </p:cSld>
  <p:clrMapOvr>
    <a:masterClrMapping/>
  </p:clrMapOvr>
  <p:transition spd="slow" advTm="0">
    <p:comb/>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042894881"/>
      </p:ext>
    </p:extLst>
  </p:cSld>
  <p:clrMapOvr>
    <a:masterClrMapping/>
  </p:clrMapOvr>
  <p:transition spd="slow" advTm="0">
    <p:comb/>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25497028"/>
      </p:ext>
    </p:extLst>
  </p:cSld>
  <p:clrMapOvr>
    <a:masterClrMapping/>
  </p:clrMapOvr>
  <p:transition spd="slow" advTm="0">
    <p:comb/>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01850139"/>
      </p:ext>
    </p:extLst>
  </p:cSld>
  <p:clrMapOvr>
    <a:masterClrMapping/>
  </p:clrMapOvr>
  <p:transition spd="slow" advTm="0">
    <p:comb/>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64165262"/>
      </p:ext>
    </p:extLst>
  </p:cSld>
  <p:clrMapOvr>
    <a:masterClrMapping/>
  </p:clrMapOvr>
  <p:transition spd="slow" advTm="0">
    <p:comb/>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454508020"/>
      </p:ext>
    </p:extLst>
  </p:cSld>
  <p:clrMapOvr>
    <a:masterClrMapping/>
  </p:clrMapOvr>
  <p:transition spd="slow" advTm="0">
    <p:comb/>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28032162"/>
      </p:ext>
    </p:extLst>
  </p:cSld>
  <p:clrMapOvr>
    <a:masterClrMapping/>
  </p:clrMapOvr>
  <p:transition spd="slow"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A9104-F7D3-4D73-95FF-3232D347166F}"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1649297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785265060"/>
      </p:ext>
    </p:extLst>
  </p:cSld>
  <p:clrMapOvr>
    <a:masterClrMapping/>
  </p:clrMapOvr>
  <p:transition spd="slow" advTm="0">
    <p:comb/>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871206030"/>
      </p:ext>
    </p:extLst>
  </p:cSld>
  <p:clrMapOvr>
    <a:masterClrMapping/>
  </p:clrMapOvr>
  <p:transition spd="slow" advTm="0">
    <p:comb/>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1391083098"/>
      </p:ext>
    </p:extLst>
  </p:cSld>
  <p:clrMapOvr>
    <a:masterClrMapping/>
  </p:clrMapOvr>
  <p:transition spd="slow" advTm="0">
    <p:comb/>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4546995"/>
      </p:ext>
    </p:extLst>
  </p:cSld>
  <p:clrMapOvr>
    <a:masterClrMapping/>
  </p:clrMapOvr>
  <p:transition spd="slow" advTm="0">
    <p:comb/>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17471858"/>
      </p:ext>
    </p:extLst>
  </p:cSld>
  <p:clrMapOvr>
    <a:masterClrMapping/>
  </p:clrMapOvr>
  <p:transition spd="slow" advTm="0">
    <p:comb/>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41690258"/>
      </p:ext>
    </p:extLst>
  </p:cSld>
  <p:clrMapOvr>
    <a:masterClrMapping/>
  </p:clrMapOvr>
  <p:transition spd="slow" advTm="0">
    <p:comb/>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396594354"/>
      </p:ext>
    </p:extLst>
  </p:cSld>
  <p:clrMapOvr>
    <a:masterClrMapping/>
  </p:clrMapOvr>
  <p:transition spd="slow"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4598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6347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7513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141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5072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285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8968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014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A9104-F7D3-4D73-95FF-3232D347166F}"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4086800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8767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714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685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组合 8"/>
          <p:cNvGrpSpPr/>
          <p:nvPr userDrawn="1"/>
        </p:nvGrpSpPr>
        <p:grpSpPr>
          <a:xfrm>
            <a:off x="0" y="0"/>
            <a:ext cx="12192000" cy="6858000"/>
            <a:chOff x="0" y="0"/>
            <a:chExt cx="12192000" cy="6858000"/>
          </a:xfrm>
        </p:grpSpPr>
        <p:pic>
          <p:nvPicPr>
            <p:cNvPr id="10" name="图片 9"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userDrawn="1"/>
          </p:nvPicPr>
          <p:blipFill>
            <a:blip r:embed="rId3"/>
            <a:stretch>
              <a:fillRect/>
            </a:stretch>
          </p:blipFill>
          <p:spPr>
            <a:xfrm>
              <a:off x="261227" y="0"/>
              <a:ext cx="6907046" cy="6858000"/>
            </a:xfrm>
            <a:prstGeom prst="rect">
              <a:avLst/>
            </a:prstGeom>
          </p:spPr>
        </p:pic>
        <p:pic>
          <p:nvPicPr>
            <p:cNvPr id="12" name="图片 11"/>
            <p:cNvPicPr>
              <a:picLocks noChangeAspect="1"/>
            </p:cNvPicPr>
            <p:nvPr userDrawn="1"/>
          </p:nvPicPr>
          <p:blipFill rotWithShape="1">
            <a:blip r:embed="rId3"/>
            <a:srcRect r="31049"/>
            <a:stretch>
              <a:fillRect/>
            </a:stretch>
          </p:blipFill>
          <p:spPr>
            <a:xfrm>
              <a:off x="7429500" y="0"/>
              <a:ext cx="4762500" cy="6858000"/>
            </a:xfrm>
            <a:prstGeom prst="rect">
              <a:avLst/>
            </a:prstGeom>
          </p:spPr>
        </p:pic>
      </p:grpSp>
    </p:spTree>
    <p:extLst>
      <p:ext uri="{BB962C8B-B14F-4D97-AF65-F5344CB8AC3E}">
        <p14:creationId xmlns:p14="http://schemas.microsoft.com/office/powerpoint/2010/main" val="3316989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4453700" y="4875291"/>
            <a:ext cx="1450923" cy="1392101"/>
          </a:xfrm>
          <a:prstGeom prst="rect">
            <a:avLst/>
          </a:prstGeom>
        </p:spPr>
      </p:pic>
      <p:pic>
        <p:nvPicPr>
          <p:cNvPr id="9" name="图片 8"/>
          <p:cNvPicPr>
            <a:picLocks noChangeAspect="1"/>
          </p:cNvPicPr>
          <p:nvPr userDrawn="1"/>
        </p:nvPicPr>
        <p:blipFill rotWithShape="1">
          <a:blip r:embed="rId3" cstate="email"/>
          <a:srcRect/>
          <a:stretch>
            <a:fillRect/>
          </a:stretch>
        </p:blipFill>
        <p:spPr>
          <a:xfrm>
            <a:off x="315976" y="447726"/>
            <a:ext cx="1747692" cy="2689361"/>
          </a:xfrm>
          <a:prstGeom prst="rect">
            <a:avLst/>
          </a:prstGeom>
        </p:spPr>
      </p:pic>
      <p:pic>
        <p:nvPicPr>
          <p:cNvPr id="11" name="图片 10"/>
          <p:cNvPicPr>
            <a:picLocks noChangeAspect="1"/>
          </p:cNvPicPr>
          <p:nvPr userDrawn="1"/>
        </p:nvPicPr>
        <p:blipFill>
          <a:blip r:embed="rId4"/>
          <a:stretch>
            <a:fillRect/>
          </a:stretch>
        </p:blipFill>
        <p:spPr>
          <a:xfrm rot="798498" flipH="1">
            <a:off x="9635468" y="541968"/>
            <a:ext cx="2274637" cy="1447497"/>
          </a:xfrm>
          <a:prstGeom prst="rect">
            <a:avLst/>
          </a:prstGeom>
        </p:spPr>
      </p:pic>
      <p:pic>
        <p:nvPicPr>
          <p:cNvPr id="12" name="图片 11"/>
          <p:cNvPicPr>
            <a:picLocks noChangeAspect="1"/>
          </p:cNvPicPr>
          <p:nvPr userDrawn="1"/>
        </p:nvPicPr>
        <p:blipFill>
          <a:blip r:embed="rId5"/>
          <a:stretch>
            <a:fillRect/>
          </a:stretch>
        </p:blipFill>
        <p:spPr>
          <a:xfrm flipH="1">
            <a:off x="2208612" y="412615"/>
            <a:ext cx="1739900" cy="939800"/>
          </a:xfrm>
          <a:prstGeom prst="rect">
            <a:avLst/>
          </a:prstGeom>
        </p:spPr>
      </p:pic>
      <p:pic>
        <p:nvPicPr>
          <p:cNvPr id="23" name="图片 22"/>
          <p:cNvPicPr>
            <a:picLocks noChangeAspect="1"/>
          </p:cNvPicPr>
          <p:nvPr userDrawn="1"/>
        </p:nvPicPr>
        <p:blipFill rotWithShape="1">
          <a:blip r:embed="rId6" cstate="email"/>
          <a:srcRect t="5489"/>
          <a:stretch>
            <a:fillRect/>
          </a:stretch>
        </p:blipFill>
        <p:spPr>
          <a:xfrm flipH="1">
            <a:off x="6457073" y="4718485"/>
            <a:ext cx="5734927" cy="2139515"/>
          </a:xfrm>
          <a:prstGeom prst="rect">
            <a:avLst/>
          </a:prstGeom>
        </p:spPr>
      </p:pic>
      <p:pic>
        <p:nvPicPr>
          <p:cNvPr id="10" name="图片 9"/>
          <p:cNvPicPr>
            <a:picLocks noChangeAspect="1"/>
          </p:cNvPicPr>
          <p:nvPr userDrawn="1"/>
        </p:nvPicPr>
        <p:blipFill rotWithShape="1">
          <a:blip r:embed="rId7" cstate="email"/>
          <a:srcRect/>
          <a:stretch>
            <a:fillRect/>
          </a:stretch>
        </p:blipFill>
        <p:spPr>
          <a:xfrm flipH="1">
            <a:off x="9197343" y="3904245"/>
            <a:ext cx="1426085" cy="1277355"/>
          </a:xfrm>
          <a:prstGeom prst="rect">
            <a:avLst/>
          </a:prstGeom>
        </p:spPr>
      </p:pic>
      <p:grpSp>
        <p:nvGrpSpPr>
          <p:cNvPr id="8" name="组合 7"/>
          <p:cNvGrpSpPr/>
          <p:nvPr userDrawn="1"/>
        </p:nvGrpSpPr>
        <p:grpSpPr>
          <a:xfrm flipH="1">
            <a:off x="2208612" y="1731419"/>
            <a:ext cx="7774776" cy="2750939"/>
            <a:chOff x="2334419" y="1503963"/>
            <a:chExt cx="7774776" cy="3264236"/>
          </a:xfrm>
        </p:grpSpPr>
        <p:sp>
          <p:nvSpPr>
            <p:cNvPr id="13" name="矩形: 圆角 12"/>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4" name="矩形: 圆角 13"/>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pic>
        <p:nvPicPr>
          <p:cNvPr id="15" name="图片 14" descr="图片包含 餐桌&#10;&#10;描述已自动生成"/>
          <p:cNvPicPr>
            <a:picLocks noChangeAspect="1"/>
          </p:cNvPicPr>
          <p:nvPr userDrawn="1"/>
        </p:nvPicPr>
        <p:blipFill rotWithShape="1">
          <a:blip r:embed="rId8" cstate="email"/>
          <a:srcRect/>
          <a:stretch>
            <a:fillRect/>
          </a:stretch>
        </p:blipFill>
        <p:spPr>
          <a:xfrm>
            <a:off x="0" y="2918981"/>
            <a:ext cx="4343399" cy="3939019"/>
          </a:xfrm>
          <a:prstGeom prst="rect">
            <a:avLst/>
          </a:prstGeom>
        </p:spPr>
      </p:pic>
    </p:spTree>
    <p:extLst>
      <p:ext uri="{BB962C8B-B14F-4D97-AF65-F5344CB8AC3E}">
        <p14:creationId xmlns:p14="http://schemas.microsoft.com/office/powerpoint/2010/main" val="67421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p:cNvPicPr>
            <a:picLocks noChangeAspect="1"/>
          </p:cNvPicPr>
          <p:nvPr userDrawn="1"/>
        </p:nvPicPr>
        <p:blipFill>
          <a:blip r:embed="rId3"/>
          <a:stretch>
            <a:fillRect/>
          </a:stretch>
        </p:blipFill>
        <p:spPr>
          <a:xfrm>
            <a:off x="2045519" y="5179221"/>
            <a:ext cx="971254" cy="1678779"/>
          </a:xfrm>
          <a:prstGeom prst="rect">
            <a:avLst/>
          </a:prstGeom>
        </p:spPr>
      </p:pic>
      <p:pic>
        <p:nvPicPr>
          <p:cNvPr id="18" name="图片 17"/>
          <p:cNvPicPr>
            <a:picLocks noChangeAspect="1"/>
          </p:cNvPicPr>
          <p:nvPr userDrawn="1"/>
        </p:nvPicPr>
        <p:blipFill>
          <a:blip r:embed="rId4"/>
          <a:stretch>
            <a:fillRect/>
          </a:stretch>
        </p:blipFill>
        <p:spPr>
          <a:xfrm>
            <a:off x="5562975" y="5254713"/>
            <a:ext cx="1451398" cy="1722072"/>
          </a:xfrm>
          <a:prstGeom prst="rect">
            <a:avLst/>
          </a:prstGeom>
        </p:spPr>
      </p:pic>
      <p:pic>
        <p:nvPicPr>
          <p:cNvPr id="19" name="图片 18"/>
          <p:cNvPicPr>
            <a:picLocks noChangeAspect="1"/>
          </p:cNvPicPr>
          <p:nvPr userDrawn="1"/>
        </p:nvPicPr>
        <p:blipFill>
          <a:blip r:embed="rId5"/>
          <a:stretch>
            <a:fillRect/>
          </a:stretch>
        </p:blipFill>
        <p:spPr>
          <a:xfrm>
            <a:off x="3972658" y="5179221"/>
            <a:ext cx="1146431" cy="1678779"/>
          </a:xfrm>
          <a:prstGeom prst="rect">
            <a:avLst/>
          </a:prstGeom>
        </p:spPr>
      </p:pic>
      <p:pic>
        <p:nvPicPr>
          <p:cNvPr id="20" name="图片 19"/>
          <p:cNvPicPr>
            <a:picLocks noChangeAspect="1"/>
          </p:cNvPicPr>
          <p:nvPr userDrawn="1"/>
        </p:nvPicPr>
        <p:blipFill>
          <a:blip r:embed="rId6"/>
          <a:stretch>
            <a:fillRect/>
          </a:stretch>
        </p:blipFill>
        <p:spPr>
          <a:xfrm>
            <a:off x="7014373" y="4815317"/>
            <a:ext cx="705600" cy="2172500"/>
          </a:xfrm>
          <a:prstGeom prst="rect">
            <a:avLst/>
          </a:prstGeom>
        </p:spPr>
      </p:pic>
      <p:pic>
        <p:nvPicPr>
          <p:cNvPr id="21" name="图片 20"/>
          <p:cNvPicPr>
            <a:picLocks noChangeAspect="1"/>
          </p:cNvPicPr>
          <p:nvPr userDrawn="1"/>
        </p:nvPicPr>
        <p:blipFill>
          <a:blip r:embed="rId7"/>
          <a:stretch>
            <a:fillRect/>
          </a:stretch>
        </p:blipFill>
        <p:spPr>
          <a:xfrm>
            <a:off x="4989714" y="4501785"/>
            <a:ext cx="865463" cy="2475000"/>
          </a:xfrm>
          <a:prstGeom prst="rect">
            <a:avLst/>
          </a:prstGeom>
        </p:spPr>
      </p:pic>
      <p:pic>
        <p:nvPicPr>
          <p:cNvPr id="22" name="图片 21"/>
          <p:cNvPicPr>
            <a:picLocks noChangeAspect="1"/>
          </p:cNvPicPr>
          <p:nvPr userDrawn="1"/>
        </p:nvPicPr>
        <p:blipFill>
          <a:blip r:embed="rId8"/>
          <a:stretch>
            <a:fillRect/>
          </a:stretch>
        </p:blipFill>
        <p:spPr>
          <a:xfrm>
            <a:off x="2803073" y="5060436"/>
            <a:ext cx="1389150" cy="2194500"/>
          </a:xfrm>
          <a:prstGeom prst="rect">
            <a:avLst/>
          </a:prstGeom>
        </p:spPr>
      </p:pic>
      <p:pic>
        <p:nvPicPr>
          <p:cNvPr id="25" name="图片 24"/>
          <p:cNvPicPr>
            <a:picLocks noChangeAspect="1"/>
          </p:cNvPicPr>
          <p:nvPr userDrawn="1"/>
        </p:nvPicPr>
        <p:blipFill>
          <a:blip r:embed="rId5"/>
          <a:stretch>
            <a:fillRect/>
          </a:stretch>
        </p:blipFill>
        <p:spPr>
          <a:xfrm>
            <a:off x="7618896" y="5593574"/>
            <a:ext cx="944589" cy="1383211"/>
          </a:xfrm>
          <a:prstGeom prst="rect">
            <a:avLst/>
          </a:prstGeom>
        </p:spPr>
      </p:pic>
      <p:pic>
        <p:nvPicPr>
          <p:cNvPr id="26" name="图片 25"/>
          <p:cNvPicPr>
            <a:picLocks noChangeAspect="1"/>
          </p:cNvPicPr>
          <p:nvPr userDrawn="1"/>
        </p:nvPicPr>
        <p:blipFill>
          <a:blip r:embed="rId4"/>
          <a:stretch>
            <a:fillRect/>
          </a:stretch>
        </p:blipFill>
        <p:spPr>
          <a:xfrm>
            <a:off x="1116796" y="5737063"/>
            <a:ext cx="1054161" cy="1250754"/>
          </a:xfrm>
          <a:prstGeom prst="rect">
            <a:avLst/>
          </a:prstGeom>
        </p:spPr>
      </p:pic>
      <p:pic>
        <p:nvPicPr>
          <p:cNvPr id="27" name="图片 26"/>
          <p:cNvPicPr>
            <a:picLocks noChangeAspect="1"/>
          </p:cNvPicPr>
          <p:nvPr userDrawn="1"/>
        </p:nvPicPr>
        <p:blipFill>
          <a:blip r:embed="rId4"/>
          <a:stretch>
            <a:fillRect/>
          </a:stretch>
        </p:blipFill>
        <p:spPr>
          <a:xfrm flipH="1">
            <a:off x="8082832" y="5424143"/>
            <a:ext cx="1451398" cy="1722072"/>
          </a:xfrm>
          <a:prstGeom prst="rect">
            <a:avLst/>
          </a:prstGeom>
        </p:spPr>
      </p:pic>
      <p:pic>
        <p:nvPicPr>
          <p:cNvPr id="28" name="图片 27"/>
          <p:cNvPicPr>
            <a:picLocks noChangeAspect="1"/>
          </p:cNvPicPr>
          <p:nvPr userDrawn="1"/>
        </p:nvPicPr>
        <p:blipFill>
          <a:blip r:embed="rId5"/>
          <a:stretch>
            <a:fillRect/>
          </a:stretch>
        </p:blipFill>
        <p:spPr>
          <a:xfrm>
            <a:off x="9534230" y="5186062"/>
            <a:ext cx="1146431" cy="1678779"/>
          </a:xfrm>
          <a:prstGeom prst="rect">
            <a:avLst/>
          </a:prstGeom>
        </p:spPr>
      </p:pic>
      <p:pic>
        <p:nvPicPr>
          <p:cNvPr id="29" name="图片 28"/>
          <p:cNvPicPr>
            <a:picLocks noChangeAspect="1"/>
          </p:cNvPicPr>
          <p:nvPr userDrawn="1"/>
        </p:nvPicPr>
        <p:blipFill>
          <a:blip r:embed="rId5"/>
          <a:stretch>
            <a:fillRect/>
          </a:stretch>
        </p:blipFill>
        <p:spPr>
          <a:xfrm>
            <a:off x="144835" y="5318296"/>
            <a:ext cx="1146431" cy="1678779"/>
          </a:xfrm>
          <a:prstGeom prst="rect">
            <a:avLst/>
          </a:prstGeom>
        </p:spPr>
      </p:pic>
      <p:pic>
        <p:nvPicPr>
          <p:cNvPr id="30" name="图片 29"/>
          <p:cNvPicPr>
            <a:picLocks noChangeAspect="1"/>
          </p:cNvPicPr>
          <p:nvPr userDrawn="1"/>
        </p:nvPicPr>
        <p:blipFill>
          <a:blip r:embed="rId7"/>
          <a:stretch>
            <a:fillRect/>
          </a:stretch>
        </p:blipFill>
        <p:spPr>
          <a:xfrm>
            <a:off x="-159804" y="5739285"/>
            <a:ext cx="865463" cy="2475000"/>
          </a:xfrm>
          <a:prstGeom prst="rect">
            <a:avLst/>
          </a:prstGeom>
        </p:spPr>
      </p:pic>
      <p:pic>
        <p:nvPicPr>
          <p:cNvPr id="31" name="图片 30"/>
          <p:cNvPicPr>
            <a:picLocks noChangeAspect="1"/>
          </p:cNvPicPr>
          <p:nvPr userDrawn="1"/>
        </p:nvPicPr>
        <p:blipFill>
          <a:blip r:embed="rId7"/>
          <a:stretch>
            <a:fillRect/>
          </a:stretch>
        </p:blipFill>
        <p:spPr>
          <a:xfrm flipH="1">
            <a:off x="11249455" y="5314096"/>
            <a:ext cx="865463" cy="2475000"/>
          </a:xfrm>
          <a:prstGeom prst="rect">
            <a:avLst/>
          </a:prstGeom>
        </p:spPr>
      </p:pic>
      <p:pic>
        <p:nvPicPr>
          <p:cNvPr id="32" name="图片 31"/>
          <p:cNvPicPr>
            <a:picLocks noChangeAspect="1"/>
          </p:cNvPicPr>
          <p:nvPr userDrawn="1"/>
        </p:nvPicPr>
        <p:blipFill>
          <a:blip r:embed="rId6"/>
          <a:stretch>
            <a:fillRect/>
          </a:stretch>
        </p:blipFill>
        <p:spPr>
          <a:xfrm>
            <a:off x="2884212" y="5363643"/>
            <a:ext cx="705600" cy="2172500"/>
          </a:xfrm>
          <a:prstGeom prst="rect">
            <a:avLst/>
          </a:prstGeom>
        </p:spPr>
      </p:pic>
      <p:pic>
        <p:nvPicPr>
          <p:cNvPr id="33" name="图片 32"/>
          <p:cNvPicPr>
            <a:picLocks noChangeAspect="1"/>
          </p:cNvPicPr>
          <p:nvPr userDrawn="1"/>
        </p:nvPicPr>
        <p:blipFill>
          <a:blip r:embed="rId3"/>
          <a:stretch>
            <a:fillRect/>
          </a:stretch>
        </p:blipFill>
        <p:spPr>
          <a:xfrm flipH="1">
            <a:off x="10278710" y="5857364"/>
            <a:ext cx="971254" cy="1678779"/>
          </a:xfrm>
          <a:prstGeom prst="rect">
            <a:avLst/>
          </a:prstGeom>
        </p:spPr>
      </p:pic>
      <p:pic>
        <p:nvPicPr>
          <p:cNvPr id="34" name="图片 33"/>
          <p:cNvPicPr>
            <a:picLocks noChangeAspect="1"/>
          </p:cNvPicPr>
          <p:nvPr userDrawn="1"/>
        </p:nvPicPr>
        <p:blipFill>
          <a:blip r:embed="rId8"/>
          <a:stretch>
            <a:fillRect/>
          </a:stretch>
        </p:blipFill>
        <p:spPr>
          <a:xfrm>
            <a:off x="9152973" y="5908278"/>
            <a:ext cx="1389150" cy="2194500"/>
          </a:xfrm>
          <a:prstGeom prst="rect">
            <a:avLst/>
          </a:prstGeom>
        </p:spPr>
      </p:pic>
    </p:spTree>
    <p:extLst>
      <p:ext uri="{BB962C8B-B14F-4D97-AF65-F5344CB8AC3E}">
        <p14:creationId xmlns:p14="http://schemas.microsoft.com/office/powerpoint/2010/main" val="307990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3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20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30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20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16" name="矩形 15"/>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 name="矩形: 圆角 1"/>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9" name="图片 8"/>
          <p:cNvPicPr>
            <a:picLocks noChangeAspect="1"/>
          </p:cNvPicPr>
          <p:nvPr userDrawn="1"/>
        </p:nvPicPr>
        <p:blipFill rotWithShape="1">
          <a:blip r:embed="rId2" cstate="email"/>
          <a:srcRect/>
          <a:stretch>
            <a:fillRect/>
          </a:stretch>
        </p:blipFill>
        <p:spPr>
          <a:xfrm flipH="1">
            <a:off x="8420099" y="5397228"/>
            <a:ext cx="3771895" cy="1460771"/>
          </a:xfrm>
          <a:prstGeom prst="rect">
            <a:avLst/>
          </a:prstGeom>
        </p:spPr>
      </p:pic>
      <p:pic>
        <p:nvPicPr>
          <p:cNvPr id="12" name="图片 11"/>
          <p:cNvPicPr>
            <a:picLocks noChangeAspect="1"/>
          </p:cNvPicPr>
          <p:nvPr userDrawn="1"/>
        </p:nvPicPr>
        <p:blipFill rotWithShape="1">
          <a:blip r:embed="rId3" cstate="email"/>
          <a:srcRect/>
          <a:stretch>
            <a:fillRect/>
          </a:stretch>
        </p:blipFill>
        <p:spPr>
          <a:xfrm>
            <a:off x="1039369" y="661763"/>
            <a:ext cx="1523014" cy="895970"/>
          </a:xfrm>
          <a:prstGeom prst="rect">
            <a:avLst/>
          </a:prstGeom>
        </p:spPr>
      </p:pic>
      <p:pic>
        <p:nvPicPr>
          <p:cNvPr id="8" name="图片 7"/>
          <p:cNvPicPr>
            <a:picLocks noChangeAspect="1"/>
          </p:cNvPicPr>
          <p:nvPr userDrawn="1"/>
        </p:nvPicPr>
        <p:blipFill rotWithShape="1">
          <a:blip r:embed="rId4" cstate="email"/>
          <a:srcRect/>
          <a:stretch>
            <a:fillRect/>
          </a:stretch>
        </p:blipFill>
        <p:spPr>
          <a:xfrm rot="16200000" flipH="1">
            <a:off x="10035518" y="671949"/>
            <a:ext cx="1127298" cy="1106929"/>
          </a:xfrm>
          <a:prstGeom prst="rect">
            <a:avLst/>
          </a:prstGeom>
        </p:spPr>
      </p:pic>
      <p:pic>
        <p:nvPicPr>
          <p:cNvPr id="11" name="图片 10"/>
          <p:cNvPicPr>
            <a:picLocks noChangeAspect="1"/>
          </p:cNvPicPr>
          <p:nvPr userDrawn="1"/>
        </p:nvPicPr>
        <p:blipFill rotWithShape="1">
          <a:blip r:embed="rId5" cstate="email"/>
          <a:srcRect/>
          <a:stretch>
            <a:fillRect/>
          </a:stretch>
        </p:blipFill>
        <p:spPr>
          <a:xfrm>
            <a:off x="987031" y="5442258"/>
            <a:ext cx="841769" cy="753979"/>
          </a:xfrm>
          <a:prstGeom prst="rect">
            <a:avLst/>
          </a:prstGeom>
        </p:spPr>
      </p:pic>
      <p:sp>
        <p:nvSpPr>
          <p:cNvPr id="3" name="矩形 2"/>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4043135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16" grpId="3" animBg="1"/>
      <p:bldP spid="16" grpId="4" animBg="1"/>
      <p:bldP spid="16" grpId="5" animBg="1"/>
      <p:bldP spid="16" grpId="6" animBg="1"/>
      <p:bldP spid="2" grpId="0" animBg="1"/>
      <p:bldP spid="2" grpId="1" animBg="1"/>
      <p:bldP spid="2" grpId="2" animBg="1"/>
      <p:bldP spid="2" grpId="3" animBg="1"/>
      <p:bldP spid="2" grpId="4" animBg="1"/>
      <p:bldP spid="2" grpId="5" animBg="1"/>
      <p:bldP spid="2" grpId="6" animBg="1"/>
      <p:bldP spid="3" grpId="0" animBg="1"/>
      <p:bldP spid="3" grpId="1" animBg="1"/>
      <p:bldP spid="3" grpId="2" animBg="1"/>
      <p:bldP spid="3" grpId="3" animBg="1"/>
      <p:bldP spid="3" grpId="4" animBg="1"/>
      <p:bldP spid="3" grpId="5" animBg="1"/>
      <p:bldP spid="3" grpId="6"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形 1"/>
          <p:cNvPicPr>
            <a:picLocks noChangeAspect="1"/>
          </p:cNvPicPr>
          <p:nvPr userDrawn="1"/>
        </p:nvPicPr>
        <p:blipFill>
          <a:blip/>
          <a:stretch>
            <a:fillRect/>
          </a:stretch>
        </p:blipFill>
        <p:spPr>
          <a:xfrm>
            <a:off x="865463" y="393025"/>
            <a:ext cx="10325051" cy="6153009"/>
          </a:xfrm>
          <a:prstGeom prst="rect">
            <a:avLst/>
          </a:prstGeom>
        </p:spPr>
      </p:pic>
      <p:pic>
        <p:nvPicPr>
          <p:cNvPr id="17" name="图片 16"/>
          <p:cNvPicPr>
            <a:picLocks noChangeAspect="1"/>
          </p:cNvPicPr>
          <p:nvPr userDrawn="1"/>
        </p:nvPicPr>
        <p:blipFill>
          <a:blip r:embed="rId3"/>
          <a:stretch>
            <a:fillRect/>
          </a:stretch>
        </p:blipFill>
        <p:spPr>
          <a:xfrm flipH="1">
            <a:off x="1307059" y="5581598"/>
            <a:ext cx="738460" cy="1276402"/>
          </a:xfrm>
          <a:prstGeom prst="rect">
            <a:avLst/>
          </a:prstGeom>
        </p:spPr>
      </p:pic>
      <p:pic>
        <p:nvPicPr>
          <p:cNvPr id="18" name="图片 17"/>
          <p:cNvPicPr>
            <a:picLocks noChangeAspect="1"/>
          </p:cNvPicPr>
          <p:nvPr userDrawn="1"/>
        </p:nvPicPr>
        <p:blipFill>
          <a:blip r:embed="rId4"/>
          <a:stretch>
            <a:fillRect/>
          </a:stretch>
        </p:blipFill>
        <p:spPr>
          <a:xfrm flipH="1">
            <a:off x="4739991" y="5651897"/>
            <a:ext cx="1103521" cy="1309319"/>
          </a:xfrm>
          <a:prstGeom prst="rect">
            <a:avLst/>
          </a:prstGeom>
        </p:spPr>
      </p:pic>
      <p:pic>
        <p:nvPicPr>
          <p:cNvPr id="19" name="图片 18"/>
          <p:cNvPicPr>
            <a:picLocks noChangeAspect="1"/>
          </p:cNvPicPr>
          <p:nvPr userDrawn="1"/>
        </p:nvPicPr>
        <p:blipFill>
          <a:blip r:embed="rId5"/>
          <a:stretch>
            <a:fillRect/>
          </a:stretch>
        </p:blipFill>
        <p:spPr>
          <a:xfrm flipH="1">
            <a:off x="2809512" y="5683840"/>
            <a:ext cx="871649" cy="1276402"/>
          </a:xfrm>
          <a:prstGeom prst="rect">
            <a:avLst/>
          </a:prstGeom>
        </p:spPr>
      </p:pic>
      <p:pic>
        <p:nvPicPr>
          <p:cNvPr id="20" name="图片 19"/>
          <p:cNvPicPr>
            <a:picLocks noChangeAspect="1"/>
          </p:cNvPicPr>
          <p:nvPr userDrawn="1"/>
        </p:nvPicPr>
        <p:blipFill>
          <a:blip r:embed="rId6"/>
          <a:stretch>
            <a:fillRect/>
          </a:stretch>
        </p:blipFill>
        <p:spPr>
          <a:xfrm flipH="1">
            <a:off x="6477894" y="5336031"/>
            <a:ext cx="536479" cy="1651786"/>
          </a:xfrm>
          <a:prstGeom prst="rect">
            <a:avLst/>
          </a:prstGeom>
        </p:spPr>
      </p:pic>
      <p:pic>
        <p:nvPicPr>
          <p:cNvPr id="21" name="图片 20"/>
          <p:cNvPicPr>
            <a:picLocks noChangeAspect="1"/>
          </p:cNvPicPr>
          <p:nvPr userDrawn="1"/>
        </p:nvPicPr>
        <p:blipFill>
          <a:blip r:embed="rId7"/>
          <a:stretch>
            <a:fillRect/>
          </a:stretch>
        </p:blipFill>
        <p:spPr>
          <a:xfrm flipH="1">
            <a:off x="4331689" y="5095003"/>
            <a:ext cx="658025" cy="1881782"/>
          </a:xfrm>
          <a:prstGeom prst="rect">
            <a:avLst/>
          </a:prstGeom>
        </p:spPr>
      </p:pic>
      <p:pic>
        <p:nvPicPr>
          <p:cNvPr id="22" name="图片 21"/>
          <p:cNvPicPr>
            <a:picLocks noChangeAspect="1"/>
          </p:cNvPicPr>
          <p:nvPr userDrawn="1"/>
        </p:nvPicPr>
        <p:blipFill>
          <a:blip r:embed="rId8"/>
          <a:stretch>
            <a:fillRect/>
          </a:stretch>
        </p:blipFill>
        <p:spPr>
          <a:xfrm flipH="1">
            <a:off x="1746880" y="5586422"/>
            <a:ext cx="1056193" cy="1668513"/>
          </a:xfrm>
          <a:prstGeom prst="rect">
            <a:avLst/>
          </a:prstGeom>
        </p:spPr>
      </p:pic>
      <p:pic>
        <p:nvPicPr>
          <p:cNvPr id="25" name="图片 24"/>
          <p:cNvPicPr>
            <a:picLocks noChangeAspect="1"/>
          </p:cNvPicPr>
          <p:nvPr userDrawn="1"/>
        </p:nvPicPr>
        <p:blipFill>
          <a:blip r:embed="rId5"/>
          <a:stretch>
            <a:fillRect/>
          </a:stretch>
        </p:blipFill>
        <p:spPr>
          <a:xfrm flipH="1">
            <a:off x="6900711" y="5925108"/>
            <a:ext cx="718186" cy="1051677"/>
          </a:xfrm>
          <a:prstGeom prst="rect">
            <a:avLst/>
          </a:prstGeom>
        </p:spPr>
      </p:pic>
      <p:pic>
        <p:nvPicPr>
          <p:cNvPr id="26" name="图片 25"/>
          <p:cNvPicPr>
            <a:picLocks noChangeAspect="1"/>
          </p:cNvPicPr>
          <p:nvPr userDrawn="1"/>
        </p:nvPicPr>
        <p:blipFill>
          <a:blip r:embed="rId4"/>
          <a:stretch>
            <a:fillRect/>
          </a:stretch>
        </p:blipFill>
        <p:spPr>
          <a:xfrm flipH="1">
            <a:off x="315301" y="6036849"/>
            <a:ext cx="801495" cy="950968"/>
          </a:xfrm>
          <a:prstGeom prst="rect">
            <a:avLst/>
          </a:prstGeom>
        </p:spPr>
      </p:pic>
      <p:pic>
        <p:nvPicPr>
          <p:cNvPr id="27" name="图片 26"/>
          <p:cNvPicPr>
            <a:picLocks noChangeAspect="1"/>
          </p:cNvPicPr>
          <p:nvPr userDrawn="1"/>
        </p:nvPicPr>
        <p:blipFill>
          <a:blip r:embed="rId4"/>
          <a:stretch>
            <a:fillRect/>
          </a:stretch>
        </p:blipFill>
        <p:spPr>
          <a:xfrm>
            <a:off x="6979311" y="5836895"/>
            <a:ext cx="1103521" cy="1309319"/>
          </a:xfrm>
          <a:prstGeom prst="rect">
            <a:avLst/>
          </a:prstGeom>
        </p:spPr>
      </p:pic>
      <p:pic>
        <p:nvPicPr>
          <p:cNvPr id="28" name="图片 27"/>
          <p:cNvPicPr>
            <a:picLocks noChangeAspect="1"/>
          </p:cNvPicPr>
          <p:nvPr userDrawn="1"/>
        </p:nvPicPr>
        <p:blipFill>
          <a:blip r:embed="rId5"/>
          <a:stretch>
            <a:fillRect/>
          </a:stretch>
        </p:blipFill>
        <p:spPr>
          <a:xfrm flipH="1">
            <a:off x="8662581" y="5588439"/>
            <a:ext cx="871649" cy="1276402"/>
          </a:xfrm>
          <a:prstGeom prst="rect">
            <a:avLst/>
          </a:prstGeom>
        </p:spPr>
      </p:pic>
      <p:pic>
        <p:nvPicPr>
          <p:cNvPr id="29" name="图片 28"/>
          <p:cNvPicPr>
            <a:picLocks noChangeAspect="1"/>
          </p:cNvPicPr>
          <p:nvPr userDrawn="1"/>
        </p:nvPicPr>
        <p:blipFill>
          <a:blip r:embed="rId5"/>
          <a:stretch>
            <a:fillRect/>
          </a:stretch>
        </p:blipFill>
        <p:spPr>
          <a:xfrm flipH="1">
            <a:off x="10856343" y="5920670"/>
            <a:ext cx="871649" cy="1276402"/>
          </a:xfrm>
          <a:prstGeom prst="rect">
            <a:avLst/>
          </a:prstGeom>
        </p:spPr>
      </p:pic>
      <p:pic>
        <p:nvPicPr>
          <p:cNvPr id="30" name="图片 29"/>
          <p:cNvPicPr>
            <a:picLocks noChangeAspect="1"/>
          </p:cNvPicPr>
          <p:nvPr userDrawn="1"/>
        </p:nvPicPr>
        <p:blipFill>
          <a:blip r:embed="rId7"/>
          <a:stretch>
            <a:fillRect/>
          </a:stretch>
        </p:blipFill>
        <p:spPr>
          <a:xfrm flipH="1">
            <a:off x="820828" y="5479787"/>
            <a:ext cx="658025" cy="1881782"/>
          </a:xfrm>
          <a:prstGeom prst="rect">
            <a:avLst/>
          </a:prstGeom>
        </p:spPr>
      </p:pic>
      <p:pic>
        <p:nvPicPr>
          <p:cNvPr id="31" name="图片 30"/>
          <p:cNvPicPr>
            <a:picLocks noChangeAspect="1"/>
          </p:cNvPicPr>
          <p:nvPr userDrawn="1"/>
        </p:nvPicPr>
        <p:blipFill>
          <a:blip r:embed="rId7"/>
          <a:stretch>
            <a:fillRect/>
          </a:stretch>
        </p:blipFill>
        <p:spPr>
          <a:xfrm>
            <a:off x="10405599" y="5369243"/>
            <a:ext cx="658025" cy="1881782"/>
          </a:xfrm>
          <a:prstGeom prst="rect">
            <a:avLst/>
          </a:prstGeom>
        </p:spPr>
      </p:pic>
      <p:pic>
        <p:nvPicPr>
          <p:cNvPr id="32" name="图片 31"/>
          <p:cNvPicPr>
            <a:picLocks noChangeAspect="1"/>
          </p:cNvPicPr>
          <p:nvPr userDrawn="1"/>
        </p:nvPicPr>
        <p:blipFill>
          <a:blip r:embed="rId6"/>
          <a:stretch>
            <a:fillRect/>
          </a:stretch>
        </p:blipFill>
        <p:spPr>
          <a:xfrm flipH="1">
            <a:off x="2347733" y="5884357"/>
            <a:ext cx="536479" cy="1651786"/>
          </a:xfrm>
          <a:prstGeom prst="rect">
            <a:avLst/>
          </a:prstGeom>
        </p:spPr>
      </p:pic>
      <p:pic>
        <p:nvPicPr>
          <p:cNvPr id="33" name="图片 32"/>
          <p:cNvPicPr>
            <a:picLocks noChangeAspect="1"/>
          </p:cNvPicPr>
          <p:nvPr userDrawn="1"/>
        </p:nvPicPr>
        <p:blipFill>
          <a:blip r:embed="rId3"/>
          <a:stretch>
            <a:fillRect/>
          </a:stretch>
        </p:blipFill>
        <p:spPr>
          <a:xfrm>
            <a:off x="9540250" y="6259741"/>
            <a:ext cx="738460" cy="1276402"/>
          </a:xfrm>
          <a:prstGeom prst="rect">
            <a:avLst/>
          </a:prstGeom>
        </p:spPr>
      </p:pic>
      <p:pic>
        <p:nvPicPr>
          <p:cNvPr id="34" name="图片 33"/>
          <p:cNvPicPr>
            <a:picLocks noChangeAspect="1"/>
          </p:cNvPicPr>
          <p:nvPr userDrawn="1"/>
        </p:nvPicPr>
        <p:blipFill>
          <a:blip r:embed="rId8"/>
          <a:stretch>
            <a:fillRect/>
          </a:stretch>
        </p:blipFill>
        <p:spPr>
          <a:xfrm flipH="1">
            <a:off x="8225713" y="5836895"/>
            <a:ext cx="1056193" cy="1668513"/>
          </a:xfrm>
          <a:prstGeom prst="rect">
            <a:avLst/>
          </a:prstGeom>
        </p:spPr>
      </p:pic>
      <p:pic>
        <p:nvPicPr>
          <p:cNvPr id="23" name="图片 22"/>
          <p:cNvPicPr>
            <a:picLocks noChangeAspect="1"/>
          </p:cNvPicPr>
          <p:nvPr userDrawn="1"/>
        </p:nvPicPr>
        <p:blipFill>
          <a:blip r:embed="rId7"/>
          <a:stretch>
            <a:fillRect/>
          </a:stretch>
        </p:blipFill>
        <p:spPr>
          <a:xfrm>
            <a:off x="7648755" y="5695696"/>
            <a:ext cx="658025" cy="1881782"/>
          </a:xfrm>
          <a:prstGeom prst="rect">
            <a:avLst/>
          </a:prstGeom>
        </p:spPr>
      </p:pic>
      <p:pic>
        <p:nvPicPr>
          <p:cNvPr id="24" name="图片 23"/>
          <p:cNvPicPr>
            <a:picLocks noChangeAspect="1"/>
          </p:cNvPicPr>
          <p:nvPr userDrawn="1"/>
        </p:nvPicPr>
        <p:blipFill>
          <a:blip r:embed="rId3"/>
          <a:stretch>
            <a:fillRect/>
          </a:stretch>
        </p:blipFill>
        <p:spPr>
          <a:xfrm>
            <a:off x="5640242" y="6006788"/>
            <a:ext cx="738460" cy="1276402"/>
          </a:xfrm>
          <a:prstGeom prst="rect">
            <a:avLst/>
          </a:prstGeom>
        </p:spPr>
      </p:pic>
      <p:pic>
        <p:nvPicPr>
          <p:cNvPr id="36" name="图片 35"/>
          <p:cNvPicPr>
            <a:picLocks noChangeAspect="1"/>
          </p:cNvPicPr>
          <p:nvPr userDrawn="1"/>
        </p:nvPicPr>
        <p:blipFill>
          <a:blip r:embed="rId5"/>
          <a:stretch>
            <a:fillRect/>
          </a:stretch>
        </p:blipFill>
        <p:spPr>
          <a:xfrm>
            <a:off x="3795177" y="5884357"/>
            <a:ext cx="871649" cy="1276402"/>
          </a:xfrm>
          <a:prstGeom prst="rect">
            <a:avLst/>
          </a:prstGeom>
        </p:spPr>
      </p:pic>
      <p:pic>
        <p:nvPicPr>
          <p:cNvPr id="37" name="图片 36"/>
          <p:cNvPicPr>
            <a:picLocks noChangeAspect="1"/>
          </p:cNvPicPr>
          <p:nvPr userDrawn="1"/>
        </p:nvPicPr>
        <p:blipFill>
          <a:blip r:embed="rId3"/>
          <a:stretch>
            <a:fillRect/>
          </a:stretch>
        </p:blipFill>
        <p:spPr>
          <a:xfrm>
            <a:off x="3420893" y="5986599"/>
            <a:ext cx="738460" cy="1276402"/>
          </a:xfrm>
          <a:prstGeom prst="rect">
            <a:avLst/>
          </a:prstGeom>
        </p:spPr>
      </p:pic>
    </p:spTree>
    <p:extLst>
      <p:ext uri="{BB962C8B-B14F-4D97-AF65-F5344CB8AC3E}">
        <p14:creationId xmlns:p14="http://schemas.microsoft.com/office/powerpoint/2010/main" val="110643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30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30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30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30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ppt_x"/>
                                          </p:val>
                                        </p:tav>
                                        <p:tav tm="100000">
                                          <p:val>
                                            <p:strVal val="#ppt_x"/>
                                          </p:val>
                                        </p:tav>
                                      </p:tavLst>
                                    </p:anim>
                                    <p:anim calcmode="lin" valueType="num">
                                      <p:cBhvr additive="base">
                                        <p:cTn id="55" dur="50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20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20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fill="hold"/>
                                        <p:tgtEl>
                                          <p:spTgt spid="32"/>
                                        </p:tgtEl>
                                        <p:attrNameLst>
                                          <p:attrName>ppt_x</p:attrName>
                                        </p:attrNameLst>
                                      </p:cBhvr>
                                      <p:tavLst>
                                        <p:tav tm="0">
                                          <p:val>
                                            <p:strVal val="#ppt_x"/>
                                          </p:val>
                                        </p:tav>
                                        <p:tav tm="100000">
                                          <p:val>
                                            <p:strVal val="#ppt_x"/>
                                          </p:val>
                                        </p:tav>
                                      </p:tavLst>
                                    </p:anim>
                                    <p:anim calcmode="lin" valueType="num">
                                      <p:cBhvr additive="base">
                                        <p:cTn id="67" dur="500" fill="hold"/>
                                        <p:tgtEl>
                                          <p:spTgt spid="32"/>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20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ppt_x"/>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additive="base">
                                        <p:cTn id="74" dur="500" fill="hold"/>
                                        <p:tgtEl>
                                          <p:spTgt spid="34"/>
                                        </p:tgtEl>
                                        <p:attrNameLst>
                                          <p:attrName>ppt_x</p:attrName>
                                        </p:attrNameLst>
                                      </p:cBhvr>
                                      <p:tavLst>
                                        <p:tav tm="0">
                                          <p:val>
                                            <p:strVal val="#ppt_x"/>
                                          </p:val>
                                        </p:tav>
                                        <p:tav tm="100000">
                                          <p:val>
                                            <p:strVal val="#ppt_x"/>
                                          </p:val>
                                        </p:tav>
                                      </p:tavLst>
                                    </p:anim>
                                    <p:anim calcmode="lin" valueType="num">
                                      <p:cBhvr additive="base">
                                        <p:cTn id="75" dur="500" fill="hold"/>
                                        <p:tgtEl>
                                          <p:spTgt spid="34"/>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20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ppt_x"/>
                                          </p:val>
                                        </p:tav>
                                        <p:tav tm="100000">
                                          <p:val>
                                            <p:strVal val="#ppt_x"/>
                                          </p:val>
                                        </p:tav>
                                      </p:tavLst>
                                    </p:anim>
                                    <p:anim calcmode="lin" valueType="num">
                                      <p:cBhvr additive="base">
                                        <p:cTn id="79" dur="500" fill="hold"/>
                                        <p:tgtEl>
                                          <p:spTgt spid="23"/>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200"/>
                                  </p:stCondLst>
                                  <p:childTnLst>
                                    <p:set>
                                      <p:cBhvr>
                                        <p:cTn id="81" dur="1" fill="hold">
                                          <p:stCondLst>
                                            <p:cond delay="0"/>
                                          </p:stCondLst>
                                        </p:cTn>
                                        <p:tgtEl>
                                          <p:spTgt spid="24"/>
                                        </p:tgtEl>
                                        <p:attrNameLst>
                                          <p:attrName>style.visibility</p:attrName>
                                        </p:attrNameLst>
                                      </p:cBhvr>
                                      <p:to>
                                        <p:strVal val="visible"/>
                                      </p:to>
                                    </p:set>
                                    <p:anim calcmode="lin" valueType="num">
                                      <p:cBhvr additive="base">
                                        <p:cTn id="82" dur="500" fill="hold"/>
                                        <p:tgtEl>
                                          <p:spTgt spid="24"/>
                                        </p:tgtEl>
                                        <p:attrNameLst>
                                          <p:attrName>ppt_x</p:attrName>
                                        </p:attrNameLst>
                                      </p:cBhvr>
                                      <p:tavLst>
                                        <p:tav tm="0">
                                          <p:val>
                                            <p:strVal val="#ppt_x"/>
                                          </p:val>
                                        </p:tav>
                                        <p:tav tm="100000">
                                          <p:val>
                                            <p:strVal val="#ppt_x"/>
                                          </p:val>
                                        </p:tav>
                                      </p:tavLst>
                                    </p:anim>
                                    <p:anim calcmode="lin" valueType="num">
                                      <p:cBhvr additive="base">
                                        <p:cTn id="83" dur="500" fill="hold"/>
                                        <p:tgtEl>
                                          <p:spTgt spid="24"/>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300"/>
                                  </p:stCondLst>
                                  <p:childTnLst>
                                    <p:set>
                                      <p:cBhvr>
                                        <p:cTn id="85" dur="1" fill="hold">
                                          <p:stCondLst>
                                            <p:cond delay="0"/>
                                          </p:stCondLst>
                                        </p:cTn>
                                        <p:tgtEl>
                                          <p:spTgt spid="36"/>
                                        </p:tgtEl>
                                        <p:attrNameLst>
                                          <p:attrName>style.visibility</p:attrName>
                                        </p:attrNameLst>
                                      </p:cBhvr>
                                      <p:to>
                                        <p:strVal val="visible"/>
                                      </p:to>
                                    </p:set>
                                    <p:anim calcmode="lin" valueType="num">
                                      <p:cBhvr additive="base">
                                        <p:cTn id="86" dur="500" fill="hold"/>
                                        <p:tgtEl>
                                          <p:spTgt spid="36"/>
                                        </p:tgtEl>
                                        <p:attrNameLst>
                                          <p:attrName>ppt_x</p:attrName>
                                        </p:attrNameLst>
                                      </p:cBhvr>
                                      <p:tavLst>
                                        <p:tav tm="0">
                                          <p:val>
                                            <p:strVal val="#ppt_x"/>
                                          </p:val>
                                        </p:tav>
                                        <p:tav tm="100000">
                                          <p:val>
                                            <p:strVal val="#ppt_x"/>
                                          </p:val>
                                        </p:tav>
                                      </p:tavLst>
                                    </p:anim>
                                    <p:anim calcmode="lin" valueType="num">
                                      <p:cBhvr additive="base">
                                        <p:cTn id="87" dur="500" fill="hold"/>
                                        <p:tgtEl>
                                          <p:spTgt spid="36"/>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additive="base">
                                        <p:cTn id="90" dur="500" fill="hold"/>
                                        <p:tgtEl>
                                          <p:spTgt spid="37"/>
                                        </p:tgtEl>
                                        <p:attrNameLst>
                                          <p:attrName>ppt_x</p:attrName>
                                        </p:attrNameLst>
                                      </p:cBhvr>
                                      <p:tavLst>
                                        <p:tav tm="0">
                                          <p:val>
                                            <p:strVal val="#ppt_x"/>
                                          </p:val>
                                        </p:tav>
                                        <p:tav tm="100000">
                                          <p:val>
                                            <p:strVal val="#ppt_x"/>
                                          </p:val>
                                        </p:tav>
                                      </p:tavLst>
                                    </p:anim>
                                    <p:anim calcmode="lin" valueType="num">
                                      <p:cBhvr additive="base">
                                        <p:cTn id="9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16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p:cNvPicPr>
            <a:picLocks noChangeAspect="1"/>
          </p:cNvPicPr>
          <p:nvPr userDrawn="1"/>
        </p:nvPicPr>
        <p:blipFill rotWithShape="1">
          <a:blip r:embed="rId2"/>
          <a:srcRect l="24398" t="34293" r="24399" b="34292"/>
          <a:stretch>
            <a:fillRect/>
          </a:stretch>
        </p:blipFill>
        <p:spPr>
          <a:xfrm>
            <a:off x="0" y="0"/>
            <a:ext cx="12192000" cy="6858000"/>
          </a:xfrm>
          <a:prstGeom prst="rect">
            <a:avLst/>
          </a:prstGeom>
        </p:spPr>
      </p:pic>
      <p:sp>
        <p:nvSpPr>
          <p:cNvPr id="58" name="矩形 57"/>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2147128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5A9104-F7D3-4D73-95FF-3232D347166F}"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82820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642502988"/>
      </p:ext>
    </p:extLst>
  </p:cSld>
  <p:clrMapOvr>
    <a:masterClrMapping/>
  </p:clrMapOvr>
  <p:transition spd="slow"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43704214"/>
      </p:ext>
    </p:extLst>
  </p:cSld>
  <p:clrMapOvr>
    <a:masterClrMapping/>
  </p:clrMapOvr>
  <p:transition spd="slow"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581756582"/>
      </p:ext>
    </p:extLst>
  </p:cSld>
  <p:clrMapOvr>
    <a:masterClrMapping/>
  </p:clrMapOvr>
  <p:transition spd="slow"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21002278"/>
      </p:ext>
    </p:extLst>
  </p:cSld>
  <p:clrMapOvr>
    <a:masterClrMapping/>
  </p:clrMapOvr>
  <p:transition spd="slow"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15392863"/>
      </p:ext>
    </p:extLst>
  </p:cSld>
  <p:clrMapOvr>
    <a:masterClrMapping/>
  </p:clrMapOvr>
  <p:transition spd="slow"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25356858"/>
      </p:ext>
    </p:extLst>
  </p:cSld>
  <p:clrMapOvr>
    <a:masterClrMapping/>
  </p:clrMapOvr>
  <p:transition spd="slow"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4031759912"/>
      </p:ext>
    </p:extLst>
  </p:cSld>
  <p:clrMapOvr>
    <a:masterClrMapping/>
  </p:clrMapOvr>
  <p:transition spd="slow"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2728620795"/>
      </p:ext>
    </p:extLst>
  </p:cSld>
  <p:clrMapOvr>
    <a:masterClrMapping/>
  </p:clrMapOvr>
  <p:transition spd="slow"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566125614"/>
      </p:ext>
    </p:extLst>
  </p:cSld>
  <p:clrMapOvr>
    <a:masterClrMapping/>
  </p:clrMapOvr>
  <p:transition spd="slow"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262449017"/>
      </p:ext>
    </p:extLst>
  </p:cSld>
  <p:clrMapOvr>
    <a:masterClrMapping/>
  </p:clrMapOvr>
  <p:transition spd="slow"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5A9104-F7D3-4D73-95FF-3232D347166F}"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2125487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911860030"/>
      </p:ext>
    </p:extLst>
  </p:cSld>
  <p:clrMapOvr>
    <a:masterClrMapping/>
  </p:clrMapOvr>
  <p:transition spd="slow"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99378731"/>
      </p:ext>
    </p:extLst>
  </p:cSld>
  <p:clrMapOvr>
    <a:masterClrMapping/>
  </p:clrMapOvr>
  <p:transition spd="slow"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3393342879"/>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14282934"/>
      </p:ext>
    </p:extLst>
  </p:cSld>
  <p:clrMapOvr>
    <a:masterClrMapping/>
  </p:clrMapOvr>
  <p:transition spd="slow"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28400660"/>
      </p:ext>
    </p:extLst>
  </p:cSld>
  <p:clrMapOvr>
    <a:masterClrMapping/>
  </p:clrMapOvr>
  <p:transition spd="slow"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023547105"/>
      </p:ext>
    </p:extLst>
  </p:cSld>
  <p:clrMapOvr>
    <a:masterClrMapping/>
  </p:clrMapOvr>
  <p:transition spd="slow"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8378301"/>
      </p:ext>
    </p:extLst>
  </p:cSld>
  <p:clrMapOvr>
    <a:masterClrMapping/>
  </p:clrMapOvr>
  <p:transition spd="slow"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3537770"/>
      </p:ext>
    </p:extLst>
  </p:cSld>
  <p:clrMapOvr>
    <a:masterClrMapping/>
  </p:clrMapOvr>
  <p:transition spd="slow"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437134335"/>
      </p:ext>
    </p:extLst>
  </p:cSld>
  <p:clrMapOvr>
    <a:masterClrMapping/>
  </p:clrMapOvr>
  <p:transition spd="slow"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2875538787"/>
      </p:ext>
    </p:extLst>
  </p:cSld>
  <p:clrMapOvr>
    <a:masterClrMapping/>
  </p:clrMapOvr>
  <p:transition spd="slow"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5A9104-F7D3-4D73-95FF-3232D347166F}" type="datetimeFigureOut">
              <a:rPr lang="en-US" smtClean="0"/>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280541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1786909195"/>
      </p:ext>
    </p:extLst>
  </p:cSld>
  <p:clrMapOvr>
    <a:masterClrMapping/>
  </p:clrMapOvr>
  <p:transition spd="slow"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812619882"/>
      </p:ext>
    </p:extLst>
  </p:cSld>
  <p:clrMapOvr>
    <a:masterClrMapping/>
  </p:clrMapOvr>
  <p:transition spd="slow"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14375361"/>
      </p:ext>
    </p:extLst>
  </p:cSld>
  <p:clrMapOvr>
    <a:masterClrMapping/>
  </p:clrMapOvr>
  <p:transition spd="slow"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059470608"/>
      </p:ext>
    </p:extLst>
  </p:cSld>
  <p:clrMapOvr>
    <a:masterClrMapping/>
  </p:clrMapOvr>
  <p:transition spd="slow"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275705097"/>
      </p:ext>
    </p:extLst>
  </p:cSld>
  <p:clrMapOvr>
    <a:masterClrMapping/>
  </p:clrMapOvr>
  <p:transition spd="slow"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2114318083"/>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66129923"/>
      </p:ext>
    </p:extLst>
  </p:cSld>
  <p:clrMapOvr>
    <a:masterClrMapping/>
  </p:clrMapOvr>
  <p:transition spd="slow"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90177914"/>
      </p:ext>
    </p:extLst>
  </p:cSld>
  <p:clrMapOvr>
    <a:masterClrMapping/>
  </p:clrMapOvr>
  <p:transition spd="slow" advTm="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554675"/>
      </p:ext>
    </p:extLst>
  </p:cSld>
  <p:clrMapOvr>
    <a:masterClrMapping/>
  </p:clrMapOvr>
  <p:transition spd="slow" advTm="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95598226"/>
      </p:ext>
    </p:extLst>
  </p:cSld>
  <p:clrMapOvr>
    <a:masterClrMapping/>
  </p:clrMapOvr>
  <p:transition spd="slow"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5A9104-F7D3-4D73-95FF-3232D347166F}" type="datetimeFigureOut">
              <a:rPr lang="en-US" smtClean="0"/>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539095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60381955"/>
      </p:ext>
    </p:extLst>
  </p:cSld>
  <p:clrMapOvr>
    <a:masterClrMapping/>
  </p:clrMapOvr>
  <p:transition spd="slow" advTm="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38481693"/>
      </p:ext>
    </p:extLst>
  </p:cSld>
  <p:clrMapOvr>
    <a:masterClrMapping/>
  </p:clrMapOvr>
  <p:transition spd="slow" advTm="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335049576"/>
      </p:ext>
    </p:extLst>
  </p:cSld>
  <p:clrMapOvr>
    <a:masterClrMapping/>
  </p:clrMapOvr>
  <p:transition spd="slow" advTm="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4170948007"/>
      </p:ext>
    </p:extLst>
  </p:cSld>
  <p:clrMapOvr>
    <a:masterClrMapping/>
  </p:clrMapOvr>
  <p:transition spd="slow" advTm="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944268940"/>
      </p:ext>
    </p:extLst>
  </p:cSld>
  <p:clrMapOvr>
    <a:masterClrMapping/>
  </p:clrMapOvr>
  <p:transition spd="slow" advTm="0">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126397496"/>
      </p:ext>
    </p:extLst>
  </p:cSld>
  <p:clrMapOvr>
    <a:masterClrMapping/>
  </p:clrMapOvr>
  <p:transition spd="slow" advTm="0">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144409923"/>
      </p:ext>
    </p:extLst>
  </p:cSld>
  <p:clrMapOvr>
    <a:masterClrMapping/>
  </p:clrMapOvr>
  <p:transition spd="slow" advTm="0">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649917776"/>
      </p:ext>
    </p:extLst>
  </p:cSld>
  <p:clrMapOvr>
    <a:masterClrMapping/>
  </p:clrMapOvr>
  <p:transition spd="slow" advTm="0">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603693229"/>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5386791"/>
      </p:ext>
    </p:extLst>
  </p:cSld>
  <p:clrMapOvr>
    <a:masterClrMapping/>
  </p:clrMapOvr>
  <p:transition spd="slow"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A9104-F7D3-4D73-95FF-3232D347166F}" type="datetimeFigureOut">
              <a:rPr lang="en-US" smtClean="0"/>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68584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0148211"/>
      </p:ext>
    </p:extLst>
  </p:cSld>
  <p:clrMapOvr>
    <a:masterClrMapping/>
  </p:clrMapOvr>
  <p:transition spd="slow" advTm="0">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38261464"/>
      </p:ext>
    </p:extLst>
  </p:cSld>
  <p:clrMapOvr>
    <a:masterClrMapping/>
  </p:clrMapOvr>
  <p:transition spd="slow" advTm="0">
    <p:comb/>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87949221"/>
      </p:ext>
    </p:extLst>
  </p:cSld>
  <p:clrMapOvr>
    <a:masterClrMapping/>
  </p:clrMapOvr>
  <p:transition spd="slow" advTm="0">
    <p:comb/>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2074284"/>
      </p:ext>
    </p:extLst>
  </p:cSld>
  <p:clrMapOvr>
    <a:masterClrMapping/>
  </p:clrMapOvr>
  <p:transition spd="slow" advTm="0">
    <p:comb/>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715126497"/>
      </p:ext>
    </p:extLst>
  </p:cSld>
  <p:clrMapOvr>
    <a:masterClrMapping/>
  </p:clrMapOvr>
  <p:transition spd="slow" advTm="0">
    <p:comb/>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1908542838"/>
      </p:ext>
    </p:extLst>
  </p:cSld>
  <p:clrMapOvr>
    <a:masterClrMapping/>
  </p:clrMapOvr>
  <p:transition spd="slow" advTm="0">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40295440"/>
      </p:ext>
    </p:extLst>
  </p:cSld>
  <p:clrMapOvr>
    <a:masterClrMapping/>
  </p:clrMapOvr>
  <p:transition spd="slow" advTm="0">
    <p:comb/>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02656285"/>
      </p:ext>
    </p:extLst>
  </p:cSld>
  <p:clrMapOvr>
    <a:masterClrMapping/>
  </p:clrMapOvr>
  <p:transition spd="slow" advTm="0">
    <p:comb/>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755558307"/>
      </p:ext>
    </p:extLst>
  </p:cSld>
  <p:clrMapOvr>
    <a:masterClrMapping/>
  </p:clrMapOvr>
  <p:transition spd="slow" advTm="0">
    <p:comb/>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0890205"/>
      </p:ext>
    </p:extLst>
  </p:cSld>
  <p:clrMapOvr>
    <a:masterClrMapping/>
  </p:clrMapOvr>
  <p:transition spd="slow" advTm="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5A9104-F7D3-4D73-95FF-3232D347166F}"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2025757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608851800"/>
      </p:ext>
    </p:extLst>
  </p:cSld>
  <p:clrMapOvr>
    <a:masterClrMapping/>
  </p:clrMapOvr>
  <p:transition spd="slow" advTm="0">
    <p:comb/>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28623349"/>
      </p:ext>
    </p:extLst>
  </p:cSld>
  <p:clrMapOvr>
    <a:masterClrMapping/>
  </p:clrMapOvr>
  <p:transition spd="slow" advTm="0">
    <p:comb/>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75000073"/>
      </p:ext>
    </p:extLst>
  </p:cSld>
  <p:clrMapOvr>
    <a:masterClrMapping/>
  </p:clrMapOvr>
  <p:transition spd="slow" advTm="0">
    <p:comb/>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56702182"/>
      </p:ext>
    </p:extLst>
  </p:cSld>
  <p:clrMapOvr>
    <a:masterClrMapping/>
  </p:clrMapOvr>
  <p:transition spd="slow" advTm="0">
    <p:comb/>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07938007"/>
      </p:ext>
    </p:extLst>
  </p:cSld>
  <p:clrMapOvr>
    <a:masterClrMapping/>
  </p:clrMapOvr>
  <p:transition spd="slow" advTm="0">
    <p:comb/>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57031707"/>
      </p:ext>
    </p:extLst>
  </p:cSld>
  <p:clrMapOvr>
    <a:masterClrMapping/>
  </p:clrMapOvr>
  <p:transition spd="slow" advTm="0">
    <p:comb/>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41173433"/>
      </p:ext>
    </p:extLst>
  </p:cSld>
  <p:clrMapOvr>
    <a:masterClrMapping/>
  </p:clrMapOvr>
  <p:transition spd="slow" advTm="0">
    <p:comb/>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1039887188"/>
      </p:ext>
    </p:extLst>
  </p:cSld>
  <p:clrMapOvr>
    <a:masterClrMapping/>
  </p:clrMapOvr>
  <p:transition spd="slow" advTm="0">
    <p:comb/>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2441581287"/>
      </p:ext>
    </p:extLst>
  </p:cSld>
  <p:clrMapOvr>
    <a:masterClrMapping/>
  </p:clrMapOvr>
  <p:transition spd="slow" advTm="0">
    <p:comb/>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619418472"/>
      </p:ext>
    </p:extLst>
  </p:cSld>
  <p:clrMapOvr>
    <a:masterClrMapping/>
  </p:clrMapOvr>
  <p:transition spd="slow" advTm="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5A9104-F7D3-4D73-95FF-3232D347166F}"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0473217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55082722"/>
      </p:ext>
    </p:extLst>
  </p:cSld>
  <p:clrMapOvr>
    <a:masterClrMapping/>
  </p:clrMapOvr>
  <p:transition spd="slow" advTm="0">
    <p:comb/>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48454789"/>
      </p:ext>
    </p:extLst>
  </p:cSld>
  <p:clrMapOvr>
    <a:masterClrMapping/>
  </p:clrMapOvr>
  <p:transition spd="slow" advTm="0">
    <p:comb/>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50676502"/>
      </p:ext>
    </p:extLst>
  </p:cSld>
  <p:clrMapOvr>
    <a:masterClrMapping/>
  </p:clrMapOvr>
  <p:transition spd="slow" advTm="0">
    <p:comb/>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38911296"/>
      </p:ext>
    </p:extLst>
  </p:cSld>
  <p:clrMapOvr>
    <a:masterClrMapping/>
  </p:clrMapOvr>
  <p:transition spd="slow" advTm="0">
    <p:comb/>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13561972"/>
      </p:ext>
    </p:extLst>
  </p:cSld>
  <p:clrMapOvr>
    <a:masterClrMapping/>
  </p:clrMapOvr>
  <p:transition spd="slow" advTm="0">
    <p:comb/>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628927186"/>
      </p:ext>
    </p:extLst>
  </p:cSld>
  <p:clrMapOvr>
    <a:masterClrMapping/>
  </p:clrMapOvr>
  <p:transition spd="slow" advTm="0">
    <p:comb/>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13691739"/>
      </p:ext>
    </p:extLst>
  </p:cSld>
  <p:clrMapOvr>
    <a:masterClrMapping/>
  </p:clrMapOvr>
  <p:transition spd="slow" advTm="0">
    <p:comb/>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77358549"/>
      </p:ext>
    </p:extLst>
  </p:cSld>
  <p:clrMapOvr>
    <a:masterClrMapping/>
  </p:clrMapOvr>
  <p:transition spd="slow" advTm="0">
    <p:comb/>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01648379"/>
      </p:ext>
    </p:extLst>
  </p:cSld>
  <p:clrMapOvr>
    <a:masterClrMapping/>
  </p:clrMapOvr>
  <p:transition spd="slow" advTm="0">
    <p:comb/>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3118119767"/>
      </p:ext>
    </p:extLst>
  </p:cSld>
  <p:clrMapOvr>
    <a:masterClrMapping/>
  </p:clrMapOvr>
  <p:transition spd="slow"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A9104-F7D3-4D73-95FF-3232D347166F}" type="datetimeFigureOut">
              <a:rPr lang="en-US" smtClean="0"/>
              <a:t>8/6/2023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8A2DA-738A-443F-8A7D-49898CA614C3}" type="slidenum">
              <a:rPr lang="en-US" smtClean="0"/>
              <a:t>‹#›</a:t>
            </a:fld>
            <a:endParaRPr lang="en-US"/>
          </a:p>
        </p:txBody>
      </p:sp>
    </p:spTree>
    <p:extLst>
      <p:ext uri="{BB962C8B-B14F-4D97-AF65-F5344CB8AC3E}">
        <p14:creationId xmlns:p14="http://schemas.microsoft.com/office/powerpoint/2010/main" val="2052627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5528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391134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32243813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13859571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538381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249642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83726974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774817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ransition spd="slow" advTm="0">
    <p:comb/>
  </p:transition>
  <p:txStyles>
    <p:titleStyle>
      <a:lvl1pPr algn="l" defTabSz="910773"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jpg"/><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1.jp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0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0.emf"/><Relationship Id="rId5" Type="http://schemas.openxmlformats.org/officeDocument/2006/relationships/image" Target="../media/image13.emf"/><Relationship Id="rId4" Type="http://schemas.openxmlformats.org/officeDocument/2006/relationships/image" Target="../media/image42.emf"/></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124" y="0"/>
            <a:ext cx="11820525" cy="6858000"/>
          </a:xfrm>
        </p:spPr>
      </p:pic>
      <p:sp>
        <p:nvSpPr>
          <p:cNvPr id="5" name="TextBox 4"/>
          <p:cNvSpPr txBox="1"/>
          <p:nvPr/>
        </p:nvSpPr>
        <p:spPr>
          <a:xfrm>
            <a:off x="4200524" y="365125"/>
            <a:ext cx="7858125" cy="447673"/>
          </a:xfrm>
          <a:prstGeom prst="rect">
            <a:avLst/>
          </a:prstGeom>
          <a:noFill/>
        </p:spPr>
        <p:txBody>
          <a:bodyPr wrap="none" rtlCol="0">
            <a:prstTxWarp prst="textStop">
              <a:avLst/>
            </a:prstTxWarp>
            <a:spAutoFit/>
          </a:bodyPr>
          <a:lstStyle/>
          <a:p>
            <a:r>
              <a:rPr lang="en-US" sz="2400" dirty="0" smtClean="0">
                <a:ln w="0"/>
                <a:solidFill>
                  <a:schemeClr val="bg1"/>
                </a:solidFill>
                <a:effectLst>
                  <a:reflection blurRad="6350" stA="53000" endA="300" endPos="35500" dir="5400000" sy="-90000" algn="bl" rotWithShape="0"/>
                </a:effectLst>
              </a:rPr>
              <a:t>XIN CHÀO ĐẾN VỚI TIẾT HỌC CỦA LỚP.......</a:t>
            </a:r>
          </a:p>
        </p:txBody>
      </p:sp>
      <p:sp>
        <p:nvSpPr>
          <p:cNvPr id="6" name="Rectangle 5"/>
          <p:cNvSpPr/>
          <p:nvPr/>
        </p:nvSpPr>
        <p:spPr>
          <a:xfrm>
            <a:off x="7243423" y="2253734"/>
            <a:ext cx="3271473" cy="584775"/>
          </a:xfrm>
          <a:prstGeom prst="rect">
            <a:avLst/>
          </a:prstGeom>
        </p:spPr>
        <p:txBody>
          <a:bodyPr wrap="none">
            <a:spAutoFit/>
          </a:bodyPr>
          <a:lstStyle/>
          <a:p>
            <a:r>
              <a:rPr lang="en-US" sz="3200" dirty="0">
                <a:solidFill>
                  <a:schemeClr val="bg1"/>
                </a:solidFill>
              </a:rPr>
              <a:t>GV</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910144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a:duotone>
              <a:schemeClr val="accent4">
                <a:shade val="45000"/>
                <a:satMod val="135000"/>
              </a:schemeClr>
              <a:prstClr val="white"/>
            </a:duotone>
          </a:blip>
          <a:stretch>
            <a:fillRect/>
          </a:stretch>
        </p:blipFill>
        <p:spPr>
          <a:xfrm>
            <a:off x="3402754" y="378856"/>
            <a:ext cx="5518799" cy="2307194"/>
          </a:xfrm>
          <a:prstGeom prst="rect">
            <a:avLst/>
          </a:prstGeom>
        </p:spPr>
      </p:pic>
      <p:sp>
        <p:nvSpPr>
          <p:cNvPr id="5" name="文本框 7"/>
          <p:cNvSpPr txBox="1"/>
          <p:nvPr/>
        </p:nvSpPr>
        <p:spPr>
          <a:xfrm>
            <a:off x="3812348" y="815053"/>
            <a:ext cx="468935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2. Văn</a:t>
            </a:r>
            <a:r>
              <a:rPr kumimoji="0" lang="en-US" altLang="zh-CN" sz="4800" b="1" i="0" u="none" strike="noStrike" kern="1200" cap="none" spc="0" normalizeH="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bản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“Muối</a:t>
            </a:r>
            <a:r>
              <a:rPr kumimoji="0" lang="en-US" altLang="zh-CN" sz="4800" b="1" i="0" u="none" strike="noStrike" kern="1200" cap="none" spc="0" normalizeH="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của rừng</a:t>
            </a:r>
            <a:r>
              <a:rPr kumimoji="0" lang="en-US" altLang="zh-C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pic>
        <p:nvPicPr>
          <p:cNvPr id="8" name="图片 41"/>
          <p:cNvPicPr>
            <a:picLocks noChangeAspect="1"/>
          </p:cNvPicPr>
          <p:nvPr/>
        </p:nvPicPr>
        <p:blipFill>
          <a:blip r:embed="rId4" cstate="screen"/>
          <a:stretch>
            <a:fillRect/>
          </a:stretch>
        </p:blipFill>
        <p:spPr>
          <a:xfrm>
            <a:off x="8921553" y="152186"/>
            <a:ext cx="3289838" cy="1325734"/>
          </a:xfrm>
          <a:prstGeom prst="rect">
            <a:avLst/>
          </a:prstGeom>
        </p:spPr>
      </p:pic>
      <p:sp>
        <p:nvSpPr>
          <p:cNvPr id="9" name="Rounded Rectangle 8"/>
          <p:cNvSpPr/>
          <p:nvPr/>
        </p:nvSpPr>
        <p:spPr>
          <a:xfrm>
            <a:off x="1000125" y="3311449"/>
            <a:ext cx="9439275" cy="217495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600" dirty="0" smtClean="0">
                <a:solidFill>
                  <a:schemeClr val="tx1"/>
                </a:solidFill>
              </a:rPr>
              <a:t> </a:t>
            </a:r>
            <a:r>
              <a:rPr lang="en-US" sz="3600" dirty="0">
                <a:solidFill>
                  <a:schemeClr val="tx1"/>
                </a:solidFill>
              </a:rPr>
              <a:t>Truyện ngắn muối của rừng sáng tác lúc đất nước đã hòa bình 1986 khi mối quan hệ giữa con người và thiên nhiên cần được nhìn nhận lại</a:t>
            </a:r>
          </a:p>
        </p:txBody>
      </p:sp>
    </p:spTree>
    <p:extLst>
      <p:ext uri="{BB962C8B-B14F-4D97-AF65-F5344CB8AC3E}">
        <p14:creationId xmlns:p14="http://schemas.microsoft.com/office/powerpoint/2010/main" val="136098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549736" y="278674"/>
            <a:ext cx="11109519" cy="8636000"/>
          </a:xfrm>
          <a:prstGeom prst="rect">
            <a:avLst/>
          </a:prstGeom>
        </p:spPr>
      </p:pic>
      <p:sp>
        <p:nvSpPr>
          <p:cNvPr id="41" name="文本框 109"/>
          <p:cNvSpPr txBox="1"/>
          <p:nvPr/>
        </p:nvSpPr>
        <p:spPr>
          <a:xfrm>
            <a:off x="2513961" y="2575375"/>
            <a:ext cx="7945033" cy="3077337"/>
          </a:xfrm>
          <a:prstGeom prst="rect">
            <a:avLst/>
          </a:prstGeom>
          <a:noFill/>
        </p:spPr>
        <p:txBody>
          <a:bodyPr wrap="square" lIns="121496" tIns="60748" rIns="121496" bIns="60748" rtlCol="0">
            <a:spAutoFit/>
          </a:bodyPr>
          <a:lstStyle/>
          <a:p>
            <a:pPr lvl="0" algn="ctr" defTabSz="910773"/>
            <a:r>
              <a:rPr kumimoji="0" lang="en-US" altLang="zh-CN" sz="6400" b="1" i="0" u="none" strike="noStrike" kern="1200" cap="none" spc="0" normalizeH="0" baseline="0" noProof="0" dirty="0" smtClean="0">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rPr>
              <a:t>II. </a:t>
            </a:r>
            <a:r>
              <a:rPr lang="en-US" altLang="zh-CN"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rPr>
              <a:t>Khám phá </a:t>
            </a:r>
            <a:endParaRPr lang="en-US" altLang="zh-CN" sz="6400" b="1" dirty="0" smtClean="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endParaRPr>
          </a:p>
          <a:p>
            <a:pPr lvl="0" algn="ctr" defTabSz="910773"/>
            <a:r>
              <a:rPr lang="en-US" altLang="zh-CN" sz="6400" b="1" dirty="0" smtClean="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rPr>
              <a:t>văn </a:t>
            </a:r>
            <a:r>
              <a:rPr lang="en-US" altLang="zh-CN"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rPr>
              <a:t>bản</a:t>
            </a:r>
          </a:p>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6400" b="1" i="0" u="none" strike="noStrike" kern="1200" cap="none" spc="0" normalizeH="0" baseline="0" noProof="0" dirty="0">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41702961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8667" fill="hold" nodeType="withEffect">
                                  <p:stCondLst>
                                    <p:cond delay="2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1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dow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图片 41"/>
          <p:cNvPicPr>
            <a:picLocks noChangeAspect="1"/>
          </p:cNvPicPr>
          <p:nvPr/>
        </p:nvPicPr>
        <p:blipFill>
          <a:blip r:embed="rId3" cstate="screen"/>
          <a:stretch>
            <a:fillRect/>
          </a:stretch>
        </p:blipFill>
        <p:spPr>
          <a:xfrm>
            <a:off x="7992718" y="186545"/>
            <a:ext cx="3289838" cy="1325734"/>
          </a:xfrm>
          <a:prstGeom prst="rect">
            <a:avLst/>
          </a:prstGeom>
        </p:spPr>
      </p:pic>
      <p:sp>
        <p:nvSpPr>
          <p:cNvPr id="9" name="Can 8"/>
          <p:cNvSpPr/>
          <p:nvPr/>
        </p:nvSpPr>
        <p:spPr>
          <a:xfrm>
            <a:off x="283845" y="3637123"/>
            <a:ext cx="2028111" cy="2612569"/>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Sự </a:t>
            </a:r>
            <a:r>
              <a:rPr lang="en-US" sz="2800" dirty="0"/>
              <a:t>kiện chính, ngôi kể, điểm nhìn</a:t>
            </a:r>
          </a:p>
        </p:txBody>
      </p:sp>
      <p:sp>
        <p:nvSpPr>
          <p:cNvPr id="10" name="Can 9"/>
          <p:cNvSpPr/>
          <p:nvPr/>
        </p:nvSpPr>
        <p:spPr>
          <a:xfrm>
            <a:off x="2843863" y="3088330"/>
            <a:ext cx="2075044" cy="2490955"/>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Nhân vật</a:t>
            </a:r>
          </a:p>
        </p:txBody>
      </p:sp>
      <p:sp>
        <p:nvSpPr>
          <p:cNvPr id="11" name="Can 10"/>
          <p:cNvSpPr/>
          <p:nvPr/>
        </p:nvSpPr>
        <p:spPr>
          <a:xfrm>
            <a:off x="5412023" y="2588093"/>
            <a:ext cx="2236352" cy="2499359"/>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Sự kết </a:t>
            </a:r>
            <a:r>
              <a:rPr lang="en-US" sz="2400" dirty="0"/>
              <a:t>hợp giữa lời người kể chuyện và lời của nhân vật.</a:t>
            </a:r>
          </a:p>
        </p:txBody>
      </p:sp>
      <p:sp>
        <p:nvSpPr>
          <p:cNvPr id="12" name="Can 11"/>
          <p:cNvSpPr/>
          <p:nvPr/>
        </p:nvSpPr>
        <p:spPr>
          <a:xfrm>
            <a:off x="8141491" y="1709726"/>
            <a:ext cx="2227793" cy="2499359"/>
          </a:xfrm>
          <a:prstGeom prst="ca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Ý nghĩa hình tượng “Muối của rừng” và thông điệp của truyện ngắn</a:t>
            </a:r>
          </a:p>
        </p:txBody>
      </p:sp>
      <p:sp>
        <p:nvSpPr>
          <p:cNvPr id="13" name="TextBox 12"/>
          <p:cNvSpPr txBox="1"/>
          <p:nvPr/>
        </p:nvSpPr>
        <p:spPr>
          <a:xfrm>
            <a:off x="1091003" y="3576163"/>
            <a:ext cx="853440" cy="523220"/>
          </a:xfrm>
          <a:prstGeom prst="rect">
            <a:avLst/>
          </a:prstGeom>
          <a:noFill/>
        </p:spPr>
        <p:txBody>
          <a:bodyPr wrap="square" rtlCol="0">
            <a:spAutoFit/>
          </a:bodyPr>
          <a:lstStyle/>
          <a:p>
            <a:r>
              <a:rPr lang="en-US" sz="2800" dirty="0" smtClean="0"/>
              <a:t>1</a:t>
            </a:r>
            <a:endParaRPr lang="en-US" sz="2800" dirty="0"/>
          </a:p>
        </p:txBody>
      </p:sp>
      <p:sp>
        <p:nvSpPr>
          <p:cNvPr id="15" name="TextBox 14"/>
          <p:cNvSpPr txBox="1"/>
          <p:nvPr/>
        </p:nvSpPr>
        <p:spPr>
          <a:xfrm>
            <a:off x="3651832" y="3101982"/>
            <a:ext cx="853440" cy="523220"/>
          </a:xfrm>
          <a:prstGeom prst="rect">
            <a:avLst/>
          </a:prstGeom>
          <a:noFill/>
        </p:spPr>
        <p:txBody>
          <a:bodyPr wrap="square" rtlCol="0">
            <a:spAutoFit/>
          </a:bodyPr>
          <a:lstStyle/>
          <a:p>
            <a:r>
              <a:rPr lang="en-US" sz="2800" dirty="0" smtClean="0"/>
              <a:t>2</a:t>
            </a:r>
            <a:endParaRPr lang="en-US" sz="2800" dirty="0"/>
          </a:p>
        </p:txBody>
      </p:sp>
      <p:sp>
        <p:nvSpPr>
          <p:cNvPr id="16" name="TextBox 15"/>
          <p:cNvSpPr txBox="1"/>
          <p:nvPr/>
        </p:nvSpPr>
        <p:spPr>
          <a:xfrm>
            <a:off x="6372086" y="2697795"/>
            <a:ext cx="853440" cy="523220"/>
          </a:xfrm>
          <a:prstGeom prst="rect">
            <a:avLst/>
          </a:prstGeom>
          <a:noFill/>
        </p:spPr>
        <p:txBody>
          <a:bodyPr wrap="square" rtlCol="0">
            <a:spAutoFit/>
          </a:bodyPr>
          <a:lstStyle/>
          <a:p>
            <a:r>
              <a:rPr lang="en-US" sz="2800" dirty="0" smtClean="0"/>
              <a:t>3</a:t>
            </a:r>
            <a:endParaRPr lang="en-US" sz="2800" dirty="0"/>
          </a:p>
        </p:txBody>
      </p:sp>
      <p:sp>
        <p:nvSpPr>
          <p:cNvPr id="17" name="TextBox 16"/>
          <p:cNvSpPr txBox="1"/>
          <p:nvPr/>
        </p:nvSpPr>
        <p:spPr>
          <a:xfrm>
            <a:off x="9062871" y="1773889"/>
            <a:ext cx="853440" cy="523220"/>
          </a:xfrm>
          <a:prstGeom prst="rect">
            <a:avLst/>
          </a:prstGeom>
          <a:noFill/>
        </p:spPr>
        <p:txBody>
          <a:bodyPr wrap="square" rtlCol="0">
            <a:spAutoFit/>
          </a:bodyPr>
          <a:lstStyle/>
          <a:p>
            <a:r>
              <a:rPr lang="en-US" sz="2800" dirty="0" smtClean="0"/>
              <a:t>4</a:t>
            </a:r>
            <a:endParaRPr lang="en-US" sz="2800" dirty="0"/>
          </a:p>
        </p:txBody>
      </p:sp>
    </p:spTree>
    <p:extLst>
      <p:ext uri="{BB962C8B-B14F-4D97-AF65-F5344CB8AC3E}">
        <p14:creationId xmlns:p14="http://schemas.microsoft.com/office/powerpoint/2010/main" val="3286193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37909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Anh/chị hãy</a:t>
            </a:r>
            <a:r>
              <a:rPr lang="en-US" sz="2800" dirty="0">
                <a:solidFill>
                  <a:prstClr val="black"/>
                </a:solidFill>
              </a:rPr>
              <a:t> liệt kê các sự kiện chính, xác định ngôi kể, điểm nhìn trong VB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p:txBody>
      </p:sp>
      <p:pic>
        <p:nvPicPr>
          <p:cNvPr id="7" name="图片 41"/>
          <p:cNvPicPr>
            <a:picLocks noChangeAspect="1"/>
          </p:cNvPicPr>
          <p:nvPr/>
        </p:nvPicPr>
        <p:blipFill>
          <a:blip r:embed="rId3" cstate="screen"/>
          <a:stretch>
            <a:fillRect/>
          </a:stretch>
        </p:blipFill>
        <p:spPr>
          <a:xfrm>
            <a:off x="8902162" y="98831"/>
            <a:ext cx="3289838" cy="13257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6193" y="1741714"/>
            <a:ext cx="4380413" cy="4258491"/>
          </a:xfrm>
          <a:prstGeom prst="rect">
            <a:avLst/>
          </a:prstGeom>
        </p:spPr>
      </p:pic>
      <p:grpSp>
        <p:nvGrpSpPr>
          <p:cNvPr id="8" name="Group 7"/>
          <p:cNvGrpSpPr/>
          <p:nvPr/>
        </p:nvGrpSpPr>
        <p:grpSpPr>
          <a:xfrm>
            <a:off x="829777" y="94556"/>
            <a:ext cx="7356280" cy="1012852"/>
            <a:chOff x="323230" y="7888"/>
            <a:chExt cx="9064860" cy="1350469"/>
          </a:xfrm>
        </p:grpSpPr>
        <p:sp>
          <p:nvSpPr>
            <p:cNvPr id="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0" name="Group 9"/>
            <p:cNvGrpSpPr/>
            <p:nvPr/>
          </p:nvGrpSpPr>
          <p:grpSpPr>
            <a:xfrm>
              <a:off x="323230" y="7888"/>
              <a:ext cx="1311790" cy="1350469"/>
              <a:chOff x="885193" y="2143877"/>
              <a:chExt cx="1605192" cy="1615648"/>
            </a:xfrm>
          </p:grpSpPr>
          <p:sp>
            <p:nvSpPr>
              <p:cNvPr id="13" name="Oval 12"/>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1" name="TextBox 91"/>
            <p:cNvSpPr txBox="1"/>
            <p:nvPr/>
          </p:nvSpPr>
          <p:spPr>
            <a:xfrm>
              <a:off x="600592" y="114717"/>
              <a:ext cx="622372"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1</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2" name="Straight Connector 11"/>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4" name="TextBox 3"/>
          <p:cNvSpPr txBox="1"/>
          <p:nvPr/>
        </p:nvSpPr>
        <p:spPr>
          <a:xfrm>
            <a:off x="2219054" y="326012"/>
            <a:ext cx="5967003" cy="584775"/>
          </a:xfrm>
          <a:prstGeom prst="rect">
            <a:avLst/>
          </a:prstGeom>
          <a:noFill/>
        </p:spPr>
        <p:txBody>
          <a:bodyPr wrap="square" rtlCol="0">
            <a:spAutoFit/>
          </a:bodyPr>
          <a:lstStyle/>
          <a:p>
            <a:pPr lvl="0" algn="ctr">
              <a:defRPr/>
            </a:pPr>
            <a:r>
              <a:rPr lang="en-US" sz="3200" dirty="0">
                <a:solidFill>
                  <a:srgbClr val="FF0000"/>
                </a:solidFill>
              </a:rPr>
              <a:t>Sự kiện chính, ngôi kể, điểm nhìn</a:t>
            </a:r>
          </a:p>
        </p:txBody>
      </p:sp>
    </p:spTree>
    <p:extLst>
      <p:ext uri="{BB962C8B-B14F-4D97-AF65-F5344CB8AC3E}">
        <p14:creationId xmlns:p14="http://schemas.microsoft.com/office/powerpoint/2010/main" val="3231065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Pentagon 2"/>
          <p:cNvSpPr/>
          <p:nvPr/>
        </p:nvSpPr>
        <p:spPr>
          <a:xfrm>
            <a:off x="104775" y="304800"/>
            <a:ext cx="9305925" cy="66675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Mùa xuân, ông Diểu đi săn ông bắn hạ khỉ bố</a:t>
            </a:r>
          </a:p>
        </p:txBody>
      </p:sp>
      <p:sp>
        <p:nvSpPr>
          <p:cNvPr id="4" name="Vertical Scroll 3"/>
          <p:cNvSpPr/>
          <p:nvPr/>
        </p:nvSpPr>
        <p:spPr>
          <a:xfrm>
            <a:off x="9410700" y="304800"/>
            <a:ext cx="2647949" cy="59817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Các sự kiện chính </a:t>
            </a:r>
            <a:endParaRPr lang="en-US" sz="6000" dirty="0"/>
          </a:p>
        </p:txBody>
      </p:sp>
      <p:sp>
        <p:nvSpPr>
          <p:cNvPr id="5" name="Pentagon 4"/>
          <p:cNvSpPr/>
          <p:nvPr/>
        </p:nvSpPr>
        <p:spPr>
          <a:xfrm>
            <a:off x="104775" y="1066799"/>
            <a:ext cx="9305925" cy="704850"/>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800" dirty="0" smtClean="0">
                <a:latin typeface="+mj-lt"/>
              </a:rPr>
              <a:t>Khỉ bố bị thương nặng khỉ mẹ quyết định cứu khỉ bố</a:t>
            </a:r>
            <a:endParaRPr lang="en-US" sz="2800" dirty="0">
              <a:latin typeface="+mj-lt"/>
            </a:endParaRPr>
          </a:p>
        </p:txBody>
      </p:sp>
      <p:sp>
        <p:nvSpPr>
          <p:cNvPr id="7" name="Pentagon 6"/>
          <p:cNvSpPr/>
          <p:nvPr/>
        </p:nvSpPr>
        <p:spPr>
          <a:xfrm>
            <a:off x="104775" y="2000250"/>
            <a:ext cx="9305925" cy="925029"/>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dirty="0" smtClean="0">
                <a:latin typeface="+mj-lt"/>
              </a:rPr>
              <a:t>Khỉ con xuất hiện cướp súng của ông Diểu và rơi xuống vực với khẩu súng</a:t>
            </a:r>
            <a:endParaRPr lang="vi-VN" sz="2800" dirty="0">
              <a:latin typeface="+mj-lt"/>
            </a:endParaRPr>
          </a:p>
        </p:txBody>
      </p:sp>
      <p:sp>
        <p:nvSpPr>
          <p:cNvPr id="8" name="Pentagon 7"/>
          <p:cNvSpPr/>
          <p:nvPr/>
        </p:nvSpPr>
        <p:spPr>
          <a:xfrm>
            <a:off x="104775" y="2989745"/>
            <a:ext cx="9305925" cy="925029"/>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Diểu vác khỉ bố về trong tình trạng khỉ mẹ lẽo đẽo theo sau</a:t>
            </a:r>
            <a:endParaRPr lang="vi-VN" sz="2800" dirty="0">
              <a:latin typeface="+mj-lt"/>
            </a:endParaRPr>
          </a:p>
        </p:txBody>
      </p:sp>
      <p:sp>
        <p:nvSpPr>
          <p:cNvPr id="9" name="Pentagon 8"/>
          <p:cNvSpPr/>
          <p:nvPr/>
        </p:nvSpPr>
        <p:spPr>
          <a:xfrm>
            <a:off x="104775" y="3979241"/>
            <a:ext cx="9579156" cy="1228486"/>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just">
              <a:lnSpc>
                <a:spcPct val="115000"/>
              </a:lnSpc>
              <a:spcAft>
                <a:spcPts val="800"/>
              </a:spcAft>
              <a:tabLst>
                <a:tab pos="90170" algn="l"/>
                <a:tab pos="180340" algn="l"/>
              </a:tabLs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Diểu động lòng trước tình trạng và tình cảm hai vợ chồng nhà khỉ, ông băng bó vết thương cho khỉ bố và tha cho nó</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Pentagon 9"/>
          <p:cNvSpPr/>
          <p:nvPr/>
        </p:nvSpPr>
        <p:spPr>
          <a:xfrm>
            <a:off x="104775" y="5318727"/>
            <a:ext cx="9579156" cy="1228486"/>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spcAft>
                <a:spcPts val="800"/>
              </a:spcAft>
              <a:tabLst>
                <a:tab pos="90170" algn="l"/>
                <a:tab pos="18034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Diểu trở về nhà trong làn mưa xuân dịu dàng và những đóa hoa tử huyền nở rộ mà 30 năm mới nở một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lần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90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772" y="572199"/>
            <a:ext cx="2622368" cy="2062299"/>
          </a:xfrm>
          <a:prstGeom prst="ellipse">
            <a:avLst/>
          </a:prstGeom>
          <a:ln>
            <a:noFill/>
          </a:ln>
          <a:effectLst>
            <a:softEdge rad="112500"/>
          </a:effectLst>
        </p:spPr>
      </p:pic>
      <p:sp>
        <p:nvSpPr>
          <p:cNvPr id="4" name="Oval 3"/>
          <p:cNvSpPr/>
          <p:nvPr/>
        </p:nvSpPr>
        <p:spPr>
          <a:xfrm>
            <a:off x="836023" y="1245325"/>
            <a:ext cx="2046514" cy="16546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smtClean="0"/>
              <a:t>Ngôi kể</a:t>
            </a:r>
            <a:endParaRPr lang="en-US" sz="3600" dirty="0"/>
          </a:p>
        </p:txBody>
      </p:sp>
      <p:sp>
        <p:nvSpPr>
          <p:cNvPr id="6" name="Cloud Callout 5"/>
          <p:cNvSpPr/>
          <p:nvPr/>
        </p:nvSpPr>
        <p:spPr>
          <a:xfrm>
            <a:off x="2978332" y="635726"/>
            <a:ext cx="3204754" cy="1323702"/>
          </a:xfrm>
          <a:prstGeom prst="cloudCallout">
            <a:avLst>
              <a:gd name="adj1" fmla="val -52626"/>
              <a:gd name="adj2" fmla="val 8289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Ngôi thứ </a:t>
            </a:r>
            <a:r>
              <a:rPr lang="en-US" sz="2800" dirty="0" smtClean="0"/>
              <a:t>3 hạn </a:t>
            </a:r>
            <a:r>
              <a:rPr lang="en-US" sz="2800" dirty="0"/>
              <a:t>tri</a:t>
            </a:r>
            <a:endParaRPr lang="en-US" sz="2800" dirty="0"/>
          </a:p>
        </p:txBody>
      </p:sp>
      <p:cxnSp>
        <p:nvCxnSpPr>
          <p:cNvPr id="9" name="Straight Arrow Connector 8"/>
          <p:cNvCxnSpPr/>
          <p:nvPr/>
        </p:nvCxnSpPr>
        <p:spPr>
          <a:xfrm>
            <a:off x="7341326" y="1877378"/>
            <a:ext cx="644434" cy="12605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971" y="3775029"/>
            <a:ext cx="2595154" cy="1470660"/>
          </a:xfrm>
          <a:prstGeom prst="rect">
            <a:avLst/>
          </a:prstGeom>
        </p:spPr>
      </p:pic>
      <p:sp>
        <p:nvSpPr>
          <p:cNvPr id="17" name="Rectangle 16"/>
          <p:cNvSpPr/>
          <p:nvPr/>
        </p:nvSpPr>
        <p:spPr>
          <a:xfrm>
            <a:off x="6868613" y="3322455"/>
            <a:ext cx="2007870" cy="452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Nhân vật ông Diểu</a:t>
            </a:r>
            <a:endParaRPr lang="en-US" dirty="0"/>
          </a:p>
        </p:txBody>
      </p:sp>
      <p:sp>
        <p:nvSpPr>
          <p:cNvPr id="23" name="TextBox 22"/>
          <p:cNvSpPr txBox="1"/>
          <p:nvPr/>
        </p:nvSpPr>
        <p:spPr>
          <a:xfrm>
            <a:off x="7258460" y="5356978"/>
            <a:ext cx="1887037" cy="369332"/>
          </a:xfrm>
          <a:prstGeom prst="rect">
            <a:avLst/>
          </a:prstGeom>
          <a:noFill/>
        </p:spPr>
        <p:txBody>
          <a:bodyPr wrap="square" rtlCol="0">
            <a:spAutoFit/>
          </a:bodyPr>
          <a:lstStyle/>
          <a:p>
            <a:r>
              <a:rPr lang="en-US" dirty="0" smtClean="0"/>
              <a:t>Ảnh minh họa</a:t>
            </a:r>
            <a:endParaRPr lang="en-US" dirty="0"/>
          </a:p>
        </p:txBody>
      </p:sp>
      <p:pic>
        <p:nvPicPr>
          <p:cNvPr id="15" name="图片 41"/>
          <p:cNvPicPr>
            <a:picLocks noChangeAspect="1"/>
          </p:cNvPicPr>
          <p:nvPr/>
        </p:nvPicPr>
        <p:blipFill>
          <a:blip r:embed="rId5" cstate="screen"/>
          <a:stretch>
            <a:fillRect/>
          </a:stretch>
        </p:blipFill>
        <p:spPr>
          <a:xfrm>
            <a:off x="8876483" y="206973"/>
            <a:ext cx="3289838" cy="1325734"/>
          </a:xfrm>
          <a:prstGeom prst="rect">
            <a:avLst/>
          </a:prstGeom>
        </p:spPr>
      </p:pic>
    </p:spTree>
    <p:extLst>
      <p:ext uri="{BB962C8B-B14F-4D97-AF65-F5344CB8AC3E}">
        <p14:creationId xmlns:p14="http://schemas.microsoft.com/office/powerpoint/2010/main" val="15941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in)">
                                      <p:cBhvr>
                                        <p:cTn id="3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7"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图片 41"/>
          <p:cNvPicPr>
            <a:picLocks noChangeAspect="1"/>
          </p:cNvPicPr>
          <p:nvPr/>
        </p:nvPicPr>
        <p:blipFill>
          <a:blip r:embed="rId3" cstate="screen"/>
          <a:stretch>
            <a:fillRect/>
          </a:stretch>
        </p:blipFill>
        <p:spPr>
          <a:xfrm>
            <a:off x="8811324" y="148046"/>
            <a:ext cx="3289838" cy="1325734"/>
          </a:xfrm>
          <a:prstGeom prst="rect">
            <a:avLst/>
          </a:prstGeom>
        </p:spPr>
      </p:pic>
      <p:sp>
        <p:nvSpPr>
          <p:cNvPr id="14" name="Oval 13"/>
          <p:cNvSpPr/>
          <p:nvPr/>
        </p:nvSpPr>
        <p:spPr>
          <a:xfrm>
            <a:off x="2577737" y="1875336"/>
            <a:ext cx="3879940" cy="37909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Anh/chị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hãy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thảo luận theo bàn PHT 01</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78" y="4086771"/>
            <a:ext cx="3025957" cy="252821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308" y="1802676"/>
            <a:ext cx="4441372" cy="4258491"/>
          </a:xfrm>
          <a:prstGeom prst="rect">
            <a:avLst/>
          </a:prstGeom>
        </p:spPr>
      </p:pic>
      <p:grpSp>
        <p:nvGrpSpPr>
          <p:cNvPr id="8" name="Group 7"/>
          <p:cNvGrpSpPr/>
          <p:nvPr/>
        </p:nvGrpSpPr>
        <p:grpSpPr>
          <a:xfrm>
            <a:off x="829777" y="77139"/>
            <a:ext cx="7356280" cy="1012852"/>
            <a:chOff x="323230" y="7888"/>
            <a:chExt cx="9064860" cy="1350469"/>
          </a:xfrm>
        </p:grpSpPr>
        <p:sp>
          <p:nvSpPr>
            <p:cNvPr id="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2" name="Group 11"/>
            <p:cNvGrpSpPr/>
            <p:nvPr/>
          </p:nvGrpSpPr>
          <p:grpSpPr>
            <a:xfrm>
              <a:off x="323230" y="7888"/>
              <a:ext cx="1311790" cy="1350469"/>
              <a:chOff x="885193" y="2143877"/>
              <a:chExt cx="1605192" cy="1615648"/>
            </a:xfrm>
          </p:grpSpPr>
          <p:sp>
            <p:nvSpPr>
              <p:cNvPr id="18" name="Oval 17"/>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3"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7" name="Straight Connector 16"/>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2" name="TextBox 1"/>
          <p:cNvSpPr txBox="1"/>
          <p:nvPr/>
        </p:nvSpPr>
        <p:spPr>
          <a:xfrm>
            <a:off x="3102202" y="282553"/>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Tree>
    <p:extLst>
      <p:ext uri="{BB962C8B-B14F-4D97-AF65-F5344CB8AC3E}">
        <p14:creationId xmlns:p14="http://schemas.microsoft.com/office/powerpoint/2010/main" val="22286081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646" y="5350876"/>
            <a:ext cx="2595154" cy="1470660"/>
          </a:xfrm>
          <a:prstGeom prst="rect">
            <a:avLst/>
          </a:prstGeom>
        </p:spPr>
      </p:pic>
      <p:sp>
        <p:nvSpPr>
          <p:cNvPr id="4" name="Oval 3"/>
          <p:cNvSpPr/>
          <p:nvPr/>
        </p:nvSpPr>
        <p:spPr>
          <a:xfrm>
            <a:off x="139337" y="1175658"/>
            <a:ext cx="1384663" cy="13759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smtClean="0"/>
              <a:t>Ngoại hình</a:t>
            </a:r>
            <a:endParaRPr lang="en-US" sz="2400" dirty="0"/>
          </a:p>
        </p:txBody>
      </p:sp>
      <p:sp>
        <p:nvSpPr>
          <p:cNvPr id="7" name="Oval 6"/>
          <p:cNvSpPr/>
          <p:nvPr/>
        </p:nvSpPr>
        <p:spPr>
          <a:xfrm>
            <a:off x="139337" y="3100251"/>
            <a:ext cx="1497874" cy="1598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Hành động</a:t>
            </a:r>
            <a:endParaRPr lang="en-US" sz="2400" dirty="0"/>
          </a:p>
        </p:txBody>
      </p:sp>
      <p:sp>
        <p:nvSpPr>
          <p:cNvPr id="8" name="Rounded Rectangle 7"/>
          <p:cNvSpPr/>
          <p:nvPr/>
        </p:nvSpPr>
        <p:spPr>
          <a:xfrm>
            <a:off x="1985554" y="1480457"/>
            <a:ext cx="6174377" cy="10014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t>Tuổi trung niên, thấp khớp đôi lúc cũng nhanh nhẹn dẻo dai</a:t>
            </a:r>
          </a:p>
        </p:txBody>
      </p:sp>
      <p:sp>
        <p:nvSpPr>
          <p:cNvPr id="9" name="Rounded Rectangle 8"/>
          <p:cNvSpPr/>
          <p:nvPr/>
        </p:nvSpPr>
        <p:spPr>
          <a:xfrm>
            <a:off x="1898470" y="2899955"/>
            <a:ext cx="6409508" cy="254290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Tx/>
              <a:buChar char="-"/>
            </a:pPr>
            <a:r>
              <a:rPr lang="en-US" sz="2800" dirty="0" smtClean="0"/>
              <a:t>Bắn </a:t>
            </a:r>
            <a:r>
              <a:rPr lang="en-US" sz="2800" dirty="0"/>
              <a:t>hạ khỉ </a:t>
            </a:r>
            <a:r>
              <a:rPr lang="en-US" sz="2800" dirty="0" smtClean="0"/>
              <a:t>bố</a:t>
            </a:r>
          </a:p>
          <a:p>
            <a:pPr marL="285750" indent="-285750">
              <a:buFontTx/>
              <a:buChar char="-"/>
            </a:pPr>
            <a:r>
              <a:rPr lang="en-US" sz="2800" dirty="0"/>
              <a:t>Đ</a:t>
            </a:r>
            <a:r>
              <a:rPr lang="en-US" sz="2800" dirty="0" smtClean="0"/>
              <a:t>uổi </a:t>
            </a:r>
            <a:r>
              <a:rPr lang="en-US" sz="2800" dirty="0"/>
              <a:t>theo khỉ </a:t>
            </a:r>
            <a:r>
              <a:rPr lang="en-US" sz="2800" dirty="0" smtClean="0"/>
              <a:t>con</a:t>
            </a:r>
          </a:p>
          <a:p>
            <a:pPr marL="285750" indent="-285750">
              <a:buFontTx/>
              <a:buChar char="-"/>
            </a:pPr>
            <a:r>
              <a:rPr lang="en-US" sz="2800" dirty="0" smtClean="0"/>
              <a:t>Tha </a:t>
            </a:r>
            <a:r>
              <a:rPr lang="en-US" sz="2800" dirty="0"/>
              <a:t>chết cho khỉ bố và băng bó cho </a:t>
            </a:r>
            <a:r>
              <a:rPr lang="en-US" sz="2800" dirty="0" smtClean="0"/>
              <a:t>nó</a:t>
            </a:r>
          </a:p>
          <a:p>
            <a:pPr marL="285750" indent="-285750">
              <a:buFontTx/>
              <a:buChar char="-"/>
            </a:pPr>
            <a:r>
              <a:rPr lang="en-US" sz="2800" dirty="0" smtClean="0"/>
              <a:t>Trở </a:t>
            </a:r>
            <a:r>
              <a:rPr lang="en-US" sz="2800" dirty="0"/>
              <a:t>về nhà</a:t>
            </a:r>
          </a:p>
          <a:p>
            <a:pPr algn="ctr"/>
            <a:endParaRPr lang="en-US" dirty="0"/>
          </a:p>
        </p:txBody>
      </p:sp>
      <p:pic>
        <p:nvPicPr>
          <p:cNvPr id="11" name="图片 41"/>
          <p:cNvPicPr>
            <a:picLocks noChangeAspect="1"/>
          </p:cNvPicPr>
          <p:nvPr/>
        </p:nvPicPr>
        <p:blipFill>
          <a:blip r:embed="rId4" cstate="screen"/>
          <a:stretch>
            <a:fillRect/>
          </a:stretch>
        </p:blipFill>
        <p:spPr>
          <a:xfrm>
            <a:off x="8811324" y="148046"/>
            <a:ext cx="3289838" cy="1325734"/>
          </a:xfrm>
          <a:prstGeom prst="rect">
            <a:avLst/>
          </a:prstGeom>
        </p:spPr>
      </p:pic>
      <p:grpSp>
        <p:nvGrpSpPr>
          <p:cNvPr id="12" name="Group 11"/>
          <p:cNvGrpSpPr/>
          <p:nvPr/>
        </p:nvGrpSpPr>
        <p:grpSpPr>
          <a:xfrm>
            <a:off x="1021366" y="49593"/>
            <a:ext cx="7356280" cy="1012852"/>
            <a:chOff x="323230" y="7888"/>
            <a:chExt cx="9064860" cy="1350469"/>
          </a:xfrm>
        </p:grpSpPr>
        <p:sp>
          <p:nvSpPr>
            <p:cNvPr id="13"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4" name="Group 13"/>
            <p:cNvGrpSpPr/>
            <p:nvPr/>
          </p:nvGrpSpPr>
          <p:grpSpPr>
            <a:xfrm>
              <a:off x="323230" y="7888"/>
              <a:ext cx="1311790" cy="1350469"/>
              <a:chOff x="885193" y="2143877"/>
              <a:chExt cx="1605192" cy="1615648"/>
            </a:xfrm>
          </p:grpSpPr>
          <p:sp>
            <p:nvSpPr>
              <p:cNvPr id="17" name="Oval 16"/>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5"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6" name="Straight Connector 15"/>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9" name="TextBox 18"/>
          <p:cNvSpPr txBox="1"/>
          <p:nvPr/>
        </p:nvSpPr>
        <p:spPr>
          <a:xfrm>
            <a:off x="3145745" y="282957"/>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Tree>
    <p:extLst>
      <p:ext uri="{BB962C8B-B14F-4D97-AF65-F5344CB8AC3E}">
        <p14:creationId xmlns:p14="http://schemas.microsoft.com/office/powerpoint/2010/main" val="948869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Oval 1"/>
          <p:cNvSpPr/>
          <p:nvPr/>
        </p:nvSpPr>
        <p:spPr>
          <a:xfrm>
            <a:off x="556190" y="3031323"/>
            <a:ext cx="1752600" cy="165735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smtClean="0"/>
              <a:t>Nội tâm</a:t>
            </a:r>
            <a:endParaRPr lang="en-US" sz="3200" dirty="0"/>
          </a:p>
        </p:txBody>
      </p:sp>
      <p:sp>
        <p:nvSpPr>
          <p:cNvPr id="3" name="Left Brace 2"/>
          <p:cNvSpPr/>
          <p:nvPr/>
        </p:nvSpPr>
        <p:spPr>
          <a:xfrm>
            <a:off x="2401683" y="1409700"/>
            <a:ext cx="447675" cy="5200650"/>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 name="Pentagon 3"/>
          <p:cNvSpPr/>
          <p:nvPr/>
        </p:nvSpPr>
        <p:spPr>
          <a:xfrm>
            <a:off x="3050586" y="1264443"/>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a:t>B</a:t>
            </a:r>
            <a:r>
              <a:rPr lang="vi-VN" sz="2400"/>
              <a:t>ắn khỉ bố</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7508" y="5387340"/>
            <a:ext cx="2595154" cy="1470660"/>
          </a:xfrm>
          <a:prstGeom prst="rect">
            <a:avLst/>
          </a:prstGeom>
        </p:spPr>
      </p:pic>
      <p:sp>
        <p:nvSpPr>
          <p:cNvPr id="7" name="Pentagon 6"/>
          <p:cNvSpPr/>
          <p:nvPr/>
        </p:nvSpPr>
        <p:spPr>
          <a:xfrm>
            <a:off x="3050586" y="2348653"/>
            <a:ext cx="4105275" cy="866775"/>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15000"/>
              </a:lnSpc>
              <a:tabLst>
                <a:tab pos="90170" algn="l"/>
                <a:tab pos="180340" algn="l"/>
              </a:tabLst>
            </a:pPr>
            <a:r>
              <a:rPr lang="en-US" sz="2400"/>
              <a:t>K</a:t>
            </a:r>
            <a:r>
              <a:rPr lang="vi-VN" sz="2400"/>
              <a:t>hỉ mẹ liều mình cứu khỉ bố</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Pentagon 7"/>
          <p:cNvSpPr/>
          <p:nvPr/>
        </p:nvSpPr>
        <p:spPr>
          <a:xfrm>
            <a:off x="3050585" y="3472670"/>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a:t>K</a:t>
            </a:r>
            <a:r>
              <a:rPr lang="vi-VN" sz="2400"/>
              <a:t>hỉ con rơi xuống vực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Pentagon 8"/>
          <p:cNvSpPr/>
          <p:nvPr/>
        </p:nvSpPr>
        <p:spPr>
          <a:xfrm>
            <a:off x="3050584" y="4640495"/>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dirty="0"/>
              <a:t>K</a:t>
            </a:r>
            <a:r>
              <a:rPr lang="vi-VN" sz="2400" dirty="0"/>
              <a:t>hỉ</a:t>
            </a:r>
            <a:r>
              <a:rPr lang="en-US" sz="2400" dirty="0"/>
              <a:t> đực</a:t>
            </a:r>
            <a:r>
              <a:rPr lang="vi-VN" sz="2400" dirty="0"/>
              <a:t> run bắn lên nhìn ông cầu khẩn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9"/>
          <p:cNvSpPr/>
          <p:nvPr/>
        </p:nvSpPr>
        <p:spPr>
          <a:xfrm>
            <a:off x="7258050" y="1315334"/>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a:t>sợ hãi run lên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Pentagon 21"/>
          <p:cNvSpPr/>
          <p:nvPr/>
        </p:nvSpPr>
        <p:spPr>
          <a:xfrm>
            <a:off x="2968417" y="5764512"/>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dirty="0"/>
              <a:t>K</a:t>
            </a:r>
            <a:r>
              <a:rPr lang="vi-VN" sz="2400" dirty="0"/>
              <a:t>hỉ cái</a:t>
            </a:r>
            <a:r>
              <a:rPr lang="en-US" sz="2400" dirty="0"/>
              <a:t> cứ</a:t>
            </a:r>
            <a:r>
              <a:rPr lang="vi-VN" sz="2400" dirty="0"/>
              <a:t> đuổi theo ông và con khỉ </a:t>
            </a:r>
            <a:r>
              <a:rPr lang="vi-VN" sz="2400" dirty="0" smtClean="0"/>
              <a:t>đực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ounded Rectangle 23"/>
          <p:cNvSpPr/>
          <p:nvPr/>
        </p:nvSpPr>
        <p:spPr>
          <a:xfrm>
            <a:off x="7266169" y="2399544"/>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dirty="0"/>
              <a:t>tức giận căm ghét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ounded Rectangle 24"/>
          <p:cNvSpPr/>
          <p:nvPr/>
        </p:nvSpPr>
        <p:spPr>
          <a:xfrm>
            <a:off x="7247446" y="3477501"/>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dirty="0"/>
              <a:t>kinh hoàng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ounded Rectangle 25"/>
          <p:cNvSpPr/>
          <p:nvPr/>
        </p:nvSpPr>
        <p:spPr>
          <a:xfrm>
            <a:off x="7247446" y="5866924"/>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dirty="0"/>
              <a:t>buồn bã</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ounded Rectangle 26"/>
          <p:cNvSpPr/>
          <p:nvPr/>
        </p:nvSpPr>
        <p:spPr>
          <a:xfrm>
            <a:off x="7266169" y="4622346"/>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dirty="0"/>
              <a:t>Thương h</a:t>
            </a:r>
            <a:r>
              <a:rPr lang="vi-VN" sz="2000" dirty="0" smtClean="0"/>
              <a:t>ại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8" name="图片 41"/>
          <p:cNvPicPr>
            <a:picLocks noChangeAspect="1"/>
          </p:cNvPicPr>
          <p:nvPr/>
        </p:nvPicPr>
        <p:blipFill>
          <a:blip r:embed="rId4" cstate="screen"/>
          <a:stretch>
            <a:fillRect/>
          </a:stretch>
        </p:blipFill>
        <p:spPr>
          <a:xfrm>
            <a:off x="8902162" y="148046"/>
            <a:ext cx="3289838" cy="1325734"/>
          </a:xfrm>
          <a:prstGeom prst="rect">
            <a:avLst/>
          </a:prstGeom>
        </p:spPr>
      </p:pic>
      <p:grpSp>
        <p:nvGrpSpPr>
          <p:cNvPr id="18" name="Group 17"/>
          <p:cNvGrpSpPr/>
          <p:nvPr/>
        </p:nvGrpSpPr>
        <p:grpSpPr>
          <a:xfrm>
            <a:off x="829777" y="77139"/>
            <a:ext cx="7356280" cy="1012852"/>
            <a:chOff x="323230" y="7888"/>
            <a:chExt cx="9064860" cy="1350469"/>
          </a:xfrm>
        </p:grpSpPr>
        <p:sp>
          <p:nvSpPr>
            <p:cNvPr id="1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20" name="Group 19"/>
            <p:cNvGrpSpPr/>
            <p:nvPr/>
          </p:nvGrpSpPr>
          <p:grpSpPr>
            <a:xfrm>
              <a:off x="323230" y="7888"/>
              <a:ext cx="1311790" cy="1350469"/>
              <a:chOff x="885193" y="2143877"/>
              <a:chExt cx="1605192" cy="1615648"/>
            </a:xfrm>
          </p:grpSpPr>
          <p:sp>
            <p:nvSpPr>
              <p:cNvPr id="29" name="Oval 28"/>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21"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23" name="Straight Connector 22"/>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31" name="TextBox 30"/>
          <p:cNvSpPr txBox="1"/>
          <p:nvPr/>
        </p:nvSpPr>
        <p:spPr>
          <a:xfrm>
            <a:off x="3050584" y="289438"/>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Tree>
    <p:extLst>
      <p:ext uri="{BB962C8B-B14F-4D97-AF65-F5344CB8AC3E}">
        <p14:creationId xmlns:p14="http://schemas.microsoft.com/office/powerpoint/2010/main" val="172050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circle(in)">
                                      <p:cBhvr>
                                        <p:cTn id="54" dur="20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heel(1)">
                                      <p:cBhvr>
                                        <p:cTn id="5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P spid="9" grpId="0" animBg="1"/>
      <p:bldP spid="10" grpId="0" animBg="1"/>
      <p:bldP spid="22" grpId="0" animBg="1"/>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646" y="5350876"/>
            <a:ext cx="2595154" cy="1470660"/>
          </a:xfrm>
          <a:prstGeom prst="rect">
            <a:avLst/>
          </a:prstGeom>
        </p:spPr>
      </p:pic>
      <p:sp>
        <p:nvSpPr>
          <p:cNvPr id="4" name="Oval 3"/>
          <p:cNvSpPr/>
          <p:nvPr/>
        </p:nvSpPr>
        <p:spPr>
          <a:xfrm>
            <a:off x="1036321" y="1286692"/>
            <a:ext cx="1715588" cy="15463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Ngoại hình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4275908" y="1205321"/>
            <a:ext cx="1897889" cy="1598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Hành động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p:cNvSpPr/>
          <p:nvPr/>
        </p:nvSpPr>
        <p:spPr>
          <a:xfrm>
            <a:off x="7618842" y="1175658"/>
            <a:ext cx="1752600" cy="165735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smtClean="0"/>
              <a:t>Nội tâm</a:t>
            </a:r>
            <a:endParaRPr lang="en-US" sz="3200" dirty="0"/>
          </a:p>
        </p:txBody>
      </p:sp>
      <p:sp>
        <p:nvSpPr>
          <p:cNvPr id="5" name="Wave 4"/>
          <p:cNvSpPr/>
          <p:nvPr/>
        </p:nvSpPr>
        <p:spPr>
          <a:xfrm>
            <a:off x="1859281" y="2560320"/>
            <a:ext cx="7345679" cy="3735977"/>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r>
              <a:rPr lang="vi-VN" sz="2000" dirty="0"/>
              <a:t>Nhân vật ông Diểu được xây dựng từ ngoại hình , hành động, nội tâm nhưng chủ yếu tính cách được thể hiện chủ yếu qua hành động, nội tâm. Nhân vật đã có sự chuyển biến suy nghĩ và tính cách: từ cách nhìn nhận và hành xử đối với gia đình khỉ mang tính áp đặt chủ quan, có phần vô cảm,  ông động lòng trắc ẩn tha cho gia đình </a:t>
            </a:r>
            <a:r>
              <a:rPr lang="vi-VN" sz="2000" dirty="0" smtClean="0"/>
              <a:t>khỉ</a:t>
            </a:r>
            <a:r>
              <a:rPr lang="en-US" sz="2000" dirty="0" smtClean="0"/>
              <a:t>.</a:t>
            </a:r>
            <a:endParaRPr lang="en-US" sz="2000" dirty="0"/>
          </a:p>
        </p:txBody>
      </p:sp>
      <p:sp>
        <p:nvSpPr>
          <p:cNvPr id="6" name="Notched Right Arrow 5"/>
          <p:cNvSpPr/>
          <p:nvPr/>
        </p:nvSpPr>
        <p:spPr>
          <a:xfrm>
            <a:off x="91441" y="3711212"/>
            <a:ext cx="1767840" cy="170688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Nhận xét</a:t>
            </a:r>
          </a:p>
        </p:txBody>
      </p:sp>
      <p:pic>
        <p:nvPicPr>
          <p:cNvPr id="12" name="图片 41"/>
          <p:cNvPicPr>
            <a:picLocks noChangeAspect="1"/>
          </p:cNvPicPr>
          <p:nvPr/>
        </p:nvPicPr>
        <p:blipFill>
          <a:blip r:embed="rId4" cstate="screen"/>
          <a:stretch>
            <a:fillRect/>
          </a:stretch>
        </p:blipFill>
        <p:spPr>
          <a:xfrm>
            <a:off x="8902162" y="82042"/>
            <a:ext cx="3289838" cy="1325734"/>
          </a:xfrm>
          <a:prstGeom prst="rect">
            <a:avLst/>
          </a:prstGeom>
        </p:spPr>
      </p:pic>
      <p:grpSp>
        <p:nvGrpSpPr>
          <p:cNvPr id="13" name="Group 12"/>
          <p:cNvGrpSpPr/>
          <p:nvPr/>
        </p:nvGrpSpPr>
        <p:grpSpPr>
          <a:xfrm>
            <a:off x="829777" y="77139"/>
            <a:ext cx="7356280" cy="1012852"/>
            <a:chOff x="323230" y="7888"/>
            <a:chExt cx="9064860" cy="1350469"/>
          </a:xfrm>
        </p:grpSpPr>
        <p:sp>
          <p:nvSpPr>
            <p:cNvPr id="14"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5" name="Group 14"/>
            <p:cNvGrpSpPr/>
            <p:nvPr/>
          </p:nvGrpSpPr>
          <p:grpSpPr>
            <a:xfrm>
              <a:off x="323230" y="7888"/>
              <a:ext cx="1311790" cy="1350469"/>
              <a:chOff x="885193" y="2143877"/>
              <a:chExt cx="1605192" cy="1615648"/>
            </a:xfrm>
          </p:grpSpPr>
          <p:sp>
            <p:nvSpPr>
              <p:cNvPr id="18" name="Oval 17"/>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6"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7" name="Straight Connector 16"/>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20" name="TextBox 19"/>
          <p:cNvSpPr txBox="1"/>
          <p:nvPr/>
        </p:nvSpPr>
        <p:spPr>
          <a:xfrm>
            <a:off x="2745151" y="298340"/>
            <a:ext cx="3740331" cy="584775"/>
          </a:xfrm>
          <a:prstGeom prst="rect">
            <a:avLst/>
          </a:prstGeom>
          <a:noFill/>
        </p:spPr>
        <p:txBody>
          <a:bodyPr wrap="square" rtlCol="0">
            <a:spAutoFit/>
          </a:bodyPr>
          <a:lstStyle/>
          <a:p>
            <a:pPr lvl="0" algn="ctr">
              <a:defRPr/>
            </a:pPr>
            <a:r>
              <a:rPr lang="en-US" sz="3200">
                <a:solidFill>
                  <a:srgbClr val="FF0000"/>
                </a:solidFill>
              </a:rPr>
              <a:t>Nhân vật ông Diểu</a:t>
            </a:r>
            <a:endParaRPr lang="en-US" sz="3200" dirty="0">
              <a:solidFill>
                <a:srgbClr val="FF0000"/>
              </a:solidFill>
            </a:endParaRPr>
          </a:p>
        </p:txBody>
      </p:sp>
    </p:spTree>
    <p:extLst>
      <p:ext uri="{BB962C8B-B14F-4D97-AF65-F5344CB8AC3E}">
        <p14:creationId xmlns:p14="http://schemas.microsoft.com/office/powerpoint/2010/main" val="27305320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84" y="1944625"/>
            <a:ext cx="5496424"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820536" y="2672431"/>
            <a:ext cx="6602993" cy="1107567"/>
          </a:xfrm>
          <a:prstGeom prst="rect">
            <a:avLst/>
          </a:prstGeom>
          <a:noFill/>
        </p:spPr>
        <p:txBody>
          <a:bodyPr wrap="square" lIns="121496" tIns="60748" rIns="121496" bIns="60748" rtlCol="0">
            <a:spAutoFit/>
          </a:bodyPr>
          <a:lstStyle/>
          <a:p>
            <a:pPr defTabSz="910773"/>
            <a:r>
              <a:rPr lang="en-US" altLang="zh-CN" sz="6400" dirty="0">
                <a:solidFill>
                  <a:prstClr val="white"/>
                </a:solidFill>
                <a:latin typeface="Times New Roman" pitchFamily="18" charset="0"/>
                <a:cs typeface="Times New Roman" pitchFamily="18" charset="0"/>
                <a:sym typeface="+mn-lt"/>
              </a:rPr>
              <a:t>KHỞI ĐỘNG</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6298280" y="911376"/>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068513" y="3119093"/>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4893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37909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n-US" sz="2800" dirty="0">
                <a:solidFill>
                  <a:prstClr val="black"/>
                </a:solidFill>
              </a:rPr>
              <a:t>Anh/chị </a:t>
            </a:r>
            <a:r>
              <a:rPr lang="en-US" sz="2800" dirty="0" smtClean="0">
                <a:solidFill>
                  <a:prstClr val="black"/>
                </a:solidFill>
              </a:rPr>
              <a:t>thảo luận nhóm </a:t>
            </a:r>
            <a:r>
              <a:rPr lang="en-US" sz="2800" dirty="0">
                <a:solidFill>
                  <a:prstClr val="black"/>
                </a:solidFill>
              </a:rPr>
              <a:t>hoàn thành PHT </a:t>
            </a:r>
            <a:r>
              <a:rPr lang="en-US" sz="2800" dirty="0" smtClean="0">
                <a:solidFill>
                  <a:prstClr val="black"/>
                </a:solidFill>
              </a:rPr>
              <a:t>số 02</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91022"/>
            <a:ext cx="3187337" cy="1790591"/>
          </a:xfrm>
          <a:prstGeom prst="rect">
            <a:avLst/>
          </a:prstGeom>
        </p:spPr>
      </p:pic>
      <p:pic>
        <p:nvPicPr>
          <p:cNvPr id="8" name="图片 41"/>
          <p:cNvPicPr>
            <a:picLocks noChangeAspect="1"/>
          </p:cNvPicPr>
          <p:nvPr/>
        </p:nvPicPr>
        <p:blipFill>
          <a:blip r:embed="rId4" cstate="screen"/>
          <a:stretch>
            <a:fillRect/>
          </a:stretch>
        </p:blipFill>
        <p:spPr>
          <a:xfrm>
            <a:off x="8830491" y="148260"/>
            <a:ext cx="3289838" cy="132573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7783" y="2037806"/>
            <a:ext cx="4441372" cy="4258491"/>
          </a:xfrm>
          <a:prstGeom prst="rect">
            <a:avLst/>
          </a:prstGeom>
        </p:spPr>
      </p:pic>
      <p:grpSp>
        <p:nvGrpSpPr>
          <p:cNvPr id="10" name="Group 9"/>
          <p:cNvGrpSpPr/>
          <p:nvPr/>
        </p:nvGrpSpPr>
        <p:grpSpPr>
          <a:xfrm>
            <a:off x="342097" y="-3721"/>
            <a:ext cx="8418725" cy="1477715"/>
            <a:chOff x="323230" y="7888"/>
            <a:chExt cx="9064860" cy="1350469"/>
          </a:xfrm>
        </p:grpSpPr>
        <p:sp>
          <p:nvSpPr>
            <p:cNvPr id="11"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2" name="Group 11"/>
            <p:cNvGrpSpPr/>
            <p:nvPr/>
          </p:nvGrpSpPr>
          <p:grpSpPr>
            <a:xfrm>
              <a:off x="323230" y="7888"/>
              <a:ext cx="1311790" cy="1350469"/>
              <a:chOff x="885193" y="2143877"/>
              <a:chExt cx="1605192" cy="1615648"/>
            </a:xfrm>
          </p:grpSpPr>
          <p:sp>
            <p:nvSpPr>
              <p:cNvPr id="15" name="Oval 14"/>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3"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3</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4" name="Straight Connector 13"/>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7" name="TextBox 16"/>
          <p:cNvSpPr txBox="1"/>
          <p:nvPr/>
        </p:nvSpPr>
        <p:spPr>
          <a:xfrm>
            <a:off x="1724949" y="306015"/>
            <a:ext cx="6948788" cy="954107"/>
          </a:xfrm>
          <a:prstGeom prst="rect">
            <a:avLst/>
          </a:prstGeom>
          <a:noFill/>
        </p:spPr>
        <p:txBody>
          <a:bodyPr wrap="square" rtlCol="0">
            <a:spAutoFit/>
          </a:bodyPr>
          <a:lstStyle/>
          <a:p>
            <a:pPr lvl="0" algn="ctr">
              <a:defRPr/>
            </a:pPr>
            <a:r>
              <a:rPr lang="vi-VN" sz="2800" dirty="0">
                <a:solidFill>
                  <a:srgbClr val="FF0000"/>
                </a:solidFill>
              </a:rPr>
              <a:t>kết hợp giữa lời người kể chuyện </a:t>
            </a:r>
            <a:r>
              <a:rPr lang="vi-VN" sz="2800" dirty="0" smtClean="0">
                <a:solidFill>
                  <a:srgbClr val="FF0000"/>
                </a:solidFill>
              </a:rPr>
              <a:t>và</a:t>
            </a:r>
            <a:endParaRPr lang="en-US" sz="2800" dirty="0" smtClean="0">
              <a:solidFill>
                <a:srgbClr val="FF0000"/>
              </a:solidFill>
            </a:endParaRPr>
          </a:p>
          <a:p>
            <a:pPr lvl="0" algn="ctr">
              <a:defRPr/>
            </a:pPr>
            <a:r>
              <a:rPr lang="vi-VN" sz="2800" dirty="0" smtClean="0">
                <a:solidFill>
                  <a:srgbClr val="FF0000"/>
                </a:solidFill>
              </a:rPr>
              <a:t> </a:t>
            </a:r>
            <a:r>
              <a:rPr lang="vi-VN" sz="2800" dirty="0">
                <a:solidFill>
                  <a:srgbClr val="FF0000"/>
                </a:solidFill>
              </a:rPr>
              <a:t>lời của nhân vật.</a:t>
            </a:r>
          </a:p>
        </p:txBody>
      </p:sp>
    </p:spTree>
    <p:extLst>
      <p:ext uri="{BB962C8B-B14F-4D97-AF65-F5344CB8AC3E}">
        <p14:creationId xmlns:p14="http://schemas.microsoft.com/office/powerpoint/2010/main" val="1398797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90085946"/>
              </p:ext>
            </p:extLst>
          </p:nvPr>
        </p:nvGraphicFramePr>
        <p:xfrm>
          <a:off x="69669" y="99434"/>
          <a:ext cx="11956868" cy="4716406"/>
        </p:xfrm>
        <a:graphic>
          <a:graphicData uri="http://schemas.openxmlformats.org/drawingml/2006/table">
            <a:tbl>
              <a:tblPr firstRow="1" bandRow="1">
                <a:tableStyleId>{D7AC3CCA-C797-4891-BE02-D94E43425B78}</a:tableStyleId>
              </a:tblPr>
              <a:tblGrid>
                <a:gridCol w="1149531">
                  <a:extLst>
                    <a:ext uri="{9D8B030D-6E8A-4147-A177-3AD203B41FA5}">
                      <a16:colId xmlns:a16="http://schemas.microsoft.com/office/drawing/2014/main" val="1259945996"/>
                    </a:ext>
                  </a:extLst>
                </a:gridCol>
                <a:gridCol w="1045029">
                  <a:extLst>
                    <a:ext uri="{9D8B030D-6E8A-4147-A177-3AD203B41FA5}">
                      <a16:colId xmlns:a16="http://schemas.microsoft.com/office/drawing/2014/main" val="2268762052"/>
                    </a:ext>
                  </a:extLst>
                </a:gridCol>
                <a:gridCol w="9762308">
                  <a:extLst>
                    <a:ext uri="{9D8B030D-6E8A-4147-A177-3AD203B41FA5}">
                      <a16:colId xmlns:a16="http://schemas.microsoft.com/office/drawing/2014/main" val="1507190109"/>
                    </a:ext>
                  </a:extLst>
                </a:gridCol>
              </a:tblGrid>
              <a:tr h="2064646">
                <a:tc gridSpan="2">
                  <a:txBody>
                    <a:bodyPr/>
                    <a:lstStyle/>
                    <a:p>
                      <a:endParaRPr lang="en-US" sz="2800" b="1" kern="1200" dirty="0" smtClean="0">
                        <a:solidFill>
                          <a:schemeClr val="dk1"/>
                        </a:solidFill>
                        <a:effectLst/>
                        <a:latin typeface="+mn-lt"/>
                        <a:ea typeface="+mn-ea"/>
                        <a:cs typeface="+mn-cs"/>
                      </a:endParaRPr>
                    </a:p>
                    <a:p>
                      <a:endParaRPr lang="en-US" sz="2800" b="1" kern="1200" dirty="0" smtClean="0">
                        <a:solidFill>
                          <a:schemeClr val="dk1"/>
                        </a:solidFill>
                        <a:effectLst/>
                        <a:latin typeface="+mn-lt"/>
                        <a:ea typeface="+mn-ea"/>
                        <a:cs typeface="+mn-cs"/>
                      </a:endParaRPr>
                    </a:p>
                    <a:p>
                      <a:r>
                        <a:rPr lang="en-US" sz="2800" b="1" kern="1200" dirty="0" smtClean="0">
                          <a:solidFill>
                            <a:schemeClr val="dk1"/>
                          </a:solidFill>
                          <a:effectLst/>
                          <a:latin typeface="+mn-lt"/>
                          <a:ea typeface="+mn-ea"/>
                          <a:cs typeface="+mn-cs"/>
                        </a:rPr>
                        <a:t>Lời người kể chuyện</a:t>
                      </a:r>
                      <a:endParaRPr lang="en-US" sz="2800" dirty="0"/>
                    </a:p>
                  </a:txBody>
                  <a:tcPr/>
                </a:tc>
                <a:tc hMerge="1">
                  <a:txBody>
                    <a:bodyPr/>
                    <a:lstStyle/>
                    <a:p>
                      <a:endParaRPr lang="en-US" dirty="0"/>
                    </a:p>
                  </a:txBody>
                  <a:tcPr/>
                </a:tc>
                <a:tc>
                  <a:txBody>
                    <a:bodyPr/>
                    <a:lstStyle/>
                    <a:p>
                      <a:endParaRPr lang="en-US" sz="2800"/>
                    </a:p>
                  </a:txBody>
                  <a:tcPr/>
                </a:tc>
                <a:extLst>
                  <a:ext uri="{0D108BD9-81ED-4DB2-BD59-A6C34878D82A}">
                    <a16:rowId xmlns:a16="http://schemas.microsoft.com/office/drawing/2014/main" val="133059448"/>
                  </a:ext>
                </a:extLst>
              </a:tr>
              <a:tr h="870142">
                <a:tc rowSpan="2">
                  <a:txBody>
                    <a:bodyPr/>
                    <a:lstStyle/>
                    <a:p>
                      <a:endParaRPr lang="en-US" sz="2800" b="1" kern="1200" dirty="0" smtClean="0">
                        <a:solidFill>
                          <a:schemeClr val="dk1"/>
                        </a:solidFill>
                        <a:effectLst/>
                        <a:latin typeface="+mn-lt"/>
                        <a:ea typeface="+mn-ea"/>
                        <a:cs typeface="+mn-cs"/>
                      </a:endParaRPr>
                    </a:p>
                    <a:p>
                      <a:endParaRPr lang="en-US" sz="2800" b="1" kern="1200" dirty="0" smtClean="0">
                        <a:solidFill>
                          <a:schemeClr val="dk1"/>
                        </a:solidFill>
                        <a:effectLst/>
                        <a:latin typeface="+mn-lt"/>
                        <a:ea typeface="+mn-ea"/>
                        <a:cs typeface="+mn-cs"/>
                      </a:endParaRPr>
                    </a:p>
                    <a:p>
                      <a:endParaRPr lang="en-US" sz="2800" b="1" kern="1200" dirty="0" smtClean="0">
                        <a:solidFill>
                          <a:schemeClr val="dk1"/>
                        </a:solidFill>
                        <a:effectLst/>
                        <a:latin typeface="+mn-lt"/>
                        <a:ea typeface="+mn-ea"/>
                        <a:cs typeface="+mn-cs"/>
                      </a:endParaRPr>
                    </a:p>
                    <a:p>
                      <a:r>
                        <a:rPr lang="en-US" sz="2800" b="1" kern="1200" dirty="0" smtClean="0">
                          <a:solidFill>
                            <a:schemeClr val="dk1"/>
                          </a:solidFill>
                          <a:effectLst/>
                          <a:latin typeface="+mn-lt"/>
                          <a:ea typeface="+mn-ea"/>
                          <a:cs typeface="+mn-cs"/>
                        </a:rPr>
                        <a:t>Lời nhân vật</a:t>
                      </a:r>
                      <a:endParaRPr lang="en-US" sz="2800" b="1" dirty="0"/>
                    </a:p>
                  </a:txBody>
                  <a:tcPr/>
                </a:tc>
                <a:tc>
                  <a:txBody>
                    <a:bodyPr/>
                    <a:lstStyle/>
                    <a:p>
                      <a:r>
                        <a:rPr lang="en-US" sz="2800" kern="1200" dirty="0" smtClean="0">
                          <a:solidFill>
                            <a:schemeClr val="dk1"/>
                          </a:solidFill>
                          <a:effectLst/>
                          <a:latin typeface="+mn-lt"/>
                          <a:ea typeface="+mn-ea"/>
                          <a:cs typeface="+mn-cs"/>
                        </a:rPr>
                        <a:t>Đối thoại</a:t>
                      </a:r>
                      <a:endParaRPr lang="en-US" sz="2800" dirty="0"/>
                    </a:p>
                  </a:txBody>
                  <a:tcPr/>
                </a:tc>
                <a:tc>
                  <a:txBody>
                    <a:bodyPr/>
                    <a:lstStyle/>
                    <a:p>
                      <a:endParaRPr lang="en-US" sz="2800" dirty="0"/>
                    </a:p>
                  </a:txBody>
                  <a:tcPr/>
                </a:tc>
                <a:extLst>
                  <a:ext uri="{0D108BD9-81ED-4DB2-BD59-A6C34878D82A}">
                    <a16:rowId xmlns:a16="http://schemas.microsoft.com/office/drawing/2014/main" val="1610606981"/>
                  </a:ext>
                </a:extLst>
              </a:tr>
              <a:tr h="1670424">
                <a:tc vMerge="1">
                  <a:txBody>
                    <a:bodyPr/>
                    <a:lstStyle/>
                    <a:p>
                      <a:endParaRPr lang="en-US" dirty="0"/>
                    </a:p>
                  </a:txBody>
                  <a:tcPr/>
                </a:tc>
                <a:tc>
                  <a:txBody>
                    <a:bodyPr/>
                    <a:lstStyle/>
                    <a:p>
                      <a:r>
                        <a:rPr lang="en-US" sz="2800" kern="1200" dirty="0" smtClean="0">
                          <a:solidFill>
                            <a:schemeClr val="dk1"/>
                          </a:solidFill>
                          <a:effectLst/>
                          <a:latin typeface="+mn-lt"/>
                          <a:ea typeface="+mn-ea"/>
                          <a:cs typeface="+mn-cs"/>
                        </a:rPr>
                        <a:t>Độc Thoại</a:t>
                      </a:r>
                      <a:endParaRPr lang="en-US" sz="2800" dirty="0"/>
                    </a:p>
                  </a:txBody>
                  <a:tcPr/>
                </a:tc>
                <a:tc>
                  <a:txBody>
                    <a:bodyPr/>
                    <a:lstStyle/>
                    <a:p>
                      <a:endParaRPr lang="en-US" sz="2800" dirty="0"/>
                    </a:p>
                  </a:txBody>
                  <a:tcPr/>
                </a:tc>
                <a:extLst>
                  <a:ext uri="{0D108BD9-81ED-4DB2-BD59-A6C34878D82A}">
                    <a16:rowId xmlns:a16="http://schemas.microsoft.com/office/drawing/2014/main" val="3850190036"/>
                  </a:ext>
                </a:extLst>
              </a:tr>
            </a:tbl>
          </a:graphicData>
        </a:graphic>
      </p:graphicFrame>
      <p:sp>
        <p:nvSpPr>
          <p:cNvPr id="3" name="TextBox 2"/>
          <p:cNvSpPr txBox="1"/>
          <p:nvPr/>
        </p:nvSpPr>
        <p:spPr>
          <a:xfrm>
            <a:off x="2360023" y="165241"/>
            <a:ext cx="9300754" cy="1107996"/>
          </a:xfrm>
          <a:prstGeom prst="rect">
            <a:avLst/>
          </a:prstGeom>
          <a:noFill/>
        </p:spPr>
        <p:txBody>
          <a:bodyPr wrap="square" rtlCol="0">
            <a:spAutoFit/>
          </a:bodyPr>
          <a:lstStyle/>
          <a:p>
            <a:r>
              <a:rPr lang="en-US" sz="2400" dirty="0"/>
              <a:t>“Sự hỗn loạn của cả đàn khỉ khiến ông hiểu sợ hãi run lên... làm xong việc nặng”</a:t>
            </a:r>
          </a:p>
          <a:p>
            <a:endParaRPr lang="en-US" dirty="0"/>
          </a:p>
        </p:txBody>
      </p:sp>
      <p:sp>
        <p:nvSpPr>
          <p:cNvPr id="4" name="TextBox 3"/>
          <p:cNvSpPr txBox="1"/>
          <p:nvPr/>
        </p:nvSpPr>
        <p:spPr>
          <a:xfrm>
            <a:off x="2447110" y="1389971"/>
            <a:ext cx="8020594" cy="738664"/>
          </a:xfrm>
          <a:prstGeom prst="rect">
            <a:avLst/>
          </a:prstGeom>
          <a:noFill/>
        </p:spPr>
        <p:txBody>
          <a:bodyPr wrap="square" rtlCol="0">
            <a:spAutoFit/>
          </a:bodyPr>
          <a:lstStyle/>
          <a:p>
            <a:r>
              <a:rPr lang="en-US" sz="2400" dirty="0"/>
              <a:t>“Ông Diểu rên lên khe khẽ”</a:t>
            </a:r>
          </a:p>
          <a:p>
            <a:endParaRPr lang="en-US" dirty="0"/>
          </a:p>
        </p:txBody>
      </p:sp>
      <p:sp>
        <p:nvSpPr>
          <p:cNvPr id="5" name="TextBox 4"/>
          <p:cNvSpPr txBox="1"/>
          <p:nvPr/>
        </p:nvSpPr>
        <p:spPr>
          <a:xfrm>
            <a:off x="2325188" y="2442144"/>
            <a:ext cx="2943497" cy="461665"/>
          </a:xfrm>
          <a:prstGeom prst="rect">
            <a:avLst/>
          </a:prstGeom>
          <a:noFill/>
        </p:spPr>
        <p:txBody>
          <a:bodyPr wrap="square" rtlCol="0">
            <a:spAutoFit/>
          </a:bodyPr>
          <a:lstStyle/>
          <a:p>
            <a:r>
              <a:rPr lang="en-US" sz="2400" dirty="0" smtClean="0"/>
              <a:t>“- Chạy đi”</a:t>
            </a:r>
            <a:endParaRPr lang="en-US" sz="2400" dirty="0"/>
          </a:p>
        </p:txBody>
      </p:sp>
      <p:sp>
        <p:nvSpPr>
          <p:cNvPr id="6" name="TextBox 5"/>
          <p:cNvSpPr txBox="1"/>
          <p:nvPr/>
        </p:nvSpPr>
        <p:spPr>
          <a:xfrm>
            <a:off x="2360023" y="3259660"/>
            <a:ext cx="9535886" cy="1200329"/>
          </a:xfrm>
          <a:prstGeom prst="rect">
            <a:avLst/>
          </a:prstGeom>
          <a:noFill/>
        </p:spPr>
        <p:txBody>
          <a:bodyPr wrap="square" rtlCol="0">
            <a:spAutoFit/>
          </a:bodyPr>
          <a:lstStyle/>
          <a:p>
            <a:r>
              <a:rPr lang="en-US" sz="2400" dirty="0"/>
              <a:t>“Hành động hi sinh thân mình của con khỉ cái làm ông căm ghét . Đồ gian dối mày chứng minh tấm lòng cao thượng hợp như một bà trưởng giả!... lừa ông sao được”</a:t>
            </a:r>
          </a:p>
        </p:txBody>
      </p:sp>
      <p:sp>
        <p:nvSpPr>
          <p:cNvPr id="7" name="Curved Right Arrow 6"/>
          <p:cNvSpPr/>
          <p:nvPr/>
        </p:nvSpPr>
        <p:spPr>
          <a:xfrm>
            <a:off x="69669" y="5299666"/>
            <a:ext cx="670560" cy="10837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1123406" y="5129349"/>
            <a:ext cx="9196251" cy="14717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t>Lời người kể chuyện giúp dẫn dắt tiến trình phát triển của câu chuyện một cách khách quan, lời nhân vật thể hiện đặc điểm con người của nhân vật.</a:t>
            </a:r>
            <a:endParaRPr lang="en-US" sz="2800" dirty="0"/>
          </a:p>
        </p:txBody>
      </p:sp>
    </p:spTree>
    <p:extLst>
      <p:ext uri="{BB962C8B-B14F-4D97-AF65-F5344CB8AC3E}">
        <p14:creationId xmlns:p14="http://schemas.microsoft.com/office/powerpoint/2010/main" val="18315390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图片 41"/>
          <p:cNvPicPr>
            <a:picLocks noChangeAspect="1"/>
          </p:cNvPicPr>
          <p:nvPr/>
        </p:nvPicPr>
        <p:blipFill>
          <a:blip r:embed="rId3" cstate="screen"/>
          <a:stretch>
            <a:fillRect/>
          </a:stretch>
        </p:blipFill>
        <p:spPr>
          <a:xfrm>
            <a:off x="8902162" y="14464"/>
            <a:ext cx="3289838" cy="132573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7783" y="2037806"/>
            <a:ext cx="4441372" cy="4258491"/>
          </a:xfrm>
          <a:prstGeom prst="rect">
            <a:avLst/>
          </a:prstGeom>
        </p:spPr>
      </p:pic>
      <p:sp>
        <p:nvSpPr>
          <p:cNvPr id="9" name="Oval 8"/>
          <p:cNvSpPr/>
          <p:nvPr/>
        </p:nvSpPr>
        <p:spPr>
          <a:xfrm>
            <a:off x="1801129" y="1683419"/>
            <a:ext cx="5143499" cy="42100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Ý</a:t>
            </a:r>
            <a:r>
              <a:rPr lang="vi-VN" sz="2800" dirty="0" smtClean="0"/>
              <a:t> </a:t>
            </a:r>
            <a:r>
              <a:rPr lang="vi-VN" sz="2800" dirty="0"/>
              <a:t>nghĩa của hình tượng “Muối của </a:t>
            </a:r>
            <a:r>
              <a:rPr lang="vi-VN" sz="2800" dirty="0" smtClean="0"/>
              <a:t>rừng</a:t>
            </a:r>
            <a:r>
              <a:rPr lang="en-US" sz="2800" dirty="0" smtClean="0"/>
              <a:t>”</a:t>
            </a:r>
            <a:r>
              <a:rPr lang="vi-VN" sz="2800" dirty="0" smtClean="0"/>
              <a:t> </a:t>
            </a:r>
            <a:r>
              <a:rPr lang="vi-VN" sz="2800" dirty="0"/>
              <a:t>và thông điệp của truyện </a:t>
            </a:r>
            <a:r>
              <a:rPr lang="vi-VN" sz="2800" dirty="0" smtClean="0"/>
              <a:t>ngắn</a:t>
            </a:r>
            <a:r>
              <a:rPr lang="en-US" sz="2800" dirty="0" smtClean="0"/>
              <a:t>?</a:t>
            </a:r>
            <a:r>
              <a:rPr lang="vi-VN" sz="2800" dirty="0" smtClean="0"/>
              <a:t> </a:t>
            </a:r>
            <a:endParaRPr lang="en-US" sz="2800" dirty="0"/>
          </a:p>
        </p:txBody>
      </p:sp>
      <p:sp>
        <p:nvSpPr>
          <p:cNvPr id="10" name="Oval Callout 9"/>
          <p:cNvSpPr/>
          <p:nvPr/>
        </p:nvSpPr>
        <p:spPr>
          <a:xfrm>
            <a:off x="1579626" y="1810575"/>
            <a:ext cx="5342438" cy="3483429"/>
          </a:xfrm>
          <a:prstGeom prst="wedgeEllipseCallout">
            <a:avLst>
              <a:gd name="adj1" fmla="val 70298"/>
              <a:gd name="adj2" fmla="val 12360"/>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0" dirty="0"/>
              <a:t>- Muối của rừng chính là kết tinh của quá trình cái thiện chiến thắng cái ác trong mỗi con người</a:t>
            </a:r>
          </a:p>
        </p:txBody>
      </p:sp>
      <p:sp>
        <p:nvSpPr>
          <p:cNvPr id="11" name="Oval Callout 10"/>
          <p:cNvSpPr/>
          <p:nvPr/>
        </p:nvSpPr>
        <p:spPr>
          <a:xfrm>
            <a:off x="1488375" y="2037806"/>
            <a:ext cx="5342438" cy="4451002"/>
          </a:xfrm>
          <a:prstGeom prst="wedgeEllipseCallout">
            <a:avLst>
              <a:gd name="adj1" fmla="val 71765"/>
              <a:gd name="adj2" fmla="val -10923"/>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dirty="0"/>
              <a:t>- Thông điệp của tác giả mối quan hệ gắn </a:t>
            </a:r>
            <a:r>
              <a:rPr lang="en-US" sz="2400" dirty="0" smtClean="0"/>
              <a:t>bó, bình đẳng </a:t>
            </a:r>
            <a:r>
              <a:rPr lang="en-US" sz="2400" dirty="0"/>
              <a:t>giữa con người và thiên nhiên. Chỉ khi nào con người nhận thức được ý nghĩa thực sự của cuộc sống chọn đứng về cái thiện thì lúc đó thiên nhiên mới ban phát quà tặng cho con người </a:t>
            </a:r>
            <a:r>
              <a:rPr lang="en-US" sz="2400" dirty="0" smtClean="0"/>
              <a:t>.</a:t>
            </a:r>
            <a:endParaRPr lang="en-US" sz="3600" dirty="0"/>
          </a:p>
        </p:txBody>
      </p:sp>
      <p:grpSp>
        <p:nvGrpSpPr>
          <p:cNvPr id="12" name="Group 11"/>
          <p:cNvGrpSpPr/>
          <p:nvPr/>
        </p:nvGrpSpPr>
        <p:grpSpPr>
          <a:xfrm>
            <a:off x="87087" y="14464"/>
            <a:ext cx="8995954" cy="2023342"/>
            <a:chOff x="323230" y="7888"/>
            <a:chExt cx="9064860" cy="1350469"/>
          </a:xfrm>
        </p:grpSpPr>
        <p:sp>
          <p:nvSpPr>
            <p:cNvPr id="13"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4" name="Group 13"/>
            <p:cNvGrpSpPr/>
            <p:nvPr/>
          </p:nvGrpSpPr>
          <p:grpSpPr>
            <a:xfrm>
              <a:off x="323230" y="7888"/>
              <a:ext cx="1311790" cy="1350469"/>
              <a:chOff x="885193" y="2143877"/>
              <a:chExt cx="1605192" cy="1615648"/>
            </a:xfrm>
          </p:grpSpPr>
          <p:sp>
            <p:nvSpPr>
              <p:cNvPr id="17" name="Oval 16"/>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5" name="TextBox 91"/>
            <p:cNvSpPr txBox="1"/>
            <p:nvPr/>
          </p:nvSpPr>
          <p:spPr>
            <a:xfrm>
              <a:off x="673362" y="376022"/>
              <a:ext cx="476832" cy="523831"/>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4</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6" name="Straight Connector 15"/>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9" name="TextBox 18"/>
          <p:cNvSpPr txBox="1"/>
          <p:nvPr/>
        </p:nvSpPr>
        <p:spPr>
          <a:xfrm>
            <a:off x="1701660" y="528986"/>
            <a:ext cx="6948788" cy="1384995"/>
          </a:xfrm>
          <a:prstGeom prst="rect">
            <a:avLst/>
          </a:prstGeom>
          <a:noFill/>
        </p:spPr>
        <p:txBody>
          <a:bodyPr wrap="square" rtlCol="0">
            <a:spAutoFit/>
          </a:bodyPr>
          <a:lstStyle/>
          <a:p>
            <a:pPr algn="ctr"/>
            <a:r>
              <a:rPr lang="vi-VN" sz="2800" dirty="0">
                <a:solidFill>
                  <a:srgbClr val="FF0000"/>
                </a:solidFill>
              </a:rPr>
              <a:t>Ý nghĩa hình tượng “Muối của rừng” và </a:t>
            </a:r>
            <a:endParaRPr lang="en-US" sz="2800" dirty="0">
              <a:solidFill>
                <a:srgbClr val="FF0000"/>
              </a:solidFill>
            </a:endParaRPr>
          </a:p>
          <a:p>
            <a:pPr algn="ctr"/>
            <a:r>
              <a:rPr lang="vi-VN" sz="2800" dirty="0">
                <a:solidFill>
                  <a:srgbClr val="FF0000"/>
                </a:solidFill>
              </a:rPr>
              <a:t>thông điệp của truyện ngắn</a:t>
            </a:r>
            <a:endParaRPr lang="en-US" sz="2800" dirty="0">
              <a:solidFill>
                <a:srgbClr val="FF0000"/>
              </a:solidFill>
            </a:endParaRPr>
          </a:p>
          <a:p>
            <a:pPr lvl="0" algn="ctr">
              <a:defRPr/>
            </a:pPr>
            <a:endParaRPr lang="vi-VN" sz="2800" dirty="0">
              <a:solidFill>
                <a:srgbClr val="FF0000"/>
              </a:solidFill>
            </a:endParaRPr>
          </a:p>
        </p:txBody>
      </p:sp>
    </p:spTree>
    <p:extLst>
      <p:ext uri="{BB962C8B-B14F-4D97-AF65-F5344CB8AC3E}">
        <p14:creationId xmlns:p14="http://schemas.microsoft.com/office/powerpoint/2010/main" val="21317085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236228" y="-461664"/>
            <a:ext cx="11109519" cy="8636000"/>
          </a:xfrm>
          <a:prstGeom prst="rect">
            <a:avLst/>
          </a:prstGeom>
        </p:spPr>
      </p:pic>
      <p:sp>
        <p:nvSpPr>
          <p:cNvPr id="2" name="TextBox 1"/>
          <p:cNvSpPr txBox="1"/>
          <p:nvPr/>
        </p:nvSpPr>
        <p:spPr>
          <a:xfrm>
            <a:off x="2800579" y="2138641"/>
            <a:ext cx="6580795" cy="1077218"/>
          </a:xfrm>
          <a:prstGeom prst="rect">
            <a:avLst/>
          </a:prstGeom>
          <a:noFill/>
        </p:spPr>
        <p:txBody>
          <a:bodyPr wrap="square" rtlCol="0">
            <a:spAutoFit/>
          </a:bodyPr>
          <a:lstStyle/>
          <a:p>
            <a:pPr algn="ctr" defTabSz="910773"/>
            <a:r>
              <a:rPr lang="en-US" sz="6400" b="1" dirty="0">
                <a:solidFill>
                  <a:prstClr val="black"/>
                </a:solidFill>
                <a:latin typeface="Times New Roman" pitchFamily="18" charset="0"/>
                <a:cs typeface="Times New Roman" pitchFamily="18" charset="0"/>
              </a:rPr>
              <a:t>III. TỔNG KẾT:</a:t>
            </a:r>
          </a:p>
        </p:txBody>
      </p:sp>
      <p:sp>
        <p:nvSpPr>
          <p:cNvPr id="5" name="Explosion 2 4"/>
          <p:cNvSpPr/>
          <p:nvPr/>
        </p:nvSpPr>
        <p:spPr>
          <a:xfrm>
            <a:off x="2260988" y="2992756"/>
            <a:ext cx="7659976" cy="3843066"/>
          </a:xfrm>
          <a:prstGeom prst="irregularSeal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i="1" dirty="0"/>
              <a:t>Khái quát giá trị nội dung và nghệ thuật của văn bản theo PHT số 3 (Hs làm việc cá nhân)</a:t>
            </a:r>
            <a:endParaRPr lang="en-US" sz="2400" dirty="0"/>
          </a:p>
        </p:txBody>
      </p:sp>
    </p:spTree>
    <p:extLst>
      <p:ext uri="{BB962C8B-B14F-4D97-AF65-F5344CB8AC3E}">
        <p14:creationId xmlns:p14="http://schemas.microsoft.com/office/powerpoint/2010/main" val="3083660996"/>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38C7D8-63FF-4964-801A-9695D487DEB0}"/>
              </a:ext>
            </a:extLst>
          </p:cNvPr>
          <p:cNvSpPr/>
          <p:nvPr/>
        </p:nvSpPr>
        <p:spPr>
          <a:xfrm rot="13210532">
            <a:off x="872307" y="567233"/>
            <a:ext cx="2257341" cy="1797601"/>
          </a:xfrm>
          <a:prstGeom prst="rect">
            <a:avLst/>
          </a:prstGeom>
          <a:noFill/>
          <a:ln w="76200" cap="flat" cmpd="sng" algn="ctr">
            <a:solidFill>
              <a:srgbClr val="8FC8C2"/>
            </a:solidFill>
            <a:prstDash val="solid"/>
          </a:ln>
          <a:effectLst/>
        </p:spPr>
        <p:txBody>
          <a:bodyPr lIns="121517" tIns="60759" rIns="121517" bIns="60759" rtlCol="0" anchor="ctr"/>
          <a:lstStyle/>
          <a:p>
            <a:pPr algn="ctr" defTabSz="1214640">
              <a:defRPr/>
            </a:pPr>
            <a:endParaRPr lang="en-US" sz="2400">
              <a:solidFill>
                <a:prstClr val="white"/>
              </a:solidFill>
              <a:latin typeface="Calibri" panose="020F0502020204030204"/>
            </a:endParaRPr>
          </a:p>
        </p:txBody>
      </p:sp>
      <p:sp>
        <p:nvSpPr>
          <p:cNvPr id="4" name="Diamond 3">
            <a:extLst>
              <a:ext uri="{FF2B5EF4-FFF2-40B4-BE49-F238E27FC236}">
                <a16:creationId xmlns:a16="http://schemas.microsoft.com/office/drawing/2014/main" id="{4ECC32AA-5834-4448-9521-061F990B5D07}"/>
              </a:ext>
            </a:extLst>
          </p:cNvPr>
          <p:cNvSpPr/>
          <p:nvPr/>
        </p:nvSpPr>
        <p:spPr>
          <a:xfrm>
            <a:off x="347580" y="198216"/>
            <a:ext cx="3306795" cy="2535085"/>
          </a:xfrm>
          <a:prstGeom prst="diamond">
            <a:avLst/>
          </a:prstGeom>
          <a:ln/>
        </p:spPr>
        <p:style>
          <a:lnRef idx="0">
            <a:schemeClr val="accent1"/>
          </a:lnRef>
          <a:fillRef idx="3">
            <a:schemeClr val="accent1"/>
          </a:fillRef>
          <a:effectRef idx="3">
            <a:schemeClr val="accent1"/>
          </a:effectRef>
          <a:fontRef idx="minor">
            <a:schemeClr val="lt1"/>
          </a:fontRef>
        </p:style>
        <p:txBody>
          <a:bodyPr lIns="121517" tIns="60759" rIns="121517" bIns="60759" rtlCol="0" anchor="ctr"/>
          <a:lstStyle/>
          <a:p>
            <a:pPr defTabSz="1619478">
              <a:buClr>
                <a:srgbClr val="FFFFFF"/>
              </a:buClr>
            </a:pPr>
            <a:r>
              <a:rPr lang="en-US" sz="3733" kern="0" dirty="0">
                <a:solidFill>
                  <a:srgbClr val="F8F5F2"/>
                </a:solidFill>
                <a:latin typeface="Times New Roman" pitchFamily="18" charset="0"/>
                <a:cs typeface="Times New Roman" pitchFamily="18" charset="0"/>
              </a:rPr>
              <a:t>1. </a:t>
            </a:r>
            <a:r>
              <a:rPr lang="en-US" sz="3733" kern="0" dirty="0" err="1">
                <a:solidFill>
                  <a:srgbClr val="F8F5F2"/>
                </a:solidFill>
                <a:latin typeface="Times New Roman" pitchFamily="18" charset="0"/>
                <a:cs typeface="Times New Roman" pitchFamily="18" charset="0"/>
              </a:rPr>
              <a:t>Nội</a:t>
            </a:r>
            <a:r>
              <a:rPr lang="en-US" sz="3733" kern="0" dirty="0">
                <a:solidFill>
                  <a:srgbClr val="F8F5F2"/>
                </a:solidFill>
                <a:latin typeface="Times New Roman" pitchFamily="18" charset="0"/>
                <a:cs typeface="Times New Roman" pitchFamily="18" charset="0"/>
              </a:rPr>
              <a:t> dung</a:t>
            </a:r>
          </a:p>
        </p:txBody>
      </p:sp>
      <p:sp>
        <p:nvSpPr>
          <p:cNvPr id="5" name="Text Box 7">
            <a:extLst>
              <a:ext uri="{FF2B5EF4-FFF2-40B4-BE49-F238E27FC236}">
                <a16:creationId xmlns:a16="http://schemas.microsoft.com/office/drawing/2014/main" id="{78DA5395-6139-4044-AA4B-486E1DFC05B8}"/>
              </a:ext>
            </a:extLst>
          </p:cNvPr>
          <p:cNvSpPr txBox="1">
            <a:spLocks noChangeArrowheads="1"/>
          </p:cNvSpPr>
          <p:nvPr/>
        </p:nvSpPr>
        <p:spPr bwMode="auto">
          <a:xfrm>
            <a:off x="3654375" y="80186"/>
            <a:ext cx="8016905" cy="227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sz="2800" b="1" dirty="0">
                <a:solidFill>
                  <a:srgbClr val="000000"/>
                </a:solidFill>
                <a:latin typeface="Times New Roman" panose="02020603050405020304" pitchFamily="18" charset="0"/>
                <a:ea typeface="Microsoft YaHei" panose="020B0503020204020204" charset="-122"/>
                <a:cs typeface="Times New Roman" panose="02020603050405020304" pitchFamily="18" charset="0"/>
              </a:rPr>
              <a:t>Truyện ngắn đã gióng lên hồi chuông cảnh tỉnh về nạn săn bắt động vật trái phép. Con người cần ý thức bảo vệ các loài động vật nói riêng và bảo vệ thiên nhiên nói chung để góp phần làm cuộc sống tốt đẹp </a:t>
            </a:r>
            <a:r>
              <a:rPr lang="en-US" sz="2800" b="1" dirty="0" smtClean="0">
                <a:solidFill>
                  <a:srgbClr val="000000"/>
                </a:solidFill>
                <a:latin typeface="Times New Roman" panose="02020603050405020304" pitchFamily="18" charset="0"/>
                <a:ea typeface="Microsoft YaHei" panose="020B0503020204020204" charset="-122"/>
                <a:cs typeface="Times New Roman" panose="02020603050405020304" pitchFamily="18" charset="0"/>
              </a:rPr>
              <a:t>hơn.</a:t>
            </a:r>
            <a:r>
              <a:rPr lang="en-US" altLang="en-US" sz="2800" b="1" kern="0" dirty="0" smtClean="0">
                <a:solidFill>
                  <a:prstClr val="white"/>
                </a:solidFill>
                <a:latin typeface="Times New Roman" panose="02020603050405020304" pitchFamily="18" charset="0"/>
                <a:cs typeface="Times New Roman" panose="02020603050405020304" pitchFamily="18" charset="0"/>
              </a:rPr>
              <a:t>)</a:t>
            </a:r>
            <a:endParaRPr lang="en-US" altLang="en-US" sz="2800" b="1" kern="0" dirty="0">
              <a:solidFill>
                <a:prstClr val="white"/>
              </a:solidFill>
              <a:latin typeface="Times New Roman" panose="02020603050405020304" pitchFamily="18" charset="0"/>
              <a:cs typeface="Times New Roman" panose="02020603050405020304" pitchFamily="18" charset="0"/>
            </a:endParaRPr>
          </a:p>
        </p:txBody>
      </p:sp>
      <p:sp>
        <p:nvSpPr>
          <p:cNvPr id="6" name="Diamond 5">
            <a:extLst>
              <a:ext uri="{FF2B5EF4-FFF2-40B4-BE49-F238E27FC236}">
                <a16:creationId xmlns:a16="http://schemas.microsoft.com/office/drawing/2014/main" id="{4ECC32AA-5834-4448-9521-061F990B5D07}"/>
              </a:ext>
            </a:extLst>
          </p:cNvPr>
          <p:cNvSpPr/>
          <p:nvPr/>
        </p:nvSpPr>
        <p:spPr>
          <a:xfrm>
            <a:off x="-11656" y="3868902"/>
            <a:ext cx="2624789" cy="2535085"/>
          </a:xfrm>
          <a:prstGeom prst="diamond">
            <a:avLst/>
          </a:prstGeom>
          <a:ln/>
        </p:spPr>
        <p:style>
          <a:lnRef idx="0">
            <a:schemeClr val="accent5"/>
          </a:lnRef>
          <a:fillRef idx="3">
            <a:schemeClr val="accent5"/>
          </a:fillRef>
          <a:effectRef idx="3">
            <a:schemeClr val="accent5"/>
          </a:effectRef>
          <a:fontRef idx="minor">
            <a:schemeClr val="lt1"/>
          </a:fontRef>
        </p:style>
        <p:txBody>
          <a:bodyPr lIns="121517" tIns="60759" rIns="121517" bIns="60759" rtlCol="0" anchor="ctr"/>
          <a:lstStyle/>
          <a:p>
            <a:pPr defTabSz="1619478">
              <a:buClr>
                <a:srgbClr val="FFFFFF"/>
              </a:buClr>
            </a:pPr>
            <a:r>
              <a:rPr lang="en-US" sz="3733" kern="0" dirty="0">
                <a:solidFill>
                  <a:srgbClr val="F8F5F2"/>
                </a:solidFill>
                <a:latin typeface="Times New Roman" pitchFamily="18" charset="0"/>
                <a:cs typeface="Times New Roman" pitchFamily="18" charset="0"/>
              </a:rPr>
              <a:t>2. </a:t>
            </a:r>
            <a:r>
              <a:rPr lang="en-US" sz="3733" kern="0" dirty="0" err="1">
                <a:solidFill>
                  <a:srgbClr val="F8F5F2"/>
                </a:solidFill>
                <a:latin typeface="Times New Roman" pitchFamily="18" charset="0"/>
                <a:cs typeface="Times New Roman" pitchFamily="18" charset="0"/>
              </a:rPr>
              <a:t>Nghệ</a:t>
            </a:r>
            <a:r>
              <a:rPr lang="en-US" sz="3733" kern="0" dirty="0">
                <a:solidFill>
                  <a:srgbClr val="F8F5F2"/>
                </a:solidFill>
                <a:latin typeface="Times New Roman" pitchFamily="18" charset="0"/>
                <a:cs typeface="Times New Roman" pitchFamily="18" charset="0"/>
              </a:rPr>
              <a:t> </a:t>
            </a:r>
            <a:r>
              <a:rPr lang="en-US" sz="3733" kern="0" dirty="0" err="1">
                <a:solidFill>
                  <a:srgbClr val="F8F5F2"/>
                </a:solidFill>
                <a:latin typeface="Times New Roman" pitchFamily="18" charset="0"/>
                <a:cs typeface="Times New Roman" pitchFamily="18" charset="0"/>
              </a:rPr>
              <a:t>thuật</a:t>
            </a:r>
            <a:endParaRPr lang="en-US" sz="3733" kern="0" dirty="0">
              <a:solidFill>
                <a:srgbClr val="F8F5F2"/>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E438C7D8-63FF-4964-801A-9695D487DEB0}"/>
              </a:ext>
            </a:extLst>
          </p:cNvPr>
          <p:cNvSpPr/>
          <p:nvPr/>
        </p:nvSpPr>
        <p:spPr>
          <a:xfrm rot="13210532">
            <a:off x="347578" y="4274770"/>
            <a:ext cx="1704807" cy="2033118"/>
          </a:xfrm>
          <a:prstGeom prst="rect">
            <a:avLst/>
          </a:prstGeom>
          <a:noFill/>
          <a:ln w="76200" cap="flat" cmpd="sng" algn="ctr">
            <a:solidFill>
              <a:srgbClr val="8FC8C2"/>
            </a:solidFill>
            <a:prstDash val="solid"/>
          </a:ln>
          <a:effectLst/>
        </p:spPr>
        <p:txBody>
          <a:bodyPr lIns="121517" tIns="60759" rIns="121517" bIns="60759" rtlCol="0" anchor="ctr"/>
          <a:lstStyle/>
          <a:p>
            <a:pPr algn="ctr" defTabSz="1214640">
              <a:defRPr/>
            </a:pPr>
            <a:endParaRPr lang="en-US" sz="2400">
              <a:solidFill>
                <a:prstClr val="white"/>
              </a:solidFill>
              <a:latin typeface="Calibri" panose="020F0502020204030204"/>
            </a:endParaRPr>
          </a:p>
        </p:txBody>
      </p:sp>
      <p:grpSp>
        <p:nvGrpSpPr>
          <p:cNvPr id="8" name="Group 7">
            <a:extLst>
              <a:ext uri="{FF2B5EF4-FFF2-40B4-BE49-F238E27FC236}">
                <a16:creationId xmlns:a16="http://schemas.microsoft.com/office/drawing/2014/main" id="{5DC4A76A-8971-47BF-8AF6-7AFD9146D9CA}"/>
              </a:ext>
            </a:extLst>
          </p:cNvPr>
          <p:cNvGrpSpPr>
            <a:grpSpLocks/>
          </p:cNvGrpSpPr>
          <p:nvPr/>
        </p:nvGrpSpPr>
        <p:grpSpPr bwMode="auto">
          <a:xfrm>
            <a:off x="3229836" y="2686449"/>
            <a:ext cx="7239000" cy="1248833"/>
            <a:chOff x="624" y="1152"/>
            <a:chExt cx="4080" cy="720"/>
          </a:xfrm>
        </p:grpSpPr>
        <p:sp>
          <p:nvSpPr>
            <p:cNvPr id="9" name="Rectangle 8">
              <a:extLst>
                <a:ext uri="{FF2B5EF4-FFF2-40B4-BE49-F238E27FC236}">
                  <a16:creationId xmlns:a16="http://schemas.microsoft.com/office/drawing/2014/main" id="{FD55F4DC-8ED3-4312-A33B-0BE0744B0A12}"/>
                </a:ext>
              </a:extLst>
            </p:cNvPr>
            <p:cNvSpPr>
              <a:spLocks noChangeArrowheads="1"/>
            </p:cNvSpPr>
            <p:nvPr/>
          </p:nvSpPr>
          <p:spPr bwMode="gray">
            <a:xfrm rot="3419336">
              <a:off x="624" y="1200"/>
              <a:ext cx="672" cy="672"/>
            </a:xfrm>
            <a:prstGeom prst="rect">
              <a:avLst/>
            </a:prstGeom>
            <a:gradFill rotWithShape="1">
              <a:gsLst>
                <a:gs pos="0">
                  <a:srgbClr val="73C4C7"/>
                </a:gs>
                <a:gs pos="100000">
                  <a:srgbClr val="73C4C7">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73C4C7"/>
              </a:extrusionClr>
            </a:sp3d>
          </p:spPr>
          <p:txBody>
            <a:bodyPr wrap="none" anchor="ctr">
              <a:flatTx/>
            </a:bodyP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81EA6F0-D1DE-4827-9B3C-741B1BBC3E01}"/>
                </a:ext>
              </a:extLst>
            </p:cNvPr>
            <p:cNvGrpSpPr>
              <a:grpSpLocks/>
            </p:cNvGrpSpPr>
            <p:nvPr/>
          </p:nvGrpSpPr>
          <p:grpSpPr bwMode="auto">
            <a:xfrm>
              <a:off x="1296" y="1296"/>
              <a:ext cx="624" cy="96"/>
              <a:chOff x="2003" y="3439"/>
              <a:chExt cx="468" cy="244"/>
            </a:xfrm>
          </p:grpSpPr>
          <p:sp>
            <p:nvSpPr>
              <p:cNvPr id="24" name="Oval 10">
                <a:extLst>
                  <a:ext uri="{FF2B5EF4-FFF2-40B4-BE49-F238E27FC236}">
                    <a16:creationId xmlns:a16="http://schemas.microsoft.com/office/drawing/2014/main" id="{4AEA7B4D-6564-4BD2-8791-59F8A5AF263E}"/>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5" name="Rectangle 11">
                <a:extLst>
                  <a:ext uri="{FF2B5EF4-FFF2-40B4-BE49-F238E27FC236}">
                    <a16:creationId xmlns:a16="http://schemas.microsoft.com/office/drawing/2014/main" id="{EB1C5041-5C11-47D7-9D39-E5C6ADB5FDA3}"/>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6" name="Oval 12">
                <a:extLst>
                  <a:ext uri="{FF2B5EF4-FFF2-40B4-BE49-F238E27FC236}">
                    <a16:creationId xmlns:a16="http://schemas.microsoft.com/office/drawing/2014/main" id="{EC36C73B-9F10-4412-AD70-4FFCF53C2186}"/>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27" name="Oval 13">
                <a:extLst>
                  <a:ext uri="{FF2B5EF4-FFF2-40B4-BE49-F238E27FC236}">
                    <a16:creationId xmlns:a16="http://schemas.microsoft.com/office/drawing/2014/main" id="{9DA7089B-DC74-46E7-8B25-BA4FC01C2E37}"/>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1" name="Rectangle 14">
              <a:extLst>
                <a:ext uri="{FF2B5EF4-FFF2-40B4-BE49-F238E27FC236}">
                  <a16:creationId xmlns:a16="http://schemas.microsoft.com/office/drawing/2014/main" id="{B6BC3BFD-1B92-45E5-9EE2-8668A5264D7C}"/>
                </a:ext>
              </a:extLst>
            </p:cNvPr>
            <p:cNvSpPr>
              <a:spLocks noChangeArrowheads="1"/>
            </p:cNvSpPr>
            <p:nvPr/>
          </p:nvSpPr>
          <p:spPr bwMode="gray">
            <a:xfrm rot="3419336">
              <a:off x="1776" y="1152"/>
              <a:ext cx="672" cy="672"/>
            </a:xfrm>
            <a:prstGeom prst="rect">
              <a:avLst/>
            </a:prstGeom>
            <a:solidFill>
              <a:srgbClr val="D8867B"/>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D8867B"/>
              </a:extrusionClr>
              <a:contourClr>
                <a:srgbClr val="D8867B"/>
              </a:contourClr>
            </a:sp3d>
          </p:spPr>
          <p:txBody>
            <a:bodyPr wrap="none" anchor="ctr">
              <a:flatTx/>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grpSp>
          <p:nvGrpSpPr>
            <p:cNvPr id="12" name="Group 15">
              <a:extLst>
                <a:ext uri="{FF2B5EF4-FFF2-40B4-BE49-F238E27FC236}">
                  <a16:creationId xmlns:a16="http://schemas.microsoft.com/office/drawing/2014/main" id="{A2D967EF-46FA-4FF8-8B08-523171231680}"/>
                </a:ext>
              </a:extLst>
            </p:cNvPr>
            <p:cNvGrpSpPr>
              <a:grpSpLocks/>
            </p:cNvGrpSpPr>
            <p:nvPr/>
          </p:nvGrpSpPr>
          <p:grpSpPr bwMode="auto">
            <a:xfrm>
              <a:off x="2448" y="1296"/>
              <a:ext cx="624" cy="96"/>
              <a:chOff x="2003" y="3439"/>
              <a:chExt cx="468" cy="244"/>
            </a:xfrm>
          </p:grpSpPr>
          <p:sp>
            <p:nvSpPr>
              <p:cNvPr id="20" name="Oval 16">
                <a:extLst>
                  <a:ext uri="{FF2B5EF4-FFF2-40B4-BE49-F238E27FC236}">
                    <a16:creationId xmlns:a16="http://schemas.microsoft.com/office/drawing/2014/main" id="{234BD966-0E5B-4230-AEC8-C816026B89E5}"/>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1" name="Rectangle 17">
                <a:extLst>
                  <a:ext uri="{FF2B5EF4-FFF2-40B4-BE49-F238E27FC236}">
                    <a16:creationId xmlns:a16="http://schemas.microsoft.com/office/drawing/2014/main" id="{06CC6175-7D44-4A98-92C8-89FC077B0ECA}"/>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2" name="Oval 18">
                <a:extLst>
                  <a:ext uri="{FF2B5EF4-FFF2-40B4-BE49-F238E27FC236}">
                    <a16:creationId xmlns:a16="http://schemas.microsoft.com/office/drawing/2014/main" id="{65E8C094-8D13-490E-A778-C123F375B133}"/>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23" name="Oval 19">
                <a:extLst>
                  <a:ext uri="{FF2B5EF4-FFF2-40B4-BE49-F238E27FC236}">
                    <a16:creationId xmlns:a16="http://schemas.microsoft.com/office/drawing/2014/main" id="{15CA2F79-A72A-4403-864D-75447CDC4F00}"/>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3" name="Rectangle 20">
              <a:extLst>
                <a:ext uri="{FF2B5EF4-FFF2-40B4-BE49-F238E27FC236}">
                  <a16:creationId xmlns:a16="http://schemas.microsoft.com/office/drawing/2014/main" id="{3EF061C8-4F9C-4691-B480-F795FC0E8E23}"/>
                </a:ext>
              </a:extLst>
            </p:cNvPr>
            <p:cNvSpPr>
              <a:spLocks noChangeArrowheads="1"/>
            </p:cNvSpPr>
            <p:nvPr/>
          </p:nvSpPr>
          <p:spPr bwMode="gray">
            <a:xfrm rot="3419336">
              <a:off x="2880" y="1154"/>
              <a:ext cx="671" cy="669"/>
            </a:xfrm>
            <a:prstGeom prst="rect">
              <a:avLst/>
            </a:prstGeom>
            <a:gradFill rotWithShape="1">
              <a:gsLst>
                <a:gs pos="0">
                  <a:srgbClr val="73C4C7"/>
                </a:gs>
                <a:gs pos="100000">
                  <a:srgbClr val="73C4C7">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73C4C7"/>
              </a:extrusionClr>
            </a:sp3d>
          </p:spPr>
          <p:txBody>
            <a:bodyPr wrap="none" anchor="ctr">
              <a:flatTx/>
            </a:bodyP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nvGrpSpPr>
            <p:cNvPr id="14" name="Group 21">
              <a:extLst>
                <a:ext uri="{FF2B5EF4-FFF2-40B4-BE49-F238E27FC236}">
                  <a16:creationId xmlns:a16="http://schemas.microsoft.com/office/drawing/2014/main" id="{E156613C-85D3-4CAB-95D9-CB1C1547B9F0}"/>
                </a:ext>
              </a:extLst>
            </p:cNvPr>
            <p:cNvGrpSpPr>
              <a:grpSpLocks/>
            </p:cNvGrpSpPr>
            <p:nvPr/>
          </p:nvGrpSpPr>
          <p:grpSpPr bwMode="auto">
            <a:xfrm>
              <a:off x="3600" y="1296"/>
              <a:ext cx="816" cy="96"/>
              <a:chOff x="2003" y="3439"/>
              <a:chExt cx="468" cy="244"/>
            </a:xfrm>
          </p:grpSpPr>
          <p:sp>
            <p:nvSpPr>
              <p:cNvPr id="16" name="Oval 22">
                <a:extLst>
                  <a:ext uri="{FF2B5EF4-FFF2-40B4-BE49-F238E27FC236}">
                    <a16:creationId xmlns:a16="http://schemas.microsoft.com/office/drawing/2014/main" id="{049D6CAF-C5B8-477D-9938-945CF4343922}"/>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17" name="Rectangle 23">
                <a:extLst>
                  <a:ext uri="{FF2B5EF4-FFF2-40B4-BE49-F238E27FC236}">
                    <a16:creationId xmlns:a16="http://schemas.microsoft.com/office/drawing/2014/main" id="{5708C403-D6D5-46B4-BAA1-699B30919A3D}"/>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18" name="Oval 17">
                <a:extLst>
                  <a:ext uri="{FF2B5EF4-FFF2-40B4-BE49-F238E27FC236}">
                    <a16:creationId xmlns:a16="http://schemas.microsoft.com/office/drawing/2014/main" id="{604CE1BB-A010-4181-8998-E3B35354F61B}"/>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389D13F4-8E94-4BB5-A716-3350B9061936}"/>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5" name="Rectangle 26">
              <a:extLst>
                <a:ext uri="{FF2B5EF4-FFF2-40B4-BE49-F238E27FC236}">
                  <a16:creationId xmlns:a16="http://schemas.microsoft.com/office/drawing/2014/main" id="{172889D7-7C66-4A47-968F-9836149E35FE}"/>
                </a:ext>
              </a:extLst>
            </p:cNvPr>
            <p:cNvSpPr>
              <a:spLocks noChangeArrowheads="1"/>
            </p:cNvSpPr>
            <p:nvPr/>
          </p:nvSpPr>
          <p:spPr bwMode="gray">
            <a:xfrm rot="3419336">
              <a:off x="4032" y="1152"/>
              <a:ext cx="672" cy="672"/>
            </a:xfrm>
            <a:prstGeom prst="rect">
              <a:avLst/>
            </a:prstGeom>
            <a:solidFill>
              <a:srgbClr val="D8867B"/>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D8867B"/>
              </a:extrusionClr>
              <a:contourClr>
                <a:srgbClr val="D8867B"/>
              </a:contourClr>
            </a:sp3d>
          </p:spPr>
          <p:txBody>
            <a:bodyPr wrap="none" anchor="ctr">
              <a:flatTx/>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grpSp>
      <p:sp>
        <p:nvSpPr>
          <p:cNvPr id="28" name="Rectangle 27">
            <a:extLst>
              <a:ext uri="{FF2B5EF4-FFF2-40B4-BE49-F238E27FC236}">
                <a16:creationId xmlns:a16="http://schemas.microsoft.com/office/drawing/2014/main" id="{569F8DF0-9570-4502-ADCA-FF211281BFD2}"/>
              </a:ext>
            </a:extLst>
          </p:cNvPr>
          <p:cNvSpPr>
            <a:spLocks noChangeArrowheads="1"/>
          </p:cNvSpPr>
          <p:nvPr/>
        </p:nvSpPr>
        <p:spPr bwMode="gray">
          <a:xfrm>
            <a:off x="3690335" y="2988478"/>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1</a:t>
            </a:r>
          </a:p>
        </p:txBody>
      </p:sp>
      <p:sp>
        <p:nvSpPr>
          <p:cNvPr id="29" name="Rectangle 27">
            <a:extLst>
              <a:ext uri="{FF2B5EF4-FFF2-40B4-BE49-F238E27FC236}">
                <a16:creationId xmlns:a16="http://schemas.microsoft.com/office/drawing/2014/main" id="{569F8DF0-9570-4502-ADCA-FF211281BFD2}"/>
              </a:ext>
            </a:extLst>
          </p:cNvPr>
          <p:cNvSpPr>
            <a:spLocks noChangeArrowheads="1"/>
          </p:cNvSpPr>
          <p:nvPr/>
        </p:nvSpPr>
        <p:spPr bwMode="gray">
          <a:xfrm>
            <a:off x="5774018" y="2919680"/>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2</a:t>
            </a:r>
          </a:p>
        </p:txBody>
      </p:sp>
      <p:sp>
        <p:nvSpPr>
          <p:cNvPr id="30" name="Rectangle 27">
            <a:extLst>
              <a:ext uri="{FF2B5EF4-FFF2-40B4-BE49-F238E27FC236}">
                <a16:creationId xmlns:a16="http://schemas.microsoft.com/office/drawing/2014/main" id="{569F8DF0-9570-4502-ADCA-FF211281BFD2}"/>
              </a:ext>
            </a:extLst>
          </p:cNvPr>
          <p:cNvSpPr>
            <a:spLocks noChangeArrowheads="1"/>
          </p:cNvSpPr>
          <p:nvPr/>
        </p:nvSpPr>
        <p:spPr bwMode="gray">
          <a:xfrm>
            <a:off x="7614060" y="2876414"/>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3</a:t>
            </a:r>
          </a:p>
        </p:txBody>
      </p:sp>
      <p:sp>
        <p:nvSpPr>
          <p:cNvPr id="31" name="Rectangle 27">
            <a:extLst>
              <a:ext uri="{FF2B5EF4-FFF2-40B4-BE49-F238E27FC236}">
                <a16:creationId xmlns:a16="http://schemas.microsoft.com/office/drawing/2014/main" id="{569F8DF0-9570-4502-ADCA-FF211281BFD2}"/>
              </a:ext>
            </a:extLst>
          </p:cNvPr>
          <p:cNvSpPr>
            <a:spLocks noChangeArrowheads="1"/>
          </p:cNvSpPr>
          <p:nvPr/>
        </p:nvSpPr>
        <p:spPr bwMode="gray">
          <a:xfrm>
            <a:off x="9790243" y="2919680"/>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4</a:t>
            </a:r>
          </a:p>
        </p:txBody>
      </p:sp>
      <p:sp>
        <p:nvSpPr>
          <p:cNvPr id="32" name="AutoShape 6">
            <a:extLst>
              <a:ext uri="{FF2B5EF4-FFF2-40B4-BE49-F238E27FC236}">
                <a16:creationId xmlns:a16="http://schemas.microsoft.com/office/drawing/2014/main" id="{70AD9F97-7806-4F9A-AF3D-1FF769087E9A}"/>
              </a:ext>
            </a:extLst>
          </p:cNvPr>
          <p:cNvSpPr>
            <a:spLocks noChangeArrowheads="1"/>
          </p:cNvSpPr>
          <p:nvPr/>
        </p:nvSpPr>
        <p:spPr bwMode="auto">
          <a:xfrm>
            <a:off x="2639556" y="4081419"/>
            <a:ext cx="1764889" cy="2688717"/>
          </a:xfrm>
          <a:prstGeom prst="roundRect">
            <a:avLst>
              <a:gd name="adj" fmla="val 9968"/>
            </a:avLst>
          </a:prstGeom>
          <a:ln>
            <a:headEnd/>
            <a:tailEnd/>
          </a:ln>
        </p:spPr>
        <p:style>
          <a:lnRef idx="0">
            <a:schemeClr val="accent2"/>
          </a:lnRef>
          <a:fillRef idx="3">
            <a:schemeClr val="accent2"/>
          </a:fillRef>
          <a:effectRef idx="3">
            <a:schemeClr val="accent2"/>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3" name="AutoShape 6">
            <a:extLst>
              <a:ext uri="{FF2B5EF4-FFF2-40B4-BE49-F238E27FC236}">
                <a16:creationId xmlns:a16="http://schemas.microsoft.com/office/drawing/2014/main" id="{70AD9F97-7806-4F9A-AF3D-1FF769087E9A}"/>
              </a:ext>
            </a:extLst>
          </p:cNvPr>
          <p:cNvSpPr>
            <a:spLocks noChangeArrowheads="1"/>
          </p:cNvSpPr>
          <p:nvPr/>
        </p:nvSpPr>
        <p:spPr bwMode="auto">
          <a:xfrm>
            <a:off x="7100068" y="4181149"/>
            <a:ext cx="1833613" cy="2676852"/>
          </a:xfrm>
          <a:prstGeom prst="roundRect">
            <a:avLst>
              <a:gd name="adj" fmla="val 9968"/>
            </a:avLst>
          </a:prstGeom>
          <a:ln>
            <a:headEnd/>
            <a:tailEnd/>
          </a:ln>
        </p:spPr>
        <p:style>
          <a:lnRef idx="0">
            <a:schemeClr val="accent6"/>
          </a:lnRef>
          <a:fillRef idx="3">
            <a:schemeClr val="accent6"/>
          </a:fillRef>
          <a:effectRef idx="3">
            <a:schemeClr val="accent6"/>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4" name="AutoShape 6">
            <a:extLst>
              <a:ext uri="{FF2B5EF4-FFF2-40B4-BE49-F238E27FC236}">
                <a16:creationId xmlns:a16="http://schemas.microsoft.com/office/drawing/2014/main" id="{70AD9F97-7806-4F9A-AF3D-1FF769087E9A}"/>
              </a:ext>
            </a:extLst>
          </p:cNvPr>
          <p:cNvSpPr>
            <a:spLocks noChangeArrowheads="1"/>
          </p:cNvSpPr>
          <p:nvPr/>
        </p:nvSpPr>
        <p:spPr bwMode="auto">
          <a:xfrm>
            <a:off x="4951175" y="4181149"/>
            <a:ext cx="1764889" cy="2688717"/>
          </a:xfrm>
          <a:prstGeom prst="roundRect">
            <a:avLst>
              <a:gd name="adj" fmla="val 9968"/>
            </a:avLst>
          </a:prstGeom>
          <a:ln>
            <a:headEnd/>
            <a:tailEnd/>
          </a:ln>
        </p:spPr>
        <p:style>
          <a:lnRef idx="0">
            <a:schemeClr val="accent1"/>
          </a:lnRef>
          <a:fillRef idx="3">
            <a:schemeClr val="accent1"/>
          </a:fillRef>
          <a:effectRef idx="3">
            <a:schemeClr val="accent1"/>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5" name="AutoShape 6">
            <a:extLst>
              <a:ext uri="{FF2B5EF4-FFF2-40B4-BE49-F238E27FC236}">
                <a16:creationId xmlns:a16="http://schemas.microsoft.com/office/drawing/2014/main" id="{70AD9F97-7806-4F9A-AF3D-1FF769087E9A}"/>
              </a:ext>
            </a:extLst>
          </p:cNvPr>
          <p:cNvSpPr>
            <a:spLocks noChangeArrowheads="1"/>
          </p:cNvSpPr>
          <p:nvPr/>
        </p:nvSpPr>
        <p:spPr bwMode="auto">
          <a:xfrm>
            <a:off x="9285306" y="4181149"/>
            <a:ext cx="1764889" cy="2609966"/>
          </a:xfrm>
          <a:prstGeom prst="roundRect">
            <a:avLst>
              <a:gd name="adj" fmla="val 9968"/>
            </a:avLst>
          </a:prstGeom>
          <a:ln>
            <a:headEnd/>
            <a:tailEnd/>
          </a:ln>
        </p:spPr>
        <p:style>
          <a:lnRef idx="0">
            <a:schemeClr val="accent3"/>
          </a:lnRef>
          <a:fillRef idx="3">
            <a:schemeClr val="accent3"/>
          </a:fillRef>
          <a:effectRef idx="3">
            <a:schemeClr val="accent3"/>
          </a:effectRef>
          <a:fontRef idx="minor">
            <a:schemeClr val="lt1"/>
          </a:fontRef>
        </p:style>
        <p:txBody>
          <a:bodyPr wrap="none" lIns="121517" tIns="60759" rIns="121517" bIns="60759" anchor="ctr"/>
          <a:lstStyle/>
          <a:p>
            <a:pPr defTabSz="1214640" fontAlgn="base">
              <a:spcBef>
                <a:spcPct val="0"/>
              </a:spcBef>
              <a:spcAft>
                <a:spcPct val="0"/>
              </a:spcAft>
              <a:defRPr/>
            </a:pPr>
            <a:endParaRPr lang="en-US" altLang="ar-BH" sz="2400" b="1" kern="0" dirty="0" smtClean="0">
              <a:solidFill>
                <a:srgbClr val="4C4861"/>
              </a:solidFill>
              <a:latin typeface="Times New Roman" pitchFamily="18" charset="0"/>
              <a:cs typeface="Times New Roman" pitchFamily="18" charset="0"/>
            </a:endParaRPr>
          </a:p>
        </p:txBody>
      </p:sp>
      <p:sp>
        <p:nvSpPr>
          <p:cNvPr id="36" name="矩形 1"/>
          <p:cNvSpPr>
            <a:spLocks noChangeArrowheads="1"/>
          </p:cNvSpPr>
          <p:nvPr/>
        </p:nvSpPr>
        <p:spPr bwMode="auto">
          <a:xfrm>
            <a:off x="2742371" y="4427849"/>
            <a:ext cx="15922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smtClean="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rPr>
              <a:t>Cốt</a:t>
            </a:r>
            <a:r>
              <a:rPr kumimoji="0" lang="en-US" altLang="zh-CN" sz="2800" b="0" i="0" u="none" strike="noStrike" kern="1200" cap="none" spc="0" normalizeH="0" noProof="0" dirty="0" smtClean="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rPr>
              <a:t> truyện đơn giản, ngắn gọn</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endParaRPr>
          </a:p>
        </p:txBody>
      </p:sp>
      <p:sp>
        <p:nvSpPr>
          <p:cNvPr id="37" name="矩形 1"/>
          <p:cNvSpPr>
            <a:spLocks noChangeArrowheads="1"/>
          </p:cNvSpPr>
          <p:nvPr/>
        </p:nvSpPr>
        <p:spPr bwMode="auto">
          <a:xfrm>
            <a:off x="7204333" y="4660308"/>
            <a:ext cx="174604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SimSun" panose="02010600030101010101" pitchFamily="2" charset="-122"/>
                <a:cs typeface="Times New Roman" panose="02020603050405020304" pitchFamily="18" charset="0"/>
              </a:rPr>
              <a:t> Nhân vật chân thực, sinh động</a:t>
            </a:r>
            <a:endParaRPr kumimoji="0" lang="en-US" sz="2800" b="0" i="0" u="none" strike="noStrike" kern="1200" cap="none" spc="0" normalizeH="0" baseline="0" noProof="0" dirty="0">
              <a:ln>
                <a:noFill/>
              </a:ln>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38" name="矩形 1"/>
          <p:cNvSpPr>
            <a:spLocks noChangeArrowheads="1"/>
          </p:cNvSpPr>
          <p:nvPr/>
        </p:nvSpPr>
        <p:spPr bwMode="auto">
          <a:xfrm>
            <a:off x="9324080" y="4643292"/>
            <a:ext cx="17661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SimSun" panose="02010600030101010101" pitchFamily="2" charset="-122"/>
                <a:cs typeface="Times New Roman" panose="02020603050405020304" pitchFamily="18" charset="0"/>
              </a:rPr>
              <a:t>Ngôn ngữ giản dị, gần gũi</a:t>
            </a:r>
            <a:endParaRPr kumimoji="0" lang="en-US" sz="2800" b="0" i="0" u="none" strike="noStrike" kern="1200" cap="none" spc="0" normalizeH="0" baseline="0" noProof="0" dirty="0">
              <a:ln>
                <a:noFill/>
              </a:ln>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 name="TextBox 1"/>
          <p:cNvSpPr txBox="1"/>
          <p:nvPr/>
        </p:nvSpPr>
        <p:spPr>
          <a:xfrm>
            <a:off x="4921392" y="4402758"/>
            <a:ext cx="1742303" cy="2523768"/>
          </a:xfrm>
          <a:prstGeom prst="rect">
            <a:avLst/>
          </a:prstGeom>
          <a:noFill/>
        </p:spPr>
        <p:txBody>
          <a:bodyPr wrap="square" rtlCol="0">
            <a:spAutoFit/>
          </a:bodyPr>
          <a:lstStyle/>
          <a:p>
            <a:pPr algn="ctr" defTabSz="1214640" fontAlgn="base">
              <a:spcBef>
                <a:spcPct val="0"/>
              </a:spcBef>
              <a:spcAft>
                <a:spcPct val="0"/>
              </a:spcAft>
              <a:defRPr/>
            </a:pPr>
            <a:r>
              <a:rPr lang="en-US" altLang="ar-BH" sz="2800" kern="0" dirty="0">
                <a:latin typeface="Times New Roman" pitchFamily="18" charset="0"/>
                <a:cs typeface="Times New Roman" pitchFamily="18" charset="0"/>
              </a:rPr>
              <a:t>Tình tiết </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hấp dẫn,</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 biến hóa, </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kịch</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 tính</a:t>
            </a:r>
          </a:p>
          <a:p>
            <a:endParaRPr lang="en-US" dirty="0"/>
          </a:p>
        </p:txBody>
      </p:sp>
    </p:spTree>
    <p:extLst>
      <p:ext uri="{BB962C8B-B14F-4D97-AF65-F5344CB8AC3E}">
        <p14:creationId xmlns:p14="http://schemas.microsoft.com/office/powerpoint/2010/main" val="11318466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8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6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6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8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circle(in)">
                                      <p:cBhvr>
                                        <p:cTn id="51" dur="20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circle(in)">
                                      <p:cBhvr>
                                        <p:cTn id="56" dur="20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circle(in)">
                                      <p:cBhvr>
                                        <p:cTn id="61" dur="20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randombar(horizontal)">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circle(in)">
                                      <p:cBhvr>
                                        <p:cTn id="71"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animBg="1"/>
      <p:bldP spid="33" grpId="0" animBg="1"/>
      <p:bldP spid="34" grpId="0" animBg="1"/>
      <p:bldP spid="35" grpId="0" animBg="1"/>
      <p:bldP spid="36" grpId="0"/>
      <p:bldP spid="37" grpId="0"/>
      <p:bldP spid="38"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84" y="1944625"/>
            <a:ext cx="5496424"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820536" y="2672431"/>
            <a:ext cx="6602993" cy="1107567"/>
          </a:xfrm>
          <a:prstGeom prst="rect">
            <a:avLst/>
          </a:prstGeom>
          <a:noFill/>
        </p:spPr>
        <p:txBody>
          <a:bodyPr wrap="square" lIns="121496" tIns="60748" rIns="121496" bIns="60748" rtlCol="0">
            <a:spAutoFit/>
          </a:bodyPr>
          <a:lstStyle/>
          <a:p>
            <a:pPr defTabSz="910773"/>
            <a:r>
              <a:rPr lang="en-US" altLang="zh-CN" sz="6400" dirty="0">
                <a:solidFill>
                  <a:prstClr val="white"/>
                </a:solidFill>
                <a:latin typeface="Times New Roman" pitchFamily="18" charset="0"/>
                <a:cs typeface="Times New Roman" pitchFamily="18" charset="0"/>
                <a:sym typeface="+mn-lt"/>
              </a:rPr>
              <a:t>LUYỆN TẬP</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6298280" y="911376"/>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068513" y="3119093"/>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4571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12131206"/>
              </p:ext>
            </p:extLst>
          </p:nvPr>
        </p:nvGraphicFramePr>
        <p:xfrm>
          <a:off x="1691432" y="1228092"/>
          <a:ext cx="8564880" cy="4850490"/>
        </p:xfrm>
        <a:graphic>
          <a:graphicData uri="http://schemas.openxmlformats.org/drawingml/2006/table">
            <a:tbl>
              <a:tblPr firstRow="1" bandRow="1">
                <a:tableStyleId>{D7AC3CCA-C797-4891-BE02-D94E43425B78}</a:tableStyleId>
              </a:tblPr>
              <a:tblGrid>
                <a:gridCol w="1316996">
                  <a:extLst>
                    <a:ext uri="{9D8B030D-6E8A-4147-A177-3AD203B41FA5}">
                      <a16:colId xmlns:a16="http://schemas.microsoft.com/office/drawing/2014/main" val="1829543325"/>
                    </a:ext>
                  </a:extLst>
                </a:gridCol>
                <a:gridCol w="3668138">
                  <a:extLst>
                    <a:ext uri="{9D8B030D-6E8A-4147-A177-3AD203B41FA5}">
                      <a16:colId xmlns:a16="http://schemas.microsoft.com/office/drawing/2014/main" val="577911493"/>
                    </a:ext>
                  </a:extLst>
                </a:gridCol>
                <a:gridCol w="3579746">
                  <a:extLst>
                    <a:ext uri="{9D8B030D-6E8A-4147-A177-3AD203B41FA5}">
                      <a16:colId xmlns:a16="http://schemas.microsoft.com/office/drawing/2014/main" val="1240709778"/>
                    </a:ext>
                  </a:extLst>
                </a:gridCol>
              </a:tblGrid>
              <a:tr h="583897">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Chiều sương</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Muối của rừng</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5022753"/>
                  </a:ext>
                </a:extLst>
              </a:tr>
              <a:tr h="902677">
                <a:tc>
                  <a:txBody>
                    <a:bodyPr/>
                    <a:lstStyle/>
                    <a:p>
                      <a:pPr marL="0" marR="0" algn="just">
                        <a:lnSpc>
                          <a:spcPct val="107000"/>
                        </a:lnSpc>
                        <a:spcBef>
                          <a:spcPts val="0"/>
                        </a:spcBef>
                        <a:spcAft>
                          <a:spcPts val="0"/>
                        </a:spcAft>
                        <a:tabLst>
                          <a:tab pos="180340" algn="l"/>
                          <a:tab pos="295275" algn="l"/>
                        </a:tabLs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Đối tượng tự nhiên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70622724"/>
                  </a:ext>
                </a:extLst>
              </a:tr>
              <a:tr h="1077704">
                <a:tc>
                  <a:txBody>
                    <a:bodyPr/>
                    <a:lstStyle/>
                    <a:p>
                      <a:pPr marL="0" marR="0" algn="just">
                        <a:lnSpc>
                          <a:spcPct val="107000"/>
                        </a:lnSpc>
                        <a:spcBef>
                          <a:spcPts val="0"/>
                        </a:spcBef>
                        <a:spcAft>
                          <a:spcPts val="0"/>
                        </a:spcAft>
                        <a:tabLst>
                          <a:tab pos="180340" algn="l"/>
                          <a:tab pos="295275" algn="l"/>
                        </a:tabLst>
                      </a:pPr>
                      <a:r>
                        <a:rPr lang="vi-VN" sz="2000" b="1">
                          <a:effectLst/>
                          <a:latin typeface="Times New Roman" panose="02020603050405020304" pitchFamily="18" charset="0"/>
                          <a:ea typeface="Times New Roman" panose="02020603050405020304" pitchFamily="18" charset="0"/>
                          <a:cs typeface="Times New Roman" panose="02020603050405020304" pitchFamily="18" charset="0"/>
                        </a:rPr>
                        <a:t>Tác động với tự nhiên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20649873"/>
                  </a:ext>
                </a:extLst>
              </a:tr>
              <a:tr h="2286212">
                <a:tc>
                  <a:txBody>
                    <a:bodyPr/>
                    <a:lstStyle/>
                    <a:p>
                      <a:pPr marL="0" marR="0">
                        <a:lnSpc>
                          <a:spcPct val="107000"/>
                        </a:lnSpc>
                        <a:spcBef>
                          <a:spcPts val="0"/>
                        </a:spcBef>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Thái độ của con người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64309509"/>
                  </a:ext>
                </a:extLst>
              </a:tr>
            </a:tbl>
          </a:graphicData>
        </a:graphic>
      </p:graphicFrame>
      <p:sp>
        <p:nvSpPr>
          <p:cNvPr id="9" name="TextBox 8"/>
          <p:cNvSpPr txBox="1"/>
          <p:nvPr/>
        </p:nvSpPr>
        <p:spPr>
          <a:xfrm>
            <a:off x="3562351" y="2244570"/>
            <a:ext cx="4823042" cy="487506"/>
          </a:xfrm>
          <a:prstGeom prst="rect">
            <a:avLst/>
          </a:prstGeom>
          <a:noFill/>
        </p:spPr>
        <p:txBody>
          <a:bodyPr wrap="square" rtlCol="0">
            <a:spAutoFit/>
          </a:bodyPr>
          <a:lstStyle/>
          <a:p>
            <a:pPr>
              <a:lnSpc>
                <a:spcPct val="107000"/>
              </a:lnSpc>
            </a:pPr>
            <a:r>
              <a:rPr lang="vi-VN" sz="2400" dirty="0"/>
              <a:t>biển cả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3562349" y="3071297"/>
            <a:ext cx="3456762" cy="830997"/>
          </a:xfrm>
          <a:prstGeom prst="rect">
            <a:avLst/>
          </a:prstGeom>
          <a:noFill/>
        </p:spPr>
        <p:txBody>
          <a:bodyPr wrap="square" rtlCol="0">
            <a:spAutoFit/>
          </a:bodyPr>
          <a:lstStyle/>
          <a:p>
            <a:r>
              <a:rPr lang="vi-VN" sz="2400" dirty="0"/>
              <a:t>thụ động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1" name="TextBox 10"/>
          <p:cNvSpPr txBox="1"/>
          <p:nvPr/>
        </p:nvSpPr>
        <p:spPr>
          <a:xfrm>
            <a:off x="3005137" y="4009906"/>
            <a:ext cx="3535607" cy="1692771"/>
          </a:xfrm>
          <a:prstGeom prst="rect">
            <a:avLst/>
          </a:prstGeom>
          <a:noFill/>
        </p:spPr>
        <p:txBody>
          <a:bodyPr wrap="square" rtlCol="0">
            <a:spAutoFit/>
          </a:bodyPr>
          <a:lstStyle/>
          <a:p>
            <a:r>
              <a:rPr lang="vi-VN" sz="2000" dirty="0"/>
              <a:t>Xem tự nhiên là nguồn sống từ sợ sệt đến chai lì quen thuộc trước những bất trắc của tự </a:t>
            </a:r>
            <a:r>
              <a:rPr lang="vi-VN" sz="2000" dirty="0" smtClean="0"/>
              <a:t>nhiên</a:t>
            </a:r>
            <a:r>
              <a:rPr lang="en-US" sz="2000" dirty="0"/>
              <a:t>.</a:t>
            </a:r>
          </a:p>
          <a:p>
            <a:endParaRPr lang="en-US" sz="2400" dirty="0"/>
          </a:p>
        </p:txBody>
      </p:sp>
      <p:sp>
        <p:nvSpPr>
          <p:cNvPr id="15" name="TextBox 14"/>
          <p:cNvSpPr txBox="1"/>
          <p:nvPr/>
        </p:nvSpPr>
        <p:spPr>
          <a:xfrm>
            <a:off x="7435452" y="2240133"/>
            <a:ext cx="3102129" cy="830997"/>
          </a:xfrm>
          <a:prstGeom prst="rect">
            <a:avLst/>
          </a:prstGeom>
          <a:noFill/>
        </p:spPr>
        <p:txBody>
          <a:bodyPr wrap="square" rtlCol="0">
            <a:spAutoFit/>
          </a:bodyPr>
          <a:lstStyle/>
          <a:p>
            <a:r>
              <a:rPr lang="vi-VN" sz="2400" dirty="0"/>
              <a:t>rừng núi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6" name="TextBox 15"/>
          <p:cNvSpPr txBox="1"/>
          <p:nvPr/>
        </p:nvSpPr>
        <p:spPr>
          <a:xfrm>
            <a:off x="7435453" y="3071297"/>
            <a:ext cx="2083016" cy="830997"/>
          </a:xfrm>
          <a:prstGeom prst="rect">
            <a:avLst/>
          </a:prstGeom>
          <a:noFill/>
        </p:spPr>
        <p:txBody>
          <a:bodyPr wrap="square" rtlCol="0">
            <a:spAutoFit/>
          </a:bodyPr>
          <a:lstStyle/>
          <a:p>
            <a:r>
              <a:rPr lang="vi-VN" sz="2400" dirty="0"/>
              <a:t>Chủ động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7" name="TextBox 16"/>
          <p:cNvSpPr txBox="1"/>
          <p:nvPr/>
        </p:nvSpPr>
        <p:spPr>
          <a:xfrm>
            <a:off x="6822314" y="3827683"/>
            <a:ext cx="3432265" cy="2616101"/>
          </a:xfrm>
          <a:prstGeom prst="rect">
            <a:avLst/>
          </a:prstGeom>
          <a:noFill/>
        </p:spPr>
        <p:txBody>
          <a:bodyPr wrap="square" rtlCol="0">
            <a:spAutoFit/>
          </a:bodyPr>
          <a:lstStyle/>
          <a:p>
            <a:r>
              <a:rPr lang="vi-VN" sz="2000" dirty="0"/>
              <a:t>Xem tự nhiên là thú </a:t>
            </a:r>
            <a:r>
              <a:rPr lang="vi-VN" sz="2000" dirty="0" smtClean="0"/>
              <a:t>vui</a:t>
            </a:r>
            <a:r>
              <a:rPr lang="en-US" sz="2000" dirty="0" smtClean="0"/>
              <a:t>,</a:t>
            </a:r>
            <a:r>
              <a:rPr lang="vi-VN" sz="2000" dirty="0" smtClean="0"/>
              <a:t> </a:t>
            </a:r>
            <a:r>
              <a:rPr lang="vi-VN" sz="2000" dirty="0"/>
              <a:t>ban đầu áp đặt những suy nghĩ của mình lên Tự nhiên về sau được cảm hóa và trở về với bản chất thiện lương hòa hợp và yêu mến tự </a:t>
            </a:r>
            <a:r>
              <a:rPr lang="vi-VN" sz="2000" dirty="0" smtClean="0"/>
              <a:t>nhiên</a:t>
            </a:r>
            <a:r>
              <a:rPr lang="en-US" sz="2000" dirty="0" smtClean="0"/>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8" name="TextBox 17"/>
          <p:cNvSpPr txBox="1"/>
          <p:nvPr/>
        </p:nvSpPr>
        <p:spPr>
          <a:xfrm>
            <a:off x="1803490" y="766429"/>
            <a:ext cx="8496300" cy="461665"/>
          </a:xfrm>
          <a:prstGeom prst="rect">
            <a:avLst/>
          </a:prstGeom>
          <a:noFill/>
        </p:spPr>
        <p:txBody>
          <a:bodyPr wrap="square" rtlCol="0">
            <a:spAutoFit/>
          </a:bodyPr>
          <a:lstStyle/>
          <a:p>
            <a:r>
              <a:rPr lang="en-US" sz="2400" dirty="0">
                <a:solidFill>
                  <a:schemeClr val="bg1"/>
                </a:solidFill>
              </a:rPr>
              <a:t>HS lập bảng so sánh văn bản Chiều </a:t>
            </a:r>
            <a:r>
              <a:rPr lang="en-US" sz="2400" dirty="0" smtClean="0">
                <a:solidFill>
                  <a:schemeClr val="bg1"/>
                </a:solidFill>
              </a:rPr>
              <a:t>sương và Muối </a:t>
            </a:r>
            <a:r>
              <a:rPr lang="en-US" sz="2400" dirty="0">
                <a:solidFill>
                  <a:schemeClr val="bg1"/>
                </a:solidFill>
              </a:rPr>
              <a:t>của </a:t>
            </a:r>
            <a:r>
              <a:rPr lang="en-US" sz="2400" dirty="0" smtClean="0">
                <a:solidFill>
                  <a:schemeClr val="bg1"/>
                </a:solidFill>
              </a:rPr>
              <a:t>rừng</a:t>
            </a:r>
            <a:endParaRPr lang="en-US" sz="2400" dirty="0">
              <a:solidFill>
                <a:schemeClr val="bg1"/>
              </a:solidFill>
            </a:endParaRPr>
          </a:p>
        </p:txBody>
      </p:sp>
    </p:spTree>
    <p:extLst>
      <p:ext uri="{BB962C8B-B14F-4D97-AF65-F5344CB8AC3E}">
        <p14:creationId xmlns:p14="http://schemas.microsoft.com/office/powerpoint/2010/main" val="176746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84" y="1944625"/>
            <a:ext cx="5496424"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1032124" y="2672430"/>
            <a:ext cx="6602993" cy="1107567"/>
          </a:xfrm>
          <a:prstGeom prst="rect">
            <a:avLst/>
          </a:prstGeom>
          <a:noFill/>
        </p:spPr>
        <p:txBody>
          <a:bodyPr wrap="square" lIns="121496" tIns="60748" rIns="121496" bIns="60748" rtlCol="0">
            <a:spAutoFit/>
          </a:bodyPr>
          <a:lstStyle/>
          <a:p>
            <a:pPr defTabSz="910773"/>
            <a:r>
              <a:rPr lang="en-US" altLang="zh-CN" sz="6400" dirty="0" smtClean="0">
                <a:solidFill>
                  <a:prstClr val="white"/>
                </a:solidFill>
                <a:latin typeface="Times New Roman" pitchFamily="18" charset="0"/>
                <a:cs typeface="Times New Roman" pitchFamily="18" charset="0"/>
                <a:sym typeface="+mn-lt"/>
              </a:rPr>
              <a:t>VẬN DỤNG</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6298280" y="911376"/>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068513" y="3119093"/>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029754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Callout 3"/>
          <p:cNvSpPr/>
          <p:nvPr/>
        </p:nvSpPr>
        <p:spPr>
          <a:xfrm>
            <a:off x="2181225" y="0"/>
            <a:ext cx="5991225" cy="3814354"/>
          </a:xfrm>
          <a:prstGeom prst="cloudCallout">
            <a:avLst>
              <a:gd name="adj1" fmla="val 66758"/>
              <a:gd name="adj2" fmla="val -23369"/>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800" dirty="0" smtClean="0"/>
              <a:t>HS viết </a:t>
            </a:r>
            <a:r>
              <a:rPr lang="en-US" sz="2800" dirty="0"/>
              <a:t>đoạn văn </a:t>
            </a:r>
            <a:endParaRPr lang="en-US" sz="2800" dirty="0" smtClean="0"/>
          </a:p>
          <a:p>
            <a:r>
              <a:rPr lang="en-US" sz="2800" dirty="0" smtClean="0"/>
              <a:t>(</a:t>
            </a:r>
            <a:r>
              <a:rPr lang="en-US" sz="2800" dirty="0"/>
              <a:t>từ </a:t>
            </a:r>
            <a:r>
              <a:rPr lang="en-US" sz="2800" dirty="0" smtClean="0"/>
              <a:t>7 </a:t>
            </a:r>
            <a:r>
              <a:rPr lang="en-US" sz="2800" dirty="0"/>
              <a:t>– 10 dòng) nêu suy nghĩ về mối quan hệ giữa con người và thiên nhiên.</a:t>
            </a:r>
          </a:p>
        </p:txBody>
      </p:sp>
    </p:spTree>
    <p:extLst>
      <p:ext uri="{BB962C8B-B14F-4D97-AF65-F5344CB8AC3E}">
        <p14:creationId xmlns:p14="http://schemas.microsoft.com/office/powerpoint/2010/main" val="32279986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2247900" y="1419225"/>
            <a:ext cx="9315450" cy="4832092"/>
          </a:xfrm>
          <a:prstGeom prst="rect">
            <a:avLst/>
          </a:prstGeom>
          <a:noFill/>
        </p:spPr>
        <p:txBody>
          <a:bodyPr wrap="square" rtlCol="0">
            <a:spAutoFit/>
          </a:bodyPr>
          <a:lstStyle/>
          <a:p>
            <a:r>
              <a:rPr lang="en-US" sz="2800" dirty="0" smtClean="0"/>
              <a:t>	Đời </a:t>
            </a:r>
            <a:r>
              <a:rPr lang="en-US" sz="2800" dirty="0"/>
              <a:t>sống của mọi sinh vật nói chung và của con người nói riêng luôn gắn liền với thiên nhiên. Mối liên hệ giữa con người và thiên nhiên là một điều hiển hiện có thể thấy được ngay trong đời sống thường ngày. Con người được sinh ra từ thiên nhiên, thiên nhiên quyết định cuộc sống của con </a:t>
            </a:r>
            <a:r>
              <a:rPr lang="en-US" sz="2800" dirty="0" smtClean="0"/>
              <a:t>người </a:t>
            </a:r>
            <a:r>
              <a:rPr lang="en-US" sz="2800" dirty="0"/>
              <a:t>và con người quyết định số phận của thiên nhiên</a:t>
            </a:r>
            <a:r>
              <a:rPr lang="en-US" sz="2800" dirty="0" smtClean="0"/>
              <a:t>. </a:t>
            </a:r>
            <a:r>
              <a:rPr lang="en-US" sz="2800" dirty="0"/>
              <a:t>Con người vừa là sản phẩm vừa là chủ thể của tài nguyên và môi trường. Vì con người tồn tại được là cần có các tài nguyên của môi trường cung cấp; bên cạnh đó con người trong hoạt động của mình có tác động mạnh mẽ trở lại và làm thay đổi môi trường.</a:t>
            </a:r>
          </a:p>
          <a:p>
            <a:endParaRPr lang="en-US" sz="2800" dirty="0"/>
          </a:p>
        </p:txBody>
      </p:sp>
      <p:sp>
        <p:nvSpPr>
          <p:cNvPr id="5" name="Explosion 2 4"/>
          <p:cNvSpPr/>
          <p:nvPr/>
        </p:nvSpPr>
        <p:spPr>
          <a:xfrm>
            <a:off x="1676400" y="238125"/>
            <a:ext cx="2486025" cy="1143000"/>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Gợi ý</a:t>
            </a:r>
            <a:endParaRPr lang="en-US" dirty="0"/>
          </a:p>
        </p:txBody>
      </p:sp>
    </p:spTree>
    <p:extLst>
      <p:ext uri="{BB962C8B-B14F-4D97-AF65-F5344CB8AC3E}">
        <p14:creationId xmlns:p14="http://schemas.microsoft.com/office/powerpoint/2010/main" val="1133013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1228725" y="1333500"/>
            <a:ext cx="9286875" cy="3416320"/>
          </a:xfrm>
          <a:prstGeom prst="rect">
            <a:avLst/>
          </a:prstGeom>
          <a:noFill/>
        </p:spPr>
        <p:txBody>
          <a:bodyPr wrap="square" rtlCol="0">
            <a:spAutoFit/>
          </a:bodyPr>
          <a:lstStyle/>
          <a:p>
            <a:pPr algn="ctr"/>
            <a:r>
              <a:rPr lang="en-US" sz="5400" dirty="0" smtClean="0">
                <a:latin typeface="Times New Roman" panose="02020603050405020304" pitchFamily="18" charset="0"/>
                <a:cs typeface="Times New Roman" panose="02020603050405020304" pitchFamily="18" charset="0"/>
              </a:rPr>
              <a:t>Học sinh xem đoạn phim sau và nêu </a:t>
            </a:r>
            <a:r>
              <a:rPr lang="vi-VN" sz="5400" dirty="0" smtClean="0">
                <a:latin typeface="Times New Roman" panose="02020603050405020304" pitchFamily="18" charset="0"/>
                <a:cs typeface="Times New Roman" panose="02020603050405020304" pitchFamily="18" charset="0"/>
              </a:rPr>
              <a:t>cảm nhận về những hành động của con người trong đoạn phim</a:t>
            </a:r>
            <a:r>
              <a:rPr lang="en-US" sz="5400" dirty="0" smtClean="0">
                <a:latin typeface="Times New Roman" panose="02020603050405020304" pitchFamily="18" charset="0"/>
                <a:cs typeface="Times New Roman" panose="02020603050405020304" pitchFamily="18" charset="0"/>
              </a:rPr>
              <a:t> </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0894"/>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616944" y="5244031"/>
            <a:ext cx="4127653" cy="4094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algn="ctr" defTabSz="910773"/>
            <a:endParaRPr lang="zh-CN" altLang="en-US" sz="1867">
              <a:solidFill>
                <a:prstClr val="white"/>
              </a:solidFill>
              <a:latin typeface="DFPOP1-W9"/>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44" y="2160226"/>
            <a:ext cx="3693540" cy="3288535"/>
          </a:xfrm>
          <a:prstGeom prst="rect">
            <a:avLst/>
          </a:prstGeom>
        </p:spPr>
      </p:pic>
      <p:sp>
        <p:nvSpPr>
          <p:cNvPr id="4" name="文本框 3"/>
          <p:cNvSpPr txBox="1"/>
          <p:nvPr/>
        </p:nvSpPr>
        <p:spPr>
          <a:xfrm>
            <a:off x="1076138" y="3414243"/>
            <a:ext cx="2690949" cy="984457"/>
          </a:xfrm>
          <a:prstGeom prst="rect">
            <a:avLst/>
          </a:prstGeom>
          <a:noFill/>
        </p:spPr>
        <p:txBody>
          <a:bodyPr wrap="square" lIns="121496" tIns="60748" rIns="121496" bIns="60748" rtlCol="0">
            <a:spAutoFit/>
          </a:bodyPr>
          <a:lstStyle/>
          <a:p>
            <a:pPr algn="ctr" defTabSz="910773"/>
            <a:r>
              <a:rPr lang="en-US" altLang="zh-CN" sz="2800" dirty="0">
                <a:latin typeface="Times New Roman" pitchFamily="18" charset="0"/>
                <a:cs typeface="Times New Roman" pitchFamily="18" charset="0"/>
                <a:sym typeface="+mn-lt"/>
              </a:rPr>
              <a:t>HƯỚNG </a:t>
            </a:r>
            <a:r>
              <a:rPr lang="en-US" altLang="zh-CN" sz="2800" dirty="0" smtClean="0">
                <a:latin typeface="Times New Roman" pitchFamily="18" charset="0"/>
                <a:cs typeface="Times New Roman" pitchFamily="18" charset="0"/>
                <a:sym typeface="+mn-lt"/>
              </a:rPr>
              <a:t>DẪN VỀ NHÀ</a:t>
            </a:r>
            <a:endParaRPr lang="zh-CN" altLang="en-US" sz="2800" dirty="0">
              <a:latin typeface="Times New Roman" pitchFamily="18" charset="0"/>
              <a:cs typeface="Times New Roman" pitchFamily="18" charset="0"/>
              <a:sym typeface="+mn-lt"/>
            </a:endParaRPr>
          </a:p>
        </p:txBody>
      </p:sp>
      <p:sp>
        <p:nvSpPr>
          <p:cNvPr id="5" name="Rounded Rectangle 4"/>
          <p:cNvSpPr/>
          <p:nvPr/>
        </p:nvSpPr>
        <p:spPr>
          <a:xfrm>
            <a:off x="5508043" y="1655880"/>
            <a:ext cx="5106155" cy="1219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121691" tIns="60845" rIns="121691" bIns="60845" rtlCol="0" anchor="ctr"/>
          <a:lstStyle/>
          <a:p>
            <a:pPr algn="ctr" defTabSz="910773"/>
            <a:r>
              <a:rPr lang="en-US" sz="2400" dirty="0"/>
              <a:t>Ôn tập văn bản: Muối của rừng</a:t>
            </a:r>
            <a:endParaRPr lang="en-US" sz="3600" dirty="0">
              <a:solidFill>
                <a:prstClr val="black"/>
              </a:solidFill>
              <a:latin typeface="Times New Roman" pitchFamily="18" charset="0"/>
              <a:cs typeface="Times New Roman" pitchFamily="18" charset="0"/>
            </a:endParaRPr>
          </a:p>
        </p:txBody>
      </p:sp>
      <p:sp>
        <p:nvSpPr>
          <p:cNvPr id="11" name="Rounded Rectangle 10"/>
          <p:cNvSpPr/>
          <p:nvPr/>
        </p:nvSpPr>
        <p:spPr>
          <a:xfrm>
            <a:off x="5508043" y="3414243"/>
            <a:ext cx="5106155" cy="1425401"/>
          </a:xfrm>
          <a:prstGeom prst="roundRect">
            <a:avLst/>
          </a:prstGeom>
        </p:spPr>
        <p:style>
          <a:lnRef idx="1">
            <a:schemeClr val="accent4"/>
          </a:lnRef>
          <a:fillRef idx="2">
            <a:schemeClr val="accent4"/>
          </a:fillRef>
          <a:effectRef idx="1">
            <a:schemeClr val="accent4"/>
          </a:effectRef>
          <a:fontRef idx="minor">
            <a:schemeClr val="dk1"/>
          </a:fontRef>
        </p:style>
        <p:txBody>
          <a:bodyPr lIns="121691" tIns="60845" rIns="121691" bIns="60845" rtlCol="0" anchor="ctr"/>
          <a:lstStyle/>
          <a:p>
            <a:pPr algn="ctr" defTabSz="910773"/>
            <a:r>
              <a:rPr lang="en-US" sz="2000" dirty="0"/>
              <a:t>Soạn văn bản : Tảo phát bạch đế thành </a:t>
            </a:r>
            <a:endParaRPr lang="en-US" sz="2000" dirty="0" smtClean="0"/>
          </a:p>
          <a:p>
            <a:pPr algn="ctr" defTabSz="910773"/>
            <a:r>
              <a:rPr lang="en-US" sz="2000" dirty="0" smtClean="0"/>
              <a:t>(</a:t>
            </a:r>
            <a:r>
              <a:rPr lang="en-US" sz="2000" dirty="0"/>
              <a:t>Lý Bạch</a:t>
            </a:r>
            <a:r>
              <a:rPr lang="en-US" sz="2000" dirty="0" smtClean="0"/>
              <a:t>),</a:t>
            </a:r>
          </a:p>
          <a:p>
            <a:pPr algn="ctr" defTabSz="910773"/>
            <a:r>
              <a:rPr lang="en-US" sz="2000" dirty="0" smtClean="0"/>
              <a:t> </a:t>
            </a:r>
            <a:r>
              <a:rPr lang="en-US" sz="2000" dirty="0"/>
              <a:t>Kiến và người </a:t>
            </a:r>
            <a:r>
              <a:rPr lang="en-US" sz="2000" dirty="0" smtClean="0"/>
              <a:t>(</a:t>
            </a:r>
            <a:r>
              <a:rPr lang="en-US" sz="2000" dirty="0"/>
              <a:t>Trần Duy Phiên</a:t>
            </a:r>
            <a:r>
              <a:rPr lang="en-US" sz="2000" dirty="0" smtClean="0"/>
              <a:t>)</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164224880"/>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886730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ừng và Biển - phim ngắn nhắc nhở con người ý thức bảo vệ môi trườ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85049958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81312" y="2289435"/>
            <a:ext cx="8458200" cy="1047338"/>
          </a:xfrm>
          <a:prstGeom prst="rect">
            <a:avLst/>
          </a:prstGeom>
        </p:spPr>
        <p:txBody>
          <a:bodyPr wrap="square">
            <a:spAutoFit/>
          </a:bodyPr>
          <a:lstStyle/>
          <a:p>
            <a:pPr>
              <a:lnSpc>
                <a:spcPct val="107000"/>
              </a:lnSpc>
            </a:pPr>
            <a:endParaRPr lang="en-US"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pP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VĂN </a:t>
            </a:r>
            <a:r>
              <a:rPr lang="en-US" sz="4000" b="1" dirty="0">
                <a:latin typeface="Times New Roman" panose="02020603050405020304" pitchFamily="18" charset="0"/>
                <a:ea typeface="Calibri" panose="020F0502020204030204" pitchFamily="34" charset="0"/>
                <a:cs typeface="Times New Roman" panose="02020603050405020304" pitchFamily="18" charset="0"/>
              </a:rPr>
              <a:t>BẢN 2: MUỐI CỦA </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RỪNG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p:cNvSpPr/>
          <p:nvPr/>
        </p:nvSpPr>
        <p:spPr>
          <a:xfrm>
            <a:off x="1804987" y="2327329"/>
            <a:ext cx="1190625" cy="9715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latin typeface="Times New Roman" panose="02020603050405020304" pitchFamily="18" charset="0"/>
                <a:ea typeface="Calibri" panose="020F0502020204030204" pitchFamily="34" charset="0"/>
                <a:cs typeface="Times New Roman" panose="02020603050405020304" pitchFamily="18" charset="0"/>
              </a:rPr>
              <a:t>Tiết....</a:t>
            </a:r>
            <a:endParaRPr lang="en-US" dirty="0"/>
          </a:p>
        </p:txBody>
      </p:sp>
      <p:sp>
        <p:nvSpPr>
          <p:cNvPr id="5" name="Up Ribbon 4"/>
          <p:cNvSpPr/>
          <p:nvPr/>
        </p:nvSpPr>
        <p:spPr>
          <a:xfrm>
            <a:off x="1300161" y="730030"/>
            <a:ext cx="1933575" cy="723900"/>
          </a:xfrm>
          <a:prstGeom prst="ribbon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6</a:t>
            </a:r>
            <a:endParaRPr lang="en-US" dirty="0">
              <a:solidFill>
                <a:schemeClr val="bg1"/>
              </a:solidFill>
            </a:endParaRPr>
          </a:p>
        </p:txBody>
      </p:sp>
      <p:sp>
        <p:nvSpPr>
          <p:cNvPr id="6" name="Rectangle 5"/>
          <p:cNvSpPr/>
          <p:nvPr/>
        </p:nvSpPr>
        <p:spPr>
          <a:xfrm>
            <a:off x="3390900" y="517086"/>
            <a:ext cx="6715125" cy="114978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07000"/>
              </a:lnSpc>
            </a:pPr>
            <a:r>
              <a:rPr lang="en-US"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SỐNG VỚI BIỂN RỪNG BAO LA </a:t>
            </a:r>
          </a:p>
          <a:p>
            <a:pPr algn="ctr">
              <a:lnSpc>
                <a:spcPct val="107000"/>
              </a:lnSpc>
            </a:pPr>
            <a:r>
              <a:rPr lang="en-US" sz="28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(Truyện ngắn) </a:t>
            </a:r>
            <a:endPar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8505826" y="3577212"/>
            <a:ext cx="3390900" cy="523220"/>
          </a:xfrm>
          <a:prstGeom prst="rect">
            <a:avLst/>
          </a:prstGeom>
          <a:noFill/>
        </p:spPr>
        <p:txBody>
          <a:bodyPr wrap="square" rtlCol="0">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Nguyễn Huy Thiệp</a:t>
            </a:r>
            <a:endParaRPr lang="en-US" sz="2800" dirty="0"/>
          </a:p>
        </p:txBody>
      </p:sp>
    </p:spTree>
    <p:extLst>
      <p:ext uri="{BB962C8B-B14F-4D97-AF65-F5344CB8AC3E}">
        <p14:creationId xmlns:p14="http://schemas.microsoft.com/office/powerpoint/2010/main" val="3690388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253645" y="0"/>
            <a:ext cx="11109519" cy="8636000"/>
          </a:xfrm>
          <a:prstGeom prst="rect">
            <a:avLst/>
          </a:prstGeom>
        </p:spPr>
      </p:pic>
      <p:sp>
        <p:nvSpPr>
          <p:cNvPr id="41" name="文本框 109"/>
          <p:cNvSpPr txBox="1"/>
          <p:nvPr/>
        </p:nvSpPr>
        <p:spPr>
          <a:xfrm>
            <a:off x="2897138" y="2340243"/>
            <a:ext cx="6412609" cy="2092452"/>
          </a:xfrm>
          <a:prstGeom prst="rect">
            <a:avLst/>
          </a:prstGeom>
          <a:noFill/>
        </p:spPr>
        <p:txBody>
          <a:bodyPr wrap="square" lIns="121496" tIns="60748" rIns="121496" bIns="60748" rtlCol="0">
            <a:spAutoFit/>
          </a:bodyPr>
          <a:lstStyle/>
          <a:p>
            <a:pPr algn="ctr" defTabSz="910773"/>
            <a:r>
              <a:rPr lang="en-US" altLang="zh-CN"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rPr>
              <a:t>I. TÌM HIỂU CHUNG:</a:t>
            </a:r>
            <a:endParaRPr lang="zh-CN" altLang="en-US"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2004818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8667" fill="hold" nodeType="withEffect">
                                  <p:stCondLst>
                                    <p:cond delay="2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1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dow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42100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Trình bày những thông tin mà anh/chị tìm hiểu được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về tác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giả Nguyễn Huy Thiệp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văn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bản “Muối của rừng”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235" y="1741714"/>
            <a:ext cx="4441372" cy="4258491"/>
          </a:xfrm>
          <a:prstGeom prst="rect">
            <a:avLst/>
          </a:prstGeom>
        </p:spPr>
      </p:pic>
    </p:spTree>
    <p:extLst>
      <p:ext uri="{BB962C8B-B14F-4D97-AF65-F5344CB8AC3E}">
        <p14:creationId xmlns:p14="http://schemas.microsoft.com/office/powerpoint/2010/main" val="8629039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组合 8"/>
          <p:cNvGrpSpPr/>
          <p:nvPr/>
        </p:nvGrpSpPr>
        <p:grpSpPr>
          <a:xfrm>
            <a:off x="3191611" y="725481"/>
            <a:ext cx="5808777" cy="3797734"/>
            <a:chOff x="3841660" y="669211"/>
            <a:chExt cx="4578703" cy="3797734"/>
          </a:xfrm>
        </p:grpSpPr>
        <p:pic>
          <p:nvPicPr>
            <p:cNvPr id="2" name="图片 1"/>
            <p:cNvPicPr>
              <a:picLocks noChangeAspect="1"/>
            </p:cNvPicPr>
            <p:nvPr/>
          </p:nvPicPr>
          <p:blipFill>
            <a:blip r:embed="rId4">
              <a:duotone>
                <a:schemeClr val="accent4">
                  <a:shade val="45000"/>
                  <a:satMod val="135000"/>
                </a:schemeClr>
                <a:prstClr val="white"/>
              </a:duotone>
            </a:blip>
            <a:stretch>
              <a:fillRect/>
            </a:stretch>
          </p:blipFill>
          <p:spPr>
            <a:xfrm>
              <a:off x="4068155" y="669211"/>
              <a:ext cx="4350131" cy="3797734"/>
            </a:xfrm>
            <a:prstGeom prst="rect">
              <a:avLst/>
            </a:prstGeom>
          </p:spPr>
        </p:pic>
        <p:pic>
          <p:nvPicPr>
            <p:cNvPr id="5" name="图片 4"/>
            <p:cNvPicPr>
              <a:picLocks noChangeAspect="1"/>
            </p:cNvPicPr>
            <p:nvPr/>
          </p:nvPicPr>
          <p:blipFill>
            <a:blip r:embed="rId5"/>
            <a:stretch>
              <a:fillRect/>
            </a:stretch>
          </p:blipFill>
          <p:spPr>
            <a:xfrm rot="1405436">
              <a:off x="7714763" y="2294445"/>
              <a:ext cx="705600" cy="2172500"/>
            </a:xfrm>
            <a:prstGeom prst="rect">
              <a:avLst/>
            </a:prstGeom>
          </p:spPr>
        </p:pic>
        <p:pic>
          <p:nvPicPr>
            <p:cNvPr id="6" name="图片 5"/>
            <p:cNvPicPr>
              <a:picLocks noChangeAspect="1"/>
            </p:cNvPicPr>
            <p:nvPr/>
          </p:nvPicPr>
          <p:blipFill>
            <a:blip r:embed="rId6"/>
            <a:stretch>
              <a:fillRect/>
            </a:stretch>
          </p:blipFill>
          <p:spPr>
            <a:xfrm>
              <a:off x="3841660" y="2685143"/>
              <a:ext cx="910379" cy="1573558"/>
            </a:xfrm>
            <a:prstGeom prst="rect">
              <a:avLst/>
            </a:prstGeom>
          </p:spPr>
        </p:pic>
        <p:pic>
          <p:nvPicPr>
            <p:cNvPr id="7" name="图片 6"/>
            <p:cNvPicPr>
              <a:picLocks noChangeAspect="1"/>
            </p:cNvPicPr>
            <p:nvPr/>
          </p:nvPicPr>
          <p:blipFill>
            <a:blip r:embed="rId7"/>
            <a:stretch>
              <a:fillRect/>
            </a:stretch>
          </p:blipFill>
          <p:spPr>
            <a:xfrm>
              <a:off x="7152111" y="3127574"/>
              <a:ext cx="1128849" cy="1339371"/>
            </a:xfrm>
            <a:prstGeom prst="rect">
              <a:avLst/>
            </a:prstGeom>
          </p:spPr>
        </p:pic>
        <p:sp>
          <p:nvSpPr>
            <p:cNvPr id="8" name="文本框 7"/>
            <p:cNvSpPr txBox="1"/>
            <p:nvPr/>
          </p:nvSpPr>
          <p:spPr>
            <a:xfrm>
              <a:off x="4352303" y="1497132"/>
              <a:ext cx="34508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1. Tác giả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rgbClr val="FF0000"/>
                  </a:solidFill>
                  <a:latin typeface="Times New Roman" panose="02020603050405020304" pitchFamily="18" charset="0"/>
                  <a:ea typeface="迷你简卡通" panose="03000509000000000000" pitchFamily="65" charset="-122"/>
                  <a:cs typeface="Times New Roman" panose="02020603050405020304" pitchFamily="18" charset="0"/>
                </a:rPr>
                <a:t>Nguyễn Huy Thiệp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8243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fltVal val="0"/>
                                          </p:val>
                                        </p:tav>
                                        <p:tav tm="100000">
                                          <p:val>
                                            <p:strVal val="#ppt_h"/>
                                          </p:val>
                                        </p:tav>
                                      </p:tavLst>
                                    </p:anim>
                                    <p:animEffect transition="in" filter="fade">
                                      <p:cBhvr>
                                        <p:cTn id="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891070" y="834956"/>
            <a:ext cx="10424630" cy="4927669"/>
            <a:chOff x="1341580" y="377305"/>
            <a:chExt cx="10101003" cy="4754249"/>
          </a:xfrm>
        </p:grpSpPr>
        <p:sp>
          <p:nvSpPr>
            <p:cNvPr id="18" name="椭圆 23"/>
            <p:cNvSpPr/>
            <p:nvPr userDrawn="1"/>
          </p:nvSpPr>
          <p:spPr>
            <a:xfrm>
              <a:off x="1341580" y="1216141"/>
              <a:ext cx="3790191" cy="3656908"/>
            </a:xfrm>
            <a:prstGeom prst="ellipse">
              <a:avLst/>
            </a:prstGeom>
            <a:no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弧形 24"/>
            <p:cNvSpPr/>
            <p:nvPr/>
          </p:nvSpPr>
          <p:spPr>
            <a:xfrm>
              <a:off x="1341580" y="977470"/>
              <a:ext cx="4154084" cy="4154084"/>
            </a:xfrm>
            <a:prstGeom prst="arc">
              <a:avLst>
                <a:gd name="adj1" fmla="val 16200000"/>
                <a:gd name="adj2" fmla="val 5344109"/>
              </a:avLst>
            </a:prstGeom>
            <a:ln w="25400">
              <a:solidFill>
                <a:srgbClr val="54823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grpSp>
          <p:nvGrpSpPr>
            <p:cNvPr id="5" name="组合 5"/>
            <p:cNvGrpSpPr/>
            <p:nvPr/>
          </p:nvGrpSpPr>
          <p:grpSpPr>
            <a:xfrm>
              <a:off x="3930849" y="377305"/>
              <a:ext cx="7065578" cy="1200329"/>
              <a:chOff x="3930849" y="377305"/>
              <a:chExt cx="7065578" cy="1200329"/>
            </a:xfrm>
          </p:grpSpPr>
          <p:sp>
            <p:nvSpPr>
              <p:cNvPr id="15" name="椭圆 1"/>
              <p:cNvSpPr/>
              <p:nvPr/>
            </p:nvSpPr>
            <p:spPr>
              <a:xfrm>
                <a:off x="3930849" y="769382"/>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1</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6" name="文本框 2"/>
              <p:cNvSpPr txBox="1"/>
              <p:nvPr/>
            </p:nvSpPr>
            <p:spPr>
              <a:xfrm>
                <a:off x="4525085" y="377305"/>
                <a:ext cx="6471342" cy="1200329"/>
              </a:xfrm>
              <a:prstGeom prst="rect">
                <a:avLst/>
              </a:prstGeom>
              <a:noFill/>
            </p:spPr>
            <p:txBody>
              <a:bodyPr wrap="square" rtlCol="0">
                <a:spAutoFit/>
              </a:bodyPr>
              <a:lstStyle/>
              <a:p>
                <a:pPr lvl="0"/>
                <a:r>
                  <a:rPr lang="en-US" sz="2400" dirty="0" smtClean="0">
                    <a:solidFill>
                      <a:prstClr val="black"/>
                    </a:solidFill>
                    <a:latin typeface="Times New Roman" panose="02020603050405020304" pitchFamily="18" charset="0"/>
                  </a:rPr>
                  <a:t>Sinh </a:t>
                </a:r>
                <a:r>
                  <a:rPr lang="en-US" sz="2400" dirty="0">
                    <a:solidFill>
                      <a:prstClr val="black"/>
                    </a:solidFill>
                    <a:latin typeface="Times New Roman" panose="02020603050405020304" pitchFamily="18" charset="0"/>
                  </a:rPr>
                  <a:t>tại Thái Nguyên, quê gốc ở H.Thanh Trì, Hà Nội. </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
          <p:nvSpPr>
            <p:cNvPr id="13" name="椭圆 7"/>
            <p:cNvSpPr/>
            <p:nvPr/>
          </p:nvSpPr>
          <p:spPr>
            <a:xfrm>
              <a:off x="4795888" y="1610661"/>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2</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grpSp>
          <p:nvGrpSpPr>
            <p:cNvPr id="7" name="组合 11"/>
            <p:cNvGrpSpPr/>
            <p:nvPr/>
          </p:nvGrpSpPr>
          <p:grpSpPr>
            <a:xfrm>
              <a:off x="5120160" y="1243248"/>
              <a:ext cx="5806724" cy="2012067"/>
              <a:chOff x="4382589" y="-991006"/>
              <a:chExt cx="5806724" cy="2012067"/>
            </a:xfrm>
          </p:grpSpPr>
          <p:sp>
            <p:nvSpPr>
              <p:cNvPr id="11" name="椭圆 12"/>
              <p:cNvSpPr/>
              <p:nvPr/>
            </p:nvSpPr>
            <p:spPr>
              <a:xfrm>
                <a:off x="4382589" y="487661"/>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3</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2" name="文本框 14"/>
              <p:cNvSpPr txBox="1"/>
              <p:nvPr/>
            </p:nvSpPr>
            <p:spPr>
              <a:xfrm>
                <a:off x="4611408" y="-991006"/>
                <a:ext cx="5577905" cy="830997"/>
              </a:xfrm>
              <a:prstGeom prst="rect">
                <a:avLst/>
              </a:prstGeom>
              <a:noFill/>
            </p:spPr>
            <p:txBody>
              <a:bodyPr wrap="square" rtlCol="0">
                <a:spAutoFit/>
              </a:bodyPr>
              <a:lstStyle/>
              <a:p>
                <a:pPr lvl="0"/>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a:t>
                </a:r>
                <a:r>
                  <a:rPr lang="vi-VN" sz="2400" dirty="0" smtClean="0">
                    <a:solidFill>
                      <a:prstClr val="black"/>
                    </a:solidFill>
                    <a:latin typeface="Times New Roman" panose="02020603050405020304" pitchFamily="18" charset="0"/>
                  </a:rPr>
                  <a:t>ổi </a:t>
                </a:r>
                <a:r>
                  <a:rPr lang="vi-VN" sz="2400" dirty="0">
                    <a:solidFill>
                      <a:prstClr val="black"/>
                    </a:solidFill>
                    <a:latin typeface="Times New Roman" panose="02020603050405020304" pitchFamily="18" charset="0"/>
                  </a:rPr>
                  <a:t>tiếng với các thể loại truyện ngắn, kịch, tiểu thuyết, phê bình văn học.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grpSp>
          <p:nvGrpSpPr>
            <p:cNvPr id="8" name="组合 16"/>
            <p:cNvGrpSpPr/>
            <p:nvPr/>
          </p:nvGrpSpPr>
          <p:grpSpPr>
            <a:xfrm>
              <a:off x="4763729" y="2330822"/>
              <a:ext cx="6678854" cy="2218652"/>
              <a:chOff x="4763729" y="-1020560"/>
              <a:chExt cx="6678854" cy="2218652"/>
            </a:xfrm>
          </p:grpSpPr>
          <p:sp>
            <p:nvSpPr>
              <p:cNvPr id="9" name="椭圆 17"/>
              <p:cNvSpPr/>
              <p:nvPr/>
            </p:nvSpPr>
            <p:spPr>
              <a:xfrm>
                <a:off x="4763729" y="664692"/>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4</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0" name="文本框 19"/>
              <p:cNvSpPr txBox="1"/>
              <p:nvPr/>
            </p:nvSpPr>
            <p:spPr>
              <a:xfrm>
                <a:off x="5653560" y="-1020560"/>
                <a:ext cx="5789023" cy="1200329"/>
              </a:xfrm>
              <a:prstGeom prst="rect">
                <a:avLst/>
              </a:prstGeom>
              <a:noFill/>
            </p:spPr>
            <p:txBody>
              <a:bodyPr wrap="square" rtlCol="0">
                <a:spAutoFit/>
              </a:bodyPr>
              <a:lstStyle/>
              <a:p>
                <a:pPr lvl="0"/>
                <a:r>
                  <a:rPr lang="en-US" sz="2400" dirty="0" smtClean="0">
                    <a:solidFill>
                      <a:prstClr val="black"/>
                    </a:solidFill>
                    <a:latin typeface="Times New Roman" panose="02020603050405020304" pitchFamily="18" charset="0"/>
                  </a:rPr>
                  <a:t>TP </a:t>
                </a:r>
                <a:r>
                  <a:rPr lang="vi-VN" sz="2400" dirty="0" smtClean="0">
                    <a:solidFill>
                      <a:prstClr val="black"/>
                    </a:solidFill>
                    <a:latin typeface="Times New Roman" panose="02020603050405020304" pitchFamily="18" charset="0"/>
                  </a:rPr>
                  <a:t>nổi </a:t>
                </a:r>
                <a:r>
                  <a:rPr lang="vi-VN" sz="2400" dirty="0">
                    <a:solidFill>
                      <a:prstClr val="black"/>
                    </a:solidFill>
                    <a:latin typeface="Times New Roman" panose="02020603050405020304" pitchFamily="18" charset="0"/>
                  </a:rPr>
                  <a:t>bật như: Tướng về hưu, Không có vua, Những ngọn gió Hua Tát, Chảy đi sông ơi, Con gái thủy thần...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grpSp>
      <p:sp>
        <p:nvSpPr>
          <p:cNvPr id="22" name="文本框 3"/>
          <p:cNvSpPr txBox="1">
            <a:spLocks noChangeArrowheads="1"/>
          </p:cNvSpPr>
          <p:nvPr/>
        </p:nvSpPr>
        <p:spPr bwMode="auto">
          <a:xfrm>
            <a:off x="1400175" y="5392756"/>
            <a:ext cx="2673703"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a:lstStyle>
          <a:p>
            <a:pPr eaLnBrk="1" hangingPunct="1"/>
            <a:r>
              <a:rPr lang="en-US" altLang="zh-CN" sz="2400" b="1" dirty="0">
                <a:solidFill>
                  <a:srgbClr val="FF0000"/>
                </a:solidFill>
                <a:latin typeface="Times New Roman" panose="02020603050405020304" pitchFamily="18" charset="0"/>
                <a:ea typeface="迷你简卡通" panose="03000509000000000000" pitchFamily="65" charset="-122"/>
                <a:cs typeface="Times New Roman" panose="02020603050405020304" pitchFamily="18" charset="0"/>
              </a:rPr>
              <a:t>Nguyễn Huy </a:t>
            </a:r>
            <a:r>
              <a:rPr lang="en-US" altLang="zh-CN" sz="2400" b="1" dirty="0" smtClean="0">
                <a:solidFill>
                  <a:srgbClr val="FF0000"/>
                </a:solidFill>
                <a:latin typeface="Times New Roman" panose="02020603050405020304" pitchFamily="18" charset="0"/>
                <a:ea typeface="迷你简卡通" panose="03000509000000000000" pitchFamily="65" charset="-122"/>
                <a:cs typeface="Times New Roman" panose="02020603050405020304" pitchFamily="18" charset="0"/>
              </a:rPr>
              <a:t>Thiệp</a:t>
            </a:r>
          </a:p>
          <a:p>
            <a:pPr algn="ctr" eaLnBrk="1" hangingPunct="1"/>
            <a:r>
              <a:rPr lang="en-US" altLang="zh-CN" sz="2400" b="1" dirty="0">
                <a:solidFill>
                  <a:prstClr val="black"/>
                </a:solidFill>
                <a:latin typeface="Times New Roman" panose="02020603050405020304" pitchFamily="18" charset="0"/>
                <a:ea typeface="站酷高端黑" pitchFamily="2" charset="-122"/>
                <a:cs typeface="Times New Roman" panose="02020603050405020304" pitchFamily="18" charset="0"/>
              </a:rPr>
              <a:t>(1950- 2021)</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站酷高端黑" pitchFamily="2" charset="-122"/>
              <a:cs typeface="Times New Roman" panose="02020603050405020304" pitchFamily="18" charset="0"/>
            </a:endParaRPr>
          </a:p>
        </p:txBody>
      </p:sp>
      <p:sp>
        <p:nvSpPr>
          <p:cNvPr id="24" name="TextBox 23"/>
          <p:cNvSpPr txBox="1"/>
          <p:nvPr/>
        </p:nvSpPr>
        <p:spPr>
          <a:xfrm>
            <a:off x="4841304" y="5234394"/>
            <a:ext cx="5735782" cy="1200329"/>
          </a:xfrm>
          <a:prstGeom prst="rect">
            <a:avLst/>
          </a:prstGeom>
          <a:noFill/>
        </p:spPr>
        <p:txBody>
          <a:bodyPr wrap="square" rtlCol="0">
            <a:spAutoFit/>
          </a:bodyPr>
          <a:lstStyle/>
          <a:p>
            <a:pPr lvl="0"/>
            <a:r>
              <a:rPr lang="en-US" sz="2400" dirty="0" smtClean="0">
                <a:solidFill>
                  <a:prstClr val="black"/>
                </a:solidFill>
                <a:latin typeface="Times New Roman" panose="02020603050405020304" pitchFamily="18" charset="0"/>
              </a:rPr>
              <a:t>Ông có </a:t>
            </a:r>
            <a:r>
              <a:rPr lang="vi-VN" sz="2400" dirty="0" smtClean="0">
                <a:solidFill>
                  <a:prstClr val="black"/>
                </a:solidFill>
                <a:latin typeface="Times New Roman" panose="02020603050405020304" pitchFamily="18" charset="0"/>
              </a:rPr>
              <a:t>đóng </a:t>
            </a:r>
            <a:r>
              <a:rPr lang="vi-VN" sz="2400" dirty="0">
                <a:solidFill>
                  <a:prstClr val="black"/>
                </a:solidFill>
                <a:latin typeface="Times New Roman" panose="02020603050405020304" pitchFamily="18" charset="0"/>
              </a:rPr>
              <a:t>góp trong việc đổi mới nội dung và hình thức nghệ thuật của văn xuôi việt nam đương đại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TextBox 24"/>
          <p:cNvSpPr txBox="1"/>
          <p:nvPr/>
        </p:nvSpPr>
        <p:spPr>
          <a:xfrm>
            <a:off x="5245179" y="4069740"/>
            <a:ext cx="6424663" cy="1200329"/>
          </a:xfrm>
          <a:prstGeom prst="rect">
            <a:avLst/>
          </a:prstGeom>
          <a:noFill/>
        </p:spPr>
        <p:txBody>
          <a:bodyPr wrap="square" rtlCol="0">
            <a:spAutoFit/>
          </a:bodyPr>
          <a:lstStyle/>
          <a:p>
            <a:pPr lvl="0"/>
            <a:r>
              <a:rPr lang="vi-VN" sz="2400" dirty="0" smtClean="0">
                <a:solidFill>
                  <a:prstClr val="black"/>
                </a:solidFill>
                <a:latin typeface="Times New Roman" panose="02020603050405020304" pitchFamily="18" charset="0"/>
              </a:rPr>
              <a:t>Truyện </a:t>
            </a:r>
            <a:r>
              <a:rPr lang="vi-VN" sz="2400" dirty="0">
                <a:solidFill>
                  <a:prstClr val="black"/>
                </a:solidFill>
                <a:latin typeface="Times New Roman" panose="02020603050405020304" pitchFamily="18" charset="0"/>
              </a:rPr>
              <a:t>ngắn của ông đề cập đến nhiều vấn đề nóng hổi của đời sống đương đại và khá đa dạng trong cách viết</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6" name="Right Arrow 25"/>
          <p:cNvSpPr/>
          <p:nvPr/>
        </p:nvSpPr>
        <p:spPr>
          <a:xfrm>
            <a:off x="4260765" y="5517205"/>
            <a:ext cx="504957" cy="559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491" y="1785657"/>
            <a:ext cx="3754901" cy="3613175"/>
          </a:xfrm>
          <a:prstGeom prst="ellipse">
            <a:avLst/>
          </a:prstGeom>
          <a:ln>
            <a:noFill/>
          </a:ln>
          <a:effectLst>
            <a:softEdge rad="112500"/>
          </a:effectLst>
        </p:spPr>
      </p:pic>
    </p:spTree>
    <p:extLst>
      <p:ext uri="{BB962C8B-B14F-4D97-AF65-F5344CB8AC3E}">
        <p14:creationId xmlns:p14="http://schemas.microsoft.com/office/powerpoint/2010/main" val="117640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1214</Words>
  <Application>Microsoft Office PowerPoint</Application>
  <PresentationFormat>Widescreen</PresentationFormat>
  <Paragraphs>157</Paragraphs>
  <Slides>31</Slides>
  <Notes>8</Notes>
  <HiddenSlides>0</HiddenSlides>
  <MMClips>1</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31</vt:i4>
      </vt:variant>
    </vt:vector>
  </HeadingPairs>
  <TitlesOfParts>
    <vt:vector size="58" baseType="lpstr">
      <vt:lpstr>Microsoft YaHei</vt:lpstr>
      <vt:lpstr>SimSun</vt:lpstr>
      <vt:lpstr>SimSun</vt:lpstr>
      <vt:lpstr>Arial</vt:lpstr>
      <vt:lpstr>Baloo Thambi 2</vt:lpstr>
      <vt:lpstr>Calibri</vt:lpstr>
      <vt:lpstr>Calibri Light</vt:lpstr>
      <vt:lpstr>等线</vt:lpstr>
      <vt:lpstr>DFPOP1-W9</vt:lpstr>
      <vt:lpstr>Livvic</vt:lpstr>
      <vt:lpstr>Roboto Condensed</vt:lpstr>
      <vt:lpstr>Times New Roman</vt:lpstr>
      <vt:lpstr>华康少女文字W5</vt:lpstr>
      <vt:lpstr>字魂27号-布丁体</vt:lpstr>
      <vt:lpstr>字魂70号-灵悦黑体</vt:lpstr>
      <vt:lpstr>思源黑体 CN Normal</vt:lpstr>
      <vt:lpstr>站酷高端黑</vt:lpstr>
      <vt:lpstr>迷你简卡通</vt:lpstr>
      <vt:lpstr>Office Theme</vt:lpstr>
      <vt:lpstr>1_Office Theme</vt:lpstr>
      <vt:lpstr>4_58be491f4c5d5</vt:lpstr>
      <vt:lpstr>5_58be491f4c5d5</vt:lpstr>
      <vt:lpstr>6_58be491f4c5d5</vt:lpstr>
      <vt:lpstr>7_58be491f4c5d5</vt:lpstr>
      <vt:lpstr>8_58be491f4c5d5</vt:lpstr>
      <vt:lpstr>9_58be491f4c5d5</vt:lpstr>
      <vt:lpstr>58be491f4c5d5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53</cp:revision>
  <dcterms:created xsi:type="dcterms:W3CDTF">2023-07-27T01:36:00Z</dcterms:created>
  <dcterms:modified xsi:type="dcterms:W3CDTF">2023-08-06T13:50:36Z</dcterms:modified>
</cp:coreProperties>
</file>