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44"/>
  </p:notesMasterIdLst>
  <p:handoutMasterIdLst>
    <p:handoutMasterId r:id="rId45"/>
  </p:handoutMasterIdLst>
  <p:sldIdLst>
    <p:sldId id="5300107" r:id="rId3"/>
    <p:sldId id="5299662" r:id="rId4"/>
    <p:sldId id="5300154" r:id="rId5"/>
    <p:sldId id="284" r:id="rId6"/>
    <p:sldId id="5300155" r:id="rId7"/>
    <p:sldId id="5300156" r:id="rId8"/>
    <p:sldId id="5300157" r:id="rId9"/>
    <p:sldId id="5300153" r:id="rId10"/>
    <p:sldId id="5299396" r:id="rId11"/>
    <p:sldId id="5299820" r:id="rId12"/>
    <p:sldId id="5300160" r:id="rId13"/>
    <p:sldId id="5300161" r:id="rId14"/>
    <p:sldId id="5300159" r:id="rId15"/>
    <p:sldId id="5300166" r:id="rId16"/>
    <p:sldId id="5300163" r:id="rId17"/>
    <p:sldId id="5300162" r:id="rId18"/>
    <p:sldId id="5300164" r:id="rId19"/>
    <p:sldId id="5300167" r:id="rId20"/>
    <p:sldId id="5300168" r:id="rId21"/>
    <p:sldId id="5300165" r:id="rId22"/>
    <p:sldId id="5300170" r:id="rId23"/>
    <p:sldId id="5300171" r:id="rId24"/>
    <p:sldId id="5300172" r:id="rId25"/>
    <p:sldId id="5300173" r:id="rId26"/>
    <p:sldId id="5300174" r:id="rId27"/>
    <p:sldId id="5300176" r:id="rId28"/>
    <p:sldId id="5300177" r:id="rId29"/>
    <p:sldId id="5300158" r:id="rId30"/>
    <p:sldId id="5300175" r:id="rId31"/>
    <p:sldId id="5300178" r:id="rId32"/>
    <p:sldId id="5300179" r:id="rId33"/>
    <p:sldId id="5300180" r:id="rId34"/>
    <p:sldId id="5300181" r:id="rId35"/>
    <p:sldId id="5300182" r:id="rId36"/>
    <p:sldId id="5300184" r:id="rId37"/>
    <p:sldId id="5300185" r:id="rId38"/>
    <p:sldId id="5300186" r:id="rId39"/>
    <p:sldId id="5300134" r:id="rId40"/>
    <p:sldId id="5300187" r:id="rId41"/>
    <p:sldId id="5300169" r:id="rId42"/>
    <p:sldId id="530018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2">
          <p15:clr>
            <a:srgbClr val="A4A3A4"/>
          </p15:clr>
        </p15:guide>
        <p15:guide id="2" pos="3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104"/>
    <a:srgbClr val="678483"/>
    <a:srgbClr val="EEEBE7"/>
    <a:srgbClr val="222A35"/>
    <a:srgbClr val="AC998B"/>
    <a:srgbClr val="BFBFBF"/>
    <a:srgbClr val="063557"/>
    <a:srgbClr val="5F686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6093" autoAdjust="0"/>
  </p:normalViewPr>
  <p:slideViewPr>
    <p:cSldViewPr snapToGrid="0">
      <p:cViewPr varScale="1">
        <p:scale>
          <a:sx n="69" d="100"/>
          <a:sy n="69" d="100"/>
        </p:scale>
        <p:origin x="66" y="114"/>
      </p:cViewPr>
      <p:guideLst>
        <p:guide orient="horz" pos="3592"/>
        <p:guide pos="3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943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D78C4-A6EF-4C18-A879-C8B15D31F9BC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21D00-798A-4423-999E-94316F3B12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6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3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5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0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07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62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9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19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76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0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00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8F1ADB-5708-424B-B98F-4FE8806552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6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76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05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8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95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3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7505" y="6691101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6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4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>
            <a:off x="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5633" y="1801504"/>
            <a:ext cx="9553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b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b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hôm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748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3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decel="50000" autoRev="1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91706" y="647368"/>
            <a:ext cx="7990764" cy="4203511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1/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đặc điểm của truyện ngắn </a:t>
            </a: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 được </a:t>
            </a: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trong văn bản</a:t>
            </a:r>
            <a:endParaRPr lang="en-US" sz="44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220" y="24957"/>
            <a:ext cx="7266721" cy="6858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567" y="24958"/>
            <a:ext cx="673942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4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220" y="24957"/>
            <a:ext cx="7266721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67" y="-21958"/>
            <a:ext cx="6971439" cy="68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763069" y="1173707"/>
            <a:ext cx="6428095" cy="3234520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0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587393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497558" y="124632"/>
            <a:ext cx="9679958" cy="6606486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fontAlgn="base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Vào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chiều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lãng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nghe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).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Chuyến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gặp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lớn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suýt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đường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mịt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mờ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gặp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chiếc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“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thuyền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ma”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này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biết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thuyền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bỏ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mạng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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truân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b="1" dirty="0">
              <a:solidFill>
                <a:srgbClr val="00B050"/>
              </a:solidFill>
            </a:endParaRPr>
          </a:p>
          <a:p>
            <a:pPr indent="457200" algn="just" fontAlgn="base"/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indent="457200" algn="just" fontAlgn="base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5555673" y="508688"/>
            <a:ext cx="6442364" cy="6113785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 "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sương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" 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đọc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liên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điểm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diễn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ra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đoàn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ra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khơi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gặp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khác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ập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5308979" y="464024"/>
            <a:ext cx="6741995" cy="5472752"/>
          </a:xfrm>
          <a:prstGeom prst="snip2DiagRect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7030A0"/>
              </a:solidFill>
            </a:endParaRPr>
          </a:p>
          <a:p>
            <a:pPr indent="457200"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72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25781" y="762000"/>
            <a:ext cx="8825345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chi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niệm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hệ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lánh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ghê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ma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quỷ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rằng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kiêng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biển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5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5308979" y="464024"/>
            <a:ext cx="6741995" cy="5472752"/>
          </a:xfrm>
          <a:prstGeom prst="snip2DiagRect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 err="1">
                <a:solidFill>
                  <a:srgbClr val="7030A0"/>
                </a:solidFill>
              </a:rPr>
              <a:t>Phân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tích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dụng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đan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xen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yếu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tố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thực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ảo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văn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truyện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25781" y="762000"/>
            <a:ext cx="8825345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fontAlgn="base">
              <a:buFontTx/>
              <a:buChar char="-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yếu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fontAlgn="base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hấp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bản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Cho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rõ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tham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luyến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nhớ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 r="2143" b="52097"/>
          <a:stretch>
            <a:fillRect/>
          </a:stretch>
        </p:blipFill>
        <p:spPr>
          <a:xfrm>
            <a:off x="0" y="3886024"/>
            <a:ext cx="12192000" cy="2975430"/>
          </a:xfrm>
          <a:prstGeom prst="rect">
            <a:avLst/>
          </a:prstGeom>
        </p:spPr>
      </p:pic>
      <p:pic>
        <p:nvPicPr>
          <p:cNvPr id="2" name="Cận cảnh ngày ra khơi đánh bắt cá của ngư dân Bình Định ..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074"/>
            <a:ext cx="12192000" cy="6765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2013501"/>
            <a:ext cx="6096000" cy="16376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960013"/>
              </p:ext>
            </p:extLst>
          </p:nvPr>
        </p:nvGraphicFramePr>
        <p:xfrm>
          <a:off x="2568" y="21735"/>
          <a:ext cx="12189431" cy="685736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14158"/>
                <a:gridCol w="4682837"/>
                <a:gridCol w="5292436"/>
              </a:tblGrid>
              <a:tr h="9405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5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2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863229" y="241310"/>
            <a:ext cx="508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6711" y="241310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Sự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kiện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240" y="241310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Phần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8200" y="1226663"/>
            <a:ext cx="2047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021" y="3951890"/>
            <a:ext cx="20479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giông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8204" y="984105"/>
            <a:ext cx="4508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sương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3653" y="1597044"/>
            <a:ext cx="46191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nỉ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3871" y="2617751"/>
            <a:ext cx="4658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63229" y="1003216"/>
            <a:ext cx="508825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ma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quỷ</a:t>
            </a:r>
            <a:endParaRPr lang="en-US" sz="2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4851" y="1768874"/>
            <a:ext cx="51736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ma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âm-dương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chẳng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may qua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ấm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dương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88204" y="3751398"/>
            <a:ext cx="4619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Nhụy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1617" y="4405912"/>
            <a:ext cx="442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15928" y="5038393"/>
            <a:ext cx="4674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6745" y="5984619"/>
            <a:ext cx="467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Nhụy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vướt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Hoe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Chước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90477" y="3732654"/>
            <a:ext cx="5228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truân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4197" y="4748317"/>
            <a:ext cx="5174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lo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422874"/>
            <a:ext cx="6096000" cy="374487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7030A0"/>
                </a:solidFill>
              </a:rPr>
              <a:t>Xác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định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điểm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nhìn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văn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"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sương</a:t>
            </a:r>
            <a:r>
              <a:rPr lang="en-US" sz="3200" b="1" dirty="0">
                <a:solidFill>
                  <a:srgbClr val="7030A0"/>
                </a:solidFill>
              </a:rPr>
              <a:t>".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lựa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chọn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điểm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nhìn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vậy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dụng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hiện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đề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tư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tưởng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phẩm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644" y="-158203"/>
            <a:ext cx="12189432" cy="685575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38290" y="762000"/>
            <a:ext cx="8426548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Người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kể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chuyện</a:t>
            </a:r>
            <a:endParaRPr lang="en-US" sz="2800" b="1" dirty="0">
              <a:solidFill>
                <a:srgbClr val="7030A0"/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1: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2: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Điểm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nhìn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sự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thay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đổi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điểm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nhìn</a:t>
            </a:r>
            <a:endParaRPr lang="en-US" sz="2800" b="1" dirty="0">
              <a:solidFill>
                <a:srgbClr val="7030A0"/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1: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2: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đôi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dịch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chuyển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sang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chú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29" y="4811615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2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644" y="-158203"/>
            <a:ext cx="12189432" cy="685575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41342" y="762000"/>
            <a:ext cx="8932984" cy="5568462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. (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chàng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lão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Nhiệm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Bình</a:t>
            </a:r>
            <a:r>
              <a:rPr lang="en-US" sz="2800" b="1" dirty="0">
                <a:solidFill>
                  <a:srgbClr val="0070C0"/>
                </a:solidFill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chính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yếu</a:t>
            </a:r>
            <a:r>
              <a:rPr lang="en-US" sz="2800" b="1" dirty="0">
                <a:solidFill>
                  <a:srgbClr val="0070C0"/>
                </a:solidFill>
              </a:rPr>
              <a:t>). </a:t>
            </a:r>
            <a:r>
              <a:rPr lang="en-US" sz="2800" b="1" dirty="0" err="1">
                <a:solidFill>
                  <a:srgbClr val="0070C0"/>
                </a:solidFill>
              </a:rPr>
              <a:t>Đồng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sự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dịch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>
                <a:solidFill>
                  <a:srgbClr val="0070C0"/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giả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chọn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hai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trẻ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già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nối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trong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việc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chủ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tưởng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phẩm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Điều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giúp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việc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chủ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đề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tưởng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khách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quan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mở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rộng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hơn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29" y="4811615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3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567556"/>
            <a:ext cx="6096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miêu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905" y="3529777"/>
            <a:ext cx="6096000" cy="12143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71755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2022764"/>
            <a:ext cx="3100883" cy="4874439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01432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567556"/>
            <a:ext cx="6096000" cy="27270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sạp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rầm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rập</a:t>
            </a:r>
            <a:r>
              <a:rPr lang="en-US" sz="3200" b="1" dirty="0" smtClean="0">
                <a:solidFill>
                  <a:srgbClr val="FF0000"/>
                </a:solidFill>
              </a:rPr>
              <a:t>….</a:t>
            </a:r>
            <a:r>
              <a:rPr lang="en-US" sz="3200" b="1" dirty="0" err="1" smtClean="0">
                <a:solidFill>
                  <a:srgbClr val="FF0000"/>
                </a:solidFill>
              </a:rPr>
              <a:t>vuốt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kịp</a:t>
            </a:r>
            <a:r>
              <a:rPr lang="en-US" sz="3200" b="1" dirty="0" smtClean="0">
                <a:solidFill>
                  <a:srgbClr val="FF0000"/>
                </a:solidFill>
              </a:rPr>
              <a:t>”. </a:t>
            </a:r>
            <a:r>
              <a:rPr lang="en-US" sz="3200" b="1" dirty="0" err="1" smtClean="0">
                <a:solidFill>
                  <a:srgbClr val="FF0000"/>
                </a:solidFill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41342" y="1627062"/>
            <a:ext cx="8468750" cy="3285219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sự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đan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giữa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r>
              <a:rPr lang="en-US" sz="2800" b="1" dirty="0"/>
              <a:t> </a:t>
            </a: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linh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giả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nên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khí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gũi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nhưng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cũng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chút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ghê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sợ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xúc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thay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đổi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từng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chuyện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2108680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2/ Ý </a:t>
            </a:r>
            <a:r>
              <a:rPr lang="en-US" sz="4000" b="1" dirty="0" err="1">
                <a:solidFill>
                  <a:srgbClr val="FFFF00"/>
                </a:solidFill>
              </a:rPr>
              <a:t>nghĩa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smtClean="0">
                <a:solidFill>
                  <a:srgbClr val="FFFF00"/>
                </a:solidFill>
              </a:rPr>
              <a:t/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err="1" smtClean="0">
                <a:solidFill>
                  <a:srgbClr val="FFFF00"/>
                </a:solidFill>
              </a:rPr>
              <a:t>tác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của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bản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" y="-9348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77043" y="1266092"/>
            <a:ext cx="7488175" cy="4426847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Có</a:t>
            </a:r>
            <a:r>
              <a:rPr lang="en-US" sz="2800" b="1" dirty="0">
                <a:solidFill>
                  <a:srgbClr val="C00000"/>
                </a:solidFill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</a:rPr>
              <a:t>kiến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chủ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yếu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viết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“ma”,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“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ma”,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tai </a:t>
            </a:r>
            <a:r>
              <a:rPr lang="en-US" sz="2800" b="1" dirty="0" err="1">
                <a:solidFill>
                  <a:srgbClr val="C00000"/>
                </a:solidFill>
              </a:rPr>
              <a:t>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cuộc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nhằn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dân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nhưng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lạnh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lẽo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ghê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vẫn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toát</a:t>
            </a:r>
            <a:r>
              <a:rPr lang="en-US" sz="2800" b="1" dirty="0">
                <a:solidFill>
                  <a:srgbClr val="C00000"/>
                </a:solidFill>
              </a:rPr>
              <a:t> </a:t>
            </a:r>
            <a:r>
              <a:rPr lang="en-US" sz="2800" b="1" dirty="0" err="1">
                <a:solidFill>
                  <a:srgbClr val="C00000"/>
                </a:solidFill>
              </a:rPr>
              <a:t>ra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gần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gũi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ấm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áp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lạc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quan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biết</a:t>
            </a:r>
            <a:r>
              <a:rPr lang="en-US" sz="2800" b="1" dirty="0">
                <a:solidFill>
                  <a:srgbClr val="C00000"/>
                </a:solidFill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</a:rPr>
              <a:t>kiến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nhận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định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trên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417584" y="488865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8435" y="4888652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8468">
            <a:off x="10364341" y="-8820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109594" y="-131561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7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2665896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"/>
          <p:cNvSpPr/>
          <p:nvPr/>
        </p:nvSpPr>
        <p:spPr>
          <a:xfrm>
            <a:off x="0" y="2379054"/>
            <a:ext cx="12191999" cy="447894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476" y="164982"/>
            <a:ext cx="1191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502" y="998171"/>
            <a:ext cx="6873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1/ </a:t>
            </a:r>
            <a:r>
              <a:rPr lang="en-US" sz="4000" b="1" dirty="0" err="1">
                <a:solidFill>
                  <a:srgbClr val="0070C0"/>
                </a:solidFill>
              </a:rPr>
              <a:t>Em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nhìn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thấy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gì</a:t>
            </a:r>
            <a:r>
              <a:rPr lang="en-US" sz="4000" b="1" dirty="0">
                <a:solidFill>
                  <a:srgbClr val="0070C0"/>
                </a:solidFill>
              </a:rPr>
              <a:t> ở video?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0502" y="1871712"/>
            <a:ext cx="114550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2/ </a:t>
            </a:r>
            <a:r>
              <a:rPr lang="en-US" sz="3800" b="1" dirty="0" err="1">
                <a:solidFill>
                  <a:srgbClr val="0070C0"/>
                </a:solidFill>
              </a:rPr>
              <a:t>Em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nghĩ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gì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về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cuộc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sống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của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</a:rPr>
              <a:t>người</a:t>
            </a:r>
            <a:r>
              <a:rPr lang="en-US" sz="3800" b="1" dirty="0" smtClean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dân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chài</a:t>
            </a:r>
            <a:r>
              <a:rPr lang="en-US" sz="3800" b="1" dirty="0">
                <a:solidFill>
                  <a:srgbClr val="0070C0"/>
                </a:solidFill>
              </a:rPr>
              <a:t>?</a:t>
            </a:r>
          </a:p>
          <a:p>
            <a:endParaRPr lang="en-US" sz="3800" b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56" y="5561496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21" y="5657030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71" y="4779351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199" y="4910793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218" y="4158579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12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" y="0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815927" y="1266092"/>
            <a:ext cx="10958731" cy="5317588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       </a:t>
            </a:r>
            <a:r>
              <a:rPr lang="en-US" sz="2400" b="1" dirty="0" err="1" smtClean="0">
                <a:solidFill>
                  <a:srgbClr val="002060"/>
                </a:solidFill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dụng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yếu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thực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ảo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nội</a:t>
            </a:r>
            <a:r>
              <a:rPr lang="en-US" sz="2400" b="1" dirty="0">
                <a:solidFill>
                  <a:srgbClr val="002060"/>
                </a:solidFill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</a:rPr>
              <a:t>hóm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hỉnh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thú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vị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trong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thế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gian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quen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áp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Tác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khéo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léo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hợp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ảnh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tai </a:t>
            </a:r>
            <a:r>
              <a:rPr lang="en-US" sz="2400" b="1" dirty="0" err="1">
                <a:solidFill>
                  <a:srgbClr val="002060"/>
                </a:solidFill>
              </a:rPr>
              <a:t>ương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chài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</a:rPr>
              <a:t>tiết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phép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nghiệm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từ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gũi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thiết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Trong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điều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kiện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khăn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nhân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vẫn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đấu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giúp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thắng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Dù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"ma"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"</a:t>
            </a:r>
            <a:r>
              <a:rPr lang="en-US" sz="2400" b="1" dirty="0" err="1">
                <a:solidFill>
                  <a:srgbClr val="002060"/>
                </a:solidFill>
              </a:rPr>
              <a:t>thuyền</a:t>
            </a:r>
            <a:r>
              <a:rPr lang="en-US" sz="2400" b="1" dirty="0">
                <a:solidFill>
                  <a:srgbClr val="002060"/>
                </a:solidFill>
              </a:rPr>
              <a:t> ma", </a:t>
            </a:r>
            <a:r>
              <a:rPr lang="en-US" sz="2400" b="1" dirty="0" err="1">
                <a:solidFill>
                  <a:srgbClr val="002060"/>
                </a:solidFill>
              </a:rPr>
              <a:t>nhưng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lẽo</a:t>
            </a:r>
            <a:r>
              <a:rPr lang="en-US" sz="2400" b="1" dirty="0">
                <a:solidFill>
                  <a:srgbClr val="002060"/>
                </a:solidFill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</a:rPr>
              <a:t>đáng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sợ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ngược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áp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quen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quan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760208" y="5326786"/>
            <a:ext cx="1613717" cy="170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260260" y="5212007"/>
            <a:ext cx="1977122" cy="161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302">
            <a:off x="10498455" y="-280739"/>
            <a:ext cx="1567528" cy="182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71854" y="-78773"/>
            <a:ext cx="1742502" cy="18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9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" y="-9348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77043" y="1266092"/>
            <a:ext cx="7488175" cy="4426847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chiếc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Xin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xưa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lão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Nhiệm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cùng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trai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trẻ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hôm</a:t>
            </a:r>
            <a:r>
              <a:rPr lang="en-US" sz="2800" b="1" dirty="0">
                <a:solidFill>
                  <a:srgbClr val="C00000"/>
                </a:solidFill>
              </a:rPr>
              <a:t> nay </a:t>
            </a:r>
            <a:r>
              <a:rPr lang="en-US" sz="2800" b="1" dirty="0" err="1">
                <a:solidFill>
                  <a:srgbClr val="C00000"/>
                </a:solidFill>
              </a:rPr>
              <a:t>gợi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suy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tình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cảm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đối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cả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417584" y="488865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8435" y="4888652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8468">
            <a:off x="10364341" y="-8820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109594" y="-131561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" y="0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815927" y="1266092"/>
            <a:ext cx="10958731" cy="5317588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nguyên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vô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đóng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trò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quan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trọng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luôn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sự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yêu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mến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kính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trọng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đặc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biệt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điều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thiêng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liêng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bao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bọc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ôm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ấp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tôm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nuôi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lớn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r>
              <a:rPr lang="en-US" sz="2400" b="1" dirty="0" err="1" smtClean="0">
                <a:solidFill>
                  <a:srgbClr val="002060"/>
                </a:solidFill>
              </a:rPr>
              <a:t>Tuy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nhiên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nghịch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chút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hờn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sóng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thuyền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đẩy</a:t>
            </a:r>
            <a:r>
              <a:rPr lang="en-US" sz="2400" b="1" dirty="0">
                <a:solidFill>
                  <a:srgbClr val="002060"/>
                </a:solidFill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</a:rPr>
              <a:t>trêu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đùa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gần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gũi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tách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rời</a:t>
            </a:r>
            <a:endParaRPr lang="en-US" sz="2400" b="1" dirty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760208" y="5326786"/>
            <a:ext cx="1613717" cy="170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260260" y="5212007"/>
            <a:ext cx="1977122" cy="161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302">
            <a:off x="10498455" y="-280739"/>
            <a:ext cx="1567528" cy="182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71854" y="-78773"/>
            <a:ext cx="1742502" cy="18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0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Khái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quát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err="1" smtClean="0">
                <a:solidFill>
                  <a:srgbClr val="FFFF00"/>
                </a:solidFill>
              </a:rPr>
              <a:t>nội</a:t>
            </a:r>
            <a:r>
              <a:rPr lang="en-US" sz="4000" b="1" dirty="0" smtClean="0">
                <a:solidFill>
                  <a:srgbClr val="FFFF00"/>
                </a:solidFill>
              </a:rPr>
              <a:t> dung, </a:t>
            </a:r>
            <a:r>
              <a:rPr lang="en-US" sz="4000" b="1" dirty="0" err="1" smtClean="0">
                <a:solidFill>
                  <a:srgbClr val="FFFF00"/>
                </a:solidFill>
              </a:rPr>
              <a:t>nghệ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thuật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văn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bản</a:t>
            </a:r>
            <a:r>
              <a:rPr lang="en-US" sz="4000" b="1" dirty="0" smtClean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463040" y="407964"/>
            <a:ext cx="9622302" cy="5978768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eaLnBrk="0" fontAlgn="base" hangingPunct="0"/>
            <a:r>
              <a:rPr lang="nl-NL" sz="2800" b="1" dirty="0">
                <a:solidFill>
                  <a:schemeClr val="accent2">
                    <a:lumMod val="75000"/>
                  </a:schemeClr>
                </a:solidFill>
              </a:rPr>
              <a:t>1. Nội dung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indent="457200" algn="just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miêu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tập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trung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đức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tính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con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cuộc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sống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lao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. Qua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chuyện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dạ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chài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đương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đầu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khắc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nghiệt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 eaLnBrk="0" fontAlgn="base" hangingPunct="0"/>
            <a:r>
              <a:rPr lang="nl-NL" sz="2800" b="1" dirty="0">
                <a:solidFill>
                  <a:schemeClr val="accent2">
                    <a:lumMod val="75000"/>
                  </a:schemeClr>
                </a:solidFill>
              </a:rPr>
              <a:t>2. Nghệ thuật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đơn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giản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Xây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dựng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tâm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nhân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tế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giữa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ảo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tạo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gần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gũi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ấm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áp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gây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lạnh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lẽo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hay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hãi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LUYỆN TẬP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272267" y="182879"/>
            <a:ext cx="9883413" cy="6675119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loại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Chiều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”?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4.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chi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bản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5.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thở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thoi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thóp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”.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hay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6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cuộc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7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tốt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đẹp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8.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điệp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2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463040" y="407964"/>
            <a:ext cx="9622302" cy="5978768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1. </a:t>
            </a:r>
            <a:r>
              <a:rPr lang="en-US" sz="2800" b="1" dirty="0" err="1" smtClean="0">
                <a:solidFill>
                  <a:srgbClr val="0070C0"/>
                </a:solidFill>
              </a:rPr>
              <a:t>Truyện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ngắn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2. </a:t>
            </a:r>
            <a:r>
              <a:rPr lang="en-US" sz="2800" b="1" dirty="0" err="1" smtClean="0">
                <a:solidFill>
                  <a:srgbClr val="0070C0"/>
                </a:solidFill>
              </a:rPr>
              <a:t>Thời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gian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chiều</a:t>
            </a:r>
            <a:r>
              <a:rPr lang="en-US" sz="2800" b="1" dirty="0">
                <a:solidFill>
                  <a:srgbClr val="0070C0"/>
                </a:solidFill>
              </a:rPr>
              <a:t>; </a:t>
            </a:r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gian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làng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chài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biển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cả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3. </a:t>
            </a:r>
            <a:r>
              <a:rPr lang="en-US" sz="2800" b="1" dirty="0" err="1" smtClean="0">
                <a:solidFill>
                  <a:srgbClr val="0070C0"/>
                </a:solidFill>
              </a:rPr>
              <a:t>Chàng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cụ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Nhiệm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Bình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4. </a:t>
            </a:r>
            <a:r>
              <a:rPr lang="en-US" sz="2800" b="1" dirty="0" err="1" smtClean="0">
                <a:solidFill>
                  <a:srgbClr val="0070C0"/>
                </a:solidFill>
              </a:rPr>
              <a:t>thuyền</a:t>
            </a:r>
            <a:r>
              <a:rPr lang="en-US" sz="2800" b="1" dirty="0" smtClean="0">
                <a:solidFill>
                  <a:srgbClr val="0070C0"/>
                </a:solidFill>
              </a:rPr>
              <a:t> ma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5. </a:t>
            </a:r>
            <a:r>
              <a:rPr lang="en-US" sz="2800" b="1" dirty="0" err="1" smtClean="0">
                <a:solidFill>
                  <a:srgbClr val="0070C0"/>
                </a:solidFill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vật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</a:rPr>
              <a:t>Vất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vả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khó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khăn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7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</a:rPr>
              <a:t>Kiên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trì</a:t>
            </a:r>
            <a:r>
              <a:rPr lang="en-US" sz="2800" b="1" dirty="0">
                <a:solidFill>
                  <a:srgbClr val="0070C0"/>
                </a:solidFill>
              </a:rPr>
              <a:t>/</a:t>
            </a:r>
            <a:r>
              <a:rPr lang="en-US" sz="2800" b="1" dirty="0" err="1">
                <a:solidFill>
                  <a:srgbClr val="0070C0"/>
                </a:solidFill>
              </a:rPr>
              <a:t>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dạ</a:t>
            </a:r>
            <a:r>
              <a:rPr lang="en-US" sz="2800" b="1" dirty="0" smtClean="0">
                <a:solidFill>
                  <a:srgbClr val="0070C0"/>
                </a:solidFill>
              </a:rPr>
              <a:t>/…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8. </a:t>
            </a:r>
            <a:r>
              <a:rPr lang="en-US" sz="2800" b="1" dirty="0" err="1">
                <a:solidFill>
                  <a:srgbClr val="0070C0"/>
                </a:solidFill>
              </a:rPr>
              <a:t>Một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điệp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05348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17" y="599729"/>
            <a:ext cx="11277600" cy="5346700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4945" y="1306665"/>
            <a:ext cx="9310255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150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endParaRPr lang="en-US" sz="36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05348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66725"/>
            <a:ext cx="11277600" cy="5346700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2618" y="298055"/>
            <a:ext cx="10612582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tập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sáng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tạo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: 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Lấy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hứng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gian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"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chiều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"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truyện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hoặc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cuộc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chuyện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giữa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lão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Nhiệm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chàng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trai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hay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tượng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người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chài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vượt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qua tai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họa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đoạn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,...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hãy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bức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hay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phác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thảo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kịch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sân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khấu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57701" y="-66697"/>
            <a:ext cx="12204700" cy="68941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5" t="9554" r="50500" b="67412"/>
          <a:stretch>
            <a:fillRect/>
          </a:stretch>
        </p:blipFill>
        <p:spPr>
          <a:xfrm>
            <a:off x="19983" y="13377"/>
            <a:ext cx="2229302" cy="175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482" y="1848605"/>
            <a:ext cx="10626091" cy="14465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88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Chiều</a:t>
            </a:r>
            <a:r>
              <a:rPr lang="en-US" sz="8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 </a:t>
            </a:r>
            <a:r>
              <a:rPr lang="en-US" sz="88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sương</a:t>
            </a:r>
            <a:endParaRPr lang="en-US" sz="8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Sitka Banner" panose="02000505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1558" y="3589361"/>
            <a:ext cx="540451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Bùi</a:t>
            </a:r>
            <a:r>
              <a:rPr lang="en-US" sz="5400" b="1" dirty="0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Hiển</a:t>
            </a:r>
            <a:endParaRPr lang="en-US" sz="5400" b="1" dirty="0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943" y="18143"/>
            <a:ext cx="2108680" cy="4153846"/>
          </a:xfrm>
          <a:prstGeom prst="rect">
            <a:avLst/>
          </a:prstGeom>
        </p:spPr>
      </p:pic>
      <p:pic>
        <p:nvPicPr>
          <p:cNvPr id="4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3320" y="0"/>
            <a:ext cx="2108680" cy="41538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FF70C17-C7CB-4508-BFE7-CC9CD9986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04" y="5184643"/>
            <a:ext cx="2993362" cy="100933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981660C0-C4C5-48EA-94F5-5AAA08F2C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47104" y="229477"/>
            <a:ext cx="2993362" cy="1009330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59" y="427967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" y="4370479"/>
            <a:ext cx="2785933" cy="243721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29071">
            <a:off x="9596481" y="3233998"/>
            <a:ext cx="2641380" cy="3955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28498" y="1174808"/>
            <a:ext cx="6096000" cy="40663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NHÀ</a:t>
            </a:r>
          </a:p>
          <a:p>
            <a:pPr indent="457200" algn="just">
              <a:spcAft>
                <a:spcPts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“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SGK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2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4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>
            <a:off x="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095" y="2441406"/>
            <a:ext cx="11762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thành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endParaRPr lang="en-US" sz="6000" b="1" dirty="0" smtClean="0">
              <a:ln w="0">
                <a:solidFill>
                  <a:srgbClr val="C00000"/>
                </a:solidFill>
              </a:ln>
              <a:solidFill>
                <a:srgbClr val="A0010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Hẹn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gặp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lại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ở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sau</a:t>
            </a:r>
            <a:endParaRPr lang="en-US" sz="6000" b="1" dirty="0" smtClean="0">
              <a:ln w="0">
                <a:solidFill>
                  <a:srgbClr val="C00000"/>
                </a:solidFill>
              </a:ln>
              <a:solidFill>
                <a:srgbClr val="A0010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9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748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3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decel="50000" autoRev="1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" y="17411"/>
            <a:ext cx="12189432" cy="685575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476A4E9E-5F0C-48D5-A808-ED64783B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4253" y="85251"/>
            <a:ext cx="4626266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251" y="798204"/>
            <a:ext cx="11316107" cy="159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832" y="2635595"/>
            <a:ext cx="11011175" cy="122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4568" y="3929163"/>
            <a:ext cx="10738219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,…;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394722" y="85857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982458" y="263559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1445339" y="387239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0407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41" y="24957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18" y="300251"/>
            <a:ext cx="7847463" cy="62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41" y="24957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" y="232012"/>
            <a:ext cx="8325134" cy="6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078" y="1637731"/>
            <a:ext cx="7615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400" b="1" dirty="0" err="1">
                <a:solidFill>
                  <a:srgbClr val="7030A0"/>
                </a:solidFill>
              </a:rPr>
              <a:t>Nhan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đề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của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truyện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ngắn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gợi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cho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anh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chị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những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liên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tưởng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gì</a:t>
            </a:r>
            <a:r>
              <a:rPr lang="en-US" sz="4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23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10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 flipH="1">
            <a:off x="-27940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6095" y="2511188"/>
            <a:ext cx="8843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KHÁM PHÁ VĂN BẢN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-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2148</Words>
  <Application>Microsoft Office PowerPoint</Application>
  <PresentationFormat>Widescreen</PresentationFormat>
  <Paragraphs>114</Paragraphs>
  <Slides>41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맑은 고딕</vt:lpstr>
      <vt:lpstr>微软雅黑</vt:lpstr>
      <vt:lpstr>宋体</vt:lpstr>
      <vt:lpstr>Arial</vt:lpstr>
      <vt:lpstr>Calibri</vt:lpstr>
      <vt:lpstr>Sitka Banner</vt:lpstr>
      <vt:lpstr>Times New Roman</vt:lpstr>
      <vt:lpstr>Wingdings 3</vt:lpstr>
      <vt:lpstr>等线</vt:lpstr>
      <vt:lpstr>等线 Light</vt:lpstr>
      <vt:lpstr>www.jpppt.com</vt:lpstr>
      <vt:lpstr>1-www.freeppt7.com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Le Tien Duat</cp:lastModifiedBy>
  <cp:revision>120</cp:revision>
  <dcterms:created xsi:type="dcterms:W3CDTF">2018-05-29T08:34:00Z</dcterms:created>
  <dcterms:modified xsi:type="dcterms:W3CDTF">2023-08-01T15:54:35Z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  <property fmtid="{D5CDD505-2E9C-101B-9397-08002B2CF9AE}" pid="3" name="KSORubyTemplateID">
    <vt:lpwstr>13</vt:lpwstr>
  </property>
</Properties>
</file>