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  <p:sldMasterId id="2147483653" r:id="rId4"/>
  </p:sldMasterIdLst>
  <p:notesMasterIdLst>
    <p:notesMasterId r:id="rId14"/>
  </p:notesMasterIdLst>
  <p:sldIdLst>
    <p:sldId id="329" r:id="rId5"/>
    <p:sldId id="336" r:id="rId6"/>
    <p:sldId id="331" r:id="rId7"/>
    <p:sldId id="338" r:id="rId8"/>
    <p:sldId id="332" r:id="rId9"/>
    <p:sldId id="340" r:id="rId10"/>
    <p:sldId id="339" r:id="rId11"/>
    <p:sldId id="341" r:id="rId12"/>
    <p:sldId id="342" r:id="rId13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" panose="020F0502020204030204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80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08"/>
      </p:cViewPr>
      <p:guideLst>
        <p:guide orient="horz" pos="2133"/>
        <p:guide pos="3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A780-1EBE-4DAF-89FF-1DF19E80035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F654C-3349-4AAB-93FA-2957912462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13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1"/>
            <a:ext cx="3860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13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13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0" y="6356350"/>
            <a:ext cx="2845224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3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E31856-7122-464A-9B2E-AEBA2AF92B0D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52" y="6356350"/>
            <a:ext cx="3860297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3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257" y="6356350"/>
            <a:ext cx="2845223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3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F152F-62A2-44E0-9B49-515995CCAEB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76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76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765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9DA43E9-F5C3-452D-B493-43E81A57ECE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7"/>
            <a:ext cx="2844800" cy="476251"/>
          </a:xfrm>
          <a:prstGeom prst="rect">
            <a:avLst/>
          </a:prstGeom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7755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7"/>
            <a:ext cx="3860800" cy="476251"/>
          </a:xfrm>
          <a:prstGeom prst="rect">
            <a:avLst/>
          </a:prstGeom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7755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7"/>
            <a:ext cx="2844800" cy="476251"/>
          </a:xfrm>
          <a:prstGeom prst="rect">
            <a:avLst/>
          </a:prstGeom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7755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</a:fld>
            <a:endParaRPr lang="en-US" sz="21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6" tIns="19172" rIns="38346" bIns="19172" anchor="ctr"/>
          <a:lstStyle/>
          <a:p>
            <a:pPr algn="ctr" defTabSz="913130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186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565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765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330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6895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0995" indent="-3409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384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66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66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90" indent="-2266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2" tIns="19191" rIns="38382" bIns="19191" anchor="ctr"/>
          <a:lstStyle/>
          <a:p>
            <a:pPr algn="ctr" defTabSz="913765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91313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4" tIns="22846" rIns="45694" bIns="22846" rtlCol="0" anchor="ctr"/>
          <a:lstStyle/>
          <a:p>
            <a:pPr algn="ctr" defTabSz="1087755"/>
            <a:endParaRPr lang="en-US" sz="21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8775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20" indent="-339725" algn="l" defTabSz="10877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3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2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12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31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7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7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75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5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14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90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9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29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PHẦN: NÓI VÀ NGHE</a:t>
              </a:r>
              <a:endParaRPr lang="en-US" sz="27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733425" y="1965960"/>
            <a:ext cx="10828655" cy="4065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060"/>
              </a:spcBef>
              <a:spcAft>
                <a:spcPts val="0"/>
              </a:spcAft>
              <a:buSzPts val="1300"/>
              <a:tabLst>
                <a:tab pos="431800" algn="l"/>
              </a:tabLst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MỘT KỊCH BẢN VĂN HỌC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060"/>
              </a:spcBef>
              <a:spcAft>
                <a:spcPts val="0"/>
              </a:spcAft>
              <a:buSzPts val="1300"/>
              <a:tabLst>
                <a:tab pos="431800" algn="l"/>
              </a:tabLst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MỘT BỘ PHIM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060"/>
              </a:spcBef>
              <a:spcAft>
                <a:spcPts val="0"/>
              </a:spcAft>
              <a:buSzPts val="1300"/>
              <a:tabLst>
                <a:tab pos="431800" algn="l"/>
              </a:tabLst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LỰA CHỌN CÁ NHÂN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190065" y="1869345"/>
            <a:ext cx="10038229" cy="4403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64770">
              <a:spcBef>
                <a:spcPts val="1050"/>
              </a:spcBef>
              <a:spcAft>
                <a:spcPts val="0"/>
              </a:spcAft>
            </a:pPr>
            <a:r>
              <a:rPr lang="vi-VN" sz="2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2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2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2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2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vi-VN" sz="28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đề tài, mục đích nói, đối tượng người nghe, không gian và thời gian nói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ý và lập dàn ý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các phương tiện hỗ trợ cho bài </a:t>
            </a: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(máy chiếu, tranh ảnh,…)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35766"/>
            <a:ext cx="4548168" cy="645160"/>
            <a:chOff x="8010143" y="1870334"/>
            <a:chExt cx="9097521" cy="1336488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51952" y="1870334"/>
              <a:ext cx="8905130" cy="13364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1. Các bước thực hiện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3"/>
          <p:cNvSpPr/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123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3718"/>
              <a:ext cx="619841" cy="1049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endParaRPr lang="en-US" sz="27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189990" y="1780540"/>
            <a:ext cx="10038080" cy="4492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24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24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altLang="vi-VN" sz="24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nói</a:t>
            </a:r>
            <a:endParaRPr lang="vi-VN" sz="2400" b="1" i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bài nói từ khái quát đến cụ thể: từ tóm tắt hệ thống ý của bài nói rồi đi vào từng phần: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Giới thiệu tên và nội dung vở kịch/ bộ phim.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Giới thiệu những điểm nổi bật về nghệ thuật, chủ đề, thông điệp của vở kịch/ bộ phim.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Nhận xét, đánh giá kịch bản văn học/ bộ phim.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Đưa ra các lí lẽ và bằng chứng tin cậy (trích từ văn bản).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ngữ điệu linh hoạt, cử chỉ phù hợp, kết hợp sử dụng một số hình ảnh trực quan (nếu có).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 chuyển hợp lí trong không gian nói để có tương tác với  người nghe, kết hợp tương tác bằng ánh mắt,… 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9"/>
          <p:cNvSpPr txBox="1"/>
          <p:nvPr/>
        </p:nvSpPr>
        <p:spPr>
          <a:xfrm>
            <a:off x="3547338" y="935766"/>
            <a:ext cx="445198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Các bước thực hiện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3"/>
          <p:cNvSpPr/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123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3718"/>
              <a:ext cx="619841" cy="1049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endParaRPr lang="en-US" sz="27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189990" y="1780540"/>
            <a:ext cx="10038080" cy="4492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32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32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32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3: </a:t>
            </a:r>
            <a:r>
              <a:rPr lang="vi-VN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Trao đổi, đánh giá</a:t>
            </a:r>
            <a:endParaRPr lang="vi-VN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Trao đổi: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Lắng nghe ý kiến và câu hỏi của người nghe.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Trả lời và giải thích rõ ràng những câu hỏi, ý kiến của người nghe.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Đánh giá: Dựa vào bảng kiểm GV cung cấp, hãy tự đánh giá phần trình bày của chính mình và góp ý cho bạn.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9"/>
          <p:cNvSpPr txBox="1"/>
          <p:nvPr/>
        </p:nvSpPr>
        <p:spPr>
          <a:xfrm>
            <a:off x="3547338" y="935766"/>
            <a:ext cx="445198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Các bước thực hiện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3"/>
          <p:cNvSpPr/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spcBef>
                  <a:spcPts val="1050"/>
                </a:spcBef>
                <a:buSzPts val="1300"/>
                <a:tabLst>
                  <a:tab pos="431800" algn="l"/>
                </a:tabLst>
              </a:pPr>
              <a:r>
                <a:rPr lang="vi-VN" sz="2800" b="1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2. </a:t>
              </a:r>
              <a:r>
                <a:rPr lang="vi-VN" sz="2800" b="1" kern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Thực</a:t>
              </a:r>
              <a:r>
                <a:rPr lang="vi-VN" sz="2800" b="1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sz="2800" b="1" kern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hành</a:t>
              </a:r>
              <a:r>
                <a:rPr lang="vi-VN" sz="2800" b="1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sz="2800" b="1" kern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nói</a:t>
              </a:r>
              <a:r>
                <a:rPr lang="vi-VN" sz="2800" b="1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sz="2800" b="1" kern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và</a:t>
              </a:r>
              <a:r>
                <a:rPr lang="vi-VN" sz="2800" b="1" kern="0" spc="-1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sz="2800" b="1" kern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nghe</a:t>
              </a:r>
              <a:endParaRPr lang="vi-VN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3718"/>
              <a:ext cx="619841" cy="1049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endParaRPr lang="en-US" sz="27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190065" y="2077571"/>
            <a:ext cx="10038229" cy="41954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050"/>
              </a:spcBef>
              <a:buSzPts val="1300"/>
              <a:tabLst>
                <a:tab pos="431800" algn="l"/>
              </a:tabLst>
            </a:pPr>
            <a:r>
              <a:rPr lang="en-US" altLang="vi-VN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Đề: Hãy lựa chọn và giới thiệu với các bạn cùng lớp một kịch bản văn học hoặc một bộ phim.</a:t>
            </a:r>
            <a:endParaRPr lang="en-US" altLang="vi-VN" sz="2800" b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1050"/>
              </a:spcBef>
              <a:buSzPts val="1300"/>
              <a:tabLst>
                <a:tab pos="445135" algn="l"/>
              </a:tabLst>
            </a:pPr>
            <a:endParaRPr lang="vi-VN" sz="2800" b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257300" y="1083945"/>
            <a:ext cx="9708515" cy="41541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01: CHUẨN BỊ BÀI NÓI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MỘT KỊCH BẢN VĂN HỌC HOẶC MỘT BỘ PHIM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LỰA CHỌN CÁ NHÂN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Vở kịch hoặc Bộ phim (đề tài):……………………………………………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thực hiện:……………………………………………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*Xác định mục đích, người nghe, không gian và thời gian nói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Tôi thực hiện bài nói này nhằm mục đích:…………………………………..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Người nghe là:……………………………………………………………....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Không gian, thời gian nói:………………………………………………….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Tôi sẽ chọn cách thuyết trình:……………………………………………....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912495" y="1033145"/>
            <a:ext cx="10371455" cy="31692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*Tìm ý: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tác phẩm/ tác giả/ tên NXB/ năm xuất bản: (Đạo diễn, Biên kịch, năm sản xuất phim, của nước nào) ……………………………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ý về nhân vật, cốt truyện:…………………………...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Chủ đề, thông điệp của vở kịch/bộ phim…………………....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Những biện pháp nghệ thuật đặc sắc, tác dụng của chúng: ....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Nhận xét, đánh giá về vở kịch/bộ phim:………………….....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1304290" y="785495"/>
            <a:ext cx="93751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*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Lập dàn ý: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1075690" y="1534160"/>
          <a:ext cx="10328910" cy="3150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8910"/>
              </a:tblGrid>
              <a:tr h="6896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về một kịch bản văn học hoặc một bộ phim theo lựa chọn cá nhân:</a:t>
                      </a:r>
                      <a:endParaRPr lang="en-US" sz="20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71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Thông tin về tác phẩm, tác giả, bối cảnh:…………………………………..</a:t>
                      </a:r>
                      <a:endParaRPr lang="en-US" sz="20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Tóm tắt cốt truyện (mâu thuẫn, sự kiện gắn với các nhân vật chính, cách giải quyết mâu thuẫn):…</a:t>
                      </a:r>
                      <a:endParaRPr lang="en-US" sz="20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Nêu những điểm nổi bật về nghệ thuật theo đặc trưng thể loại kết hợp với các bằng chứng tiêu biểu trong tác phẩm để chứng minh:…</a:t>
                      </a:r>
                      <a:endParaRPr lang="en-US" sz="20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Nêu chủ đề, thông điệp:……………………………………………………...</a:t>
                      </a:r>
                      <a:endParaRPr lang="en-US" sz="20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Nêu ý kiến nhận xét, đánh giá khái quát về nội dung và nghệ thuật: …………………</a:t>
                      </a:r>
                      <a:endParaRPr lang="en-US" sz="20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367155" y="1076960"/>
            <a:ext cx="9402445" cy="56311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(Thời gian………….. Địa điểm…………………..)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kịch bản văn học/bộ phim</a:t>
            </a: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…………………………………………………………………..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 thực hiện nói:: ……………………………………………………………….....................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 BỊ NGHE</a:t>
            </a:r>
            <a:endParaRPr lang="en-US" b="1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*Những điều tôi tìm hiểu về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kịch bản văn học/bộ phim </a:t>
            </a: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 người nói sẽ trình bày:</a:t>
            </a:r>
            <a:endParaRPr lang="en-US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………………..…………………………………………………………………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…………..……………………………………………………………................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LẮNG NGHE VÀ GHI CHÉP TRAO ĐỔI VỚI NGƯỜI NÓI</a:t>
            </a:r>
            <a:endParaRPr lang="en-US" b="1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……………………………………………………………………………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……………………………………………………………………………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……………………………………………………………………………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 XÉT VỀ NỘI DUNG VÀ HÌNH THỨC BÀI NÓI</a:t>
            </a: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(Dựa vào bảng kiểm GV cung cấp)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Về nội dung bài nói</a:t>
            </a:r>
            <a:endParaRPr lang="en-US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……………………………………………………………………………..………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…………………………………………………………..........................................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Về hình thức bài nói</a:t>
            </a:r>
            <a:endParaRPr lang="en-US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………………………………………………………….........................................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…………………..………………………………………………………………….</a:t>
            </a:r>
            <a:endParaRPr lang="en-US" b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KINH NGHIỆM RÚT RA CHO BẢN THÂN </a:t>
            </a:r>
            <a:endParaRPr lang="en-US" b="1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en-US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………………..…………………………………………………………………..…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523615" y="607060"/>
            <a:ext cx="69729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ctr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PHIẾU HỌC TẬP 02: THỰC HÀNH NGHE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3441</Words>
  <Application>WPS Presentation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Calibri</vt:lpstr>
      <vt:lpstr>Times New Roman</vt:lpstr>
      <vt:lpstr>Tahoma</vt:lpstr>
      <vt:lpstr>Microsoft YaHei</vt:lpstr>
      <vt:lpstr>Arial Unicode MS</vt:lpstr>
      <vt:lpstr>Sitka Subheading</vt:lpstr>
      <vt:lpstr>MS Mincho</vt:lpstr>
      <vt:lpstr>Segoe Print</vt:lpstr>
      <vt:lpstr>2_Office Theme</vt:lpstr>
      <vt:lpstr>3_Office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An Tran Thi</cp:lastModifiedBy>
  <cp:revision>110</cp:revision>
  <dcterms:created xsi:type="dcterms:W3CDTF">2018-05-24T12:43:00Z</dcterms:created>
  <dcterms:modified xsi:type="dcterms:W3CDTF">2023-08-07T05:08:10Z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375F1F88A4134A98BDDF3C683FC662CB</vt:lpwstr>
  </property>
  <property fmtid="{D5CDD505-2E9C-101B-9397-08002B2CF9AE}" pid="3" name="KSOProductBuildVer">
    <vt:lpwstr>1033-11.2.0.11537</vt:lpwstr>
  </property>
</Properties>
</file>