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512" r:id="rId3"/>
    <p:sldId id="502" r:id="rId4"/>
    <p:sldId id="486" r:id="rId5"/>
    <p:sldId id="513" r:id="rId6"/>
    <p:sldId id="514" r:id="rId7"/>
    <p:sldId id="265" r:id="rId8"/>
    <p:sldId id="515" r:id="rId9"/>
    <p:sldId id="516" r:id="rId10"/>
    <p:sldId id="517" r:id="rId11"/>
    <p:sldId id="518" r:id="rId12"/>
    <p:sldId id="519" r:id="rId13"/>
    <p:sldId id="520" r:id="rId14"/>
    <p:sldId id="521" r:id="rId15"/>
    <p:sldId id="522" r:id="rId16"/>
    <p:sldId id="523" r:id="rId17"/>
    <p:sldId id="524" r:id="rId18"/>
    <p:sldId id="525" r:id="rId19"/>
    <p:sldId id="526" r:id="rId20"/>
    <p:sldId id="527" r:id="rId21"/>
    <p:sldId id="528" r:id="rId22"/>
    <p:sldId id="531" r:id="rId23"/>
    <p:sldId id="529" r:id="rId24"/>
    <p:sldId id="533" r:id="rId25"/>
    <p:sldId id="535" r:id="rId26"/>
    <p:sldId id="536" r:id="rId27"/>
    <p:sldId id="511" r:id="rId28"/>
    <p:sldId id="499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2155-C1CE-4D2B-BFD3-DB47A5E8E5C0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A25B6-1C2A-4645-8ED5-8BC4B64BC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735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2155-C1CE-4D2B-BFD3-DB47A5E8E5C0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A25B6-1C2A-4645-8ED5-8BC4B64BC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227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2155-C1CE-4D2B-BFD3-DB47A5E8E5C0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A25B6-1C2A-4645-8ED5-8BC4B64BCBB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46955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2155-C1CE-4D2B-BFD3-DB47A5E8E5C0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A25B6-1C2A-4645-8ED5-8BC4B64BC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937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2155-C1CE-4D2B-BFD3-DB47A5E8E5C0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A25B6-1C2A-4645-8ED5-8BC4B64BCBB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204098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2155-C1CE-4D2B-BFD3-DB47A5E8E5C0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A25B6-1C2A-4645-8ED5-8BC4B64BC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3765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2155-C1CE-4D2B-BFD3-DB47A5E8E5C0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A25B6-1C2A-4645-8ED5-8BC4B64BC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1109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2155-C1CE-4D2B-BFD3-DB47A5E8E5C0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A25B6-1C2A-4645-8ED5-8BC4B64BC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751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2155-C1CE-4D2B-BFD3-DB47A5E8E5C0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A25B6-1C2A-4645-8ED5-8BC4B64BC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703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2155-C1CE-4D2B-BFD3-DB47A5E8E5C0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A25B6-1C2A-4645-8ED5-8BC4B64BC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858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2155-C1CE-4D2B-BFD3-DB47A5E8E5C0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A25B6-1C2A-4645-8ED5-8BC4B64BC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66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2155-C1CE-4D2B-BFD3-DB47A5E8E5C0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A25B6-1C2A-4645-8ED5-8BC4B64BC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986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2155-C1CE-4D2B-BFD3-DB47A5E8E5C0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A25B6-1C2A-4645-8ED5-8BC4B64BC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755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2155-C1CE-4D2B-BFD3-DB47A5E8E5C0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A25B6-1C2A-4645-8ED5-8BC4B64BC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489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2155-C1CE-4D2B-BFD3-DB47A5E8E5C0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A25B6-1C2A-4645-8ED5-8BC4B64BC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100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2155-C1CE-4D2B-BFD3-DB47A5E8E5C0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A25B6-1C2A-4645-8ED5-8BC4B64BC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20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62155-C1CE-4D2B-BFD3-DB47A5E8E5C0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79A25B6-1C2A-4645-8ED5-8BC4B64BC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693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DE6FF21-8ACD-BC48-D307-C5DA2ED45186}"/>
              </a:ext>
            </a:extLst>
          </p:cNvPr>
          <p:cNvSpPr txBox="1"/>
          <p:nvPr/>
        </p:nvSpPr>
        <p:spPr>
          <a:xfrm>
            <a:off x="752030" y="1657348"/>
            <a:ext cx="995585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KÍNH CHÀO	 QUÝ THẦY CÔ GIÁO CÙNG CÁC EM HỌC SINH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D33F2B1-CD99-DEE0-3226-AA286081878E}"/>
              </a:ext>
            </a:extLst>
          </p:cNvPr>
          <p:cNvSpPr txBox="1"/>
          <p:nvPr/>
        </p:nvSpPr>
        <p:spPr>
          <a:xfrm>
            <a:off x="1043189" y="3858858"/>
            <a:ext cx="93886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Kiều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Duyên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19131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43944" y="824248"/>
            <a:ext cx="2382591" cy="52288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nhằm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bộc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lộ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3848637" y="824248"/>
            <a:ext cx="2382591" cy="52288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li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7053330" y="824248"/>
            <a:ext cx="2382591" cy="52288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bộc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lộ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ý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748461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13383"/>
            <a:ext cx="4010576" cy="704045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0603" y="1094702"/>
            <a:ext cx="464927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NHIỆM VỤ:</a:t>
            </a:r>
          </a:p>
          <a:p>
            <a:pPr marL="342900" indent="-342900">
              <a:buFontTx/>
              <a:buChar char="-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Huỳnh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đợi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hoạ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0338" y="1416676"/>
            <a:ext cx="6400534" cy="5250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0855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6279" y="171718"/>
            <a:ext cx="5581800" cy="601014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Huỳnh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41255">
            <a:off x="4095482" y="2113541"/>
            <a:ext cx="3245478" cy="3141037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1969395" y="1387170"/>
            <a:ext cx="2163651" cy="12106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1955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551646" y="3078051"/>
            <a:ext cx="2835498" cy="17257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Oval 6"/>
          <p:cNvSpPr/>
          <p:nvPr/>
        </p:nvSpPr>
        <p:spPr>
          <a:xfrm>
            <a:off x="7856113" y="1223494"/>
            <a:ext cx="2382591" cy="12106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quán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Quảng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Ngãi</a:t>
            </a:r>
            <a:r>
              <a:rPr lang="en-US" dirty="0"/>
              <a:t> 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7555617" y="2712061"/>
            <a:ext cx="4344461" cy="37402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(1986);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(2007),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hứng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(2008),…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0897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9603" y="145960"/>
            <a:ext cx="8596668" cy="716924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đợi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hiên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507" y="2200853"/>
            <a:ext cx="3554569" cy="382077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21218" y="1571223"/>
            <a:ext cx="2292438" cy="38250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phim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chậm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NXB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TP.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Minh, 2018.</a:t>
            </a:r>
            <a:r>
              <a:rPr lang="en-US" dirty="0"/>
              <a:t>  </a:t>
            </a:r>
            <a:r>
              <a:rPr lang="en-US" i="1" dirty="0"/>
              <a:t> 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467601" y="4481848"/>
            <a:ext cx="2292438" cy="20327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tản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92393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9507" y="1633537"/>
            <a:ext cx="5219700" cy="3590925"/>
          </a:xfrm>
          <a:prstGeom prst="rect">
            <a:avLst/>
          </a:prstGeom>
        </p:spPr>
      </p:pic>
      <p:sp>
        <p:nvSpPr>
          <p:cNvPr id="5" name="Hexagon 4"/>
          <p:cNvSpPr/>
          <p:nvPr/>
        </p:nvSpPr>
        <p:spPr>
          <a:xfrm>
            <a:off x="528035" y="1493951"/>
            <a:ext cx="5791472" cy="337426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bổ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sung,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đợi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hiên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chờ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đợi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đứa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đấu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848669" y="3097370"/>
            <a:ext cx="502276" cy="1674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26707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77334" y="236109"/>
            <a:ext cx="8596668" cy="613893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đợi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hiên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84856" y="1635617"/>
            <a:ext cx="30136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BỐ CỤC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Isosceles Triangle 6"/>
          <p:cNvSpPr/>
          <p:nvPr/>
        </p:nvSpPr>
        <p:spPr>
          <a:xfrm>
            <a:off x="1648496" y="2466614"/>
            <a:ext cx="1060704" cy="119098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Isosceles Triangle 7"/>
          <p:cNvSpPr/>
          <p:nvPr/>
        </p:nvSpPr>
        <p:spPr>
          <a:xfrm>
            <a:off x="1661547" y="3893104"/>
            <a:ext cx="1060704" cy="119098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Isosceles Triangle 8"/>
          <p:cNvSpPr/>
          <p:nvPr/>
        </p:nvSpPr>
        <p:spPr>
          <a:xfrm>
            <a:off x="1630980" y="5334310"/>
            <a:ext cx="1060704" cy="119098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593206" y="2743199"/>
            <a:ext cx="598867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ngả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”: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ly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tán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Nam”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93206" y="4172755"/>
            <a:ext cx="598867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dượng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”: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dì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dượng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trận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593206" y="5589430"/>
            <a:ext cx="598867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 3: Còn lại: </a:t>
            </a:r>
            <a:r>
              <a:rPr lang="en-US" sz="2000" b="1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Tấm lòng thủy chung, son sắt của dì</a:t>
            </a:r>
            <a:endParaRPr lang="en-US" sz="20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2997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8687"/>
            <a:ext cx="5865134" cy="716924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ĐỌC HIỂU VĂN BẢN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342" y="1390920"/>
            <a:ext cx="6883281" cy="4770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3042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42173"/>
            <a:ext cx="6006801" cy="742682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550017"/>
            <a:ext cx="8596668" cy="3491345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SGK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tản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bộc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lộ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23493" y="1300764"/>
            <a:ext cx="1828800" cy="7212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 VỤ</a:t>
            </a:r>
            <a:endParaRPr lang="en-US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76276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77334" y="442173"/>
            <a:ext cx="6006801" cy="742682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lowchart: Alternate Process 4"/>
          <p:cNvSpPr/>
          <p:nvPr/>
        </p:nvSpPr>
        <p:spPr>
          <a:xfrm>
            <a:off x="412125" y="1107583"/>
            <a:ext cx="2086376" cy="5396247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Dượng Bảy cùng nhiều người con đất Quảng lên đường ra Bắc tập kết.</a:t>
            </a:r>
          </a:p>
        </p:txBody>
      </p:sp>
      <p:sp>
        <p:nvSpPr>
          <p:cNvPr id="6" name="Flowchart: Alternate Process 5"/>
          <p:cNvSpPr/>
          <p:nvPr/>
        </p:nvSpPr>
        <p:spPr>
          <a:xfrm>
            <a:off x="2612267" y="1105435"/>
            <a:ext cx="2086376" cy="5396247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đấu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dượng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Flowchart: Alternate Process 6"/>
          <p:cNvSpPr/>
          <p:nvPr/>
        </p:nvSpPr>
        <p:spPr>
          <a:xfrm>
            <a:off x="4878954" y="1118314"/>
            <a:ext cx="2086376" cy="5396247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Dượng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ngã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trận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Lộc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Sài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Gòn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Flowchart: Alternate Process 7"/>
          <p:cNvSpPr/>
          <p:nvPr/>
        </p:nvSpPr>
        <p:spPr>
          <a:xfrm>
            <a:off x="7068366" y="1118314"/>
            <a:ext cx="2086376" cy="5396247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40.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dì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dì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rung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Flowchart: Alternate Process 8"/>
          <p:cNvSpPr/>
          <p:nvPr/>
        </p:nvSpPr>
        <p:spPr>
          <a:xfrm>
            <a:off x="9423052" y="1129045"/>
            <a:ext cx="2086376" cy="5396247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Dĩ Bảy năm nay tròn 80 tuổi, đang ngồi một mình đợi Tết.</a:t>
            </a:r>
          </a:p>
        </p:txBody>
      </p:sp>
    </p:spTree>
    <p:extLst>
      <p:ext uri="{BB962C8B-B14F-4D97-AF65-F5344CB8AC3E}">
        <p14:creationId xmlns:p14="http://schemas.microsoft.com/office/powerpoint/2010/main" val="36870634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77334" y="442173"/>
            <a:ext cx="6006801" cy="742682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61398" y="901520"/>
            <a:ext cx="437331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endParaRPr lang="en-US" sz="24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Flowchart: Alternate Process 5"/>
          <p:cNvSpPr/>
          <p:nvPr/>
        </p:nvSpPr>
        <p:spPr>
          <a:xfrm>
            <a:off x="231820" y="2253803"/>
            <a:ext cx="3322749" cy="4443211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 </a:t>
            </a:r>
          </a:p>
        </p:txBody>
      </p:sp>
      <p:sp>
        <p:nvSpPr>
          <p:cNvPr id="7" name="Flowchart: Alternate Process 6"/>
          <p:cNvSpPr/>
          <p:nvPr/>
        </p:nvSpPr>
        <p:spPr>
          <a:xfrm>
            <a:off x="4054702" y="2264534"/>
            <a:ext cx="6299912" cy="4443211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dì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thầm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cẩn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thiêng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thầm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đựng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bền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bỉ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thầm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lẽ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“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Nam.</a:t>
            </a:r>
          </a:p>
        </p:txBody>
      </p:sp>
    </p:spTree>
    <p:extLst>
      <p:ext uri="{BB962C8B-B14F-4D97-AF65-F5344CB8AC3E}">
        <p14:creationId xmlns:p14="http://schemas.microsoft.com/office/powerpoint/2010/main" val="11512149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3071AA10-A5F8-33C1-6336-EFE4EFF667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B12E0F5-D414-F708-C307-79BD87337B08}"/>
              </a:ext>
            </a:extLst>
          </p:cNvPr>
          <p:cNvSpPr txBox="1"/>
          <p:nvPr/>
        </p:nvSpPr>
        <p:spPr>
          <a:xfrm>
            <a:off x="502276" y="1248161"/>
            <a:ext cx="1057212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ĐỌC KẾT NỐI CHỦ </a:t>
            </a:r>
            <a:r>
              <a:rPr lang="en-US" sz="44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</a:p>
          <a:p>
            <a:pPr algn="ctr"/>
            <a:r>
              <a:rPr lang="en-US" sz="4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 NGỒI ĐỢI TRƯỚC HIÊN NHÀ</a:t>
            </a:r>
            <a:r>
              <a:rPr lang="en-US" sz="44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4400" dirty="0">
              <a:solidFill>
                <a:srgbClr val="00206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C65DF6A2-270F-3CC0-66C4-18BBC7DE4468}"/>
              </a:ext>
            </a:extLst>
          </p:cNvPr>
          <p:cNvSpPr txBox="1"/>
          <p:nvPr/>
        </p:nvSpPr>
        <p:spPr>
          <a:xfrm>
            <a:off x="4344202" y="4582172"/>
            <a:ext cx="3479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12717981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77334" y="442173"/>
            <a:ext cx="6006801" cy="742682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1825590"/>
              </p:ext>
            </p:extLst>
          </p:nvPr>
        </p:nvGraphicFramePr>
        <p:xfrm>
          <a:off x="206257" y="1412550"/>
          <a:ext cx="3927861" cy="53142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09007"/>
                <a:gridCol w="1309427"/>
                <a:gridCol w="1309427"/>
              </a:tblGrid>
              <a:tr h="437087"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vi-VN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en-US" sz="20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Dì Bảy</a:t>
                      </a:r>
                      <a:endParaRPr lang="en-US" sz="2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en-US" sz="20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Dượng Bảy</a:t>
                      </a:r>
                      <a:endParaRPr lang="en-US" sz="2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073364"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en-US" sz="20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Hoàn cảnh</a:t>
                      </a:r>
                      <a:endParaRPr lang="en-US" sz="2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vi-VN" sz="2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vi-VN" sz="2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67950"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en-US" sz="20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Tính cách, phẩm chất</a:t>
                      </a:r>
                      <a:endParaRPr lang="en-US" sz="20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vi-VN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vi-VN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Flowchart: Alternate Process 5"/>
          <p:cNvSpPr/>
          <p:nvPr/>
        </p:nvSpPr>
        <p:spPr>
          <a:xfrm>
            <a:off x="6220496" y="1493949"/>
            <a:ext cx="3232597" cy="6126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1997" y="2356834"/>
            <a:ext cx="562044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dì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dượng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Phiếu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4296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77334" y="442173"/>
            <a:ext cx="6006801" cy="74268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3.1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dì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a.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552" y="2419144"/>
            <a:ext cx="4060873" cy="3590925"/>
          </a:xfrm>
          <a:prstGeom prst="rect">
            <a:avLst/>
          </a:prstGeom>
        </p:spPr>
      </p:pic>
      <p:sp>
        <p:nvSpPr>
          <p:cNvPr id="6" name="Flowchart: Alternate Process 5"/>
          <p:cNvSpPr/>
          <p:nvPr/>
        </p:nvSpPr>
        <p:spPr>
          <a:xfrm>
            <a:off x="5164428" y="2419143"/>
            <a:ext cx="4700789" cy="1277093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dượng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ngả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Flowchart: Alternate Process 6"/>
          <p:cNvSpPr/>
          <p:nvPr/>
        </p:nvSpPr>
        <p:spPr>
          <a:xfrm>
            <a:off x="5175159" y="4194280"/>
            <a:ext cx="4700789" cy="1277093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1975,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dượng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è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dì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dượng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ly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580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77334" y="442173"/>
            <a:ext cx="6006801" cy="74268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3.1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dì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b.Tính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90" y="2419144"/>
            <a:ext cx="2331076" cy="3590925"/>
          </a:xfrm>
          <a:prstGeom prst="rect">
            <a:avLst/>
          </a:prstGeom>
        </p:spPr>
      </p:pic>
      <p:sp>
        <p:nvSpPr>
          <p:cNvPr id="6" name="Flowchart: Alternate Process 5"/>
          <p:cNvSpPr/>
          <p:nvPr/>
        </p:nvSpPr>
        <p:spPr>
          <a:xfrm>
            <a:off x="2730322" y="2419143"/>
            <a:ext cx="7134896" cy="1277093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lẻ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dì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khuất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Flowchart: Alternate Process 6"/>
          <p:cNvSpPr/>
          <p:nvPr/>
        </p:nvSpPr>
        <p:spPr>
          <a:xfrm>
            <a:off x="2730323" y="3940932"/>
            <a:ext cx="7145626" cy="2401907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Dì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phầm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vợ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hùng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nén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nỗi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thầm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phóng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181268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77334" y="442173"/>
            <a:ext cx="6006801" cy="74268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3.1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dượng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a.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81318" y="2255620"/>
            <a:ext cx="762858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Dượng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mồ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cha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mẹ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bộ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đóng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quân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tôi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thầm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dì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rồi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đứng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lễ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cưới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tháng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lấy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vợ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đơn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vị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chuyển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đôi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đôi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ngả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Dượng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hi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trận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đánh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Xuân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Lộc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mười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trước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chiến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tranh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tiếng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súng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60365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77334" y="442173"/>
            <a:ext cx="6006801" cy="74268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3.1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dượng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b.Tính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" name="Rectangle 1"/>
          <p:cNvSpPr/>
          <p:nvPr/>
        </p:nvSpPr>
        <p:spPr>
          <a:xfrm>
            <a:off x="472222" y="2461684"/>
            <a:ext cx="91998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Dượng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đại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diện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anh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hùng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bỏ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đằng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đình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thân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chiến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đấu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phóng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dân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tộc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dân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bình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yên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hạnh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phúc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Nhưng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may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mắn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chứng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kiến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ngày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đất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phóng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Bên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cạnh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dượng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còn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luôn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nhớ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tới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đình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tới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vợ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tần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tảo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chịu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thiệt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thòi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vất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vả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87209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541610F-1EAC-462A-CA4F-0CED38DDBA9F}"/>
              </a:ext>
            </a:extLst>
          </p:cNvPr>
          <p:cNvSpPr txBox="1"/>
          <p:nvPr/>
        </p:nvSpPr>
        <p:spPr>
          <a:xfrm>
            <a:off x="0" y="448705"/>
            <a:ext cx="6819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noProof="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TỔNG KẾT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658" y="1174125"/>
            <a:ext cx="2647145" cy="5334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3192" y="1326589"/>
            <a:ext cx="2476500" cy="51815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5123" y="1306405"/>
            <a:ext cx="2412506" cy="520172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903" y="1337927"/>
            <a:ext cx="2445913" cy="5170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8373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Alternate Process 3"/>
          <p:cNvSpPr/>
          <p:nvPr/>
        </p:nvSpPr>
        <p:spPr>
          <a:xfrm>
            <a:off x="360608" y="463638"/>
            <a:ext cx="3876541" cy="3245475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thầm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kiên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   </a:t>
            </a:r>
          </a:p>
        </p:txBody>
      </p:sp>
      <p:sp>
        <p:nvSpPr>
          <p:cNvPr id="5" name="Flowchart: Alternate Process 4"/>
          <p:cNvSpPr/>
          <p:nvPr/>
        </p:nvSpPr>
        <p:spPr>
          <a:xfrm>
            <a:off x="5136527" y="2354686"/>
            <a:ext cx="4316566" cy="3245475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  <a:p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878263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7195A70-5780-51BA-0482-4E0E19E2EE79}"/>
              </a:ext>
            </a:extLst>
          </p:cNvPr>
          <p:cNvSpPr txBox="1"/>
          <p:nvPr/>
        </p:nvSpPr>
        <p:spPr>
          <a:xfrm>
            <a:off x="1" y="1535381"/>
            <a:ext cx="32384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VẬN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DỤNG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1A87ED4-2AF4-3D19-63C4-435DB24A8D82}"/>
              </a:ext>
            </a:extLst>
          </p:cNvPr>
          <p:cNvSpPr txBox="1"/>
          <p:nvPr/>
        </p:nvSpPr>
        <p:spPr>
          <a:xfrm>
            <a:off x="1720850" y="2719603"/>
            <a:ext cx="87503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nhận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VB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ngồi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đợi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trước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hiên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vi-VN" sz="3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32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00218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rrow: Pentagon 12"/>
          <p:cNvSpPr/>
          <p:nvPr/>
        </p:nvSpPr>
        <p:spPr>
          <a:xfrm>
            <a:off x="1" y="199586"/>
            <a:ext cx="8200572" cy="2080273"/>
          </a:xfrm>
          <a:prstGeom prst="homePlate">
            <a:avLst/>
          </a:prstGeom>
          <a:solidFill>
            <a:srgbClr val="FF0000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7" rIns="91434" bIns="45717" rtlCol="0" anchor="ctr"/>
          <a:lstStyle/>
          <a:p>
            <a:pPr algn="ctr"/>
            <a:endParaRPr lang="en-US"/>
          </a:p>
        </p:txBody>
      </p:sp>
      <p:sp>
        <p:nvSpPr>
          <p:cNvPr id="22" name="Arrow: Pentagon 21"/>
          <p:cNvSpPr/>
          <p:nvPr/>
        </p:nvSpPr>
        <p:spPr>
          <a:xfrm>
            <a:off x="1" y="2385306"/>
            <a:ext cx="8200572" cy="2080273"/>
          </a:xfrm>
          <a:prstGeom prst="homePlate">
            <a:avLst/>
          </a:prstGeom>
          <a:solidFill>
            <a:srgbClr val="0070C0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7" rIns="91434" bIns="45717" rtlCol="0" anchor="ctr"/>
          <a:lstStyle/>
          <a:p>
            <a:pPr algn="ctr"/>
            <a:endParaRPr lang="en-US"/>
          </a:p>
        </p:txBody>
      </p:sp>
      <p:sp>
        <p:nvSpPr>
          <p:cNvPr id="23" name="Arrow: Pentagon 22"/>
          <p:cNvSpPr/>
          <p:nvPr/>
        </p:nvSpPr>
        <p:spPr>
          <a:xfrm>
            <a:off x="-1" y="4585251"/>
            <a:ext cx="8200572" cy="2080273"/>
          </a:xfrm>
          <a:prstGeom prst="homePlate">
            <a:avLst/>
          </a:prstGeom>
          <a:solidFill>
            <a:srgbClr val="00B050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4" tIns="45717" rIns="91434" bIns="45717" rtlCol="0" anchor="ctr"/>
          <a:lstStyle/>
          <a:p>
            <a:pPr algn="ctr"/>
            <a:endParaRPr lang="en-US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87" y="58056"/>
            <a:ext cx="2338063" cy="2338063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860603" y="469998"/>
            <a:ext cx="1197428" cy="1338822"/>
          </a:xfrm>
          <a:prstGeom prst="rect">
            <a:avLst/>
          </a:prstGeom>
          <a:noFill/>
        </p:spPr>
        <p:txBody>
          <a:bodyPr wrap="square" lIns="91434" tIns="45717" rIns="91434" bIns="45717" rtlCol="0">
            <a:spAutoFit/>
          </a:bodyPr>
          <a:lstStyle/>
          <a:p>
            <a:pPr algn="ctr"/>
            <a:r>
              <a:rPr lang="en-US" sz="81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endParaRPr lang="en-US" sz="96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85" y="4456357"/>
            <a:ext cx="2338063" cy="2338063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85" y="2254444"/>
            <a:ext cx="2338063" cy="2338063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904778" y="2725473"/>
            <a:ext cx="1197428" cy="1338822"/>
          </a:xfrm>
          <a:prstGeom prst="rect">
            <a:avLst/>
          </a:prstGeom>
          <a:noFill/>
        </p:spPr>
        <p:txBody>
          <a:bodyPr wrap="square" lIns="91434" tIns="45717" rIns="91434" bIns="45717" rtlCol="0">
            <a:spAutoFit/>
          </a:bodyPr>
          <a:lstStyle/>
          <a:p>
            <a:pPr algn="ctr"/>
            <a:r>
              <a:rPr lang="en-US" sz="8100" b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02546" y="4934641"/>
            <a:ext cx="1197428" cy="1338822"/>
          </a:xfrm>
          <a:prstGeom prst="rect">
            <a:avLst/>
          </a:prstGeom>
          <a:noFill/>
        </p:spPr>
        <p:txBody>
          <a:bodyPr wrap="square" lIns="91434" tIns="45717" rIns="91434" bIns="45717" rtlCol="0">
            <a:spAutoFit/>
          </a:bodyPr>
          <a:lstStyle/>
          <a:p>
            <a:pPr algn="ctr"/>
            <a:r>
              <a:rPr lang="en-US" sz="8100" b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628345" y="439507"/>
            <a:ext cx="4556227" cy="1600432"/>
          </a:xfrm>
          <a:prstGeom prst="rect">
            <a:avLst/>
          </a:prstGeom>
          <a:noFill/>
        </p:spPr>
        <p:txBody>
          <a:bodyPr wrap="square" lIns="91434" tIns="45717" rIns="91434" bIns="45717" rtlCol="0">
            <a:spAutoFit/>
          </a:bodyPr>
          <a:lstStyle/>
          <a:p>
            <a:pPr algn="ctr"/>
            <a:r>
              <a:rPr lang="en-US" sz="49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HOÀN THÀNH TỐT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628975" y="3005334"/>
            <a:ext cx="4556227" cy="846379"/>
          </a:xfrm>
          <a:prstGeom prst="rect">
            <a:avLst/>
          </a:prstGeom>
          <a:noFill/>
        </p:spPr>
        <p:txBody>
          <a:bodyPr wrap="square" lIns="91434" tIns="45717" rIns="91434" bIns="45717" rtlCol="0">
            <a:spAutoFit/>
          </a:bodyPr>
          <a:lstStyle/>
          <a:p>
            <a:pPr algn="ctr"/>
            <a:r>
              <a:rPr lang="en-US" sz="49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HOÀN THÀNH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512235" y="4840557"/>
            <a:ext cx="4556227" cy="1600432"/>
          </a:xfrm>
          <a:prstGeom prst="rect">
            <a:avLst/>
          </a:prstGeom>
          <a:noFill/>
        </p:spPr>
        <p:txBody>
          <a:bodyPr wrap="square" lIns="91434" tIns="45717" rIns="91434" bIns="45717" rtlCol="0">
            <a:spAutoFit/>
          </a:bodyPr>
          <a:lstStyle/>
          <a:p>
            <a:pPr algn="ctr"/>
            <a:r>
              <a:rPr lang="en-US" sz="49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CHƯA </a:t>
            </a:r>
          </a:p>
          <a:p>
            <a:pPr algn="ctr"/>
            <a:r>
              <a:rPr lang="en-US" sz="49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HOÀN THÀNH</a:t>
            </a:r>
          </a:p>
        </p:txBody>
      </p:sp>
      <p:pic>
        <p:nvPicPr>
          <p:cNvPr id="1026" name="Picture 2" descr="Hình ảnh Hình ảnh Tốt Nghiệp Nhiều Người Png Tài Liệu Hình ảnh, Nhiều  Người, Bốn Người, Hình ảnh Tốt Nghiệp miễn phí tải tập tin PNG PSDComment  và Vector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24" t="17563" b="21356"/>
          <a:stretch>
            <a:fillRect/>
          </a:stretch>
        </p:blipFill>
        <p:spPr bwMode="auto">
          <a:xfrm>
            <a:off x="8047701" y="3039226"/>
            <a:ext cx="4144302" cy="2822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TextBox 34"/>
          <p:cNvSpPr txBox="1"/>
          <p:nvPr/>
        </p:nvSpPr>
        <p:spPr>
          <a:xfrm>
            <a:off x="7635775" y="1090977"/>
            <a:ext cx="4556227" cy="1938986"/>
          </a:xfrm>
          <a:prstGeom prst="rect">
            <a:avLst/>
          </a:prstGeom>
          <a:noFill/>
        </p:spPr>
        <p:txBody>
          <a:bodyPr wrap="square" lIns="91434" tIns="45717" rIns="91434" bIns="45717" rtlCol="0">
            <a:spAutoFit/>
          </a:bodyPr>
          <a:lstStyle/>
          <a:p>
            <a:pPr algn="ctr"/>
            <a:r>
              <a:rPr lang="en-US" sz="6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TỰ </a:t>
            </a:r>
          </a:p>
          <a:p>
            <a:pPr algn="ctr"/>
            <a:r>
              <a:rPr lang="en-US" sz="6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ĐÁNH GIÁ</a:t>
            </a:r>
          </a:p>
        </p:txBody>
      </p:sp>
    </p:spTree>
    <p:extLst>
      <p:ext uri="{BB962C8B-B14F-4D97-AF65-F5344CB8AC3E}">
        <p14:creationId xmlns:p14="http://schemas.microsoft.com/office/powerpoint/2010/main" val="46956886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2" grpId="0" animBg="1"/>
      <p:bldP spid="23" grpId="0" animBg="1"/>
      <p:bldP spid="26" grpId="0"/>
      <p:bldP spid="29" grpId="0"/>
      <p:bldP spid="30" grpId="0"/>
      <p:bldP spid="31" grpId="0"/>
      <p:bldP spid="32" grpId="0"/>
      <p:bldP spid="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A2ACDE8-FA78-07D6-FDE1-A9B58BBA0CE1}"/>
              </a:ext>
            </a:extLst>
          </p:cNvPr>
          <p:cNvSpPr txBox="1"/>
          <p:nvPr/>
        </p:nvSpPr>
        <p:spPr>
          <a:xfrm>
            <a:off x="203801" y="1985831"/>
            <a:ext cx="11595100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8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Câu hỏi: </a:t>
            </a:r>
            <a:r>
              <a:rPr lang="en-US" sz="38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3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8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3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8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kể</a:t>
            </a:r>
            <a:r>
              <a:rPr lang="en-US" sz="3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8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tên</a:t>
            </a:r>
            <a:r>
              <a:rPr lang="en-US" sz="3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8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3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8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US" sz="3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8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3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8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3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8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3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chủ đề </a:t>
            </a:r>
            <a:r>
              <a:rPr lang="en-US" sz="3800" dirty="0" err="1" smtClean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Khát</a:t>
            </a:r>
            <a:r>
              <a:rPr lang="en-US" sz="3800" dirty="0" smtClean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800" dirty="0" err="1" smtClean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khao</a:t>
            </a:r>
            <a:r>
              <a:rPr lang="en-US" sz="3800" dirty="0" smtClean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800" dirty="0" err="1" smtClean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đoàn</a:t>
            </a:r>
            <a:r>
              <a:rPr lang="en-US" sz="3800" dirty="0" smtClean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800" dirty="0" err="1" smtClean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tụ</a:t>
            </a:r>
            <a:r>
              <a:rPr lang="en-US" sz="3800" dirty="0" smtClean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endParaRPr lang="en-US" sz="38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9BF37EF2-F6B0-7C8F-A29D-7BC44A96F682}"/>
              </a:ext>
            </a:extLst>
          </p:cNvPr>
          <p:cNvSpPr/>
          <p:nvPr/>
        </p:nvSpPr>
        <p:spPr>
          <a:xfrm>
            <a:off x="1626669" y="367042"/>
            <a:ext cx="8749365" cy="697627"/>
          </a:xfrm>
          <a:prstGeom prst="rect">
            <a:avLst/>
          </a:prstGeom>
          <a:noFill/>
        </p:spPr>
        <p:txBody>
          <a:bodyPr wrap="square" lIns="121917" tIns="60958" rIns="121917" bIns="60958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700" b="1" dirty="0">
                <a:ln w="11430"/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 Ô SỐ KÌ </a:t>
            </a:r>
            <a:r>
              <a:rPr lang="vi-VN" sz="3700" b="1" dirty="0">
                <a:ln w="11430"/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</a:t>
            </a:r>
            <a:r>
              <a:rPr lang="en-US" sz="3700" b="1" dirty="0">
                <a:ln w="11430"/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ỆU</a:t>
            </a:r>
          </a:p>
        </p:txBody>
      </p:sp>
    </p:spTree>
    <p:extLst>
      <p:ext uri="{BB962C8B-B14F-4D97-AF65-F5344CB8AC3E}">
        <p14:creationId xmlns:p14="http://schemas.microsoft.com/office/powerpoint/2010/main" val="9174167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5" descr="1495_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1282" y="4635500"/>
            <a:ext cx="1778000" cy="1153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7" name="Picture 5" descr="1495_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6237" y="1729318"/>
            <a:ext cx="2359932" cy="1153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8" name="Rectangle 10"/>
          <p:cNvSpPr>
            <a:spLocks noChangeArrowheads="1"/>
          </p:cNvSpPr>
          <p:nvPr/>
        </p:nvSpPr>
        <p:spPr bwMode="auto">
          <a:xfrm>
            <a:off x="7683500" y="990600"/>
            <a:ext cx="142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917" tIns="60958" rIns="121917" bIns="60958" anchor="ctr"/>
          <a:lstStyle/>
          <a:p>
            <a:pPr algn="ctr" eaLnBrk="1" hangingPunct="1"/>
            <a:endParaRPr lang="en-US" altLang="en-US"/>
          </a:p>
        </p:txBody>
      </p:sp>
      <p:sp>
        <p:nvSpPr>
          <p:cNvPr id="19" name="Rectangle 18"/>
          <p:cNvSpPr/>
          <p:nvPr/>
        </p:nvSpPr>
        <p:spPr>
          <a:xfrm>
            <a:off x="1626669" y="120261"/>
            <a:ext cx="8749365" cy="697627"/>
          </a:xfrm>
          <a:prstGeom prst="rect">
            <a:avLst/>
          </a:prstGeom>
          <a:noFill/>
        </p:spPr>
        <p:txBody>
          <a:bodyPr wrap="square" lIns="121917" tIns="60958" rIns="121917" bIns="60958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700" b="1" dirty="0">
                <a:ln w="11430"/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 Ô SỐ KÌ </a:t>
            </a:r>
            <a:r>
              <a:rPr lang="vi-VN" sz="3700" b="1" dirty="0">
                <a:ln w="11430"/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</a:t>
            </a:r>
            <a:r>
              <a:rPr lang="en-US" sz="3700" b="1" dirty="0">
                <a:ln w="11430"/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ỆU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365754" y="1212582"/>
            <a:ext cx="3558082" cy="2438397"/>
            <a:chOff x="2397847" y="-956490"/>
            <a:chExt cx="2233080" cy="1828800"/>
          </a:xfrm>
        </p:grpSpPr>
        <p:sp>
          <p:nvSpPr>
            <p:cNvPr id="21538" name="Rounded Rectangle 16"/>
            <p:cNvSpPr>
              <a:spLocks noChangeArrowheads="1"/>
            </p:cNvSpPr>
            <p:nvPr/>
          </p:nvSpPr>
          <p:spPr bwMode="auto">
            <a:xfrm>
              <a:off x="2397847" y="-956490"/>
              <a:ext cx="2133600" cy="182880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1" hangingPunct="1"/>
              <a:endParaRPr lang="en-US" altLang="en-US">
                <a:solidFill>
                  <a:srgbClr val="FFFF00"/>
                </a:solidFill>
                <a:latin typeface="VNI-Avo" pitchFamily="2" charset="0"/>
              </a:endParaRPr>
            </a:p>
          </p:txBody>
        </p:sp>
        <p:sp>
          <p:nvSpPr>
            <p:cNvPr id="21539" name="Rectangle 3"/>
            <p:cNvSpPr>
              <a:spLocks noChangeArrowheads="1"/>
            </p:cNvSpPr>
            <p:nvPr/>
          </p:nvSpPr>
          <p:spPr bwMode="auto">
            <a:xfrm>
              <a:off x="2738240" y="-655231"/>
              <a:ext cx="1892687" cy="11079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lnSpc>
                  <a:spcPct val="150000"/>
                </a:lnSpc>
              </a:pPr>
              <a:r>
                <a:rPr lang="en-US" altLang="vi-VN" sz="2000" b="1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Lời</a:t>
              </a:r>
              <a:r>
                <a:rPr lang="en-US" altLang="vi-VN" sz="20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000" b="1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tiễn</a:t>
              </a:r>
              <a:r>
                <a:rPr lang="en-US" altLang="vi-VN" sz="20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000" b="1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dặn</a:t>
              </a:r>
              <a:r>
                <a:rPr lang="vi-VN" altLang="vi-VN" sz="20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vi-VN" altLang="vi-VN" sz="20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– </a:t>
              </a:r>
              <a:r>
                <a:rPr lang="en-US" altLang="vi-VN" sz="2000" b="1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Truyện</a:t>
              </a:r>
              <a:r>
                <a:rPr lang="en-US" altLang="vi-VN" sz="20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000" b="1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thơ</a:t>
              </a:r>
              <a:r>
                <a:rPr lang="en-US" altLang="vi-VN" sz="20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000" b="1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dân</a:t>
              </a:r>
              <a:r>
                <a:rPr lang="en-US" altLang="vi-VN" sz="20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000" b="1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tộc</a:t>
              </a:r>
              <a:r>
                <a:rPr lang="en-US" altLang="vi-VN" sz="20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000" b="1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thái</a:t>
              </a:r>
              <a:endParaRPr lang="en-US" altLang="vi-VN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6" name="Rounded Rectangle 15"/>
          <p:cNvSpPr/>
          <p:nvPr/>
        </p:nvSpPr>
        <p:spPr bwMode="auto">
          <a:xfrm>
            <a:off x="3387142" y="1232180"/>
            <a:ext cx="3374801" cy="24384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lIns="121917" tIns="60958" rIns="121917" bIns="60958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r>
              <a:rPr lang="en-US" sz="128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1268" name="Rounded Rectangle 9"/>
          <p:cNvSpPr>
            <a:spLocks noChangeArrowheads="1"/>
          </p:cNvSpPr>
          <p:nvPr/>
        </p:nvSpPr>
        <p:spPr bwMode="auto">
          <a:xfrm>
            <a:off x="3338046" y="3786495"/>
            <a:ext cx="3365500" cy="24384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121917" tIns="60958" rIns="121917" bIns="60958" anchor="ctr"/>
          <a:lstStyle/>
          <a:p>
            <a:pPr algn="ctr" eaLnBrk="1" hangingPunct="1"/>
            <a:r>
              <a:rPr lang="en-US" altLang="en-US" sz="20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</a:t>
            </a:r>
            <a:r>
              <a:rPr lang="en-US" altLang="en-US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Uyên</a:t>
            </a:r>
            <a:r>
              <a:rPr lang="en-US" altLang="en-US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altLang="en-US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Giáng</a:t>
            </a:r>
            <a:r>
              <a:rPr lang="en-US" altLang="en-US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Kiều</a:t>
            </a:r>
            <a:r>
              <a:rPr lang="vi-VN" altLang="en-US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altLang="en-US" sz="20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Vũ</a:t>
            </a:r>
            <a:r>
              <a:rPr lang="en-US" altLang="en-US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altLang="en-US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Trâ</a:t>
            </a:r>
            <a:r>
              <a:rPr lang="en-US" alt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altLang="en-US" sz="2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ounded Rectangle 19"/>
          <p:cNvSpPr>
            <a:spLocks noChangeArrowheads="1"/>
          </p:cNvSpPr>
          <p:nvPr/>
        </p:nvSpPr>
        <p:spPr bwMode="auto">
          <a:xfrm>
            <a:off x="3338046" y="3803602"/>
            <a:ext cx="3423897" cy="24384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lIns="121917" tIns="60958" rIns="121917" bIns="60958"/>
          <a:lstStyle/>
          <a:p>
            <a:pPr algn="ctr" eaLnBrk="1" hangingPunct="1">
              <a:defRPr/>
            </a:pPr>
            <a:r>
              <a:rPr lang="en-US" sz="12800" b="1" dirty="0">
                <a:solidFill>
                  <a:srgbClr val="FF000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47608998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12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4" dur="1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68"/>
                  </p:tgtEl>
                </p:cond>
              </p:nextCondLst>
            </p:seq>
          </p:childTnLst>
        </p:cTn>
      </p:par>
    </p:tnLst>
    <p:bldLst>
      <p:bldP spid="1126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62376" y="1698662"/>
            <a:ext cx="921268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mất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mát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giặc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xâm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Hãy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nêu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lên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ví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hi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mất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mát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đối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nữ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cuộc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kháng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chiến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mất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mát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lớn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nhất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4426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03002"/>
            <a:ext cx="8596668" cy="3880773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 NGỒI ĐỢI TRƯỚC HIÊN NHÀ</a:t>
            </a:r>
          </a:p>
          <a:p>
            <a:pPr algn="ctr"/>
            <a:r>
              <a:rPr lang="en-US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Huỳnh</a:t>
            </a:r>
            <a: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19055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541610F-1EAC-462A-CA4F-0CED38DDBA9F}"/>
              </a:ext>
            </a:extLst>
          </p:cNvPr>
          <p:cNvSpPr txBox="1"/>
          <p:nvPr/>
        </p:nvSpPr>
        <p:spPr>
          <a:xfrm>
            <a:off x="0" y="448705"/>
            <a:ext cx="6819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noProof="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TÌM HIỂU CHUNG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658" y="1174125"/>
            <a:ext cx="2647145" cy="5334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3192" y="1326589"/>
            <a:ext cx="2476500" cy="51815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5123" y="1306405"/>
            <a:ext cx="2412506" cy="520172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903" y="1337927"/>
            <a:ext cx="2445913" cy="5170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18990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36109"/>
            <a:ext cx="2954508" cy="58813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824245"/>
            <a:ext cx="8596668" cy="5217118"/>
          </a:xfrm>
        </p:spPr>
        <p:txBody>
          <a:bodyPr>
            <a:noAutofit/>
          </a:bodyPr>
          <a:lstStyle/>
          <a:p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)?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bộc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lộ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ý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2744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019" y="1094704"/>
            <a:ext cx="4392612" cy="4584879"/>
          </a:xfrm>
        </p:spPr>
      </p:pic>
      <p:sp>
        <p:nvSpPr>
          <p:cNvPr id="5" name="Rectangle 4"/>
          <p:cNvSpPr/>
          <p:nvPr/>
        </p:nvSpPr>
        <p:spPr>
          <a:xfrm>
            <a:off x="4868214" y="1468192"/>
            <a:ext cx="4159876" cy="36704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dì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Ngãi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chờ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đợi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chồng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suốt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Chồng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dì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thầm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7060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740</TotalTime>
  <Words>1410</Words>
  <Application>Microsoft Office PowerPoint</Application>
  <PresentationFormat>Widescreen</PresentationFormat>
  <Paragraphs>115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7" baseType="lpstr">
      <vt:lpstr>.VnTime</vt:lpstr>
      <vt:lpstr>Arial</vt:lpstr>
      <vt:lpstr>Calibri</vt:lpstr>
      <vt:lpstr>Tahoma</vt:lpstr>
      <vt:lpstr>Times New Roman</vt:lpstr>
      <vt:lpstr>Trebuchet MS</vt:lpstr>
      <vt:lpstr>VNI-Avo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1. Đọc văn bản</vt:lpstr>
      <vt:lpstr>PowerPoint Presentation</vt:lpstr>
      <vt:lpstr>PowerPoint Presentation</vt:lpstr>
      <vt:lpstr>2. Tác giả, tác phẩm</vt:lpstr>
      <vt:lpstr>a. Tác giả Huỳnh Như Phương:</vt:lpstr>
      <vt:lpstr>b. Tác phẩm: Người ngồi đợi trước hiên nhà</vt:lpstr>
      <vt:lpstr>PowerPoint Presentation</vt:lpstr>
      <vt:lpstr>b. Tác phẩm: Người ngồi đợi trước hiên nhà</vt:lpstr>
      <vt:lpstr>II. ĐỌC HIỂU VĂN BẢN</vt:lpstr>
      <vt:lpstr>1. Sự kiện chính của văn bản</vt:lpstr>
      <vt:lpstr>1. Sự kiện chính của văn bản</vt:lpstr>
      <vt:lpstr>2. Ngôi kể của văn bản</vt:lpstr>
      <vt:lpstr>3. Nhân vật trong văn bản</vt:lpstr>
      <vt:lpstr>3. Nhân vật trong văn bản:  3.1 Nhân vật dì Bảy:   a. Hoàn cảnh:</vt:lpstr>
      <vt:lpstr>3. Nhân vật trong văn bản:  3.1 Nhân vật dì Bảy:   b.Tính cách, phẩm chất:</vt:lpstr>
      <vt:lpstr>3. Nhân vật trong văn bản:  3.1 Nhân vật dượng Bảy:   a. Hoàn cảnh: </vt:lpstr>
      <vt:lpstr>3. Nhân vật trong văn bản:  3.1 Nhân vật dượng Bảy:   b.Tính cách, phẩm chất: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</cp:lastModifiedBy>
  <cp:revision>122</cp:revision>
  <dcterms:created xsi:type="dcterms:W3CDTF">2022-07-29T12:38:06Z</dcterms:created>
  <dcterms:modified xsi:type="dcterms:W3CDTF">2023-08-05T20:21:18Z</dcterms:modified>
</cp:coreProperties>
</file>