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6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BB033-0167-4EDA-9E62-803B91168CF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C1D73-FB86-400F-B704-5F390A85C3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C1D73-FB86-400F-B704-5F390A85C354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A5720-57E9-48DA-8871-5D5BD0B611A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14332-986F-4F1B-A200-69AFFBC185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../../Downloads/tu%20li&#7879;u%20t&#7887;%20l&#242;ng/&#272;&#7871;m%20ng&#432;&#7907;c%204%20ph&#250;t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95600" y="381000"/>
            <a:ext cx="6096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95275" algn="l"/>
              </a:tabLst>
            </a:pP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vì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Nam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tưởng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mình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đã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chuyển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sang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việc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ngân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hàng</a:t>
            </a:r>
            <a:r>
              <a:rPr kumimoji="0" lang="en-US" sz="25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981200"/>
            <a:ext cx="89916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Nam: -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Cậu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mình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mới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chuyển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sang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ngân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hàng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việc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đấy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Bắc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- Sao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cậu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bố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cậu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bộ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b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Nam: -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Đúng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rồi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thư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mình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báo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tin: "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hải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đảo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."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thư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này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mình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nói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giữ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tiền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tiêu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quốc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Bắc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!!!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tải xuống (1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6050" cy="1704975"/>
          </a:xfrm>
          <a:prstGeom prst="rect">
            <a:avLst/>
          </a:prstGeom>
        </p:spPr>
      </p:pic>
      <p:pic>
        <p:nvPicPr>
          <p:cNvPr id="9" name="Picture 8" descr="5-mau_slide_powerpoint_dep_ctu.vn_(27)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572000"/>
            <a:ext cx="2514600" cy="2286000"/>
          </a:xfrm>
          <a:prstGeom prst="rect">
            <a:avLst/>
          </a:prstGeom>
        </p:spPr>
      </p:pic>
      <p:pic>
        <p:nvPicPr>
          <p:cNvPr id="10" name="Picture 9" descr="5-mau_slide_powerpoint_dep_ctu.vn_(27)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4800600"/>
            <a:ext cx="2514600" cy="2057400"/>
          </a:xfrm>
          <a:prstGeom prst="rect">
            <a:avLst/>
          </a:prstGeom>
        </p:spPr>
      </p:pic>
      <p:pic>
        <p:nvPicPr>
          <p:cNvPr id="11" name="Picture 10" descr="5-mau_slide_powerpoint_dep_ctu.vn_(27)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4724400"/>
            <a:ext cx="2514600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Downloads\hình nền kết thúc bài giả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>
            <a:extLst>
              <a:ext uri="{FF2B5EF4-FFF2-40B4-BE49-F238E27FC236}">
                <a16:creationId xmlns:a16="http://schemas.microsoft.com/office/drawing/2014/main" xmlns="" id="{3425315B-48F2-376A-EA07-C8F4555AC6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1524000"/>
            <a:ext cx="5029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THỰC HÀNH TIẾNG VIỆT: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514600"/>
            <a:ext cx="541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 smtClean="0">
                <a:latin typeface=".VnArabia" pitchFamily="34" charset="0"/>
              </a:rPr>
              <a:t>GiẢI</a:t>
            </a:r>
            <a:r>
              <a:rPr lang="en-US" sz="4500" dirty="0" smtClean="0">
                <a:latin typeface=".VnArabia" pitchFamily="34" charset="0"/>
              </a:rPr>
              <a:t> THÍCH </a:t>
            </a:r>
          </a:p>
          <a:p>
            <a:pPr algn="ctr"/>
            <a:r>
              <a:rPr lang="en-US" sz="4500" dirty="0" smtClean="0">
                <a:latin typeface=".VnArabia" pitchFamily="34" charset="0"/>
              </a:rPr>
              <a:t>NGHĨA CỦA TỪ</a:t>
            </a:r>
            <a:endParaRPr lang="en-US" sz="4500" dirty="0">
              <a:latin typeface=".VnArabi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22098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LUYỆN TẬP</a:t>
            </a:r>
            <a:endParaRPr lang="en-US" sz="23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905000" y="685800"/>
            <a:ext cx="51816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600" b="1" dirty="0" smtClean="0">
                <a:solidFill>
                  <a:srgbClr val="FF3300"/>
                </a:solidFill>
                <a:latin typeface="Times New Roman" pitchFamily="18" charset="0"/>
                <a:hlinkClick r:id="rId2" action="ppaction://hlinkfile"/>
              </a:rPr>
              <a:t>THẢO LUẬN NHÓM</a:t>
            </a:r>
            <a:r>
              <a:rPr lang="en-US" sz="2600" b="1" dirty="0" smtClean="0">
                <a:solidFill>
                  <a:srgbClr val="FF3300"/>
                </a:solidFill>
                <a:latin typeface="Times New Roman" pitchFamily="18" charset="0"/>
                <a:hlinkClick r:id="rId2" action="ppaction://hlinkfile"/>
              </a:rPr>
              <a:t> </a:t>
            </a:r>
            <a:endParaRPr lang="en-US" sz="26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3400" y="1828800"/>
            <a:ext cx="2074949" cy="685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en-US" sz="2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en-US" sz="2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553200" y="1828800"/>
            <a:ext cx="1828800" cy="6304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3, 4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05200" y="1828800"/>
            <a:ext cx="2074949" cy="685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en-US" sz="2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sz="2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stCxn id="7" idx="2"/>
          </p:cNvCxnSpPr>
          <p:nvPr/>
        </p:nvCxnSpPr>
        <p:spPr>
          <a:xfrm rot="16200000" flipH="1">
            <a:off x="1242637" y="2842837"/>
            <a:ext cx="685802" cy="293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9" idx="2"/>
          </p:cNvCxnSpPr>
          <p:nvPr/>
        </p:nvCxnSpPr>
        <p:spPr>
          <a:xfrm rot="16200000" flipH="1">
            <a:off x="4214436" y="2842838"/>
            <a:ext cx="685802" cy="29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2"/>
          </p:cNvCxnSpPr>
          <p:nvPr/>
        </p:nvCxnSpPr>
        <p:spPr>
          <a:xfrm rot="5400000">
            <a:off x="7097017" y="2829817"/>
            <a:ext cx="7411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28600" y="3200400"/>
            <a:ext cx="2743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1/SGK tr.20</a:t>
            </a:r>
            <a:endParaRPr lang="en-US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76600" y="3200400"/>
            <a:ext cx="2743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2/SGK tr.20</a:t>
            </a:r>
            <a:endParaRPr lang="en-US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48400" y="3200400"/>
            <a:ext cx="2743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5/SGK tr.20</a:t>
            </a:r>
            <a:endParaRPr lang="en-US" sz="2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Flowchart: Punched Tape 24"/>
          <p:cNvSpPr/>
          <p:nvPr/>
        </p:nvSpPr>
        <p:spPr>
          <a:xfrm>
            <a:off x="838200" y="4724400"/>
            <a:ext cx="7467600" cy="1600200"/>
          </a:xfrm>
          <a:prstGeom prst="flowChartPunchedTap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05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05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8" grpId="0" animBg="1"/>
      <p:bldP spid="9" grpId="0" animBg="1"/>
      <p:bldP spid="20" grpId="0" animBg="1"/>
      <p:bldP spid="21" grpId="0" animBg="1"/>
      <p:bldP spid="22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457201"/>
          <a:ext cx="9143999" cy="6513432"/>
        </p:xfrm>
        <a:graphic>
          <a:graphicData uri="http://schemas.openxmlformats.org/drawingml/2006/table">
            <a:tbl>
              <a:tblPr/>
              <a:tblGrid>
                <a:gridCol w="1143000"/>
                <a:gridCol w="3048000"/>
                <a:gridCol w="2590800"/>
                <a:gridCol w="2362199"/>
              </a:tblGrid>
              <a:tr h="282160">
                <a:tc>
                  <a:txBody>
                    <a:bodyPr/>
                    <a:lstStyle/>
                    <a:p>
                      <a:pPr marL="139700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Tiêu</a:t>
                      </a:r>
                      <a:r>
                        <a:rPr lang="en-US" sz="17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chí</a:t>
                      </a:r>
                      <a:endParaRPr lang="en-US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latin typeface="Times New Roman"/>
                          <a:ea typeface="Times New Roman"/>
                          <a:cs typeface="Times New Roman"/>
                        </a:rPr>
                        <a:t>Mức 3 (2.75 – 3.25đ)</a:t>
                      </a:r>
                      <a:endParaRPr lang="en-US" sz="1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2885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latin typeface="Times New Roman"/>
                          <a:ea typeface="Times New Roman"/>
                          <a:cs typeface="Times New Roman"/>
                        </a:rPr>
                        <a:t>Mức 2 (1 – 2,5đ)</a:t>
                      </a:r>
                      <a:endParaRPr lang="en-US" sz="1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latin typeface="Times New Roman"/>
                          <a:ea typeface="Times New Roman"/>
                          <a:cs typeface="Times New Roman"/>
                        </a:rPr>
                        <a:t>Mức 1 (0 -1,5đ)</a:t>
                      </a:r>
                      <a:endParaRPr lang="en-US" sz="1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2140">
                <a:tc>
                  <a:txBody>
                    <a:bodyPr/>
                    <a:lstStyle/>
                    <a:p>
                      <a:pPr marL="67945" algn="just">
                        <a:lnSpc>
                          <a:spcPct val="150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Phân</a:t>
                      </a:r>
                      <a:r>
                        <a:rPr lang="en-US" sz="17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chia</a:t>
                      </a:r>
                      <a:r>
                        <a:rPr lang="en-US" sz="17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công</a:t>
                      </a:r>
                      <a:r>
                        <a:rPr lang="en-US" sz="17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việc</a:t>
                      </a:r>
                      <a:endParaRPr lang="en-US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565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Phân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chia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công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việc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hợp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lí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phù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hợp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điều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kiện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năng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lực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từng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thành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viên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marR="577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Phân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chia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công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spc="-20" dirty="0" err="1">
                          <a:latin typeface="Times New Roman"/>
                          <a:ea typeface="Times New Roman"/>
                          <a:cs typeface="Times New Roman"/>
                        </a:rPr>
                        <a:t>việc</a:t>
                      </a:r>
                      <a:r>
                        <a:rPr lang="en-US" sz="1700" spc="-2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tất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cả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15" dirty="0" err="1">
                          <a:latin typeface="Times New Roman"/>
                          <a:ea typeface="Times New Roman"/>
                          <a:cs typeface="Times New Roman"/>
                        </a:rPr>
                        <a:t>thành</a:t>
                      </a:r>
                      <a:r>
                        <a:rPr lang="en-US" sz="1700" spc="-1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viên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15" dirty="0" err="1"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r>
                        <a:rPr lang="en-US" sz="1700" spc="-15" dirty="0">
                          <a:latin typeface="Times New Roman"/>
                          <a:ea typeface="Times New Roman"/>
                          <a:cs typeface="Times New Roman"/>
                        </a:rPr>
                        <a:t>, 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nhưng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chưa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phù</a:t>
                      </a:r>
                      <a:r>
                        <a:rPr lang="en-US" sz="1700" spc="22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25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hợp</a:t>
                      </a:r>
                      <a:r>
                        <a:rPr lang="en-US" sz="1700" spc="-25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năng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lực</a:t>
                      </a:r>
                      <a:endParaRPr lang="en-US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865" marR="5905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Chỉ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phân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công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20" dirty="0" err="1">
                          <a:latin typeface="Times New Roman"/>
                          <a:ea typeface="Times New Roman"/>
                          <a:cs typeface="Times New Roman"/>
                        </a:rPr>
                        <a:t>công</a:t>
                      </a:r>
                      <a:r>
                        <a:rPr lang="en-US" sz="1700" spc="26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việc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vài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30" dirty="0" err="1"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700" spc="-3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nhân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endParaRPr lang="en-US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8210">
                <a:tc>
                  <a:txBody>
                    <a:bodyPr/>
                    <a:lstStyle/>
                    <a:p>
                      <a:pPr marL="67945" marR="96520" algn="just">
                        <a:lnSpc>
                          <a:spcPct val="150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latin typeface="Times New Roman"/>
                          <a:ea typeface="Times New Roman"/>
                          <a:cs typeface="Times New Roman"/>
                        </a:rPr>
                        <a:t>Lắng  nghe </a:t>
                      </a:r>
                      <a:r>
                        <a:rPr lang="en-US" sz="1700" b="1" spc="-20">
                          <a:latin typeface="Times New Roman"/>
                          <a:ea typeface="Times New Roman"/>
                          <a:cs typeface="Times New Roman"/>
                        </a:rPr>
                        <a:t>trao </a:t>
                      </a:r>
                      <a:r>
                        <a:rPr lang="en-US" sz="1700" b="1">
                          <a:latin typeface="Times New Roman"/>
                          <a:ea typeface="Times New Roman"/>
                          <a:cs typeface="Times New Roman"/>
                        </a:rPr>
                        <a:t>đổi</a:t>
                      </a:r>
                      <a:endParaRPr lang="en-US" sz="1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577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Tất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cả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thành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20" dirty="0" err="1">
                          <a:latin typeface="Times New Roman"/>
                          <a:ea typeface="Times New Roman"/>
                          <a:cs typeface="Times New Roman"/>
                        </a:rPr>
                        <a:t>viên</a:t>
                      </a:r>
                      <a:r>
                        <a:rPr lang="en-US" sz="1700" spc="-2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đều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spc="-25" dirty="0" err="1">
                          <a:latin typeface="Times New Roman"/>
                          <a:ea typeface="Times New Roman"/>
                          <a:cs typeface="Times New Roman"/>
                        </a:rPr>
                        <a:t>chú</a:t>
                      </a:r>
                      <a:r>
                        <a:rPr lang="en-US" sz="1700" spc="-2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ý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lắng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nghe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, 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trao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25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đổi</a:t>
                      </a:r>
                      <a:r>
                        <a:rPr lang="en-US" sz="1700" spc="-25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đóng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góp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ý </a:t>
                      </a:r>
                      <a:r>
                        <a:rPr lang="en-US" sz="1700" spc="-20" dirty="0" err="1">
                          <a:latin typeface="Times New Roman"/>
                          <a:ea typeface="Times New Roman"/>
                          <a:cs typeface="Times New Roman"/>
                        </a:rPr>
                        <a:t>kiến</a:t>
                      </a:r>
                      <a:r>
                        <a:rPr lang="en-US" sz="1700" spc="26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marR="5778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thành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20" dirty="0" err="1">
                          <a:latin typeface="Times New Roman"/>
                          <a:ea typeface="Times New Roman"/>
                          <a:cs typeface="Times New Roman"/>
                        </a:rPr>
                        <a:t>viên</a:t>
                      </a:r>
                      <a:r>
                        <a:rPr lang="en-US" sz="1700" spc="-2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đều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20" dirty="0" err="1">
                          <a:latin typeface="Times New Roman"/>
                          <a:ea typeface="Times New Roman"/>
                          <a:cs typeface="Times New Roman"/>
                        </a:rPr>
                        <a:t>tham</a:t>
                      </a:r>
                      <a:r>
                        <a:rPr lang="en-US" sz="1700" spc="-2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trao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đổi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đóng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20" dirty="0" err="1">
                          <a:latin typeface="Times New Roman"/>
                          <a:ea typeface="Times New Roman"/>
                          <a:cs typeface="Times New Roman"/>
                        </a:rPr>
                        <a:t>góp</a:t>
                      </a:r>
                      <a:r>
                        <a:rPr lang="en-US" sz="1700" spc="26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ý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kiến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865" marR="5905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thành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viên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chưa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chú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ý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trao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đổi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lắng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nghe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ý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kiến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thành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viên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khác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hầu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như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đưa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ý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kiến</a:t>
                      </a:r>
                      <a:r>
                        <a:rPr lang="en-US" sz="17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nhân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290">
                <a:tc>
                  <a:txBody>
                    <a:bodyPr/>
                    <a:lstStyle/>
                    <a:p>
                      <a:pPr marL="67945" algn="just">
                        <a:lnSpc>
                          <a:spcPct val="15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700" b="1">
                          <a:latin typeface="Times New Roman"/>
                          <a:ea typeface="Times New Roman"/>
                          <a:cs typeface="Times New Roman"/>
                        </a:rPr>
                        <a:t>Hợp tác</a:t>
                      </a:r>
                      <a:endParaRPr lang="en-US" sz="1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Tất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cả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thành</a:t>
                      </a:r>
                      <a:r>
                        <a:rPr lang="en-US" sz="1700" spc="29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viên</a:t>
                      </a:r>
                      <a:r>
                        <a:rPr lang="en-US" sz="17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đều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tôn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trọng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ý</a:t>
                      </a:r>
                      <a:r>
                        <a:rPr lang="en-US" sz="1700" spc="-8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kiến</a:t>
                      </a:r>
                      <a:r>
                        <a:rPr lang="en-US" sz="17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thành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15" dirty="0" err="1">
                          <a:latin typeface="Times New Roman"/>
                          <a:ea typeface="Times New Roman"/>
                          <a:cs typeface="Times New Roman"/>
                        </a:rPr>
                        <a:t>viên</a:t>
                      </a:r>
                      <a:r>
                        <a:rPr lang="en-US" sz="1700" spc="-1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khác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15" dirty="0" err="1">
                          <a:latin typeface="Times New Roman"/>
                          <a:ea typeface="Times New Roman"/>
                          <a:cs typeface="Times New Roman"/>
                        </a:rPr>
                        <a:t>thống</a:t>
                      </a:r>
                      <a:r>
                        <a:rPr lang="en-US" sz="1700" spc="-1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nhất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để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đưa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30" dirty="0" err="1"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lang="en-US" sz="1700" spc="-3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phương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án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chung</a:t>
                      </a:r>
                      <a:r>
                        <a:rPr lang="en-US" sz="1700" spc="19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3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700" spc="-3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cả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endParaRPr lang="en-US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Hầu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hết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thành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spc="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viên</a:t>
                      </a:r>
                      <a:r>
                        <a:rPr lang="en-US" sz="17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đều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đưa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ý</a:t>
                      </a:r>
                      <a:r>
                        <a:rPr lang="en-US" sz="1700" spc="-1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kiến</a:t>
                      </a:r>
                      <a:r>
                        <a:rPr lang="en-US" sz="17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nhân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nhưng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còn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khó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khăn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việc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thống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nhất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phương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án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chung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cả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endParaRPr lang="en-US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86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Chỉ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vài</a:t>
                      </a:r>
                      <a:r>
                        <a:rPr lang="en-US" sz="1700" spc="29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US" sz="17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đưa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 ý  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kiến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spc="23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7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nhân</a:t>
                      </a:r>
                      <a:r>
                        <a:rPr lang="en-US" sz="17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chưa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15" dirty="0" err="1">
                          <a:latin typeface="Times New Roman"/>
                          <a:ea typeface="Times New Roman"/>
                          <a:cs typeface="Times New Roman"/>
                        </a:rPr>
                        <a:t>thống</a:t>
                      </a:r>
                      <a:r>
                        <a:rPr lang="en-US" sz="1700" spc="-1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nhất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được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700" spc="-15" dirty="0" err="1">
                          <a:latin typeface="Times New Roman"/>
                          <a:ea typeface="Times New Roman"/>
                          <a:cs typeface="Times New Roman"/>
                        </a:rPr>
                        <a:t>phương</a:t>
                      </a:r>
                      <a:r>
                        <a:rPr lang="en-US" sz="1700" spc="-1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án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chung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7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spc="-40" dirty="0" err="1">
                          <a:latin typeface="Times New Roman"/>
                          <a:ea typeface="Times New Roman"/>
                          <a:cs typeface="Times New Roman"/>
                        </a:rPr>
                        <a:t>cả</a:t>
                      </a:r>
                      <a:r>
                        <a:rPr lang="en-US" sz="1700" spc="-4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endParaRPr lang="en-US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0" y="0"/>
            <a:ext cx="5486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TIÊU CHÍ ĐÁNH GIÁ HOẠT ĐỘNG NHÓM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22098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LUYỆN TẬP</a:t>
            </a:r>
            <a:endParaRPr lang="en-US" sz="23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33400"/>
            <a:ext cx="2895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1/SGK tr.20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219200"/>
          <a:ext cx="914400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308"/>
                <a:gridCol w="5001846"/>
                <a:gridCol w="2969846"/>
              </a:tblGrid>
              <a:tr h="140970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09700">
                <a:tc>
                  <a:txBody>
                    <a:bodyPr/>
                    <a:lstStyle/>
                    <a:p>
                      <a:endParaRPr lang="en-US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4097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4097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447800" y="2971800"/>
            <a:ext cx="3361818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895600"/>
            <a:ext cx="1106393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3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248400" y="2743200"/>
            <a:ext cx="26670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nội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4343400"/>
            <a:ext cx="95571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tê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447800" y="4343400"/>
            <a:ext cx="1143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đâu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đó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4267200"/>
            <a:ext cx="2057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295400" y="5791200"/>
            <a:ext cx="48006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đồng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vùng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cửa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sông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do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phù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bồi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đắp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715000"/>
            <a:ext cx="1414170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Châu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thổ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endParaRPr lang="en-US" sz="2300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248400" y="5715000"/>
            <a:ext cx="26670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nội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5361" grpId="0"/>
      <p:bldP spid="10" grpId="0"/>
      <p:bldP spid="15362" grpId="0"/>
      <p:bldP spid="12" grpId="0"/>
      <p:bldP spid="1536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22098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LUYỆN TẬP</a:t>
            </a:r>
            <a:endParaRPr lang="en-US" sz="23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57200"/>
            <a:ext cx="2895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2/SGK tr.20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990602"/>
          <a:ext cx="9144000" cy="5760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4876800"/>
                <a:gridCol w="3048000"/>
              </a:tblGrid>
              <a:tr h="97790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603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0" y="2057400"/>
            <a:ext cx="10668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a.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Lâu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bền</a:t>
            </a:r>
            <a:endParaRPr lang="en-US" sz="2300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295400" y="2133600"/>
            <a:ext cx="44958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lâu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dài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bền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vững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096000" y="2057400"/>
            <a:ext cx="28956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thích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cấu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3048000"/>
            <a:ext cx="12192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Dềnh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dàng</a:t>
            </a:r>
            <a:endParaRPr lang="en-US" sz="2300" dirty="0"/>
          </a:p>
        </p:txBody>
      </p:sp>
      <p:sp>
        <p:nvSpPr>
          <p:cNvPr id="17" name="Rectangle 16"/>
          <p:cNvSpPr/>
          <p:nvPr/>
        </p:nvSpPr>
        <p:spPr>
          <a:xfrm>
            <a:off x="1295400" y="2971800"/>
            <a:ext cx="48006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chạp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thiết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48400" y="3124200"/>
            <a:ext cx="25908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295400" y="4038600"/>
            <a:ext cx="4648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đen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bóng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đẹp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chiếu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sáng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4038600"/>
            <a:ext cx="12192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c.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Đen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nhánh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2300" dirty="0"/>
          </a:p>
        </p:txBody>
      </p:sp>
      <p:sp>
        <p:nvSpPr>
          <p:cNvPr id="21" name="Rectangle 20"/>
          <p:cNvSpPr/>
          <p:nvPr/>
        </p:nvSpPr>
        <p:spPr>
          <a:xfrm>
            <a:off x="6172200" y="4038600"/>
            <a:ext cx="27432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4953000"/>
            <a:ext cx="859018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Tê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371600" y="4953000"/>
            <a:ext cx="9906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kia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219200" y="5473005"/>
            <a:ext cx="4800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yếu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Hán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Việt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“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xây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dựng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chế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tạo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”,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thiết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yếu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Hán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Việt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“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bày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sắp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đặt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”;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thiết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xây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dựng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quy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mô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lớn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en-US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172200" y="5029200"/>
            <a:ext cx="25908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6248400" y="5715000"/>
            <a:ext cx="28956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thích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cấu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5715000"/>
            <a:ext cx="1219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đ.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2" grpId="0"/>
      <p:bldP spid="13" grpId="0"/>
      <p:bldP spid="17410" grpId="0"/>
      <p:bldP spid="16" grpId="0"/>
      <p:bldP spid="17" grpId="0"/>
      <p:bldP spid="18" grpId="0"/>
      <p:bldP spid="17411" grpId="0"/>
      <p:bldP spid="20" grpId="0"/>
      <p:bldP spid="21" grpId="0"/>
      <p:bldP spid="22" grpId="0"/>
      <p:bldP spid="17412" grpId="0"/>
      <p:bldP spid="17413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22098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LUYỆN TẬP</a:t>
            </a:r>
            <a:endParaRPr lang="en-US" sz="23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457200"/>
            <a:ext cx="2895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5/SGK tr.20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66800"/>
          <a:ext cx="9144000" cy="470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4876800"/>
                <a:gridCol w="3048000"/>
              </a:tblGrid>
              <a:tr h="977900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Phản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quang</a:t>
                      </a:r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3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Xúm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xít</a:t>
                      </a:r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3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Lập</a:t>
                      </a:r>
                      <a:r>
                        <a:rPr lang="en-US" sz="23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lòe</a:t>
                      </a:r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60398">
                <a:tc>
                  <a:txBody>
                    <a:bodyPr/>
                    <a:lstStyle/>
                    <a:p>
                      <a:r>
                        <a:rPr lang="en-US" sz="23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2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Huyền</a:t>
                      </a:r>
                      <a:r>
                        <a:rPr lang="en-US" sz="23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hoặc</a:t>
                      </a:r>
                      <a:endParaRPr lang="en-US" sz="2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71600" y="2057400"/>
            <a:ext cx="4419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xạ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8400" y="2057400"/>
            <a:ext cx="2514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hân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295400" y="3048000"/>
            <a:ext cx="4648199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3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úm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sát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đám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lộn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xộn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xung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chỗ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đó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48400" y="3048000"/>
            <a:ext cx="259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hân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1600" y="4038600"/>
            <a:ext cx="2755947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nhòe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48400" y="4114800"/>
            <a:ext cx="2743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ùng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295400" y="5105400"/>
            <a:ext cx="43434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vẻ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huyền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bí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8400" y="5029200"/>
            <a:ext cx="2514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hân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8433" grpId="0"/>
      <p:bldP spid="10" grpId="0"/>
      <p:bldP spid="11" grpId="0"/>
      <p:bldP spid="12" grpId="0"/>
      <p:bldP spid="1843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3886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 – TỔNG KẾT</a:t>
            </a:r>
            <a:endParaRPr lang="en-US" sz="3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124200"/>
            <a:ext cx="914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>
          <a:xfrm flipV="1">
            <a:off x="914400" y="1066800"/>
            <a:ext cx="303212" cy="24575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71600" y="762000"/>
            <a:ext cx="75438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dung (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…)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>
            <a:stCxn id="6" idx="3"/>
          </p:cNvCxnSpPr>
          <p:nvPr/>
        </p:nvCxnSpPr>
        <p:spPr>
          <a:xfrm flipV="1">
            <a:off x="914400" y="2286000"/>
            <a:ext cx="457200" cy="1238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447800" y="2057400"/>
            <a:ext cx="762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ồm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Arrow Connector 19"/>
          <p:cNvCxnSpPr>
            <a:stCxn id="18" idx="3"/>
          </p:cNvCxnSpPr>
          <p:nvPr/>
        </p:nvCxnSpPr>
        <p:spPr>
          <a:xfrm flipV="1">
            <a:off x="2209800" y="1752600"/>
            <a:ext cx="228600" cy="527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H="1">
            <a:off x="2133600" y="24384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514600" y="1600200"/>
            <a:ext cx="1371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ghĩa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67000" y="2514600"/>
            <a:ext cx="1905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ghĩa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Arrow Connector 27"/>
          <p:cNvCxnSpPr>
            <a:stCxn id="6" idx="3"/>
            <a:endCxn id="30" idx="1"/>
          </p:cNvCxnSpPr>
          <p:nvPr/>
        </p:nvCxnSpPr>
        <p:spPr>
          <a:xfrm>
            <a:off x="914400" y="3524310"/>
            <a:ext cx="457200" cy="1396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371600" y="4343400"/>
            <a:ext cx="9144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ách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5400000" flipH="1" flipV="1">
            <a:off x="1714502" y="4229100"/>
            <a:ext cx="990599" cy="152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133600" y="48768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1866900" y="5295900"/>
            <a:ext cx="762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438400" y="3505200"/>
            <a:ext cx="3124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3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hân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nội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514600" y="4419600"/>
            <a:ext cx="29718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3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ùng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đồng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trái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514600" y="5791200"/>
            <a:ext cx="3048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638800" y="4267200"/>
            <a:ext cx="990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ight Brace 54"/>
          <p:cNvSpPr/>
          <p:nvPr/>
        </p:nvSpPr>
        <p:spPr>
          <a:xfrm>
            <a:off x="5486400" y="3733800"/>
            <a:ext cx="152400" cy="2819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6705600" y="3276600"/>
            <a:ext cx="2209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nhiều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tượng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chuyển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5400000" flipH="1" flipV="1">
            <a:off x="6057900" y="4229100"/>
            <a:ext cx="838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781800" y="5029200"/>
            <a:ext cx="23622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3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ăn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cứ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ngữ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huống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giao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tiếp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0" name="Straight Arrow Connector 59"/>
          <p:cNvCxnSpPr>
            <a:endCxn id="19460" idx="1"/>
          </p:cNvCxnSpPr>
          <p:nvPr/>
        </p:nvCxnSpPr>
        <p:spPr>
          <a:xfrm rot="16200000" flipH="1">
            <a:off x="6188462" y="5012942"/>
            <a:ext cx="729479" cy="457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8" grpId="0"/>
      <p:bldP spid="24" grpId="0"/>
      <p:bldP spid="26" grpId="0"/>
      <p:bldP spid="30" grpId="0"/>
      <p:bldP spid="19457" grpId="0"/>
      <p:bldP spid="19458" grpId="0"/>
      <p:bldP spid="42" grpId="0"/>
      <p:bldP spid="49" grpId="0"/>
      <p:bldP spid="55" grpId="0" animBg="1"/>
      <p:bldP spid="19459" grpId="0"/>
      <p:bldP spid="194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6909" y="304924"/>
            <a:ext cx="6400800" cy="6165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77221" tIns="38611" rIns="77221" bIns="38611">
            <a:spAutoFit/>
          </a:bodyPr>
          <a:lstStyle/>
          <a:p>
            <a:pPr algn="ctr">
              <a:defRPr/>
            </a:pPr>
            <a:r>
              <a:rPr lang="en-US" sz="3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HƯỚNG DẪN HỌC Ở NHÀ</a:t>
            </a:r>
            <a:endParaRPr lang="en-US" sz="3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782" y="1330036"/>
            <a:ext cx="81326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3,4,6 SGK tr.20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video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blog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dàng,thuận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789</Words>
  <Application>Microsoft Office PowerPoint</Application>
  <PresentationFormat>On-screen Show (4:3)</PresentationFormat>
  <Paragraphs>102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2023-08-10T09:58:24Z</dcterms:created>
  <dcterms:modified xsi:type="dcterms:W3CDTF">2023-08-10T11:43:07Z</dcterms:modified>
</cp:coreProperties>
</file>