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2" r:id="rId3"/>
    <p:sldId id="279" r:id="rId4"/>
    <p:sldId id="259" r:id="rId5"/>
    <p:sldId id="270" r:id="rId6"/>
    <p:sldId id="271" r:id="rId7"/>
    <p:sldId id="274" r:id="rId8"/>
    <p:sldId id="290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3BF23-CDE1-4564-B5C8-3B5EBD9D8A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B34DC-383D-4D00-933E-F79385A4F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3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93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26db6853f8_4_21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26db6853f8_4_21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189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26ca31d6a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26ca31d6a1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029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30B9-A14A-4C6F-B1BA-B3374B15359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408-24A3-4358-BB2B-4FB55318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8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30B9-A14A-4C6F-B1BA-B3374B15359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408-24A3-4358-BB2B-4FB55318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2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30B9-A14A-4C6F-B1BA-B3374B15359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408-24A3-4358-BB2B-4FB55318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62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/>
          <p:nvPr/>
        </p:nvSpPr>
        <p:spPr>
          <a:xfrm>
            <a:off x="415733" y="355000"/>
            <a:ext cx="11360400" cy="614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6696300" y="1581067"/>
            <a:ext cx="4545600" cy="2570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ubTitle" idx="1"/>
          </p:nvPr>
        </p:nvSpPr>
        <p:spPr>
          <a:xfrm>
            <a:off x="6480900" y="4238933"/>
            <a:ext cx="4760400" cy="10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7338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415733" y="355000"/>
            <a:ext cx="11360400" cy="614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46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5333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1970333" y="4223649"/>
            <a:ext cx="3657600" cy="1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6564067" y="4223649"/>
            <a:ext cx="3657600" cy="1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2399133" y="3446832"/>
            <a:ext cx="2800000" cy="76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36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6992867" y="3446832"/>
            <a:ext cx="2800000" cy="76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36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624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30B9-A14A-4C6F-B1BA-B3374B15359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408-24A3-4358-BB2B-4FB55318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5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30B9-A14A-4C6F-B1BA-B3374B15359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408-24A3-4358-BB2B-4FB55318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4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30B9-A14A-4C6F-B1BA-B3374B15359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408-24A3-4358-BB2B-4FB55318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30B9-A14A-4C6F-B1BA-B3374B15359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408-24A3-4358-BB2B-4FB55318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6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30B9-A14A-4C6F-B1BA-B3374B15359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408-24A3-4358-BB2B-4FB55318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4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30B9-A14A-4C6F-B1BA-B3374B15359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408-24A3-4358-BB2B-4FB55318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0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30B9-A14A-4C6F-B1BA-B3374B15359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408-24A3-4358-BB2B-4FB55318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3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30B9-A14A-4C6F-B1BA-B3374B15359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408-24A3-4358-BB2B-4FB55318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5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F30B9-A14A-4C6F-B1BA-B3374B15359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FA408-24A3-4358-BB2B-4FB55318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4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>
            <a:spLocks noGrp="1"/>
          </p:cNvSpPr>
          <p:nvPr>
            <p:ph type="ctrTitle"/>
          </p:nvPr>
        </p:nvSpPr>
        <p:spPr>
          <a:xfrm>
            <a:off x="2934268" y="178975"/>
            <a:ext cx="8073115" cy="10406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NỐI CHỦ ĐIỂM</a:t>
            </a:r>
            <a:endParaRPr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3" name="Google Shape;203;p33"/>
          <p:cNvPicPr preferRelativeResize="0"/>
          <p:nvPr/>
        </p:nvPicPr>
        <p:blipFill rotWithShape="1">
          <a:blip r:embed="rId3">
            <a:alphaModFix/>
          </a:blip>
          <a:srcRect l="28582" t="35027" r="28578" b="35024"/>
          <a:stretch/>
        </p:blipFill>
        <p:spPr>
          <a:xfrm rot="-5400000">
            <a:off x="909933" y="420833"/>
            <a:ext cx="854000" cy="5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3"/>
          <p:cNvPicPr preferRelativeResize="0"/>
          <p:nvPr/>
        </p:nvPicPr>
        <p:blipFill rotWithShape="1">
          <a:blip r:embed="rId4">
            <a:alphaModFix/>
          </a:blip>
          <a:srcRect l="29573" t="29573" r="29568" b="29568"/>
          <a:stretch/>
        </p:blipFill>
        <p:spPr>
          <a:xfrm rot="7473473">
            <a:off x="2977511" y="4545832"/>
            <a:ext cx="2025467" cy="202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/>
          <p:cNvPicPr preferRelativeResize="0"/>
          <p:nvPr/>
        </p:nvPicPr>
        <p:blipFill>
          <a:blip r:embed="rId5"/>
          <a:srcRect t="14600" b="14600"/>
          <a:stretch/>
        </p:blipFill>
        <p:spPr>
          <a:xfrm>
            <a:off x="183701" y="1006520"/>
            <a:ext cx="3168379" cy="28164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7" name="Google Shape;207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22658" y="3434257"/>
            <a:ext cx="2904400" cy="290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3"/>
          <p:cNvPicPr preferRelativeResize="0"/>
          <p:nvPr/>
        </p:nvPicPr>
        <p:blipFill rotWithShape="1">
          <a:blip r:embed="rId3">
            <a:alphaModFix/>
          </a:blip>
          <a:srcRect l="28582" t="35027" r="28578" b="35024"/>
          <a:stretch/>
        </p:blipFill>
        <p:spPr>
          <a:xfrm>
            <a:off x="1459400" y="5311433"/>
            <a:ext cx="854000" cy="5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3"/>
          <p:cNvSpPr/>
          <p:nvPr/>
        </p:nvSpPr>
        <p:spPr>
          <a:xfrm>
            <a:off x="3888624" y="5003808"/>
            <a:ext cx="621600" cy="652000"/>
          </a:xfrm>
          <a:prstGeom prst="star10">
            <a:avLst>
              <a:gd name="adj" fmla="val 13826"/>
              <a:gd name="hf" fmla="val 105146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Google Shape;212;p33"/>
          <p:cNvSpPr/>
          <p:nvPr/>
        </p:nvSpPr>
        <p:spPr>
          <a:xfrm>
            <a:off x="3470157" y="1845013"/>
            <a:ext cx="8721843" cy="31784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vi-VN" sz="3600" b="1" dirty="0" smtClean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XUÂN</a:t>
            </a:r>
            <a:endParaRPr lang="vi-VN" sz="3600" b="1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sz="3600" b="1" dirty="0" smtClean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(ANH THƠ)</a:t>
            </a:r>
            <a:endParaRPr sz="3600" b="1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2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8"/>
          <p:cNvSpPr txBox="1">
            <a:spLocks noChangeArrowheads="1"/>
          </p:cNvSpPr>
          <p:nvPr/>
        </p:nvSpPr>
        <p:spPr bwMode="auto">
          <a:xfrm>
            <a:off x="9534525" y="749300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Cloud Callout 4"/>
          <p:cNvSpPr>
            <a:spLocks noChangeArrowheads="1"/>
          </p:cNvSpPr>
          <p:nvPr/>
        </p:nvSpPr>
        <p:spPr bwMode="auto">
          <a:xfrm>
            <a:off x="1167844" y="1841028"/>
            <a:ext cx="8366681" cy="4490112"/>
          </a:xfrm>
          <a:prstGeom prst="cloudCallout">
            <a:avLst>
              <a:gd name="adj1" fmla="val 52683"/>
              <a:gd name="adj2" fmla="val 39597"/>
            </a:avLst>
          </a:prstGeom>
          <a:solidFill>
            <a:schemeClr val="bg1"/>
          </a:solidFill>
          <a:ln w="12700" algn="ctr">
            <a:solidFill>
              <a:srgbClr val="2F528F"/>
            </a:solidFill>
            <a:miter lim="800000"/>
            <a:headEnd/>
            <a:tailEnd/>
          </a:ln>
        </p:spPr>
        <p:txBody>
          <a:bodyPr anchor="ctr"/>
          <a:lstStyle/>
          <a:p>
            <a:pPr lvl="0" algn="just">
              <a:lnSpc>
                <a:spcPct val="150000"/>
              </a:lnSpc>
              <a:spcAft>
                <a:spcPts val="100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vi-V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về t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nl-NL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?.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 hãy cho biết vài nét chính về tác giả Anh Thơ (nguồn gốc, phong cách sáng tác thơ...)</a:t>
            </a:r>
            <a:endParaRPr lang="vi-VN" sz="2400" dirty="0">
              <a:solidFill>
                <a:prstClr val="black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vi-V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ác </a:t>
            </a:r>
            <a:r>
              <a:rPr lang="vi-VN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giả Anh </a:t>
            </a:r>
            <a:r>
              <a:rPr lang="vi-V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Thơ </a:t>
            </a:r>
            <a:r>
              <a:rPr lang="vi-VN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(nguồn gốc, phong cách sáng tác thơ...)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0433" y="-5483"/>
            <a:ext cx="3696846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 </a:t>
            </a:r>
            <a:endParaRPr lang="en-US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4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138" y="0"/>
            <a:ext cx="11535508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nl-NL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-Anh Thơ tên khai sinh là Vương Kiều Ân, sinh ra tại thị trấn Ninh Giang, Hải Dương.</a:t>
            </a:r>
            <a:endParaRPr lang="vi-VN" sz="3200" b="1" dirty="0">
              <a:solidFill>
                <a:srgbClr val="C000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nl-NL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-Bà tìm đến thơ ca như 1 con đường giải thoát khỏi cuộc đời tù túng, buồ tẻ, và tự khẳng định giá trị của người phụ nữ trong XH đương thời.</a:t>
            </a:r>
            <a:endParaRPr lang="vi-VN" sz="3200" b="1" dirty="0">
              <a:solidFill>
                <a:srgbClr val="C000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nl-NL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-Bà có sở trường viết về cảnh sắc nông thôn Việt Nam, gợi không khí và nhịp sống nơi đồng quê miền Bắc ở nước ta.</a:t>
            </a:r>
            <a:endParaRPr lang="vi-VN" sz="3200" b="1" dirty="0">
              <a:solidFill>
                <a:srgbClr val="C000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-Bà là nữ sĩ tiêu biểu của nền thơ Việt Nam hiện đại.</a:t>
            </a:r>
            <a:endParaRPr lang="vi-VN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93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41"/>
          <p:cNvPicPr preferRelativeResize="0"/>
          <p:nvPr/>
        </p:nvPicPr>
        <p:blipFill rotWithShape="1">
          <a:blip r:embed="rId3">
            <a:alphaModFix/>
          </a:blip>
          <a:srcRect l="7316" t="7314" r="7308" b="15691"/>
          <a:stretch/>
        </p:blipFill>
        <p:spPr>
          <a:xfrm rot="10800000">
            <a:off x="3073419" y="4489001"/>
            <a:ext cx="2171632" cy="195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1"/>
          <p:cNvPicPr preferRelativeResize="0"/>
          <p:nvPr/>
        </p:nvPicPr>
        <p:blipFill rotWithShape="1">
          <a:blip r:embed="rId3">
            <a:alphaModFix/>
          </a:blip>
          <a:srcRect l="7316" t="7314" r="7308" b="15691"/>
          <a:stretch/>
        </p:blipFill>
        <p:spPr>
          <a:xfrm>
            <a:off x="1219800" y="471027"/>
            <a:ext cx="2337067" cy="2107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1"/>
          <p:cNvPicPr preferRelativeResize="0"/>
          <p:nvPr/>
        </p:nvPicPr>
        <p:blipFill rotWithShape="1">
          <a:blip r:embed="rId4">
            <a:alphaModFix/>
          </a:blip>
          <a:srcRect l="30685" t="30681" r="30681" b="30685"/>
          <a:stretch/>
        </p:blipFill>
        <p:spPr>
          <a:xfrm rot="-9450118">
            <a:off x="1075325" y="1785768"/>
            <a:ext cx="1073415" cy="107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1"/>
          <p:cNvPicPr preferRelativeResize="0"/>
          <p:nvPr/>
        </p:nvPicPr>
        <p:blipFill rotWithShape="1">
          <a:blip r:embed="rId4">
            <a:alphaModFix/>
          </a:blip>
          <a:srcRect l="30685" t="30681" r="30681" b="30685"/>
          <a:stretch/>
        </p:blipFill>
        <p:spPr>
          <a:xfrm rot="5567970">
            <a:off x="3844993" y="4981767"/>
            <a:ext cx="1073415" cy="107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1"/>
          <p:cNvPicPr preferRelativeResize="0"/>
          <p:nvPr/>
        </p:nvPicPr>
        <p:blipFill rotWithShape="1">
          <a:blip r:embed="rId5">
            <a:alphaModFix/>
          </a:blip>
          <a:srcRect l="28656" t="28656" r="28656" b="28656"/>
          <a:stretch/>
        </p:blipFill>
        <p:spPr>
          <a:xfrm rot="7167942">
            <a:off x="4039600" y="4072333"/>
            <a:ext cx="1932600" cy="19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1"/>
          <p:cNvSpPr txBox="1">
            <a:spLocks noGrp="1"/>
          </p:cNvSpPr>
          <p:nvPr>
            <p:ph type="subTitle" idx="1"/>
          </p:nvPr>
        </p:nvSpPr>
        <p:spPr>
          <a:xfrm>
            <a:off x="5982466" y="3192555"/>
            <a:ext cx="6209533" cy="259289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(Tr10/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lượt tham gia trả lời các câu hỏi trong SGK để tìm hiểu tác phẩm.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6" name="Google Shape;346;p41"/>
          <p:cNvSpPr txBox="1">
            <a:spLocks noGrp="1"/>
          </p:cNvSpPr>
          <p:nvPr>
            <p:ph type="title"/>
          </p:nvPr>
        </p:nvSpPr>
        <p:spPr>
          <a:xfrm>
            <a:off x="5417958" y="210327"/>
            <a:ext cx="6774042" cy="1951305"/>
          </a:xfrm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NỘI DUNG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endParaRPr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7" name="Google Shape;347;p41"/>
          <p:cNvPicPr preferRelativeResize="0"/>
          <p:nvPr/>
        </p:nvPicPr>
        <p:blipFill>
          <a:blip r:embed="rId6"/>
          <a:srcRect t="10396" b="10396"/>
          <a:stretch/>
        </p:blipFill>
        <p:spPr>
          <a:xfrm>
            <a:off x="1456133" y="1284000"/>
            <a:ext cx="4290000" cy="4290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943B59B4-D336-E477-0222-86186194D72B}"/>
              </a:ext>
            </a:extLst>
          </p:cNvPr>
          <p:cNvSpPr/>
          <p:nvPr/>
        </p:nvSpPr>
        <p:spPr>
          <a:xfrm>
            <a:off x="-1229257" y="3360968"/>
            <a:ext cx="4066341" cy="4079300"/>
          </a:xfrm>
          <a:prstGeom prst="ellipse">
            <a:avLst/>
          </a:prstGeom>
          <a:solidFill>
            <a:schemeClr val="dk1">
              <a:alpha val="3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EF82B2D-9A85-094E-27F5-EAF1480311D2}"/>
              </a:ext>
            </a:extLst>
          </p:cNvPr>
          <p:cNvSpPr/>
          <p:nvPr/>
        </p:nvSpPr>
        <p:spPr>
          <a:xfrm>
            <a:off x="2598476" y="-1376973"/>
            <a:ext cx="3543127" cy="3782771"/>
          </a:xfrm>
          <a:prstGeom prst="ellipse">
            <a:avLst/>
          </a:pr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79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 build="p"/>
      <p:bldP spid="3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 txBox="1">
            <a:spLocks noGrp="1"/>
          </p:cNvSpPr>
          <p:nvPr>
            <p:ph type="title"/>
          </p:nvPr>
        </p:nvSpPr>
        <p:spPr>
          <a:xfrm>
            <a:off x="0" y="128520"/>
            <a:ext cx="12191999" cy="12635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xuân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qua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ngòi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bút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sĩ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đặc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chi tiết tiêu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nét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riêng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quê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lang="vi-VN" sz="1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vi-VN" sz="1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" y="1546579"/>
            <a:ext cx="12192001" cy="485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xuân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gợi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ảnh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quen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thuộc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đặc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miền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quê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Bắc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1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bến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đò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vắng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khách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đò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quán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nhỏ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,…..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xuân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tĩnh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lặng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gợi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buồn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mưa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bụi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chầm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chậm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khoảnh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khắc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gian,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bến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đò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thưa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khách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mênh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trống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trải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con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đò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nghỉ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ngơi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……..</a:t>
            </a:r>
            <a:endParaRPr lang="vi-VN" sz="2000" b="1" dirty="0">
              <a:solidFill>
                <a:srgbClr val="7030A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xuân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tuy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gợi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buồn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cỏ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non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trải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tràn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đê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đàn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sáo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đen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sà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xuống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mổ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vu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vơ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rộn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cành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đủ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rập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rờn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”,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xuân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tĩnh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lặng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ấy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dường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trở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tươi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tắn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rộn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rã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tràn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đầy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sức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xuất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âm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lũ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cò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chốc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chốc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vụt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bay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ảnh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“1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yếm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thắm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mải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mê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“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cúi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cuốc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cào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cỏ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ruộng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sắp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”.</a:t>
            </a:r>
            <a:endParaRPr lang="vi-VN" sz="2000" b="1" dirty="0">
              <a:solidFill>
                <a:srgbClr val="7030A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"/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vẻ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nữ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cạnh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vẻ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khiến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quen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trở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vi-VN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8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grass, outdoor, tree&#10;&#10;Description automatically generated">
            <a:extLst>
              <a:ext uri="{FF2B5EF4-FFF2-40B4-BE49-F238E27FC236}">
                <a16:creationId xmlns="" xmlns:a16="http://schemas.microsoft.com/office/drawing/2014/main" id="{2E01F67A-B5CA-082C-8759-94DA80761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307"/>
          <a:stretch/>
        </p:blipFill>
        <p:spPr>
          <a:xfrm>
            <a:off x="199128" y="1306320"/>
            <a:ext cx="3481918" cy="4141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Google Shape;290;p38"/>
          <p:cNvSpPr txBox="1">
            <a:spLocks/>
          </p:cNvSpPr>
          <p:nvPr/>
        </p:nvSpPr>
        <p:spPr>
          <a:xfrm>
            <a:off x="-13647" y="40942"/>
            <a:ext cx="12205648" cy="990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Nhịp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bài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đẹp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đặc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trưng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xuân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20307" y="1031597"/>
            <a:ext cx="7971693" cy="556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vắng-lặng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cỏ-gió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ra-hoa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trôi-bời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b="1" dirty="0">
              <a:solidFill>
                <a:srgbClr val="7030A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tiết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solidFill>
                <a:srgbClr val="7030A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4/3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000" b="1" dirty="0">
              <a:solidFill>
                <a:srgbClr val="7030A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gian “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dường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chầm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solidFill>
                <a:srgbClr val="7030A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đặc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ả,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30;p35"/>
          <p:cNvSpPr txBox="1">
            <a:spLocks noGrp="1"/>
          </p:cNvSpPr>
          <p:nvPr>
            <p:ph type="title"/>
          </p:nvPr>
        </p:nvSpPr>
        <p:spPr>
          <a:xfrm>
            <a:off x="-13647" y="0"/>
            <a:ext cx="10500520" cy="1605347"/>
          </a:xfrm>
          <a:prstGeom prst="rect">
            <a:avLst/>
          </a:prstGeom>
          <a:solidFill>
            <a:srgbClr val="FFFF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nhịp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bài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9269" y="1680278"/>
            <a:ext cx="60960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320" marR="0" indent="-20320" algn="just">
              <a:lnSpc>
                <a:spcPct val="1070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243F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243F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dirty="0" smtClean="0">
                <a:solidFill>
                  <a:srgbClr val="243F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800" b="1" dirty="0">
              <a:solidFill>
                <a:srgbClr val="243F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2594462"/>
            <a:ext cx="11558955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C000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C000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C000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ả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9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977352" cy="74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LUYỆN TẬP-VẬN DỤNG </a:t>
            </a:r>
            <a:endParaRPr lang="vi-VN" sz="3200" b="1" dirty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8584" y="1185101"/>
            <a:ext cx="11254153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Những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ảnh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nhắc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bài “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Chiều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Xuân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”-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Anh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Thơ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sz="3600" dirty="0">
              <a:solidFill>
                <a:srgbClr val="FF3399"/>
              </a:solidFill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bến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đò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vắng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đò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endParaRPr lang="vi-VN" sz="3600" dirty="0">
              <a:solidFill>
                <a:srgbClr val="FF3399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Quán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xoan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con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dê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làng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endParaRPr lang="vi-VN" sz="3600" dirty="0">
              <a:solidFill>
                <a:srgbClr val="FF3399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Cỏ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non,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đàn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sáo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đen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trâu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bò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,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lúa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,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lũ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cò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con…</a:t>
            </a:r>
            <a:endParaRPr lang="vi-VN" sz="3600" dirty="0">
              <a:solidFill>
                <a:srgbClr val="FF3399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ngôi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tầng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cột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tấp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  <a:endParaRPr lang="vi-VN" sz="3600" dirty="0">
              <a:solidFill>
                <a:srgbClr val="FF3399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4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977352" cy="74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LUYỆN TẬP-VẬN DỤNG </a:t>
            </a:r>
            <a:endParaRPr lang="vi-VN" sz="3200" b="1" dirty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692" y="939616"/>
            <a:ext cx="11625660" cy="481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Bài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xuân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rgbClr val="FF3399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do</a:t>
            </a:r>
            <a:endParaRPr lang="vi-VN" sz="2400" b="1" dirty="0">
              <a:solidFill>
                <a:srgbClr val="FF3399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Lục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bát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FF3399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Thất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ngôn</a:t>
            </a:r>
            <a:endParaRPr lang="vi-VN" sz="2400" b="1" dirty="0">
              <a:solidFill>
                <a:srgbClr val="FF3399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Tứ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tuyệt</a:t>
            </a:r>
            <a:r>
              <a:rPr 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rgbClr val="FF3399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solidFill>
                  <a:srgbClr val="FF3399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xuân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điệp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chậm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vi-VN" sz="2400" b="1" dirty="0">
              <a:solidFill>
                <a:srgbClr val="FF3399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b.Sai</a:t>
            </a:r>
            <a:endParaRPr lang="vi-VN" sz="2400" b="1" dirty="0">
              <a:solidFill>
                <a:srgbClr val="FF3399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lang="en-US" sz="2400" b="1" dirty="0" err="1" smtClean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giấy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A4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xuân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bài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xuân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”.</a:t>
            </a:r>
            <a:endParaRPr lang="vi-VN" sz="2400" b="1" dirty="0">
              <a:solidFill>
                <a:srgbClr val="FF3399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09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936</Words>
  <Application>Microsoft Office PowerPoint</Application>
  <PresentationFormat>Widescreen</PresentationFormat>
  <Paragraphs>47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SimSun</vt:lpstr>
      <vt:lpstr>Arial</vt:lpstr>
      <vt:lpstr>Calibri</vt:lpstr>
      <vt:lpstr>Calibri Light</vt:lpstr>
      <vt:lpstr>Imbue</vt:lpstr>
      <vt:lpstr>Times New Roman</vt:lpstr>
      <vt:lpstr>Wingdings</vt:lpstr>
      <vt:lpstr>Office Theme</vt:lpstr>
      <vt:lpstr>ĐỌC KẾT NỐI CHỦ ĐIỂM</vt:lpstr>
      <vt:lpstr>PowerPoint Presentation</vt:lpstr>
      <vt:lpstr>PowerPoint Presentation</vt:lpstr>
      <vt:lpstr>II. NỘI DUNG VĂN BẢN</vt:lpstr>
      <vt:lpstr>CÂU 1:Bức tranh “chiều xuân” qua ngòi bút của thi sĩ Anh Thơ hiện lên có gì đặc biệt? Hãy chỉ ra 1 số hình ành, chi tiết tiêu biểu làm nên nét riêng của bức tranh đồng quê ấy? </vt:lpstr>
      <vt:lpstr>PowerPoint Presentation</vt:lpstr>
      <vt:lpstr>CÂU 3:Trong nhịp sống hối hả của cuộc sống hiện đại, bức tranh quê trong bài thơ đem đến cho bạn suy nghĩ gì?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ĐỌC KẾT NỐI CHỦ ĐIỂM</dc:title>
  <dc:creator>Admin</dc:creator>
  <cp:lastModifiedBy>ASUS PC</cp:lastModifiedBy>
  <cp:revision>24</cp:revision>
  <dcterms:created xsi:type="dcterms:W3CDTF">2023-01-08T06:56:02Z</dcterms:created>
  <dcterms:modified xsi:type="dcterms:W3CDTF">2023-08-03T02:24:12Z</dcterms:modified>
</cp:coreProperties>
</file>