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4"/>
  </p:notesMasterIdLst>
  <p:sldIdLst>
    <p:sldId id="313" r:id="rId2"/>
    <p:sldId id="281" r:id="rId3"/>
    <p:sldId id="285" r:id="rId4"/>
    <p:sldId id="268" r:id="rId5"/>
    <p:sldId id="284" r:id="rId6"/>
    <p:sldId id="283" r:id="rId7"/>
    <p:sldId id="282" r:id="rId8"/>
    <p:sldId id="286" r:id="rId9"/>
    <p:sldId id="287" r:id="rId10"/>
    <p:sldId id="288" r:id="rId11"/>
    <p:sldId id="289" r:id="rId12"/>
    <p:sldId id="290" r:id="rId13"/>
    <p:sldId id="311" r:id="rId14"/>
    <p:sldId id="292" r:id="rId15"/>
    <p:sldId id="294" r:id="rId16"/>
    <p:sldId id="293" r:id="rId17"/>
    <p:sldId id="295" r:id="rId18"/>
    <p:sldId id="296" r:id="rId19"/>
    <p:sldId id="297" r:id="rId20"/>
    <p:sldId id="298" r:id="rId21"/>
    <p:sldId id="300" r:id="rId22"/>
    <p:sldId id="299" r:id="rId23"/>
    <p:sldId id="301" r:id="rId24"/>
    <p:sldId id="302" r:id="rId25"/>
    <p:sldId id="303" r:id="rId26"/>
    <p:sldId id="304" r:id="rId27"/>
    <p:sldId id="305" r:id="rId28"/>
    <p:sldId id="312" r:id="rId29"/>
    <p:sldId id="309" r:id="rId30"/>
    <p:sldId id="306" r:id="rId31"/>
    <p:sldId id="307" r:id="rId32"/>
    <p:sldId id="31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dLblPos val="outEnd"/>
          <c:showLegendKey val="0"/>
          <c:showVal val="1"/>
          <c:showCatName val="0"/>
          <c:showSerName val="0"/>
          <c:showPercent val="0"/>
          <c:showBubbleSize val="0"/>
        </c:dLbls>
        <c:gapWidth val="219"/>
        <c:overlap val="-27"/>
        <c:axId val="48119792"/>
        <c:axId val="48111056"/>
        <c:extLst>
          <c:ext xmlns:c15="http://schemas.microsoft.com/office/drawing/2012/chart" uri="{02D57815-91ED-43cb-92C2-25804820EDAC}">
            <c15:filteredBarSeries>
              <c15:ser>
                <c:idx val="0"/>
                <c:order val="0"/>
                <c:tx>
                  <c:strRef>
                    <c:extLst>
                      <c:ext uri="{02D57815-91ED-43cb-92C2-25804820EDAC}">
                        <c15:formulaRef>
                          <c15:sqref>Sheet1!$B$2</c15:sqref>
                        </c15:formulaRef>
                      </c:ext>
                    </c:extLst>
                    <c:strCache>
                      <c:ptCount val="1"/>
                      <c:pt idx="0">
                        <c:v>Năm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Sheet1!$C$2:$J$2</c15:sqref>
                        </c15:formulaRef>
                      </c:ext>
                    </c:extLst>
                    <c:numCache>
                      <c:formatCode>General</c:formatCode>
                      <c:ptCount val="8"/>
                      <c:pt idx="0">
                        <c:v>1650</c:v>
                      </c:pt>
                      <c:pt idx="1">
                        <c:v>1700</c:v>
                      </c:pt>
                      <c:pt idx="2">
                        <c:v>1850</c:v>
                      </c:pt>
                      <c:pt idx="3">
                        <c:v>1975</c:v>
                      </c:pt>
                      <c:pt idx="4">
                        <c:v>2000</c:v>
                      </c:pt>
                      <c:pt idx="5">
                        <c:v>2011</c:v>
                      </c:pt>
                      <c:pt idx="6">
                        <c:v>2022</c:v>
                      </c:pt>
                      <c:pt idx="7">
                        <c:v>2050</c:v>
                      </c:pt>
                    </c:numCache>
                  </c:numRef>
                </c:cat>
                <c:val>
                  <c:numRef>
                    <c:extLst>
                      <c:ext uri="{02D57815-91ED-43cb-92C2-25804820EDAC}">
                        <c15:formulaRef>
                          <c15:sqref>Sheet1!$C$2:$J$2</c15:sqref>
                        </c15:formulaRef>
                      </c:ext>
                    </c:extLst>
                    <c:numCache>
                      <c:formatCode>General</c:formatCode>
                      <c:ptCount val="8"/>
                      <c:pt idx="0">
                        <c:v>1650</c:v>
                      </c:pt>
                      <c:pt idx="1">
                        <c:v>1700</c:v>
                      </c:pt>
                      <c:pt idx="2">
                        <c:v>1850</c:v>
                      </c:pt>
                      <c:pt idx="3">
                        <c:v>1975</c:v>
                      </c:pt>
                      <c:pt idx="4">
                        <c:v>2000</c:v>
                      </c:pt>
                      <c:pt idx="5">
                        <c:v>2011</c:v>
                      </c:pt>
                      <c:pt idx="6">
                        <c:v>2022</c:v>
                      </c:pt>
                      <c:pt idx="7">
                        <c:v>2050</c:v>
                      </c:pt>
                    </c:numCache>
                  </c:numRef>
                </c:val>
                <c:extLst>
                  <c:ext xmlns:c16="http://schemas.microsoft.com/office/drawing/2014/chart" uri="{C3380CC4-5D6E-409C-BE32-E72D297353CC}">
                    <c16:uniqueId val="{00000001-DF9A-48E8-97B9-FAB52C877D41}"/>
                  </c:ext>
                </c:extLst>
              </c15:ser>
            </c15:filteredBarSeries>
          </c:ext>
        </c:extLst>
      </c:barChart>
      <c:catAx>
        <c:axId val="481197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11056"/>
        <c:crosses val="autoZero"/>
        <c:auto val="1"/>
        <c:lblAlgn val="ctr"/>
        <c:lblOffset val="100"/>
        <c:noMultiLvlLbl val="0"/>
      </c:catAx>
      <c:valAx>
        <c:axId val="48111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19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vi-VN" sz="1800" b="1">
                <a:solidFill>
                  <a:srgbClr val="FF0000"/>
                </a:solidFill>
              </a:rPr>
              <a:t>Số người (triệu người</a:t>
            </a:r>
            <a:r>
              <a:rPr lang="vi-VN"/>
              <a:t>)</a:t>
            </a:r>
          </a:p>
        </c:rich>
      </c:tx>
      <c:layout>
        <c:manualLayout>
          <c:xMode val="edge"/>
          <c:yMode val="edge"/>
          <c:x val="1.104032530489669E-2"/>
          <c:y val="6.35302974751023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58092738407698"/>
          <c:y val="0.1763888888888889"/>
          <c:w val="0.86486351706036746"/>
          <c:h val="0.72547098279381739"/>
        </c:manualLayout>
      </c:layout>
      <c:barChart>
        <c:barDir val="col"/>
        <c:grouping val="clustered"/>
        <c:varyColors val="0"/>
        <c:ser>
          <c:idx val="1"/>
          <c:order val="1"/>
          <c:tx>
            <c:strRef>
              <c:f>Sheet1!$B$3</c:f>
              <c:strCache>
                <c:ptCount val="1"/>
                <c:pt idx="0">
                  <c:v>Số người (triệu người)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Sheet1!$C$2:$J$2</c:f>
              <c:numCache>
                <c:formatCode>General</c:formatCode>
                <c:ptCount val="8"/>
                <c:pt idx="0">
                  <c:v>1650</c:v>
                </c:pt>
                <c:pt idx="1">
                  <c:v>1700</c:v>
                </c:pt>
                <c:pt idx="2">
                  <c:v>1850</c:v>
                </c:pt>
                <c:pt idx="3">
                  <c:v>1975</c:v>
                </c:pt>
                <c:pt idx="4">
                  <c:v>2000</c:v>
                </c:pt>
                <c:pt idx="5">
                  <c:v>2011</c:v>
                </c:pt>
                <c:pt idx="6">
                  <c:v>2022</c:v>
                </c:pt>
                <c:pt idx="7">
                  <c:v>2050</c:v>
                </c:pt>
              </c:numCache>
            </c:numRef>
          </c:cat>
          <c:val>
            <c:numRef>
              <c:f>Sheet1!$C$3:$J$3</c:f>
              <c:numCache>
                <c:formatCode>General</c:formatCode>
                <c:ptCount val="8"/>
                <c:pt idx="0">
                  <c:v>500</c:v>
                </c:pt>
                <c:pt idx="1">
                  <c:v>700</c:v>
                </c:pt>
                <c:pt idx="2">
                  <c:v>1000</c:v>
                </c:pt>
                <c:pt idx="3">
                  <c:v>4000</c:v>
                </c:pt>
                <c:pt idx="4">
                  <c:v>6000</c:v>
                </c:pt>
                <c:pt idx="5">
                  <c:v>7000</c:v>
                </c:pt>
                <c:pt idx="6">
                  <c:v>8000</c:v>
                </c:pt>
                <c:pt idx="7">
                  <c:v>10000</c:v>
                </c:pt>
              </c:numCache>
            </c:numRef>
          </c:val>
          <c:extLst>
            <c:ext xmlns:c16="http://schemas.microsoft.com/office/drawing/2014/chart" uri="{C3380CC4-5D6E-409C-BE32-E72D297353CC}">
              <c16:uniqueId val="{00000000-9C47-423D-9130-326A812950C6}"/>
            </c:ext>
          </c:extLst>
        </c:ser>
        <c:dLbls>
          <c:dLblPos val="outEnd"/>
          <c:showLegendKey val="0"/>
          <c:showVal val="1"/>
          <c:showCatName val="0"/>
          <c:showSerName val="0"/>
          <c:showPercent val="0"/>
          <c:showBubbleSize val="0"/>
        </c:dLbls>
        <c:gapWidth val="219"/>
        <c:overlap val="-27"/>
        <c:axId val="48119792"/>
        <c:axId val="48111056"/>
        <c:extLst>
          <c:ext xmlns:c15="http://schemas.microsoft.com/office/drawing/2012/chart" uri="{02D57815-91ED-43cb-92C2-25804820EDAC}">
            <c15:filteredBarSeries>
              <c15:ser>
                <c:idx val="0"/>
                <c:order val="0"/>
                <c:tx>
                  <c:strRef>
                    <c:extLst>
                      <c:ext uri="{02D57815-91ED-43cb-92C2-25804820EDAC}">
                        <c15:formulaRef>
                          <c15:sqref>Sheet1!$B$2</c15:sqref>
                        </c15:formulaRef>
                      </c:ext>
                    </c:extLst>
                    <c:strCache>
                      <c:ptCount val="1"/>
                      <c:pt idx="0">
                        <c:v>Năm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Sheet1!$C$2:$J$2</c15:sqref>
                        </c15:formulaRef>
                      </c:ext>
                    </c:extLst>
                    <c:numCache>
                      <c:formatCode>General</c:formatCode>
                      <c:ptCount val="8"/>
                      <c:pt idx="0">
                        <c:v>1650</c:v>
                      </c:pt>
                      <c:pt idx="1">
                        <c:v>1700</c:v>
                      </c:pt>
                      <c:pt idx="2">
                        <c:v>1850</c:v>
                      </c:pt>
                      <c:pt idx="3">
                        <c:v>1975</c:v>
                      </c:pt>
                      <c:pt idx="4">
                        <c:v>2000</c:v>
                      </c:pt>
                      <c:pt idx="5">
                        <c:v>2011</c:v>
                      </c:pt>
                      <c:pt idx="6">
                        <c:v>2022</c:v>
                      </c:pt>
                      <c:pt idx="7">
                        <c:v>2050</c:v>
                      </c:pt>
                    </c:numCache>
                  </c:numRef>
                </c:cat>
                <c:val>
                  <c:numRef>
                    <c:extLst>
                      <c:ext uri="{02D57815-91ED-43cb-92C2-25804820EDAC}">
                        <c15:formulaRef>
                          <c15:sqref>Sheet1!$C$2:$J$2</c15:sqref>
                        </c15:formulaRef>
                      </c:ext>
                    </c:extLst>
                    <c:numCache>
                      <c:formatCode>General</c:formatCode>
                      <c:ptCount val="8"/>
                      <c:pt idx="0">
                        <c:v>1650</c:v>
                      </c:pt>
                      <c:pt idx="1">
                        <c:v>1700</c:v>
                      </c:pt>
                      <c:pt idx="2">
                        <c:v>1850</c:v>
                      </c:pt>
                      <c:pt idx="3">
                        <c:v>1975</c:v>
                      </c:pt>
                      <c:pt idx="4">
                        <c:v>2000</c:v>
                      </c:pt>
                      <c:pt idx="5">
                        <c:v>2011</c:v>
                      </c:pt>
                      <c:pt idx="6">
                        <c:v>2022</c:v>
                      </c:pt>
                      <c:pt idx="7">
                        <c:v>2050</c:v>
                      </c:pt>
                    </c:numCache>
                  </c:numRef>
                </c:val>
                <c:extLst>
                  <c:ext xmlns:c16="http://schemas.microsoft.com/office/drawing/2014/chart" uri="{C3380CC4-5D6E-409C-BE32-E72D297353CC}">
                    <c16:uniqueId val="{00000001-9C47-423D-9130-326A812950C6}"/>
                  </c:ext>
                </c:extLst>
              </c15:ser>
            </c15:filteredBarSeries>
          </c:ext>
        </c:extLst>
      </c:barChart>
      <c:catAx>
        <c:axId val="481197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8111056"/>
        <c:crosses val="autoZero"/>
        <c:auto val="1"/>
        <c:lblAlgn val="ctr"/>
        <c:lblOffset val="100"/>
        <c:noMultiLvlLbl val="0"/>
      </c:catAx>
      <c:valAx>
        <c:axId val="48111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811979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3B440D-992E-4AA0-AD31-34DCC676C7B4}" type="doc">
      <dgm:prSet loTypeId="urn:microsoft.com/office/officeart/2009/3/layout/HorizontalOrganizationChart" loCatId="hierarchy" qsTypeId="urn:microsoft.com/office/officeart/2005/8/quickstyle/simple1" qsCatId="simple" csTypeId="urn:microsoft.com/office/officeart/2005/8/colors/accent2_3" csCatId="accent2" phldr="1"/>
      <dgm:spPr/>
      <dgm:t>
        <a:bodyPr/>
        <a:lstStyle/>
        <a:p>
          <a:endParaRPr lang="en-US"/>
        </a:p>
      </dgm:t>
    </dgm:pt>
    <dgm:pt modelId="{18834A18-EB20-413B-AE72-10B62F814087}">
      <dgm:prSet phldrT="[Text]" custT="1"/>
      <dgm:spPr/>
      <dgm:t>
        <a:bodyPr/>
        <a:lstStyle/>
        <a:p>
          <a:pPr algn="ctr"/>
          <a:r>
            <a:rPr lang="en-US" sz="3200" smtClean="0">
              <a:solidFill>
                <a:schemeClr val="tx1"/>
              </a:solidFill>
            </a:rPr>
            <a:t>Vai trò của nông nghiệp bền vững</a:t>
          </a:r>
          <a:endParaRPr lang="en-US" sz="3200">
            <a:solidFill>
              <a:schemeClr val="tx1"/>
            </a:solidFill>
          </a:endParaRPr>
        </a:p>
      </dgm:t>
    </dgm:pt>
    <dgm:pt modelId="{F630D7B4-AF26-4339-A7AF-5560D211B71A}" type="parTrans" cxnId="{1F4019EA-CF8C-4B44-B3B1-26C9520E4EF4}">
      <dgm:prSet/>
      <dgm:spPr/>
      <dgm:t>
        <a:bodyPr/>
        <a:lstStyle/>
        <a:p>
          <a:pPr algn="just"/>
          <a:endParaRPr lang="en-US"/>
        </a:p>
      </dgm:t>
    </dgm:pt>
    <dgm:pt modelId="{2235B179-2236-4837-8AA7-C1B809BBE59B}" type="sibTrans" cxnId="{1F4019EA-CF8C-4B44-B3B1-26C9520E4EF4}">
      <dgm:prSet/>
      <dgm:spPr/>
      <dgm:t>
        <a:bodyPr/>
        <a:lstStyle/>
        <a:p>
          <a:pPr algn="just"/>
          <a:endParaRPr lang="en-US"/>
        </a:p>
      </dgm:t>
    </dgm:pt>
    <dgm:pt modelId="{46A85E8A-8C0D-4A06-A017-DC2531B02923}">
      <dgm:prSet phldrT="[Text]" custT="1"/>
      <dgm:spPr/>
      <dgm:t>
        <a:bodyPr/>
        <a:lstStyle/>
        <a:p>
          <a:pPr algn="just"/>
          <a:r>
            <a:rPr lang="en-US" sz="3200" b="1" i="1" smtClean="0">
              <a:solidFill>
                <a:schemeClr val="tx1"/>
              </a:solidFill>
            </a:rPr>
            <a:t>Đối với kinh tế</a:t>
          </a:r>
          <a:r>
            <a:rPr lang="en-US" sz="3200" smtClean="0">
              <a:solidFill>
                <a:schemeClr val="tx1"/>
              </a:solidFill>
            </a:rPr>
            <a:t>: nâng cao giá trị nông sản, hướng đến xuất khẩu</a:t>
          </a:r>
          <a:endParaRPr lang="en-US" sz="3200">
            <a:solidFill>
              <a:schemeClr val="tx1"/>
            </a:solidFill>
          </a:endParaRPr>
        </a:p>
      </dgm:t>
    </dgm:pt>
    <dgm:pt modelId="{53A47858-7367-492B-8FD4-4A2AA44B60E6}" type="parTrans" cxnId="{2EFC8A54-61B4-4389-82E0-9DD330B7EB01}">
      <dgm:prSet/>
      <dgm:spPr/>
      <dgm:t>
        <a:bodyPr/>
        <a:lstStyle/>
        <a:p>
          <a:pPr algn="just"/>
          <a:endParaRPr lang="en-US"/>
        </a:p>
      </dgm:t>
    </dgm:pt>
    <dgm:pt modelId="{D85C3B9B-BACB-4DD4-8253-F6CBC8BA55B7}" type="sibTrans" cxnId="{2EFC8A54-61B4-4389-82E0-9DD330B7EB01}">
      <dgm:prSet/>
      <dgm:spPr/>
      <dgm:t>
        <a:bodyPr/>
        <a:lstStyle/>
        <a:p>
          <a:pPr algn="just"/>
          <a:endParaRPr lang="en-US"/>
        </a:p>
      </dgm:t>
    </dgm:pt>
    <dgm:pt modelId="{3C81904F-2176-421C-A447-F1C63D1C70EA}">
      <dgm:prSet phldrT="[Text]" custT="1"/>
      <dgm:spPr/>
      <dgm:t>
        <a:bodyPr/>
        <a:lstStyle/>
        <a:p>
          <a:pPr algn="just"/>
          <a:r>
            <a:rPr lang="en-US" sz="3200" b="1" i="1" smtClean="0">
              <a:solidFill>
                <a:schemeClr val="tx1"/>
              </a:solidFill>
            </a:rPr>
            <a:t>Đối với xã hội</a:t>
          </a:r>
          <a:r>
            <a:rPr lang="en-US" sz="3200" smtClean="0">
              <a:solidFill>
                <a:schemeClr val="tx1"/>
              </a:solidFill>
            </a:rPr>
            <a:t>: đảm bảo sự công bằng trong phát triển, nâng cao thu nhập, cải thiện chất lượng cuộc sống…</a:t>
          </a:r>
          <a:endParaRPr lang="en-US" sz="3200">
            <a:solidFill>
              <a:schemeClr val="tx1"/>
            </a:solidFill>
          </a:endParaRPr>
        </a:p>
      </dgm:t>
    </dgm:pt>
    <dgm:pt modelId="{A11C5306-4CC4-41DF-AACF-7FC6BF3F2AFC}" type="parTrans" cxnId="{35F8112F-245F-4701-B7B4-4E39170A98EF}">
      <dgm:prSet/>
      <dgm:spPr/>
      <dgm:t>
        <a:bodyPr/>
        <a:lstStyle/>
        <a:p>
          <a:pPr algn="just"/>
          <a:endParaRPr lang="en-US"/>
        </a:p>
      </dgm:t>
    </dgm:pt>
    <dgm:pt modelId="{37498F74-B766-4337-B033-25E531322F59}" type="sibTrans" cxnId="{35F8112F-245F-4701-B7B4-4E39170A98EF}">
      <dgm:prSet/>
      <dgm:spPr/>
      <dgm:t>
        <a:bodyPr/>
        <a:lstStyle/>
        <a:p>
          <a:pPr algn="just"/>
          <a:endParaRPr lang="en-US"/>
        </a:p>
      </dgm:t>
    </dgm:pt>
    <dgm:pt modelId="{6635A3A2-6DA5-4F64-B930-6F8C2D97C20E}">
      <dgm:prSet phldrT="[Text]" custT="1"/>
      <dgm:spPr/>
      <dgm:t>
        <a:bodyPr/>
        <a:lstStyle/>
        <a:p>
          <a:pPr algn="just"/>
          <a:r>
            <a:rPr lang="en-US" sz="3200" b="1" i="1" smtClean="0">
              <a:solidFill>
                <a:schemeClr val="tx1"/>
              </a:solidFill>
            </a:rPr>
            <a:t>Đối với môi trường</a:t>
          </a:r>
          <a:r>
            <a:rPr lang="en-US" sz="3200" smtClean="0">
              <a:solidFill>
                <a:schemeClr val="tx1"/>
              </a:solidFill>
            </a:rPr>
            <a:t>: tránh lãng phí tài nguyên, hạn chế ô nhiễm môi trường…</a:t>
          </a:r>
          <a:endParaRPr lang="en-US" sz="3200">
            <a:solidFill>
              <a:schemeClr val="tx1"/>
            </a:solidFill>
          </a:endParaRPr>
        </a:p>
      </dgm:t>
    </dgm:pt>
    <dgm:pt modelId="{70306CCE-30D3-4889-8FC3-598D3C0FD2B4}" type="parTrans" cxnId="{230F1003-FCFA-42D3-9B22-E6788DFC11E2}">
      <dgm:prSet/>
      <dgm:spPr/>
      <dgm:t>
        <a:bodyPr/>
        <a:lstStyle/>
        <a:p>
          <a:pPr algn="just"/>
          <a:endParaRPr lang="en-US"/>
        </a:p>
      </dgm:t>
    </dgm:pt>
    <dgm:pt modelId="{1DF17704-79CC-4AD0-9BCE-B37DB3FAC2F7}" type="sibTrans" cxnId="{230F1003-FCFA-42D3-9B22-E6788DFC11E2}">
      <dgm:prSet/>
      <dgm:spPr/>
      <dgm:t>
        <a:bodyPr/>
        <a:lstStyle/>
        <a:p>
          <a:pPr algn="just"/>
          <a:endParaRPr lang="en-US"/>
        </a:p>
      </dgm:t>
    </dgm:pt>
    <dgm:pt modelId="{31E254B5-F9C7-41E5-B034-232E9805B3B2}" type="pres">
      <dgm:prSet presAssocID="{A63B440D-992E-4AA0-AD31-34DCC676C7B4}" presName="hierChild1" presStyleCnt="0">
        <dgm:presLayoutVars>
          <dgm:orgChart val="1"/>
          <dgm:chPref val="1"/>
          <dgm:dir/>
          <dgm:animOne val="branch"/>
          <dgm:animLvl val="lvl"/>
          <dgm:resizeHandles/>
        </dgm:presLayoutVars>
      </dgm:prSet>
      <dgm:spPr/>
      <dgm:t>
        <a:bodyPr/>
        <a:lstStyle/>
        <a:p>
          <a:endParaRPr lang="en-US"/>
        </a:p>
      </dgm:t>
    </dgm:pt>
    <dgm:pt modelId="{2230BEC2-ACD6-4BCA-87A7-BFE020E63805}" type="pres">
      <dgm:prSet presAssocID="{18834A18-EB20-413B-AE72-10B62F814087}" presName="hierRoot1" presStyleCnt="0">
        <dgm:presLayoutVars>
          <dgm:hierBranch val="init"/>
        </dgm:presLayoutVars>
      </dgm:prSet>
      <dgm:spPr/>
      <dgm:t>
        <a:bodyPr/>
        <a:lstStyle/>
        <a:p>
          <a:endParaRPr lang="en-US"/>
        </a:p>
      </dgm:t>
    </dgm:pt>
    <dgm:pt modelId="{890A1AD1-31CF-4767-A435-7414F46660BD}" type="pres">
      <dgm:prSet presAssocID="{18834A18-EB20-413B-AE72-10B62F814087}" presName="rootComposite1" presStyleCnt="0"/>
      <dgm:spPr/>
      <dgm:t>
        <a:bodyPr/>
        <a:lstStyle/>
        <a:p>
          <a:endParaRPr lang="en-US"/>
        </a:p>
      </dgm:t>
    </dgm:pt>
    <dgm:pt modelId="{0031A4BD-0342-48C3-8A74-AEBCDCF2BB42}" type="pres">
      <dgm:prSet presAssocID="{18834A18-EB20-413B-AE72-10B62F814087}" presName="rootText1" presStyleLbl="node0" presStyleIdx="0" presStyleCnt="1" custScaleX="51448" custLinFactNeighborX="903" custLinFactNeighborY="-8669">
        <dgm:presLayoutVars>
          <dgm:chPref val="3"/>
        </dgm:presLayoutVars>
      </dgm:prSet>
      <dgm:spPr/>
      <dgm:t>
        <a:bodyPr/>
        <a:lstStyle/>
        <a:p>
          <a:endParaRPr lang="en-US"/>
        </a:p>
      </dgm:t>
    </dgm:pt>
    <dgm:pt modelId="{BBC6C24E-0B7D-4CC1-8FD2-05A94ACEC49C}" type="pres">
      <dgm:prSet presAssocID="{18834A18-EB20-413B-AE72-10B62F814087}" presName="rootConnector1" presStyleLbl="node1" presStyleIdx="0" presStyleCnt="0"/>
      <dgm:spPr/>
      <dgm:t>
        <a:bodyPr/>
        <a:lstStyle/>
        <a:p>
          <a:endParaRPr lang="en-US"/>
        </a:p>
      </dgm:t>
    </dgm:pt>
    <dgm:pt modelId="{94967EBA-3FE6-4A92-B468-10414E99495A}" type="pres">
      <dgm:prSet presAssocID="{18834A18-EB20-413B-AE72-10B62F814087}" presName="hierChild2" presStyleCnt="0"/>
      <dgm:spPr/>
      <dgm:t>
        <a:bodyPr/>
        <a:lstStyle/>
        <a:p>
          <a:endParaRPr lang="en-US"/>
        </a:p>
      </dgm:t>
    </dgm:pt>
    <dgm:pt modelId="{8FA396A0-CC27-4E1C-8228-8F04D6B08534}" type="pres">
      <dgm:prSet presAssocID="{53A47858-7367-492B-8FD4-4A2AA44B60E6}" presName="Name64" presStyleLbl="parChTrans1D2" presStyleIdx="0" presStyleCnt="3"/>
      <dgm:spPr/>
      <dgm:t>
        <a:bodyPr/>
        <a:lstStyle/>
        <a:p>
          <a:endParaRPr lang="en-US"/>
        </a:p>
      </dgm:t>
    </dgm:pt>
    <dgm:pt modelId="{8F758ACF-47B1-4523-9581-F14FC4B8D0E1}" type="pres">
      <dgm:prSet presAssocID="{46A85E8A-8C0D-4A06-A017-DC2531B02923}" presName="hierRoot2" presStyleCnt="0">
        <dgm:presLayoutVars>
          <dgm:hierBranch val="init"/>
        </dgm:presLayoutVars>
      </dgm:prSet>
      <dgm:spPr/>
      <dgm:t>
        <a:bodyPr/>
        <a:lstStyle/>
        <a:p>
          <a:endParaRPr lang="en-US"/>
        </a:p>
      </dgm:t>
    </dgm:pt>
    <dgm:pt modelId="{D71F1393-EF3B-4E96-8F5B-36C52FA7A6D0}" type="pres">
      <dgm:prSet presAssocID="{46A85E8A-8C0D-4A06-A017-DC2531B02923}" presName="rootComposite" presStyleCnt="0"/>
      <dgm:spPr/>
      <dgm:t>
        <a:bodyPr/>
        <a:lstStyle/>
        <a:p>
          <a:endParaRPr lang="en-US"/>
        </a:p>
      </dgm:t>
    </dgm:pt>
    <dgm:pt modelId="{EEB9488D-4372-455A-8C69-F1C366F51644}" type="pres">
      <dgm:prSet presAssocID="{46A85E8A-8C0D-4A06-A017-DC2531B02923}" presName="rootText" presStyleLbl="node2" presStyleIdx="0" presStyleCnt="3" custScaleX="152440" custScaleY="66635">
        <dgm:presLayoutVars>
          <dgm:chPref val="3"/>
        </dgm:presLayoutVars>
      </dgm:prSet>
      <dgm:spPr/>
      <dgm:t>
        <a:bodyPr/>
        <a:lstStyle/>
        <a:p>
          <a:endParaRPr lang="en-US"/>
        </a:p>
      </dgm:t>
    </dgm:pt>
    <dgm:pt modelId="{24A3667C-2C2C-48FF-8D1F-EC4D6E56BB91}" type="pres">
      <dgm:prSet presAssocID="{46A85E8A-8C0D-4A06-A017-DC2531B02923}" presName="rootConnector" presStyleLbl="node2" presStyleIdx="0" presStyleCnt="3"/>
      <dgm:spPr/>
      <dgm:t>
        <a:bodyPr/>
        <a:lstStyle/>
        <a:p>
          <a:endParaRPr lang="en-US"/>
        </a:p>
      </dgm:t>
    </dgm:pt>
    <dgm:pt modelId="{446967CA-5175-424D-8097-F43CB843FA33}" type="pres">
      <dgm:prSet presAssocID="{46A85E8A-8C0D-4A06-A017-DC2531B02923}" presName="hierChild4" presStyleCnt="0"/>
      <dgm:spPr/>
      <dgm:t>
        <a:bodyPr/>
        <a:lstStyle/>
        <a:p>
          <a:endParaRPr lang="en-US"/>
        </a:p>
      </dgm:t>
    </dgm:pt>
    <dgm:pt modelId="{83EF8248-F602-460F-A8C1-16BE1849772B}" type="pres">
      <dgm:prSet presAssocID="{46A85E8A-8C0D-4A06-A017-DC2531B02923}" presName="hierChild5" presStyleCnt="0"/>
      <dgm:spPr/>
      <dgm:t>
        <a:bodyPr/>
        <a:lstStyle/>
        <a:p>
          <a:endParaRPr lang="en-US"/>
        </a:p>
      </dgm:t>
    </dgm:pt>
    <dgm:pt modelId="{A1AE3B5B-DB45-4E78-B7B9-79DD1ED24842}" type="pres">
      <dgm:prSet presAssocID="{A11C5306-4CC4-41DF-AACF-7FC6BF3F2AFC}" presName="Name64" presStyleLbl="parChTrans1D2" presStyleIdx="1" presStyleCnt="3"/>
      <dgm:spPr/>
      <dgm:t>
        <a:bodyPr/>
        <a:lstStyle/>
        <a:p>
          <a:endParaRPr lang="en-US"/>
        </a:p>
      </dgm:t>
    </dgm:pt>
    <dgm:pt modelId="{A3BEECC5-6138-4AC7-995E-5567D461D1EE}" type="pres">
      <dgm:prSet presAssocID="{3C81904F-2176-421C-A447-F1C63D1C70EA}" presName="hierRoot2" presStyleCnt="0">
        <dgm:presLayoutVars>
          <dgm:hierBranch val="init"/>
        </dgm:presLayoutVars>
      </dgm:prSet>
      <dgm:spPr/>
      <dgm:t>
        <a:bodyPr/>
        <a:lstStyle/>
        <a:p>
          <a:endParaRPr lang="en-US"/>
        </a:p>
      </dgm:t>
    </dgm:pt>
    <dgm:pt modelId="{DFC4CAC0-7CE4-40B4-A047-3425F2552F51}" type="pres">
      <dgm:prSet presAssocID="{3C81904F-2176-421C-A447-F1C63D1C70EA}" presName="rootComposite" presStyleCnt="0"/>
      <dgm:spPr/>
      <dgm:t>
        <a:bodyPr/>
        <a:lstStyle/>
        <a:p>
          <a:endParaRPr lang="en-US"/>
        </a:p>
      </dgm:t>
    </dgm:pt>
    <dgm:pt modelId="{D59540EC-D6E0-4D81-BE0F-1716F7C754EE}" type="pres">
      <dgm:prSet presAssocID="{3C81904F-2176-421C-A447-F1C63D1C70EA}" presName="rootText" presStyleLbl="node2" presStyleIdx="1" presStyleCnt="3" custScaleX="153519" custLinFactNeighborX="1025" custLinFactNeighborY="-15171">
        <dgm:presLayoutVars>
          <dgm:chPref val="3"/>
        </dgm:presLayoutVars>
      </dgm:prSet>
      <dgm:spPr/>
      <dgm:t>
        <a:bodyPr/>
        <a:lstStyle/>
        <a:p>
          <a:endParaRPr lang="en-US"/>
        </a:p>
      </dgm:t>
    </dgm:pt>
    <dgm:pt modelId="{A3AA752F-EDE9-41C9-86CF-F6A7D64095D6}" type="pres">
      <dgm:prSet presAssocID="{3C81904F-2176-421C-A447-F1C63D1C70EA}" presName="rootConnector" presStyleLbl="node2" presStyleIdx="1" presStyleCnt="3"/>
      <dgm:spPr/>
      <dgm:t>
        <a:bodyPr/>
        <a:lstStyle/>
        <a:p>
          <a:endParaRPr lang="en-US"/>
        </a:p>
      </dgm:t>
    </dgm:pt>
    <dgm:pt modelId="{8F13DD87-93D8-4D59-828B-AE284B48BA58}" type="pres">
      <dgm:prSet presAssocID="{3C81904F-2176-421C-A447-F1C63D1C70EA}" presName="hierChild4" presStyleCnt="0"/>
      <dgm:spPr/>
      <dgm:t>
        <a:bodyPr/>
        <a:lstStyle/>
        <a:p>
          <a:endParaRPr lang="en-US"/>
        </a:p>
      </dgm:t>
    </dgm:pt>
    <dgm:pt modelId="{E6CB6361-F03A-40B9-AE4B-D14B1B5DADF6}" type="pres">
      <dgm:prSet presAssocID="{3C81904F-2176-421C-A447-F1C63D1C70EA}" presName="hierChild5" presStyleCnt="0"/>
      <dgm:spPr/>
      <dgm:t>
        <a:bodyPr/>
        <a:lstStyle/>
        <a:p>
          <a:endParaRPr lang="en-US"/>
        </a:p>
      </dgm:t>
    </dgm:pt>
    <dgm:pt modelId="{5C358BF8-FF92-4714-948A-1234E3D05670}" type="pres">
      <dgm:prSet presAssocID="{70306CCE-30D3-4889-8FC3-598D3C0FD2B4}" presName="Name64" presStyleLbl="parChTrans1D2" presStyleIdx="2" presStyleCnt="3"/>
      <dgm:spPr/>
      <dgm:t>
        <a:bodyPr/>
        <a:lstStyle/>
        <a:p>
          <a:endParaRPr lang="en-US"/>
        </a:p>
      </dgm:t>
    </dgm:pt>
    <dgm:pt modelId="{08CA7990-AED9-4E9D-AAD1-F9DCC1D5779D}" type="pres">
      <dgm:prSet presAssocID="{6635A3A2-6DA5-4F64-B930-6F8C2D97C20E}" presName="hierRoot2" presStyleCnt="0">
        <dgm:presLayoutVars>
          <dgm:hierBranch val="init"/>
        </dgm:presLayoutVars>
      </dgm:prSet>
      <dgm:spPr/>
      <dgm:t>
        <a:bodyPr/>
        <a:lstStyle/>
        <a:p>
          <a:endParaRPr lang="en-US"/>
        </a:p>
      </dgm:t>
    </dgm:pt>
    <dgm:pt modelId="{1A5C6161-B18A-4B17-B38B-C180D5BB964C}" type="pres">
      <dgm:prSet presAssocID="{6635A3A2-6DA5-4F64-B930-6F8C2D97C20E}" presName="rootComposite" presStyleCnt="0"/>
      <dgm:spPr/>
      <dgm:t>
        <a:bodyPr/>
        <a:lstStyle/>
        <a:p>
          <a:endParaRPr lang="en-US"/>
        </a:p>
      </dgm:t>
    </dgm:pt>
    <dgm:pt modelId="{2BE7E54F-CA6E-495B-B821-4D6790320DD4}" type="pres">
      <dgm:prSet presAssocID="{6635A3A2-6DA5-4F64-B930-6F8C2D97C20E}" presName="rootText" presStyleLbl="node2" presStyleIdx="2" presStyleCnt="3" custScaleX="154523" custScaleY="74397" custLinFactNeighborX="669" custLinFactNeighborY="-33593">
        <dgm:presLayoutVars>
          <dgm:chPref val="3"/>
        </dgm:presLayoutVars>
      </dgm:prSet>
      <dgm:spPr/>
      <dgm:t>
        <a:bodyPr/>
        <a:lstStyle/>
        <a:p>
          <a:endParaRPr lang="en-US"/>
        </a:p>
      </dgm:t>
    </dgm:pt>
    <dgm:pt modelId="{7DB1EC17-182C-479C-8772-89E89BE330D4}" type="pres">
      <dgm:prSet presAssocID="{6635A3A2-6DA5-4F64-B930-6F8C2D97C20E}" presName="rootConnector" presStyleLbl="node2" presStyleIdx="2" presStyleCnt="3"/>
      <dgm:spPr/>
      <dgm:t>
        <a:bodyPr/>
        <a:lstStyle/>
        <a:p>
          <a:endParaRPr lang="en-US"/>
        </a:p>
      </dgm:t>
    </dgm:pt>
    <dgm:pt modelId="{D36E4395-7EC4-49BE-AC0C-C8993DF8A0B0}" type="pres">
      <dgm:prSet presAssocID="{6635A3A2-6DA5-4F64-B930-6F8C2D97C20E}" presName="hierChild4" presStyleCnt="0"/>
      <dgm:spPr/>
      <dgm:t>
        <a:bodyPr/>
        <a:lstStyle/>
        <a:p>
          <a:endParaRPr lang="en-US"/>
        </a:p>
      </dgm:t>
    </dgm:pt>
    <dgm:pt modelId="{3F7659F5-476B-4554-996B-03C3CCE25F9F}" type="pres">
      <dgm:prSet presAssocID="{6635A3A2-6DA5-4F64-B930-6F8C2D97C20E}" presName="hierChild5" presStyleCnt="0"/>
      <dgm:spPr/>
      <dgm:t>
        <a:bodyPr/>
        <a:lstStyle/>
        <a:p>
          <a:endParaRPr lang="en-US"/>
        </a:p>
      </dgm:t>
    </dgm:pt>
    <dgm:pt modelId="{99CF8BFA-2D40-47E9-8C6A-2DF484173F83}" type="pres">
      <dgm:prSet presAssocID="{18834A18-EB20-413B-AE72-10B62F814087}" presName="hierChild3" presStyleCnt="0"/>
      <dgm:spPr/>
      <dgm:t>
        <a:bodyPr/>
        <a:lstStyle/>
        <a:p>
          <a:endParaRPr lang="en-US"/>
        </a:p>
      </dgm:t>
    </dgm:pt>
  </dgm:ptLst>
  <dgm:cxnLst>
    <dgm:cxn modelId="{BD869432-A8EF-4CF5-8A09-336D924E2C2D}" type="presOf" srcId="{18834A18-EB20-413B-AE72-10B62F814087}" destId="{BBC6C24E-0B7D-4CC1-8FD2-05A94ACEC49C}" srcOrd="1" destOrd="0" presId="urn:microsoft.com/office/officeart/2009/3/layout/HorizontalOrganizationChart"/>
    <dgm:cxn modelId="{E8BF8BED-DF7D-456D-BF75-B9689C300A43}" type="presOf" srcId="{46A85E8A-8C0D-4A06-A017-DC2531B02923}" destId="{24A3667C-2C2C-48FF-8D1F-EC4D6E56BB91}" srcOrd="1" destOrd="0" presId="urn:microsoft.com/office/officeart/2009/3/layout/HorizontalOrganizationChart"/>
    <dgm:cxn modelId="{230F1003-FCFA-42D3-9B22-E6788DFC11E2}" srcId="{18834A18-EB20-413B-AE72-10B62F814087}" destId="{6635A3A2-6DA5-4F64-B930-6F8C2D97C20E}" srcOrd="2" destOrd="0" parTransId="{70306CCE-30D3-4889-8FC3-598D3C0FD2B4}" sibTransId="{1DF17704-79CC-4AD0-9BCE-B37DB3FAC2F7}"/>
    <dgm:cxn modelId="{3626991D-5796-4FF3-A261-505BF6DE8C59}" type="presOf" srcId="{53A47858-7367-492B-8FD4-4A2AA44B60E6}" destId="{8FA396A0-CC27-4E1C-8228-8F04D6B08534}" srcOrd="0" destOrd="0" presId="urn:microsoft.com/office/officeart/2009/3/layout/HorizontalOrganizationChart"/>
    <dgm:cxn modelId="{30B9B72C-5C69-4DE9-9EDD-71FCB46127E5}" type="presOf" srcId="{A63B440D-992E-4AA0-AD31-34DCC676C7B4}" destId="{31E254B5-F9C7-41E5-B034-232E9805B3B2}" srcOrd="0" destOrd="0" presId="urn:microsoft.com/office/officeart/2009/3/layout/HorizontalOrganizationChart"/>
    <dgm:cxn modelId="{D5A41278-201E-48F9-8CCF-5CB6A7052F10}" type="presOf" srcId="{3C81904F-2176-421C-A447-F1C63D1C70EA}" destId="{D59540EC-D6E0-4D81-BE0F-1716F7C754EE}" srcOrd="0" destOrd="0" presId="urn:microsoft.com/office/officeart/2009/3/layout/HorizontalOrganizationChart"/>
    <dgm:cxn modelId="{F0C6D102-7E70-42A2-A57E-B1AA2185F8A7}" type="presOf" srcId="{46A85E8A-8C0D-4A06-A017-DC2531B02923}" destId="{EEB9488D-4372-455A-8C69-F1C366F51644}" srcOrd="0" destOrd="0" presId="urn:microsoft.com/office/officeart/2009/3/layout/HorizontalOrganizationChart"/>
    <dgm:cxn modelId="{35F8112F-245F-4701-B7B4-4E39170A98EF}" srcId="{18834A18-EB20-413B-AE72-10B62F814087}" destId="{3C81904F-2176-421C-A447-F1C63D1C70EA}" srcOrd="1" destOrd="0" parTransId="{A11C5306-4CC4-41DF-AACF-7FC6BF3F2AFC}" sibTransId="{37498F74-B766-4337-B033-25E531322F59}"/>
    <dgm:cxn modelId="{2EFC8A54-61B4-4389-82E0-9DD330B7EB01}" srcId="{18834A18-EB20-413B-AE72-10B62F814087}" destId="{46A85E8A-8C0D-4A06-A017-DC2531B02923}" srcOrd="0" destOrd="0" parTransId="{53A47858-7367-492B-8FD4-4A2AA44B60E6}" sibTransId="{D85C3B9B-BACB-4DD4-8253-F6CBC8BA55B7}"/>
    <dgm:cxn modelId="{FD930708-DE53-4311-8B34-EAFF10DC73F2}" type="presOf" srcId="{3C81904F-2176-421C-A447-F1C63D1C70EA}" destId="{A3AA752F-EDE9-41C9-86CF-F6A7D64095D6}" srcOrd="1" destOrd="0" presId="urn:microsoft.com/office/officeart/2009/3/layout/HorizontalOrganizationChart"/>
    <dgm:cxn modelId="{61A60781-D82E-463A-9F80-6103A85EAB3E}" type="presOf" srcId="{A11C5306-4CC4-41DF-AACF-7FC6BF3F2AFC}" destId="{A1AE3B5B-DB45-4E78-B7B9-79DD1ED24842}" srcOrd="0" destOrd="0" presId="urn:microsoft.com/office/officeart/2009/3/layout/HorizontalOrganizationChart"/>
    <dgm:cxn modelId="{452C7099-2F23-4ED7-ABDA-BB1BA99CDF3E}" type="presOf" srcId="{6635A3A2-6DA5-4F64-B930-6F8C2D97C20E}" destId="{7DB1EC17-182C-479C-8772-89E89BE330D4}" srcOrd="1" destOrd="0" presId="urn:microsoft.com/office/officeart/2009/3/layout/HorizontalOrganizationChart"/>
    <dgm:cxn modelId="{655DDF54-05F4-4F40-9DA0-9E04F90B7CF7}" type="presOf" srcId="{6635A3A2-6DA5-4F64-B930-6F8C2D97C20E}" destId="{2BE7E54F-CA6E-495B-B821-4D6790320DD4}" srcOrd="0" destOrd="0" presId="urn:microsoft.com/office/officeart/2009/3/layout/HorizontalOrganizationChart"/>
    <dgm:cxn modelId="{1F4019EA-CF8C-4B44-B3B1-26C9520E4EF4}" srcId="{A63B440D-992E-4AA0-AD31-34DCC676C7B4}" destId="{18834A18-EB20-413B-AE72-10B62F814087}" srcOrd="0" destOrd="0" parTransId="{F630D7B4-AF26-4339-A7AF-5560D211B71A}" sibTransId="{2235B179-2236-4837-8AA7-C1B809BBE59B}"/>
    <dgm:cxn modelId="{1A612CD7-B70C-4DEE-983B-D4782A0B3EAA}" type="presOf" srcId="{70306CCE-30D3-4889-8FC3-598D3C0FD2B4}" destId="{5C358BF8-FF92-4714-948A-1234E3D05670}" srcOrd="0" destOrd="0" presId="urn:microsoft.com/office/officeart/2009/3/layout/HorizontalOrganizationChart"/>
    <dgm:cxn modelId="{B255351D-54BB-43B5-A0FF-E6A76C91D810}" type="presOf" srcId="{18834A18-EB20-413B-AE72-10B62F814087}" destId="{0031A4BD-0342-48C3-8A74-AEBCDCF2BB42}" srcOrd="0" destOrd="0" presId="urn:microsoft.com/office/officeart/2009/3/layout/HorizontalOrganizationChart"/>
    <dgm:cxn modelId="{8744FD43-BAB8-4AD7-BAE2-D4CE1B8ED34D}" type="presParOf" srcId="{31E254B5-F9C7-41E5-B034-232E9805B3B2}" destId="{2230BEC2-ACD6-4BCA-87A7-BFE020E63805}" srcOrd="0" destOrd="0" presId="urn:microsoft.com/office/officeart/2009/3/layout/HorizontalOrganizationChart"/>
    <dgm:cxn modelId="{80AD683F-543A-4A4A-9238-8AA6BC43F29D}" type="presParOf" srcId="{2230BEC2-ACD6-4BCA-87A7-BFE020E63805}" destId="{890A1AD1-31CF-4767-A435-7414F46660BD}" srcOrd="0" destOrd="0" presId="urn:microsoft.com/office/officeart/2009/3/layout/HorizontalOrganizationChart"/>
    <dgm:cxn modelId="{CB066DB0-DF50-4593-88AC-F5442E30F31D}" type="presParOf" srcId="{890A1AD1-31CF-4767-A435-7414F46660BD}" destId="{0031A4BD-0342-48C3-8A74-AEBCDCF2BB42}" srcOrd="0" destOrd="0" presId="urn:microsoft.com/office/officeart/2009/3/layout/HorizontalOrganizationChart"/>
    <dgm:cxn modelId="{028B211B-AE87-4C88-83E1-3875ABF83AE8}" type="presParOf" srcId="{890A1AD1-31CF-4767-A435-7414F46660BD}" destId="{BBC6C24E-0B7D-4CC1-8FD2-05A94ACEC49C}" srcOrd="1" destOrd="0" presId="urn:microsoft.com/office/officeart/2009/3/layout/HorizontalOrganizationChart"/>
    <dgm:cxn modelId="{1B85F893-8D0D-4BD0-91A5-390BE3A9FB98}" type="presParOf" srcId="{2230BEC2-ACD6-4BCA-87A7-BFE020E63805}" destId="{94967EBA-3FE6-4A92-B468-10414E99495A}" srcOrd="1" destOrd="0" presId="urn:microsoft.com/office/officeart/2009/3/layout/HorizontalOrganizationChart"/>
    <dgm:cxn modelId="{264DC650-F02C-4674-9CAB-8C53C96F7A6B}" type="presParOf" srcId="{94967EBA-3FE6-4A92-B468-10414E99495A}" destId="{8FA396A0-CC27-4E1C-8228-8F04D6B08534}" srcOrd="0" destOrd="0" presId="urn:microsoft.com/office/officeart/2009/3/layout/HorizontalOrganizationChart"/>
    <dgm:cxn modelId="{9758F702-64BA-45C5-AD34-FCBDE1FC5B5C}" type="presParOf" srcId="{94967EBA-3FE6-4A92-B468-10414E99495A}" destId="{8F758ACF-47B1-4523-9581-F14FC4B8D0E1}" srcOrd="1" destOrd="0" presId="urn:microsoft.com/office/officeart/2009/3/layout/HorizontalOrganizationChart"/>
    <dgm:cxn modelId="{114D4CC2-25E9-43C5-A4A4-DA26F86B751B}" type="presParOf" srcId="{8F758ACF-47B1-4523-9581-F14FC4B8D0E1}" destId="{D71F1393-EF3B-4E96-8F5B-36C52FA7A6D0}" srcOrd="0" destOrd="0" presId="urn:microsoft.com/office/officeart/2009/3/layout/HorizontalOrganizationChart"/>
    <dgm:cxn modelId="{C5AD7D4F-ED32-4D5E-B225-0A5F54525EF1}" type="presParOf" srcId="{D71F1393-EF3B-4E96-8F5B-36C52FA7A6D0}" destId="{EEB9488D-4372-455A-8C69-F1C366F51644}" srcOrd="0" destOrd="0" presId="urn:microsoft.com/office/officeart/2009/3/layout/HorizontalOrganizationChart"/>
    <dgm:cxn modelId="{F3B65E27-FA16-47D0-AE5F-673931C14F4E}" type="presParOf" srcId="{D71F1393-EF3B-4E96-8F5B-36C52FA7A6D0}" destId="{24A3667C-2C2C-48FF-8D1F-EC4D6E56BB91}" srcOrd="1" destOrd="0" presId="urn:microsoft.com/office/officeart/2009/3/layout/HorizontalOrganizationChart"/>
    <dgm:cxn modelId="{16297A9C-7DF1-4262-AADF-3E1FEDA46331}" type="presParOf" srcId="{8F758ACF-47B1-4523-9581-F14FC4B8D0E1}" destId="{446967CA-5175-424D-8097-F43CB843FA33}" srcOrd="1" destOrd="0" presId="urn:microsoft.com/office/officeart/2009/3/layout/HorizontalOrganizationChart"/>
    <dgm:cxn modelId="{DC10FDD7-EDCF-4853-9672-1C6B49715BEC}" type="presParOf" srcId="{8F758ACF-47B1-4523-9581-F14FC4B8D0E1}" destId="{83EF8248-F602-460F-A8C1-16BE1849772B}" srcOrd="2" destOrd="0" presId="urn:microsoft.com/office/officeart/2009/3/layout/HorizontalOrganizationChart"/>
    <dgm:cxn modelId="{6120C462-5FA0-4BB7-AFDE-03E0E4DE373B}" type="presParOf" srcId="{94967EBA-3FE6-4A92-B468-10414E99495A}" destId="{A1AE3B5B-DB45-4E78-B7B9-79DD1ED24842}" srcOrd="2" destOrd="0" presId="urn:microsoft.com/office/officeart/2009/3/layout/HorizontalOrganizationChart"/>
    <dgm:cxn modelId="{8095A37A-BE2E-4F98-88A8-D8A012DE7F2C}" type="presParOf" srcId="{94967EBA-3FE6-4A92-B468-10414E99495A}" destId="{A3BEECC5-6138-4AC7-995E-5567D461D1EE}" srcOrd="3" destOrd="0" presId="urn:microsoft.com/office/officeart/2009/3/layout/HorizontalOrganizationChart"/>
    <dgm:cxn modelId="{4780C851-A545-40E7-BECB-D56F7C16C005}" type="presParOf" srcId="{A3BEECC5-6138-4AC7-995E-5567D461D1EE}" destId="{DFC4CAC0-7CE4-40B4-A047-3425F2552F51}" srcOrd="0" destOrd="0" presId="urn:microsoft.com/office/officeart/2009/3/layout/HorizontalOrganizationChart"/>
    <dgm:cxn modelId="{8893B136-F89E-4B37-AD9D-EFD5F42BAF25}" type="presParOf" srcId="{DFC4CAC0-7CE4-40B4-A047-3425F2552F51}" destId="{D59540EC-D6E0-4D81-BE0F-1716F7C754EE}" srcOrd="0" destOrd="0" presId="urn:microsoft.com/office/officeart/2009/3/layout/HorizontalOrganizationChart"/>
    <dgm:cxn modelId="{37C50445-0211-4D6F-AE44-B578F35F4F5A}" type="presParOf" srcId="{DFC4CAC0-7CE4-40B4-A047-3425F2552F51}" destId="{A3AA752F-EDE9-41C9-86CF-F6A7D64095D6}" srcOrd="1" destOrd="0" presId="urn:microsoft.com/office/officeart/2009/3/layout/HorizontalOrganizationChart"/>
    <dgm:cxn modelId="{DD24ACF2-4817-44A6-A063-9140668C9DC4}" type="presParOf" srcId="{A3BEECC5-6138-4AC7-995E-5567D461D1EE}" destId="{8F13DD87-93D8-4D59-828B-AE284B48BA58}" srcOrd="1" destOrd="0" presId="urn:microsoft.com/office/officeart/2009/3/layout/HorizontalOrganizationChart"/>
    <dgm:cxn modelId="{F87F8167-51D4-416E-9A43-10F6167EE547}" type="presParOf" srcId="{A3BEECC5-6138-4AC7-995E-5567D461D1EE}" destId="{E6CB6361-F03A-40B9-AE4B-D14B1B5DADF6}" srcOrd="2" destOrd="0" presId="urn:microsoft.com/office/officeart/2009/3/layout/HorizontalOrganizationChart"/>
    <dgm:cxn modelId="{338385FF-B86C-41BF-9388-981AF313F725}" type="presParOf" srcId="{94967EBA-3FE6-4A92-B468-10414E99495A}" destId="{5C358BF8-FF92-4714-948A-1234E3D05670}" srcOrd="4" destOrd="0" presId="urn:microsoft.com/office/officeart/2009/3/layout/HorizontalOrganizationChart"/>
    <dgm:cxn modelId="{0B0CD473-0AE9-4D77-92E9-33FF24740BAB}" type="presParOf" srcId="{94967EBA-3FE6-4A92-B468-10414E99495A}" destId="{08CA7990-AED9-4E9D-AAD1-F9DCC1D5779D}" srcOrd="5" destOrd="0" presId="urn:microsoft.com/office/officeart/2009/3/layout/HorizontalOrganizationChart"/>
    <dgm:cxn modelId="{D0832726-2B20-4FAF-83D7-53EC18986494}" type="presParOf" srcId="{08CA7990-AED9-4E9D-AAD1-F9DCC1D5779D}" destId="{1A5C6161-B18A-4B17-B38B-C180D5BB964C}" srcOrd="0" destOrd="0" presId="urn:microsoft.com/office/officeart/2009/3/layout/HorizontalOrganizationChart"/>
    <dgm:cxn modelId="{170030E6-459D-4602-8AD8-2B8636D1D86B}" type="presParOf" srcId="{1A5C6161-B18A-4B17-B38B-C180D5BB964C}" destId="{2BE7E54F-CA6E-495B-B821-4D6790320DD4}" srcOrd="0" destOrd="0" presId="urn:microsoft.com/office/officeart/2009/3/layout/HorizontalOrganizationChart"/>
    <dgm:cxn modelId="{133D719C-0999-419D-A771-D532B5669CE3}" type="presParOf" srcId="{1A5C6161-B18A-4B17-B38B-C180D5BB964C}" destId="{7DB1EC17-182C-479C-8772-89E89BE330D4}" srcOrd="1" destOrd="0" presId="urn:microsoft.com/office/officeart/2009/3/layout/HorizontalOrganizationChart"/>
    <dgm:cxn modelId="{DE425146-DEF8-40BD-8229-F9CE761DB309}" type="presParOf" srcId="{08CA7990-AED9-4E9D-AAD1-F9DCC1D5779D}" destId="{D36E4395-7EC4-49BE-AC0C-C8993DF8A0B0}" srcOrd="1" destOrd="0" presId="urn:microsoft.com/office/officeart/2009/3/layout/HorizontalOrganizationChart"/>
    <dgm:cxn modelId="{A0153A1B-0752-417B-B546-D8D4F30558EA}" type="presParOf" srcId="{08CA7990-AED9-4E9D-AAD1-F9DCC1D5779D}" destId="{3F7659F5-476B-4554-996B-03C3CCE25F9F}" srcOrd="2" destOrd="0" presId="urn:microsoft.com/office/officeart/2009/3/layout/HorizontalOrganizationChart"/>
    <dgm:cxn modelId="{C152357B-4CDC-42BA-BAC0-A0317162CA48}" type="presParOf" srcId="{2230BEC2-ACD6-4BCA-87A7-BFE020E63805}" destId="{99CF8BFA-2D40-47E9-8C6A-2DF484173F8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58BF8-FF92-4714-948A-1234E3D05670}">
      <dsp:nvSpPr>
        <dsp:cNvPr id="0" name=""/>
        <dsp:cNvSpPr/>
      </dsp:nvSpPr>
      <dsp:spPr>
        <a:xfrm>
          <a:off x="2299329" y="2205567"/>
          <a:ext cx="838979" cy="1331065"/>
        </a:xfrm>
        <a:custGeom>
          <a:avLst/>
          <a:gdLst/>
          <a:ahLst/>
          <a:cxnLst/>
          <a:rect l="0" t="0" r="0" b="0"/>
          <a:pathLst>
            <a:path>
              <a:moveTo>
                <a:pt x="0" y="0"/>
              </a:moveTo>
              <a:lnTo>
                <a:pt x="399828" y="0"/>
              </a:lnTo>
              <a:lnTo>
                <a:pt x="399828" y="1331065"/>
              </a:lnTo>
              <a:lnTo>
                <a:pt x="838979" y="1331065"/>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AE3B5B-DB45-4E78-B7B9-79DD1ED24842}">
      <dsp:nvSpPr>
        <dsp:cNvPr id="0" name=""/>
        <dsp:cNvSpPr/>
      </dsp:nvSpPr>
      <dsp:spPr>
        <a:xfrm>
          <a:off x="2299329" y="2066496"/>
          <a:ext cx="883069" cy="139070"/>
        </a:xfrm>
        <a:custGeom>
          <a:avLst/>
          <a:gdLst/>
          <a:ahLst/>
          <a:cxnLst/>
          <a:rect l="0" t="0" r="0" b="0"/>
          <a:pathLst>
            <a:path>
              <a:moveTo>
                <a:pt x="0" y="139070"/>
              </a:moveTo>
              <a:lnTo>
                <a:pt x="443919" y="139070"/>
              </a:lnTo>
              <a:lnTo>
                <a:pt x="443919" y="0"/>
              </a:lnTo>
              <a:lnTo>
                <a:pt x="883069" y="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A396A0-CC27-4E1C-8228-8F04D6B08534}">
      <dsp:nvSpPr>
        <dsp:cNvPr id="0" name=""/>
        <dsp:cNvSpPr/>
      </dsp:nvSpPr>
      <dsp:spPr>
        <a:xfrm>
          <a:off x="2299329" y="604799"/>
          <a:ext cx="838645" cy="1600768"/>
        </a:xfrm>
        <a:custGeom>
          <a:avLst/>
          <a:gdLst/>
          <a:ahLst/>
          <a:cxnLst/>
          <a:rect l="0" t="0" r="0" b="0"/>
          <a:pathLst>
            <a:path>
              <a:moveTo>
                <a:pt x="0" y="1600768"/>
              </a:moveTo>
              <a:lnTo>
                <a:pt x="399495" y="1600768"/>
              </a:lnTo>
              <a:lnTo>
                <a:pt x="399495" y="0"/>
              </a:lnTo>
              <a:lnTo>
                <a:pt x="838645" y="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31A4BD-0342-48C3-8A74-AEBCDCF2BB42}">
      <dsp:nvSpPr>
        <dsp:cNvPr id="0" name=""/>
        <dsp:cNvSpPr/>
      </dsp:nvSpPr>
      <dsp:spPr>
        <a:xfrm>
          <a:off x="39989" y="1535863"/>
          <a:ext cx="2259340" cy="1339408"/>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smtClean="0">
              <a:solidFill>
                <a:schemeClr val="tx1"/>
              </a:solidFill>
            </a:rPr>
            <a:t>Vai trò của nông nghiệp bền vững</a:t>
          </a:r>
          <a:endParaRPr lang="en-US" sz="3200" kern="1200">
            <a:solidFill>
              <a:schemeClr val="tx1"/>
            </a:solidFill>
          </a:endParaRPr>
        </a:p>
      </dsp:txBody>
      <dsp:txXfrm>
        <a:off x="39989" y="1535863"/>
        <a:ext cx="2259340" cy="1339408"/>
      </dsp:txXfrm>
    </dsp:sp>
    <dsp:sp modelId="{EEB9488D-4372-455A-8C69-F1C366F51644}">
      <dsp:nvSpPr>
        <dsp:cNvPr id="0" name=""/>
        <dsp:cNvSpPr/>
      </dsp:nvSpPr>
      <dsp:spPr>
        <a:xfrm>
          <a:off x="3137974" y="158541"/>
          <a:ext cx="6694407" cy="892514"/>
        </a:xfrm>
        <a:prstGeom prst="rect">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just" defTabSz="1422400">
            <a:lnSpc>
              <a:spcPct val="90000"/>
            </a:lnSpc>
            <a:spcBef>
              <a:spcPct val="0"/>
            </a:spcBef>
            <a:spcAft>
              <a:spcPct val="35000"/>
            </a:spcAft>
          </a:pPr>
          <a:r>
            <a:rPr lang="en-US" sz="3200" b="1" i="1" kern="1200" smtClean="0">
              <a:solidFill>
                <a:schemeClr val="tx1"/>
              </a:solidFill>
            </a:rPr>
            <a:t>Đối với kinh tế</a:t>
          </a:r>
          <a:r>
            <a:rPr lang="en-US" sz="3200" kern="1200" smtClean="0">
              <a:solidFill>
                <a:schemeClr val="tx1"/>
              </a:solidFill>
            </a:rPr>
            <a:t>: nâng cao giá trị nông sản, hướng đến xuất khẩu</a:t>
          </a:r>
          <a:endParaRPr lang="en-US" sz="3200" kern="1200">
            <a:solidFill>
              <a:schemeClr val="tx1"/>
            </a:solidFill>
          </a:endParaRPr>
        </a:p>
      </dsp:txBody>
      <dsp:txXfrm>
        <a:off x="3137974" y="158541"/>
        <a:ext cx="6694407" cy="892514"/>
      </dsp:txXfrm>
    </dsp:sp>
    <dsp:sp modelId="{D59540EC-D6E0-4D81-BE0F-1716F7C754EE}">
      <dsp:nvSpPr>
        <dsp:cNvPr id="0" name=""/>
        <dsp:cNvSpPr/>
      </dsp:nvSpPr>
      <dsp:spPr>
        <a:xfrm>
          <a:off x="3182399" y="1396792"/>
          <a:ext cx="6741791" cy="1339408"/>
        </a:xfrm>
        <a:prstGeom prst="rect">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just" defTabSz="1422400">
            <a:lnSpc>
              <a:spcPct val="90000"/>
            </a:lnSpc>
            <a:spcBef>
              <a:spcPct val="0"/>
            </a:spcBef>
            <a:spcAft>
              <a:spcPct val="35000"/>
            </a:spcAft>
          </a:pPr>
          <a:r>
            <a:rPr lang="en-US" sz="3200" b="1" i="1" kern="1200" smtClean="0">
              <a:solidFill>
                <a:schemeClr val="tx1"/>
              </a:solidFill>
            </a:rPr>
            <a:t>Đối với xã hội</a:t>
          </a:r>
          <a:r>
            <a:rPr lang="en-US" sz="3200" kern="1200" smtClean="0">
              <a:solidFill>
                <a:schemeClr val="tx1"/>
              </a:solidFill>
            </a:rPr>
            <a:t>: đảm bảo sự công bằng trong phát triển, nâng cao thu nhập, cải thiện chất lượng cuộc sống…</a:t>
          </a:r>
          <a:endParaRPr lang="en-US" sz="3200" kern="1200">
            <a:solidFill>
              <a:schemeClr val="tx1"/>
            </a:solidFill>
          </a:endParaRPr>
        </a:p>
      </dsp:txBody>
      <dsp:txXfrm>
        <a:off x="3182399" y="1396792"/>
        <a:ext cx="6741791" cy="1339408"/>
      </dsp:txXfrm>
    </dsp:sp>
    <dsp:sp modelId="{2BE7E54F-CA6E-495B-B821-4D6790320DD4}">
      <dsp:nvSpPr>
        <dsp:cNvPr id="0" name=""/>
        <dsp:cNvSpPr/>
      </dsp:nvSpPr>
      <dsp:spPr>
        <a:xfrm>
          <a:off x="3138308" y="3038393"/>
          <a:ext cx="6785882" cy="996479"/>
        </a:xfrm>
        <a:prstGeom prst="rect">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just" defTabSz="1422400">
            <a:lnSpc>
              <a:spcPct val="90000"/>
            </a:lnSpc>
            <a:spcBef>
              <a:spcPct val="0"/>
            </a:spcBef>
            <a:spcAft>
              <a:spcPct val="35000"/>
            </a:spcAft>
          </a:pPr>
          <a:r>
            <a:rPr lang="en-US" sz="3200" b="1" i="1" kern="1200" smtClean="0">
              <a:solidFill>
                <a:schemeClr val="tx1"/>
              </a:solidFill>
            </a:rPr>
            <a:t>Đối với môi trường</a:t>
          </a:r>
          <a:r>
            <a:rPr lang="en-US" sz="3200" kern="1200" smtClean="0">
              <a:solidFill>
                <a:schemeClr val="tx1"/>
              </a:solidFill>
            </a:rPr>
            <a:t>: tránh lãng phí tài nguyên, hạn chế ô nhiễm môi trường…</a:t>
          </a:r>
          <a:endParaRPr lang="en-US" sz="3200" kern="1200">
            <a:solidFill>
              <a:schemeClr val="tx1"/>
            </a:solidFill>
          </a:endParaRPr>
        </a:p>
      </dsp:txBody>
      <dsp:txXfrm>
        <a:off x="3138308" y="3038393"/>
        <a:ext cx="6785882" cy="996479"/>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4D554-D7A2-4E1D-9051-54BEBB133E6B}" type="datetimeFigureOut">
              <a:rPr lang="en-US" smtClean="0"/>
              <a:t>05/8/2024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69B7A-3834-46F9-910E-F4F3E55A018A}" type="slidenum">
              <a:rPr lang="en-US" smtClean="0"/>
              <a:t>‹#›</a:t>
            </a:fld>
            <a:endParaRPr lang="en-US"/>
          </a:p>
        </p:txBody>
      </p:sp>
    </p:spTree>
    <p:extLst>
      <p:ext uri="{BB962C8B-B14F-4D97-AF65-F5344CB8AC3E}">
        <p14:creationId xmlns:p14="http://schemas.microsoft.com/office/powerpoint/2010/main" val="3960324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944211-E8AB-4DED-A834-AFEBEEF1F4D0}" type="datetime1">
              <a:rPr lang="en-US" smtClean="0"/>
              <a:t>05/8/2024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342144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908D7A-1841-4568-932A-87C12C7CEF6C}" type="datetime1">
              <a:rPr lang="en-US" smtClean="0"/>
              <a:t>05/8/2024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59005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C4185-F616-4600-8471-9B44984D759B}" type="datetime1">
              <a:rPr lang="en-US" smtClean="0"/>
              <a:t>05/8/2024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267930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126CF-CC0F-4D41-BBC7-80563E773904}" type="datetime1">
              <a:rPr lang="en-US" smtClean="0"/>
              <a:t>05/8/2024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62343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D11440B-EFA7-47C3-987C-4120EF720490}" type="datetime1">
              <a:rPr lang="en-US" smtClean="0"/>
              <a:t>05/8/2024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993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0FB2EB-79C8-4CB6-B28E-C0A86A5CB262}" type="datetime1">
              <a:rPr lang="en-US" smtClean="0"/>
              <a:t>05/8/2024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416000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40CAD5-9D15-4A46-9E6A-BCA0BC0D06B0}" type="datetime1">
              <a:rPr lang="en-US" smtClean="0"/>
              <a:t>05/8/2024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4439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8DBDC0-029B-4A24-A774-D48BBCF90157}" type="datetime1">
              <a:rPr lang="en-US" smtClean="0"/>
              <a:t>05/8/2024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350378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79CFF-B694-42C4-804C-1819C733D8DF}" type="datetime1">
              <a:rPr lang="en-US" smtClean="0"/>
              <a:t>05/8/2024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871591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6B3B65-A576-4C55-B594-78BB286939E4}" type="datetime1">
              <a:rPr lang="en-US" smtClean="0"/>
              <a:t>05/8/2024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05175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4B424E-2D2B-4329-8CA2-ADEE7C093F0C}" type="datetime1">
              <a:rPr lang="en-US" smtClean="0"/>
              <a:t>05/8/2024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3732282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77864-93AA-4023-A0E0-FD919C362114}" type="datetime1">
              <a:rPr lang="en-US" smtClean="0"/>
              <a:t>05/8/2024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5201A-FD6B-4883-9158-63CD37F41623}" type="slidenum">
              <a:rPr lang="en-US" smtClean="0"/>
              <a:t>‹#›</a:t>
            </a:fld>
            <a:endParaRPr lang="en-US"/>
          </a:p>
        </p:txBody>
      </p:sp>
      <p:cxnSp>
        <p:nvCxnSpPr>
          <p:cNvPr id="7" name="Straight Connector 6"/>
          <p:cNvCxnSpPr/>
          <p:nvPr userDrawn="1"/>
        </p:nvCxnSpPr>
        <p:spPr>
          <a:xfrm>
            <a:off x="0" y="0"/>
            <a:ext cx="0" cy="6858000"/>
          </a:xfrm>
          <a:prstGeom prst="line">
            <a:avLst/>
          </a:prstGeom>
          <a:ln w="76200">
            <a:solidFill>
              <a:srgbClr val="00206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userDrawn="1"/>
        </p:nvCxnSpPr>
        <p:spPr>
          <a:xfrm>
            <a:off x="12192000" y="0"/>
            <a:ext cx="0" cy="6858000"/>
          </a:xfrm>
          <a:prstGeom prst="line">
            <a:avLst/>
          </a:prstGeom>
          <a:ln w="76200">
            <a:solidFill>
              <a:srgbClr val="002060"/>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userDrawn="1"/>
        </p:nvCxnSpPr>
        <p:spPr>
          <a:xfrm flipH="1">
            <a:off x="-44824" y="6815604"/>
            <a:ext cx="12236824" cy="0"/>
          </a:xfrm>
          <a:prstGeom prst="line">
            <a:avLst/>
          </a:prstGeom>
          <a:ln w="76200">
            <a:solidFill>
              <a:srgbClr val="00206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userDrawn="1"/>
        </p:nvCxnSpPr>
        <p:spPr>
          <a:xfrm flipH="1">
            <a:off x="-31377" y="24839"/>
            <a:ext cx="12236824" cy="0"/>
          </a:xfrm>
          <a:prstGeom prst="line">
            <a:avLst/>
          </a:prstGeom>
          <a:ln w="76200">
            <a:solidFill>
              <a:srgbClr val="00206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8324603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1105353"/>
            <a:ext cx="7492999" cy="941161"/>
          </a:xfrm>
        </p:spPr>
        <p:txBody>
          <a:bodyPr/>
          <a:lstStyle/>
          <a:p>
            <a:r>
              <a:rPr lang="en-US" b="1" smtClean="0">
                <a:latin typeface="+mn-lt"/>
              </a:rPr>
              <a:t>BÀI 28. PHÁT TRIỂN BỀN VỮNG</a:t>
            </a:r>
            <a:endParaRPr lang="en-US" b="1">
              <a:latin typeface="+mn-lt"/>
            </a:endParaRPr>
          </a:p>
        </p:txBody>
      </p:sp>
      <p:sp>
        <p:nvSpPr>
          <p:cNvPr id="4" name="Slide Number Placeholder 3"/>
          <p:cNvSpPr>
            <a:spLocks noGrp="1"/>
          </p:cNvSpPr>
          <p:nvPr>
            <p:ph type="sldNum" sz="quarter" idx="12"/>
          </p:nvPr>
        </p:nvSpPr>
        <p:spPr/>
        <p:txBody>
          <a:bodyPr/>
          <a:lstStyle/>
          <a:p>
            <a:fld id="{C115201A-FD6B-4883-9158-63CD37F41623}" type="slidenum">
              <a:rPr lang="en-US" smtClean="0"/>
              <a:t>1</a:t>
            </a:fld>
            <a:endParaRPr lang="en-US"/>
          </a:p>
        </p:txBody>
      </p:sp>
    </p:spTree>
    <p:extLst>
      <p:ext uri="{BB962C8B-B14F-4D97-AF65-F5344CB8AC3E}">
        <p14:creationId xmlns:p14="http://schemas.microsoft.com/office/powerpoint/2010/main" val="1811496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5651" y="276148"/>
            <a:ext cx="7298793" cy="584775"/>
          </a:xfrm>
          <a:prstGeom prst="rect">
            <a:avLst/>
          </a:prstGeom>
        </p:spPr>
        <p:txBody>
          <a:bodyPr wrap="none">
            <a:spAutoFit/>
          </a:bodyPr>
          <a:lstStyle/>
          <a:p>
            <a:r>
              <a:rPr lang="en-US" sz="3200" b="1" smtClean="0">
                <a:solidFill>
                  <a:srgbClr val="FF0000"/>
                </a:solidFill>
                <a:ea typeface="Times New Roman" panose="02020603050405020304" pitchFamily="18" charset="0"/>
              </a:rPr>
              <a:t>II. CÁC BIỆN PHÁP PHÁT TRIỂN BỀN VỮNG</a:t>
            </a:r>
            <a:endParaRPr lang="en-US" sz="3200" dirty="0">
              <a:solidFill>
                <a:srgbClr val="FF0000"/>
              </a:solidFill>
            </a:endParaRPr>
          </a:p>
        </p:txBody>
      </p:sp>
      <p:sp>
        <p:nvSpPr>
          <p:cNvPr id="7" name="Rectangle 6"/>
          <p:cNvSpPr/>
          <p:nvPr/>
        </p:nvSpPr>
        <p:spPr>
          <a:xfrm>
            <a:off x="585651" y="736854"/>
            <a:ext cx="7006405" cy="584775"/>
          </a:xfrm>
          <a:prstGeom prst="rect">
            <a:avLst/>
          </a:prstGeom>
        </p:spPr>
        <p:txBody>
          <a:bodyPr wrap="none">
            <a:spAutoFit/>
          </a:bodyPr>
          <a:lstStyle/>
          <a:p>
            <a:r>
              <a:rPr lang="en-US" sz="3200" b="1">
                <a:solidFill>
                  <a:srgbClr val="FF0000"/>
                </a:solidFill>
                <a:ea typeface="Times New Roman" panose="02020603050405020304" pitchFamily="18" charset="0"/>
              </a:rPr>
              <a:t>1</a:t>
            </a:r>
            <a:r>
              <a:rPr lang="en-US" sz="3200" b="1" smtClean="0">
                <a:solidFill>
                  <a:srgbClr val="FF0000"/>
                </a:solidFill>
                <a:ea typeface="Times New Roman" panose="02020603050405020304" pitchFamily="18" charset="0"/>
              </a:rPr>
              <a:t>. Sử dụng hợp lí tài nguyên thiên nhiên</a:t>
            </a:r>
            <a:endParaRPr lang="en-US" sz="3200" dirty="0">
              <a:solidFill>
                <a:srgbClr val="FF0000"/>
              </a:solidFill>
            </a:endParaRPr>
          </a:p>
        </p:txBody>
      </p:sp>
      <p:sp>
        <p:nvSpPr>
          <p:cNvPr id="8" name="Rectangle 7"/>
          <p:cNvSpPr/>
          <p:nvPr/>
        </p:nvSpPr>
        <p:spPr>
          <a:xfrm>
            <a:off x="585651" y="1179419"/>
            <a:ext cx="5705023" cy="584775"/>
          </a:xfrm>
          <a:prstGeom prst="rect">
            <a:avLst/>
          </a:prstGeom>
        </p:spPr>
        <p:txBody>
          <a:bodyPr wrap="none">
            <a:spAutoFit/>
          </a:bodyPr>
          <a:lstStyle/>
          <a:p>
            <a:r>
              <a:rPr lang="en-US" sz="3200" smtClean="0">
                <a:solidFill>
                  <a:srgbClr val="FF0000"/>
                </a:solidFill>
                <a:ea typeface="Times New Roman" panose="02020603050405020304" pitchFamily="18" charset="0"/>
              </a:rPr>
              <a:t>a. Các loại tài nguyên thiên nhiên</a:t>
            </a:r>
            <a:endParaRPr lang="en-US" sz="3200" dirty="0">
              <a:solidFill>
                <a:srgbClr val="FF0000"/>
              </a:solidFill>
            </a:endParaRPr>
          </a:p>
        </p:txBody>
      </p:sp>
      <p:sp>
        <p:nvSpPr>
          <p:cNvPr id="13" name="Rectangle 12"/>
          <p:cNvSpPr/>
          <p:nvPr/>
        </p:nvSpPr>
        <p:spPr>
          <a:xfrm>
            <a:off x="585651" y="1620086"/>
            <a:ext cx="11112863" cy="1077218"/>
          </a:xfrm>
          <a:prstGeom prst="rect">
            <a:avLst/>
          </a:prstGeom>
        </p:spPr>
        <p:txBody>
          <a:bodyPr wrap="square">
            <a:spAutoFit/>
          </a:bodyPr>
          <a:lstStyle/>
          <a:p>
            <a:r>
              <a:rPr lang="en-US" sz="3200">
                <a:solidFill>
                  <a:srgbClr val="FF0000"/>
                </a:solidFill>
                <a:ea typeface="Times New Roman" panose="02020603050405020304" pitchFamily="18" charset="0"/>
              </a:rPr>
              <a:t>b</a:t>
            </a:r>
            <a:r>
              <a:rPr lang="en-US" sz="3200" smtClean="0">
                <a:solidFill>
                  <a:srgbClr val="FF0000"/>
                </a:solidFill>
                <a:ea typeface="Times New Roman" panose="02020603050405020304" pitchFamily="18" charset="0"/>
              </a:rPr>
              <a:t>. Vai trò và các biện pháp khai thác và sử dụng hợp lí tài nguyên thiên nhiên</a:t>
            </a:r>
            <a:endParaRPr lang="en-US" sz="3200" dirty="0">
              <a:solidFill>
                <a:srgbClr val="FF0000"/>
              </a:solidFill>
            </a:endParaRPr>
          </a:p>
        </p:txBody>
      </p:sp>
      <p:sp>
        <p:nvSpPr>
          <p:cNvPr id="14" name="Title 1"/>
          <p:cNvSpPr txBox="1">
            <a:spLocks/>
          </p:cNvSpPr>
          <p:nvPr/>
        </p:nvSpPr>
        <p:spPr>
          <a:xfrm>
            <a:off x="1938179" y="4443923"/>
            <a:ext cx="9394110"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1. Nguyên nhân suy giảm tài nguyên thiên nhiên và các biện pháp khai thác, sử dụng hợp lí tài nguyên thiên nhiên?</a:t>
            </a:r>
          </a:p>
          <a:p>
            <a:pPr algn="just"/>
            <a:r>
              <a:rPr lang="en-US" sz="3200" smtClean="0">
                <a:latin typeface="Calibri" panose="020F0502020204030204" pitchFamily="34" charset="0"/>
                <a:cs typeface="Calibri" panose="020F0502020204030204" pitchFamily="34" charset="0"/>
              </a:rPr>
              <a:t>2. Cho ví dụ minh hoạ về những hoạt động của con người gây lãng phí và hủy hoại tài nguyên.</a:t>
            </a:r>
            <a:endParaRPr lang="en-US" sz="3200" dirty="0">
              <a:latin typeface="Calibri" panose="020F0502020204030204" pitchFamily="34" charset="0"/>
              <a:cs typeface="Calibri" panose="020F0502020204030204" pitchFamily="34" charset="0"/>
            </a:endParaRPr>
          </a:p>
        </p:txBody>
      </p:sp>
      <p:pic>
        <p:nvPicPr>
          <p:cNvPr id="15" name="Picture 14"/>
          <p:cNvPicPr>
            <a:picLocks noChangeAspect="1"/>
          </p:cNvPicPr>
          <p:nvPr/>
        </p:nvPicPr>
        <p:blipFill>
          <a:blip r:embed="rId2"/>
          <a:stretch>
            <a:fillRect/>
          </a:stretch>
        </p:blipFill>
        <p:spPr>
          <a:xfrm>
            <a:off x="605119" y="4385185"/>
            <a:ext cx="1248116" cy="1120297"/>
          </a:xfrm>
          <a:prstGeom prst="rect">
            <a:avLst/>
          </a:prstGeom>
        </p:spPr>
      </p:pic>
      <p:sp>
        <p:nvSpPr>
          <p:cNvPr id="17" name="Title 1"/>
          <p:cNvSpPr txBox="1">
            <a:spLocks/>
          </p:cNvSpPr>
          <p:nvPr/>
        </p:nvSpPr>
        <p:spPr>
          <a:xfrm>
            <a:off x="1938179" y="2783201"/>
            <a:ext cx="9145649"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Vai trò của khai thác và sử dụng hợp lí tài nguyên thiên nhiên?</a:t>
            </a:r>
            <a:endParaRPr lang="en-US" sz="3200" dirty="0">
              <a:latin typeface="Calibri" panose="020F0502020204030204" pitchFamily="34" charset="0"/>
              <a:cs typeface="Calibri" panose="020F0502020204030204" pitchFamily="34" charset="0"/>
            </a:endParaRPr>
          </a:p>
        </p:txBody>
      </p:sp>
      <p:grpSp>
        <p:nvGrpSpPr>
          <p:cNvPr id="18" name="Group 15"/>
          <p:cNvGrpSpPr>
            <a:grpSpLocks/>
          </p:cNvGrpSpPr>
          <p:nvPr/>
        </p:nvGrpSpPr>
        <p:grpSpPr bwMode="auto">
          <a:xfrm>
            <a:off x="443426" y="2783201"/>
            <a:ext cx="1494753" cy="1249244"/>
            <a:chOff x="2400" y="1776"/>
            <a:chExt cx="1597" cy="1178"/>
          </a:xfrm>
        </p:grpSpPr>
        <p:sp>
          <p:nvSpPr>
            <p:cNvPr id="19"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a:rPr>
                <a:t>?</a:t>
              </a:r>
            </a:p>
          </p:txBody>
        </p:sp>
      </p:grpSp>
      <p:sp>
        <p:nvSpPr>
          <p:cNvPr id="3" name="Slide Number Placeholder 2"/>
          <p:cNvSpPr>
            <a:spLocks noGrp="1"/>
          </p:cNvSpPr>
          <p:nvPr>
            <p:ph type="sldNum" sz="quarter" idx="12"/>
          </p:nvPr>
        </p:nvSpPr>
        <p:spPr/>
        <p:txBody>
          <a:bodyPr/>
          <a:lstStyle/>
          <a:p>
            <a:fld id="{C115201A-FD6B-4883-9158-63CD37F41623}" type="slidenum">
              <a:rPr lang="en-US" smtClean="0"/>
              <a:t>10</a:t>
            </a:fld>
            <a:endParaRPr lang="en-US"/>
          </a:p>
        </p:txBody>
      </p:sp>
    </p:spTree>
    <p:extLst>
      <p:ext uri="{BB962C8B-B14F-4D97-AF65-F5344CB8AC3E}">
        <p14:creationId xmlns:p14="http://schemas.microsoft.com/office/powerpoint/2010/main" val="395866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292" y="520438"/>
            <a:ext cx="11640653" cy="5038533"/>
          </a:xfrm>
          <a:prstGeom prst="rect">
            <a:avLst/>
          </a:prstGeom>
        </p:spPr>
      </p:pic>
      <p:sp>
        <p:nvSpPr>
          <p:cNvPr id="4" name="Slide Number Placeholder 3"/>
          <p:cNvSpPr>
            <a:spLocks noGrp="1"/>
          </p:cNvSpPr>
          <p:nvPr>
            <p:ph type="sldNum" sz="quarter" idx="12"/>
          </p:nvPr>
        </p:nvSpPr>
        <p:spPr/>
        <p:txBody>
          <a:bodyPr/>
          <a:lstStyle/>
          <a:p>
            <a:fld id="{C115201A-FD6B-4883-9158-63CD37F41623}" type="slidenum">
              <a:rPr lang="en-US" smtClean="0"/>
              <a:t>11</a:t>
            </a:fld>
            <a:endParaRPr lang="en-US"/>
          </a:p>
        </p:txBody>
      </p:sp>
    </p:spTree>
    <p:extLst>
      <p:ext uri="{BB962C8B-B14F-4D97-AF65-F5344CB8AC3E}">
        <p14:creationId xmlns:p14="http://schemas.microsoft.com/office/powerpoint/2010/main" val="98804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5652" y="510416"/>
            <a:ext cx="7298793" cy="584775"/>
          </a:xfrm>
          <a:prstGeom prst="rect">
            <a:avLst/>
          </a:prstGeom>
        </p:spPr>
        <p:txBody>
          <a:bodyPr wrap="none">
            <a:spAutoFit/>
          </a:bodyPr>
          <a:lstStyle/>
          <a:p>
            <a:r>
              <a:rPr lang="en-US" sz="3200" b="1" smtClean="0">
                <a:solidFill>
                  <a:srgbClr val="FF0000"/>
                </a:solidFill>
                <a:ea typeface="Times New Roman" panose="02020603050405020304" pitchFamily="18" charset="0"/>
              </a:rPr>
              <a:t>II. CÁC BIỆN PHÁP PHÁT TRIỂN BỀN VỮNG</a:t>
            </a:r>
            <a:endParaRPr lang="en-US" sz="3200" dirty="0">
              <a:solidFill>
                <a:srgbClr val="FF0000"/>
              </a:solidFill>
            </a:endParaRPr>
          </a:p>
        </p:txBody>
      </p:sp>
      <p:sp>
        <p:nvSpPr>
          <p:cNvPr id="7" name="Rectangle 6"/>
          <p:cNvSpPr/>
          <p:nvPr/>
        </p:nvSpPr>
        <p:spPr>
          <a:xfrm>
            <a:off x="585652" y="961066"/>
            <a:ext cx="7006405" cy="584775"/>
          </a:xfrm>
          <a:prstGeom prst="rect">
            <a:avLst/>
          </a:prstGeom>
        </p:spPr>
        <p:txBody>
          <a:bodyPr wrap="none">
            <a:spAutoFit/>
          </a:bodyPr>
          <a:lstStyle/>
          <a:p>
            <a:r>
              <a:rPr lang="en-US" sz="3200" b="1">
                <a:solidFill>
                  <a:srgbClr val="FF0000"/>
                </a:solidFill>
                <a:ea typeface="Times New Roman" panose="02020603050405020304" pitchFamily="18" charset="0"/>
              </a:rPr>
              <a:t>1</a:t>
            </a:r>
            <a:r>
              <a:rPr lang="en-US" sz="3200" b="1" smtClean="0">
                <a:solidFill>
                  <a:srgbClr val="FF0000"/>
                </a:solidFill>
                <a:ea typeface="Times New Roman" panose="02020603050405020304" pitchFamily="18" charset="0"/>
              </a:rPr>
              <a:t>. Sử dụng hợp lí tài nguyên thiên nhiên</a:t>
            </a:r>
            <a:endParaRPr lang="en-US" sz="3200" dirty="0">
              <a:solidFill>
                <a:srgbClr val="FF0000"/>
              </a:solidFill>
            </a:endParaRPr>
          </a:p>
        </p:txBody>
      </p:sp>
      <p:sp>
        <p:nvSpPr>
          <p:cNvPr id="8" name="Rectangle 7"/>
          <p:cNvSpPr/>
          <p:nvPr/>
        </p:nvSpPr>
        <p:spPr>
          <a:xfrm>
            <a:off x="585651" y="1426230"/>
            <a:ext cx="5705023" cy="584775"/>
          </a:xfrm>
          <a:prstGeom prst="rect">
            <a:avLst/>
          </a:prstGeom>
        </p:spPr>
        <p:txBody>
          <a:bodyPr wrap="none">
            <a:spAutoFit/>
          </a:bodyPr>
          <a:lstStyle/>
          <a:p>
            <a:r>
              <a:rPr lang="en-US" sz="3200" smtClean="0">
                <a:solidFill>
                  <a:srgbClr val="FF0000"/>
                </a:solidFill>
                <a:ea typeface="Times New Roman" panose="02020603050405020304" pitchFamily="18" charset="0"/>
              </a:rPr>
              <a:t>a. Các loại tài nguyên thiên nhiên</a:t>
            </a:r>
            <a:endParaRPr lang="en-US" sz="3200" dirty="0">
              <a:solidFill>
                <a:srgbClr val="FF0000"/>
              </a:solidFill>
            </a:endParaRPr>
          </a:p>
        </p:txBody>
      </p:sp>
      <p:sp>
        <p:nvSpPr>
          <p:cNvPr id="13" name="Rectangle 12"/>
          <p:cNvSpPr/>
          <p:nvPr/>
        </p:nvSpPr>
        <p:spPr>
          <a:xfrm>
            <a:off x="585650" y="1881412"/>
            <a:ext cx="10996749" cy="1077218"/>
          </a:xfrm>
          <a:prstGeom prst="rect">
            <a:avLst/>
          </a:prstGeom>
        </p:spPr>
        <p:txBody>
          <a:bodyPr wrap="square">
            <a:spAutoFit/>
          </a:bodyPr>
          <a:lstStyle/>
          <a:p>
            <a:r>
              <a:rPr lang="en-US" sz="3200">
                <a:solidFill>
                  <a:srgbClr val="FF0000"/>
                </a:solidFill>
                <a:ea typeface="Times New Roman" panose="02020603050405020304" pitchFamily="18" charset="0"/>
              </a:rPr>
              <a:t>b</a:t>
            </a:r>
            <a:r>
              <a:rPr lang="en-US" sz="3200" smtClean="0">
                <a:solidFill>
                  <a:srgbClr val="FF0000"/>
                </a:solidFill>
                <a:ea typeface="Times New Roman" panose="02020603050405020304" pitchFamily="18" charset="0"/>
              </a:rPr>
              <a:t>. Vai trò và các biện pháp khai thác và sử dụng hợp lí tài nguyên thiên nhiên</a:t>
            </a:r>
            <a:endParaRPr lang="en-US" sz="3200" dirty="0">
              <a:solidFill>
                <a:srgbClr val="FF0000"/>
              </a:solidFill>
            </a:endParaRPr>
          </a:p>
        </p:txBody>
      </p:sp>
      <p:pic>
        <p:nvPicPr>
          <p:cNvPr id="15" name="Picture 14"/>
          <p:cNvPicPr>
            <a:picLocks noChangeAspect="1"/>
          </p:cNvPicPr>
          <p:nvPr/>
        </p:nvPicPr>
        <p:blipFill>
          <a:blip r:embed="rId2"/>
          <a:stretch>
            <a:fillRect/>
          </a:stretch>
        </p:blipFill>
        <p:spPr>
          <a:xfrm>
            <a:off x="490231" y="2964748"/>
            <a:ext cx="1248116" cy="1120297"/>
          </a:xfrm>
          <a:prstGeom prst="rect">
            <a:avLst/>
          </a:prstGeom>
        </p:spPr>
      </p:pic>
      <p:sp>
        <p:nvSpPr>
          <p:cNvPr id="16" name="Title 1"/>
          <p:cNvSpPr txBox="1">
            <a:spLocks/>
          </p:cNvSpPr>
          <p:nvPr/>
        </p:nvSpPr>
        <p:spPr>
          <a:xfrm>
            <a:off x="1636065" y="3117768"/>
            <a:ext cx="9946335"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Nêu vai trò và đề xuất các biện pháp khai thác và sử dụng hợp lí tài nguyên đất, nước, rừng và năng lượng.</a:t>
            </a:r>
            <a:endParaRPr lang="en-US" sz="320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C115201A-FD6B-4883-9158-63CD37F41623}" type="slidenum">
              <a:rPr lang="en-US" smtClean="0"/>
              <a:t>12</a:t>
            </a:fld>
            <a:endParaRPr lang="en-US"/>
          </a:p>
        </p:txBody>
      </p:sp>
    </p:spTree>
    <p:extLst>
      <p:ext uri="{BB962C8B-B14F-4D97-AF65-F5344CB8AC3E}">
        <p14:creationId xmlns:p14="http://schemas.microsoft.com/office/powerpoint/2010/main" val="339058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15201A-FD6B-4883-9158-63CD37F41623}" type="slidenum">
              <a:rPr lang="en-US" smtClean="0"/>
              <a:t>13</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80033805"/>
              </p:ext>
            </p:extLst>
          </p:nvPr>
        </p:nvGraphicFramePr>
        <p:xfrm>
          <a:off x="361432" y="1052830"/>
          <a:ext cx="11385164" cy="4937760"/>
        </p:xfrm>
        <a:graphic>
          <a:graphicData uri="http://schemas.openxmlformats.org/drawingml/2006/table">
            <a:tbl>
              <a:tblPr firstRow="1" bandRow="1">
                <a:tableStyleId>{5C22544A-7EE6-4342-B048-85BDC9FD1C3A}</a:tableStyleId>
              </a:tblPr>
              <a:tblGrid>
                <a:gridCol w="2555064">
                  <a:extLst>
                    <a:ext uri="{9D8B030D-6E8A-4147-A177-3AD203B41FA5}">
                      <a16:colId xmlns:a16="http://schemas.microsoft.com/office/drawing/2014/main" val="1343653208"/>
                    </a:ext>
                  </a:extLst>
                </a:gridCol>
                <a:gridCol w="2838735">
                  <a:extLst>
                    <a:ext uri="{9D8B030D-6E8A-4147-A177-3AD203B41FA5}">
                      <a16:colId xmlns:a16="http://schemas.microsoft.com/office/drawing/2014/main" val="579829193"/>
                    </a:ext>
                  </a:extLst>
                </a:gridCol>
                <a:gridCol w="2497540">
                  <a:extLst>
                    <a:ext uri="{9D8B030D-6E8A-4147-A177-3AD203B41FA5}">
                      <a16:colId xmlns:a16="http://schemas.microsoft.com/office/drawing/2014/main" val="4228170387"/>
                    </a:ext>
                  </a:extLst>
                </a:gridCol>
                <a:gridCol w="3493825">
                  <a:extLst>
                    <a:ext uri="{9D8B030D-6E8A-4147-A177-3AD203B41FA5}">
                      <a16:colId xmlns:a16="http://schemas.microsoft.com/office/drawing/2014/main" val="3857992330"/>
                    </a:ext>
                  </a:extLst>
                </a:gridCol>
              </a:tblGrid>
              <a:tr h="370840">
                <a:tc>
                  <a:txBody>
                    <a:bodyPr/>
                    <a:lstStyle/>
                    <a:p>
                      <a:pPr algn="ctr"/>
                      <a:r>
                        <a:rPr lang="en-US" sz="2400" smtClean="0">
                          <a:solidFill>
                            <a:schemeClr val="tx1"/>
                          </a:solidFill>
                        </a:rPr>
                        <a:t>Tài</a:t>
                      </a:r>
                      <a:r>
                        <a:rPr lang="en-US" sz="2400" baseline="0" smtClean="0">
                          <a:solidFill>
                            <a:schemeClr val="tx1"/>
                          </a:solidFill>
                        </a:rPr>
                        <a:t> nguyên nước</a:t>
                      </a: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smtClean="0">
                          <a:solidFill>
                            <a:schemeClr val="tx1"/>
                          </a:solidFill>
                        </a:rPr>
                        <a:t>Tài</a:t>
                      </a:r>
                      <a:r>
                        <a:rPr lang="en-US" sz="2400" baseline="0" smtClean="0">
                          <a:solidFill>
                            <a:schemeClr val="tx1"/>
                          </a:solidFill>
                        </a:rPr>
                        <a:t> nguyên đất</a:t>
                      </a: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smtClean="0">
                          <a:solidFill>
                            <a:schemeClr val="tx1"/>
                          </a:solidFill>
                        </a:rPr>
                        <a:t>Tài</a:t>
                      </a:r>
                      <a:r>
                        <a:rPr lang="en-US" sz="2400" baseline="0" smtClean="0">
                          <a:solidFill>
                            <a:schemeClr val="tx1"/>
                          </a:solidFill>
                        </a:rPr>
                        <a:t> nguyên rừng</a:t>
                      </a: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smtClean="0">
                          <a:solidFill>
                            <a:schemeClr val="tx1"/>
                          </a:solidFill>
                        </a:rPr>
                        <a:t>Tài</a:t>
                      </a:r>
                      <a:r>
                        <a:rPr lang="en-US" sz="2400" baseline="0" smtClean="0">
                          <a:solidFill>
                            <a:schemeClr val="tx1"/>
                          </a:solidFill>
                        </a:rPr>
                        <a:t> nguyên năng lượng</a:t>
                      </a: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4690386"/>
                  </a:ext>
                </a:extLst>
              </a:tr>
              <a:tr h="370840">
                <a:tc>
                  <a:txBody>
                    <a:bodyPr/>
                    <a:lstStyle/>
                    <a:p>
                      <a:pPr algn="just"/>
                      <a:r>
                        <a:rPr lang="en-US" sz="2400" smtClean="0"/>
                        <a:t>- Hạn</a:t>
                      </a:r>
                      <a:r>
                        <a:rPr lang="en-US" sz="2400" baseline="0" smtClean="0"/>
                        <a:t> chế gây ô nhiễm (chất thải công nghiệp, chất thải sinh hoạt, chất thải y tế, …)</a:t>
                      </a:r>
                    </a:p>
                    <a:p>
                      <a:pPr algn="just"/>
                      <a:r>
                        <a:rPr lang="en-US" sz="2400" baseline="0" smtClean="0"/>
                        <a:t>- Bảo vệ và phát triển rừng; chống xâm nhập mặn.</a:t>
                      </a:r>
                    </a:p>
                    <a:p>
                      <a:pPr algn="just"/>
                      <a:r>
                        <a:rPr lang="en-US" sz="2400" baseline="0" smtClean="0"/>
                        <a:t>- Sử dụng nước tiết kiệm, tránh lãng phí.</a:t>
                      </a: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400" smtClean="0"/>
                        <a:t>- Hạn</a:t>
                      </a:r>
                      <a:r>
                        <a:rPr lang="en-US" sz="2400" baseline="0" smtClean="0"/>
                        <a:t> chế chuyển đổi mục đích sử dụng đất nông, lâm nghiệp; nâng cao hiệu quả sử dụng đất.</a:t>
                      </a:r>
                    </a:p>
                    <a:p>
                      <a:pPr algn="just"/>
                      <a:r>
                        <a:rPr lang="en-US" sz="2400" baseline="0" smtClean="0"/>
                        <a:t>- Bảo vệ đất, tránh thoái hóa (chua hóa, phèn hóa,…)</a:t>
                      </a:r>
                    </a:p>
                    <a:p>
                      <a:pPr algn="just"/>
                      <a:r>
                        <a:rPr lang="en-US" sz="2400" baseline="0" smtClean="0"/>
                        <a:t>- Hạn chế gây ô nhiễm đất (hóa chất, nhiệt…)</a:t>
                      </a: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400" smtClean="0"/>
                        <a:t>- Bảo</a:t>
                      </a:r>
                      <a:r>
                        <a:rPr lang="en-US" sz="2400" baseline="0" smtClean="0"/>
                        <a:t> vệ và phát triển rừng tự nhiên.</a:t>
                      </a:r>
                    </a:p>
                    <a:p>
                      <a:pPr algn="just"/>
                      <a:r>
                        <a:rPr lang="en-US" sz="2400" baseline="0" smtClean="0"/>
                        <a:t>- Hạn chế chuyển đổi mục đích sử dụng đất lâm nghiệp.</a:t>
                      </a:r>
                    </a:p>
                    <a:p>
                      <a:pPr algn="just"/>
                      <a:r>
                        <a:rPr lang="en-US" sz="2400" baseline="0" smtClean="0"/>
                        <a:t>- Phủ xanh đất trống, đồi núi trọc.</a:t>
                      </a:r>
                    </a:p>
                    <a:p>
                      <a:pPr algn="just"/>
                      <a:r>
                        <a:rPr lang="en-US" sz="2400" baseline="0" smtClean="0"/>
                        <a:t>- Thực hiện tốt việc chi trả dịch vụ môi trường rừng.</a:t>
                      </a: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400" smtClean="0"/>
                        <a:t>- Khai thác</a:t>
                      </a:r>
                      <a:r>
                        <a:rPr lang="en-US" sz="2400" baseline="0" smtClean="0"/>
                        <a:t> và sử dụng hợp lí tài nguyên năng lượng.</a:t>
                      </a:r>
                    </a:p>
                    <a:p>
                      <a:pPr algn="just"/>
                      <a:r>
                        <a:rPr lang="en-US" sz="2400" baseline="0" smtClean="0"/>
                        <a:t>- Bảo vệ rừng (đảm bảo cho năng lượng thủy điện)</a:t>
                      </a:r>
                    </a:p>
                    <a:p>
                      <a:pPr algn="just"/>
                      <a:r>
                        <a:rPr lang="en-US" sz="2400" baseline="0" smtClean="0"/>
                        <a:t>- Tăng cường khai thác tài nguyên năng lượng vĩnh cữu.</a:t>
                      </a:r>
                    </a:p>
                    <a:p>
                      <a:pPr algn="just"/>
                      <a:r>
                        <a:rPr lang="en-US" sz="2400" baseline="0" smtClean="0"/>
                        <a:t>- Thay thế tài nguyên năng lượng hóa thạch bằng tài nguyên năng lượng tái tạo.</a:t>
                      </a: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2429982"/>
                  </a:ext>
                </a:extLst>
              </a:tr>
            </a:tbl>
          </a:graphicData>
        </a:graphic>
      </p:graphicFrame>
      <p:pic>
        <p:nvPicPr>
          <p:cNvPr id="8" name="Picture 7"/>
          <p:cNvPicPr>
            <a:picLocks noChangeAspect="1"/>
          </p:cNvPicPr>
          <p:nvPr/>
        </p:nvPicPr>
        <p:blipFill rotWithShape="1">
          <a:blip r:embed="rId2"/>
          <a:srcRect b="93125"/>
          <a:stretch/>
        </p:blipFill>
        <p:spPr>
          <a:xfrm>
            <a:off x="648034" y="489484"/>
            <a:ext cx="10541992" cy="396442"/>
          </a:xfrm>
          <a:prstGeom prst="rect">
            <a:avLst/>
          </a:prstGeom>
        </p:spPr>
      </p:pic>
    </p:spTree>
    <p:extLst>
      <p:ext uri="{BB962C8B-B14F-4D97-AF65-F5344CB8AC3E}">
        <p14:creationId xmlns:p14="http://schemas.microsoft.com/office/powerpoint/2010/main" val="33672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0874" y="309667"/>
            <a:ext cx="7298793" cy="584775"/>
          </a:xfrm>
          <a:prstGeom prst="rect">
            <a:avLst/>
          </a:prstGeom>
        </p:spPr>
        <p:txBody>
          <a:bodyPr wrap="none">
            <a:spAutoFit/>
          </a:bodyPr>
          <a:lstStyle/>
          <a:p>
            <a:r>
              <a:rPr lang="en-US" sz="3200" b="1" smtClean="0">
                <a:solidFill>
                  <a:srgbClr val="FF0000"/>
                </a:solidFill>
                <a:ea typeface="Times New Roman" panose="02020603050405020304" pitchFamily="18" charset="0"/>
              </a:rPr>
              <a:t>II. CÁC BIỆN PHÁP PHÁT TRIỂN BỀN VỮNG</a:t>
            </a:r>
            <a:endParaRPr lang="en-US" sz="3200" dirty="0">
              <a:solidFill>
                <a:srgbClr val="FF0000"/>
              </a:solidFill>
            </a:endParaRPr>
          </a:p>
        </p:txBody>
      </p:sp>
      <p:sp>
        <p:nvSpPr>
          <p:cNvPr id="7" name="Rectangle 6"/>
          <p:cNvSpPr/>
          <p:nvPr/>
        </p:nvSpPr>
        <p:spPr>
          <a:xfrm>
            <a:off x="640872" y="776041"/>
            <a:ext cx="7006405" cy="584775"/>
          </a:xfrm>
          <a:prstGeom prst="rect">
            <a:avLst/>
          </a:prstGeom>
        </p:spPr>
        <p:txBody>
          <a:bodyPr wrap="none">
            <a:spAutoFit/>
          </a:bodyPr>
          <a:lstStyle/>
          <a:p>
            <a:r>
              <a:rPr lang="en-US" sz="3200" b="1">
                <a:solidFill>
                  <a:srgbClr val="FF0000"/>
                </a:solidFill>
                <a:ea typeface="Times New Roman" panose="02020603050405020304" pitchFamily="18" charset="0"/>
              </a:rPr>
              <a:t>1</a:t>
            </a:r>
            <a:r>
              <a:rPr lang="en-US" sz="3200" b="1" smtClean="0">
                <a:solidFill>
                  <a:srgbClr val="FF0000"/>
                </a:solidFill>
                <a:ea typeface="Times New Roman" panose="02020603050405020304" pitchFamily="18" charset="0"/>
              </a:rPr>
              <a:t>. Sử dụng hợp lí tài nguyên thiên nhiên</a:t>
            </a:r>
            <a:endParaRPr lang="en-US" sz="3200" dirty="0">
              <a:solidFill>
                <a:srgbClr val="FF0000"/>
              </a:solidFill>
            </a:endParaRPr>
          </a:p>
        </p:txBody>
      </p:sp>
      <p:sp>
        <p:nvSpPr>
          <p:cNvPr id="9" name="Rectangle 8"/>
          <p:cNvSpPr/>
          <p:nvPr/>
        </p:nvSpPr>
        <p:spPr>
          <a:xfrm>
            <a:off x="640872" y="1183282"/>
            <a:ext cx="6192721" cy="584775"/>
          </a:xfrm>
          <a:prstGeom prst="rect">
            <a:avLst/>
          </a:prstGeom>
        </p:spPr>
        <p:txBody>
          <a:bodyPr wrap="none">
            <a:spAutoFit/>
          </a:bodyPr>
          <a:lstStyle/>
          <a:p>
            <a:r>
              <a:rPr lang="en-US" sz="3200" b="1" smtClean="0">
                <a:solidFill>
                  <a:srgbClr val="FF0000"/>
                </a:solidFill>
                <a:ea typeface="Times New Roman" panose="02020603050405020304" pitchFamily="18" charset="0"/>
              </a:rPr>
              <a:t>2. Hạn chế gây ô nhiễm môi trường</a:t>
            </a:r>
            <a:endParaRPr lang="en-US" sz="3200" dirty="0">
              <a:solidFill>
                <a:srgbClr val="FF0000"/>
              </a:solidFill>
            </a:endParaRPr>
          </a:p>
        </p:txBody>
      </p:sp>
      <p:sp>
        <p:nvSpPr>
          <p:cNvPr id="10" name="Rectangle 9"/>
          <p:cNvSpPr/>
          <p:nvPr/>
        </p:nvSpPr>
        <p:spPr>
          <a:xfrm>
            <a:off x="640872" y="1652589"/>
            <a:ext cx="5698996" cy="584775"/>
          </a:xfrm>
          <a:prstGeom prst="rect">
            <a:avLst/>
          </a:prstGeom>
        </p:spPr>
        <p:txBody>
          <a:bodyPr wrap="none">
            <a:spAutoFit/>
          </a:bodyPr>
          <a:lstStyle/>
          <a:p>
            <a:r>
              <a:rPr lang="en-US" sz="3200" smtClean="0">
                <a:solidFill>
                  <a:srgbClr val="FF0000"/>
                </a:solidFill>
                <a:ea typeface="Times New Roman" panose="02020603050405020304" pitchFamily="18" charset="0"/>
              </a:rPr>
              <a:t>a. Khái niệm ô nhiễm môi trường</a:t>
            </a:r>
            <a:endParaRPr lang="en-US" sz="3200" dirty="0">
              <a:solidFill>
                <a:srgbClr val="FF0000"/>
              </a:solidFill>
            </a:endParaRPr>
          </a:p>
        </p:txBody>
      </p:sp>
      <p:sp>
        <p:nvSpPr>
          <p:cNvPr id="11" name="Title 1"/>
          <p:cNvSpPr txBox="1">
            <a:spLocks/>
          </p:cNvSpPr>
          <p:nvPr/>
        </p:nvSpPr>
        <p:spPr>
          <a:xfrm>
            <a:off x="2135627" y="2489364"/>
            <a:ext cx="9145649"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Ô nhiễm môi trường là gì?</a:t>
            </a:r>
            <a:endParaRPr lang="en-US" sz="3200" dirty="0">
              <a:latin typeface="Calibri" panose="020F0502020204030204" pitchFamily="34" charset="0"/>
              <a:cs typeface="Calibri" panose="020F0502020204030204" pitchFamily="34" charset="0"/>
            </a:endParaRPr>
          </a:p>
        </p:txBody>
      </p:sp>
      <p:grpSp>
        <p:nvGrpSpPr>
          <p:cNvPr id="12" name="Group 15"/>
          <p:cNvGrpSpPr>
            <a:grpSpLocks/>
          </p:cNvGrpSpPr>
          <p:nvPr/>
        </p:nvGrpSpPr>
        <p:grpSpPr bwMode="auto">
          <a:xfrm>
            <a:off x="640874" y="2361964"/>
            <a:ext cx="1494753" cy="1249244"/>
            <a:chOff x="2400" y="1776"/>
            <a:chExt cx="1597" cy="1178"/>
          </a:xfrm>
        </p:grpSpPr>
        <p:sp>
          <p:nvSpPr>
            <p:cNvPr id="16"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a:rPr>
                <a:t>?</a:t>
              </a:r>
            </a:p>
          </p:txBody>
        </p:sp>
      </p:grpSp>
      <p:sp>
        <p:nvSpPr>
          <p:cNvPr id="21" name="Title 1"/>
          <p:cNvSpPr txBox="1">
            <a:spLocks/>
          </p:cNvSpPr>
          <p:nvPr/>
        </p:nvSpPr>
        <p:spPr>
          <a:xfrm>
            <a:off x="2135626" y="3757861"/>
            <a:ext cx="9145649"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i="1" smtClean="0">
                <a:latin typeface="Calibri" panose="020F0502020204030204" pitchFamily="34" charset="0"/>
                <a:cs typeface="Calibri" panose="020F0502020204030204" pitchFamily="34" charset="0"/>
              </a:rPr>
              <a:t>Sự biến đổi tính chất vật lí, hóa học, sinh học của thành phần môi trường…gây ảnh hưởng xấu đến sức khỏe con người, sinh vật và tự nhiên.</a:t>
            </a:r>
            <a:endParaRPr lang="en-US" sz="3200" i="1"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C115201A-FD6B-4883-9158-63CD37F41623}" type="slidenum">
              <a:rPr lang="en-US" smtClean="0"/>
              <a:t>14</a:t>
            </a:fld>
            <a:endParaRPr lang="en-US"/>
          </a:p>
        </p:txBody>
      </p:sp>
    </p:spTree>
    <p:extLst>
      <p:ext uri="{BB962C8B-B14F-4D97-AF65-F5344CB8AC3E}">
        <p14:creationId xmlns:p14="http://schemas.microsoft.com/office/powerpoint/2010/main" val="176430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1947" y="391694"/>
            <a:ext cx="11063075" cy="4589485"/>
          </a:xfrm>
          <a:prstGeom prst="rect">
            <a:avLst/>
          </a:prstGeom>
        </p:spPr>
      </p:pic>
      <p:pic>
        <p:nvPicPr>
          <p:cNvPr id="8" name="Picture 7"/>
          <p:cNvPicPr>
            <a:picLocks noChangeAspect="1"/>
          </p:cNvPicPr>
          <p:nvPr/>
        </p:nvPicPr>
        <p:blipFill>
          <a:blip r:embed="rId3"/>
          <a:stretch>
            <a:fillRect/>
          </a:stretch>
        </p:blipFill>
        <p:spPr>
          <a:xfrm>
            <a:off x="513796" y="4760803"/>
            <a:ext cx="1248116" cy="1120297"/>
          </a:xfrm>
          <a:prstGeom prst="rect">
            <a:avLst/>
          </a:prstGeom>
        </p:spPr>
      </p:pic>
      <p:sp>
        <p:nvSpPr>
          <p:cNvPr id="11" name="Title 1"/>
          <p:cNvSpPr txBox="1">
            <a:spLocks/>
          </p:cNvSpPr>
          <p:nvPr/>
        </p:nvSpPr>
        <p:spPr>
          <a:xfrm>
            <a:off x="1626292" y="4981179"/>
            <a:ext cx="9525421"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Quan sát hình 28.5, liệt kê thêm một số loại ô nhiễm môi trường theo tác nhân gây ô nhiễm.</a:t>
            </a:r>
            <a:endParaRPr lang="en-US" sz="3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C115201A-FD6B-4883-9158-63CD37F41623}" type="slidenum">
              <a:rPr lang="en-US" smtClean="0"/>
              <a:t>15</a:t>
            </a:fld>
            <a:endParaRPr lang="en-US"/>
          </a:p>
        </p:txBody>
      </p:sp>
    </p:spTree>
    <p:extLst>
      <p:ext uri="{BB962C8B-B14F-4D97-AF65-F5344CB8AC3E}">
        <p14:creationId xmlns:p14="http://schemas.microsoft.com/office/powerpoint/2010/main" val="232937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5652" y="220131"/>
            <a:ext cx="6415282" cy="523220"/>
          </a:xfrm>
          <a:prstGeom prst="rect">
            <a:avLst/>
          </a:prstGeom>
        </p:spPr>
        <p:txBody>
          <a:bodyPr wrap="none">
            <a:spAutoFit/>
          </a:bodyPr>
          <a:lstStyle/>
          <a:p>
            <a:r>
              <a:rPr lang="en-US" sz="2800" b="1" smtClean="0">
                <a:solidFill>
                  <a:srgbClr val="FF0000"/>
                </a:solidFill>
                <a:ea typeface="Times New Roman" panose="02020603050405020304" pitchFamily="18" charset="0"/>
              </a:rPr>
              <a:t>II. CÁC BIỆN PHÁP PHÁT TRIỂN BỀN VỮNG</a:t>
            </a:r>
            <a:endParaRPr lang="en-US" sz="2800" dirty="0">
              <a:solidFill>
                <a:srgbClr val="FF0000"/>
              </a:solidFill>
            </a:endParaRPr>
          </a:p>
        </p:txBody>
      </p:sp>
      <p:sp>
        <p:nvSpPr>
          <p:cNvPr id="7" name="Rectangle 6"/>
          <p:cNvSpPr/>
          <p:nvPr/>
        </p:nvSpPr>
        <p:spPr>
          <a:xfrm>
            <a:off x="585652" y="627239"/>
            <a:ext cx="6162713" cy="523220"/>
          </a:xfrm>
          <a:prstGeom prst="rect">
            <a:avLst/>
          </a:prstGeom>
        </p:spPr>
        <p:txBody>
          <a:bodyPr wrap="none">
            <a:spAutoFit/>
          </a:bodyPr>
          <a:lstStyle/>
          <a:p>
            <a:r>
              <a:rPr lang="en-US" sz="2800" b="1">
                <a:solidFill>
                  <a:srgbClr val="FF0000"/>
                </a:solidFill>
                <a:ea typeface="Times New Roman" panose="02020603050405020304" pitchFamily="18" charset="0"/>
              </a:rPr>
              <a:t>1</a:t>
            </a:r>
            <a:r>
              <a:rPr lang="en-US" sz="2800" b="1" smtClean="0">
                <a:solidFill>
                  <a:srgbClr val="FF0000"/>
                </a:solidFill>
                <a:ea typeface="Times New Roman" panose="02020603050405020304" pitchFamily="18" charset="0"/>
              </a:rPr>
              <a:t>. Sử dụng hợp lí tài nguyên thiên nhiên</a:t>
            </a:r>
            <a:endParaRPr lang="en-US" sz="2800" dirty="0">
              <a:solidFill>
                <a:srgbClr val="FF0000"/>
              </a:solidFill>
            </a:endParaRPr>
          </a:p>
        </p:txBody>
      </p:sp>
      <p:sp>
        <p:nvSpPr>
          <p:cNvPr id="9" name="Rectangle 8"/>
          <p:cNvSpPr/>
          <p:nvPr/>
        </p:nvSpPr>
        <p:spPr>
          <a:xfrm>
            <a:off x="585651" y="1034347"/>
            <a:ext cx="5447517" cy="523220"/>
          </a:xfrm>
          <a:prstGeom prst="rect">
            <a:avLst/>
          </a:prstGeom>
        </p:spPr>
        <p:txBody>
          <a:bodyPr wrap="none">
            <a:spAutoFit/>
          </a:bodyPr>
          <a:lstStyle/>
          <a:p>
            <a:r>
              <a:rPr lang="en-US" sz="2800" b="1" smtClean="0">
                <a:solidFill>
                  <a:srgbClr val="FF0000"/>
                </a:solidFill>
                <a:ea typeface="Times New Roman" panose="02020603050405020304" pitchFamily="18" charset="0"/>
              </a:rPr>
              <a:t>2. Hạn chế gây ô nhiễm môi trường</a:t>
            </a:r>
            <a:endParaRPr lang="en-US" sz="2800" dirty="0">
              <a:solidFill>
                <a:srgbClr val="FF0000"/>
              </a:solidFill>
            </a:endParaRPr>
          </a:p>
        </p:txBody>
      </p:sp>
      <p:sp>
        <p:nvSpPr>
          <p:cNvPr id="10" name="Rectangle 9"/>
          <p:cNvSpPr/>
          <p:nvPr/>
        </p:nvSpPr>
        <p:spPr>
          <a:xfrm>
            <a:off x="585651" y="1431478"/>
            <a:ext cx="5144357" cy="523220"/>
          </a:xfrm>
          <a:prstGeom prst="rect">
            <a:avLst/>
          </a:prstGeom>
        </p:spPr>
        <p:txBody>
          <a:bodyPr wrap="none">
            <a:spAutoFit/>
          </a:bodyPr>
          <a:lstStyle/>
          <a:p>
            <a:r>
              <a:rPr lang="en-US" sz="2800" smtClean="0">
                <a:solidFill>
                  <a:srgbClr val="FF0000"/>
                </a:solidFill>
                <a:ea typeface="Times New Roman" panose="02020603050405020304" pitchFamily="18" charset="0"/>
              </a:rPr>
              <a:t>a. Khái niệm ô nhiễm môi trường</a:t>
            </a:r>
            <a:endParaRPr lang="en-US" sz="2800" dirty="0">
              <a:solidFill>
                <a:srgbClr val="FF0000"/>
              </a:solidFill>
            </a:endParaRPr>
          </a:p>
        </p:txBody>
      </p:sp>
      <p:sp>
        <p:nvSpPr>
          <p:cNvPr id="13" name="Rectangle 12"/>
          <p:cNvSpPr/>
          <p:nvPr/>
        </p:nvSpPr>
        <p:spPr>
          <a:xfrm>
            <a:off x="585651" y="1857637"/>
            <a:ext cx="6061211" cy="523220"/>
          </a:xfrm>
          <a:prstGeom prst="rect">
            <a:avLst/>
          </a:prstGeom>
        </p:spPr>
        <p:txBody>
          <a:bodyPr wrap="none">
            <a:spAutoFit/>
          </a:bodyPr>
          <a:lstStyle/>
          <a:p>
            <a:r>
              <a:rPr lang="en-US" sz="2800">
                <a:solidFill>
                  <a:srgbClr val="FF0000"/>
                </a:solidFill>
                <a:ea typeface="Times New Roman" panose="02020603050405020304" pitchFamily="18" charset="0"/>
              </a:rPr>
              <a:t>b</a:t>
            </a:r>
            <a:r>
              <a:rPr lang="en-US" sz="2800" smtClean="0">
                <a:solidFill>
                  <a:srgbClr val="FF0000"/>
                </a:solidFill>
                <a:ea typeface="Times New Roman" panose="02020603050405020304" pitchFamily="18" charset="0"/>
              </a:rPr>
              <a:t>. Nguyên nhân gây ô nhiễm môi trường</a:t>
            </a:r>
            <a:endParaRPr lang="en-US" sz="2800" dirty="0">
              <a:solidFill>
                <a:srgbClr val="FF0000"/>
              </a:solidFill>
            </a:endParaRPr>
          </a:p>
        </p:txBody>
      </p:sp>
      <p:sp>
        <p:nvSpPr>
          <p:cNvPr id="14" name="Title 1"/>
          <p:cNvSpPr txBox="1">
            <a:spLocks/>
          </p:cNvSpPr>
          <p:nvPr/>
        </p:nvSpPr>
        <p:spPr>
          <a:xfrm>
            <a:off x="2135627" y="2489364"/>
            <a:ext cx="9145649"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Nêu các nguyên nhân gây nhiễm môi trường là gì?</a:t>
            </a:r>
            <a:endParaRPr lang="en-US" sz="3200" dirty="0">
              <a:latin typeface="Calibri" panose="020F0502020204030204" pitchFamily="34" charset="0"/>
              <a:cs typeface="Calibri" panose="020F0502020204030204" pitchFamily="34" charset="0"/>
            </a:endParaRPr>
          </a:p>
        </p:txBody>
      </p:sp>
      <p:grpSp>
        <p:nvGrpSpPr>
          <p:cNvPr id="15" name="Group 15"/>
          <p:cNvGrpSpPr>
            <a:grpSpLocks/>
          </p:cNvGrpSpPr>
          <p:nvPr/>
        </p:nvGrpSpPr>
        <p:grpSpPr bwMode="auto">
          <a:xfrm>
            <a:off x="640874" y="2361964"/>
            <a:ext cx="1494753" cy="1249244"/>
            <a:chOff x="2400" y="1776"/>
            <a:chExt cx="1597" cy="1178"/>
          </a:xfrm>
        </p:grpSpPr>
        <p:sp>
          <p:nvSpPr>
            <p:cNvPr id="21"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a:rPr>
                <a:t>?</a:t>
              </a:r>
            </a:p>
          </p:txBody>
        </p:sp>
      </p:grpSp>
      <p:sp>
        <p:nvSpPr>
          <p:cNvPr id="26" name="Title 1"/>
          <p:cNvSpPr txBox="1">
            <a:spLocks/>
          </p:cNvSpPr>
          <p:nvPr/>
        </p:nvSpPr>
        <p:spPr>
          <a:xfrm>
            <a:off x="800531" y="4115491"/>
            <a:ext cx="11247249"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buFontTx/>
              <a:buChar char="-"/>
            </a:pPr>
            <a:r>
              <a:rPr lang="en-US" sz="3200" i="1" smtClean="0">
                <a:latin typeface="Calibri" panose="020F0502020204030204" pitchFamily="34" charset="0"/>
                <a:cs typeface="Calibri" panose="020F0502020204030204" pitchFamily="34" charset="0"/>
              </a:rPr>
              <a:t>Do yếu tố tự nhiên: hoạt động núi lửa, phân hủy xác sinh vật…</a:t>
            </a:r>
          </a:p>
          <a:p>
            <a:pPr marL="457200" indent="-457200" algn="just">
              <a:buFontTx/>
              <a:buChar char="-"/>
            </a:pPr>
            <a:r>
              <a:rPr lang="en-US" sz="3200" i="1" smtClean="0">
                <a:latin typeface="Calibri" panose="020F0502020204030204" pitchFamily="34" charset="0"/>
                <a:cs typeface="Calibri" panose="020F0502020204030204" pitchFamily="34" charset="0"/>
              </a:rPr>
              <a:t>Do hoạt động của con người: các loại chất thải, sử dụng nguyên liệu hóa thạch…</a:t>
            </a:r>
            <a:endParaRPr lang="en-US" sz="3200" i="1"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C115201A-FD6B-4883-9158-63CD37F41623}" type="slidenum">
              <a:rPr lang="en-US" smtClean="0"/>
              <a:t>16</a:t>
            </a:fld>
            <a:endParaRPr lang="en-US"/>
          </a:p>
        </p:txBody>
      </p:sp>
    </p:spTree>
    <p:extLst>
      <p:ext uri="{BB962C8B-B14F-4D97-AF65-F5344CB8AC3E}">
        <p14:creationId xmlns:p14="http://schemas.microsoft.com/office/powerpoint/2010/main" val="124232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5652" y="220131"/>
            <a:ext cx="6415282" cy="523220"/>
          </a:xfrm>
          <a:prstGeom prst="rect">
            <a:avLst/>
          </a:prstGeom>
        </p:spPr>
        <p:txBody>
          <a:bodyPr wrap="none">
            <a:spAutoFit/>
          </a:bodyPr>
          <a:lstStyle/>
          <a:p>
            <a:r>
              <a:rPr lang="en-US" sz="2800" b="1" smtClean="0">
                <a:solidFill>
                  <a:srgbClr val="FF0000"/>
                </a:solidFill>
                <a:ea typeface="Times New Roman" panose="02020603050405020304" pitchFamily="18" charset="0"/>
              </a:rPr>
              <a:t>II. CÁC BIỆN PHÁP PHÁT TRIỂN BỀN VỮNG</a:t>
            </a:r>
            <a:endParaRPr lang="en-US" sz="2800" dirty="0">
              <a:solidFill>
                <a:srgbClr val="FF0000"/>
              </a:solidFill>
            </a:endParaRPr>
          </a:p>
        </p:txBody>
      </p:sp>
      <p:sp>
        <p:nvSpPr>
          <p:cNvPr id="7" name="Rectangle 6"/>
          <p:cNvSpPr/>
          <p:nvPr/>
        </p:nvSpPr>
        <p:spPr>
          <a:xfrm>
            <a:off x="585652" y="627239"/>
            <a:ext cx="6162713" cy="523220"/>
          </a:xfrm>
          <a:prstGeom prst="rect">
            <a:avLst/>
          </a:prstGeom>
        </p:spPr>
        <p:txBody>
          <a:bodyPr wrap="none">
            <a:spAutoFit/>
          </a:bodyPr>
          <a:lstStyle/>
          <a:p>
            <a:r>
              <a:rPr lang="en-US" sz="2800" b="1">
                <a:solidFill>
                  <a:srgbClr val="FF0000"/>
                </a:solidFill>
                <a:ea typeface="Times New Roman" panose="02020603050405020304" pitchFamily="18" charset="0"/>
              </a:rPr>
              <a:t>1</a:t>
            </a:r>
            <a:r>
              <a:rPr lang="en-US" sz="2800" b="1" smtClean="0">
                <a:solidFill>
                  <a:srgbClr val="FF0000"/>
                </a:solidFill>
                <a:ea typeface="Times New Roman" panose="02020603050405020304" pitchFamily="18" charset="0"/>
              </a:rPr>
              <a:t>. Sử dụng hợp lí tài nguyên thiên nhiên</a:t>
            </a:r>
            <a:endParaRPr lang="en-US" sz="2800" dirty="0">
              <a:solidFill>
                <a:srgbClr val="FF0000"/>
              </a:solidFill>
            </a:endParaRPr>
          </a:p>
        </p:txBody>
      </p:sp>
      <p:sp>
        <p:nvSpPr>
          <p:cNvPr id="9" name="Rectangle 8"/>
          <p:cNvSpPr/>
          <p:nvPr/>
        </p:nvSpPr>
        <p:spPr>
          <a:xfrm>
            <a:off x="585651" y="1034347"/>
            <a:ext cx="5447517" cy="523220"/>
          </a:xfrm>
          <a:prstGeom prst="rect">
            <a:avLst/>
          </a:prstGeom>
        </p:spPr>
        <p:txBody>
          <a:bodyPr wrap="none">
            <a:spAutoFit/>
          </a:bodyPr>
          <a:lstStyle/>
          <a:p>
            <a:r>
              <a:rPr lang="en-US" sz="2800" b="1" smtClean="0">
                <a:solidFill>
                  <a:srgbClr val="FF0000"/>
                </a:solidFill>
                <a:ea typeface="Times New Roman" panose="02020603050405020304" pitchFamily="18" charset="0"/>
              </a:rPr>
              <a:t>2. Hạn chế gây ô nhiễm môi trường</a:t>
            </a:r>
            <a:endParaRPr lang="en-US" sz="2800" dirty="0">
              <a:solidFill>
                <a:srgbClr val="FF0000"/>
              </a:solidFill>
            </a:endParaRPr>
          </a:p>
        </p:txBody>
      </p:sp>
      <p:sp>
        <p:nvSpPr>
          <p:cNvPr id="10" name="Rectangle 9"/>
          <p:cNvSpPr/>
          <p:nvPr/>
        </p:nvSpPr>
        <p:spPr>
          <a:xfrm>
            <a:off x="585651" y="1431478"/>
            <a:ext cx="5144357" cy="523220"/>
          </a:xfrm>
          <a:prstGeom prst="rect">
            <a:avLst/>
          </a:prstGeom>
        </p:spPr>
        <p:txBody>
          <a:bodyPr wrap="none">
            <a:spAutoFit/>
          </a:bodyPr>
          <a:lstStyle/>
          <a:p>
            <a:r>
              <a:rPr lang="en-US" sz="2800" smtClean="0">
                <a:solidFill>
                  <a:srgbClr val="FF0000"/>
                </a:solidFill>
                <a:ea typeface="Times New Roman" panose="02020603050405020304" pitchFamily="18" charset="0"/>
              </a:rPr>
              <a:t>a. Khái niệm ô nhiễm môi trường</a:t>
            </a:r>
            <a:endParaRPr lang="en-US" sz="2800" dirty="0">
              <a:solidFill>
                <a:srgbClr val="FF0000"/>
              </a:solidFill>
            </a:endParaRPr>
          </a:p>
        </p:txBody>
      </p:sp>
      <p:sp>
        <p:nvSpPr>
          <p:cNvPr id="13" name="Rectangle 12"/>
          <p:cNvSpPr/>
          <p:nvPr/>
        </p:nvSpPr>
        <p:spPr>
          <a:xfrm>
            <a:off x="585651" y="1857637"/>
            <a:ext cx="6061211" cy="523220"/>
          </a:xfrm>
          <a:prstGeom prst="rect">
            <a:avLst/>
          </a:prstGeom>
        </p:spPr>
        <p:txBody>
          <a:bodyPr wrap="none">
            <a:spAutoFit/>
          </a:bodyPr>
          <a:lstStyle/>
          <a:p>
            <a:r>
              <a:rPr lang="en-US" sz="2800">
                <a:solidFill>
                  <a:srgbClr val="FF0000"/>
                </a:solidFill>
                <a:ea typeface="Times New Roman" panose="02020603050405020304" pitchFamily="18" charset="0"/>
              </a:rPr>
              <a:t>b</a:t>
            </a:r>
            <a:r>
              <a:rPr lang="en-US" sz="2800" smtClean="0">
                <a:solidFill>
                  <a:srgbClr val="FF0000"/>
                </a:solidFill>
                <a:ea typeface="Times New Roman" panose="02020603050405020304" pitchFamily="18" charset="0"/>
              </a:rPr>
              <a:t>. Nguyên nhân gây ô nhiễm môi trường</a:t>
            </a:r>
            <a:endParaRPr lang="en-US" sz="2800" dirty="0">
              <a:solidFill>
                <a:srgbClr val="FF0000"/>
              </a:solidFill>
            </a:endParaRPr>
          </a:p>
        </p:txBody>
      </p:sp>
      <p:sp>
        <p:nvSpPr>
          <p:cNvPr id="8" name="Rectangle 7"/>
          <p:cNvSpPr/>
          <p:nvPr/>
        </p:nvSpPr>
        <p:spPr>
          <a:xfrm>
            <a:off x="585650" y="2264745"/>
            <a:ext cx="7431330" cy="523220"/>
          </a:xfrm>
          <a:prstGeom prst="rect">
            <a:avLst/>
          </a:prstGeom>
        </p:spPr>
        <p:txBody>
          <a:bodyPr wrap="none">
            <a:spAutoFit/>
          </a:bodyPr>
          <a:lstStyle/>
          <a:p>
            <a:r>
              <a:rPr lang="en-US" sz="2800" smtClean="0">
                <a:solidFill>
                  <a:srgbClr val="FF0000"/>
                </a:solidFill>
                <a:ea typeface="Times New Roman" panose="02020603050405020304" pitchFamily="18" charset="0"/>
              </a:rPr>
              <a:t>c. Các biện pháp hạn chế gây ô nhiễm môi trường</a:t>
            </a:r>
            <a:endParaRPr lang="en-US" sz="2800" dirty="0">
              <a:solidFill>
                <a:srgbClr val="FF0000"/>
              </a:solidFill>
            </a:endParaRPr>
          </a:p>
        </p:txBody>
      </p:sp>
      <p:sp>
        <p:nvSpPr>
          <p:cNvPr id="11" name="Title 1"/>
          <p:cNvSpPr txBox="1">
            <a:spLocks/>
          </p:cNvSpPr>
          <p:nvPr/>
        </p:nvSpPr>
        <p:spPr>
          <a:xfrm>
            <a:off x="2074037" y="2865888"/>
            <a:ext cx="9145649"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Dựa vào các nguyên nhân hãy đề xuất các biện pháp hạn chế gây ô nhiễm môi trường?</a:t>
            </a:r>
            <a:endParaRPr lang="en-US" sz="3200" dirty="0">
              <a:latin typeface="Calibri" panose="020F0502020204030204" pitchFamily="34" charset="0"/>
              <a:cs typeface="Calibri" panose="020F0502020204030204" pitchFamily="34" charset="0"/>
            </a:endParaRPr>
          </a:p>
        </p:txBody>
      </p:sp>
      <p:grpSp>
        <p:nvGrpSpPr>
          <p:cNvPr id="12" name="Group 15"/>
          <p:cNvGrpSpPr>
            <a:grpSpLocks/>
          </p:cNvGrpSpPr>
          <p:nvPr/>
        </p:nvGrpSpPr>
        <p:grpSpPr bwMode="auto">
          <a:xfrm>
            <a:off x="585649" y="2787965"/>
            <a:ext cx="1494753" cy="1249244"/>
            <a:chOff x="2400" y="1776"/>
            <a:chExt cx="1597" cy="1178"/>
          </a:xfrm>
        </p:grpSpPr>
        <p:sp>
          <p:nvSpPr>
            <p:cNvPr id="14"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a:rPr>
                <a:t>?</a:t>
              </a:r>
            </a:p>
          </p:txBody>
        </p:sp>
      </p:grpSp>
      <p:sp>
        <p:nvSpPr>
          <p:cNvPr id="19" name="Title 1"/>
          <p:cNvSpPr txBox="1">
            <a:spLocks/>
          </p:cNvSpPr>
          <p:nvPr/>
        </p:nvSpPr>
        <p:spPr>
          <a:xfrm>
            <a:off x="1333025" y="4731817"/>
            <a:ext cx="9959948"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buFontTx/>
              <a:buChar char="-"/>
            </a:pPr>
            <a:r>
              <a:rPr lang="en-US" sz="3200" i="1" smtClean="0">
                <a:latin typeface="Calibri" panose="020F0502020204030204" pitchFamily="34" charset="0"/>
                <a:cs typeface="Calibri" panose="020F0502020204030204" pitchFamily="34" charset="0"/>
              </a:rPr>
              <a:t>Nâng cao ý thức của người dân về bảo vệ môi trường.</a:t>
            </a:r>
          </a:p>
          <a:p>
            <a:pPr marL="457200" indent="-457200" algn="just">
              <a:buFontTx/>
              <a:buChar char="-"/>
            </a:pPr>
            <a:r>
              <a:rPr lang="en-US" sz="3200" i="1" smtClean="0">
                <a:latin typeface="Calibri" panose="020F0502020204030204" pitchFamily="34" charset="0"/>
                <a:cs typeface="Calibri" panose="020F0502020204030204" pitchFamily="34" charset="0"/>
              </a:rPr>
              <a:t>Hoàn thiện hệ thống pháp luật về bảo vệ môi trường.</a:t>
            </a:r>
          </a:p>
          <a:p>
            <a:pPr marL="457200" indent="-457200" algn="just">
              <a:buFontTx/>
              <a:buChar char="-"/>
            </a:pPr>
            <a:r>
              <a:rPr lang="en-US" sz="3200" i="1" smtClean="0">
                <a:latin typeface="Calibri" panose="020F0502020204030204" pitchFamily="34" charset="0"/>
                <a:cs typeface="Calibri" panose="020F0502020204030204" pitchFamily="34" charset="0"/>
              </a:rPr>
              <a:t>Sử dụng hợp lí hóa chất trong sinh hoạt và sản xuất.</a:t>
            </a:r>
          </a:p>
          <a:p>
            <a:pPr marL="457200" indent="-457200" algn="just">
              <a:buFontTx/>
              <a:buChar char="-"/>
            </a:pPr>
            <a:r>
              <a:rPr lang="en-US" sz="3200" i="1" smtClean="0">
                <a:latin typeface="Calibri" panose="020F0502020204030204" pitchFamily="34" charset="0"/>
                <a:cs typeface="Calibri" panose="020F0502020204030204" pitchFamily="34" charset="0"/>
              </a:rPr>
              <a:t>Áp dụng khoa học kĩ thuật, công nghệ tiên tiến, đổi mới công nghệ nhằm giảm ô nhiễm môi trường.</a:t>
            </a:r>
          </a:p>
          <a:p>
            <a:pPr marL="457200" indent="-457200" algn="just">
              <a:buFontTx/>
              <a:buChar char="-"/>
            </a:pPr>
            <a:r>
              <a:rPr lang="en-US" sz="3200" i="1" smtClean="0">
                <a:latin typeface="Calibri" panose="020F0502020204030204" pitchFamily="34" charset="0"/>
                <a:cs typeface="Calibri" panose="020F0502020204030204" pitchFamily="34" charset="0"/>
              </a:rPr>
              <a:t>Bảo tồn và sử dụng hợp lí tài nguyên thiên nhiên.</a:t>
            </a:r>
            <a:endParaRPr lang="en-US" sz="3200" i="1"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C115201A-FD6B-4883-9158-63CD37F41623}" type="slidenum">
              <a:rPr lang="en-US" smtClean="0"/>
              <a:t>17</a:t>
            </a:fld>
            <a:endParaRPr lang="en-US"/>
          </a:p>
        </p:txBody>
      </p:sp>
    </p:spTree>
    <p:extLst>
      <p:ext uri="{BB962C8B-B14F-4D97-AF65-F5344CB8AC3E}">
        <p14:creationId xmlns:p14="http://schemas.microsoft.com/office/powerpoint/2010/main" val="61627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5652" y="220131"/>
            <a:ext cx="6415282" cy="523220"/>
          </a:xfrm>
          <a:prstGeom prst="rect">
            <a:avLst/>
          </a:prstGeom>
        </p:spPr>
        <p:txBody>
          <a:bodyPr wrap="none">
            <a:spAutoFit/>
          </a:bodyPr>
          <a:lstStyle/>
          <a:p>
            <a:r>
              <a:rPr lang="en-US" sz="2800" b="1" smtClean="0">
                <a:solidFill>
                  <a:srgbClr val="FF0000"/>
                </a:solidFill>
                <a:ea typeface="Times New Roman" panose="02020603050405020304" pitchFamily="18" charset="0"/>
              </a:rPr>
              <a:t>II. CÁC BIỆN PHÁP PHÁT TRIỂN BỀN VỮNG</a:t>
            </a:r>
            <a:endParaRPr lang="en-US" sz="2800" dirty="0">
              <a:solidFill>
                <a:srgbClr val="FF0000"/>
              </a:solidFill>
            </a:endParaRPr>
          </a:p>
        </p:txBody>
      </p:sp>
      <p:sp>
        <p:nvSpPr>
          <p:cNvPr id="7" name="Rectangle 6"/>
          <p:cNvSpPr/>
          <p:nvPr/>
        </p:nvSpPr>
        <p:spPr>
          <a:xfrm>
            <a:off x="585652" y="627239"/>
            <a:ext cx="6162713" cy="523220"/>
          </a:xfrm>
          <a:prstGeom prst="rect">
            <a:avLst/>
          </a:prstGeom>
        </p:spPr>
        <p:txBody>
          <a:bodyPr wrap="none">
            <a:spAutoFit/>
          </a:bodyPr>
          <a:lstStyle/>
          <a:p>
            <a:r>
              <a:rPr lang="en-US" sz="2800" b="1">
                <a:solidFill>
                  <a:srgbClr val="FF0000"/>
                </a:solidFill>
                <a:ea typeface="Times New Roman" panose="02020603050405020304" pitchFamily="18" charset="0"/>
              </a:rPr>
              <a:t>1</a:t>
            </a:r>
            <a:r>
              <a:rPr lang="en-US" sz="2800" b="1" smtClean="0">
                <a:solidFill>
                  <a:srgbClr val="FF0000"/>
                </a:solidFill>
                <a:ea typeface="Times New Roman" panose="02020603050405020304" pitchFamily="18" charset="0"/>
              </a:rPr>
              <a:t>. Sử dụng hợp lí tài nguyên thiên nhiên</a:t>
            </a:r>
            <a:endParaRPr lang="en-US" sz="2800" dirty="0">
              <a:solidFill>
                <a:srgbClr val="FF0000"/>
              </a:solidFill>
            </a:endParaRPr>
          </a:p>
        </p:txBody>
      </p:sp>
      <p:sp>
        <p:nvSpPr>
          <p:cNvPr id="9" name="Rectangle 8"/>
          <p:cNvSpPr/>
          <p:nvPr/>
        </p:nvSpPr>
        <p:spPr>
          <a:xfrm>
            <a:off x="585651" y="1034347"/>
            <a:ext cx="5447517" cy="523220"/>
          </a:xfrm>
          <a:prstGeom prst="rect">
            <a:avLst/>
          </a:prstGeom>
        </p:spPr>
        <p:txBody>
          <a:bodyPr wrap="none">
            <a:spAutoFit/>
          </a:bodyPr>
          <a:lstStyle/>
          <a:p>
            <a:r>
              <a:rPr lang="en-US" sz="2800" b="1" smtClean="0">
                <a:solidFill>
                  <a:srgbClr val="FF0000"/>
                </a:solidFill>
                <a:ea typeface="Times New Roman" panose="02020603050405020304" pitchFamily="18" charset="0"/>
              </a:rPr>
              <a:t>2. Hạn chế gây ô nhiễm môi trường</a:t>
            </a:r>
            <a:endParaRPr lang="en-US" sz="2800" dirty="0">
              <a:solidFill>
                <a:srgbClr val="FF0000"/>
              </a:solidFill>
            </a:endParaRPr>
          </a:p>
        </p:txBody>
      </p:sp>
      <p:sp>
        <p:nvSpPr>
          <p:cNvPr id="14" name="Title 1"/>
          <p:cNvSpPr txBox="1">
            <a:spLocks/>
          </p:cNvSpPr>
          <p:nvPr/>
        </p:nvSpPr>
        <p:spPr>
          <a:xfrm>
            <a:off x="2135627" y="2489364"/>
            <a:ext cx="9145649"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mn-lt"/>
                <a:ea typeface="Times New Roman" panose="02020603050405020304" pitchFamily="18" charset="0"/>
              </a:rPr>
              <a:t>Bảo </a:t>
            </a:r>
            <a:r>
              <a:rPr lang="en-US" sz="3200">
                <a:latin typeface="+mn-lt"/>
                <a:ea typeface="Times New Roman" panose="02020603050405020304" pitchFamily="18" charset="0"/>
              </a:rPr>
              <a:t>tồn đa dạng sinh </a:t>
            </a:r>
            <a:r>
              <a:rPr lang="en-US" sz="3200" smtClean="0">
                <a:latin typeface="+mn-lt"/>
                <a:ea typeface="Times New Roman" panose="02020603050405020304" pitchFamily="18" charset="0"/>
              </a:rPr>
              <a:t>học là gì</a:t>
            </a:r>
            <a:r>
              <a:rPr lang="en-US" sz="3200" smtClean="0">
                <a:latin typeface="+mn-lt"/>
                <a:cs typeface="Calibri" panose="020F0502020204030204" pitchFamily="34" charset="0"/>
              </a:rPr>
              <a:t>?</a:t>
            </a:r>
            <a:endParaRPr lang="en-US" sz="3200" dirty="0">
              <a:latin typeface="+mn-lt"/>
              <a:cs typeface="Calibri" panose="020F0502020204030204" pitchFamily="34" charset="0"/>
            </a:endParaRPr>
          </a:p>
        </p:txBody>
      </p:sp>
      <p:grpSp>
        <p:nvGrpSpPr>
          <p:cNvPr id="15" name="Group 15"/>
          <p:cNvGrpSpPr>
            <a:grpSpLocks/>
          </p:cNvGrpSpPr>
          <p:nvPr/>
        </p:nvGrpSpPr>
        <p:grpSpPr bwMode="auto">
          <a:xfrm>
            <a:off x="550364" y="2600320"/>
            <a:ext cx="1494753" cy="1249244"/>
            <a:chOff x="2400" y="1776"/>
            <a:chExt cx="1597" cy="1178"/>
          </a:xfrm>
        </p:grpSpPr>
        <p:sp>
          <p:nvSpPr>
            <p:cNvPr id="21"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a:rPr>
                <a:t>?</a:t>
              </a:r>
            </a:p>
          </p:txBody>
        </p:sp>
      </p:grpSp>
      <p:sp>
        <p:nvSpPr>
          <p:cNvPr id="26" name="Title 1"/>
          <p:cNvSpPr txBox="1">
            <a:spLocks/>
          </p:cNvSpPr>
          <p:nvPr/>
        </p:nvSpPr>
        <p:spPr>
          <a:xfrm>
            <a:off x="2121866" y="3648899"/>
            <a:ext cx="9028974"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i="1" smtClean="0">
                <a:latin typeface="Calibri" panose="020F0502020204030204" pitchFamily="34" charset="0"/>
                <a:cs typeface="Calibri" panose="020F0502020204030204" pitchFamily="34" charset="0"/>
              </a:rPr>
              <a:t>Bảo vệ sự phong phú của các hệ sinh thái tự nhiên quan trọng, đặc thù hoặc đại diện; bảo vệ môi trường sống tự nhiên của các loài hoang dã…; nuôi trồng, chăm sóc các loài nguy cấp, quý hiếm…</a:t>
            </a:r>
            <a:endParaRPr lang="en-US" sz="3200" i="1" dirty="0">
              <a:latin typeface="Calibri" panose="020F0502020204030204" pitchFamily="34" charset="0"/>
              <a:cs typeface="Calibri" panose="020F0502020204030204" pitchFamily="34" charset="0"/>
            </a:endParaRPr>
          </a:p>
        </p:txBody>
      </p:sp>
      <p:sp>
        <p:nvSpPr>
          <p:cNvPr id="16" name="Rectangle 15"/>
          <p:cNvSpPr/>
          <p:nvPr/>
        </p:nvSpPr>
        <p:spPr>
          <a:xfrm>
            <a:off x="585650" y="1468544"/>
            <a:ext cx="4297651" cy="523220"/>
          </a:xfrm>
          <a:prstGeom prst="rect">
            <a:avLst/>
          </a:prstGeom>
        </p:spPr>
        <p:txBody>
          <a:bodyPr wrap="none">
            <a:spAutoFit/>
          </a:bodyPr>
          <a:lstStyle/>
          <a:p>
            <a:r>
              <a:rPr lang="en-US" sz="2800" b="1">
                <a:solidFill>
                  <a:srgbClr val="FF0000"/>
                </a:solidFill>
                <a:ea typeface="Times New Roman" panose="02020603050405020304" pitchFamily="18" charset="0"/>
              </a:rPr>
              <a:t>3</a:t>
            </a:r>
            <a:r>
              <a:rPr lang="en-US" sz="2800" b="1" smtClean="0">
                <a:solidFill>
                  <a:srgbClr val="FF0000"/>
                </a:solidFill>
                <a:ea typeface="Times New Roman" panose="02020603050405020304" pitchFamily="18" charset="0"/>
              </a:rPr>
              <a:t>. Bảo tồn đa dạng sinh học</a:t>
            </a:r>
            <a:endParaRPr lang="en-US" sz="2800" dirty="0">
              <a:solidFill>
                <a:srgbClr val="FF0000"/>
              </a:solidFill>
            </a:endParaRPr>
          </a:p>
        </p:txBody>
      </p:sp>
      <p:sp>
        <p:nvSpPr>
          <p:cNvPr id="17" name="Rectangle 16"/>
          <p:cNvSpPr/>
          <p:nvPr/>
        </p:nvSpPr>
        <p:spPr>
          <a:xfrm>
            <a:off x="585650" y="1934515"/>
            <a:ext cx="6285247" cy="523220"/>
          </a:xfrm>
          <a:prstGeom prst="rect">
            <a:avLst/>
          </a:prstGeom>
        </p:spPr>
        <p:txBody>
          <a:bodyPr wrap="none">
            <a:spAutoFit/>
          </a:bodyPr>
          <a:lstStyle/>
          <a:p>
            <a:r>
              <a:rPr lang="en-US" sz="2800" smtClean="0">
                <a:solidFill>
                  <a:srgbClr val="FF0000"/>
                </a:solidFill>
                <a:ea typeface="Times New Roman" panose="02020603050405020304" pitchFamily="18" charset="0"/>
              </a:rPr>
              <a:t>a. Khái niệm về bảo tồn đa dạng sinh học</a:t>
            </a:r>
            <a:endParaRPr lang="en-US" sz="2800" dirty="0">
              <a:solidFill>
                <a:srgbClr val="FF0000"/>
              </a:solidFill>
            </a:endParaRPr>
          </a:p>
        </p:txBody>
      </p:sp>
      <p:sp>
        <p:nvSpPr>
          <p:cNvPr id="3" name="Slide Number Placeholder 2"/>
          <p:cNvSpPr>
            <a:spLocks noGrp="1"/>
          </p:cNvSpPr>
          <p:nvPr>
            <p:ph type="sldNum" sz="quarter" idx="12"/>
          </p:nvPr>
        </p:nvSpPr>
        <p:spPr/>
        <p:txBody>
          <a:bodyPr/>
          <a:lstStyle/>
          <a:p>
            <a:fld id="{C115201A-FD6B-4883-9158-63CD37F41623}" type="slidenum">
              <a:rPr lang="en-US" smtClean="0"/>
              <a:t>18</a:t>
            </a:fld>
            <a:endParaRPr lang="en-US"/>
          </a:p>
        </p:txBody>
      </p:sp>
    </p:spTree>
    <p:extLst>
      <p:ext uri="{BB962C8B-B14F-4D97-AF65-F5344CB8AC3E}">
        <p14:creationId xmlns:p14="http://schemas.microsoft.com/office/powerpoint/2010/main" val="33792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5022" y="438030"/>
            <a:ext cx="4297651" cy="523220"/>
          </a:xfrm>
          <a:prstGeom prst="rect">
            <a:avLst/>
          </a:prstGeom>
        </p:spPr>
        <p:txBody>
          <a:bodyPr wrap="none">
            <a:spAutoFit/>
          </a:bodyPr>
          <a:lstStyle/>
          <a:p>
            <a:r>
              <a:rPr lang="en-US" sz="2800" b="1">
                <a:solidFill>
                  <a:srgbClr val="FF0000"/>
                </a:solidFill>
                <a:ea typeface="Times New Roman" panose="02020603050405020304" pitchFamily="18" charset="0"/>
              </a:rPr>
              <a:t>3</a:t>
            </a:r>
            <a:r>
              <a:rPr lang="en-US" sz="2800" b="1" smtClean="0">
                <a:solidFill>
                  <a:srgbClr val="FF0000"/>
                </a:solidFill>
                <a:ea typeface="Times New Roman" panose="02020603050405020304" pitchFamily="18" charset="0"/>
              </a:rPr>
              <a:t>. Bảo tồn đa dạng sinh học</a:t>
            </a:r>
            <a:endParaRPr lang="en-US" sz="2800" dirty="0">
              <a:solidFill>
                <a:srgbClr val="FF0000"/>
              </a:solidFill>
            </a:endParaRPr>
          </a:p>
        </p:txBody>
      </p:sp>
      <p:sp>
        <p:nvSpPr>
          <p:cNvPr id="17" name="Rectangle 16"/>
          <p:cNvSpPr/>
          <p:nvPr/>
        </p:nvSpPr>
        <p:spPr>
          <a:xfrm>
            <a:off x="455022" y="961250"/>
            <a:ext cx="6285247" cy="523220"/>
          </a:xfrm>
          <a:prstGeom prst="rect">
            <a:avLst/>
          </a:prstGeom>
        </p:spPr>
        <p:txBody>
          <a:bodyPr wrap="none">
            <a:spAutoFit/>
          </a:bodyPr>
          <a:lstStyle/>
          <a:p>
            <a:r>
              <a:rPr lang="en-US" sz="2800" smtClean="0">
                <a:solidFill>
                  <a:srgbClr val="FF0000"/>
                </a:solidFill>
                <a:ea typeface="Times New Roman" panose="02020603050405020304" pitchFamily="18" charset="0"/>
              </a:rPr>
              <a:t>a. Khái niệm về bảo tồn đa dạng sinh học</a:t>
            </a:r>
            <a:endParaRPr lang="en-US" sz="2800" dirty="0">
              <a:solidFill>
                <a:srgbClr val="FF0000"/>
              </a:solidFill>
            </a:endParaRPr>
          </a:p>
        </p:txBody>
      </p:sp>
      <p:sp>
        <p:nvSpPr>
          <p:cNvPr id="18" name="Rectangle 17"/>
          <p:cNvSpPr/>
          <p:nvPr/>
        </p:nvSpPr>
        <p:spPr>
          <a:xfrm>
            <a:off x="455021" y="1353842"/>
            <a:ext cx="6393545" cy="523220"/>
          </a:xfrm>
          <a:prstGeom prst="rect">
            <a:avLst/>
          </a:prstGeom>
        </p:spPr>
        <p:txBody>
          <a:bodyPr wrap="none">
            <a:spAutoFit/>
          </a:bodyPr>
          <a:lstStyle/>
          <a:p>
            <a:r>
              <a:rPr lang="en-US" sz="2800">
                <a:solidFill>
                  <a:srgbClr val="FF0000"/>
                </a:solidFill>
                <a:ea typeface="Times New Roman" panose="02020603050405020304" pitchFamily="18" charset="0"/>
              </a:rPr>
              <a:t>b</a:t>
            </a:r>
            <a:r>
              <a:rPr lang="en-US" sz="2800" smtClean="0">
                <a:solidFill>
                  <a:srgbClr val="FF0000"/>
                </a:solidFill>
                <a:ea typeface="Times New Roman" panose="02020603050405020304" pitchFamily="18" charset="0"/>
              </a:rPr>
              <a:t>. Nguyên nhân suy giảm đa dạng sinh học</a:t>
            </a:r>
            <a:endParaRPr lang="en-US" sz="2800" dirty="0">
              <a:solidFill>
                <a:srgbClr val="FF0000"/>
              </a:solidFill>
            </a:endParaRPr>
          </a:p>
        </p:txBody>
      </p:sp>
      <p:pic>
        <p:nvPicPr>
          <p:cNvPr id="20" name="Picture 19"/>
          <p:cNvPicPr>
            <a:picLocks noChangeAspect="1"/>
          </p:cNvPicPr>
          <p:nvPr/>
        </p:nvPicPr>
        <p:blipFill>
          <a:blip r:embed="rId2"/>
          <a:stretch>
            <a:fillRect/>
          </a:stretch>
        </p:blipFill>
        <p:spPr>
          <a:xfrm>
            <a:off x="301545" y="2007690"/>
            <a:ext cx="1248116" cy="1120297"/>
          </a:xfrm>
          <a:prstGeom prst="rect">
            <a:avLst/>
          </a:prstGeom>
        </p:spPr>
      </p:pic>
      <p:sp>
        <p:nvSpPr>
          <p:cNvPr id="27" name="Title 1"/>
          <p:cNvSpPr txBox="1">
            <a:spLocks/>
          </p:cNvSpPr>
          <p:nvPr/>
        </p:nvSpPr>
        <p:spPr>
          <a:xfrm>
            <a:off x="1549661" y="2007690"/>
            <a:ext cx="9525421" cy="12791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Phân tích các nguyên nhân làm suy giảm đa dạng sinh học. Tại sao việc tạo giống mới cây trồng, vật nuôi được coi là nguyên nhân gây suy giảm đa dạng sinh học?</a:t>
            </a:r>
            <a:endParaRPr lang="en-US" sz="3200" dirty="0">
              <a:latin typeface="Calibri" panose="020F0502020204030204" pitchFamily="34" charset="0"/>
              <a:cs typeface="Calibri" panose="020F0502020204030204" pitchFamily="34" charset="0"/>
            </a:endParaRPr>
          </a:p>
        </p:txBody>
      </p:sp>
      <p:sp>
        <p:nvSpPr>
          <p:cNvPr id="28" name="Title 1"/>
          <p:cNvSpPr txBox="1">
            <a:spLocks/>
          </p:cNvSpPr>
          <p:nvPr/>
        </p:nvSpPr>
        <p:spPr>
          <a:xfrm>
            <a:off x="1526273" y="3534839"/>
            <a:ext cx="9525421" cy="12791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i="1" smtClean="0">
                <a:latin typeface="Calibri" panose="020F0502020204030204" pitchFamily="34" charset="0"/>
                <a:cs typeface="Calibri" panose="020F0502020204030204" pitchFamily="34" charset="0"/>
              </a:rPr>
              <a:t>Thay đổi về sử dụng đất, biển, khai thác quá mức tài nguyên sinh vật, biến đổi khí hậu, ô nhiễm môi trường, tạo giống mới, sinh vật biến đổi gen…</a:t>
            </a:r>
            <a:endParaRPr lang="en-US" sz="3200" i="1"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C115201A-FD6B-4883-9158-63CD37F41623}" type="slidenum">
              <a:rPr lang="en-US" smtClean="0"/>
              <a:t>19</a:t>
            </a:fld>
            <a:endParaRPr lang="en-US"/>
          </a:p>
        </p:txBody>
      </p:sp>
    </p:spTree>
    <p:extLst>
      <p:ext uri="{BB962C8B-B14F-4D97-AF65-F5344CB8AC3E}">
        <p14:creationId xmlns:p14="http://schemas.microsoft.com/office/powerpoint/2010/main" val="233813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214" y="4194090"/>
            <a:ext cx="10283586" cy="2011637"/>
          </a:xfrm>
        </p:spPr>
        <p:txBody>
          <a:bodyPr>
            <a:noAutofit/>
          </a:bodyPr>
          <a:lstStyle/>
          <a:p>
            <a:pPr algn="just"/>
            <a:r>
              <a:rPr lang="en-US" sz="3200" smtClean="0">
                <a:latin typeface="Calibri" panose="020F0502020204030204" pitchFamily="34" charset="0"/>
                <a:cs typeface="Calibri" panose="020F0502020204030204" pitchFamily="34" charset="0"/>
              </a:rPr>
              <a:t>Hội nghị nguyên thủ quốc gia của hơn 170 nước trên thế giới họp vào tháng 6 năm 1992 tại Rio de Janiero (Brazil) đã thống nhất lấy </a:t>
            </a:r>
            <a:r>
              <a:rPr lang="en-US" sz="3200" b="1" smtClean="0">
                <a:solidFill>
                  <a:srgbClr val="FF0000"/>
                </a:solidFill>
                <a:latin typeface="Calibri" panose="020F0502020204030204" pitchFamily="34" charset="0"/>
                <a:cs typeface="Calibri" panose="020F0502020204030204" pitchFamily="34" charset="0"/>
              </a:rPr>
              <a:t>“Phát triển bền vững” </a:t>
            </a:r>
            <a:r>
              <a:rPr lang="en-US" sz="3200" smtClean="0">
                <a:latin typeface="Calibri" panose="020F0502020204030204" pitchFamily="34" charset="0"/>
                <a:cs typeface="Calibri" panose="020F0502020204030204" pitchFamily="34" charset="0"/>
              </a:rPr>
              <a:t>làm mục tiêu của toàn nhân loại trong thế kỉ XXI.</a:t>
            </a:r>
            <a:endParaRPr lang="en-US" sz="32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2365405" y="320983"/>
            <a:ext cx="7083393" cy="3687792"/>
          </a:xfrm>
          <a:prstGeom prst="rect">
            <a:avLst/>
          </a:prstGeom>
        </p:spPr>
      </p:pic>
      <p:sp>
        <p:nvSpPr>
          <p:cNvPr id="4" name="Slide Number Placeholder 3"/>
          <p:cNvSpPr>
            <a:spLocks noGrp="1"/>
          </p:cNvSpPr>
          <p:nvPr>
            <p:ph type="sldNum" sz="quarter" idx="12"/>
          </p:nvPr>
        </p:nvSpPr>
        <p:spPr/>
        <p:txBody>
          <a:bodyPr/>
          <a:lstStyle/>
          <a:p>
            <a:fld id="{C115201A-FD6B-4883-9158-63CD37F41623}" type="slidenum">
              <a:rPr lang="en-US" smtClean="0"/>
              <a:t>2</a:t>
            </a:fld>
            <a:endParaRPr lang="en-US"/>
          </a:p>
        </p:txBody>
      </p:sp>
    </p:spTree>
    <p:extLst>
      <p:ext uri="{BB962C8B-B14F-4D97-AF65-F5344CB8AC3E}">
        <p14:creationId xmlns:p14="http://schemas.microsoft.com/office/powerpoint/2010/main" val="132441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5022" y="438030"/>
            <a:ext cx="4297651" cy="523220"/>
          </a:xfrm>
          <a:prstGeom prst="rect">
            <a:avLst/>
          </a:prstGeom>
        </p:spPr>
        <p:txBody>
          <a:bodyPr wrap="none">
            <a:spAutoFit/>
          </a:bodyPr>
          <a:lstStyle/>
          <a:p>
            <a:r>
              <a:rPr lang="en-US" sz="2800" b="1">
                <a:solidFill>
                  <a:srgbClr val="FF0000"/>
                </a:solidFill>
                <a:ea typeface="Times New Roman" panose="02020603050405020304" pitchFamily="18" charset="0"/>
              </a:rPr>
              <a:t>3</a:t>
            </a:r>
            <a:r>
              <a:rPr lang="en-US" sz="2800" b="1" smtClean="0">
                <a:solidFill>
                  <a:srgbClr val="FF0000"/>
                </a:solidFill>
                <a:ea typeface="Times New Roman" panose="02020603050405020304" pitchFamily="18" charset="0"/>
              </a:rPr>
              <a:t>. Bảo tồn đa dạng sinh học</a:t>
            </a:r>
            <a:endParaRPr lang="en-US" sz="2800" dirty="0">
              <a:solidFill>
                <a:srgbClr val="FF0000"/>
              </a:solidFill>
            </a:endParaRPr>
          </a:p>
        </p:txBody>
      </p:sp>
      <p:sp>
        <p:nvSpPr>
          <p:cNvPr id="17" name="Rectangle 16"/>
          <p:cNvSpPr/>
          <p:nvPr/>
        </p:nvSpPr>
        <p:spPr>
          <a:xfrm>
            <a:off x="455022" y="961250"/>
            <a:ext cx="6285247" cy="523220"/>
          </a:xfrm>
          <a:prstGeom prst="rect">
            <a:avLst/>
          </a:prstGeom>
        </p:spPr>
        <p:txBody>
          <a:bodyPr wrap="none">
            <a:spAutoFit/>
          </a:bodyPr>
          <a:lstStyle/>
          <a:p>
            <a:r>
              <a:rPr lang="en-US" sz="2800" smtClean="0">
                <a:solidFill>
                  <a:srgbClr val="FF0000"/>
                </a:solidFill>
                <a:ea typeface="Times New Roman" panose="02020603050405020304" pitchFamily="18" charset="0"/>
              </a:rPr>
              <a:t>a. Khái niệm về bảo tồn đa dạng sinh học</a:t>
            </a:r>
            <a:endParaRPr lang="en-US" sz="2800" dirty="0">
              <a:solidFill>
                <a:srgbClr val="FF0000"/>
              </a:solidFill>
            </a:endParaRPr>
          </a:p>
        </p:txBody>
      </p:sp>
      <p:sp>
        <p:nvSpPr>
          <p:cNvPr id="18" name="Rectangle 17"/>
          <p:cNvSpPr/>
          <p:nvPr/>
        </p:nvSpPr>
        <p:spPr>
          <a:xfrm>
            <a:off x="455021" y="1353842"/>
            <a:ext cx="6393545" cy="523220"/>
          </a:xfrm>
          <a:prstGeom prst="rect">
            <a:avLst/>
          </a:prstGeom>
        </p:spPr>
        <p:txBody>
          <a:bodyPr wrap="none">
            <a:spAutoFit/>
          </a:bodyPr>
          <a:lstStyle/>
          <a:p>
            <a:r>
              <a:rPr lang="en-US" sz="2800">
                <a:solidFill>
                  <a:srgbClr val="FF0000"/>
                </a:solidFill>
                <a:ea typeface="Times New Roman" panose="02020603050405020304" pitchFamily="18" charset="0"/>
              </a:rPr>
              <a:t>b</a:t>
            </a:r>
            <a:r>
              <a:rPr lang="en-US" sz="2800" smtClean="0">
                <a:solidFill>
                  <a:srgbClr val="FF0000"/>
                </a:solidFill>
                <a:ea typeface="Times New Roman" panose="02020603050405020304" pitchFamily="18" charset="0"/>
              </a:rPr>
              <a:t>. Nguyên nhân suy giảm đa dạng sinh học</a:t>
            </a:r>
            <a:endParaRPr lang="en-US" sz="2800" dirty="0">
              <a:solidFill>
                <a:srgbClr val="FF0000"/>
              </a:solidFill>
            </a:endParaRPr>
          </a:p>
        </p:txBody>
      </p:sp>
      <p:sp>
        <p:nvSpPr>
          <p:cNvPr id="8" name="Rectangle 7"/>
          <p:cNvSpPr/>
          <p:nvPr/>
        </p:nvSpPr>
        <p:spPr>
          <a:xfrm>
            <a:off x="455021" y="1793283"/>
            <a:ext cx="6320641" cy="523220"/>
          </a:xfrm>
          <a:prstGeom prst="rect">
            <a:avLst/>
          </a:prstGeom>
        </p:spPr>
        <p:txBody>
          <a:bodyPr wrap="none">
            <a:spAutoFit/>
          </a:bodyPr>
          <a:lstStyle/>
          <a:p>
            <a:r>
              <a:rPr lang="en-US" sz="2800" smtClean="0">
                <a:solidFill>
                  <a:srgbClr val="FF0000"/>
                </a:solidFill>
                <a:ea typeface="Times New Roman" panose="02020603050405020304" pitchFamily="18" charset="0"/>
              </a:rPr>
              <a:t>c. Các biện pháp bảo tồn đa dạng sinh học</a:t>
            </a:r>
            <a:endParaRPr lang="en-US" sz="2800" dirty="0">
              <a:solidFill>
                <a:srgbClr val="FF0000"/>
              </a:solidFill>
            </a:endParaRPr>
          </a:p>
        </p:txBody>
      </p:sp>
      <p:pic>
        <p:nvPicPr>
          <p:cNvPr id="21" name="Picture 20"/>
          <p:cNvPicPr>
            <a:picLocks noChangeAspect="1"/>
          </p:cNvPicPr>
          <p:nvPr/>
        </p:nvPicPr>
        <p:blipFill>
          <a:blip r:embed="rId2"/>
          <a:stretch>
            <a:fillRect/>
          </a:stretch>
        </p:blipFill>
        <p:spPr>
          <a:xfrm>
            <a:off x="887511" y="2435495"/>
            <a:ext cx="1248116" cy="1120297"/>
          </a:xfrm>
          <a:prstGeom prst="rect">
            <a:avLst/>
          </a:prstGeom>
        </p:spPr>
      </p:pic>
      <p:sp>
        <p:nvSpPr>
          <p:cNvPr id="22" name="Title 1"/>
          <p:cNvSpPr txBox="1">
            <a:spLocks/>
          </p:cNvSpPr>
          <p:nvPr/>
        </p:nvSpPr>
        <p:spPr>
          <a:xfrm>
            <a:off x="2135627" y="2625316"/>
            <a:ext cx="9751573" cy="27304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mn-lt"/>
                <a:ea typeface="Times New Roman" panose="02020603050405020304" pitchFamily="18" charset="0"/>
              </a:rPr>
              <a:t>- Nêu </a:t>
            </a:r>
            <a:r>
              <a:rPr lang="en-US" sz="3200">
                <a:latin typeface="+mn-lt"/>
                <a:ea typeface="Times New Roman" panose="02020603050405020304" pitchFamily="18" charset="0"/>
              </a:rPr>
              <a:t>các biện pháp bảo tồn đa dạng sinh học</a:t>
            </a:r>
            <a:endParaRPr lang="en-US" sz="3200" smtClean="0">
              <a:latin typeface="+mn-lt"/>
              <a:ea typeface="Times New Roman" panose="02020603050405020304" pitchFamily="18" charset="0"/>
            </a:endParaRPr>
          </a:p>
          <a:p>
            <a:pPr algn="just"/>
            <a:r>
              <a:rPr lang="en-US" sz="3200" smtClean="0">
                <a:latin typeface="+mn-lt"/>
                <a:ea typeface="Times New Roman" panose="02020603050405020304" pitchFamily="18" charset="0"/>
              </a:rPr>
              <a:t>- Giải thích ý nghĩa biện pháp “Kết hợp hài hòa giữa bảo tồn với khai thác, sử dụng hợp lí đa dạng sinh học và với việc xóa đói, giảm nghèo”.</a:t>
            </a:r>
          </a:p>
          <a:p>
            <a:pPr algn="just"/>
            <a:r>
              <a:rPr lang="en-US" sz="3200" smtClean="0">
                <a:latin typeface="+mn-lt"/>
                <a:ea typeface="Times New Roman" panose="02020603050405020304" pitchFamily="18" charset="0"/>
              </a:rPr>
              <a:t>- Nêu sự khác biệt cơ bản giữa hình thức bảo tồn tại chỗ với hình thức bảo tồn chuyển chỗ.</a:t>
            </a:r>
          </a:p>
        </p:txBody>
      </p:sp>
      <p:sp>
        <p:nvSpPr>
          <p:cNvPr id="3" name="Slide Number Placeholder 2"/>
          <p:cNvSpPr>
            <a:spLocks noGrp="1"/>
          </p:cNvSpPr>
          <p:nvPr>
            <p:ph type="sldNum" sz="quarter" idx="12"/>
          </p:nvPr>
        </p:nvSpPr>
        <p:spPr/>
        <p:txBody>
          <a:bodyPr/>
          <a:lstStyle/>
          <a:p>
            <a:fld id="{C115201A-FD6B-4883-9158-63CD37F41623}" type="slidenum">
              <a:rPr lang="en-US" smtClean="0"/>
              <a:t>20</a:t>
            </a:fld>
            <a:endParaRPr lang="en-US"/>
          </a:p>
        </p:txBody>
      </p:sp>
    </p:spTree>
    <p:extLst>
      <p:ext uri="{BB962C8B-B14F-4D97-AF65-F5344CB8AC3E}">
        <p14:creationId xmlns:p14="http://schemas.microsoft.com/office/powerpoint/2010/main" val="420316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5022" y="438030"/>
            <a:ext cx="4297651" cy="523220"/>
          </a:xfrm>
          <a:prstGeom prst="rect">
            <a:avLst/>
          </a:prstGeom>
        </p:spPr>
        <p:txBody>
          <a:bodyPr wrap="none">
            <a:spAutoFit/>
          </a:bodyPr>
          <a:lstStyle/>
          <a:p>
            <a:r>
              <a:rPr lang="en-US" sz="2800" b="1">
                <a:solidFill>
                  <a:srgbClr val="FF0000"/>
                </a:solidFill>
                <a:ea typeface="Times New Roman" panose="02020603050405020304" pitchFamily="18" charset="0"/>
              </a:rPr>
              <a:t>3</a:t>
            </a:r>
            <a:r>
              <a:rPr lang="en-US" sz="2800" b="1" smtClean="0">
                <a:solidFill>
                  <a:srgbClr val="FF0000"/>
                </a:solidFill>
                <a:ea typeface="Times New Roman" panose="02020603050405020304" pitchFamily="18" charset="0"/>
              </a:rPr>
              <a:t>. Bảo tồn đa dạng sinh học</a:t>
            </a:r>
            <a:endParaRPr lang="en-US" sz="2800" dirty="0">
              <a:solidFill>
                <a:srgbClr val="FF0000"/>
              </a:solidFill>
            </a:endParaRPr>
          </a:p>
        </p:txBody>
      </p:sp>
      <p:sp>
        <p:nvSpPr>
          <p:cNvPr id="8" name="Rectangle 7"/>
          <p:cNvSpPr/>
          <p:nvPr/>
        </p:nvSpPr>
        <p:spPr>
          <a:xfrm>
            <a:off x="455021" y="885616"/>
            <a:ext cx="6320641" cy="523220"/>
          </a:xfrm>
          <a:prstGeom prst="rect">
            <a:avLst/>
          </a:prstGeom>
        </p:spPr>
        <p:txBody>
          <a:bodyPr wrap="none">
            <a:spAutoFit/>
          </a:bodyPr>
          <a:lstStyle/>
          <a:p>
            <a:r>
              <a:rPr lang="en-US" sz="2800" smtClean="0">
                <a:solidFill>
                  <a:srgbClr val="FF0000"/>
                </a:solidFill>
                <a:ea typeface="Times New Roman" panose="02020603050405020304" pitchFamily="18" charset="0"/>
              </a:rPr>
              <a:t>c. Các biện pháp bảo tồn đa dạng sinh học</a:t>
            </a:r>
            <a:endParaRPr lang="en-US" sz="2800" dirty="0">
              <a:solidFill>
                <a:srgbClr val="FF0000"/>
              </a:solidFill>
            </a:endParaRPr>
          </a:p>
        </p:txBody>
      </p:sp>
      <p:pic>
        <p:nvPicPr>
          <p:cNvPr id="21" name="Picture 20"/>
          <p:cNvPicPr>
            <a:picLocks noChangeAspect="1"/>
          </p:cNvPicPr>
          <p:nvPr/>
        </p:nvPicPr>
        <p:blipFill>
          <a:blip r:embed="rId2"/>
          <a:stretch>
            <a:fillRect/>
          </a:stretch>
        </p:blipFill>
        <p:spPr>
          <a:xfrm>
            <a:off x="425183" y="5141861"/>
            <a:ext cx="1248116" cy="1120297"/>
          </a:xfrm>
          <a:prstGeom prst="rect">
            <a:avLst/>
          </a:prstGeom>
        </p:spPr>
      </p:pic>
      <p:sp>
        <p:nvSpPr>
          <p:cNvPr id="22" name="Title 1"/>
          <p:cNvSpPr txBox="1">
            <a:spLocks/>
          </p:cNvSpPr>
          <p:nvPr/>
        </p:nvSpPr>
        <p:spPr>
          <a:xfrm>
            <a:off x="1608903" y="5255680"/>
            <a:ext cx="9145649" cy="10176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mn-lt"/>
                <a:ea typeface="Times New Roman" panose="02020603050405020304" pitchFamily="18" charset="0"/>
              </a:rPr>
              <a:t>Nêu sự khác biệt cơ bản giữa hình thức bảo tồn tại chỗ với hình thức bảo tồn chuyển chỗ.</a:t>
            </a:r>
          </a:p>
        </p:txBody>
      </p:sp>
      <p:pic>
        <p:nvPicPr>
          <p:cNvPr id="4" name="Picture 3"/>
          <p:cNvPicPr>
            <a:picLocks noChangeAspect="1"/>
          </p:cNvPicPr>
          <p:nvPr/>
        </p:nvPicPr>
        <p:blipFill>
          <a:blip r:embed="rId3"/>
          <a:stretch>
            <a:fillRect/>
          </a:stretch>
        </p:blipFill>
        <p:spPr>
          <a:xfrm>
            <a:off x="425183" y="1363488"/>
            <a:ext cx="11513091" cy="3841244"/>
          </a:xfrm>
          <a:prstGeom prst="rect">
            <a:avLst/>
          </a:prstGeom>
        </p:spPr>
      </p:pic>
      <p:sp>
        <p:nvSpPr>
          <p:cNvPr id="3" name="Slide Number Placeholder 2"/>
          <p:cNvSpPr>
            <a:spLocks noGrp="1"/>
          </p:cNvSpPr>
          <p:nvPr>
            <p:ph type="sldNum" sz="quarter" idx="12"/>
          </p:nvPr>
        </p:nvSpPr>
        <p:spPr/>
        <p:txBody>
          <a:bodyPr/>
          <a:lstStyle/>
          <a:p>
            <a:fld id="{C115201A-FD6B-4883-9158-63CD37F41623}" type="slidenum">
              <a:rPr lang="en-US" smtClean="0"/>
              <a:t>21</a:t>
            </a:fld>
            <a:endParaRPr lang="en-US"/>
          </a:p>
        </p:txBody>
      </p:sp>
    </p:spTree>
    <p:extLst>
      <p:ext uri="{BB962C8B-B14F-4D97-AF65-F5344CB8AC3E}">
        <p14:creationId xmlns:p14="http://schemas.microsoft.com/office/powerpoint/2010/main" val="57174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5022" y="438030"/>
            <a:ext cx="4297651" cy="523220"/>
          </a:xfrm>
          <a:prstGeom prst="rect">
            <a:avLst/>
          </a:prstGeom>
        </p:spPr>
        <p:txBody>
          <a:bodyPr wrap="none">
            <a:spAutoFit/>
          </a:bodyPr>
          <a:lstStyle/>
          <a:p>
            <a:r>
              <a:rPr lang="en-US" sz="2800" b="1">
                <a:solidFill>
                  <a:srgbClr val="FF0000"/>
                </a:solidFill>
                <a:ea typeface="Times New Roman" panose="02020603050405020304" pitchFamily="18" charset="0"/>
              </a:rPr>
              <a:t>3</a:t>
            </a:r>
            <a:r>
              <a:rPr lang="en-US" sz="2800" b="1" smtClean="0">
                <a:solidFill>
                  <a:srgbClr val="FF0000"/>
                </a:solidFill>
                <a:ea typeface="Times New Roman" panose="02020603050405020304" pitchFamily="18" charset="0"/>
              </a:rPr>
              <a:t>. Bảo tồn đa dạng sinh học</a:t>
            </a:r>
            <a:endParaRPr lang="en-US" sz="2800" dirty="0">
              <a:solidFill>
                <a:srgbClr val="FF0000"/>
              </a:solidFill>
            </a:endParaRPr>
          </a:p>
        </p:txBody>
      </p:sp>
      <p:sp>
        <p:nvSpPr>
          <p:cNvPr id="17" name="Rectangle 16"/>
          <p:cNvSpPr/>
          <p:nvPr/>
        </p:nvSpPr>
        <p:spPr>
          <a:xfrm>
            <a:off x="455022" y="961250"/>
            <a:ext cx="6285247" cy="523220"/>
          </a:xfrm>
          <a:prstGeom prst="rect">
            <a:avLst/>
          </a:prstGeom>
        </p:spPr>
        <p:txBody>
          <a:bodyPr wrap="none">
            <a:spAutoFit/>
          </a:bodyPr>
          <a:lstStyle/>
          <a:p>
            <a:r>
              <a:rPr lang="en-US" sz="2800" smtClean="0">
                <a:solidFill>
                  <a:srgbClr val="FF0000"/>
                </a:solidFill>
                <a:ea typeface="Times New Roman" panose="02020603050405020304" pitchFamily="18" charset="0"/>
              </a:rPr>
              <a:t>a. Khái niệm về bảo tồn đa dạng sinh học</a:t>
            </a:r>
            <a:endParaRPr lang="en-US" sz="2800" dirty="0">
              <a:solidFill>
                <a:srgbClr val="FF0000"/>
              </a:solidFill>
            </a:endParaRPr>
          </a:p>
        </p:txBody>
      </p:sp>
      <p:sp>
        <p:nvSpPr>
          <p:cNvPr id="18" name="Rectangle 17"/>
          <p:cNvSpPr/>
          <p:nvPr/>
        </p:nvSpPr>
        <p:spPr>
          <a:xfrm>
            <a:off x="455021" y="1353842"/>
            <a:ext cx="6393545" cy="523220"/>
          </a:xfrm>
          <a:prstGeom prst="rect">
            <a:avLst/>
          </a:prstGeom>
        </p:spPr>
        <p:txBody>
          <a:bodyPr wrap="none">
            <a:spAutoFit/>
          </a:bodyPr>
          <a:lstStyle/>
          <a:p>
            <a:r>
              <a:rPr lang="en-US" sz="2800">
                <a:solidFill>
                  <a:srgbClr val="FF0000"/>
                </a:solidFill>
                <a:ea typeface="Times New Roman" panose="02020603050405020304" pitchFamily="18" charset="0"/>
              </a:rPr>
              <a:t>b</a:t>
            </a:r>
            <a:r>
              <a:rPr lang="en-US" sz="2800" smtClean="0">
                <a:solidFill>
                  <a:srgbClr val="FF0000"/>
                </a:solidFill>
                <a:ea typeface="Times New Roman" panose="02020603050405020304" pitchFamily="18" charset="0"/>
              </a:rPr>
              <a:t>. Nguyên nhân suy giảm đa dạng sinh học</a:t>
            </a:r>
            <a:endParaRPr lang="en-US" sz="2800" dirty="0">
              <a:solidFill>
                <a:srgbClr val="FF0000"/>
              </a:solidFill>
            </a:endParaRPr>
          </a:p>
        </p:txBody>
      </p:sp>
      <p:sp>
        <p:nvSpPr>
          <p:cNvPr id="8" name="Rectangle 7"/>
          <p:cNvSpPr/>
          <p:nvPr/>
        </p:nvSpPr>
        <p:spPr>
          <a:xfrm>
            <a:off x="455021" y="1793283"/>
            <a:ext cx="6320641" cy="523220"/>
          </a:xfrm>
          <a:prstGeom prst="rect">
            <a:avLst/>
          </a:prstGeom>
        </p:spPr>
        <p:txBody>
          <a:bodyPr wrap="none">
            <a:spAutoFit/>
          </a:bodyPr>
          <a:lstStyle/>
          <a:p>
            <a:r>
              <a:rPr lang="en-US" sz="2800" smtClean="0">
                <a:solidFill>
                  <a:srgbClr val="FF0000"/>
                </a:solidFill>
                <a:ea typeface="Times New Roman" panose="02020603050405020304" pitchFamily="18" charset="0"/>
              </a:rPr>
              <a:t>c. Các biện pháp bảo tồn đa dạng sinh học</a:t>
            </a:r>
            <a:endParaRPr lang="en-US" sz="2800" dirty="0">
              <a:solidFill>
                <a:srgbClr val="FF0000"/>
              </a:solidFill>
            </a:endParaRPr>
          </a:p>
        </p:txBody>
      </p:sp>
      <p:pic>
        <p:nvPicPr>
          <p:cNvPr id="3" name="Picture 2"/>
          <p:cNvPicPr>
            <a:picLocks noChangeAspect="1"/>
          </p:cNvPicPr>
          <p:nvPr/>
        </p:nvPicPr>
        <p:blipFill>
          <a:blip r:embed="rId2"/>
          <a:stretch>
            <a:fillRect/>
          </a:stretch>
        </p:blipFill>
        <p:spPr>
          <a:xfrm>
            <a:off x="999654" y="2625316"/>
            <a:ext cx="4748001" cy="3243813"/>
          </a:xfrm>
          <a:prstGeom prst="rect">
            <a:avLst/>
          </a:prstGeom>
        </p:spPr>
      </p:pic>
      <p:pic>
        <p:nvPicPr>
          <p:cNvPr id="2" name="Picture 1"/>
          <p:cNvPicPr>
            <a:picLocks noChangeAspect="1"/>
          </p:cNvPicPr>
          <p:nvPr/>
        </p:nvPicPr>
        <p:blipFill>
          <a:blip r:embed="rId3"/>
          <a:stretch>
            <a:fillRect/>
          </a:stretch>
        </p:blipFill>
        <p:spPr>
          <a:xfrm>
            <a:off x="6263579" y="2316503"/>
            <a:ext cx="4244763" cy="3708337"/>
          </a:xfrm>
          <a:prstGeom prst="rect">
            <a:avLst/>
          </a:prstGeom>
        </p:spPr>
      </p:pic>
      <p:sp>
        <p:nvSpPr>
          <p:cNvPr id="5" name="Slide Number Placeholder 4"/>
          <p:cNvSpPr>
            <a:spLocks noGrp="1"/>
          </p:cNvSpPr>
          <p:nvPr>
            <p:ph type="sldNum" sz="quarter" idx="12"/>
          </p:nvPr>
        </p:nvSpPr>
        <p:spPr/>
        <p:txBody>
          <a:bodyPr/>
          <a:lstStyle/>
          <a:p>
            <a:fld id="{C115201A-FD6B-4883-9158-63CD37F41623}" type="slidenum">
              <a:rPr lang="en-US" smtClean="0"/>
              <a:t>22</a:t>
            </a:fld>
            <a:endParaRPr lang="en-US"/>
          </a:p>
        </p:txBody>
      </p:sp>
    </p:spTree>
    <p:extLst>
      <p:ext uri="{BB962C8B-B14F-4D97-AF65-F5344CB8AC3E}">
        <p14:creationId xmlns:p14="http://schemas.microsoft.com/office/powerpoint/2010/main" val="272717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5652" y="220131"/>
            <a:ext cx="6415282" cy="523220"/>
          </a:xfrm>
          <a:prstGeom prst="rect">
            <a:avLst/>
          </a:prstGeom>
        </p:spPr>
        <p:txBody>
          <a:bodyPr wrap="none">
            <a:spAutoFit/>
          </a:bodyPr>
          <a:lstStyle/>
          <a:p>
            <a:r>
              <a:rPr lang="en-US" sz="2800" b="1" smtClean="0">
                <a:solidFill>
                  <a:srgbClr val="FF0000"/>
                </a:solidFill>
                <a:ea typeface="Times New Roman" panose="02020603050405020304" pitchFamily="18" charset="0"/>
              </a:rPr>
              <a:t>II. CÁC BIỆN PHÁP PHÁT TRIỂN BỀN VỮNG</a:t>
            </a:r>
            <a:endParaRPr lang="en-US" sz="2800" dirty="0">
              <a:solidFill>
                <a:srgbClr val="FF0000"/>
              </a:solidFill>
            </a:endParaRPr>
          </a:p>
        </p:txBody>
      </p:sp>
      <p:sp>
        <p:nvSpPr>
          <p:cNvPr id="7" name="Rectangle 6"/>
          <p:cNvSpPr/>
          <p:nvPr/>
        </p:nvSpPr>
        <p:spPr>
          <a:xfrm>
            <a:off x="585652" y="627239"/>
            <a:ext cx="6162713" cy="523220"/>
          </a:xfrm>
          <a:prstGeom prst="rect">
            <a:avLst/>
          </a:prstGeom>
        </p:spPr>
        <p:txBody>
          <a:bodyPr wrap="none">
            <a:spAutoFit/>
          </a:bodyPr>
          <a:lstStyle/>
          <a:p>
            <a:r>
              <a:rPr lang="en-US" sz="2800" b="1">
                <a:solidFill>
                  <a:srgbClr val="FF0000"/>
                </a:solidFill>
                <a:ea typeface="Times New Roman" panose="02020603050405020304" pitchFamily="18" charset="0"/>
              </a:rPr>
              <a:t>1</a:t>
            </a:r>
            <a:r>
              <a:rPr lang="en-US" sz="2800" b="1" smtClean="0">
                <a:solidFill>
                  <a:srgbClr val="FF0000"/>
                </a:solidFill>
                <a:ea typeface="Times New Roman" panose="02020603050405020304" pitchFamily="18" charset="0"/>
              </a:rPr>
              <a:t>. Sử dụng hợp lí tài nguyên thiên nhiên</a:t>
            </a:r>
            <a:endParaRPr lang="en-US" sz="2800" dirty="0">
              <a:solidFill>
                <a:srgbClr val="FF0000"/>
              </a:solidFill>
            </a:endParaRPr>
          </a:p>
        </p:txBody>
      </p:sp>
      <p:sp>
        <p:nvSpPr>
          <p:cNvPr id="9" name="Rectangle 8"/>
          <p:cNvSpPr/>
          <p:nvPr/>
        </p:nvSpPr>
        <p:spPr>
          <a:xfrm>
            <a:off x="585651" y="1034347"/>
            <a:ext cx="5447517" cy="523220"/>
          </a:xfrm>
          <a:prstGeom prst="rect">
            <a:avLst/>
          </a:prstGeom>
        </p:spPr>
        <p:txBody>
          <a:bodyPr wrap="none">
            <a:spAutoFit/>
          </a:bodyPr>
          <a:lstStyle/>
          <a:p>
            <a:r>
              <a:rPr lang="en-US" sz="2800" b="1" smtClean="0">
                <a:solidFill>
                  <a:srgbClr val="FF0000"/>
                </a:solidFill>
                <a:ea typeface="Times New Roman" panose="02020603050405020304" pitchFamily="18" charset="0"/>
              </a:rPr>
              <a:t>2. Hạn chế gây ô nhiễm môi trường</a:t>
            </a:r>
            <a:endParaRPr lang="en-US" sz="2800" dirty="0">
              <a:solidFill>
                <a:srgbClr val="FF0000"/>
              </a:solidFill>
            </a:endParaRPr>
          </a:p>
        </p:txBody>
      </p:sp>
      <p:sp>
        <p:nvSpPr>
          <p:cNvPr id="14" name="Title 1"/>
          <p:cNvSpPr txBox="1">
            <a:spLocks/>
          </p:cNvSpPr>
          <p:nvPr/>
        </p:nvSpPr>
        <p:spPr>
          <a:xfrm>
            <a:off x="2085030" y="3058475"/>
            <a:ext cx="9424799"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mn-lt"/>
                <a:ea typeface="Times New Roman" panose="02020603050405020304" pitchFamily="18" charset="0"/>
              </a:rPr>
              <a:t>Nông nghiệp bền vững là gì</a:t>
            </a:r>
            <a:r>
              <a:rPr lang="en-US" sz="3200" smtClean="0">
                <a:latin typeface="+mn-lt"/>
                <a:cs typeface="Calibri" panose="020F0502020204030204" pitchFamily="34" charset="0"/>
              </a:rPr>
              <a:t>? Mục tiêu của nông nghiệp bền vững?</a:t>
            </a:r>
            <a:endParaRPr lang="en-US" sz="3200" dirty="0">
              <a:latin typeface="+mn-lt"/>
              <a:cs typeface="Calibri" panose="020F0502020204030204" pitchFamily="34" charset="0"/>
            </a:endParaRPr>
          </a:p>
        </p:txBody>
      </p:sp>
      <p:grpSp>
        <p:nvGrpSpPr>
          <p:cNvPr id="15" name="Group 15"/>
          <p:cNvGrpSpPr>
            <a:grpSpLocks/>
          </p:cNvGrpSpPr>
          <p:nvPr/>
        </p:nvGrpSpPr>
        <p:grpSpPr bwMode="auto">
          <a:xfrm>
            <a:off x="590277" y="3116970"/>
            <a:ext cx="1494753" cy="1249244"/>
            <a:chOff x="2400" y="1776"/>
            <a:chExt cx="1597" cy="1178"/>
          </a:xfrm>
        </p:grpSpPr>
        <p:sp>
          <p:nvSpPr>
            <p:cNvPr id="21"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a:rPr>
                <a:t>?</a:t>
              </a:r>
            </a:p>
          </p:txBody>
        </p:sp>
      </p:grpSp>
      <p:sp>
        <p:nvSpPr>
          <p:cNvPr id="26" name="Title 1"/>
          <p:cNvSpPr txBox="1">
            <a:spLocks/>
          </p:cNvSpPr>
          <p:nvPr/>
        </p:nvSpPr>
        <p:spPr>
          <a:xfrm>
            <a:off x="1673200" y="4878321"/>
            <a:ext cx="9996286"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buFontTx/>
              <a:buChar char="-"/>
            </a:pPr>
            <a:r>
              <a:rPr lang="en-US" sz="3200" i="1" smtClean="0">
                <a:latin typeface="Calibri" panose="020F0502020204030204" pitchFamily="34" charset="0"/>
                <a:cs typeface="Calibri" panose="020F0502020204030204" pitchFamily="34" charset="0"/>
              </a:rPr>
              <a:t>Là hệ thống nông nghiệp cân bằng tính ổn định của môi trường, tính phù hợp xã hội và tính khả thi về kinh tế.</a:t>
            </a:r>
          </a:p>
          <a:p>
            <a:pPr marL="457200" indent="-457200" algn="just">
              <a:buFontTx/>
              <a:buChar char="-"/>
            </a:pPr>
            <a:r>
              <a:rPr lang="en-US" sz="3200" i="1" smtClean="0">
                <a:latin typeface="Calibri" panose="020F0502020204030204" pitchFamily="34" charset="0"/>
                <a:cs typeface="Calibri" panose="020F0502020204030204" pitchFamily="34" charset="0"/>
              </a:rPr>
              <a:t>Mục tiêu: đảm bảo nhu cầu nông sản, giảm thiểu tác động xấu đến môi trường, duy trì tài nguyên thiên nhiên cho thế hệ sau.</a:t>
            </a:r>
            <a:endParaRPr lang="en-US" sz="3200" i="1" dirty="0">
              <a:latin typeface="Calibri" panose="020F0502020204030204" pitchFamily="34" charset="0"/>
              <a:cs typeface="Calibri" panose="020F0502020204030204" pitchFamily="34" charset="0"/>
            </a:endParaRPr>
          </a:p>
        </p:txBody>
      </p:sp>
      <p:sp>
        <p:nvSpPr>
          <p:cNvPr id="16" name="Rectangle 15"/>
          <p:cNvSpPr/>
          <p:nvPr/>
        </p:nvSpPr>
        <p:spPr>
          <a:xfrm>
            <a:off x="585650" y="1468544"/>
            <a:ext cx="4297651" cy="523220"/>
          </a:xfrm>
          <a:prstGeom prst="rect">
            <a:avLst/>
          </a:prstGeom>
        </p:spPr>
        <p:txBody>
          <a:bodyPr wrap="none">
            <a:spAutoFit/>
          </a:bodyPr>
          <a:lstStyle/>
          <a:p>
            <a:r>
              <a:rPr lang="en-US" sz="2800" b="1">
                <a:solidFill>
                  <a:srgbClr val="FF0000"/>
                </a:solidFill>
                <a:ea typeface="Times New Roman" panose="02020603050405020304" pitchFamily="18" charset="0"/>
              </a:rPr>
              <a:t>3</a:t>
            </a:r>
            <a:r>
              <a:rPr lang="en-US" sz="2800" b="1" smtClean="0">
                <a:solidFill>
                  <a:srgbClr val="FF0000"/>
                </a:solidFill>
                <a:ea typeface="Times New Roman" panose="02020603050405020304" pitchFamily="18" charset="0"/>
              </a:rPr>
              <a:t>. Bảo tồn đa dạng sinh học</a:t>
            </a:r>
            <a:endParaRPr lang="en-US" sz="2800" dirty="0">
              <a:solidFill>
                <a:srgbClr val="FF0000"/>
              </a:solidFill>
            </a:endParaRPr>
          </a:p>
        </p:txBody>
      </p:sp>
      <p:sp>
        <p:nvSpPr>
          <p:cNvPr id="17" name="Rectangle 16"/>
          <p:cNvSpPr/>
          <p:nvPr/>
        </p:nvSpPr>
        <p:spPr>
          <a:xfrm>
            <a:off x="642209" y="2498889"/>
            <a:ext cx="5325497" cy="523220"/>
          </a:xfrm>
          <a:prstGeom prst="rect">
            <a:avLst/>
          </a:prstGeom>
        </p:spPr>
        <p:txBody>
          <a:bodyPr wrap="none">
            <a:spAutoFit/>
          </a:bodyPr>
          <a:lstStyle/>
          <a:p>
            <a:r>
              <a:rPr lang="en-US" sz="2800" smtClean="0">
                <a:solidFill>
                  <a:srgbClr val="FF0000"/>
                </a:solidFill>
                <a:ea typeface="Times New Roman" panose="02020603050405020304" pitchFamily="18" charset="0"/>
              </a:rPr>
              <a:t>a. Khái niệm nông nghiệp bền vững</a:t>
            </a:r>
            <a:endParaRPr lang="en-US" sz="2800" dirty="0">
              <a:solidFill>
                <a:srgbClr val="FF0000"/>
              </a:solidFill>
            </a:endParaRPr>
          </a:p>
        </p:txBody>
      </p:sp>
      <p:sp>
        <p:nvSpPr>
          <p:cNvPr id="18" name="Rectangle 17"/>
          <p:cNvSpPr/>
          <p:nvPr/>
        </p:nvSpPr>
        <p:spPr>
          <a:xfrm>
            <a:off x="585650" y="1975669"/>
            <a:ext cx="5445593" cy="523220"/>
          </a:xfrm>
          <a:prstGeom prst="rect">
            <a:avLst/>
          </a:prstGeom>
        </p:spPr>
        <p:txBody>
          <a:bodyPr wrap="none">
            <a:spAutoFit/>
          </a:bodyPr>
          <a:lstStyle/>
          <a:p>
            <a:r>
              <a:rPr lang="en-US" sz="2800" b="1" smtClean="0">
                <a:solidFill>
                  <a:srgbClr val="FF0000"/>
                </a:solidFill>
                <a:ea typeface="Times New Roman" panose="02020603050405020304" pitchFamily="18" charset="0"/>
              </a:rPr>
              <a:t>4. Phát triển nông nghiệp bền vững</a:t>
            </a:r>
            <a:endParaRPr lang="en-US" sz="2800" dirty="0">
              <a:solidFill>
                <a:srgbClr val="FF0000"/>
              </a:solidFill>
            </a:endParaRPr>
          </a:p>
        </p:txBody>
      </p:sp>
      <p:sp>
        <p:nvSpPr>
          <p:cNvPr id="3" name="Slide Number Placeholder 2"/>
          <p:cNvSpPr>
            <a:spLocks noGrp="1"/>
          </p:cNvSpPr>
          <p:nvPr>
            <p:ph type="sldNum" sz="quarter" idx="12"/>
          </p:nvPr>
        </p:nvSpPr>
        <p:spPr/>
        <p:txBody>
          <a:bodyPr/>
          <a:lstStyle/>
          <a:p>
            <a:fld id="{C115201A-FD6B-4883-9158-63CD37F41623}" type="slidenum">
              <a:rPr lang="en-US" smtClean="0"/>
              <a:t>23</a:t>
            </a:fld>
            <a:endParaRPr lang="en-US"/>
          </a:p>
        </p:txBody>
      </p:sp>
    </p:spTree>
    <p:extLst>
      <p:ext uri="{BB962C8B-B14F-4D97-AF65-F5344CB8AC3E}">
        <p14:creationId xmlns:p14="http://schemas.microsoft.com/office/powerpoint/2010/main" val="23656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26095" y="681483"/>
            <a:ext cx="5325497" cy="523220"/>
          </a:xfrm>
          <a:prstGeom prst="rect">
            <a:avLst/>
          </a:prstGeom>
        </p:spPr>
        <p:txBody>
          <a:bodyPr wrap="none">
            <a:spAutoFit/>
          </a:bodyPr>
          <a:lstStyle/>
          <a:p>
            <a:r>
              <a:rPr lang="en-US" sz="2800" smtClean="0">
                <a:solidFill>
                  <a:srgbClr val="FF0000"/>
                </a:solidFill>
                <a:ea typeface="Times New Roman" panose="02020603050405020304" pitchFamily="18" charset="0"/>
              </a:rPr>
              <a:t>a. Khái niệm nông nghiệp bền vững</a:t>
            </a:r>
            <a:endParaRPr lang="en-US" sz="2800" dirty="0">
              <a:solidFill>
                <a:srgbClr val="FF0000"/>
              </a:solidFill>
            </a:endParaRPr>
          </a:p>
        </p:txBody>
      </p:sp>
      <p:sp>
        <p:nvSpPr>
          <p:cNvPr id="18" name="Rectangle 17"/>
          <p:cNvSpPr/>
          <p:nvPr/>
        </p:nvSpPr>
        <p:spPr>
          <a:xfrm>
            <a:off x="469536" y="306526"/>
            <a:ext cx="5445593" cy="523220"/>
          </a:xfrm>
          <a:prstGeom prst="rect">
            <a:avLst/>
          </a:prstGeom>
        </p:spPr>
        <p:txBody>
          <a:bodyPr wrap="none">
            <a:spAutoFit/>
          </a:bodyPr>
          <a:lstStyle/>
          <a:p>
            <a:r>
              <a:rPr lang="en-US" sz="2800" b="1" smtClean="0">
                <a:solidFill>
                  <a:srgbClr val="FF0000"/>
                </a:solidFill>
                <a:ea typeface="Times New Roman" panose="02020603050405020304" pitchFamily="18" charset="0"/>
              </a:rPr>
              <a:t>4. Phát triển nông nghiệp bền vững</a:t>
            </a:r>
            <a:endParaRPr lang="en-US" sz="2800" dirty="0">
              <a:solidFill>
                <a:srgbClr val="FF0000"/>
              </a:solidFill>
            </a:endParaRPr>
          </a:p>
        </p:txBody>
      </p:sp>
      <p:pic>
        <p:nvPicPr>
          <p:cNvPr id="2" name="Picture 1"/>
          <p:cNvPicPr>
            <a:picLocks noChangeAspect="1"/>
          </p:cNvPicPr>
          <p:nvPr/>
        </p:nvPicPr>
        <p:blipFill>
          <a:blip r:embed="rId2"/>
          <a:stretch>
            <a:fillRect/>
          </a:stretch>
        </p:blipFill>
        <p:spPr>
          <a:xfrm>
            <a:off x="526095" y="1342410"/>
            <a:ext cx="11019128" cy="3969819"/>
          </a:xfrm>
          <a:prstGeom prst="rect">
            <a:avLst/>
          </a:prstGeom>
        </p:spPr>
      </p:pic>
      <p:pic>
        <p:nvPicPr>
          <p:cNvPr id="19" name="Picture 18"/>
          <p:cNvPicPr>
            <a:picLocks noChangeAspect="1"/>
          </p:cNvPicPr>
          <p:nvPr/>
        </p:nvPicPr>
        <p:blipFill>
          <a:blip r:embed="rId3"/>
          <a:stretch>
            <a:fillRect/>
          </a:stretch>
        </p:blipFill>
        <p:spPr>
          <a:xfrm>
            <a:off x="526095" y="5158479"/>
            <a:ext cx="1248116" cy="1120297"/>
          </a:xfrm>
          <a:prstGeom prst="rect">
            <a:avLst/>
          </a:prstGeom>
        </p:spPr>
      </p:pic>
      <p:sp>
        <p:nvSpPr>
          <p:cNvPr id="20" name="Title 1"/>
          <p:cNvSpPr txBox="1">
            <a:spLocks/>
          </p:cNvSpPr>
          <p:nvPr/>
        </p:nvSpPr>
        <p:spPr>
          <a:xfrm>
            <a:off x="1774211" y="5510230"/>
            <a:ext cx="9227618" cy="4167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mn-lt"/>
                <a:ea typeface="Times New Roman" panose="02020603050405020304" pitchFamily="18" charset="0"/>
              </a:rPr>
              <a:t>Giải thích vai trò của các biện pháp trong nông nghiệp bền vững.</a:t>
            </a:r>
          </a:p>
        </p:txBody>
      </p:sp>
      <p:sp>
        <p:nvSpPr>
          <p:cNvPr id="4" name="Slide Number Placeholder 3"/>
          <p:cNvSpPr>
            <a:spLocks noGrp="1"/>
          </p:cNvSpPr>
          <p:nvPr>
            <p:ph type="sldNum" sz="quarter" idx="12"/>
          </p:nvPr>
        </p:nvSpPr>
        <p:spPr/>
        <p:txBody>
          <a:bodyPr/>
          <a:lstStyle/>
          <a:p>
            <a:fld id="{C115201A-FD6B-4883-9158-63CD37F41623}" type="slidenum">
              <a:rPr lang="en-US" smtClean="0"/>
              <a:t>24</a:t>
            </a:fld>
            <a:endParaRPr lang="en-US"/>
          </a:p>
        </p:txBody>
      </p:sp>
    </p:spTree>
    <p:extLst>
      <p:ext uri="{BB962C8B-B14F-4D97-AF65-F5344CB8AC3E}">
        <p14:creationId xmlns:p14="http://schemas.microsoft.com/office/powerpoint/2010/main" val="425156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26095" y="829746"/>
            <a:ext cx="5325497" cy="523220"/>
          </a:xfrm>
          <a:prstGeom prst="rect">
            <a:avLst/>
          </a:prstGeom>
        </p:spPr>
        <p:txBody>
          <a:bodyPr wrap="none">
            <a:spAutoFit/>
          </a:bodyPr>
          <a:lstStyle/>
          <a:p>
            <a:r>
              <a:rPr lang="en-US" sz="2800" smtClean="0">
                <a:solidFill>
                  <a:srgbClr val="FF0000"/>
                </a:solidFill>
                <a:ea typeface="Times New Roman" panose="02020603050405020304" pitchFamily="18" charset="0"/>
              </a:rPr>
              <a:t>a. Khái niệm nông nghiệp bền vững</a:t>
            </a:r>
            <a:endParaRPr lang="en-US" sz="2800" dirty="0">
              <a:solidFill>
                <a:srgbClr val="FF0000"/>
              </a:solidFill>
            </a:endParaRPr>
          </a:p>
        </p:txBody>
      </p:sp>
      <p:sp>
        <p:nvSpPr>
          <p:cNvPr id="18" name="Rectangle 17"/>
          <p:cNvSpPr/>
          <p:nvPr/>
        </p:nvSpPr>
        <p:spPr>
          <a:xfrm>
            <a:off x="469536" y="306526"/>
            <a:ext cx="5445593" cy="523220"/>
          </a:xfrm>
          <a:prstGeom prst="rect">
            <a:avLst/>
          </a:prstGeom>
        </p:spPr>
        <p:txBody>
          <a:bodyPr wrap="none">
            <a:spAutoFit/>
          </a:bodyPr>
          <a:lstStyle/>
          <a:p>
            <a:r>
              <a:rPr lang="en-US" sz="2800" b="1" smtClean="0">
                <a:solidFill>
                  <a:srgbClr val="FF0000"/>
                </a:solidFill>
                <a:ea typeface="Times New Roman" panose="02020603050405020304" pitchFamily="18" charset="0"/>
              </a:rPr>
              <a:t>4. Phát triển nông nghiệp bền vững</a:t>
            </a:r>
            <a:endParaRPr lang="en-US" sz="2800" dirty="0">
              <a:solidFill>
                <a:srgbClr val="FF0000"/>
              </a:solidFill>
            </a:endParaRPr>
          </a:p>
        </p:txBody>
      </p:sp>
      <p:sp>
        <p:nvSpPr>
          <p:cNvPr id="7" name="Rectangle 6"/>
          <p:cNvSpPr/>
          <p:nvPr/>
        </p:nvSpPr>
        <p:spPr>
          <a:xfrm>
            <a:off x="526095" y="1279688"/>
            <a:ext cx="5439181" cy="523220"/>
          </a:xfrm>
          <a:prstGeom prst="rect">
            <a:avLst/>
          </a:prstGeom>
        </p:spPr>
        <p:txBody>
          <a:bodyPr wrap="none">
            <a:spAutoFit/>
          </a:bodyPr>
          <a:lstStyle/>
          <a:p>
            <a:r>
              <a:rPr lang="en-US" sz="2800">
                <a:solidFill>
                  <a:srgbClr val="FF0000"/>
                </a:solidFill>
                <a:ea typeface="Times New Roman" panose="02020603050405020304" pitchFamily="18" charset="0"/>
              </a:rPr>
              <a:t>b</a:t>
            </a:r>
            <a:r>
              <a:rPr lang="en-US" sz="2800" smtClean="0">
                <a:solidFill>
                  <a:srgbClr val="FF0000"/>
                </a:solidFill>
                <a:ea typeface="Times New Roman" panose="02020603050405020304" pitchFamily="18" charset="0"/>
              </a:rPr>
              <a:t>. Vai trò của nông nghiệp bền vững</a:t>
            </a:r>
            <a:endParaRPr lang="en-US" sz="2800" dirty="0">
              <a:solidFill>
                <a:srgbClr val="FF0000"/>
              </a:solidFill>
            </a:endParaRPr>
          </a:p>
        </p:txBody>
      </p:sp>
      <p:graphicFrame>
        <p:nvGraphicFramePr>
          <p:cNvPr id="4" name="Diagram 3"/>
          <p:cNvGraphicFramePr/>
          <p:nvPr>
            <p:extLst>
              <p:ext uri="{D42A27DB-BD31-4B8C-83A1-F6EECF244321}">
                <p14:modId xmlns:p14="http://schemas.microsoft.com/office/powerpoint/2010/main" val="2229838252"/>
              </p:ext>
            </p:extLst>
          </p:nvPr>
        </p:nvGraphicFramePr>
        <p:xfrm>
          <a:off x="889496" y="1802908"/>
          <a:ext cx="9924191" cy="4643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C115201A-FD6B-4883-9158-63CD37F41623}" type="slidenum">
              <a:rPr lang="en-US" smtClean="0"/>
              <a:t>25</a:t>
            </a:fld>
            <a:endParaRPr lang="en-US"/>
          </a:p>
        </p:txBody>
      </p:sp>
    </p:spTree>
    <p:extLst>
      <p:ext uri="{BB962C8B-B14F-4D97-AF65-F5344CB8AC3E}">
        <p14:creationId xmlns:p14="http://schemas.microsoft.com/office/powerpoint/2010/main" val="115240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5652" y="220131"/>
            <a:ext cx="6415282" cy="523220"/>
          </a:xfrm>
          <a:prstGeom prst="rect">
            <a:avLst/>
          </a:prstGeom>
        </p:spPr>
        <p:txBody>
          <a:bodyPr wrap="none">
            <a:spAutoFit/>
          </a:bodyPr>
          <a:lstStyle/>
          <a:p>
            <a:r>
              <a:rPr lang="en-US" sz="2800" b="1" smtClean="0">
                <a:solidFill>
                  <a:srgbClr val="FF0000"/>
                </a:solidFill>
                <a:ea typeface="Times New Roman" panose="02020603050405020304" pitchFamily="18" charset="0"/>
              </a:rPr>
              <a:t>II. CÁC BIỆN PHÁP PHÁT TRIỂN BỀN VỮNG</a:t>
            </a:r>
            <a:endParaRPr lang="en-US" sz="2800" dirty="0">
              <a:solidFill>
                <a:srgbClr val="FF0000"/>
              </a:solidFill>
            </a:endParaRPr>
          </a:p>
        </p:txBody>
      </p:sp>
      <p:sp>
        <p:nvSpPr>
          <p:cNvPr id="7" name="Rectangle 6"/>
          <p:cNvSpPr/>
          <p:nvPr/>
        </p:nvSpPr>
        <p:spPr>
          <a:xfrm>
            <a:off x="585652" y="627239"/>
            <a:ext cx="6162713" cy="523220"/>
          </a:xfrm>
          <a:prstGeom prst="rect">
            <a:avLst/>
          </a:prstGeom>
        </p:spPr>
        <p:txBody>
          <a:bodyPr wrap="none">
            <a:spAutoFit/>
          </a:bodyPr>
          <a:lstStyle/>
          <a:p>
            <a:r>
              <a:rPr lang="en-US" sz="2800" b="1">
                <a:solidFill>
                  <a:srgbClr val="FF0000"/>
                </a:solidFill>
                <a:ea typeface="Times New Roman" panose="02020603050405020304" pitchFamily="18" charset="0"/>
              </a:rPr>
              <a:t>1</a:t>
            </a:r>
            <a:r>
              <a:rPr lang="en-US" sz="2800" b="1" smtClean="0">
                <a:solidFill>
                  <a:srgbClr val="FF0000"/>
                </a:solidFill>
                <a:ea typeface="Times New Roman" panose="02020603050405020304" pitchFamily="18" charset="0"/>
              </a:rPr>
              <a:t>. Sử dụng hợp lí tài nguyên thiên nhiên</a:t>
            </a:r>
            <a:endParaRPr lang="en-US" sz="2800" dirty="0">
              <a:solidFill>
                <a:srgbClr val="FF0000"/>
              </a:solidFill>
            </a:endParaRPr>
          </a:p>
        </p:txBody>
      </p:sp>
      <p:sp>
        <p:nvSpPr>
          <p:cNvPr id="9" name="Rectangle 8"/>
          <p:cNvSpPr/>
          <p:nvPr/>
        </p:nvSpPr>
        <p:spPr>
          <a:xfrm>
            <a:off x="585651" y="1034347"/>
            <a:ext cx="5447517" cy="523220"/>
          </a:xfrm>
          <a:prstGeom prst="rect">
            <a:avLst/>
          </a:prstGeom>
        </p:spPr>
        <p:txBody>
          <a:bodyPr wrap="none">
            <a:spAutoFit/>
          </a:bodyPr>
          <a:lstStyle/>
          <a:p>
            <a:r>
              <a:rPr lang="en-US" sz="2800" b="1" smtClean="0">
                <a:solidFill>
                  <a:srgbClr val="FF0000"/>
                </a:solidFill>
                <a:ea typeface="Times New Roman" panose="02020603050405020304" pitchFamily="18" charset="0"/>
              </a:rPr>
              <a:t>2. Hạn chế gây ô nhiễm môi trường</a:t>
            </a:r>
            <a:endParaRPr lang="en-US" sz="2800" dirty="0">
              <a:solidFill>
                <a:srgbClr val="FF0000"/>
              </a:solidFill>
            </a:endParaRPr>
          </a:p>
        </p:txBody>
      </p:sp>
      <p:sp>
        <p:nvSpPr>
          <p:cNvPr id="16" name="Rectangle 15"/>
          <p:cNvSpPr/>
          <p:nvPr/>
        </p:nvSpPr>
        <p:spPr>
          <a:xfrm>
            <a:off x="585650" y="1468544"/>
            <a:ext cx="4297651" cy="523220"/>
          </a:xfrm>
          <a:prstGeom prst="rect">
            <a:avLst/>
          </a:prstGeom>
        </p:spPr>
        <p:txBody>
          <a:bodyPr wrap="none">
            <a:spAutoFit/>
          </a:bodyPr>
          <a:lstStyle/>
          <a:p>
            <a:r>
              <a:rPr lang="en-US" sz="2800" b="1">
                <a:solidFill>
                  <a:srgbClr val="FF0000"/>
                </a:solidFill>
                <a:ea typeface="Times New Roman" panose="02020603050405020304" pitchFamily="18" charset="0"/>
              </a:rPr>
              <a:t>3</a:t>
            </a:r>
            <a:r>
              <a:rPr lang="en-US" sz="2800" b="1" smtClean="0">
                <a:solidFill>
                  <a:srgbClr val="FF0000"/>
                </a:solidFill>
                <a:ea typeface="Times New Roman" panose="02020603050405020304" pitchFamily="18" charset="0"/>
              </a:rPr>
              <a:t>. Bảo tồn đa dạng sinh học</a:t>
            </a:r>
            <a:endParaRPr lang="en-US" sz="2800" dirty="0">
              <a:solidFill>
                <a:srgbClr val="FF0000"/>
              </a:solidFill>
            </a:endParaRPr>
          </a:p>
        </p:txBody>
      </p:sp>
      <p:sp>
        <p:nvSpPr>
          <p:cNvPr id="17" name="Rectangle 16"/>
          <p:cNvSpPr/>
          <p:nvPr/>
        </p:nvSpPr>
        <p:spPr>
          <a:xfrm>
            <a:off x="591439" y="2949574"/>
            <a:ext cx="5640518" cy="523220"/>
          </a:xfrm>
          <a:prstGeom prst="rect">
            <a:avLst/>
          </a:prstGeom>
        </p:spPr>
        <p:txBody>
          <a:bodyPr wrap="none">
            <a:spAutoFit/>
          </a:bodyPr>
          <a:lstStyle/>
          <a:p>
            <a:r>
              <a:rPr lang="en-US" sz="2800" smtClean="0">
                <a:solidFill>
                  <a:srgbClr val="FF0000"/>
                </a:solidFill>
                <a:ea typeface="Times New Roman" panose="02020603050405020304" pitchFamily="18" charset="0"/>
              </a:rPr>
              <a:t>a. Dân số và một số chỉ tiêu về dân số</a:t>
            </a:r>
            <a:endParaRPr lang="en-US" sz="2800" dirty="0">
              <a:solidFill>
                <a:srgbClr val="FF0000"/>
              </a:solidFill>
            </a:endParaRPr>
          </a:p>
        </p:txBody>
      </p:sp>
      <p:sp>
        <p:nvSpPr>
          <p:cNvPr id="18" name="Rectangle 17"/>
          <p:cNvSpPr/>
          <p:nvPr/>
        </p:nvSpPr>
        <p:spPr>
          <a:xfrm>
            <a:off x="585650" y="1975669"/>
            <a:ext cx="5445593" cy="523220"/>
          </a:xfrm>
          <a:prstGeom prst="rect">
            <a:avLst/>
          </a:prstGeom>
        </p:spPr>
        <p:txBody>
          <a:bodyPr wrap="none">
            <a:spAutoFit/>
          </a:bodyPr>
          <a:lstStyle/>
          <a:p>
            <a:r>
              <a:rPr lang="en-US" sz="2800" b="1" smtClean="0">
                <a:solidFill>
                  <a:srgbClr val="FF0000"/>
                </a:solidFill>
                <a:ea typeface="Times New Roman" panose="02020603050405020304" pitchFamily="18" charset="0"/>
              </a:rPr>
              <a:t>4. Phát triển nông nghiệp bền vững</a:t>
            </a:r>
            <a:endParaRPr lang="en-US" sz="2800" dirty="0">
              <a:solidFill>
                <a:srgbClr val="FF0000"/>
              </a:solidFill>
            </a:endParaRPr>
          </a:p>
        </p:txBody>
      </p:sp>
      <p:sp>
        <p:nvSpPr>
          <p:cNvPr id="19" name="Rectangle 18"/>
          <p:cNvSpPr/>
          <p:nvPr/>
        </p:nvSpPr>
        <p:spPr>
          <a:xfrm>
            <a:off x="606211" y="2454989"/>
            <a:ext cx="4643964" cy="523220"/>
          </a:xfrm>
          <a:prstGeom prst="rect">
            <a:avLst/>
          </a:prstGeom>
        </p:spPr>
        <p:txBody>
          <a:bodyPr wrap="none">
            <a:spAutoFit/>
          </a:bodyPr>
          <a:lstStyle/>
          <a:p>
            <a:r>
              <a:rPr lang="en-US" sz="2800" b="1" smtClean="0">
                <a:solidFill>
                  <a:srgbClr val="FF0000"/>
                </a:solidFill>
                <a:ea typeface="Times New Roman" panose="02020603050405020304" pitchFamily="18" charset="0"/>
              </a:rPr>
              <a:t>5. Kiểm soát phát triển dân số</a:t>
            </a:r>
            <a:endParaRPr lang="en-US" sz="2800" dirty="0">
              <a:solidFill>
                <a:srgbClr val="FF0000"/>
              </a:solidFill>
            </a:endParaRPr>
          </a:p>
        </p:txBody>
      </p:sp>
      <p:pic>
        <p:nvPicPr>
          <p:cNvPr id="2" name="Picture 1"/>
          <p:cNvPicPr>
            <a:picLocks noChangeAspect="1"/>
          </p:cNvPicPr>
          <p:nvPr/>
        </p:nvPicPr>
        <p:blipFill>
          <a:blip r:embed="rId2"/>
          <a:stretch>
            <a:fillRect/>
          </a:stretch>
        </p:blipFill>
        <p:spPr>
          <a:xfrm>
            <a:off x="4275481" y="3599377"/>
            <a:ext cx="4644105" cy="2530847"/>
          </a:xfrm>
          <a:prstGeom prst="rect">
            <a:avLst/>
          </a:prstGeom>
        </p:spPr>
      </p:pic>
      <p:sp>
        <p:nvSpPr>
          <p:cNvPr id="4" name="Slide Number Placeholder 3"/>
          <p:cNvSpPr>
            <a:spLocks noGrp="1"/>
          </p:cNvSpPr>
          <p:nvPr>
            <p:ph type="sldNum" sz="quarter" idx="12"/>
          </p:nvPr>
        </p:nvSpPr>
        <p:spPr/>
        <p:txBody>
          <a:bodyPr/>
          <a:lstStyle/>
          <a:p>
            <a:fld id="{C115201A-FD6B-4883-9158-63CD37F41623}" type="slidenum">
              <a:rPr lang="en-US" smtClean="0"/>
              <a:t>26</a:t>
            </a:fld>
            <a:endParaRPr lang="en-US"/>
          </a:p>
        </p:txBody>
      </p:sp>
    </p:spTree>
    <p:extLst>
      <p:ext uri="{BB962C8B-B14F-4D97-AF65-F5344CB8AC3E}">
        <p14:creationId xmlns:p14="http://schemas.microsoft.com/office/powerpoint/2010/main" val="245739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33382" y="975631"/>
            <a:ext cx="6424708" cy="584775"/>
          </a:xfrm>
          <a:prstGeom prst="rect">
            <a:avLst/>
          </a:prstGeom>
        </p:spPr>
        <p:txBody>
          <a:bodyPr wrap="none">
            <a:spAutoFit/>
          </a:bodyPr>
          <a:lstStyle/>
          <a:p>
            <a:r>
              <a:rPr lang="en-US" sz="3200" smtClean="0">
                <a:solidFill>
                  <a:srgbClr val="FF0000"/>
                </a:solidFill>
                <a:ea typeface="Times New Roman" panose="02020603050405020304" pitchFamily="18" charset="0"/>
              </a:rPr>
              <a:t>a. Dân số và một số chỉ tiêu về dân số</a:t>
            </a:r>
            <a:endParaRPr lang="en-US" sz="3200" dirty="0">
              <a:solidFill>
                <a:srgbClr val="FF0000"/>
              </a:solidFill>
            </a:endParaRPr>
          </a:p>
        </p:txBody>
      </p:sp>
      <p:sp>
        <p:nvSpPr>
          <p:cNvPr id="19" name="Rectangle 18"/>
          <p:cNvSpPr/>
          <p:nvPr/>
        </p:nvSpPr>
        <p:spPr>
          <a:xfrm>
            <a:off x="548154" y="481046"/>
            <a:ext cx="5273047" cy="584775"/>
          </a:xfrm>
          <a:prstGeom prst="rect">
            <a:avLst/>
          </a:prstGeom>
        </p:spPr>
        <p:txBody>
          <a:bodyPr wrap="none">
            <a:spAutoFit/>
          </a:bodyPr>
          <a:lstStyle/>
          <a:p>
            <a:r>
              <a:rPr lang="en-US" sz="3200" b="1" smtClean="0">
                <a:solidFill>
                  <a:srgbClr val="FF0000"/>
                </a:solidFill>
                <a:ea typeface="Times New Roman" panose="02020603050405020304" pitchFamily="18" charset="0"/>
              </a:rPr>
              <a:t>5. Kiểm soát phát triển dân số</a:t>
            </a:r>
            <a:endParaRPr lang="en-US" sz="3200" dirty="0">
              <a:solidFill>
                <a:srgbClr val="FF0000"/>
              </a:solidFill>
            </a:endParaRPr>
          </a:p>
        </p:txBody>
      </p:sp>
      <p:sp>
        <p:nvSpPr>
          <p:cNvPr id="10" name="Rectangle 9"/>
          <p:cNvSpPr/>
          <p:nvPr/>
        </p:nvSpPr>
        <p:spPr>
          <a:xfrm>
            <a:off x="533382" y="1412649"/>
            <a:ext cx="7479099" cy="584775"/>
          </a:xfrm>
          <a:prstGeom prst="rect">
            <a:avLst/>
          </a:prstGeom>
        </p:spPr>
        <p:txBody>
          <a:bodyPr wrap="none">
            <a:spAutoFit/>
          </a:bodyPr>
          <a:lstStyle/>
          <a:p>
            <a:r>
              <a:rPr lang="en-US" sz="3200" smtClean="0">
                <a:solidFill>
                  <a:srgbClr val="FF0000"/>
                </a:solidFill>
                <a:ea typeface="Times New Roman" panose="02020603050405020304" pitchFamily="18" charset="0"/>
              </a:rPr>
              <a:t>b. Một số vấn đề bất cập về dân số hiện nay</a:t>
            </a:r>
            <a:endParaRPr lang="en-US" sz="3200" dirty="0">
              <a:solidFill>
                <a:srgbClr val="FF0000"/>
              </a:solidFill>
            </a:endParaRPr>
          </a:p>
        </p:txBody>
      </p:sp>
      <p:sp>
        <p:nvSpPr>
          <p:cNvPr id="4" name="Slide Number Placeholder 3"/>
          <p:cNvSpPr>
            <a:spLocks noGrp="1"/>
          </p:cNvSpPr>
          <p:nvPr>
            <p:ph type="sldNum" sz="quarter" idx="12"/>
          </p:nvPr>
        </p:nvSpPr>
        <p:spPr/>
        <p:txBody>
          <a:bodyPr/>
          <a:lstStyle/>
          <a:p>
            <a:fld id="{C115201A-FD6B-4883-9158-63CD37F41623}" type="slidenum">
              <a:rPr lang="en-US" smtClean="0"/>
              <a:t>27</a:t>
            </a:fld>
            <a:endParaRPr lang="en-US"/>
          </a:p>
        </p:txBody>
      </p:sp>
    </p:spTree>
    <p:extLst>
      <p:ext uri="{BB962C8B-B14F-4D97-AF65-F5344CB8AC3E}">
        <p14:creationId xmlns:p14="http://schemas.microsoft.com/office/powerpoint/2010/main" val="92944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nvPr>
        </p:nvGraphicFramePr>
        <p:xfrm>
          <a:off x="2024743" y="2289628"/>
          <a:ext cx="5754914" cy="37047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1801615133"/>
              </p:ext>
            </p:extLst>
          </p:nvPr>
        </p:nvGraphicFramePr>
        <p:xfrm>
          <a:off x="890549" y="272954"/>
          <a:ext cx="7104774" cy="5895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a:stretch>
            <a:fillRect/>
          </a:stretch>
        </p:blipFill>
        <p:spPr>
          <a:xfrm>
            <a:off x="344088" y="6211903"/>
            <a:ext cx="7957204" cy="378352"/>
          </a:xfrm>
          <a:prstGeom prst="rect">
            <a:avLst/>
          </a:prstGeom>
        </p:spPr>
      </p:pic>
      <p:pic>
        <p:nvPicPr>
          <p:cNvPr id="5" name="Picture 4"/>
          <p:cNvPicPr>
            <a:picLocks noChangeAspect="1"/>
          </p:cNvPicPr>
          <p:nvPr/>
        </p:nvPicPr>
        <p:blipFill>
          <a:blip r:embed="rId5"/>
          <a:stretch>
            <a:fillRect/>
          </a:stretch>
        </p:blipFill>
        <p:spPr>
          <a:xfrm>
            <a:off x="8301292" y="1607240"/>
            <a:ext cx="3667784" cy="2296886"/>
          </a:xfrm>
          <a:prstGeom prst="rect">
            <a:avLst/>
          </a:prstGeom>
        </p:spPr>
      </p:pic>
      <p:sp>
        <p:nvSpPr>
          <p:cNvPr id="4" name="Slide Number Placeholder 3"/>
          <p:cNvSpPr>
            <a:spLocks noGrp="1"/>
          </p:cNvSpPr>
          <p:nvPr>
            <p:ph type="sldNum" sz="quarter" idx="12"/>
          </p:nvPr>
        </p:nvSpPr>
        <p:spPr>
          <a:xfrm>
            <a:off x="8692487" y="6480265"/>
            <a:ext cx="2743200" cy="365125"/>
          </a:xfrm>
        </p:spPr>
        <p:txBody>
          <a:bodyPr/>
          <a:lstStyle/>
          <a:p>
            <a:fld id="{C115201A-FD6B-4883-9158-63CD37F41623}" type="slidenum">
              <a:rPr lang="en-US" smtClean="0"/>
              <a:t>28</a:t>
            </a:fld>
            <a:endParaRPr lang="en-US"/>
          </a:p>
        </p:txBody>
      </p:sp>
      <p:sp>
        <p:nvSpPr>
          <p:cNvPr id="2" name="TextBox 1"/>
          <p:cNvSpPr txBox="1"/>
          <p:nvPr/>
        </p:nvSpPr>
        <p:spPr>
          <a:xfrm>
            <a:off x="7952710" y="5811793"/>
            <a:ext cx="697164" cy="400110"/>
          </a:xfrm>
          <a:prstGeom prst="rect">
            <a:avLst/>
          </a:prstGeom>
          <a:noFill/>
        </p:spPr>
        <p:txBody>
          <a:bodyPr wrap="square" rtlCol="0">
            <a:spAutoFit/>
          </a:bodyPr>
          <a:lstStyle/>
          <a:p>
            <a:r>
              <a:rPr lang="en-US" sz="2000" b="1" smtClean="0">
                <a:solidFill>
                  <a:srgbClr val="FF0000"/>
                </a:solidFill>
              </a:rPr>
              <a:t>Năm</a:t>
            </a:r>
            <a:endParaRPr lang="en-US" sz="2000" b="1">
              <a:solidFill>
                <a:srgbClr val="FF0000"/>
              </a:solidFill>
            </a:endParaRPr>
          </a:p>
        </p:txBody>
      </p:sp>
    </p:spTree>
    <p:extLst>
      <p:ext uri="{BB962C8B-B14F-4D97-AF65-F5344CB8AC3E}">
        <p14:creationId xmlns:p14="http://schemas.microsoft.com/office/powerpoint/2010/main" val="379574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33382" y="975631"/>
            <a:ext cx="5640518" cy="523220"/>
          </a:xfrm>
          <a:prstGeom prst="rect">
            <a:avLst/>
          </a:prstGeom>
        </p:spPr>
        <p:txBody>
          <a:bodyPr wrap="none">
            <a:spAutoFit/>
          </a:bodyPr>
          <a:lstStyle/>
          <a:p>
            <a:r>
              <a:rPr lang="en-US" sz="2800" smtClean="0">
                <a:solidFill>
                  <a:srgbClr val="FF0000"/>
                </a:solidFill>
                <a:ea typeface="Times New Roman" panose="02020603050405020304" pitchFamily="18" charset="0"/>
              </a:rPr>
              <a:t>a. Dân số và một số chỉ tiêu về dân số</a:t>
            </a:r>
            <a:endParaRPr lang="en-US" sz="2800" dirty="0">
              <a:solidFill>
                <a:srgbClr val="FF0000"/>
              </a:solidFill>
            </a:endParaRPr>
          </a:p>
        </p:txBody>
      </p:sp>
      <p:sp>
        <p:nvSpPr>
          <p:cNvPr id="19" name="Rectangle 18"/>
          <p:cNvSpPr/>
          <p:nvPr/>
        </p:nvSpPr>
        <p:spPr>
          <a:xfrm>
            <a:off x="548154" y="481046"/>
            <a:ext cx="4643964" cy="523220"/>
          </a:xfrm>
          <a:prstGeom prst="rect">
            <a:avLst/>
          </a:prstGeom>
        </p:spPr>
        <p:txBody>
          <a:bodyPr wrap="none">
            <a:spAutoFit/>
          </a:bodyPr>
          <a:lstStyle/>
          <a:p>
            <a:r>
              <a:rPr lang="en-US" sz="2800" b="1" smtClean="0">
                <a:solidFill>
                  <a:srgbClr val="FF0000"/>
                </a:solidFill>
                <a:ea typeface="Times New Roman" panose="02020603050405020304" pitchFamily="18" charset="0"/>
              </a:rPr>
              <a:t>5. Kiểm soát phát triển dân số</a:t>
            </a:r>
            <a:endParaRPr lang="en-US" sz="2800" dirty="0">
              <a:solidFill>
                <a:srgbClr val="FF0000"/>
              </a:solidFill>
            </a:endParaRPr>
          </a:p>
        </p:txBody>
      </p:sp>
      <p:sp>
        <p:nvSpPr>
          <p:cNvPr id="10" name="Rectangle 9"/>
          <p:cNvSpPr/>
          <p:nvPr/>
        </p:nvSpPr>
        <p:spPr>
          <a:xfrm>
            <a:off x="533382" y="1412649"/>
            <a:ext cx="6563720" cy="523220"/>
          </a:xfrm>
          <a:prstGeom prst="rect">
            <a:avLst/>
          </a:prstGeom>
        </p:spPr>
        <p:txBody>
          <a:bodyPr wrap="none">
            <a:spAutoFit/>
          </a:bodyPr>
          <a:lstStyle/>
          <a:p>
            <a:r>
              <a:rPr lang="en-US" sz="2800" smtClean="0">
                <a:solidFill>
                  <a:srgbClr val="FF0000"/>
                </a:solidFill>
                <a:ea typeface="Times New Roman" panose="02020603050405020304" pitchFamily="18" charset="0"/>
              </a:rPr>
              <a:t>b. Một số vấn đề bất cập về dân số hiện nay</a:t>
            </a:r>
            <a:endParaRPr lang="en-US" sz="2800" dirty="0">
              <a:solidFill>
                <a:srgbClr val="FF0000"/>
              </a:solidFill>
            </a:endParaRPr>
          </a:p>
        </p:txBody>
      </p:sp>
      <p:pic>
        <p:nvPicPr>
          <p:cNvPr id="8" name="Picture 7"/>
          <p:cNvPicPr>
            <a:picLocks noChangeAspect="1"/>
          </p:cNvPicPr>
          <p:nvPr/>
        </p:nvPicPr>
        <p:blipFill>
          <a:blip r:embed="rId2"/>
          <a:stretch>
            <a:fillRect/>
          </a:stretch>
        </p:blipFill>
        <p:spPr>
          <a:xfrm>
            <a:off x="533382" y="2289628"/>
            <a:ext cx="11121589" cy="1209844"/>
          </a:xfrm>
          <a:prstGeom prst="rect">
            <a:avLst/>
          </a:prstGeom>
        </p:spPr>
      </p:pic>
      <p:sp>
        <p:nvSpPr>
          <p:cNvPr id="3" name="Slide Number Placeholder 2"/>
          <p:cNvSpPr>
            <a:spLocks noGrp="1"/>
          </p:cNvSpPr>
          <p:nvPr>
            <p:ph type="sldNum" sz="quarter" idx="12"/>
          </p:nvPr>
        </p:nvSpPr>
        <p:spPr/>
        <p:txBody>
          <a:bodyPr/>
          <a:lstStyle/>
          <a:p>
            <a:fld id="{C115201A-FD6B-4883-9158-63CD37F41623}" type="slidenum">
              <a:rPr lang="en-US" smtClean="0"/>
              <a:t>29</a:t>
            </a:fld>
            <a:endParaRPr lang="en-US"/>
          </a:p>
        </p:txBody>
      </p:sp>
    </p:spTree>
    <p:extLst>
      <p:ext uri="{BB962C8B-B14F-4D97-AF65-F5344CB8AC3E}">
        <p14:creationId xmlns:p14="http://schemas.microsoft.com/office/powerpoint/2010/main" val="348324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a:grpSpLocks/>
          </p:cNvGrpSpPr>
          <p:nvPr/>
        </p:nvGrpSpPr>
        <p:grpSpPr bwMode="auto">
          <a:xfrm>
            <a:off x="486337" y="5297754"/>
            <a:ext cx="1494753" cy="1249244"/>
            <a:chOff x="2400" y="1776"/>
            <a:chExt cx="1597" cy="1178"/>
          </a:xfrm>
        </p:grpSpPr>
        <p:sp>
          <p:nvSpPr>
            <p:cNvPr id="16"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a:rPr>
                <a:t>?</a:t>
              </a:r>
            </a:p>
          </p:txBody>
        </p:sp>
      </p:grpSp>
      <p:sp>
        <p:nvSpPr>
          <p:cNvPr id="10" name="Title 1"/>
          <p:cNvSpPr txBox="1">
            <a:spLocks/>
          </p:cNvSpPr>
          <p:nvPr/>
        </p:nvSpPr>
        <p:spPr>
          <a:xfrm>
            <a:off x="2036313" y="5327447"/>
            <a:ext cx="9332975" cy="10288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Phát triển bền vững là gì? Làm thế nào để thực hiện tốt mục tiêu phát triển bền vững?</a:t>
            </a:r>
            <a:endParaRPr lang="en-US" sz="32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566846" y="171155"/>
            <a:ext cx="9472397" cy="4663703"/>
          </a:xfrm>
          <a:prstGeom prst="rect">
            <a:avLst/>
          </a:prstGeom>
        </p:spPr>
      </p:pic>
      <p:sp>
        <p:nvSpPr>
          <p:cNvPr id="4" name="TextBox 3"/>
          <p:cNvSpPr txBox="1"/>
          <p:nvPr/>
        </p:nvSpPr>
        <p:spPr>
          <a:xfrm>
            <a:off x="1362410" y="4742672"/>
            <a:ext cx="10363199" cy="584775"/>
          </a:xfrm>
          <a:prstGeom prst="rect">
            <a:avLst/>
          </a:prstGeom>
          <a:noFill/>
        </p:spPr>
        <p:txBody>
          <a:bodyPr wrap="square" rtlCol="0">
            <a:spAutoFit/>
          </a:bodyPr>
          <a:lstStyle/>
          <a:p>
            <a:pPr algn="just"/>
            <a:r>
              <a:rPr lang="en-US" sz="3200" i="1" smtClean="0"/>
              <a:t>Hình 28.1: Một số nội dung cơ bản của phát triển bền vững</a:t>
            </a:r>
            <a:endParaRPr lang="en-US" sz="3200" i="1"/>
          </a:p>
        </p:txBody>
      </p:sp>
      <p:sp>
        <p:nvSpPr>
          <p:cNvPr id="5" name="Slide Number Placeholder 4"/>
          <p:cNvSpPr>
            <a:spLocks noGrp="1"/>
          </p:cNvSpPr>
          <p:nvPr>
            <p:ph type="sldNum" sz="quarter" idx="12"/>
          </p:nvPr>
        </p:nvSpPr>
        <p:spPr/>
        <p:txBody>
          <a:bodyPr/>
          <a:lstStyle/>
          <a:p>
            <a:fld id="{C115201A-FD6B-4883-9158-63CD37F41623}" type="slidenum">
              <a:rPr lang="en-US" smtClean="0"/>
              <a:t>3</a:t>
            </a:fld>
            <a:endParaRPr lang="en-US"/>
          </a:p>
        </p:txBody>
      </p:sp>
    </p:spTree>
    <p:extLst>
      <p:ext uri="{BB962C8B-B14F-4D97-AF65-F5344CB8AC3E}">
        <p14:creationId xmlns:p14="http://schemas.microsoft.com/office/powerpoint/2010/main" val="270255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5652" y="220131"/>
            <a:ext cx="6415282" cy="523220"/>
          </a:xfrm>
          <a:prstGeom prst="rect">
            <a:avLst/>
          </a:prstGeom>
        </p:spPr>
        <p:txBody>
          <a:bodyPr wrap="none">
            <a:spAutoFit/>
          </a:bodyPr>
          <a:lstStyle/>
          <a:p>
            <a:r>
              <a:rPr lang="en-US" sz="2800" b="1" smtClean="0">
                <a:solidFill>
                  <a:srgbClr val="FF0000"/>
                </a:solidFill>
                <a:ea typeface="Times New Roman" panose="02020603050405020304" pitchFamily="18" charset="0"/>
              </a:rPr>
              <a:t>II. CÁC BIỆN PHÁP PHÁT TRIỂN BỀN VỮNG</a:t>
            </a:r>
            <a:endParaRPr lang="en-US" sz="2800" dirty="0">
              <a:solidFill>
                <a:srgbClr val="FF0000"/>
              </a:solidFill>
            </a:endParaRPr>
          </a:p>
        </p:txBody>
      </p:sp>
      <p:sp>
        <p:nvSpPr>
          <p:cNvPr id="7" name="Rectangle 6"/>
          <p:cNvSpPr/>
          <p:nvPr/>
        </p:nvSpPr>
        <p:spPr>
          <a:xfrm>
            <a:off x="585652" y="627239"/>
            <a:ext cx="6162713" cy="523220"/>
          </a:xfrm>
          <a:prstGeom prst="rect">
            <a:avLst/>
          </a:prstGeom>
        </p:spPr>
        <p:txBody>
          <a:bodyPr wrap="none">
            <a:spAutoFit/>
          </a:bodyPr>
          <a:lstStyle/>
          <a:p>
            <a:r>
              <a:rPr lang="en-US" sz="2800" b="1">
                <a:solidFill>
                  <a:srgbClr val="FF0000"/>
                </a:solidFill>
                <a:ea typeface="Times New Roman" panose="02020603050405020304" pitchFamily="18" charset="0"/>
              </a:rPr>
              <a:t>1</a:t>
            </a:r>
            <a:r>
              <a:rPr lang="en-US" sz="2800" b="1" smtClean="0">
                <a:solidFill>
                  <a:srgbClr val="FF0000"/>
                </a:solidFill>
                <a:ea typeface="Times New Roman" panose="02020603050405020304" pitchFamily="18" charset="0"/>
              </a:rPr>
              <a:t>. Sử dụng hợp lí tài nguyên thiên nhiên</a:t>
            </a:r>
            <a:endParaRPr lang="en-US" sz="2800" dirty="0">
              <a:solidFill>
                <a:srgbClr val="FF0000"/>
              </a:solidFill>
            </a:endParaRPr>
          </a:p>
        </p:txBody>
      </p:sp>
      <p:sp>
        <p:nvSpPr>
          <p:cNvPr id="9" name="Rectangle 8"/>
          <p:cNvSpPr/>
          <p:nvPr/>
        </p:nvSpPr>
        <p:spPr>
          <a:xfrm>
            <a:off x="585651" y="1034347"/>
            <a:ext cx="5447517" cy="523220"/>
          </a:xfrm>
          <a:prstGeom prst="rect">
            <a:avLst/>
          </a:prstGeom>
        </p:spPr>
        <p:txBody>
          <a:bodyPr wrap="none">
            <a:spAutoFit/>
          </a:bodyPr>
          <a:lstStyle/>
          <a:p>
            <a:r>
              <a:rPr lang="en-US" sz="2800" b="1" smtClean="0">
                <a:solidFill>
                  <a:srgbClr val="FF0000"/>
                </a:solidFill>
                <a:ea typeface="Times New Roman" panose="02020603050405020304" pitchFamily="18" charset="0"/>
              </a:rPr>
              <a:t>2. Hạn chế gây ô nhiễm môi trường</a:t>
            </a:r>
            <a:endParaRPr lang="en-US" sz="2800" dirty="0">
              <a:solidFill>
                <a:srgbClr val="FF0000"/>
              </a:solidFill>
            </a:endParaRPr>
          </a:p>
        </p:txBody>
      </p:sp>
      <p:sp>
        <p:nvSpPr>
          <p:cNvPr id="16" name="Rectangle 15"/>
          <p:cNvSpPr/>
          <p:nvPr/>
        </p:nvSpPr>
        <p:spPr>
          <a:xfrm>
            <a:off x="585650" y="1468544"/>
            <a:ext cx="4297651" cy="523220"/>
          </a:xfrm>
          <a:prstGeom prst="rect">
            <a:avLst/>
          </a:prstGeom>
        </p:spPr>
        <p:txBody>
          <a:bodyPr wrap="none">
            <a:spAutoFit/>
          </a:bodyPr>
          <a:lstStyle/>
          <a:p>
            <a:r>
              <a:rPr lang="en-US" sz="2800" b="1">
                <a:solidFill>
                  <a:srgbClr val="FF0000"/>
                </a:solidFill>
                <a:ea typeface="Times New Roman" panose="02020603050405020304" pitchFamily="18" charset="0"/>
              </a:rPr>
              <a:t>3</a:t>
            </a:r>
            <a:r>
              <a:rPr lang="en-US" sz="2800" b="1" smtClean="0">
                <a:solidFill>
                  <a:srgbClr val="FF0000"/>
                </a:solidFill>
                <a:ea typeface="Times New Roman" panose="02020603050405020304" pitchFamily="18" charset="0"/>
              </a:rPr>
              <a:t>. Bảo tồn đa dạng sinh học</a:t>
            </a:r>
            <a:endParaRPr lang="en-US" sz="2800" dirty="0">
              <a:solidFill>
                <a:srgbClr val="FF0000"/>
              </a:solidFill>
            </a:endParaRPr>
          </a:p>
        </p:txBody>
      </p:sp>
      <p:sp>
        <p:nvSpPr>
          <p:cNvPr id="18" name="Rectangle 17"/>
          <p:cNvSpPr/>
          <p:nvPr/>
        </p:nvSpPr>
        <p:spPr>
          <a:xfrm>
            <a:off x="585650" y="1975669"/>
            <a:ext cx="5445593" cy="523220"/>
          </a:xfrm>
          <a:prstGeom prst="rect">
            <a:avLst/>
          </a:prstGeom>
        </p:spPr>
        <p:txBody>
          <a:bodyPr wrap="none">
            <a:spAutoFit/>
          </a:bodyPr>
          <a:lstStyle/>
          <a:p>
            <a:r>
              <a:rPr lang="en-US" sz="2800" b="1" smtClean="0">
                <a:solidFill>
                  <a:srgbClr val="FF0000"/>
                </a:solidFill>
                <a:ea typeface="Times New Roman" panose="02020603050405020304" pitchFamily="18" charset="0"/>
              </a:rPr>
              <a:t>4. Phát triển nông nghiệp bền vững</a:t>
            </a:r>
            <a:endParaRPr lang="en-US" sz="2800" dirty="0">
              <a:solidFill>
                <a:srgbClr val="FF0000"/>
              </a:solidFill>
            </a:endParaRPr>
          </a:p>
        </p:txBody>
      </p:sp>
      <p:sp>
        <p:nvSpPr>
          <p:cNvPr id="19" name="Rectangle 18"/>
          <p:cNvSpPr/>
          <p:nvPr/>
        </p:nvSpPr>
        <p:spPr>
          <a:xfrm>
            <a:off x="606211" y="2454989"/>
            <a:ext cx="4643964" cy="523220"/>
          </a:xfrm>
          <a:prstGeom prst="rect">
            <a:avLst/>
          </a:prstGeom>
        </p:spPr>
        <p:txBody>
          <a:bodyPr wrap="none">
            <a:spAutoFit/>
          </a:bodyPr>
          <a:lstStyle/>
          <a:p>
            <a:r>
              <a:rPr lang="en-US" sz="2800" b="1" smtClean="0">
                <a:solidFill>
                  <a:srgbClr val="FF0000"/>
                </a:solidFill>
                <a:ea typeface="Times New Roman" panose="02020603050405020304" pitchFamily="18" charset="0"/>
              </a:rPr>
              <a:t>5. Kiểm soát phát triển dân số</a:t>
            </a:r>
            <a:endParaRPr lang="en-US" sz="2800" dirty="0">
              <a:solidFill>
                <a:srgbClr val="FF0000"/>
              </a:solidFill>
            </a:endParaRPr>
          </a:p>
        </p:txBody>
      </p:sp>
      <p:sp>
        <p:nvSpPr>
          <p:cNvPr id="10" name="Rectangle 9"/>
          <p:cNvSpPr/>
          <p:nvPr/>
        </p:nvSpPr>
        <p:spPr>
          <a:xfrm>
            <a:off x="626772" y="2962114"/>
            <a:ext cx="4735464" cy="523220"/>
          </a:xfrm>
          <a:prstGeom prst="rect">
            <a:avLst/>
          </a:prstGeom>
        </p:spPr>
        <p:txBody>
          <a:bodyPr wrap="none">
            <a:spAutoFit/>
          </a:bodyPr>
          <a:lstStyle/>
          <a:p>
            <a:r>
              <a:rPr lang="en-US" sz="2800" b="1">
                <a:solidFill>
                  <a:srgbClr val="FF0000"/>
                </a:solidFill>
                <a:ea typeface="Times New Roman" panose="02020603050405020304" pitchFamily="18" charset="0"/>
              </a:rPr>
              <a:t>6</a:t>
            </a:r>
            <a:r>
              <a:rPr lang="en-US" sz="2800" b="1" smtClean="0">
                <a:solidFill>
                  <a:srgbClr val="FF0000"/>
                </a:solidFill>
                <a:ea typeface="Times New Roman" panose="02020603050405020304" pitchFamily="18" charset="0"/>
              </a:rPr>
              <a:t>. Giáo dục bảo vệ môi trường</a:t>
            </a:r>
            <a:endParaRPr lang="en-US" sz="2800" dirty="0">
              <a:solidFill>
                <a:srgbClr val="FF0000"/>
              </a:solidFill>
            </a:endParaRPr>
          </a:p>
        </p:txBody>
      </p:sp>
      <p:pic>
        <p:nvPicPr>
          <p:cNvPr id="4" name="Picture 3"/>
          <p:cNvPicPr>
            <a:picLocks noChangeAspect="1"/>
          </p:cNvPicPr>
          <p:nvPr/>
        </p:nvPicPr>
        <p:blipFill>
          <a:blip r:embed="rId2"/>
          <a:stretch>
            <a:fillRect/>
          </a:stretch>
        </p:blipFill>
        <p:spPr>
          <a:xfrm>
            <a:off x="3111549" y="3485335"/>
            <a:ext cx="4711651" cy="2717582"/>
          </a:xfrm>
          <a:prstGeom prst="rect">
            <a:avLst/>
          </a:prstGeom>
        </p:spPr>
      </p:pic>
      <p:sp>
        <p:nvSpPr>
          <p:cNvPr id="3" name="Slide Number Placeholder 2"/>
          <p:cNvSpPr>
            <a:spLocks noGrp="1"/>
          </p:cNvSpPr>
          <p:nvPr>
            <p:ph type="sldNum" sz="quarter" idx="12"/>
          </p:nvPr>
        </p:nvSpPr>
        <p:spPr/>
        <p:txBody>
          <a:bodyPr/>
          <a:lstStyle/>
          <a:p>
            <a:fld id="{C115201A-FD6B-4883-9158-63CD37F41623}" type="slidenum">
              <a:rPr lang="en-US" smtClean="0"/>
              <a:t>30</a:t>
            </a:fld>
            <a:endParaRPr lang="en-US"/>
          </a:p>
        </p:txBody>
      </p:sp>
    </p:spTree>
    <p:extLst>
      <p:ext uri="{BB962C8B-B14F-4D97-AF65-F5344CB8AC3E}">
        <p14:creationId xmlns:p14="http://schemas.microsoft.com/office/powerpoint/2010/main" val="249347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3736" y="579320"/>
            <a:ext cx="11299687" cy="5444107"/>
          </a:xfrm>
          <a:prstGeom prst="rect">
            <a:avLst/>
          </a:prstGeom>
        </p:spPr>
      </p:pic>
      <p:sp>
        <p:nvSpPr>
          <p:cNvPr id="4" name="Slide Number Placeholder 3"/>
          <p:cNvSpPr>
            <a:spLocks noGrp="1"/>
          </p:cNvSpPr>
          <p:nvPr>
            <p:ph type="sldNum" sz="quarter" idx="12"/>
          </p:nvPr>
        </p:nvSpPr>
        <p:spPr/>
        <p:txBody>
          <a:bodyPr/>
          <a:lstStyle/>
          <a:p>
            <a:fld id="{C115201A-FD6B-4883-9158-63CD37F41623}" type="slidenum">
              <a:rPr lang="en-US" smtClean="0"/>
              <a:t>31</a:t>
            </a:fld>
            <a:endParaRPr lang="en-US"/>
          </a:p>
        </p:txBody>
      </p:sp>
    </p:spTree>
    <p:extLst>
      <p:ext uri="{BB962C8B-B14F-4D97-AF65-F5344CB8AC3E}">
        <p14:creationId xmlns:p14="http://schemas.microsoft.com/office/powerpoint/2010/main" val="193029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11201" y="1737005"/>
            <a:ext cx="2046514" cy="230425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a:solidFill>
                  <a:schemeClr val="tx1"/>
                </a:solidFill>
                <a:cs typeface="Times New Roman" pitchFamily="18" charset="0"/>
              </a:rPr>
              <a:t>Các biện pháp phát triển bền vững</a:t>
            </a:r>
            <a:endParaRPr lang="en-US" sz="3200" b="1" dirty="0">
              <a:solidFill>
                <a:schemeClr val="tx1"/>
              </a:solidFill>
              <a:cs typeface="Times New Roman" pitchFamily="18" charset="0"/>
            </a:endParaRPr>
          </a:p>
        </p:txBody>
      </p:sp>
      <p:sp>
        <p:nvSpPr>
          <p:cNvPr id="17" name="Rectangle 16"/>
          <p:cNvSpPr/>
          <p:nvPr/>
        </p:nvSpPr>
        <p:spPr>
          <a:xfrm>
            <a:off x="3889830" y="4331765"/>
            <a:ext cx="6908800" cy="5760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smtClean="0">
                <a:solidFill>
                  <a:schemeClr val="tx1"/>
                </a:solidFill>
                <a:cs typeface="Times New Roman" pitchFamily="18" charset="0"/>
              </a:rPr>
              <a:t>5. Kiểm soát phát triển dân số</a:t>
            </a:r>
            <a:endParaRPr lang="en-US" sz="3200" dirty="0">
              <a:solidFill>
                <a:schemeClr val="tx1"/>
              </a:solidFill>
              <a:cs typeface="Times New Roman" pitchFamily="18" charset="0"/>
            </a:endParaRPr>
          </a:p>
        </p:txBody>
      </p:sp>
      <p:sp>
        <p:nvSpPr>
          <p:cNvPr id="18" name="Rectangle 17"/>
          <p:cNvSpPr/>
          <p:nvPr/>
        </p:nvSpPr>
        <p:spPr>
          <a:xfrm>
            <a:off x="3889829" y="872909"/>
            <a:ext cx="69088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schemeClr val="tx1"/>
                </a:solidFill>
                <a:cs typeface="Times New Roman" pitchFamily="18" charset="0"/>
              </a:rPr>
              <a:t>1. Sử dụng hợp lí tài nguyên thiên nhiên</a:t>
            </a:r>
            <a:endParaRPr lang="en-US" sz="3200" dirty="0">
              <a:solidFill>
                <a:schemeClr val="tx1"/>
              </a:solidFill>
              <a:cs typeface="Times New Roman" pitchFamily="18" charset="0"/>
            </a:endParaRPr>
          </a:p>
        </p:txBody>
      </p:sp>
      <p:sp>
        <p:nvSpPr>
          <p:cNvPr id="19" name="Rectangle 18"/>
          <p:cNvSpPr/>
          <p:nvPr/>
        </p:nvSpPr>
        <p:spPr>
          <a:xfrm>
            <a:off x="3889829" y="2612150"/>
            <a:ext cx="6908800"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schemeClr val="tx1"/>
                </a:solidFill>
                <a:cs typeface="Times New Roman" pitchFamily="18" charset="0"/>
              </a:rPr>
              <a:t>3. Bảo tồn đa dạng sinh học</a:t>
            </a:r>
            <a:endParaRPr lang="en-US" sz="3200" dirty="0">
              <a:solidFill>
                <a:schemeClr val="tx1"/>
              </a:solidFill>
              <a:cs typeface="Times New Roman" pitchFamily="18" charset="0"/>
            </a:endParaRPr>
          </a:p>
        </p:txBody>
      </p:sp>
      <p:sp>
        <p:nvSpPr>
          <p:cNvPr id="20" name="Rectangle 19"/>
          <p:cNvSpPr/>
          <p:nvPr/>
        </p:nvSpPr>
        <p:spPr>
          <a:xfrm>
            <a:off x="3889829" y="3456620"/>
            <a:ext cx="6908800" cy="5760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smtClean="0">
                <a:solidFill>
                  <a:schemeClr val="tx1"/>
                </a:solidFill>
                <a:cs typeface="Times New Roman" pitchFamily="18" charset="0"/>
              </a:rPr>
              <a:t>4. Phát triển nông nghiệp bền vững</a:t>
            </a:r>
            <a:endParaRPr lang="en-US" sz="3200" dirty="0">
              <a:solidFill>
                <a:schemeClr val="tx1"/>
              </a:solidFill>
              <a:cs typeface="Times New Roman" pitchFamily="18" charset="0"/>
            </a:endParaRPr>
          </a:p>
        </p:txBody>
      </p:sp>
      <p:sp>
        <p:nvSpPr>
          <p:cNvPr id="21" name="Rectangle 20"/>
          <p:cNvSpPr/>
          <p:nvPr/>
        </p:nvSpPr>
        <p:spPr>
          <a:xfrm>
            <a:off x="3889829" y="1737005"/>
            <a:ext cx="6908800"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3200" smtClean="0">
                <a:solidFill>
                  <a:schemeClr val="tx1"/>
                </a:solidFill>
                <a:cs typeface="Times New Roman" pitchFamily="18" charset="0"/>
              </a:rPr>
              <a:t>2. Hạn chế gây ô nhiễm môi trường</a:t>
            </a:r>
            <a:endParaRPr lang="en-US" sz="3200" dirty="0">
              <a:solidFill>
                <a:schemeClr val="tx1"/>
              </a:solidFill>
              <a:cs typeface="Times New Roman" pitchFamily="18" charset="0"/>
            </a:endParaRPr>
          </a:p>
        </p:txBody>
      </p:sp>
      <p:cxnSp>
        <p:nvCxnSpPr>
          <p:cNvPr id="26" name="Straight Arrow Connector 25"/>
          <p:cNvCxnSpPr>
            <a:stCxn id="15" idx="3"/>
            <a:endCxn id="17" idx="1"/>
          </p:cNvCxnSpPr>
          <p:nvPr/>
        </p:nvCxnSpPr>
        <p:spPr>
          <a:xfrm>
            <a:off x="2757715" y="2889133"/>
            <a:ext cx="1132115" cy="173066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3"/>
            <a:endCxn id="18" idx="1"/>
          </p:cNvCxnSpPr>
          <p:nvPr/>
        </p:nvCxnSpPr>
        <p:spPr>
          <a:xfrm flipV="1">
            <a:off x="2757715" y="1160941"/>
            <a:ext cx="1132114" cy="172819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5" idx="3"/>
            <a:endCxn id="19" idx="1"/>
          </p:cNvCxnSpPr>
          <p:nvPr/>
        </p:nvCxnSpPr>
        <p:spPr>
          <a:xfrm>
            <a:off x="2757715" y="2889133"/>
            <a:ext cx="1132114" cy="1104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3"/>
            <a:endCxn id="20" idx="1"/>
          </p:cNvCxnSpPr>
          <p:nvPr/>
        </p:nvCxnSpPr>
        <p:spPr>
          <a:xfrm>
            <a:off x="2757715" y="2889133"/>
            <a:ext cx="1132114" cy="85551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5" idx="3"/>
            <a:endCxn id="21" idx="1"/>
          </p:cNvCxnSpPr>
          <p:nvPr/>
        </p:nvCxnSpPr>
        <p:spPr>
          <a:xfrm flipV="1">
            <a:off x="2757715" y="2025037"/>
            <a:ext cx="1132114" cy="86409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889829" y="5206910"/>
            <a:ext cx="6908800" cy="57606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sz="3200" smtClean="0">
                <a:solidFill>
                  <a:schemeClr val="tx1"/>
                </a:solidFill>
                <a:cs typeface="Times New Roman" pitchFamily="18" charset="0"/>
              </a:rPr>
              <a:t>6. Giáo dục bảo vệ môi trường</a:t>
            </a:r>
            <a:endParaRPr lang="en-US" sz="3200" dirty="0">
              <a:solidFill>
                <a:schemeClr val="tx1"/>
              </a:solidFill>
              <a:cs typeface="Times New Roman" pitchFamily="18" charset="0"/>
            </a:endParaRPr>
          </a:p>
        </p:txBody>
      </p:sp>
      <p:cxnSp>
        <p:nvCxnSpPr>
          <p:cNvPr id="39" name="Straight Arrow Connector 38"/>
          <p:cNvCxnSpPr>
            <a:stCxn id="15" idx="3"/>
            <a:endCxn id="31" idx="1"/>
          </p:cNvCxnSpPr>
          <p:nvPr/>
        </p:nvCxnSpPr>
        <p:spPr>
          <a:xfrm>
            <a:off x="2757715" y="2889133"/>
            <a:ext cx="1132114" cy="260580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115201A-FD6B-4883-9158-63CD37F41623}" type="slidenum">
              <a:rPr lang="en-US" smtClean="0"/>
              <a:t>32</a:t>
            </a:fld>
            <a:endParaRPr lang="en-US"/>
          </a:p>
        </p:txBody>
      </p:sp>
    </p:spTree>
    <p:extLst>
      <p:ext uri="{BB962C8B-B14F-4D97-AF65-F5344CB8AC3E}">
        <p14:creationId xmlns:p14="http://schemas.microsoft.com/office/powerpoint/2010/main" val="72893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1"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5023" y="1197503"/>
            <a:ext cx="6442789" cy="584775"/>
          </a:xfrm>
          <a:prstGeom prst="rect">
            <a:avLst/>
          </a:prstGeom>
        </p:spPr>
        <p:txBody>
          <a:bodyPr wrap="none">
            <a:spAutoFit/>
          </a:bodyPr>
          <a:lstStyle/>
          <a:p>
            <a:r>
              <a:rPr lang="en-US" sz="3200" b="1" smtClean="0">
                <a:solidFill>
                  <a:srgbClr val="FF0000"/>
                </a:solidFill>
                <a:ea typeface="Times New Roman" panose="02020603050405020304" pitchFamily="18" charset="0"/>
              </a:rPr>
              <a:t>I. KHÁI NIỆM PHÁT TRIỂN BỀN VỮNG</a:t>
            </a:r>
            <a:endParaRPr lang="en-US" sz="3200" dirty="0">
              <a:solidFill>
                <a:srgbClr val="FF0000"/>
              </a:solidFill>
            </a:endParaRPr>
          </a:p>
        </p:txBody>
      </p:sp>
      <p:grpSp>
        <p:nvGrpSpPr>
          <p:cNvPr id="9" name="Group 15"/>
          <p:cNvGrpSpPr>
            <a:grpSpLocks/>
          </p:cNvGrpSpPr>
          <p:nvPr/>
        </p:nvGrpSpPr>
        <p:grpSpPr bwMode="auto">
          <a:xfrm>
            <a:off x="455023" y="2021620"/>
            <a:ext cx="1494753" cy="1249244"/>
            <a:chOff x="2400" y="1776"/>
            <a:chExt cx="1597" cy="1178"/>
          </a:xfrm>
        </p:grpSpPr>
        <p:sp>
          <p:nvSpPr>
            <p:cNvPr id="10"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a:rPr>
                <a:t>?</a:t>
              </a:r>
            </a:p>
          </p:txBody>
        </p:sp>
      </p:grpSp>
      <p:sp>
        <p:nvSpPr>
          <p:cNvPr id="15" name="Title 1"/>
          <p:cNvSpPr txBox="1">
            <a:spLocks/>
          </p:cNvSpPr>
          <p:nvPr/>
        </p:nvSpPr>
        <p:spPr>
          <a:xfrm>
            <a:off x="1949776" y="2226707"/>
            <a:ext cx="4668738" cy="6414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Phát triển bền vững là gì?</a:t>
            </a:r>
          </a:p>
        </p:txBody>
      </p:sp>
      <p:sp>
        <p:nvSpPr>
          <p:cNvPr id="3" name="Rectangle 2"/>
          <p:cNvSpPr/>
          <p:nvPr/>
        </p:nvSpPr>
        <p:spPr>
          <a:xfrm>
            <a:off x="1902208" y="2800343"/>
            <a:ext cx="9027050" cy="1643527"/>
          </a:xfrm>
          <a:prstGeom prst="rect">
            <a:avLst/>
          </a:prstGeom>
        </p:spPr>
        <p:txBody>
          <a:bodyPr vert="horz" lIns="91440" tIns="45720" rIns="91440" bIns="45720" rtlCol="0" anchor="ctr">
            <a:noAutofit/>
          </a:bodyPr>
          <a:lstStyle/>
          <a:p>
            <a:pPr algn="just">
              <a:lnSpc>
                <a:spcPct val="90000"/>
              </a:lnSpc>
              <a:spcBef>
                <a:spcPct val="0"/>
              </a:spcBef>
            </a:pPr>
            <a:r>
              <a:rPr lang="vi-VN" sz="3200" i="1" smtClean="0">
                <a:latin typeface="Calibri" panose="020F0502020204030204" pitchFamily="34" charset="0"/>
                <a:ea typeface="+mj-ea"/>
                <a:cs typeface="Calibri" panose="020F0502020204030204" pitchFamily="34" charset="0"/>
              </a:rPr>
              <a:t>Phát </a:t>
            </a:r>
            <a:r>
              <a:rPr lang="vi-VN" sz="3200" i="1">
                <a:latin typeface="Calibri" panose="020F0502020204030204" pitchFamily="34" charset="0"/>
                <a:ea typeface="+mj-ea"/>
                <a:cs typeface="Calibri" panose="020F0502020204030204" pitchFamily="34" charset="0"/>
              </a:rPr>
              <a:t>triển bền vững là sự phát triển đáp ứng nhu cầu của thế hệ hiện tại mà không làm ảnh hưởng đến khả năng đáp ứng nhu cầu của thế hệ tương </a:t>
            </a:r>
            <a:r>
              <a:rPr lang="vi-VN" sz="3200" i="1" smtClean="0">
                <a:latin typeface="Calibri" panose="020F0502020204030204" pitchFamily="34" charset="0"/>
                <a:ea typeface="+mj-ea"/>
                <a:cs typeface="Calibri" panose="020F0502020204030204" pitchFamily="34" charset="0"/>
              </a:rPr>
              <a:t>lai</a:t>
            </a:r>
            <a:r>
              <a:rPr lang="en-US" sz="3200" i="1" smtClean="0">
                <a:latin typeface="Calibri" panose="020F0502020204030204" pitchFamily="34" charset="0"/>
                <a:ea typeface="+mj-ea"/>
                <a:cs typeface="Calibri" panose="020F0502020204030204" pitchFamily="34" charset="0"/>
              </a:rPr>
              <a:t>.</a:t>
            </a:r>
          </a:p>
        </p:txBody>
      </p:sp>
      <p:sp>
        <p:nvSpPr>
          <p:cNvPr id="4" name="Slide Number Placeholder 3"/>
          <p:cNvSpPr>
            <a:spLocks noGrp="1"/>
          </p:cNvSpPr>
          <p:nvPr>
            <p:ph type="sldNum" sz="quarter" idx="12"/>
          </p:nvPr>
        </p:nvSpPr>
        <p:spPr/>
        <p:txBody>
          <a:bodyPr/>
          <a:lstStyle/>
          <a:p>
            <a:fld id="{C115201A-FD6B-4883-9158-63CD37F41623}" type="slidenum">
              <a:rPr lang="en-US" smtClean="0"/>
              <a:t>4</a:t>
            </a:fld>
            <a:endParaRPr lang="en-US"/>
          </a:p>
        </p:txBody>
      </p:sp>
      <p:sp>
        <p:nvSpPr>
          <p:cNvPr id="16" name="Title 1"/>
          <p:cNvSpPr txBox="1">
            <a:spLocks/>
          </p:cNvSpPr>
          <p:nvPr/>
        </p:nvSpPr>
        <p:spPr>
          <a:xfrm>
            <a:off x="1744122" y="449860"/>
            <a:ext cx="9343221" cy="6924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err="1" smtClean="0">
                <a:solidFill>
                  <a:srgbClr val="FF0000"/>
                </a:solidFill>
                <a:latin typeface="Times New Roman" panose="02020603050405020304" pitchFamily="18" charset="0"/>
                <a:cs typeface="Times New Roman" panose="02020603050405020304" pitchFamily="18" charset="0"/>
              </a:rPr>
              <a:t>Bài</a:t>
            </a:r>
            <a:r>
              <a:rPr lang="en-US" sz="4000" b="1" smtClean="0">
                <a:solidFill>
                  <a:srgbClr val="FF0000"/>
                </a:solidFill>
                <a:latin typeface="Times New Roman" panose="02020603050405020304" pitchFamily="18" charset="0"/>
                <a:cs typeface="Times New Roman" panose="02020603050405020304" pitchFamily="18" charset="0"/>
              </a:rPr>
              <a:t> 28. PHÁT TRIỂN BỀN VỮNG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740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5652" y="510416"/>
            <a:ext cx="6442789" cy="584775"/>
          </a:xfrm>
          <a:prstGeom prst="rect">
            <a:avLst/>
          </a:prstGeom>
        </p:spPr>
        <p:txBody>
          <a:bodyPr wrap="none">
            <a:spAutoFit/>
          </a:bodyPr>
          <a:lstStyle/>
          <a:p>
            <a:r>
              <a:rPr lang="en-US" sz="3200" b="1" smtClean="0">
                <a:solidFill>
                  <a:srgbClr val="FF0000"/>
                </a:solidFill>
                <a:ea typeface="Times New Roman" panose="02020603050405020304" pitchFamily="18" charset="0"/>
              </a:rPr>
              <a:t>I. KHÁI NIỆM PHÁT TRIỂN BỀN VỮNG</a:t>
            </a:r>
            <a:endParaRPr lang="en-US" sz="3200" dirty="0">
              <a:solidFill>
                <a:srgbClr val="FF0000"/>
              </a:solidFill>
            </a:endParaRPr>
          </a:p>
        </p:txBody>
      </p:sp>
      <p:pic>
        <p:nvPicPr>
          <p:cNvPr id="2" name="Picture 1"/>
          <p:cNvPicPr>
            <a:picLocks noChangeAspect="1"/>
          </p:cNvPicPr>
          <p:nvPr/>
        </p:nvPicPr>
        <p:blipFill>
          <a:blip r:embed="rId2"/>
          <a:stretch>
            <a:fillRect/>
          </a:stretch>
        </p:blipFill>
        <p:spPr>
          <a:xfrm>
            <a:off x="1833768" y="1033635"/>
            <a:ext cx="8933604" cy="4278593"/>
          </a:xfrm>
          <a:prstGeom prst="rect">
            <a:avLst/>
          </a:prstGeom>
        </p:spPr>
      </p:pic>
      <p:sp>
        <p:nvSpPr>
          <p:cNvPr id="27" name="Title 1"/>
          <p:cNvSpPr txBox="1">
            <a:spLocks/>
          </p:cNvSpPr>
          <p:nvPr/>
        </p:nvSpPr>
        <p:spPr>
          <a:xfrm>
            <a:off x="1833768" y="5375411"/>
            <a:ext cx="9211603" cy="6414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a:latin typeface="Calibri" panose="020F0502020204030204" pitchFamily="34" charset="0"/>
                <a:cs typeface="Calibri" panose="020F0502020204030204" pitchFamily="34" charset="0"/>
              </a:rPr>
              <a:t>G</a:t>
            </a:r>
            <a:r>
              <a:rPr lang="vi-VN" sz="3200" smtClean="0">
                <a:latin typeface="Calibri" panose="020F0502020204030204" pitchFamily="34" charset="0"/>
                <a:cs typeface="Calibri" panose="020F0502020204030204" pitchFamily="34" charset="0"/>
              </a:rPr>
              <a:t>iải </a:t>
            </a:r>
            <a:r>
              <a:rPr lang="vi-VN" sz="3200">
                <a:latin typeface="Calibri" panose="020F0502020204030204" pitchFamily="34" charset="0"/>
                <a:cs typeface="Calibri" panose="020F0502020204030204" pitchFamily="34" charset="0"/>
              </a:rPr>
              <a:t>thích sơ đồ ở Hình 28.2 và đưa ra ví </a:t>
            </a:r>
            <a:r>
              <a:rPr lang="vi-VN" sz="3200" smtClean="0">
                <a:latin typeface="Calibri" panose="020F0502020204030204" pitchFamily="34" charset="0"/>
                <a:cs typeface="Calibri" panose="020F0502020204030204" pitchFamily="34" charset="0"/>
              </a:rPr>
              <a:t>dụ</a:t>
            </a:r>
            <a:r>
              <a:rPr lang="en-US" sz="3200" smtClean="0">
                <a:latin typeface="Calibri" panose="020F0502020204030204" pitchFamily="34" charset="0"/>
                <a:cs typeface="Calibri" panose="020F0502020204030204" pitchFamily="34" charset="0"/>
              </a:rPr>
              <a:t> minh họa.</a:t>
            </a:r>
            <a:endParaRPr lang="en-US" sz="320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730795" y="5135989"/>
            <a:ext cx="1248116" cy="1120297"/>
          </a:xfrm>
          <a:prstGeom prst="rect">
            <a:avLst/>
          </a:prstGeom>
        </p:spPr>
      </p:pic>
      <p:sp>
        <p:nvSpPr>
          <p:cNvPr id="5" name="Slide Number Placeholder 4"/>
          <p:cNvSpPr>
            <a:spLocks noGrp="1"/>
          </p:cNvSpPr>
          <p:nvPr>
            <p:ph type="sldNum" sz="quarter" idx="12"/>
          </p:nvPr>
        </p:nvSpPr>
        <p:spPr/>
        <p:txBody>
          <a:bodyPr/>
          <a:lstStyle/>
          <a:p>
            <a:fld id="{C115201A-FD6B-4883-9158-63CD37F41623}" type="slidenum">
              <a:rPr lang="en-US" smtClean="0"/>
              <a:t>5</a:t>
            </a:fld>
            <a:endParaRPr lang="en-US"/>
          </a:p>
        </p:txBody>
      </p:sp>
    </p:spTree>
    <p:extLst>
      <p:ext uri="{BB962C8B-B14F-4D97-AF65-F5344CB8AC3E}">
        <p14:creationId xmlns:p14="http://schemas.microsoft.com/office/powerpoint/2010/main" val="358079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5652" y="510416"/>
            <a:ext cx="5762283" cy="523220"/>
          </a:xfrm>
          <a:prstGeom prst="rect">
            <a:avLst/>
          </a:prstGeom>
        </p:spPr>
        <p:txBody>
          <a:bodyPr wrap="none">
            <a:spAutoFit/>
          </a:bodyPr>
          <a:lstStyle/>
          <a:p>
            <a:r>
              <a:rPr lang="en-US" sz="2800" b="1" smtClean="0">
                <a:solidFill>
                  <a:srgbClr val="FF0000"/>
                </a:solidFill>
                <a:ea typeface="Times New Roman" panose="02020603050405020304" pitchFamily="18" charset="0"/>
              </a:rPr>
              <a:t>I. KHÁI NIỆM PHÁT TRIỂN BỀN VỮNG</a:t>
            </a:r>
            <a:endParaRPr lang="en-US" sz="2800" dirty="0">
              <a:solidFill>
                <a:srgbClr val="FF0000"/>
              </a:solidFill>
            </a:endParaRPr>
          </a:p>
        </p:txBody>
      </p:sp>
      <p:sp>
        <p:nvSpPr>
          <p:cNvPr id="16" name="Title 1"/>
          <p:cNvSpPr txBox="1">
            <a:spLocks/>
          </p:cNvSpPr>
          <p:nvPr/>
        </p:nvSpPr>
        <p:spPr>
          <a:xfrm>
            <a:off x="7069731" y="1646719"/>
            <a:ext cx="4382040"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Phát triển bền vững dựa trên những trụ cột nào?</a:t>
            </a:r>
            <a:endParaRPr lang="en-US" sz="3200" dirty="0">
              <a:latin typeface="Calibri" panose="020F0502020204030204" pitchFamily="34" charset="0"/>
              <a:cs typeface="Calibri" panose="020F0502020204030204" pitchFamily="34" charset="0"/>
            </a:endParaRPr>
          </a:p>
        </p:txBody>
      </p:sp>
      <p:grpSp>
        <p:nvGrpSpPr>
          <p:cNvPr id="17" name="Group 15"/>
          <p:cNvGrpSpPr>
            <a:grpSpLocks/>
          </p:cNvGrpSpPr>
          <p:nvPr/>
        </p:nvGrpSpPr>
        <p:grpSpPr bwMode="auto">
          <a:xfrm>
            <a:off x="5436345" y="1468807"/>
            <a:ext cx="1494753" cy="1249244"/>
            <a:chOff x="2400" y="1776"/>
            <a:chExt cx="1597" cy="1178"/>
          </a:xfrm>
        </p:grpSpPr>
        <p:sp>
          <p:nvSpPr>
            <p:cNvPr id="18"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a:rPr>
                <a:t>?</a:t>
              </a:r>
            </a:p>
          </p:txBody>
        </p:sp>
      </p:grpSp>
      <p:sp>
        <p:nvSpPr>
          <p:cNvPr id="23" name="Rectangle 22"/>
          <p:cNvSpPr/>
          <p:nvPr/>
        </p:nvSpPr>
        <p:spPr>
          <a:xfrm>
            <a:off x="7069731" y="2644370"/>
            <a:ext cx="4443924" cy="1421928"/>
          </a:xfrm>
          <a:prstGeom prst="rect">
            <a:avLst/>
          </a:prstGeom>
        </p:spPr>
        <p:txBody>
          <a:bodyPr wrap="square">
            <a:spAutoFit/>
          </a:bodyPr>
          <a:lstStyle/>
          <a:p>
            <a:pPr algn="just">
              <a:lnSpc>
                <a:spcPct val="90000"/>
              </a:lnSpc>
              <a:spcBef>
                <a:spcPct val="0"/>
              </a:spcBef>
            </a:pPr>
            <a:r>
              <a:rPr lang="en-US" sz="3200" i="1">
                <a:latin typeface="Calibri" panose="020F0502020204030204" pitchFamily="34" charset="0"/>
                <a:cs typeface="Calibri" panose="020F0502020204030204" pitchFamily="34" charset="0"/>
              </a:rPr>
              <a:t>Ba trụ cột của phát triển bền vững: phát triển kinh tế, xã hội, môi trường.</a:t>
            </a:r>
          </a:p>
        </p:txBody>
      </p:sp>
      <p:grpSp>
        <p:nvGrpSpPr>
          <p:cNvPr id="6" name="Group 5"/>
          <p:cNvGrpSpPr/>
          <p:nvPr/>
        </p:nvGrpSpPr>
        <p:grpSpPr>
          <a:xfrm>
            <a:off x="1043112" y="1278367"/>
            <a:ext cx="4897724" cy="3859690"/>
            <a:chOff x="3780512" y="1266342"/>
            <a:chExt cx="3324689" cy="2697564"/>
          </a:xfrm>
        </p:grpSpPr>
        <p:pic>
          <p:nvPicPr>
            <p:cNvPr id="4" name="Picture 3"/>
            <p:cNvPicPr>
              <a:picLocks noChangeAspect="1"/>
            </p:cNvPicPr>
            <p:nvPr/>
          </p:nvPicPr>
          <p:blipFill>
            <a:blip r:embed="rId2"/>
            <a:stretch>
              <a:fillRect/>
            </a:stretch>
          </p:blipFill>
          <p:spPr>
            <a:xfrm>
              <a:off x="3780512" y="1266342"/>
              <a:ext cx="3324689" cy="2343477"/>
            </a:xfrm>
            <a:prstGeom prst="rect">
              <a:avLst/>
            </a:prstGeom>
          </p:spPr>
        </p:pic>
        <p:pic>
          <p:nvPicPr>
            <p:cNvPr id="5" name="Picture 4"/>
            <p:cNvPicPr>
              <a:picLocks noChangeAspect="1"/>
            </p:cNvPicPr>
            <p:nvPr/>
          </p:nvPicPr>
          <p:blipFill>
            <a:blip r:embed="rId3"/>
            <a:stretch>
              <a:fillRect/>
            </a:stretch>
          </p:blipFill>
          <p:spPr>
            <a:xfrm>
              <a:off x="3937696" y="3601905"/>
              <a:ext cx="3010320" cy="362001"/>
            </a:xfrm>
            <a:prstGeom prst="rect">
              <a:avLst/>
            </a:prstGeom>
          </p:spPr>
        </p:pic>
      </p:grpSp>
      <p:sp>
        <p:nvSpPr>
          <p:cNvPr id="24" name="Title 1"/>
          <p:cNvSpPr txBox="1">
            <a:spLocks/>
          </p:cNvSpPr>
          <p:nvPr/>
        </p:nvSpPr>
        <p:spPr>
          <a:xfrm>
            <a:off x="1834157" y="5243511"/>
            <a:ext cx="9596369"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Lấy ví dụ về sự tác động qua lại giữa kinh tế - xã hội - môi trường trong quá trình phát triển.</a:t>
            </a:r>
            <a:endParaRPr lang="en-US" sz="3200" dirty="0">
              <a:latin typeface="Calibri" panose="020F0502020204030204" pitchFamily="34" charset="0"/>
              <a:cs typeface="Calibri" panose="020F0502020204030204" pitchFamily="34" charset="0"/>
            </a:endParaRPr>
          </a:p>
        </p:txBody>
      </p:sp>
      <p:pic>
        <p:nvPicPr>
          <p:cNvPr id="25" name="Picture 24"/>
          <p:cNvPicPr>
            <a:picLocks noChangeAspect="1"/>
          </p:cNvPicPr>
          <p:nvPr/>
        </p:nvPicPr>
        <p:blipFill>
          <a:blip r:embed="rId4"/>
          <a:stretch>
            <a:fillRect/>
          </a:stretch>
        </p:blipFill>
        <p:spPr>
          <a:xfrm>
            <a:off x="650608" y="5171647"/>
            <a:ext cx="1248116" cy="1120297"/>
          </a:xfrm>
          <a:prstGeom prst="rect">
            <a:avLst/>
          </a:prstGeom>
        </p:spPr>
      </p:pic>
      <p:sp>
        <p:nvSpPr>
          <p:cNvPr id="3" name="Slide Number Placeholder 2"/>
          <p:cNvSpPr>
            <a:spLocks noGrp="1"/>
          </p:cNvSpPr>
          <p:nvPr>
            <p:ph type="sldNum" sz="quarter" idx="12"/>
          </p:nvPr>
        </p:nvSpPr>
        <p:spPr/>
        <p:txBody>
          <a:bodyPr/>
          <a:lstStyle/>
          <a:p>
            <a:fld id="{C115201A-FD6B-4883-9158-63CD37F41623}" type="slidenum">
              <a:rPr lang="en-US" smtClean="0"/>
              <a:t>6</a:t>
            </a:fld>
            <a:endParaRPr lang="en-US"/>
          </a:p>
        </p:txBody>
      </p:sp>
    </p:spTree>
    <p:extLst>
      <p:ext uri="{BB962C8B-B14F-4D97-AF65-F5344CB8AC3E}">
        <p14:creationId xmlns:p14="http://schemas.microsoft.com/office/powerpoint/2010/main" val="66211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5652" y="510416"/>
            <a:ext cx="7298793" cy="584775"/>
          </a:xfrm>
          <a:prstGeom prst="rect">
            <a:avLst/>
          </a:prstGeom>
        </p:spPr>
        <p:txBody>
          <a:bodyPr wrap="none">
            <a:spAutoFit/>
          </a:bodyPr>
          <a:lstStyle/>
          <a:p>
            <a:r>
              <a:rPr lang="en-US" sz="3200" b="1" smtClean="0">
                <a:solidFill>
                  <a:srgbClr val="FF0000"/>
                </a:solidFill>
                <a:ea typeface="Times New Roman" panose="02020603050405020304" pitchFamily="18" charset="0"/>
              </a:rPr>
              <a:t>II. CÁC BIỆN PHÁP PHÁT TRIỂN BỀN VỮNG</a:t>
            </a:r>
            <a:endParaRPr lang="en-US" sz="3200" dirty="0">
              <a:solidFill>
                <a:srgbClr val="FF0000"/>
              </a:solidFill>
            </a:endParaRPr>
          </a:p>
        </p:txBody>
      </p:sp>
      <p:sp>
        <p:nvSpPr>
          <p:cNvPr id="7" name="Rectangle 6"/>
          <p:cNvSpPr/>
          <p:nvPr/>
        </p:nvSpPr>
        <p:spPr>
          <a:xfrm>
            <a:off x="585652" y="1033636"/>
            <a:ext cx="7006405" cy="584775"/>
          </a:xfrm>
          <a:prstGeom prst="rect">
            <a:avLst/>
          </a:prstGeom>
        </p:spPr>
        <p:txBody>
          <a:bodyPr wrap="none">
            <a:spAutoFit/>
          </a:bodyPr>
          <a:lstStyle/>
          <a:p>
            <a:r>
              <a:rPr lang="en-US" sz="3200" b="1">
                <a:solidFill>
                  <a:srgbClr val="FF0000"/>
                </a:solidFill>
                <a:ea typeface="Times New Roman" panose="02020603050405020304" pitchFamily="18" charset="0"/>
              </a:rPr>
              <a:t>1</a:t>
            </a:r>
            <a:r>
              <a:rPr lang="en-US" sz="3200" b="1" smtClean="0">
                <a:solidFill>
                  <a:srgbClr val="FF0000"/>
                </a:solidFill>
                <a:ea typeface="Times New Roman" panose="02020603050405020304" pitchFamily="18" charset="0"/>
              </a:rPr>
              <a:t>. Sử dụng hợp lí tài nguyên thiên nhiên</a:t>
            </a:r>
            <a:endParaRPr lang="en-US" sz="3200" dirty="0">
              <a:solidFill>
                <a:srgbClr val="FF0000"/>
              </a:solidFill>
            </a:endParaRPr>
          </a:p>
        </p:txBody>
      </p:sp>
      <p:sp>
        <p:nvSpPr>
          <p:cNvPr id="8" name="Rectangle 7"/>
          <p:cNvSpPr/>
          <p:nvPr/>
        </p:nvSpPr>
        <p:spPr>
          <a:xfrm>
            <a:off x="585651" y="1556856"/>
            <a:ext cx="5705023" cy="584775"/>
          </a:xfrm>
          <a:prstGeom prst="rect">
            <a:avLst/>
          </a:prstGeom>
        </p:spPr>
        <p:txBody>
          <a:bodyPr wrap="none">
            <a:spAutoFit/>
          </a:bodyPr>
          <a:lstStyle/>
          <a:p>
            <a:r>
              <a:rPr lang="en-US" sz="3200" smtClean="0">
                <a:solidFill>
                  <a:srgbClr val="FF0000"/>
                </a:solidFill>
                <a:ea typeface="Times New Roman" panose="02020603050405020304" pitchFamily="18" charset="0"/>
              </a:rPr>
              <a:t>a. Các loại tài nguyên thiên nhiên</a:t>
            </a:r>
            <a:endParaRPr lang="en-US" sz="3200" dirty="0">
              <a:solidFill>
                <a:srgbClr val="FF0000"/>
              </a:solidFill>
            </a:endParaRPr>
          </a:p>
        </p:txBody>
      </p:sp>
      <p:sp>
        <p:nvSpPr>
          <p:cNvPr id="2" name="Rectangle 1"/>
          <p:cNvSpPr/>
          <p:nvPr/>
        </p:nvSpPr>
        <p:spPr>
          <a:xfrm>
            <a:off x="1727200" y="2450896"/>
            <a:ext cx="9027886" cy="1077218"/>
          </a:xfrm>
          <a:prstGeom prst="rect">
            <a:avLst/>
          </a:prstGeom>
        </p:spPr>
        <p:txBody>
          <a:bodyPr wrap="square">
            <a:spAutoFit/>
          </a:bodyPr>
          <a:lstStyle/>
          <a:p>
            <a:pPr algn="just"/>
            <a:r>
              <a:rPr lang="en-US" sz="3200">
                <a:ea typeface="Times New Roman" panose="02020603050405020304" pitchFamily="18" charset="0"/>
              </a:rPr>
              <a:t>Nghiên cứu </a:t>
            </a:r>
            <a:r>
              <a:rPr lang="vi-VN" sz="3200">
                <a:ea typeface="Times New Roman" panose="02020603050405020304" pitchFamily="18" charset="0"/>
                <a:cs typeface="Calibri" panose="020F0502020204030204" pitchFamily="34" charset="0"/>
              </a:rPr>
              <a:t>mục II.1 </a:t>
            </a:r>
            <a:r>
              <a:rPr lang="vi-VN" sz="3200">
                <a:latin typeface="Calibri" panose="020F0502020204030204" pitchFamily="34" charset="0"/>
                <a:ea typeface="Times New Roman" panose="02020603050405020304" pitchFamily="18" charset="0"/>
                <a:cs typeface="Calibri" panose="020F0502020204030204" pitchFamily="34" charset="0"/>
              </a:rPr>
              <a:t>trong SGK về các loại tài nguyên thiên nhiên</a:t>
            </a:r>
            <a:r>
              <a:rPr lang="en-US" sz="3200">
                <a:latin typeface="Calibri" panose="020F0502020204030204" pitchFamily="34" charset="0"/>
                <a:ea typeface="Times New Roman" panose="02020603050405020304" pitchFamily="18" charset="0"/>
                <a:cs typeface="Calibri" panose="020F0502020204030204" pitchFamily="34" charset="0"/>
              </a:rPr>
              <a:t> </a:t>
            </a:r>
            <a:r>
              <a:rPr lang="en-US" sz="3200">
                <a:ea typeface="Times New Roman" panose="02020603050405020304" pitchFamily="18" charset="0"/>
              </a:rPr>
              <a:t>và hoàn thành phiếu học tập.</a:t>
            </a:r>
          </a:p>
        </p:txBody>
      </p:sp>
      <p:pic>
        <p:nvPicPr>
          <p:cNvPr id="9" name="Picture 8"/>
          <p:cNvPicPr>
            <a:picLocks noChangeAspect="1"/>
          </p:cNvPicPr>
          <p:nvPr/>
        </p:nvPicPr>
        <p:blipFill>
          <a:blip r:embed="rId2"/>
          <a:stretch>
            <a:fillRect/>
          </a:stretch>
        </p:blipFill>
        <p:spPr>
          <a:xfrm>
            <a:off x="479084" y="2367800"/>
            <a:ext cx="1248116" cy="1120297"/>
          </a:xfrm>
          <a:prstGeom prst="rect">
            <a:avLst/>
          </a:prstGeom>
        </p:spPr>
      </p:pic>
      <p:sp>
        <p:nvSpPr>
          <p:cNvPr id="4" name="Slide Number Placeholder 3"/>
          <p:cNvSpPr>
            <a:spLocks noGrp="1"/>
          </p:cNvSpPr>
          <p:nvPr>
            <p:ph type="sldNum" sz="quarter" idx="12"/>
          </p:nvPr>
        </p:nvSpPr>
        <p:spPr>
          <a:xfrm>
            <a:off x="10208525" y="6313207"/>
            <a:ext cx="1797932" cy="365125"/>
          </a:xfrm>
        </p:spPr>
        <p:txBody>
          <a:bodyPr/>
          <a:lstStyle/>
          <a:p>
            <a:pPr algn="ctr"/>
            <a:fld id="{C115201A-FD6B-4883-9158-63CD37F41623}" type="slidenum">
              <a:rPr lang="en-US" sz="1400" b="1" smtClean="0"/>
              <a:pPr algn="ctr"/>
              <a:t>7</a:t>
            </a:fld>
            <a:endParaRPr lang="en-US" sz="1400" b="1"/>
          </a:p>
        </p:txBody>
      </p:sp>
    </p:spTree>
    <p:extLst>
      <p:ext uri="{BB962C8B-B14F-4D97-AF65-F5344CB8AC3E}">
        <p14:creationId xmlns:p14="http://schemas.microsoft.com/office/powerpoint/2010/main" val="315870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395692174"/>
              </p:ext>
            </p:extLst>
          </p:nvPr>
        </p:nvGraphicFramePr>
        <p:xfrm>
          <a:off x="648787" y="198120"/>
          <a:ext cx="11223898" cy="6172200"/>
        </p:xfrm>
        <a:graphic>
          <a:graphicData uri="http://schemas.openxmlformats.org/drawingml/2006/table">
            <a:tbl>
              <a:tblPr firstRow="1" firstCol="1" bandRow="1">
                <a:tableStyleId>{5C22544A-7EE6-4342-B048-85BDC9FD1C3A}</a:tableStyleId>
              </a:tblPr>
              <a:tblGrid>
                <a:gridCol w="2587899">
                  <a:extLst>
                    <a:ext uri="{9D8B030D-6E8A-4147-A177-3AD203B41FA5}">
                      <a16:colId xmlns:a16="http://schemas.microsoft.com/office/drawing/2014/main" val="3024740470"/>
                    </a:ext>
                  </a:extLst>
                </a:gridCol>
                <a:gridCol w="2235200">
                  <a:extLst>
                    <a:ext uri="{9D8B030D-6E8A-4147-A177-3AD203B41FA5}">
                      <a16:colId xmlns:a16="http://schemas.microsoft.com/office/drawing/2014/main" val="1097455575"/>
                    </a:ext>
                  </a:extLst>
                </a:gridCol>
                <a:gridCol w="3773714">
                  <a:extLst>
                    <a:ext uri="{9D8B030D-6E8A-4147-A177-3AD203B41FA5}">
                      <a16:colId xmlns:a16="http://schemas.microsoft.com/office/drawing/2014/main" val="876665774"/>
                    </a:ext>
                  </a:extLst>
                </a:gridCol>
                <a:gridCol w="2627085">
                  <a:extLst>
                    <a:ext uri="{9D8B030D-6E8A-4147-A177-3AD203B41FA5}">
                      <a16:colId xmlns:a16="http://schemas.microsoft.com/office/drawing/2014/main" val="839162477"/>
                    </a:ext>
                  </a:extLst>
                </a:gridCol>
              </a:tblGrid>
              <a:tr h="825975">
                <a:tc>
                  <a:txBody>
                    <a:bodyPr/>
                    <a:lstStyle/>
                    <a:p>
                      <a:pPr marR="131445" algn="ctr">
                        <a:lnSpc>
                          <a:spcPct val="100000"/>
                        </a:lnSpc>
                        <a:spcBef>
                          <a:spcPts val="300"/>
                        </a:spcBef>
                        <a:spcAft>
                          <a:spcPts val="300"/>
                        </a:spcAft>
                      </a:pPr>
                      <a:r>
                        <a:rPr lang="vi-VN" sz="3200" kern="100">
                          <a:effectLst/>
                          <a:latin typeface="Calibri" panose="020F0502020204030204" pitchFamily="34" charset="0"/>
                          <a:cs typeface="Calibri" panose="020F0502020204030204" pitchFamily="34" charset="0"/>
                        </a:rPr>
                        <a:t>Tên vật chất</a:t>
                      </a:r>
                      <a:endParaRPr lang="en-US" sz="3200" b="1" kern="100">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1445" algn="ctr">
                        <a:lnSpc>
                          <a:spcPct val="100000"/>
                        </a:lnSpc>
                        <a:spcBef>
                          <a:spcPts val="300"/>
                        </a:spcBef>
                        <a:spcAft>
                          <a:spcPts val="300"/>
                        </a:spcAft>
                      </a:pPr>
                      <a:r>
                        <a:rPr lang="vi-VN" sz="3200" kern="100">
                          <a:effectLst/>
                          <a:latin typeface="Calibri" panose="020F0502020204030204" pitchFamily="34" charset="0"/>
                          <a:cs typeface="Calibri" panose="020F0502020204030204" pitchFamily="34" charset="0"/>
                        </a:rPr>
                        <a:t>Loại </a:t>
                      </a:r>
                      <a:endParaRPr lang="en-US" sz="3200" kern="100" smtClean="0">
                        <a:effectLst/>
                        <a:latin typeface="Calibri" panose="020F0502020204030204" pitchFamily="34" charset="0"/>
                        <a:cs typeface="Calibri" panose="020F0502020204030204" pitchFamily="34" charset="0"/>
                      </a:endParaRPr>
                    </a:p>
                    <a:p>
                      <a:pPr marR="131445" algn="ctr">
                        <a:lnSpc>
                          <a:spcPct val="100000"/>
                        </a:lnSpc>
                        <a:spcBef>
                          <a:spcPts val="300"/>
                        </a:spcBef>
                        <a:spcAft>
                          <a:spcPts val="300"/>
                        </a:spcAft>
                      </a:pPr>
                      <a:r>
                        <a:rPr lang="vi-VN" sz="3200" kern="100" smtClean="0">
                          <a:effectLst/>
                          <a:latin typeface="Calibri" panose="020F0502020204030204" pitchFamily="34" charset="0"/>
                          <a:cs typeface="Calibri" panose="020F0502020204030204" pitchFamily="34" charset="0"/>
                        </a:rPr>
                        <a:t>tài </a:t>
                      </a:r>
                      <a:r>
                        <a:rPr lang="vi-VN" sz="3200" kern="100">
                          <a:effectLst/>
                          <a:latin typeface="Calibri" panose="020F0502020204030204" pitchFamily="34" charset="0"/>
                          <a:cs typeface="Calibri" panose="020F0502020204030204" pitchFamily="34" charset="0"/>
                        </a:rPr>
                        <a:t>nguyên</a:t>
                      </a:r>
                      <a:endParaRPr lang="en-US" sz="3200" b="1" kern="100">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1445" algn="ctr">
                        <a:lnSpc>
                          <a:spcPct val="100000"/>
                        </a:lnSpc>
                        <a:spcBef>
                          <a:spcPts val="300"/>
                        </a:spcBef>
                        <a:spcAft>
                          <a:spcPts val="300"/>
                        </a:spcAft>
                      </a:pPr>
                      <a:r>
                        <a:rPr lang="vi-VN" sz="3200" kern="100">
                          <a:effectLst/>
                          <a:latin typeface="Calibri" panose="020F0502020204030204" pitchFamily="34" charset="0"/>
                          <a:cs typeface="Calibri" panose="020F0502020204030204" pitchFamily="34" charset="0"/>
                        </a:rPr>
                        <a:t>Tên vật chất</a:t>
                      </a:r>
                      <a:endParaRPr lang="en-US" sz="3200" b="1" kern="100">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1445" algn="ctr">
                        <a:lnSpc>
                          <a:spcPct val="100000"/>
                        </a:lnSpc>
                        <a:spcBef>
                          <a:spcPts val="300"/>
                        </a:spcBef>
                        <a:spcAft>
                          <a:spcPts val="300"/>
                        </a:spcAft>
                      </a:pPr>
                      <a:r>
                        <a:rPr lang="vi-VN" sz="3200" kern="100">
                          <a:effectLst/>
                          <a:latin typeface="Calibri" panose="020F0502020204030204" pitchFamily="34" charset="0"/>
                          <a:cs typeface="Calibri" panose="020F0502020204030204" pitchFamily="34" charset="0"/>
                        </a:rPr>
                        <a:t>Loại </a:t>
                      </a:r>
                      <a:endParaRPr lang="en-GB" sz="3200" kern="100" smtClean="0">
                        <a:effectLst/>
                        <a:latin typeface="Calibri" panose="020F0502020204030204" pitchFamily="34" charset="0"/>
                        <a:cs typeface="Calibri" panose="020F0502020204030204" pitchFamily="34" charset="0"/>
                      </a:endParaRPr>
                    </a:p>
                    <a:p>
                      <a:pPr marR="131445" algn="ctr">
                        <a:lnSpc>
                          <a:spcPct val="100000"/>
                        </a:lnSpc>
                        <a:spcBef>
                          <a:spcPts val="300"/>
                        </a:spcBef>
                        <a:spcAft>
                          <a:spcPts val="300"/>
                        </a:spcAft>
                      </a:pPr>
                      <a:r>
                        <a:rPr lang="vi-VN" sz="3200" kern="100" smtClean="0">
                          <a:effectLst/>
                          <a:latin typeface="Calibri" panose="020F0502020204030204" pitchFamily="34" charset="0"/>
                          <a:cs typeface="Calibri" panose="020F0502020204030204" pitchFamily="34" charset="0"/>
                        </a:rPr>
                        <a:t>tài </a:t>
                      </a:r>
                      <a:r>
                        <a:rPr lang="vi-VN" sz="3200" kern="100">
                          <a:effectLst/>
                          <a:latin typeface="Calibri" panose="020F0502020204030204" pitchFamily="34" charset="0"/>
                          <a:cs typeface="Calibri" panose="020F0502020204030204" pitchFamily="34" charset="0"/>
                        </a:rPr>
                        <a:t>nguyên</a:t>
                      </a:r>
                      <a:endParaRPr lang="en-US" sz="3200" b="1" kern="100">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183996"/>
                  </a:ext>
                </a:extLst>
              </a:tr>
              <a:tr h="713891">
                <a:tc>
                  <a:txBody>
                    <a:bodyPr/>
                    <a:lstStyle/>
                    <a:p>
                      <a:pPr marR="131445" algn="ctr">
                        <a:lnSpc>
                          <a:spcPct val="150000"/>
                        </a:lnSpc>
                        <a:spcBef>
                          <a:spcPts val="600"/>
                        </a:spcBef>
                        <a:spcAft>
                          <a:spcPts val="600"/>
                        </a:spcAft>
                        <a:tabLst>
                          <a:tab pos="8101330" algn="l"/>
                        </a:tabLst>
                      </a:pPr>
                      <a:r>
                        <a:rPr lang="it-IT" sz="3200" kern="100" smtClean="0">
                          <a:solidFill>
                            <a:schemeClr val="tx1"/>
                          </a:solidFill>
                          <a:effectLst/>
                          <a:latin typeface="Calibri" panose="020F0502020204030204" pitchFamily="34" charset="0"/>
                          <a:cs typeface="Calibri" panose="020F0502020204030204" pitchFamily="34" charset="0"/>
                        </a:rPr>
                        <a:t>Cây </a:t>
                      </a:r>
                      <a:r>
                        <a:rPr lang="it-IT" sz="3200" kern="100">
                          <a:solidFill>
                            <a:schemeClr val="tx1"/>
                          </a:solidFill>
                          <a:effectLst/>
                          <a:latin typeface="Calibri" panose="020F0502020204030204" pitchFamily="34" charset="0"/>
                          <a:cs typeface="Calibri" panose="020F0502020204030204" pitchFamily="34" charset="0"/>
                        </a:rPr>
                        <a:t>dược liệu</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600"/>
                        </a:spcBef>
                        <a:spcAft>
                          <a:spcPts val="600"/>
                        </a:spcAft>
                        <a:tabLst>
                          <a:tab pos="8101330" algn="l"/>
                        </a:tabLst>
                      </a:pPr>
                      <a:r>
                        <a:rPr lang="it-IT" sz="3200" b="1" kern="100">
                          <a:solidFill>
                            <a:schemeClr val="tx1"/>
                          </a:solidFill>
                          <a:effectLst/>
                          <a:latin typeface="Calibri" panose="020F0502020204030204" pitchFamily="34" charset="0"/>
                          <a:cs typeface="Calibri" panose="020F0502020204030204" pitchFamily="34" charset="0"/>
                        </a:rPr>
                        <a:t>Tre, nứa</a:t>
                      </a:r>
                      <a:endParaRPr lang="en-US" sz="3200" b="1"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2671690"/>
                  </a:ext>
                </a:extLst>
              </a:tr>
              <a:tr h="556545">
                <a:tc>
                  <a:txBody>
                    <a:bodyPr/>
                    <a:lstStyle/>
                    <a:p>
                      <a:pPr marR="131445" algn="ctr">
                        <a:lnSpc>
                          <a:spcPct val="150000"/>
                        </a:lnSpc>
                        <a:spcBef>
                          <a:spcPts val="600"/>
                        </a:spcBef>
                        <a:spcAft>
                          <a:spcPts val="600"/>
                        </a:spcAft>
                        <a:tabLst>
                          <a:tab pos="8101330" algn="l"/>
                        </a:tabLst>
                      </a:pPr>
                      <a:r>
                        <a:rPr lang="it-IT" sz="3200" kern="100">
                          <a:solidFill>
                            <a:schemeClr val="tx1"/>
                          </a:solidFill>
                          <a:effectLst/>
                          <a:latin typeface="Calibri" panose="020F0502020204030204" pitchFamily="34" charset="0"/>
                          <a:cs typeface="Calibri" panose="020F0502020204030204" pitchFamily="34" charset="0"/>
                        </a:rPr>
                        <a:t>Xăng</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600"/>
                        </a:spcBef>
                        <a:spcAft>
                          <a:spcPts val="600"/>
                        </a:spcAft>
                        <a:tabLst>
                          <a:tab pos="8101330" algn="l"/>
                        </a:tabLst>
                      </a:pPr>
                      <a:r>
                        <a:rPr lang="it-IT" sz="3200" b="1" kern="100">
                          <a:solidFill>
                            <a:schemeClr val="tx1"/>
                          </a:solidFill>
                          <a:effectLst/>
                          <a:latin typeface="Calibri" panose="020F0502020204030204" pitchFamily="34" charset="0"/>
                          <a:cs typeface="Calibri" panose="020F0502020204030204" pitchFamily="34" charset="0"/>
                        </a:rPr>
                        <a:t>Khí hậu</a:t>
                      </a:r>
                      <a:endParaRPr lang="en-US" sz="3200" b="1"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0128870"/>
                  </a:ext>
                </a:extLst>
              </a:tr>
              <a:tr h="492626">
                <a:tc>
                  <a:txBody>
                    <a:bodyPr/>
                    <a:lstStyle/>
                    <a:p>
                      <a:pPr marR="131445" algn="ctr">
                        <a:lnSpc>
                          <a:spcPct val="150000"/>
                        </a:lnSpc>
                        <a:spcBef>
                          <a:spcPts val="600"/>
                        </a:spcBef>
                        <a:spcAft>
                          <a:spcPts val="600"/>
                        </a:spcAft>
                        <a:tabLst>
                          <a:tab pos="8101330" algn="l"/>
                        </a:tabLst>
                      </a:pPr>
                      <a:r>
                        <a:rPr lang="it-IT" sz="3200" kern="100">
                          <a:solidFill>
                            <a:schemeClr val="tx1"/>
                          </a:solidFill>
                          <a:effectLst/>
                          <a:latin typeface="Calibri" panose="020F0502020204030204" pitchFamily="34" charset="0"/>
                          <a:cs typeface="Calibri" panose="020F0502020204030204" pitchFamily="34" charset="0"/>
                        </a:rPr>
                        <a:t>Than đá</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600"/>
                        </a:spcBef>
                        <a:spcAft>
                          <a:spcPts val="600"/>
                        </a:spcAft>
                        <a:tabLst>
                          <a:tab pos="8101330" algn="l"/>
                        </a:tabLst>
                      </a:pPr>
                      <a:r>
                        <a:rPr lang="it-IT" sz="3200" b="1" kern="100">
                          <a:solidFill>
                            <a:schemeClr val="tx1"/>
                          </a:solidFill>
                          <a:effectLst/>
                          <a:latin typeface="Calibri" panose="020F0502020204030204" pitchFamily="34" charset="0"/>
                          <a:cs typeface="Calibri" panose="020F0502020204030204" pitchFamily="34" charset="0"/>
                        </a:rPr>
                        <a:t>Dây điện</a:t>
                      </a:r>
                      <a:endParaRPr lang="en-US" sz="3200" b="1"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906899"/>
                  </a:ext>
                </a:extLst>
              </a:tr>
              <a:tr h="492626">
                <a:tc>
                  <a:txBody>
                    <a:bodyPr/>
                    <a:lstStyle/>
                    <a:p>
                      <a:pPr marR="131445" algn="ctr">
                        <a:lnSpc>
                          <a:spcPct val="150000"/>
                        </a:lnSpc>
                        <a:spcBef>
                          <a:spcPts val="600"/>
                        </a:spcBef>
                        <a:spcAft>
                          <a:spcPts val="600"/>
                        </a:spcAft>
                        <a:tabLst>
                          <a:tab pos="8101330" algn="l"/>
                        </a:tabLst>
                      </a:pPr>
                      <a:r>
                        <a:rPr lang="it-IT" sz="3200" kern="100">
                          <a:solidFill>
                            <a:schemeClr val="tx1"/>
                          </a:solidFill>
                          <a:effectLst/>
                          <a:latin typeface="Calibri" panose="020F0502020204030204" pitchFamily="34" charset="0"/>
                          <a:cs typeface="Calibri" panose="020F0502020204030204" pitchFamily="34" charset="0"/>
                        </a:rPr>
                        <a:t>Gang, thép</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600"/>
                        </a:spcBef>
                        <a:spcAft>
                          <a:spcPts val="600"/>
                        </a:spcAft>
                        <a:tabLst>
                          <a:tab pos="8101330" algn="l"/>
                        </a:tabLst>
                      </a:pPr>
                      <a:r>
                        <a:rPr lang="it-IT" sz="3200" b="1" kern="100">
                          <a:solidFill>
                            <a:schemeClr val="tx1"/>
                          </a:solidFill>
                          <a:effectLst/>
                          <a:latin typeface="Calibri" panose="020F0502020204030204" pitchFamily="34" charset="0"/>
                          <a:cs typeface="Calibri" panose="020F0502020204030204" pitchFamily="34" charset="0"/>
                        </a:rPr>
                        <a:t>Quặng thiếc</a:t>
                      </a:r>
                      <a:endParaRPr lang="en-US" sz="3200" b="1"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100167"/>
                  </a:ext>
                </a:extLst>
              </a:tr>
              <a:tr h="492626">
                <a:tc>
                  <a:txBody>
                    <a:bodyPr/>
                    <a:lstStyle/>
                    <a:p>
                      <a:pPr marR="131445" algn="ctr">
                        <a:lnSpc>
                          <a:spcPct val="150000"/>
                        </a:lnSpc>
                        <a:spcBef>
                          <a:spcPts val="600"/>
                        </a:spcBef>
                        <a:spcAft>
                          <a:spcPts val="600"/>
                        </a:spcAft>
                        <a:tabLst>
                          <a:tab pos="8101330" algn="l"/>
                        </a:tabLst>
                      </a:pPr>
                      <a:r>
                        <a:rPr lang="it-IT" sz="3200" kern="100">
                          <a:solidFill>
                            <a:schemeClr val="tx1"/>
                          </a:solidFill>
                          <a:effectLst/>
                          <a:latin typeface="Calibri" panose="020F0502020204030204" pitchFamily="34" charset="0"/>
                          <a:cs typeface="Calibri" panose="020F0502020204030204" pitchFamily="34" charset="0"/>
                        </a:rPr>
                        <a:t>Gạch, ngói</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600"/>
                        </a:spcBef>
                        <a:spcAft>
                          <a:spcPts val="600"/>
                        </a:spcAft>
                        <a:tabLst>
                          <a:tab pos="8101330" algn="l"/>
                        </a:tabLst>
                      </a:pPr>
                      <a:r>
                        <a:rPr lang="it-IT" sz="3200" b="1" kern="100">
                          <a:solidFill>
                            <a:schemeClr val="tx1"/>
                          </a:solidFill>
                          <a:effectLst/>
                          <a:latin typeface="Calibri" panose="020F0502020204030204" pitchFamily="34" charset="0"/>
                          <a:cs typeface="Calibri" panose="020F0502020204030204" pitchFamily="34" charset="0"/>
                        </a:rPr>
                        <a:t>Vải may quần áo</a:t>
                      </a:r>
                      <a:endParaRPr lang="en-US" sz="3200" b="1"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650982"/>
                  </a:ext>
                </a:extLst>
              </a:tr>
              <a:tr h="492626">
                <a:tc>
                  <a:txBody>
                    <a:bodyPr/>
                    <a:lstStyle/>
                    <a:p>
                      <a:pPr marR="131445" algn="ctr">
                        <a:lnSpc>
                          <a:spcPct val="150000"/>
                        </a:lnSpc>
                        <a:spcBef>
                          <a:spcPts val="600"/>
                        </a:spcBef>
                        <a:spcAft>
                          <a:spcPts val="600"/>
                        </a:spcAft>
                        <a:tabLst>
                          <a:tab pos="8101330" algn="l"/>
                        </a:tabLst>
                      </a:pPr>
                      <a:r>
                        <a:rPr lang="it-IT" sz="3200" kern="100">
                          <a:solidFill>
                            <a:schemeClr val="tx1"/>
                          </a:solidFill>
                          <a:effectLst/>
                          <a:latin typeface="Calibri" panose="020F0502020204030204" pitchFamily="34" charset="0"/>
                          <a:cs typeface="Calibri" panose="020F0502020204030204" pitchFamily="34" charset="0"/>
                        </a:rPr>
                        <a:t>Than cốc</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600"/>
                        </a:spcBef>
                        <a:spcAft>
                          <a:spcPts val="600"/>
                        </a:spcAft>
                        <a:tabLst>
                          <a:tab pos="8101330" algn="l"/>
                        </a:tabLst>
                      </a:pPr>
                      <a:r>
                        <a:rPr lang="it-IT" sz="3200" b="1" kern="100">
                          <a:solidFill>
                            <a:schemeClr val="tx1"/>
                          </a:solidFill>
                          <a:effectLst/>
                          <a:latin typeface="Calibri" panose="020F0502020204030204" pitchFamily="34" charset="0"/>
                          <a:cs typeface="Calibri" panose="020F0502020204030204" pitchFamily="34" charset="0"/>
                        </a:rPr>
                        <a:t>Đất đai</a:t>
                      </a:r>
                      <a:endParaRPr lang="en-US" sz="3200" b="1"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1097548"/>
                  </a:ext>
                </a:extLst>
              </a:tr>
              <a:tr h="492626">
                <a:tc>
                  <a:txBody>
                    <a:bodyPr/>
                    <a:lstStyle/>
                    <a:p>
                      <a:pPr marR="131445" algn="ctr">
                        <a:lnSpc>
                          <a:spcPct val="150000"/>
                        </a:lnSpc>
                        <a:spcBef>
                          <a:spcPts val="600"/>
                        </a:spcBef>
                        <a:spcAft>
                          <a:spcPts val="600"/>
                        </a:spcAft>
                        <a:tabLst>
                          <a:tab pos="8101330" algn="l"/>
                        </a:tabLst>
                      </a:pPr>
                      <a:r>
                        <a:rPr lang="it-IT" sz="3200" kern="100">
                          <a:solidFill>
                            <a:schemeClr val="tx1"/>
                          </a:solidFill>
                          <a:effectLst/>
                          <a:latin typeface="Calibri" panose="020F0502020204030204" pitchFamily="34" charset="0"/>
                          <a:cs typeface="Calibri" panose="020F0502020204030204" pitchFamily="34" charset="0"/>
                        </a:rPr>
                        <a:t>Nước ngọt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600"/>
                        </a:spcBef>
                        <a:spcAft>
                          <a:spcPts val="600"/>
                        </a:spcAft>
                        <a:tabLst>
                          <a:tab pos="8101330" algn="l"/>
                        </a:tabLst>
                      </a:pPr>
                      <a:r>
                        <a:rPr lang="it-IT" sz="3200" b="1" kern="100">
                          <a:solidFill>
                            <a:schemeClr val="tx1"/>
                          </a:solidFill>
                          <a:effectLst/>
                          <a:latin typeface="Calibri" panose="020F0502020204030204" pitchFamily="34" charset="0"/>
                          <a:cs typeface="Calibri" panose="020F0502020204030204" pitchFamily="34" charset="0"/>
                        </a:rPr>
                        <a:t>Biển</a:t>
                      </a:r>
                      <a:endParaRPr lang="en-US" sz="3200" b="1"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9537200"/>
                  </a:ext>
                </a:extLst>
              </a:tr>
            </a:tbl>
          </a:graphicData>
        </a:graphic>
      </p:graphicFrame>
      <p:sp>
        <p:nvSpPr>
          <p:cNvPr id="3" name="Slide Number Placeholder 2"/>
          <p:cNvSpPr>
            <a:spLocks noGrp="1"/>
          </p:cNvSpPr>
          <p:nvPr>
            <p:ph type="sldNum" sz="quarter" idx="12"/>
          </p:nvPr>
        </p:nvSpPr>
        <p:spPr/>
        <p:txBody>
          <a:bodyPr/>
          <a:lstStyle/>
          <a:p>
            <a:fld id="{C115201A-FD6B-4883-9158-63CD37F41623}" type="slidenum">
              <a:rPr lang="en-US" smtClean="0"/>
              <a:t>8</a:t>
            </a:fld>
            <a:endParaRPr lang="en-US"/>
          </a:p>
        </p:txBody>
      </p:sp>
    </p:spTree>
    <p:extLst>
      <p:ext uri="{BB962C8B-B14F-4D97-AF65-F5344CB8AC3E}">
        <p14:creationId xmlns:p14="http://schemas.microsoft.com/office/powerpoint/2010/main" val="38522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5652" y="510416"/>
            <a:ext cx="7298793" cy="584775"/>
          </a:xfrm>
          <a:prstGeom prst="rect">
            <a:avLst/>
          </a:prstGeom>
        </p:spPr>
        <p:txBody>
          <a:bodyPr wrap="none">
            <a:spAutoFit/>
          </a:bodyPr>
          <a:lstStyle/>
          <a:p>
            <a:r>
              <a:rPr lang="en-US" sz="3200" b="1" smtClean="0">
                <a:solidFill>
                  <a:srgbClr val="FF0000"/>
                </a:solidFill>
                <a:ea typeface="Times New Roman" panose="02020603050405020304" pitchFamily="18" charset="0"/>
              </a:rPr>
              <a:t>II. CÁC BIỆN PHÁP PHÁT TRIỂN BỀN VỮNG</a:t>
            </a:r>
            <a:endParaRPr lang="en-US" sz="3200" dirty="0">
              <a:solidFill>
                <a:srgbClr val="FF0000"/>
              </a:solidFill>
            </a:endParaRPr>
          </a:p>
        </p:txBody>
      </p:sp>
      <p:sp>
        <p:nvSpPr>
          <p:cNvPr id="7" name="Rectangle 6"/>
          <p:cNvSpPr/>
          <p:nvPr/>
        </p:nvSpPr>
        <p:spPr>
          <a:xfrm>
            <a:off x="585652" y="1033636"/>
            <a:ext cx="7006405" cy="584775"/>
          </a:xfrm>
          <a:prstGeom prst="rect">
            <a:avLst/>
          </a:prstGeom>
        </p:spPr>
        <p:txBody>
          <a:bodyPr wrap="none">
            <a:spAutoFit/>
          </a:bodyPr>
          <a:lstStyle/>
          <a:p>
            <a:r>
              <a:rPr lang="en-US" sz="3200" b="1">
                <a:solidFill>
                  <a:srgbClr val="FF0000"/>
                </a:solidFill>
                <a:ea typeface="Times New Roman" panose="02020603050405020304" pitchFamily="18" charset="0"/>
              </a:rPr>
              <a:t>1</a:t>
            </a:r>
            <a:r>
              <a:rPr lang="en-US" sz="3200" b="1" smtClean="0">
                <a:solidFill>
                  <a:srgbClr val="FF0000"/>
                </a:solidFill>
                <a:ea typeface="Times New Roman" panose="02020603050405020304" pitchFamily="18" charset="0"/>
              </a:rPr>
              <a:t>. Sử dụng hợp lí tài nguyên thiên nhiên</a:t>
            </a:r>
            <a:endParaRPr lang="en-US" sz="3200" dirty="0">
              <a:solidFill>
                <a:srgbClr val="FF0000"/>
              </a:solidFill>
            </a:endParaRPr>
          </a:p>
        </p:txBody>
      </p:sp>
      <p:sp>
        <p:nvSpPr>
          <p:cNvPr id="8" name="Rectangle 7"/>
          <p:cNvSpPr/>
          <p:nvPr/>
        </p:nvSpPr>
        <p:spPr>
          <a:xfrm>
            <a:off x="585651" y="1556856"/>
            <a:ext cx="5705023" cy="584775"/>
          </a:xfrm>
          <a:prstGeom prst="rect">
            <a:avLst/>
          </a:prstGeom>
        </p:spPr>
        <p:txBody>
          <a:bodyPr wrap="none">
            <a:spAutoFit/>
          </a:bodyPr>
          <a:lstStyle/>
          <a:p>
            <a:r>
              <a:rPr lang="en-US" sz="3200" smtClean="0">
                <a:solidFill>
                  <a:srgbClr val="FF0000"/>
                </a:solidFill>
                <a:ea typeface="Times New Roman" panose="02020603050405020304" pitchFamily="18" charset="0"/>
              </a:rPr>
              <a:t>a. Các loại tài nguyên thiên nhiên</a:t>
            </a:r>
            <a:endParaRPr lang="en-US" sz="3200" dirty="0">
              <a:solidFill>
                <a:srgbClr val="FF0000"/>
              </a:solidFill>
            </a:endParaRPr>
          </a:p>
        </p:txBody>
      </p:sp>
      <p:sp>
        <p:nvSpPr>
          <p:cNvPr id="9" name="Rectangle 8"/>
          <p:cNvSpPr/>
          <p:nvPr/>
        </p:nvSpPr>
        <p:spPr>
          <a:xfrm>
            <a:off x="757230" y="2263370"/>
            <a:ext cx="10636484" cy="1865126"/>
          </a:xfrm>
          <a:prstGeom prst="rect">
            <a:avLst/>
          </a:prstGeom>
        </p:spPr>
        <p:txBody>
          <a:bodyPr wrap="square">
            <a:spAutoFit/>
          </a:bodyPr>
          <a:lstStyle/>
          <a:p>
            <a:pPr marL="457200" indent="-457200" algn="just">
              <a:lnSpc>
                <a:spcPct val="90000"/>
              </a:lnSpc>
              <a:spcBef>
                <a:spcPct val="0"/>
              </a:spcBef>
              <a:buFontTx/>
              <a:buChar char="-"/>
            </a:pPr>
            <a:r>
              <a:rPr lang="en-US" sz="3200" i="1" smtClean="0">
                <a:latin typeface="Calibri" panose="020F0502020204030204" pitchFamily="34" charset="0"/>
                <a:cs typeface="Calibri" panose="020F0502020204030204" pitchFamily="34" charset="0"/>
              </a:rPr>
              <a:t>Theo bản chất tự nhiên: tài nghiên đất, nước, rừng, khoáng sản, năng lượng…</a:t>
            </a:r>
          </a:p>
          <a:p>
            <a:pPr marL="457200" indent="-457200" algn="just">
              <a:lnSpc>
                <a:spcPct val="90000"/>
              </a:lnSpc>
              <a:spcBef>
                <a:spcPct val="0"/>
              </a:spcBef>
              <a:buFontTx/>
              <a:buChar char="-"/>
            </a:pPr>
            <a:r>
              <a:rPr lang="en-US" sz="3200" i="1" smtClean="0">
                <a:latin typeface="Calibri" panose="020F0502020204030204" pitchFamily="34" charset="0"/>
                <a:cs typeface="Calibri" panose="020F0502020204030204" pitchFamily="34" charset="0"/>
              </a:rPr>
              <a:t>Theo khả năng tái tạo: tái nguyên tái tạo và tài nguyên không tái tạo.</a:t>
            </a:r>
            <a:endParaRPr lang="en-US" sz="3200" i="1">
              <a:latin typeface="Calibri" panose="020F0502020204030204" pitchFamily="34" charset="0"/>
              <a:cs typeface="Calibri" panose="020F0502020204030204" pitchFamily="34" charset="0"/>
            </a:endParaRPr>
          </a:p>
        </p:txBody>
      </p:sp>
      <p:sp>
        <p:nvSpPr>
          <p:cNvPr id="10" name="Title 1"/>
          <p:cNvSpPr txBox="1">
            <a:spLocks/>
          </p:cNvSpPr>
          <p:nvPr/>
        </p:nvSpPr>
        <p:spPr>
          <a:xfrm>
            <a:off x="1683575" y="4128496"/>
            <a:ext cx="9214197"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Ngoài tài nguyên thiên nhiên, còn có những loại tài nguyên nào khác?</a:t>
            </a:r>
            <a:endParaRPr lang="en-US" sz="3200" dirty="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2"/>
          <a:stretch>
            <a:fillRect/>
          </a:stretch>
        </p:blipFill>
        <p:spPr>
          <a:xfrm>
            <a:off x="394373" y="4176378"/>
            <a:ext cx="1248116" cy="1120297"/>
          </a:xfrm>
          <a:prstGeom prst="rect">
            <a:avLst/>
          </a:prstGeom>
        </p:spPr>
      </p:pic>
      <p:sp>
        <p:nvSpPr>
          <p:cNvPr id="12" name="Rectangle 11"/>
          <p:cNvSpPr/>
          <p:nvPr/>
        </p:nvSpPr>
        <p:spPr>
          <a:xfrm>
            <a:off x="1642489" y="5072514"/>
            <a:ext cx="10139369" cy="535531"/>
          </a:xfrm>
          <a:prstGeom prst="rect">
            <a:avLst/>
          </a:prstGeom>
        </p:spPr>
        <p:txBody>
          <a:bodyPr wrap="square">
            <a:spAutoFit/>
          </a:bodyPr>
          <a:lstStyle/>
          <a:p>
            <a:pPr algn="just">
              <a:lnSpc>
                <a:spcPct val="90000"/>
              </a:lnSpc>
              <a:spcBef>
                <a:spcPct val="0"/>
              </a:spcBef>
            </a:pPr>
            <a:r>
              <a:rPr lang="en-US" sz="3200" i="1" smtClean="0">
                <a:latin typeface="Calibri" panose="020F0502020204030204" pitchFamily="34" charset="0"/>
                <a:cs typeface="Calibri" panose="020F0502020204030204" pitchFamily="34" charset="0"/>
              </a:rPr>
              <a:t>Tài nguyên xã hội: tinh thần yêu nước, tinh thần vượt khó…</a:t>
            </a:r>
            <a:endParaRPr lang="en-US" sz="3200" i="1">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C115201A-FD6B-4883-9158-63CD37F41623}" type="slidenum">
              <a:rPr lang="en-US" smtClean="0"/>
              <a:t>9</a:t>
            </a:fld>
            <a:endParaRPr lang="en-US"/>
          </a:p>
        </p:txBody>
      </p:sp>
    </p:spTree>
    <p:extLst>
      <p:ext uri="{BB962C8B-B14F-4D97-AF65-F5344CB8AC3E}">
        <p14:creationId xmlns:p14="http://schemas.microsoft.com/office/powerpoint/2010/main" val="315180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986</TotalTime>
  <Words>2105</Words>
  <Application>Microsoft Office PowerPoint</Application>
  <PresentationFormat>Widescreen</PresentationFormat>
  <Paragraphs>231</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.VnTifani Heavy</vt:lpstr>
      <vt:lpstr>Arial</vt:lpstr>
      <vt:lpstr>Calibri</vt:lpstr>
      <vt:lpstr>Calibri Light</vt:lpstr>
      <vt:lpstr>Times New Roman</vt:lpstr>
      <vt:lpstr>Office Theme</vt:lpstr>
      <vt:lpstr>BÀI 28. PHÁT TRIỂN BỀN VỮNG</vt:lpstr>
      <vt:lpstr>Hội nghị nguyên thủ quốc gia của hơn 170 nước trên thế giới họp vào tháng 6 năm 1992 tại Rio de Janiero (Brazil) đã thống nhất lấy “Phát triển bền vững” làm mục tiêu của toàn nhân loại trong thế kỉ XXI.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67</cp:revision>
  <dcterms:created xsi:type="dcterms:W3CDTF">2023-08-08T10:57:38Z</dcterms:created>
  <dcterms:modified xsi:type="dcterms:W3CDTF">2024-08-05T10:15:11Z</dcterms:modified>
</cp:coreProperties>
</file>