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8288000" cy="10287000"/>
  <p:notesSz cx="6858000" cy="9144000"/>
  <p:embeddedFontLst>
    <p:embeddedFont>
      <p:font typeface="29LT Adir" pitchFamily="2" charset="-78"/>
      <p:regular r:id="rId30"/>
    </p:embeddedFont>
    <p:embeddedFont>
      <p:font typeface="29LT Adir Bold" pitchFamily="2" charset="-78"/>
      <p:regular r:id="rId31"/>
    </p:embeddedFont>
    <p:embeddedFont>
      <p:font typeface="29LT Adir Extra-Light" pitchFamily="2" charset="-78"/>
      <p:regular r:id="rId32"/>
    </p:embeddedFont>
    <p:embeddedFont>
      <p:font typeface="29LT Adir Light" pitchFamily="2" charset="-78"/>
      <p:regular r:id="rId33"/>
    </p:embeddedFont>
    <p:embeddedFont>
      <p:font typeface="29LT Adir Medium" pitchFamily="2" charset="-78"/>
      <p:regular r:id="rId34"/>
    </p:embeddedFont>
    <p:embeddedFont>
      <p:font typeface="29LT Adir Semi-Bold" pitchFamily="2" charset="-78"/>
      <p:regular r:id="rId35"/>
    </p:embeddedFont>
    <p:embeddedFont>
      <p:font typeface="29LT Adir Thin" pitchFamily="2" charset="-78"/>
      <p:regular r:id="rId36"/>
    </p:embeddedFont>
    <p:embeddedFont>
      <p:font typeface="29LT Adir Ultra-Bold" pitchFamily="2" charset="-78"/>
      <p:regular r:id="rId37"/>
    </p:embeddedFont>
    <p:embeddedFont>
      <p:font typeface="Arimo" panose="020B0604020202020204" pitchFamily="34" charset="0"/>
      <p:regular r:id="rId38"/>
    </p:embeddedFont>
    <p:embeddedFont>
      <p:font typeface="Arimo Bold" panose="020B0704020202020204" pitchFamily="34" charset="0"/>
      <p:regular r:id="rId39"/>
    </p:embeddedFont>
    <p:embeddedFont>
      <p:font typeface="Arimo Bold Italics" panose="020B0704020202090204" pitchFamily="34" charset="0"/>
      <p:regular r:id="rId40"/>
    </p:embeddedFont>
    <p:embeddedFont>
      <p:font typeface="Arimo Italics" panose="020B0604020202090204" pitchFamily="34" charset="0"/>
      <p:regular r:id="rId41"/>
    </p:embeddedFont>
    <p:embeddedFont>
      <p:font typeface="Balsamiq Sans" panose="02000603000000000000" pitchFamily="2" charset="0"/>
      <p:regular r:id="rId42"/>
    </p:embeddedFont>
    <p:embeddedFont>
      <p:font typeface="Balsamiq Sans Bold" panose="02000603000000000000" pitchFamily="2" charset="0"/>
      <p:regular r:id="rId43"/>
    </p:embeddedFont>
    <p:embeddedFont>
      <p:font typeface="Balsamiq Sans Bold Italics" panose="02000603000000000000" pitchFamily="2" charset="0"/>
      <p:regular r:id="rId44"/>
    </p:embeddedFont>
    <p:embeddedFont>
      <p:font typeface="Balsamiq Sans Italics" panose="02000603000000000000" pitchFamily="2" charset="0"/>
      <p:regular r:id="rId45"/>
    </p:embeddedFont>
    <p:embeddedFont>
      <p:font typeface="Be Vietnam"/>
      <p:regular r:id="rId46"/>
    </p:embeddedFont>
    <p:embeddedFont>
      <p:font typeface="Be Vietnam Italics" pitchFamily="2" charset="0"/>
      <p:regular r:id="rId47"/>
    </p:embeddedFont>
    <p:embeddedFont>
      <p:font typeface="Be Vietnam Medium" pitchFamily="2" charset="0"/>
      <p:regular r:id="rId48"/>
    </p:embeddedFont>
    <p:embeddedFont>
      <p:font typeface="Be Vietnam Medium Italics" pitchFamily="2" charset="0"/>
      <p:regular r:id="rId49"/>
    </p:embeddedFont>
    <p:embeddedFont>
      <p:font typeface="Be Vietnam Thin" pitchFamily="2" charset="0"/>
      <p:regular r:id="rId50"/>
    </p:embeddedFont>
    <p:embeddedFont>
      <p:font typeface="Be Vietnam Thin Italics" pitchFamily="2" charset="0"/>
      <p:regular r:id="rId51"/>
    </p:embeddedFont>
    <p:embeddedFont>
      <p:font typeface="Be Vietnam Ultra-Bold" pitchFamily="2" charset="0"/>
      <p:regular r:id="rId52"/>
    </p:embeddedFont>
    <p:embeddedFont>
      <p:font typeface="Be Vietnam Ultra-Bold Italics" pitchFamily="2" charset="0"/>
      <p:regular r:id="rId53"/>
    </p:embeddedFont>
    <p:embeddedFont>
      <p:font typeface="Dancing Script" panose="03080600040507000D00" pitchFamily="66" charset="0"/>
      <p:regular r:id="rId54"/>
    </p:embeddedFont>
    <p:embeddedFont>
      <p:font typeface="Dancing Script Bold" panose="03080800040507000D00" pitchFamily="66" charset="0"/>
      <p:regular r:id="rId55"/>
    </p:embeddedFont>
    <p:embeddedFont>
      <p:font typeface="DejaVu Serif" panose="02060603050605020204" pitchFamily="18" charset="0"/>
      <p:regular r:id="rId56"/>
    </p:embeddedFont>
    <p:embeddedFont>
      <p:font typeface="DejaVu Serif Bold" panose="02060803050605020204" pitchFamily="18" charset="0"/>
      <p:regular r:id="rId57"/>
    </p:embeddedFont>
    <p:embeddedFont>
      <p:font typeface="DejaVu Serif Bold Italics" panose="020608030503050B0204" pitchFamily="18" charset="0"/>
      <p:regular r:id="rId58"/>
    </p:embeddedFont>
    <p:embeddedFont>
      <p:font typeface="DejaVu Serif Italics" panose="020606030503050B0204" pitchFamily="18" charset="0"/>
      <p:regular r:id="rId59"/>
    </p:embeddedFont>
    <p:embeddedFont>
      <p:font typeface="Paytone One"/>
      <p:regular r:id="rId60"/>
    </p:embeddedFont>
    <p:embeddedFont>
      <p:font typeface="Sigmar One" pitchFamily="2" charset="0"/>
      <p:regular r:id="rId61"/>
    </p:embeddedFont>
    <p:embeddedFont>
      <p:font typeface="เอฟซี โอนิกิริ" panose="020B0500040200020003" pitchFamily="34" charset="-34"/>
      <p:regular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font" Target="fonts/font26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font" Target="fonts/font29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3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font" Target="fonts/font27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2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openxmlformats.org/officeDocument/2006/relationships/font" Target="fonts/font30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54" Type="http://schemas.openxmlformats.org/officeDocument/2006/relationships/font" Target="fonts/font25.fntdata"/><Relationship Id="rId62" Type="http://schemas.openxmlformats.org/officeDocument/2006/relationships/font" Target="fonts/font3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font" Target="fonts/font28.fntdata"/><Relationship Id="rId10" Type="http://schemas.openxmlformats.org/officeDocument/2006/relationships/slide" Target="slides/slide9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60" Type="http://schemas.openxmlformats.org/officeDocument/2006/relationships/font" Target="fonts/font31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9.svg"/><Relationship Id="rId7" Type="http://schemas.openxmlformats.org/officeDocument/2006/relationships/image" Target="../media/image4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17.svg"/><Relationship Id="rId10" Type="http://schemas.openxmlformats.org/officeDocument/2006/relationships/image" Target="../media/image46.jpeg"/><Relationship Id="rId4" Type="http://schemas.openxmlformats.org/officeDocument/2006/relationships/image" Target="../media/image16.png"/><Relationship Id="rId9" Type="http://schemas.openxmlformats.org/officeDocument/2006/relationships/image" Target="../media/image4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0.svg"/><Relationship Id="rId7" Type="http://schemas.openxmlformats.org/officeDocument/2006/relationships/image" Target="../media/image56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Relationship Id="rId9" Type="http://schemas.openxmlformats.org/officeDocument/2006/relationships/image" Target="../media/image5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3.png"/><Relationship Id="rId7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10" Type="http://schemas.openxmlformats.org/officeDocument/2006/relationships/image" Target="../media/image45.svg"/><Relationship Id="rId4" Type="http://schemas.openxmlformats.org/officeDocument/2006/relationships/image" Target="../media/image54.sv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49.png"/><Relationship Id="rId7" Type="http://schemas.openxmlformats.org/officeDocument/2006/relationships/image" Target="../media/image5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5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49.png"/><Relationship Id="rId7" Type="http://schemas.openxmlformats.org/officeDocument/2006/relationships/image" Target="../media/image63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6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74.png"/><Relationship Id="rId7" Type="http://schemas.openxmlformats.org/officeDocument/2006/relationships/image" Target="../media/image4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7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5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8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83.jpeg"/><Relationship Id="rId7" Type="http://schemas.openxmlformats.org/officeDocument/2006/relationships/image" Target="../media/image6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10" Type="http://schemas.openxmlformats.org/officeDocument/2006/relationships/image" Target="../media/image81.svg"/><Relationship Id="rId4" Type="http://schemas.openxmlformats.org/officeDocument/2006/relationships/image" Target="../media/image84.jpeg"/><Relationship Id="rId9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openxmlformats.org/officeDocument/2006/relationships/image" Target="../media/image6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86.jpeg"/><Relationship Id="rId7" Type="http://schemas.openxmlformats.org/officeDocument/2006/relationships/image" Target="../media/image78.sv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19.svg"/><Relationship Id="rId5" Type="http://schemas.openxmlformats.org/officeDocument/2006/relationships/image" Target="../media/image88.jpeg"/><Relationship Id="rId10" Type="http://schemas.openxmlformats.org/officeDocument/2006/relationships/image" Target="../media/image18.png"/><Relationship Id="rId4" Type="http://schemas.openxmlformats.org/officeDocument/2006/relationships/image" Target="../media/image87.jpeg"/><Relationship Id="rId9" Type="http://schemas.openxmlformats.org/officeDocument/2006/relationships/image" Target="../media/image5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svg"/><Relationship Id="rId5" Type="http://schemas.openxmlformats.org/officeDocument/2006/relationships/image" Target="../media/image92.png"/><Relationship Id="rId4" Type="http://schemas.openxmlformats.org/officeDocument/2006/relationships/image" Target="../media/image91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svg"/><Relationship Id="rId4" Type="http://schemas.openxmlformats.org/officeDocument/2006/relationships/image" Target="../media/image9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sv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3" Type="http://schemas.openxmlformats.org/officeDocument/2006/relationships/image" Target="../media/image58.svg"/><Relationship Id="rId7" Type="http://schemas.openxmlformats.org/officeDocument/2006/relationships/image" Target="../media/image10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svg"/><Relationship Id="rId5" Type="http://schemas.openxmlformats.org/officeDocument/2006/relationships/image" Target="../media/image99.png"/><Relationship Id="rId10" Type="http://schemas.openxmlformats.org/officeDocument/2006/relationships/image" Target="../media/image97.svg"/><Relationship Id="rId4" Type="http://schemas.openxmlformats.org/officeDocument/2006/relationships/image" Target="../media/image98.png"/><Relationship Id="rId9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17" Type="http://schemas.openxmlformats.org/officeDocument/2006/relationships/image" Target="../media/image35.sv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3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12" Type="http://schemas.openxmlformats.org/officeDocument/2006/relationships/image" Target="../media/image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3.svg"/><Relationship Id="rId5" Type="http://schemas.openxmlformats.org/officeDocument/2006/relationships/image" Target="../media/image25.svg"/><Relationship Id="rId10" Type="http://schemas.openxmlformats.org/officeDocument/2006/relationships/image" Target="../media/image32.png"/><Relationship Id="rId4" Type="http://schemas.openxmlformats.org/officeDocument/2006/relationships/image" Target="../media/image24.png"/><Relationship Id="rId9" Type="http://schemas.openxmlformats.org/officeDocument/2006/relationships/image" Target="../media/image3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3.svg"/><Relationship Id="rId7" Type="http://schemas.openxmlformats.org/officeDocument/2006/relationships/image" Target="../media/image35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27.svg"/><Relationship Id="rId5" Type="http://schemas.openxmlformats.org/officeDocument/2006/relationships/image" Target="../media/image31.svg"/><Relationship Id="rId10" Type="http://schemas.openxmlformats.org/officeDocument/2006/relationships/image" Target="../media/image26.png"/><Relationship Id="rId4" Type="http://schemas.openxmlformats.org/officeDocument/2006/relationships/image" Target="../media/image30.png"/><Relationship Id="rId9" Type="http://schemas.openxmlformats.org/officeDocument/2006/relationships/image" Target="../media/image3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9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18" Type="http://schemas.openxmlformats.org/officeDocument/2006/relationships/image" Target="../media/image36.jpeg"/><Relationship Id="rId3" Type="http://schemas.openxmlformats.org/officeDocument/2006/relationships/image" Target="../media/image23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17" Type="http://schemas.openxmlformats.org/officeDocument/2006/relationships/image" Target="../media/image35.svg"/><Relationship Id="rId2" Type="http://schemas.openxmlformats.org/officeDocument/2006/relationships/image" Target="../media/image22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1.svg"/><Relationship Id="rId15" Type="http://schemas.openxmlformats.org/officeDocument/2006/relationships/image" Target="../media/image33.svg"/><Relationship Id="rId10" Type="http://schemas.openxmlformats.org/officeDocument/2006/relationships/image" Target="../media/image28.png"/><Relationship Id="rId4" Type="http://schemas.openxmlformats.org/officeDocument/2006/relationships/image" Target="../media/image20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8.jpeg"/><Relationship Id="rId3" Type="http://schemas.openxmlformats.org/officeDocument/2006/relationships/image" Target="../media/image25.svg"/><Relationship Id="rId7" Type="http://schemas.openxmlformats.org/officeDocument/2006/relationships/image" Target="../media/image31.svg"/><Relationship Id="rId12" Type="http://schemas.openxmlformats.org/officeDocument/2006/relationships/image" Target="../media/image3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7.svg"/><Relationship Id="rId10" Type="http://schemas.openxmlformats.org/officeDocument/2006/relationships/image" Target="../media/image34.png"/><Relationship Id="rId4" Type="http://schemas.openxmlformats.org/officeDocument/2006/relationships/image" Target="../media/image26.png"/><Relationship Id="rId9" Type="http://schemas.openxmlformats.org/officeDocument/2006/relationships/image" Target="../media/image33.svg"/><Relationship Id="rId1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18" Type="http://schemas.openxmlformats.org/officeDocument/2006/relationships/image" Target="../media/image34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17" Type="http://schemas.openxmlformats.org/officeDocument/2006/relationships/image" Target="../media/image41.jpeg"/><Relationship Id="rId2" Type="http://schemas.openxmlformats.org/officeDocument/2006/relationships/image" Target="../media/image20.png"/><Relationship Id="rId16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33.svg"/><Relationship Id="rId10" Type="http://schemas.openxmlformats.org/officeDocument/2006/relationships/image" Target="../media/image28.png"/><Relationship Id="rId19" Type="http://schemas.openxmlformats.org/officeDocument/2006/relationships/image" Target="../media/image35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85" t="-49514" r="-79836" b="-68179"/>
            </a:stretch>
          </a:blipFill>
        </p:spPr>
      </p:sp>
      <p:sp>
        <p:nvSpPr>
          <p:cNvPr id="3" name="Freeform 3"/>
          <p:cNvSpPr/>
          <p:nvPr/>
        </p:nvSpPr>
        <p:spPr>
          <a:xfrm rot="-1063707">
            <a:off x="11225424" y="7696296"/>
            <a:ext cx="12374583" cy="2908027"/>
          </a:xfrm>
          <a:custGeom>
            <a:avLst/>
            <a:gdLst/>
            <a:ahLst/>
            <a:cxnLst/>
            <a:rect l="l" t="t" r="r" b="b"/>
            <a:pathLst>
              <a:path w="12374583" h="2908027">
                <a:moveTo>
                  <a:pt x="0" y="0"/>
                </a:moveTo>
                <a:lnTo>
                  <a:pt x="12374583" y="0"/>
                </a:lnTo>
                <a:lnTo>
                  <a:pt x="12374583" y="2908027"/>
                </a:lnTo>
                <a:lnTo>
                  <a:pt x="0" y="29080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18596">
            <a:off x="-2443246" y="4094278"/>
            <a:ext cx="11101200" cy="7937358"/>
          </a:xfrm>
          <a:custGeom>
            <a:avLst/>
            <a:gdLst/>
            <a:ahLst/>
            <a:cxnLst/>
            <a:rect l="l" t="t" r="r" b="b"/>
            <a:pathLst>
              <a:path w="11101200" h="7937358">
                <a:moveTo>
                  <a:pt x="0" y="0"/>
                </a:moveTo>
                <a:lnTo>
                  <a:pt x="11101200" y="0"/>
                </a:lnTo>
                <a:lnTo>
                  <a:pt x="11101200" y="7937358"/>
                </a:lnTo>
                <a:lnTo>
                  <a:pt x="0" y="79373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447" b="-2447"/>
            </a:stretch>
          </a:blipFill>
        </p:spPr>
      </p:sp>
      <p:sp>
        <p:nvSpPr>
          <p:cNvPr id="5" name="Freeform 5"/>
          <p:cNvSpPr/>
          <p:nvPr/>
        </p:nvSpPr>
        <p:spPr>
          <a:xfrm flipV="1">
            <a:off x="2094837" y="801443"/>
            <a:ext cx="14067692" cy="5079834"/>
          </a:xfrm>
          <a:custGeom>
            <a:avLst/>
            <a:gdLst/>
            <a:ahLst/>
            <a:cxnLst/>
            <a:rect l="l" t="t" r="r" b="b"/>
            <a:pathLst>
              <a:path w="14067692" h="5079834">
                <a:moveTo>
                  <a:pt x="0" y="5079834"/>
                </a:moveTo>
                <a:lnTo>
                  <a:pt x="14067692" y="5079834"/>
                </a:lnTo>
                <a:lnTo>
                  <a:pt x="14067692" y="0"/>
                </a:lnTo>
                <a:lnTo>
                  <a:pt x="0" y="0"/>
                </a:lnTo>
                <a:lnTo>
                  <a:pt x="0" y="5079834"/>
                </a:lnTo>
                <a:close/>
              </a:path>
            </a:pathLst>
          </a:custGeom>
          <a:blipFill>
            <a:blip r:embed="rId5"/>
            <a:stretch>
              <a:fillRect l="-22396" t="-134573" r="-22396" b="-52127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708194">
            <a:off x="14707112" y="4322571"/>
            <a:ext cx="6267226" cy="4340634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/>
              <a:stretch>
                <a:fillRect t="-12994" b="-1299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3679467" y="3205575"/>
            <a:ext cx="10499384" cy="2152374"/>
          </a:xfrm>
          <a:custGeom>
            <a:avLst/>
            <a:gdLst/>
            <a:ahLst/>
            <a:cxnLst/>
            <a:rect l="l" t="t" r="r" b="b"/>
            <a:pathLst>
              <a:path w="10499384" h="2152374">
                <a:moveTo>
                  <a:pt x="0" y="0"/>
                </a:moveTo>
                <a:lnTo>
                  <a:pt x="10499384" y="0"/>
                </a:lnTo>
                <a:lnTo>
                  <a:pt x="10499384" y="2152374"/>
                </a:lnTo>
                <a:lnTo>
                  <a:pt x="0" y="2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398492">
            <a:off x="13225754" y="1304144"/>
            <a:ext cx="4472223" cy="1133622"/>
          </a:xfrm>
          <a:custGeom>
            <a:avLst/>
            <a:gdLst/>
            <a:ahLst/>
            <a:cxnLst/>
            <a:rect l="l" t="t" r="r" b="b"/>
            <a:pathLst>
              <a:path w="4472223" h="1133622">
                <a:moveTo>
                  <a:pt x="0" y="0"/>
                </a:moveTo>
                <a:lnTo>
                  <a:pt x="4472223" y="0"/>
                </a:lnTo>
                <a:lnTo>
                  <a:pt x="4472223" y="1133622"/>
                </a:lnTo>
                <a:lnTo>
                  <a:pt x="0" y="113362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4421" r="-348" b="-66120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98530" y="311203"/>
            <a:ext cx="2617647" cy="2638097"/>
          </a:xfrm>
          <a:custGeom>
            <a:avLst/>
            <a:gdLst/>
            <a:ahLst/>
            <a:cxnLst/>
            <a:rect l="l" t="t" r="r" b="b"/>
            <a:pathLst>
              <a:path w="2617647" h="2638097">
                <a:moveTo>
                  <a:pt x="0" y="0"/>
                </a:moveTo>
                <a:lnTo>
                  <a:pt x="2617647" y="0"/>
                </a:lnTo>
                <a:lnTo>
                  <a:pt x="2617647" y="2638097"/>
                </a:lnTo>
                <a:lnTo>
                  <a:pt x="0" y="263809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094837" y="613957"/>
            <a:ext cx="2025033" cy="2032590"/>
          </a:xfrm>
          <a:custGeom>
            <a:avLst/>
            <a:gdLst/>
            <a:ahLst/>
            <a:cxnLst/>
            <a:rect l="l" t="t" r="r" b="b"/>
            <a:pathLst>
              <a:path w="2025033" h="2032590">
                <a:moveTo>
                  <a:pt x="0" y="0"/>
                </a:moveTo>
                <a:lnTo>
                  <a:pt x="2025034" y="0"/>
                </a:lnTo>
                <a:lnTo>
                  <a:pt x="2025034" y="2032589"/>
                </a:lnTo>
                <a:lnTo>
                  <a:pt x="0" y="203258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218945" y="-1192364"/>
            <a:ext cx="4114800" cy="3987615"/>
          </a:xfrm>
          <a:custGeom>
            <a:avLst/>
            <a:gdLst/>
            <a:ahLst/>
            <a:cxnLst/>
            <a:rect l="l" t="t" r="r" b="b"/>
            <a:pathLst>
              <a:path w="4114800" h="3987615">
                <a:moveTo>
                  <a:pt x="0" y="0"/>
                </a:moveTo>
                <a:lnTo>
                  <a:pt x="4114800" y="0"/>
                </a:lnTo>
                <a:lnTo>
                  <a:pt x="4114800" y="3987615"/>
                </a:lnTo>
                <a:lnTo>
                  <a:pt x="0" y="398761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923752" y="956857"/>
            <a:ext cx="12010815" cy="2458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458"/>
              </a:lnSpc>
              <a:spcBef>
                <a:spcPct val="0"/>
              </a:spcBef>
            </a:pPr>
            <a:r>
              <a:rPr lang="en-US" sz="18458">
                <a:solidFill>
                  <a:srgbClr val="302C2C"/>
                </a:solidFill>
                <a:latin typeface="Dancing Script Bold"/>
              </a:rPr>
              <a:t>Sinh Học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138592" y="3495675"/>
            <a:ext cx="12010815" cy="164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63"/>
              </a:lnSpc>
              <a:spcBef>
                <a:spcPct val="0"/>
              </a:spcBef>
            </a:pPr>
            <a:r>
              <a:rPr lang="en-US" sz="5469" spc="273">
                <a:solidFill>
                  <a:srgbClr val="302C2C"/>
                </a:solidFill>
                <a:latin typeface="Sigmar One"/>
              </a:rPr>
              <a:t>Dự án học tập: Thiết kế hồ sinh thái thuỷ sinh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44199" y="6239235"/>
            <a:ext cx="4535351" cy="4114800"/>
          </a:xfrm>
          <a:custGeom>
            <a:avLst/>
            <a:gdLst/>
            <a:ahLst/>
            <a:cxnLst/>
            <a:rect l="l" t="t" r="r" b="b"/>
            <a:pathLst>
              <a:path w="4535351" h="4114800">
                <a:moveTo>
                  <a:pt x="0" y="0"/>
                </a:moveTo>
                <a:lnTo>
                  <a:pt x="4535351" y="0"/>
                </a:lnTo>
                <a:lnTo>
                  <a:pt x="45353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98774" y="-1028700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749223" y="-1240821"/>
            <a:ext cx="4340059" cy="2959131"/>
          </a:xfrm>
          <a:custGeom>
            <a:avLst/>
            <a:gdLst/>
            <a:ahLst/>
            <a:cxnLst/>
            <a:rect l="l" t="t" r="r" b="b"/>
            <a:pathLst>
              <a:path w="4340059" h="2959131">
                <a:moveTo>
                  <a:pt x="0" y="0"/>
                </a:moveTo>
                <a:lnTo>
                  <a:pt x="4340059" y="0"/>
                </a:lnTo>
                <a:lnTo>
                  <a:pt x="4340059" y="2959131"/>
                </a:lnTo>
                <a:lnTo>
                  <a:pt x="0" y="29591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780340" y="4942758"/>
            <a:ext cx="2507660" cy="2592954"/>
          </a:xfrm>
          <a:custGeom>
            <a:avLst/>
            <a:gdLst/>
            <a:ahLst/>
            <a:cxnLst/>
            <a:rect l="l" t="t" r="r" b="b"/>
            <a:pathLst>
              <a:path w="2507660" h="2592954">
                <a:moveTo>
                  <a:pt x="0" y="0"/>
                </a:moveTo>
                <a:lnTo>
                  <a:pt x="2507660" y="0"/>
                </a:lnTo>
                <a:lnTo>
                  <a:pt x="2507660" y="2592954"/>
                </a:lnTo>
                <a:lnTo>
                  <a:pt x="0" y="25929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577080" y="2814045"/>
            <a:ext cx="9133840" cy="6850380"/>
          </a:xfrm>
          <a:custGeom>
            <a:avLst/>
            <a:gdLst/>
            <a:ahLst/>
            <a:cxnLst/>
            <a:rect l="l" t="t" r="r" b="b"/>
            <a:pathLst>
              <a:path w="9133840" h="6850380">
                <a:moveTo>
                  <a:pt x="0" y="0"/>
                </a:moveTo>
                <a:lnTo>
                  <a:pt x="9133840" y="0"/>
                </a:lnTo>
                <a:lnTo>
                  <a:pt x="9133840" y="6850380"/>
                </a:lnTo>
                <a:lnTo>
                  <a:pt x="0" y="68503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154346" y="942975"/>
            <a:ext cx="13979309" cy="146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5B4A3B"/>
                </a:solidFill>
                <a:latin typeface="Paytone One"/>
              </a:rPr>
              <a:t>Sau đây chúng em sẽ tiến hành thực hiện một hệ sinh thái nhân tạo hoàn chỉnh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32367" y="-1028700"/>
            <a:ext cx="3653866" cy="4114800"/>
          </a:xfrm>
          <a:custGeom>
            <a:avLst/>
            <a:gdLst/>
            <a:ahLst/>
            <a:cxnLst/>
            <a:rect l="l" t="t" r="r" b="b"/>
            <a:pathLst>
              <a:path w="3653866" h="4114800">
                <a:moveTo>
                  <a:pt x="0" y="0"/>
                </a:moveTo>
                <a:lnTo>
                  <a:pt x="3653866" y="0"/>
                </a:lnTo>
                <a:lnTo>
                  <a:pt x="36538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028700" y="8032595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781694" y="6847685"/>
            <a:ext cx="3178567" cy="3086100"/>
          </a:xfrm>
          <a:custGeom>
            <a:avLst/>
            <a:gdLst/>
            <a:ahLst/>
            <a:cxnLst/>
            <a:rect l="l" t="t" r="r" b="b"/>
            <a:pathLst>
              <a:path w="3178567" h="3086100">
                <a:moveTo>
                  <a:pt x="0" y="0"/>
                </a:moveTo>
                <a:lnTo>
                  <a:pt x="3178567" y="0"/>
                </a:lnTo>
                <a:lnTo>
                  <a:pt x="3178567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146936" y="1325140"/>
            <a:ext cx="2589312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BFBEE8"/>
                </a:solidFill>
                <a:latin typeface="Paytone One"/>
              </a:rPr>
              <a:t>Tiến hành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830578" y="2416725"/>
            <a:ext cx="4658767" cy="768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sz="4599">
                <a:solidFill>
                  <a:srgbClr val="5B4A3B"/>
                </a:solidFill>
                <a:latin typeface="Paytone One"/>
              </a:rPr>
              <a:t>Bước 1:  Chọn bể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-419890" y="3481329"/>
            <a:ext cx="19127780" cy="653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900">
                <a:solidFill>
                  <a:srgbClr val="5B4A3B"/>
                </a:solidFill>
                <a:latin typeface="Paytone One"/>
              </a:rPr>
              <a:t>Nguyên vật liệu: Kính, keo, gương  Diện tích 50x30x30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5698542"/>
            <a:ext cx="15224042" cy="1339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59"/>
              </a:lnSpc>
              <a:spcBef>
                <a:spcPct val="0"/>
              </a:spcBef>
            </a:pPr>
            <a:r>
              <a:rPr lang="en-US" sz="3900">
                <a:solidFill>
                  <a:srgbClr val="5B4A3B"/>
                </a:solidFill>
                <a:latin typeface="Paytone One"/>
              </a:rPr>
              <a:t>Ưu điểm: Thẩm mỹ, đón nhận ánh sáng tốt, bền bĩ, dễ vệ sinh, là lựa chọn số 1 trong việc làm hồ thủy sinh hay nuôi cá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46936" y="7466382"/>
            <a:ext cx="12997837" cy="1339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59"/>
              </a:lnSpc>
              <a:spcBef>
                <a:spcPct val="0"/>
              </a:spcBef>
            </a:pPr>
            <a:r>
              <a:rPr lang="en-US" sz="3900">
                <a:solidFill>
                  <a:srgbClr val="5B4A3B"/>
                </a:solidFill>
                <a:latin typeface="Paytone One"/>
              </a:rPr>
              <a:t>Nhược điểm: Chi phí cao, khó di chuyển, bén dễ gây thương tích khi vận chuyển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600304" y="4468119"/>
            <a:ext cx="508739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Vì sao lại chọn hồ kính?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3435849"/>
            <a:ext cx="18288000" cy="2625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501" lvl="1" indent="-539750" algn="ctr">
              <a:lnSpc>
                <a:spcPts val="7000"/>
              </a:lnSpc>
              <a:buFont typeface="Arial"/>
              <a:buChar char="•"/>
            </a:pPr>
            <a:r>
              <a:rPr lang="en-US" sz="5000">
                <a:solidFill>
                  <a:srgbClr val="5B4A3B"/>
                </a:solidFill>
                <a:latin typeface="Paytone One"/>
              </a:rPr>
              <a:t>Từ sự gợi ý của các thành viên đã từng sử dụng qua hồ kiếng</a:t>
            </a:r>
          </a:p>
          <a:p>
            <a:pPr marL="1079501" lvl="1" indent="-539750" algn="ctr">
              <a:lnSpc>
                <a:spcPts val="7000"/>
              </a:lnSpc>
              <a:spcBef>
                <a:spcPct val="0"/>
              </a:spcBef>
              <a:buFont typeface="Arial"/>
              <a:buChar char="•"/>
            </a:pPr>
            <a:r>
              <a:rPr lang="en-US" sz="5000">
                <a:solidFill>
                  <a:srgbClr val="5B4A3B"/>
                </a:solidFill>
                <a:latin typeface="Paytone One"/>
              </a:rPr>
              <a:t>Từ mạng xã hộ( Tik tok, Facebook..)</a:t>
            </a:r>
          </a:p>
        </p:txBody>
      </p:sp>
      <p:sp>
        <p:nvSpPr>
          <p:cNvPr id="3" name="Freeform 3"/>
          <p:cNvSpPr/>
          <p:nvPr/>
        </p:nvSpPr>
        <p:spPr>
          <a:xfrm>
            <a:off x="-429672" y="-1461963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566503">
            <a:off x="5161860" y="394013"/>
            <a:ext cx="974880" cy="1834670"/>
          </a:xfrm>
          <a:custGeom>
            <a:avLst/>
            <a:gdLst/>
            <a:ahLst/>
            <a:cxnLst/>
            <a:rect l="l" t="t" r="r" b="b"/>
            <a:pathLst>
              <a:path w="974880" h="1834670">
                <a:moveTo>
                  <a:pt x="0" y="0"/>
                </a:moveTo>
                <a:lnTo>
                  <a:pt x="974880" y="0"/>
                </a:lnTo>
                <a:lnTo>
                  <a:pt x="974880" y="1834671"/>
                </a:lnTo>
                <a:lnTo>
                  <a:pt x="0" y="18346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421032" y="7833224"/>
            <a:ext cx="4866968" cy="4114800"/>
          </a:xfrm>
          <a:custGeom>
            <a:avLst/>
            <a:gdLst/>
            <a:ahLst/>
            <a:cxnLst/>
            <a:rect l="l" t="t" r="r" b="b"/>
            <a:pathLst>
              <a:path w="4866968" h="4114800">
                <a:moveTo>
                  <a:pt x="0" y="0"/>
                </a:moveTo>
                <a:lnTo>
                  <a:pt x="4866968" y="0"/>
                </a:lnTo>
                <a:lnTo>
                  <a:pt x="48669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8462602"/>
            <a:ext cx="2786947" cy="1824398"/>
          </a:xfrm>
          <a:custGeom>
            <a:avLst/>
            <a:gdLst/>
            <a:ahLst/>
            <a:cxnLst/>
            <a:rect l="l" t="t" r="r" b="b"/>
            <a:pathLst>
              <a:path w="2786947" h="1824398">
                <a:moveTo>
                  <a:pt x="0" y="0"/>
                </a:moveTo>
                <a:lnTo>
                  <a:pt x="2786947" y="0"/>
                </a:lnTo>
                <a:lnTo>
                  <a:pt x="2786947" y="1824398"/>
                </a:lnTo>
                <a:lnTo>
                  <a:pt x="0" y="18243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023595" y="1297395"/>
            <a:ext cx="6240810" cy="1052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0"/>
              </a:lnSpc>
              <a:spcBef>
                <a:spcPct val="0"/>
              </a:spcBef>
            </a:pPr>
            <a:r>
              <a:rPr lang="en-US" sz="6200">
                <a:solidFill>
                  <a:srgbClr val="5B4A3B"/>
                </a:solidFill>
                <a:latin typeface="Paytone One"/>
              </a:rPr>
              <a:t>Ý tưởng từ đâu?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V="1">
            <a:off x="9664274" y="803485"/>
            <a:ext cx="6510022" cy="8680030"/>
          </a:xfrm>
          <a:custGeom>
            <a:avLst/>
            <a:gdLst/>
            <a:ahLst/>
            <a:cxnLst/>
            <a:rect l="l" t="t" r="r" b="b"/>
            <a:pathLst>
              <a:path w="6510022" h="8680030">
                <a:moveTo>
                  <a:pt x="0" y="8680030"/>
                </a:moveTo>
                <a:lnTo>
                  <a:pt x="6510022" y="8680030"/>
                </a:lnTo>
                <a:lnTo>
                  <a:pt x="6510022" y="0"/>
                </a:lnTo>
                <a:lnTo>
                  <a:pt x="0" y="0"/>
                </a:lnTo>
                <a:lnTo>
                  <a:pt x="0" y="8680030"/>
                </a:lnTo>
                <a:close/>
              </a:path>
            </a:pathLst>
          </a:custGeom>
          <a:blipFill>
            <a:blip r:embed="rId2"/>
            <a:stretch>
              <a:fillRect l="-16338" b="-1633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070158" y="4411028"/>
            <a:ext cx="4855845" cy="2841308"/>
            <a:chOff x="0" y="0"/>
            <a:chExt cx="6474460" cy="3788410"/>
          </a:xfrm>
        </p:grpSpPr>
        <p:sp>
          <p:nvSpPr>
            <p:cNvPr id="4" name="Freeform 4"/>
            <p:cNvSpPr/>
            <p:nvPr/>
          </p:nvSpPr>
          <p:spPr>
            <a:xfrm>
              <a:off x="44450" y="45720"/>
              <a:ext cx="6383020" cy="3694430"/>
            </a:xfrm>
            <a:custGeom>
              <a:avLst/>
              <a:gdLst/>
              <a:ahLst/>
              <a:cxnLst/>
              <a:rect l="l" t="t" r="r" b="b"/>
              <a:pathLst>
                <a:path w="6383020" h="3694430">
                  <a:moveTo>
                    <a:pt x="6295390" y="203200"/>
                  </a:moveTo>
                  <a:cubicBezTo>
                    <a:pt x="4724400" y="450850"/>
                    <a:pt x="4428490" y="525780"/>
                    <a:pt x="4160520" y="609600"/>
                  </a:cubicBezTo>
                  <a:cubicBezTo>
                    <a:pt x="3930650" y="681990"/>
                    <a:pt x="3726180" y="763270"/>
                    <a:pt x="3533140" y="848360"/>
                  </a:cubicBezTo>
                  <a:cubicBezTo>
                    <a:pt x="3359150" y="925830"/>
                    <a:pt x="3191510" y="1010920"/>
                    <a:pt x="3051810" y="1094740"/>
                  </a:cubicBezTo>
                  <a:cubicBezTo>
                    <a:pt x="2934970" y="1163320"/>
                    <a:pt x="2857500" y="1215390"/>
                    <a:pt x="2743200" y="1304290"/>
                  </a:cubicBezTo>
                  <a:cubicBezTo>
                    <a:pt x="2581910" y="1430020"/>
                    <a:pt x="2302510" y="1657350"/>
                    <a:pt x="2190750" y="1795780"/>
                  </a:cubicBezTo>
                  <a:cubicBezTo>
                    <a:pt x="2125980" y="1878330"/>
                    <a:pt x="2099310" y="1938020"/>
                    <a:pt x="2067560" y="2015490"/>
                  </a:cubicBezTo>
                  <a:cubicBezTo>
                    <a:pt x="2035810" y="2092960"/>
                    <a:pt x="1976120" y="2189480"/>
                    <a:pt x="2000250" y="2259330"/>
                  </a:cubicBezTo>
                  <a:cubicBezTo>
                    <a:pt x="2030730" y="2341880"/>
                    <a:pt x="2169160" y="2407920"/>
                    <a:pt x="2284730" y="2458720"/>
                  </a:cubicBezTo>
                  <a:cubicBezTo>
                    <a:pt x="2430780" y="2524760"/>
                    <a:pt x="2656840" y="2551430"/>
                    <a:pt x="2819400" y="2583180"/>
                  </a:cubicBezTo>
                  <a:cubicBezTo>
                    <a:pt x="2956560" y="2609850"/>
                    <a:pt x="3054350" y="2627630"/>
                    <a:pt x="3200400" y="2641600"/>
                  </a:cubicBezTo>
                  <a:cubicBezTo>
                    <a:pt x="3394710" y="2661920"/>
                    <a:pt x="3879850" y="2694940"/>
                    <a:pt x="3883660" y="2675890"/>
                  </a:cubicBezTo>
                  <a:cubicBezTo>
                    <a:pt x="3884930" y="2663190"/>
                    <a:pt x="3665220" y="2608580"/>
                    <a:pt x="3529330" y="2586990"/>
                  </a:cubicBezTo>
                  <a:cubicBezTo>
                    <a:pt x="3346450" y="2557780"/>
                    <a:pt x="3100070" y="2555240"/>
                    <a:pt x="2880360" y="2545080"/>
                  </a:cubicBezTo>
                  <a:cubicBezTo>
                    <a:pt x="2655570" y="2533650"/>
                    <a:pt x="2418080" y="2509520"/>
                    <a:pt x="2193290" y="2523490"/>
                  </a:cubicBezTo>
                  <a:cubicBezTo>
                    <a:pt x="1976120" y="2536190"/>
                    <a:pt x="1750060" y="2559050"/>
                    <a:pt x="1553210" y="2621280"/>
                  </a:cubicBezTo>
                  <a:cubicBezTo>
                    <a:pt x="1367790" y="2679700"/>
                    <a:pt x="1198880" y="2781300"/>
                    <a:pt x="1042670" y="2875280"/>
                  </a:cubicBezTo>
                  <a:cubicBezTo>
                    <a:pt x="899160" y="2961640"/>
                    <a:pt x="777240" y="3044190"/>
                    <a:pt x="645160" y="3161030"/>
                  </a:cubicBezTo>
                  <a:cubicBezTo>
                    <a:pt x="488950" y="3298190"/>
                    <a:pt x="262890" y="3596640"/>
                    <a:pt x="179070" y="3661410"/>
                  </a:cubicBezTo>
                  <a:cubicBezTo>
                    <a:pt x="153670" y="3681730"/>
                    <a:pt x="142240" y="3688080"/>
                    <a:pt x="121920" y="3691890"/>
                  </a:cubicBezTo>
                  <a:cubicBezTo>
                    <a:pt x="101600" y="3694430"/>
                    <a:pt x="76200" y="3690620"/>
                    <a:pt x="58420" y="3681730"/>
                  </a:cubicBezTo>
                  <a:cubicBezTo>
                    <a:pt x="39370" y="3671570"/>
                    <a:pt x="21590" y="3652520"/>
                    <a:pt x="13970" y="3633470"/>
                  </a:cubicBezTo>
                  <a:cubicBezTo>
                    <a:pt x="5080" y="3615690"/>
                    <a:pt x="3810" y="3586480"/>
                    <a:pt x="6350" y="3569970"/>
                  </a:cubicBezTo>
                  <a:cubicBezTo>
                    <a:pt x="7620" y="3557270"/>
                    <a:pt x="11430" y="3549650"/>
                    <a:pt x="19050" y="3539490"/>
                  </a:cubicBezTo>
                  <a:cubicBezTo>
                    <a:pt x="29210" y="3525520"/>
                    <a:pt x="52070" y="3505200"/>
                    <a:pt x="68580" y="3497580"/>
                  </a:cubicBezTo>
                  <a:cubicBezTo>
                    <a:pt x="78740" y="3492500"/>
                    <a:pt x="87630" y="3489960"/>
                    <a:pt x="100330" y="3489960"/>
                  </a:cubicBezTo>
                  <a:cubicBezTo>
                    <a:pt x="118110" y="3491230"/>
                    <a:pt x="146050" y="3496310"/>
                    <a:pt x="162560" y="3507740"/>
                  </a:cubicBezTo>
                  <a:cubicBezTo>
                    <a:pt x="179070" y="3519170"/>
                    <a:pt x="195580" y="3539490"/>
                    <a:pt x="201930" y="3559810"/>
                  </a:cubicBezTo>
                  <a:cubicBezTo>
                    <a:pt x="208280" y="3578860"/>
                    <a:pt x="205740" y="3606800"/>
                    <a:pt x="201930" y="3624580"/>
                  </a:cubicBezTo>
                  <a:cubicBezTo>
                    <a:pt x="198120" y="3636010"/>
                    <a:pt x="194310" y="3643630"/>
                    <a:pt x="185420" y="3653790"/>
                  </a:cubicBezTo>
                  <a:cubicBezTo>
                    <a:pt x="173990" y="3666490"/>
                    <a:pt x="152400" y="3684270"/>
                    <a:pt x="132080" y="3689350"/>
                  </a:cubicBezTo>
                  <a:cubicBezTo>
                    <a:pt x="113030" y="3694430"/>
                    <a:pt x="83820" y="3690620"/>
                    <a:pt x="67310" y="3685540"/>
                  </a:cubicBezTo>
                  <a:cubicBezTo>
                    <a:pt x="55880" y="3681730"/>
                    <a:pt x="48260" y="3677920"/>
                    <a:pt x="39370" y="3669030"/>
                  </a:cubicBezTo>
                  <a:cubicBezTo>
                    <a:pt x="27940" y="3656330"/>
                    <a:pt x="10160" y="3633470"/>
                    <a:pt x="6350" y="3613150"/>
                  </a:cubicBezTo>
                  <a:cubicBezTo>
                    <a:pt x="2540" y="3592830"/>
                    <a:pt x="0" y="3577590"/>
                    <a:pt x="13970" y="3548380"/>
                  </a:cubicBezTo>
                  <a:cubicBezTo>
                    <a:pt x="58420" y="3450590"/>
                    <a:pt x="354330" y="3145790"/>
                    <a:pt x="525780" y="2994660"/>
                  </a:cubicBezTo>
                  <a:cubicBezTo>
                    <a:pt x="668020" y="2868930"/>
                    <a:pt x="795020" y="2782570"/>
                    <a:pt x="951230" y="2689860"/>
                  </a:cubicBezTo>
                  <a:cubicBezTo>
                    <a:pt x="1122680" y="2586990"/>
                    <a:pt x="1315720" y="2479040"/>
                    <a:pt x="1517650" y="2415540"/>
                  </a:cubicBezTo>
                  <a:cubicBezTo>
                    <a:pt x="1729740" y="2349500"/>
                    <a:pt x="1969770" y="2325370"/>
                    <a:pt x="2198370" y="2310130"/>
                  </a:cubicBezTo>
                  <a:cubicBezTo>
                    <a:pt x="2429510" y="2294890"/>
                    <a:pt x="2661920" y="2316480"/>
                    <a:pt x="2895600" y="2326640"/>
                  </a:cubicBezTo>
                  <a:cubicBezTo>
                    <a:pt x="3129280" y="2336800"/>
                    <a:pt x="3412490" y="2334260"/>
                    <a:pt x="3601720" y="2373630"/>
                  </a:cubicBezTo>
                  <a:cubicBezTo>
                    <a:pt x="3735070" y="2401570"/>
                    <a:pt x="3846830" y="2429510"/>
                    <a:pt x="3933190" y="2490470"/>
                  </a:cubicBezTo>
                  <a:cubicBezTo>
                    <a:pt x="4010660" y="2546350"/>
                    <a:pt x="4116070" y="2645410"/>
                    <a:pt x="4108450" y="2711450"/>
                  </a:cubicBezTo>
                  <a:cubicBezTo>
                    <a:pt x="4099560" y="2777490"/>
                    <a:pt x="3982720" y="2856230"/>
                    <a:pt x="3876040" y="2887980"/>
                  </a:cubicBezTo>
                  <a:cubicBezTo>
                    <a:pt x="3710940" y="2937510"/>
                    <a:pt x="3370580" y="2862580"/>
                    <a:pt x="3169920" y="2839720"/>
                  </a:cubicBezTo>
                  <a:cubicBezTo>
                    <a:pt x="3017520" y="2823210"/>
                    <a:pt x="2917190" y="2807970"/>
                    <a:pt x="2771140" y="2777490"/>
                  </a:cubicBezTo>
                  <a:cubicBezTo>
                    <a:pt x="2589530" y="2739390"/>
                    <a:pt x="2329180" y="2706370"/>
                    <a:pt x="2166620" y="2618740"/>
                  </a:cubicBezTo>
                  <a:cubicBezTo>
                    <a:pt x="2030730" y="2543810"/>
                    <a:pt x="1884680" y="2442210"/>
                    <a:pt x="1841500" y="2322830"/>
                  </a:cubicBezTo>
                  <a:cubicBezTo>
                    <a:pt x="1798320" y="2207260"/>
                    <a:pt x="1852930" y="2035810"/>
                    <a:pt x="1893570" y="1918970"/>
                  </a:cubicBezTo>
                  <a:cubicBezTo>
                    <a:pt x="1929130" y="1816100"/>
                    <a:pt x="1973580" y="1748790"/>
                    <a:pt x="2053590" y="1651000"/>
                  </a:cubicBezTo>
                  <a:cubicBezTo>
                    <a:pt x="2179320" y="1499870"/>
                    <a:pt x="2461260" y="1270000"/>
                    <a:pt x="2630170" y="1139190"/>
                  </a:cubicBezTo>
                  <a:cubicBezTo>
                    <a:pt x="2752090" y="1043940"/>
                    <a:pt x="2835910" y="989330"/>
                    <a:pt x="2960370" y="915670"/>
                  </a:cubicBezTo>
                  <a:cubicBezTo>
                    <a:pt x="3107690" y="829310"/>
                    <a:pt x="3281680" y="741680"/>
                    <a:pt x="3462020" y="661670"/>
                  </a:cubicBezTo>
                  <a:cubicBezTo>
                    <a:pt x="3662680" y="572770"/>
                    <a:pt x="3874770" y="490220"/>
                    <a:pt x="4110990" y="415290"/>
                  </a:cubicBezTo>
                  <a:cubicBezTo>
                    <a:pt x="4386580" y="330200"/>
                    <a:pt x="4690110" y="254000"/>
                    <a:pt x="5019040" y="189230"/>
                  </a:cubicBezTo>
                  <a:cubicBezTo>
                    <a:pt x="5400040" y="114300"/>
                    <a:pt x="6107430" y="0"/>
                    <a:pt x="6266180" y="5080"/>
                  </a:cubicBezTo>
                  <a:cubicBezTo>
                    <a:pt x="6304280" y="6350"/>
                    <a:pt x="6316980" y="8890"/>
                    <a:pt x="6336030" y="20320"/>
                  </a:cubicBezTo>
                  <a:cubicBezTo>
                    <a:pt x="6353810" y="33020"/>
                    <a:pt x="6370320" y="58420"/>
                    <a:pt x="6377940" y="78740"/>
                  </a:cubicBezTo>
                  <a:cubicBezTo>
                    <a:pt x="6383020" y="93980"/>
                    <a:pt x="6381750" y="110490"/>
                    <a:pt x="6379210" y="125730"/>
                  </a:cubicBezTo>
                  <a:cubicBezTo>
                    <a:pt x="6375400" y="140970"/>
                    <a:pt x="6369050" y="157480"/>
                    <a:pt x="6357620" y="168910"/>
                  </a:cubicBezTo>
                  <a:cubicBezTo>
                    <a:pt x="6343650" y="184150"/>
                    <a:pt x="6295390" y="203200"/>
                    <a:pt x="6295390" y="203200"/>
                  </a:cubicBezTo>
                </a:path>
              </a:pathLst>
            </a:custGeom>
            <a:solidFill>
              <a:srgbClr val="20221F"/>
            </a:solidFill>
            <a:ln cap="sq">
              <a:noFill/>
              <a:prstDash val="solid"/>
              <a:miter/>
            </a:ln>
          </p:spPr>
        </p:sp>
      </p:grpSp>
      <p:sp>
        <p:nvSpPr>
          <p:cNvPr id="5" name="Freeform 5"/>
          <p:cNvSpPr/>
          <p:nvPr/>
        </p:nvSpPr>
        <p:spPr>
          <a:xfrm rot="1366386">
            <a:off x="1873491" y="6289140"/>
            <a:ext cx="762407" cy="1434808"/>
          </a:xfrm>
          <a:custGeom>
            <a:avLst/>
            <a:gdLst/>
            <a:ahLst/>
            <a:cxnLst/>
            <a:rect l="l" t="t" r="r" b="b"/>
            <a:pathLst>
              <a:path w="762407" h="1434808">
                <a:moveTo>
                  <a:pt x="0" y="0"/>
                </a:moveTo>
                <a:lnTo>
                  <a:pt x="762407" y="0"/>
                </a:lnTo>
                <a:lnTo>
                  <a:pt x="762407" y="1434808"/>
                </a:lnTo>
                <a:lnTo>
                  <a:pt x="0" y="14348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807971" y="7252335"/>
            <a:ext cx="4866968" cy="4114800"/>
          </a:xfrm>
          <a:custGeom>
            <a:avLst/>
            <a:gdLst/>
            <a:ahLst/>
            <a:cxnLst/>
            <a:rect l="l" t="t" r="r" b="b"/>
            <a:pathLst>
              <a:path w="4866968" h="4114800">
                <a:moveTo>
                  <a:pt x="0" y="0"/>
                </a:moveTo>
                <a:lnTo>
                  <a:pt x="4866968" y="0"/>
                </a:lnTo>
                <a:lnTo>
                  <a:pt x="48669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285422" y="-2057400"/>
            <a:ext cx="4002578" cy="4114800"/>
          </a:xfrm>
          <a:custGeom>
            <a:avLst/>
            <a:gdLst/>
            <a:ahLst/>
            <a:cxnLst/>
            <a:rect l="l" t="t" r="r" b="b"/>
            <a:pathLst>
              <a:path w="4002578" h="4114800">
                <a:moveTo>
                  <a:pt x="0" y="0"/>
                </a:moveTo>
                <a:lnTo>
                  <a:pt x="4002578" y="0"/>
                </a:lnTo>
                <a:lnTo>
                  <a:pt x="4002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234948" y="395923"/>
            <a:ext cx="1989722" cy="2057400"/>
          </a:xfrm>
          <a:custGeom>
            <a:avLst/>
            <a:gdLst/>
            <a:ahLst/>
            <a:cxnLst/>
            <a:rect l="l" t="t" r="r" b="b"/>
            <a:pathLst>
              <a:path w="1989722" h="2057400">
                <a:moveTo>
                  <a:pt x="0" y="0"/>
                </a:moveTo>
                <a:lnTo>
                  <a:pt x="1989722" y="0"/>
                </a:lnTo>
                <a:lnTo>
                  <a:pt x="198972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28700" y="923925"/>
            <a:ext cx="4851648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5B4A3B"/>
                </a:solidFill>
                <a:latin typeface="Paytone One"/>
              </a:rPr>
              <a:t>Bước 2: Lót nền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548756" y="6546215"/>
            <a:ext cx="1811536" cy="1269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60"/>
              </a:lnSpc>
              <a:spcBef>
                <a:spcPct val="0"/>
              </a:spcBef>
            </a:pPr>
            <a:r>
              <a:rPr lang="en-US" sz="7400">
                <a:solidFill>
                  <a:srgbClr val="5B4A3B"/>
                </a:solidFill>
                <a:latin typeface="Paytone One"/>
              </a:rPr>
              <a:t>Đất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0212807" y="868271"/>
            <a:ext cx="6412844" cy="8550459"/>
          </a:xfrm>
          <a:custGeom>
            <a:avLst/>
            <a:gdLst/>
            <a:ahLst/>
            <a:cxnLst/>
            <a:rect l="l" t="t" r="r" b="b"/>
            <a:pathLst>
              <a:path w="6412844" h="8550459">
                <a:moveTo>
                  <a:pt x="0" y="0"/>
                </a:moveTo>
                <a:lnTo>
                  <a:pt x="6412844" y="0"/>
                </a:lnTo>
                <a:lnTo>
                  <a:pt x="6412844" y="8550458"/>
                </a:lnTo>
                <a:lnTo>
                  <a:pt x="0" y="855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450" t="-5569" r="-23720" b="-2660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485594" y="5268436"/>
            <a:ext cx="4855845" cy="2841308"/>
            <a:chOff x="0" y="0"/>
            <a:chExt cx="6474460" cy="3788410"/>
          </a:xfrm>
        </p:grpSpPr>
        <p:sp>
          <p:nvSpPr>
            <p:cNvPr id="4" name="Freeform 4"/>
            <p:cNvSpPr/>
            <p:nvPr/>
          </p:nvSpPr>
          <p:spPr>
            <a:xfrm>
              <a:off x="44450" y="45720"/>
              <a:ext cx="6383020" cy="3694430"/>
            </a:xfrm>
            <a:custGeom>
              <a:avLst/>
              <a:gdLst/>
              <a:ahLst/>
              <a:cxnLst/>
              <a:rect l="l" t="t" r="r" b="b"/>
              <a:pathLst>
                <a:path w="6383020" h="3694430">
                  <a:moveTo>
                    <a:pt x="6295390" y="203200"/>
                  </a:moveTo>
                  <a:cubicBezTo>
                    <a:pt x="4724400" y="450850"/>
                    <a:pt x="4428490" y="525780"/>
                    <a:pt x="4160520" y="609600"/>
                  </a:cubicBezTo>
                  <a:cubicBezTo>
                    <a:pt x="3930650" y="681990"/>
                    <a:pt x="3726180" y="763270"/>
                    <a:pt x="3533140" y="848360"/>
                  </a:cubicBezTo>
                  <a:cubicBezTo>
                    <a:pt x="3359150" y="925830"/>
                    <a:pt x="3191510" y="1010920"/>
                    <a:pt x="3051810" y="1094740"/>
                  </a:cubicBezTo>
                  <a:cubicBezTo>
                    <a:pt x="2934970" y="1163320"/>
                    <a:pt x="2857500" y="1215390"/>
                    <a:pt x="2743200" y="1304290"/>
                  </a:cubicBezTo>
                  <a:cubicBezTo>
                    <a:pt x="2581910" y="1430020"/>
                    <a:pt x="2302510" y="1657350"/>
                    <a:pt x="2190750" y="1795780"/>
                  </a:cubicBezTo>
                  <a:cubicBezTo>
                    <a:pt x="2125980" y="1878330"/>
                    <a:pt x="2099310" y="1938020"/>
                    <a:pt x="2067560" y="2015490"/>
                  </a:cubicBezTo>
                  <a:cubicBezTo>
                    <a:pt x="2035810" y="2092960"/>
                    <a:pt x="1976120" y="2189480"/>
                    <a:pt x="2000250" y="2259330"/>
                  </a:cubicBezTo>
                  <a:cubicBezTo>
                    <a:pt x="2030730" y="2341880"/>
                    <a:pt x="2169160" y="2407920"/>
                    <a:pt x="2284730" y="2458720"/>
                  </a:cubicBezTo>
                  <a:cubicBezTo>
                    <a:pt x="2430780" y="2524760"/>
                    <a:pt x="2656840" y="2551430"/>
                    <a:pt x="2819400" y="2583180"/>
                  </a:cubicBezTo>
                  <a:cubicBezTo>
                    <a:pt x="2956560" y="2609850"/>
                    <a:pt x="3054350" y="2627630"/>
                    <a:pt x="3200400" y="2641600"/>
                  </a:cubicBezTo>
                  <a:cubicBezTo>
                    <a:pt x="3394710" y="2661920"/>
                    <a:pt x="3879850" y="2694940"/>
                    <a:pt x="3883660" y="2675890"/>
                  </a:cubicBezTo>
                  <a:cubicBezTo>
                    <a:pt x="3884930" y="2663190"/>
                    <a:pt x="3665220" y="2608580"/>
                    <a:pt x="3529330" y="2586990"/>
                  </a:cubicBezTo>
                  <a:cubicBezTo>
                    <a:pt x="3346450" y="2557780"/>
                    <a:pt x="3100070" y="2555240"/>
                    <a:pt x="2880360" y="2545080"/>
                  </a:cubicBezTo>
                  <a:cubicBezTo>
                    <a:pt x="2655570" y="2533650"/>
                    <a:pt x="2418080" y="2509520"/>
                    <a:pt x="2193290" y="2523490"/>
                  </a:cubicBezTo>
                  <a:cubicBezTo>
                    <a:pt x="1976120" y="2536190"/>
                    <a:pt x="1750060" y="2559050"/>
                    <a:pt x="1553210" y="2621280"/>
                  </a:cubicBezTo>
                  <a:cubicBezTo>
                    <a:pt x="1367790" y="2679700"/>
                    <a:pt x="1198880" y="2781300"/>
                    <a:pt x="1042670" y="2875280"/>
                  </a:cubicBezTo>
                  <a:cubicBezTo>
                    <a:pt x="899160" y="2961640"/>
                    <a:pt x="777240" y="3044190"/>
                    <a:pt x="645160" y="3161030"/>
                  </a:cubicBezTo>
                  <a:cubicBezTo>
                    <a:pt x="488950" y="3298190"/>
                    <a:pt x="262890" y="3596640"/>
                    <a:pt x="179070" y="3661410"/>
                  </a:cubicBezTo>
                  <a:cubicBezTo>
                    <a:pt x="153670" y="3681730"/>
                    <a:pt x="142240" y="3688080"/>
                    <a:pt x="121920" y="3691890"/>
                  </a:cubicBezTo>
                  <a:cubicBezTo>
                    <a:pt x="101600" y="3694430"/>
                    <a:pt x="76200" y="3690620"/>
                    <a:pt x="58420" y="3681730"/>
                  </a:cubicBezTo>
                  <a:cubicBezTo>
                    <a:pt x="39370" y="3671570"/>
                    <a:pt x="21590" y="3652520"/>
                    <a:pt x="13970" y="3633470"/>
                  </a:cubicBezTo>
                  <a:cubicBezTo>
                    <a:pt x="5080" y="3615690"/>
                    <a:pt x="3810" y="3586480"/>
                    <a:pt x="6350" y="3569970"/>
                  </a:cubicBezTo>
                  <a:cubicBezTo>
                    <a:pt x="7620" y="3557270"/>
                    <a:pt x="11430" y="3549650"/>
                    <a:pt x="19050" y="3539490"/>
                  </a:cubicBezTo>
                  <a:cubicBezTo>
                    <a:pt x="29210" y="3525520"/>
                    <a:pt x="52070" y="3505200"/>
                    <a:pt x="68580" y="3497580"/>
                  </a:cubicBezTo>
                  <a:cubicBezTo>
                    <a:pt x="78740" y="3492500"/>
                    <a:pt x="87630" y="3489960"/>
                    <a:pt x="100330" y="3489960"/>
                  </a:cubicBezTo>
                  <a:cubicBezTo>
                    <a:pt x="118110" y="3491230"/>
                    <a:pt x="146050" y="3496310"/>
                    <a:pt x="162560" y="3507740"/>
                  </a:cubicBezTo>
                  <a:cubicBezTo>
                    <a:pt x="179070" y="3519170"/>
                    <a:pt x="195580" y="3539490"/>
                    <a:pt x="201930" y="3559810"/>
                  </a:cubicBezTo>
                  <a:cubicBezTo>
                    <a:pt x="208280" y="3578860"/>
                    <a:pt x="205740" y="3606800"/>
                    <a:pt x="201930" y="3624580"/>
                  </a:cubicBezTo>
                  <a:cubicBezTo>
                    <a:pt x="198120" y="3636010"/>
                    <a:pt x="194310" y="3643630"/>
                    <a:pt x="185420" y="3653790"/>
                  </a:cubicBezTo>
                  <a:cubicBezTo>
                    <a:pt x="173990" y="3666490"/>
                    <a:pt x="152400" y="3684270"/>
                    <a:pt x="132080" y="3689350"/>
                  </a:cubicBezTo>
                  <a:cubicBezTo>
                    <a:pt x="113030" y="3694430"/>
                    <a:pt x="83820" y="3690620"/>
                    <a:pt x="67310" y="3685540"/>
                  </a:cubicBezTo>
                  <a:cubicBezTo>
                    <a:pt x="55880" y="3681730"/>
                    <a:pt x="48260" y="3677920"/>
                    <a:pt x="39370" y="3669030"/>
                  </a:cubicBezTo>
                  <a:cubicBezTo>
                    <a:pt x="27940" y="3656330"/>
                    <a:pt x="10160" y="3633470"/>
                    <a:pt x="6350" y="3613150"/>
                  </a:cubicBezTo>
                  <a:cubicBezTo>
                    <a:pt x="2540" y="3592830"/>
                    <a:pt x="0" y="3577590"/>
                    <a:pt x="13970" y="3548380"/>
                  </a:cubicBezTo>
                  <a:cubicBezTo>
                    <a:pt x="58420" y="3450590"/>
                    <a:pt x="354330" y="3145790"/>
                    <a:pt x="525780" y="2994660"/>
                  </a:cubicBezTo>
                  <a:cubicBezTo>
                    <a:pt x="668020" y="2868930"/>
                    <a:pt x="795020" y="2782570"/>
                    <a:pt x="951230" y="2689860"/>
                  </a:cubicBezTo>
                  <a:cubicBezTo>
                    <a:pt x="1122680" y="2586990"/>
                    <a:pt x="1315720" y="2479040"/>
                    <a:pt x="1517650" y="2415540"/>
                  </a:cubicBezTo>
                  <a:cubicBezTo>
                    <a:pt x="1729740" y="2349500"/>
                    <a:pt x="1969770" y="2325370"/>
                    <a:pt x="2198370" y="2310130"/>
                  </a:cubicBezTo>
                  <a:cubicBezTo>
                    <a:pt x="2429510" y="2294890"/>
                    <a:pt x="2661920" y="2316480"/>
                    <a:pt x="2895600" y="2326640"/>
                  </a:cubicBezTo>
                  <a:cubicBezTo>
                    <a:pt x="3129280" y="2336800"/>
                    <a:pt x="3412490" y="2334260"/>
                    <a:pt x="3601720" y="2373630"/>
                  </a:cubicBezTo>
                  <a:cubicBezTo>
                    <a:pt x="3735070" y="2401570"/>
                    <a:pt x="3846830" y="2429510"/>
                    <a:pt x="3933190" y="2490470"/>
                  </a:cubicBezTo>
                  <a:cubicBezTo>
                    <a:pt x="4010660" y="2546350"/>
                    <a:pt x="4116070" y="2645410"/>
                    <a:pt x="4108450" y="2711450"/>
                  </a:cubicBezTo>
                  <a:cubicBezTo>
                    <a:pt x="4099560" y="2777490"/>
                    <a:pt x="3982720" y="2856230"/>
                    <a:pt x="3876040" y="2887980"/>
                  </a:cubicBezTo>
                  <a:cubicBezTo>
                    <a:pt x="3710940" y="2937510"/>
                    <a:pt x="3370580" y="2862580"/>
                    <a:pt x="3169920" y="2839720"/>
                  </a:cubicBezTo>
                  <a:cubicBezTo>
                    <a:pt x="3017520" y="2823210"/>
                    <a:pt x="2917190" y="2807970"/>
                    <a:pt x="2771140" y="2777490"/>
                  </a:cubicBezTo>
                  <a:cubicBezTo>
                    <a:pt x="2589530" y="2739390"/>
                    <a:pt x="2329180" y="2706370"/>
                    <a:pt x="2166620" y="2618740"/>
                  </a:cubicBezTo>
                  <a:cubicBezTo>
                    <a:pt x="2030730" y="2543810"/>
                    <a:pt x="1884680" y="2442210"/>
                    <a:pt x="1841500" y="2322830"/>
                  </a:cubicBezTo>
                  <a:cubicBezTo>
                    <a:pt x="1798320" y="2207260"/>
                    <a:pt x="1852930" y="2035810"/>
                    <a:pt x="1893570" y="1918970"/>
                  </a:cubicBezTo>
                  <a:cubicBezTo>
                    <a:pt x="1929130" y="1816100"/>
                    <a:pt x="1973580" y="1748790"/>
                    <a:pt x="2053590" y="1651000"/>
                  </a:cubicBezTo>
                  <a:cubicBezTo>
                    <a:pt x="2179320" y="1499870"/>
                    <a:pt x="2461260" y="1270000"/>
                    <a:pt x="2630170" y="1139190"/>
                  </a:cubicBezTo>
                  <a:cubicBezTo>
                    <a:pt x="2752090" y="1043940"/>
                    <a:pt x="2835910" y="989330"/>
                    <a:pt x="2960370" y="915670"/>
                  </a:cubicBezTo>
                  <a:cubicBezTo>
                    <a:pt x="3107690" y="829310"/>
                    <a:pt x="3281680" y="741680"/>
                    <a:pt x="3462020" y="661670"/>
                  </a:cubicBezTo>
                  <a:cubicBezTo>
                    <a:pt x="3662680" y="572770"/>
                    <a:pt x="3874770" y="490220"/>
                    <a:pt x="4110990" y="415290"/>
                  </a:cubicBezTo>
                  <a:cubicBezTo>
                    <a:pt x="4386580" y="330200"/>
                    <a:pt x="4690110" y="254000"/>
                    <a:pt x="5019040" y="189230"/>
                  </a:cubicBezTo>
                  <a:cubicBezTo>
                    <a:pt x="5400040" y="114300"/>
                    <a:pt x="6107430" y="0"/>
                    <a:pt x="6266180" y="5080"/>
                  </a:cubicBezTo>
                  <a:cubicBezTo>
                    <a:pt x="6304280" y="6350"/>
                    <a:pt x="6316980" y="8890"/>
                    <a:pt x="6336030" y="20320"/>
                  </a:cubicBezTo>
                  <a:cubicBezTo>
                    <a:pt x="6353810" y="33020"/>
                    <a:pt x="6370320" y="58420"/>
                    <a:pt x="6377940" y="78740"/>
                  </a:cubicBezTo>
                  <a:cubicBezTo>
                    <a:pt x="6383020" y="93980"/>
                    <a:pt x="6381750" y="110490"/>
                    <a:pt x="6379210" y="125730"/>
                  </a:cubicBezTo>
                  <a:cubicBezTo>
                    <a:pt x="6375400" y="140970"/>
                    <a:pt x="6369050" y="157480"/>
                    <a:pt x="6357620" y="168910"/>
                  </a:cubicBezTo>
                  <a:cubicBezTo>
                    <a:pt x="6343650" y="184150"/>
                    <a:pt x="6295390" y="203200"/>
                    <a:pt x="6295390" y="203200"/>
                  </a:cubicBezTo>
                </a:path>
              </a:pathLst>
            </a:custGeom>
            <a:solidFill>
              <a:srgbClr val="20221F"/>
            </a:solidFill>
            <a:ln cap="sq">
              <a:noFill/>
              <a:prstDash val="solid"/>
              <a:miter/>
            </a:ln>
          </p:spPr>
        </p:sp>
      </p:grpSp>
      <p:sp>
        <p:nvSpPr>
          <p:cNvPr id="5" name="Freeform 5"/>
          <p:cNvSpPr/>
          <p:nvPr/>
        </p:nvSpPr>
        <p:spPr>
          <a:xfrm rot="-2922971">
            <a:off x="14265314" y="-174920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573813" y="-874734"/>
            <a:ext cx="6325114" cy="4598712"/>
          </a:xfrm>
          <a:custGeom>
            <a:avLst/>
            <a:gdLst/>
            <a:ahLst/>
            <a:cxnLst/>
            <a:rect l="l" t="t" r="r" b="b"/>
            <a:pathLst>
              <a:path w="6325114" h="4598712">
                <a:moveTo>
                  <a:pt x="0" y="0"/>
                </a:moveTo>
                <a:lnTo>
                  <a:pt x="6325114" y="0"/>
                </a:lnTo>
                <a:lnTo>
                  <a:pt x="6325114" y="4598713"/>
                </a:lnTo>
                <a:lnTo>
                  <a:pt x="0" y="45987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9290" y="8349922"/>
            <a:ext cx="3115234" cy="2039302"/>
          </a:xfrm>
          <a:custGeom>
            <a:avLst/>
            <a:gdLst/>
            <a:ahLst/>
            <a:cxnLst/>
            <a:rect l="l" t="t" r="r" b="b"/>
            <a:pathLst>
              <a:path w="3115234" h="2039302">
                <a:moveTo>
                  <a:pt x="0" y="0"/>
                </a:moveTo>
                <a:lnTo>
                  <a:pt x="3115234" y="0"/>
                </a:lnTo>
                <a:lnTo>
                  <a:pt x="3115234" y="2039302"/>
                </a:lnTo>
                <a:lnTo>
                  <a:pt x="0" y="20393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923925"/>
            <a:ext cx="4851648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5B4A3B"/>
                </a:solidFill>
                <a:latin typeface="Paytone One"/>
              </a:rPr>
              <a:t>Bước 2: Lót nền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15234" y="7403624"/>
            <a:ext cx="1636068" cy="1269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60"/>
              </a:lnSpc>
              <a:spcBef>
                <a:spcPct val="0"/>
              </a:spcBef>
            </a:pPr>
            <a:r>
              <a:rPr lang="en-US" sz="7400">
                <a:solidFill>
                  <a:srgbClr val="5B4A3B"/>
                </a:solidFill>
                <a:latin typeface="Paytone One"/>
              </a:rPr>
              <a:t>Cát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9845239" y="570747"/>
            <a:ext cx="6354909" cy="8473212"/>
          </a:xfrm>
          <a:custGeom>
            <a:avLst/>
            <a:gdLst/>
            <a:ahLst/>
            <a:cxnLst/>
            <a:rect l="l" t="t" r="r" b="b"/>
            <a:pathLst>
              <a:path w="6354909" h="8473212">
                <a:moveTo>
                  <a:pt x="0" y="0"/>
                </a:moveTo>
                <a:lnTo>
                  <a:pt x="6354909" y="0"/>
                </a:lnTo>
                <a:lnTo>
                  <a:pt x="6354909" y="8473212"/>
                </a:lnTo>
                <a:lnTo>
                  <a:pt x="0" y="84732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0703" t="-14288" b="-3641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503622" y="3722846"/>
            <a:ext cx="4855845" cy="2841308"/>
            <a:chOff x="0" y="0"/>
            <a:chExt cx="6474460" cy="3788410"/>
          </a:xfrm>
        </p:grpSpPr>
        <p:sp>
          <p:nvSpPr>
            <p:cNvPr id="4" name="Freeform 4"/>
            <p:cNvSpPr/>
            <p:nvPr/>
          </p:nvSpPr>
          <p:spPr>
            <a:xfrm>
              <a:off x="44450" y="45720"/>
              <a:ext cx="6383020" cy="3694430"/>
            </a:xfrm>
            <a:custGeom>
              <a:avLst/>
              <a:gdLst/>
              <a:ahLst/>
              <a:cxnLst/>
              <a:rect l="l" t="t" r="r" b="b"/>
              <a:pathLst>
                <a:path w="6383020" h="3694430">
                  <a:moveTo>
                    <a:pt x="6295390" y="203200"/>
                  </a:moveTo>
                  <a:cubicBezTo>
                    <a:pt x="4724400" y="450850"/>
                    <a:pt x="4428490" y="525780"/>
                    <a:pt x="4160520" y="609600"/>
                  </a:cubicBezTo>
                  <a:cubicBezTo>
                    <a:pt x="3930650" y="681990"/>
                    <a:pt x="3726180" y="763270"/>
                    <a:pt x="3533140" y="848360"/>
                  </a:cubicBezTo>
                  <a:cubicBezTo>
                    <a:pt x="3359150" y="925830"/>
                    <a:pt x="3191510" y="1010920"/>
                    <a:pt x="3051810" y="1094740"/>
                  </a:cubicBezTo>
                  <a:cubicBezTo>
                    <a:pt x="2934970" y="1163320"/>
                    <a:pt x="2857500" y="1215390"/>
                    <a:pt x="2743200" y="1304290"/>
                  </a:cubicBezTo>
                  <a:cubicBezTo>
                    <a:pt x="2581910" y="1430020"/>
                    <a:pt x="2302510" y="1657350"/>
                    <a:pt x="2190750" y="1795780"/>
                  </a:cubicBezTo>
                  <a:cubicBezTo>
                    <a:pt x="2125980" y="1878330"/>
                    <a:pt x="2099310" y="1938020"/>
                    <a:pt x="2067560" y="2015490"/>
                  </a:cubicBezTo>
                  <a:cubicBezTo>
                    <a:pt x="2035810" y="2092960"/>
                    <a:pt x="1976120" y="2189480"/>
                    <a:pt x="2000250" y="2259330"/>
                  </a:cubicBezTo>
                  <a:cubicBezTo>
                    <a:pt x="2030730" y="2341880"/>
                    <a:pt x="2169160" y="2407920"/>
                    <a:pt x="2284730" y="2458720"/>
                  </a:cubicBezTo>
                  <a:cubicBezTo>
                    <a:pt x="2430780" y="2524760"/>
                    <a:pt x="2656840" y="2551430"/>
                    <a:pt x="2819400" y="2583180"/>
                  </a:cubicBezTo>
                  <a:cubicBezTo>
                    <a:pt x="2956560" y="2609850"/>
                    <a:pt x="3054350" y="2627630"/>
                    <a:pt x="3200400" y="2641600"/>
                  </a:cubicBezTo>
                  <a:cubicBezTo>
                    <a:pt x="3394710" y="2661920"/>
                    <a:pt x="3879850" y="2694940"/>
                    <a:pt x="3883660" y="2675890"/>
                  </a:cubicBezTo>
                  <a:cubicBezTo>
                    <a:pt x="3884930" y="2663190"/>
                    <a:pt x="3665220" y="2608580"/>
                    <a:pt x="3529330" y="2586990"/>
                  </a:cubicBezTo>
                  <a:cubicBezTo>
                    <a:pt x="3346450" y="2557780"/>
                    <a:pt x="3100070" y="2555240"/>
                    <a:pt x="2880360" y="2545080"/>
                  </a:cubicBezTo>
                  <a:cubicBezTo>
                    <a:pt x="2655570" y="2533650"/>
                    <a:pt x="2418080" y="2509520"/>
                    <a:pt x="2193290" y="2523490"/>
                  </a:cubicBezTo>
                  <a:cubicBezTo>
                    <a:pt x="1976120" y="2536190"/>
                    <a:pt x="1750060" y="2559050"/>
                    <a:pt x="1553210" y="2621280"/>
                  </a:cubicBezTo>
                  <a:cubicBezTo>
                    <a:pt x="1367790" y="2679700"/>
                    <a:pt x="1198880" y="2781300"/>
                    <a:pt x="1042670" y="2875280"/>
                  </a:cubicBezTo>
                  <a:cubicBezTo>
                    <a:pt x="899160" y="2961640"/>
                    <a:pt x="777240" y="3044190"/>
                    <a:pt x="645160" y="3161030"/>
                  </a:cubicBezTo>
                  <a:cubicBezTo>
                    <a:pt x="488950" y="3298190"/>
                    <a:pt x="262890" y="3596640"/>
                    <a:pt x="179070" y="3661410"/>
                  </a:cubicBezTo>
                  <a:cubicBezTo>
                    <a:pt x="153670" y="3681730"/>
                    <a:pt x="142240" y="3688080"/>
                    <a:pt x="121920" y="3691890"/>
                  </a:cubicBezTo>
                  <a:cubicBezTo>
                    <a:pt x="101600" y="3694430"/>
                    <a:pt x="76200" y="3690620"/>
                    <a:pt x="58420" y="3681730"/>
                  </a:cubicBezTo>
                  <a:cubicBezTo>
                    <a:pt x="39370" y="3671570"/>
                    <a:pt x="21590" y="3652520"/>
                    <a:pt x="13970" y="3633470"/>
                  </a:cubicBezTo>
                  <a:cubicBezTo>
                    <a:pt x="5080" y="3615690"/>
                    <a:pt x="3810" y="3586480"/>
                    <a:pt x="6350" y="3569970"/>
                  </a:cubicBezTo>
                  <a:cubicBezTo>
                    <a:pt x="7620" y="3557270"/>
                    <a:pt x="11430" y="3549650"/>
                    <a:pt x="19050" y="3539490"/>
                  </a:cubicBezTo>
                  <a:cubicBezTo>
                    <a:pt x="29210" y="3525520"/>
                    <a:pt x="52070" y="3505200"/>
                    <a:pt x="68580" y="3497580"/>
                  </a:cubicBezTo>
                  <a:cubicBezTo>
                    <a:pt x="78740" y="3492500"/>
                    <a:pt x="87630" y="3489960"/>
                    <a:pt x="100330" y="3489960"/>
                  </a:cubicBezTo>
                  <a:cubicBezTo>
                    <a:pt x="118110" y="3491230"/>
                    <a:pt x="146050" y="3496310"/>
                    <a:pt x="162560" y="3507740"/>
                  </a:cubicBezTo>
                  <a:cubicBezTo>
                    <a:pt x="179070" y="3519170"/>
                    <a:pt x="195580" y="3539490"/>
                    <a:pt x="201930" y="3559810"/>
                  </a:cubicBezTo>
                  <a:cubicBezTo>
                    <a:pt x="208280" y="3578860"/>
                    <a:pt x="205740" y="3606800"/>
                    <a:pt x="201930" y="3624580"/>
                  </a:cubicBezTo>
                  <a:cubicBezTo>
                    <a:pt x="198120" y="3636010"/>
                    <a:pt x="194310" y="3643630"/>
                    <a:pt x="185420" y="3653790"/>
                  </a:cubicBezTo>
                  <a:cubicBezTo>
                    <a:pt x="173990" y="3666490"/>
                    <a:pt x="152400" y="3684270"/>
                    <a:pt x="132080" y="3689350"/>
                  </a:cubicBezTo>
                  <a:cubicBezTo>
                    <a:pt x="113030" y="3694430"/>
                    <a:pt x="83820" y="3690620"/>
                    <a:pt x="67310" y="3685540"/>
                  </a:cubicBezTo>
                  <a:cubicBezTo>
                    <a:pt x="55880" y="3681730"/>
                    <a:pt x="48260" y="3677920"/>
                    <a:pt x="39370" y="3669030"/>
                  </a:cubicBezTo>
                  <a:cubicBezTo>
                    <a:pt x="27940" y="3656330"/>
                    <a:pt x="10160" y="3633470"/>
                    <a:pt x="6350" y="3613150"/>
                  </a:cubicBezTo>
                  <a:cubicBezTo>
                    <a:pt x="2540" y="3592830"/>
                    <a:pt x="0" y="3577590"/>
                    <a:pt x="13970" y="3548380"/>
                  </a:cubicBezTo>
                  <a:cubicBezTo>
                    <a:pt x="58420" y="3450590"/>
                    <a:pt x="354330" y="3145790"/>
                    <a:pt x="525780" y="2994660"/>
                  </a:cubicBezTo>
                  <a:cubicBezTo>
                    <a:pt x="668020" y="2868930"/>
                    <a:pt x="795020" y="2782570"/>
                    <a:pt x="951230" y="2689860"/>
                  </a:cubicBezTo>
                  <a:cubicBezTo>
                    <a:pt x="1122680" y="2586990"/>
                    <a:pt x="1315720" y="2479040"/>
                    <a:pt x="1517650" y="2415540"/>
                  </a:cubicBezTo>
                  <a:cubicBezTo>
                    <a:pt x="1729740" y="2349500"/>
                    <a:pt x="1969770" y="2325370"/>
                    <a:pt x="2198370" y="2310130"/>
                  </a:cubicBezTo>
                  <a:cubicBezTo>
                    <a:pt x="2429510" y="2294890"/>
                    <a:pt x="2661920" y="2316480"/>
                    <a:pt x="2895600" y="2326640"/>
                  </a:cubicBezTo>
                  <a:cubicBezTo>
                    <a:pt x="3129280" y="2336800"/>
                    <a:pt x="3412490" y="2334260"/>
                    <a:pt x="3601720" y="2373630"/>
                  </a:cubicBezTo>
                  <a:cubicBezTo>
                    <a:pt x="3735070" y="2401570"/>
                    <a:pt x="3846830" y="2429510"/>
                    <a:pt x="3933190" y="2490470"/>
                  </a:cubicBezTo>
                  <a:cubicBezTo>
                    <a:pt x="4010660" y="2546350"/>
                    <a:pt x="4116070" y="2645410"/>
                    <a:pt x="4108450" y="2711450"/>
                  </a:cubicBezTo>
                  <a:cubicBezTo>
                    <a:pt x="4099560" y="2777490"/>
                    <a:pt x="3982720" y="2856230"/>
                    <a:pt x="3876040" y="2887980"/>
                  </a:cubicBezTo>
                  <a:cubicBezTo>
                    <a:pt x="3710940" y="2937510"/>
                    <a:pt x="3370580" y="2862580"/>
                    <a:pt x="3169920" y="2839720"/>
                  </a:cubicBezTo>
                  <a:cubicBezTo>
                    <a:pt x="3017520" y="2823210"/>
                    <a:pt x="2917190" y="2807970"/>
                    <a:pt x="2771140" y="2777490"/>
                  </a:cubicBezTo>
                  <a:cubicBezTo>
                    <a:pt x="2589530" y="2739390"/>
                    <a:pt x="2329180" y="2706370"/>
                    <a:pt x="2166620" y="2618740"/>
                  </a:cubicBezTo>
                  <a:cubicBezTo>
                    <a:pt x="2030730" y="2543810"/>
                    <a:pt x="1884680" y="2442210"/>
                    <a:pt x="1841500" y="2322830"/>
                  </a:cubicBezTo>
                  <a:cubicBezTo>
                    <a:pt x="1798320" y="2207260"/>
                    <a:pt x="1852930" y="2035810"/>
                    <a:pt x="1893570" y="1918970"/>
                  </a:cubicBezTo>
                  <a:cubicBezTo>
                    <a:pt x="1929130" y="1816100"/>
                    <a:pt x="1973580" y="1748790"/>
                    <a:pt x="2053590" y="1651000"/>
                  </a:cubicBezTo>
                  <a:cubicBezTo>
                    <a:pt x="2179320" y="1499870"/>
                    <a:pt x="2461260" y="1270000"/>
                    <a:pt x="2630170" y="1139190"/>
                  </a:cubicBezTo>
                  <a:cubicBezTo>
                    <a:pt x="2752090" y="1043940"/>
                    <a:pt x="2835910" y="989330"/>
                    <a:pt x="2960370" y="915670"/>
                  </a:cubicBezTo>
                  <a:cubicBezTo>
                    <a:pt x="3107690" y="829310"/>
                    <a:pt x="3281680" y="741680"/>
                    <a:pt x="3462020" y="661670"/>
                  </a:cubicBezTo>
                  <a:cubicBezTo>
                    <a:pt x="3662680" y="572770"/>
                    <a:pt x="3874770" y="490220"/>
                    <a:pt x="4110990" y="415290"/>
                  </a:cubicBezTo>
                  <a:cubicBezTo>
                    <a:pt x="4386580" y="330200"/>
                    <a:pt x="4690110" y="254000"/>
                    <a:pt x="5019040" y="189230"/>
                  </a:cubicBezTo>
                  <a:cubicBezTo>
                    <a:pt x="5400040" y="114300"/>
                    <a:pt x="6107430" y="0"/>
                    <a:pt x="6266180" y="5080"/>
                  </a:cubicBezTo>
                  <a:cubicBezTo>
                    <a:pt x="6304280" y="6350"/>
                    <a:pt x="6316980" y="8890"/>
                    <a:pt x="6336030" y="20320"/>
                  </a:cubicBezTo>
                  <a:cubicBezTo>
                    <a:pt x="6353810" y="33020"/>
                    <a:pt x="6370320" y="58420"/>
                    <a:pt x="6377940" y="78740"/>
                  </a:cubicBezTo>
                  <a:cubicBezTo>
                    <a:pt x="6383020" y="93980"/>
                    <a:pt x="6381750" y="110490"/>
                    <a:pt x="6379210" y="125730"/>
                  </a:cubicBezTo>
                  <a:cubicBezTo>
                    <a:pt x="6375400" y="140970"/>
                    <a:pt x="6369050" y="157480"/>
                    <a:pt x="6357620" y="168910"/>
                  </a:cubicBezTo>
                  <a:cubicBezTo>
                    <a:pt x="6343650" y="184150"/>
                    <a:pt x="6295390" y="203200"/>
                    <a:pt x="6295390" y="203200"/>
                  </a:cubicBezTo>
                </a:path>
              </a:pathLst>
            </a:custGeom>
            <a:solidFill>
              <a:srgbClr val="20221F"/>
            </a:solidFill>
            <a:ln cap="sq">
              <a:noFill/>
              <a:prstDash val="solid"/>
              <a:miter/>
            </a:ln>
          </p:spPr>
        </p:sp>
      </p:grpSp>
      <p:sp>
        <p:nvSpPr>
          <p:cNvPr id="5" name="Freeform 5"/>
          <p:cNvSpPr/>
          <p:nvPr/>
        </p:nvSpPr>
        <p:spPr>
          <a:xfrm>
            <a:off x="14602872" y="810133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19067">
            <a:off x="7577269" y="248104"/>
            <a:ext cx="1250323" cy="2353038"/>
          </a:xfrm>
          <a:custGeom>
            <a:avLst/>
            <a:gdLst/>
            <a:ahLst/>
            <a:cxnLst/>
            <a:rect l="l" t="t" r="r" b="b"/>
            <a:pathLst>
              <a:path w="1250323" h="2353038">
                <a:moveTo>
                  <a:pt x="0" y="0"/>
                </a:moveTo>
                <a:lnTo>
                  <a:pt x="1250322" y="0"/>
                </a:lnTo>
                <a:lnTo>
                  <a:pt x="1250322" y="2353037"/>
                </a:lnTo>
                <a:lnTo>
                  <a:pt x="0" y="23530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205012" y="-1382356"/>
            <a:ext cx="5659536" cy="4114800"/>
          </a:xfrm>
          <a:custGeom>
            <a:avLst/>
            <a:gdLst/>
            <a:ahLst/>
            <a:cxnLst/>
            <a:rect l="l" t="t" r="r" b="b"/>
            <a:pathLst>
              <a:path w="5659536" h="4114800">
                <a:moveTo>
                  <a:pt x="0" y="0"/>
                </a:moveTo>
                <a:lnTo>
                  <a:pt x="5659536" y="0"/>
                </a:lnTo>
                <a:lnTo>
                  <a:pt x="56595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923925"/>
            <a:ext cx="4851648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5B4A3B"/>
                </a:solidFill>
                <a:latin typeface="Paytone One"/>
              </a:rPr>
              <a:t>Bước 2: Lót nền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65008" y="5294789"/>
            <a:ext cx="4838551" cy="1269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60"/>
              </a:lnSpc>
              <a:spcBef>
                <a:spcPct val="0"/>
              </a:spcBef>
            </a:pPr>
            <a:r>
              <a:rPr lang="en-US" sz="7400">
                <a:solidFill>
                  <a:srgbClr val="5B4A3B"/>
                </a:solidFill>
                <a:latin typeface="Paytone One"/>
              </a:rPr>
              <a:t>Phân nền: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65008" y="6877685"/>
            <a:ext cx="8288408" cy="238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tạo môi trường nền trong bể thủy sinh cho cây hấp thụ những chất dinh dưỡng cho quá trình sinh trưởng và phát triển.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0158412" y="1085850"/>
            <a:ext cx="6086475" cy="8115300"/>
          </a:xfrm>
          <a:custGeom>
            <a:avLst/>
            <a:gdLst/>
            <a:ahLst/>
            <a:cxnLst/>
            <a:rect l="l" t="t" r="r" b="b"/>
            <a:pathLst>
              <a:path w="6086475" h="8115300">
                <a:moveTo>
                  <a:pt x="0" y="0"/>
                </a:moveTo>
                <a:lnTo>
                  <a:pt x="6086476" y="0"/>
                </a:lnTo>
                <a:lnTo>
                  <a:pt x="6086476" y="8115300"/>
                </a:lnTo>
                <a:lnTo>
                  <a:pt x="0" y="8115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880348" y="5838094"/>
            <a:ext cx="4855845" cy="2841308"/>
            <a:chOff x="0" y="0"/>
            <a:chExt cx="6474460" cy="3788410"/>
          </a:xfrm>
        </p:grpSpPr>
        <p:sp>
          <p:nvSpPr>
            <p:cNvPr id="4" name="Freeform 4"/>
            <p:cNvSpPr/>
            <p:nvPr/>
          </p:nvSpPr>
          <p:spPr>
            <a:xfrm>
              <a:off x="44450" y="45720"/>
              <a:ext cx="6383020" cy="3694430"/>
            </a:xfrm>
            <a:custGeom>
              <a:avLst/>
              <a:gdLst/>
              <a:ahLst/>
              <a:cxnLst/>
              <a:rect l="l" t="t" r="r" b="b"/>
              <a:pathLst>
                <a:path w="6383020" h="3694430">
                  <a:moveTo>
                    <a:pt x="6295390" y="203200"/>
                  </a:moveTo>
                  <a:cubicBezTo>
                    <a:pt x="4724400" y="450850"/>
                    <a:pt x="4428490" y="525780"/>
                    <a:pt x="4160520" y="609600"/>
                  </a:cubicBezTo>
                  <a:cubicBezTo>
                    <a:pt x="3930650" y="681990"/>
                    <a:pt x="3726180" y="763270"/>
                    <a:pt x="3533140" y="848360"/>
                  </a:cubicBezTo>
                  <a:cubicBezTo>
                    <a:pt x="3359150" y="925830"/>
                    <a:pt x="3191510" y="1010920"/>
                    <a:pt x="3051810" y="1094740"/>
                  </a:cubicBezTo>
                  <a:cubicBezTo>
                    <a:pt x="2934970" y="1163320"/>
                    <a:pt x="2857500" y="1215390"/>
                    <a:pt x="2743200" y="1304290"/>
                  </a:cubicBezTo>
                  <a:cubicBezTo>
                    <a:pt x="2581910" y="1430020"/>
                    <a:pt x="2302510" y="1657350"/>
                    <a:pt x="2190750" y="1795780"/>
                  </a:cubicBezTo>
                  <a:cubicBezTo>
                    <a:pt x="2125980" y="1878330"/>
                    <a:pt x="2099310" y="1938020"/>
                    <a:pt x="2067560" y="2015490"/>
                  </a:cubicBezTo>
                  <a:cubicBezTo>
                    <a:pt x="2035810" y="2092960"/>
                    <a:pt x="1976120" y="2189480"/>
                    <a:pt x="2000250" y="2259330"/>
                  </a:cubicBezTo>
                  <a:cubicBezTo>
                    <a:pt x="2030730" y="2341880"/>
                    <a:pt x="2169160" y="2407920"/>
                    <a:pt x="2284730" y="2458720"/>
                  </a:cubicBezTo>
                  <a:cubicBezTo>
                    <a:pt x="2430780" y="2524760"/>
                    <a:pt x="2656840" y="2551430"/>
                    <a:pt x="2819400" y="2583180"/>
                  </a:cubicBezTo>
                  <a:cubicBezTo>
                    <a:pt x="2956560" y="2609850"/>
                    <a:pt x="3054350" y="2627630"/>
                    <a:pt x="3200400" y="2641600"/>
                  </a:cubicBezTo>
                  <a:cubicBezTo>
                    <a:pt x="3394710" y="2661920"/>
                    <a:pt x="3879850" y="2694940"/>
                    <a:pt x="3883660" y="2675890"/>
                  </a:cubicBezTo>
                  <a:cubicBezTo>
                    <a:pt x="3884930" y="2663190"/>
                    <a:pt x="3665220" y="2608580"/>
                    <a:pt x="3529330" y="2586990"/>
                  </a:cubicBezTo>
                  <a:cubicBezTo>
                    <a:pt x="3346450" y="2557780"/>
                    <a:pt x="3100070" y="2555240"/>
                    <a:pt x="2880360" y="2545080"/>
                  </a:cubicBezTo>
                  <a:cubicBezTo>
                    <a:pt x="2655570" y="2533650"/>
                    <a:pt x="2418080" y="2509520"/>
                    <a:pt x="2193290" y="2523490"/>
                  </a:cubicBezTo>
                  <a:cubicBezTo>
                    <a:pt x="1976120" y="2536190"/>
                    <a:pt x="1750060" y="2559050"/>
                    <a:pt x="1553210" y="2621280"/>
                  </a:cubicBezTo>
                  <a:cubicBezTo>
                    <a:pt x="1367790" y="2679700"/>
                    <a:pt x="1198880" y="2781300"/>
                    <a:pt x="1042670" y="2875280"/>
                  </a:cubicBezTo>
                  <a:cubicBezTo>
                    <a:pt x="899160" y="2961640"/>
                    <a:pt x="777240" y="3044190"/>
                    <a:pt x="645160" y="3161030"/>
                  </a:cubicBezTo>
                  <a:cubicBezTo>
                    <a:pt x="488950" y="3298190"/>
                    <a:pt x="262890" y="3596640"/>
                    <a:pt x="179070" y="3661410"/>
                  </a:cubicBezTo>
                  <a:cubicBezTo>
                    <a:pt x="153670" y="3681730"/>
                    <a:pt x="142240" y="3688080"/>
                    <a:pt x="121920" y="3691890"/>
                  </a:cubicBezTo>
                  <a:cubicBezTo>
                    <a:pt x="101600" y="3694430"/>
                    <a:pt x="76200" y="3690620"/>
                    <a:pt x="58420" y="3681730"/>
                  </a:cubicBezTo>
                  <a:cubicBezTo>
                    <a:pt x="39370" y="3671570"/>
                    <a:pt x="21590" y="3652520"/>
                    <a:pt x="13970" y="3633470"/>
                  </a:cubicBezTo>
                  <a:cubicBezTo>
                    <a:pt x="5080" y="3615690"/>
                    <a:pt x="3810" y="3586480"/>
                    <a:pt x="6350" y="3569970"/>
                  </a:cubicBezTo>
                  <a:cubicBezTo>
                    <a:pt x="7620" y="3557270"/>
                    <a:pt x="11430" y="3549650"/>
                    <a:pt x="19050" y="3539490"/>
                  </a:cubicBezTo>
                  <a:cubicBezTo>
                    <a:pt x="29210" y="3525520"/>
                    <a:pt x="52070" y="3505200"/>
                    <a:pt x="68580" y="3497580"/>
                  </a:cubicBezTo>
                  <a:cubicBezTo>
                    <a:pt x="78740" y="3492500"/>
                    <a:pt x="87630" y="3489960"/>
                    <a:pt x="100330" y="3489960"/>
                  </a:cubicBezTo>
                  <a:cubicBezTo>
                    <a:pt x="118110" y="3491230"/>
                    <a:pt x="146050" y="3496310"/>
                    <a:pt x="162560" y="3507740"/>
                  </a:cubicBezTo>
                  <a:cubicBezTo>
                    <a:pt x="179070" y="3519170"/>
                    <a:pt x="195580" y="3539490"/>
                    <a:pt x="201930" y="3559810"/>
                  </a:cubicBezTo>
                  <a:cubicBezTo>
                    <a:pt x="208280" y="3578860"/>
                    <a:pt x="205740" y="3606800"/>
                    <a:pt x="201930" y="3624580"/>
                  </a:cubicBezTo>
                  <a:cubicBezTo>
                    <a:pt x="198120" y="3636010"/>
                    <a:pt x="194310" y="3643630"/>
                    <a:pt x="185420" y="3653790"/>
                  </a:cubicBezTo>
                  <a:cubicBezTo>
                    <a:pt x="173990" y="3666490"/>
                    <a:pt x="152400" y="3684270"/>
                    <a:pt x="132080" y="3689350"/>
                  </a:cubicBezTo>
                  <a:cubicBezTo>
                    <a:pt x="113030" y="3694430"/>
                    <a:pt x="83820" y="3690620"/>
                    <a:pt x="67310" y="3685540"/>
                  </a:cubicBezTo>
                  <a:cubicBezTo>
                    <a:pt x="55880" y="3681730"/>
                    <a:pt x="48260" y="3677920"/>
                    <a:pt x="39370" y="3669030"/>
                  </a:cubicBezTo>
                  <a:cubicBezTo>
                    <a:pt x="27940" y="3656330"/>
                    <a:pt x="10160" y="3633470"/>
                    <a:pt x="6350" y="3613150"/>
                  </a:cubicBezTo>
                  <a:cubicBezTo>
                    <a:pt x="2540" y="3592830"/>
                    <a:pt x="0" y="3577590"/>
                    <a:pt x="13970" y="3548380"/>
                  </a:cubicBezTo>
                  <a:cubicBezTo>
                    <a:pt x="58420" y="3450590"/>
                    <a:pt x="354330" y="3145790"/>
                    <a:pt x="525780" y="2994660"/>
                  </a:cubicBezTo>
                  <a:cubicBezTo>
                    <a:pt x="668020" y="2868930"/>
                    <a:pt x="795020" y="2782570"/>
                    <a:pt x="951230" y="2689860"/>
                  </a:cubicBezTo>
                  <a:cubicBezTo>
                    <a:pt x="1122680" y="2586990"/>
                    <a:pt x="1315720" y="2479040"/>
                    <a:pt x="1517650" y="2415540"/>
                  </a:cubicBezTo>
                  <a:cubicBezTo>
                    <a:pt x="1729740" y="2349500"/>
                    <a:pt x="1969770" y="2325370"/>
                    <a:pt x="2198370" y="2310130"/>
                  </a:cubicBezTo>
                  <a:cubicBezTo>
                    <a:pt x="2429510" y="2294890"/>
                    <a:pt x="2661920" y="2316480"/>
                    <a:pt x="2895600" y="2326640"/>
                  </a:cubicBezTo>
                  <a:cubicBezTo>
                    <a:pt x="3129280" y="2336800"/>
                    <a:pt x="3412490" y="2334260"/>
                    <a:pt x="3601720" y="2373630"/>
                  </a:cubicBezTo>
                  <a:cubicBezTo>
                    <a:pt x="3735070" y="2401570"/>
                    <a:pt x="3846830" y="2429510"/>
                    <a:pt x="3933190" y="2490470"/>
                  </a:cubicBezTo>
                  <a:cubicBezTo>
                    <a:pt x="4010660" y="2546350"/>
                    <a:pt x="4116070" y="2645410"/>
                    <a:pt x="4108450" y="2711450"/>
                  </a:cubicBezTo>
                  <a:cubicBezTo>
                    <a:pt x="4099560" y="2777490"/>
                    <a:pt x="3982720" y="2856230"/>
                    <a:pt x="3876040" y="2887980"/>
                  </a:cubicBezTo>
                  <a:cubicBezTo>
                    <a:pt x="3710940" y="2937510"/>
                    <a:pt x="3370580" y="2862580"/>
                    <a:pt x="3169920" y="2839720"/>
                  </a:cubicBezTo>
                  <a:cubicBezTo>
                    <a:pt x="3017520" y="2823210"/>
                    <a:pt x="2917190" y="2807970"/>
                    <a:pt x="2771140" y="2777490"/>
                  </a:cubicBezTo>
                  <a:cubicBezTo>
                    <a:pt x="2589530" y="2739390"/>
                    <a:pt x="2329180" y="2706370"/>
                    <a:pt x="2166620" y="2618740"/>
                  </a:cubicBezTo>
                  <a:cubicBezTo>
                    <a:pt x="2030730" y="2543810"/>
                    <a:pt x="1884680" y="2442210"/>
                    <a:pt x="1841500" y="2322830"/>
                  </a:cubicBezTo>
                  <a:cubicBezTo>
                    <a:pt x="1798320" y="2207260"/>
                    <a:pt x="1852930" y="2035810"/>
                    <a:pt x="1893570" y="1918970"/>
                  </a:cubicBezTo>
                  <a:cubicBezTo>
                    <a:pt x="1929130" y="1816100"/>
                    <a:pt x="1973580" y="1748790"/>
                    <a:pt x="2053590" y="1651000"/>
                  </a:cubicBezTo>
                  <a:cubicBezTo>
                    <a:pt x="2179320" y="1499870"/>
                    <a:pt x="2461260" y="1270000"/>
                    <a:pt x="2630170" y="1139190"/>
                  </a:cubicBezTo>
                  <a:cubicBezTo>
                    <a:pt x="2752090" y="1043940"/>
                    <a:pt x="2835910" y="989330"/>
                    <a:pt x="2960370" y="915670"/>
                  </a:cubicBezTo>
                  <a:cubicBezTo>
                    <a:pt x="3107690" y="829310"/>
                    <a:pt x="3281680" y="741680"/>
                    <a:pt x="3462020" y="661670"/>
                  </a:cubicBezTo>
                  <a:cubicBezTo>
                    <a:pt x="3662680" y="572770"/>
                    <a:pt x="3874770" y="490220"/>
                    <a:pt x="4110990" y="415290"/>
                  </a:cubicBezTo>
                  <a:cubicBezTo>
                    <a:pt x="4386580" y="330200"/>
                    <a:pt x="4690110" y="254000"/>
                    <a:pt x="5019040" y="189230"/>
                  </a:cubicBezTo>
                  <a:cubicBezTo>
                    <a:pt x="5400040" y="114300"/>
                    <a:pt x="6107430" y="0"/>
                    <a:pt x="6266180" y="5080"/>
                  </a:cubicBezTo>
                  <a:cubicBezTo>
                    <a:pt x="6304280" y="6350"/>
                    <a:pt x="6316980" y="8890"/>
                    <a:pt x="6336030" y="20320"/>
                  </a:cubicBezTo>
                  <a:cubicBezTo>
                    <a:pt x="6353810" y="33020"/>
                    <a:pt x="6370320" y="58420"/>
                    <a:pt x="6377940" y="78740"/>
                  </a:cubicBezTo>
                  <a:cubicBezTo>
                    <a:pt x="6383020" y="93980"/>
                    <a:pt x="6381750" y="110490"/>
                    <a:pt x="6379210" y="125730"/>
                  </a:cubicBezTo>
                  <a:cubicBezTo>
                    <a:pt x="6375400" y="140970"/>
                    <a:pt x="6369050" y="157480"/>
                    <a:pt x="6357620" y="168910"/>
                  </a:cubicBezTo>
                  <a:cubicBezTo>
                    <a:pt x="6343650" y="184150"/>
                    <a:pt x="6295390" y="203200"/>
                    <a:pt x="6295390" y="203200"/>
                  </a:cubicBezTo>
                </a:path>
              </a:pathLst>
            </a:custGeom>
            <a:solidFill>
              <a:srgbClr val="20221F"/>
            </a:solidFill>
            <a:ln cap="sq">
              <a:noFill/>
              <a:prstDash val="solid"/>
              <a:miter/>
            </a:ln>
          </p:spPr>
        </p:sp>
      </p:grpSp>
      <p:sp>
        <p:nvSpPr>
          <p:cNvPr id="5" name="Freeform 5"/>
          <p:cNvSpPr/>
          <p:nvPr/>
        </p:nvSpPr>
        <p:spPr>
          <a:xfrm>
            <a:off x="-50593" y="-1603192"/>
            <a:ext cx="5930941" cy="4114800"/>
          </a:xfrm>
          <a:custGeom>
            <a:avLst/>
            <a:gdLst/>
            <a:ahLst/>
            <a:cxnLst/>
            <a:rect l="l" t="t" r="r" b="b"/>
            <a:pathLst>
              <a:path w="5930941" h="4114800">
                <a:moveTo>
                  <a:pt x="0" y="0"/>
                </a:moveTo>
                <a:lnTo>
                  <a:pt x="5930941" y="0"/>
                </a:lnTo>
                <a:lnTo>
                  <a:pt x="59309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10299" y="6622002"/>
            <a:ext cx="2280424" cy="2057400"/>
          </a:xfrm>
          <a:custGeom>
            <a:avLst/>
            <a:gdLst/>
            <a:ahLst/>
            <a:cxnLst/>
            <a:rect l="l" t="t" r="r" b="b"/>
            <a:pathLst>
              <a:path w="2280424" h="2057400">
                <a:moveTo>
                  <a:pt x="0" y="0"/>
                </a:moveTo>
                <a:lnTo>
                  <a:pt x="2280424" y="0"/>
                </a:lnTo>
                <a:lnTo>
                  <a:pt x="228042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942092">
            <a:off x="16385119" y="0"/>
            <a:ext cx="2573122" cy="2057400"/>
          </a:xfrm>
          <a:custGeom>
            <a:avLst/>
            <a:gdLst/>
            <a:ahLst/>
            <a:cxnLst/>
            <a:rect l="l" t="t" r="r" b="b"/>
            <a:pathLst>
              <a:path w="2573122" h="2057400">
                <a:moveTo>
                  <a:pt x="0" y="0"/>
                </a:moveTo>
                <a:lnTo>
                  <a:pt x="2573122" y="0"/>
                </a:lnTo>
                <a:lnTo>
                  <a:pt x="257312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923925"/>
            <a:ext cx="4851648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5B4A3B"/>
                </a:solidFill>
                <a:latin typeface="Paytone One"/>
              </a:rPr>
              <a:t>Bước 2: Lót nền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09823" y="8142192"/>
            <a:ext cx="1146721" cy="969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  <a:spcBef>
                <a:spcPct val="0"/>
              </a:spcBef>
            </a:pPr>
            <a:r>
              <a:rPr lang="en-US" sz="5700">
                <a:solidFill>
                  <a:srgbClr val="5B4A3B"/>
                </a:solidFill>
                <a:latin typeface="Paytone One"/>
              </a:rPr>
              <a:t>Sỏi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9257300" y="677402"/>
            <a:ext cx="6858857" cy="9145142"/>
          </a:xfrm>
          <a:custGeom>
            <a:avLst/>
            <a:gdLst/>
            <a:ahLst/>
            <a:cxnLst/>
            <a:rect l="l" t="t" r="r" b="b"/>
            <a:pathLst>
              <a:path w="6858857" h="9145142">
                <a:moveTo>
                  <a:pt x="0" y="0"/>
                </a:moveTo>
                <a:lnTo>
                  <a:pt x="6858857" y="0"/>
                </a:lnTo>
                <a:lnTo>
                  <a:pt x="6858857" y="9145143"/>
                </a:lnTo>
                <a:lnTo>
                  <a:pt x="0" y="91451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974" r="-221" b="-2119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883183" y="3254828"/>
            <a:ext cx="4855845" cy="2841308"/>
            <a:chOff x="0" y="0"/>
            <a:chExt cx="6474460" cy="3788410"/>
          </a:xfrm>
        </p:grpSpPr>
        <p:sp>
          <p:nvSpPr>
            <p:cNvPr id="4" name="Freeform 4"/>
            <p:cNvSpPr/>
            <p:nvPr/>
          </p:nvSpPr>
          <p:spPr>
            <a:xfrm>
              <a:off x="44450" y="45720"/>
              <a:ext cx="6383020" cy="3694430"/>
            </a:xfrm>
            <a:custGeom>
              <a:avLst/>
              <a:gdLst/>
              <a:ahLst/>
              <a:cxnLst/>
              <a:rect l="l" t="t" r="r" b="b"/>
              <a:pathLst>
                <a:path w="6383020" h="3694430">
                  <a:moveTo>
                    <a:pt x="6295390" y="203200"/>
                  </a:moveTo>
                  <a:cubicBezTo>
                    <a:pt x="4724400" y="450850"/>
                    <a:pt x="4428490" y="525780"/>
                    <a:pt x="4160520" y="609600"/>
                  </a:cubicBezTo>
                  <a:cubicBezTo>
                    <a:pt x="3930650" y="681990"/>
                    <a:pt x="3726180" y="763270"/>
                    <a:pt x="3533140" y="848360"/>
                  </a:cubicBezTo>
                  <a:cubicBezTo>
                    <a:pt x="3359150" y="925830"/>
                    <a:pt x="3191510" y="1010920"/>
                    <a:pt x="3051810" y="1094740"/>
                  </a:cubicBezTo>
                  <a:cubicBezTo>
                    <a:pt x="2934970" y="1163320"/>
                    <a:pt x="2857500" y="1215390"/>
                    <a:pt x="2743200" y="1304290"/>
                  </a:cubicBezTo>
                  <a:cubicBezTo>
                    <a:pt x="2581910" y="1430020"/>
                    <a:pt x="2302510" y="1657350"/>
                    <a:pt x="2190750" y="1795780"/>
                  </a:cubicBezTo>
                  <a:cubicBezTo>
                    <a:pt x="2125980" y="1878330"/>
                    <a:pt x="2099310" y="1938020"/>
                    <a:pt x="2067560" y="2015490"/>
                  </a:cubicBezTo>
                  <a:cubicBezTo>
                    <a:pt x="2035810" y="2092960"/>
                    <a:pt x="1976120" y="2189480"/>
                    <a:pt x="2000250" y="2259330"/>
                  </a:cubicBezTo>
                  <a:cubicBezTo>
                    <a:pt x="2030730" y="2341880"/>
                    <a:pt x="2169160" y="2407920"/>
                    <a:pt x="2284730" y="2458720"/>
                  </a:cubicBezTo>
                  <a:cubicBezTo>
                    <a:pt x="2430780" y="2524760"/>
                    <a:pt x="2656840" y="2551430"/>
                    <a:pt x="2819400" y="2583180"/>
                  </a:cubicBezTo>
                  <a:cubicBezTo>
                    <a:pt x="2956560" y="2609850"/>
                    <a:pt x="3054350" y="2627630"/>
                    <a:pt x="3200400" y="2641600"/>
                  </a:cubicBezTo>
                  <a:cubicBezTo>
                    <a:pt x="3394710" y="2661920"/>
                    <a:pt x="3879850" y="2694940"/>
                    <a:pt x="3883660" y="2675890"/>
                  </a:cubicBezTo>
                  <a:cubicBezTo>
                    <a:pt x="3884930" y="2663190"/>
                    <a:pt x="3665220" y="2608580"/>
                    <a:pt x="3529330" y="2586990"/>
                  </a:cubicBezTo>
                  <a:cubicBezTo>
                    <a:pt x="3346450" y="2557780"/>
                    <a:pt x="3100070" y="2555240"/>
                    <a:pt x="2880360" y="2545080"/>
                  </a:cubicBezTo>
                  <a:cubicBezTo>
                    <a:pt x="2655570" y="2533650"/>
                    <a:pt x="2418080" y="2509520"/>
                    <a:pt x="2193290" y="2523490"/>
                  </a:cubicBezTo>
                  <a:cubicBezTo>
                    <a:pt x="1976120" y="2536190"/>
                    <a:pt x="1750060" y="2559050"/>
                    <a:pt x="1553210" y="2621280"/>
                  </a:cubicBezTo>
                  <a:cubicBezTo>
                    <a:pt x="1367790" y="2679700"/>
                    <a:pt x="1198880" y="2781300"/>
                    <a:pt x="1042670" y="2875280"/>
                  </a:cubicBezTo>
                  <a:cubicBezTo>
                    <a:pt x="899160" y="2961640"/>
                    <a:pt x="777240" y="3044190"/>
                    <a:pt x="645160" y="3161030"/>
                  </a:cubicBezTo>
                  <a:cubicBezTo>
                    <a:pt x="488950" y="3298190"/>
                    <a:pt x="262890" y="3596640"/>
                    <a:pt x="179070" y="3661410"/>
                  </a:cubicBezTo>
                  <a:cubicBezTo>
                    <a:pt x="153670" y="3681730"/>
                    <a:pt x="142240" y="3688080"/>
                    <a:pt x="121920" y="3691890"/>
                  </a:cubicBezTo>
                  <a:cubicBezTo>
                    <a:pt x="101600" y="3694430"/>
                    <a:pt x="76200" y="3690620"/>
                    <a:pt x="58420" y="3681730"/>
                  </a:cubicBezTo>
                  <a:cubicBezTo>
                    <a:pt x="39370" y="3671570"/>
                    <a:pt x="21590" y="3652520"/>
                    <a:pt x="13970" y="3633470"/>
                  </a:cubicBezTo>
                  <a:cubicBezTo>
                    <a:pt x="5080" y="3615690"/>
                    <a:pt x="3810" y="3586480"/>
                    <a:pt x="6350" y="3569970"/>
                  </a:cubicBezTo>
                  <a:cubicBezTo>
                    <a:pt x="7620" y="3557270"/>
                    <a:pt x="11430" y="3549650"/>
                    <a:pt x="19050" y="3539490"/>
                  </a:cubicBezTo>
                  <a:cubicBezTo>
                    <a:pt x="29210" y="3525520"/>
                    <a:pt x="52070" y="3505200"/>
                    <a:pt x="68580" y="3497580"/>
                  </a:cubicBezTo>
                  <a:cubicBezTo>
                    <a:pt x="78740" y="3492500"/>
                    <a:pt x="87630" y="3489960"/>
                    <a:pt x="100330" y="3489960"/>
                  </a:cubicBezTo>
                  <a:cubicBezTo>
                    <a:pt x="118110" y="3491230"/>
                    <a:pt x="146050" y="3496310"/>
                    <a:pt x="162560" y="3507740"/>
                  </a:cubicBezTo>
                  <a:cubicBezTo>
                    <a:pt x="179070" y="3519170"/>
                    <a:pt x="195580" y="3539490"/>
                    <a:pt x="201930" y="3559810"/>
                  </a:cubicBezTo>
                  <a:cubicBezTo>
                    <a:pt x="208280" y="3578860"/>
                    <a:pt x="205740" y="3606800"/>
                    <a:pt x="201930" y="3624580"/>
                  </a:cubicBezTo>
                  <a:cubicBezTo>
                    <a:pt x="198120" y="3636010"/>
                    <a:pt x="194310" y="3643630"/>
                    <a:pt x="185420" y="3653790"/>
                  </a:cubicBezTo>
                  <a:cubicBezTo>
                    <a:pt x="173990" y="3666490"/>
                    <a:pt x="152400" y="3684270"/>
                    <a:pt x="132080" y="3689350"/>
                  </a:cubicBezTo>
                  <a:cubicBezTo>
                    <a:pt x="113030" y="3694430"/>
                    <a:pt x="83820" y="3690620"/>
                    <a:pt x="67310" y="3685540"/>
                  </a:cubicBezTo>
                  <a:cubicBezTo>
                    <a:pt x="55880" y="3681730"/>
                    <a:pt x="48260" y="3677920"/>
                    <a:pt x="39370" y="3669030"/>
                  </a:cubicBezTo>
                  <a:cubicBezTo>
                    <a:pt x="27940" y="3656330"/>
                    <a:pt x="10160" y="3633470"/>
                    <a:pt x="6350" y="3613150"/>
                  </a:cubicBezTo>
                  <a:cubicBezTo>
                    <a:pt x="2540" y="3592830"/>
                    <a:pt x="0" y="3577590"/>
                    <a:pt x="13970" y="3548380"/>
                  </a:cubicBezTo>
                  <a:cubicBezTo>
                    <a:pt x="58420" y="3450590"/>
                    <a:pt x="354330" y="3145790"/>
                    <a:pt x="525780" y="2994660"/>
                  </a:cubicBezTo>
                  <a:cubicBezTo>
                    <a:pt x="668020" y="2868930"/>
                    <a:pt x="795020" y="2782570"/>
                    <a:pt x="951230" y="2689860"/>
                  </a:cubicBezTo>
                  <a:cubicBezTo>
                    <a:pt x="1122680" y="2586990"/>
                    <a:pt x="1315720" y="2479040"/>
                    <a:pt x="1517650" y="2415540"/>
                  </a:cubicBezTo>
                  <a:cubicBezTo>
                    <a:pt x="1729740" y="2349500"/>
                    <a:pt x="1969770" y="2325370"/>
                    <a:pt x="2198370" y="2310130"/>
                  </a:cubicBezTo>
                  <a:cubicBezTo>
                    <a:pt x="2429510" y="2294890"/>
                    <a:pt x="2661920" y="2316480"/>
                    <a:pt x="2895600" y="2326640"/>
                  </a:cubicBezTo>
                  <a:cubicBezTo>
                    <a:pt x="3129280" y="2336800"/>
                    <a:pt x="3412490" y="2334260"/>
                    <a:pt x="3601720" y="2373630"/>
                  </a:cubicBezTo>
                  <a:cubicBezTo>
                    <a:pt x="3735070" y="2401570"/>
                    <a:pt x="3846830" y="2429510"/>
                    <a:pt x="3933190" y="2490470"/>
                  </a:cubicBezTo>
                  <a:cubicBezTo>
                    <a:pt x="4010660" y="2546350"/>
                    <a:pt x="4116070" y="2645410"/>
                    <a:pt x="4108450" y="2711450"/>
                  </a:cubicBezTo>
                  <a:cubicBezTo>
                    <a:pt x="4099560" y="2777490"/>
                    <a:pt x="3982720" y="2856230"/>
                    <a:pt x="3876040" y="2887980"/>
                  </a:cubicBezTo>
                  <a:cubicBezTo>
                    <a:pt x="3710940" y="2937510"/>
                    <a:pt x="3370580" y="2862580"/>
                    <a:pt x="3169920" y="2839720"/>
                  </a:cubicBezTo>
                  <a:cubicBezTo>
                    <a:pt x="3017520" y="2823210"/>
                    <a:pt x="2917190" y="2807970"/>
                    <a:pt x="2771140" y="2777490"/>
                  </a:cubicBezTo>
                  <a:cubicBezTo>
                    <a:pt x="2589530" y="2739390"/>
                    <a:pt x="2329180" y="2706370"/>
                    <a:pt x="2166620" y="2618740"/>
                  </a:cubicBezTo>
                  <a:cubicBezTo>
                    <a:pt x="2030730" y="2543810"/>
                    <a:pt x="1884680" y="2442210"/>
                    <a:pt x="1841500" y="2322830"/>
                  </a:cubicBezTo>
                  <a:cubicBezTo>
                    <a:pt x="1798320" y="2207260"/>
                    <a:pt x="1852930" y="2035810"/>
                    <a:pt x="1893570" y="1918970"/>
                  </a:cubicBezTo>
                  <a:cubicBezTo>
                    <a:pt x="1929130" y="1816100"/>
                    <a:pt x="1973580" y="1748790"/>
                    <a:pt x="2053590" y="1651000"/>
                  </a:cubicBezTo>
                  <a:cubicBezTo>
                    <a:pt x="2179320" y="1499870"/>
                    <a:pt x="2461260" y="1270000"/>
                    <a:pt x="2630170" y="1139190"/>
                  </a:cubicBezTo>
                  <a:cubicBezTo>
                    <a:pt x="2752090" y="1043940"/>
                    <a:pt x="2835910" y="989330"/>
                    <a:pt x="2960370" y="915670"/>
                  </a:cubicBezTo>
                  <a:cubicBezTo>
                    <a:pt x="3107690" y="829310"/>
                    <a:pt x="3281680" y="741680"/>
                    <a:pt x="3462020" y="661670"/>
                  </a:cubicBezTo>
                  <a:cubicBezTo>
                    <a:pt x="3662680" y="572770"/>
                    <a:pt x="3874770" y="490220"/>
                    <a:pt x="4110990" y="415290"/>
                  </a:cubicBezTo>
                  <a:cubicBezTo>
                    <a:pt x="4386580" y="330200"/>
                    <a:pt x="4690110" y="254000"/>
                    <a:pt x="5019040" y="189230"/>
                  </a:cubicBezTo>
                  <a:cubicBezTo>
                    <a:pt x="5400040" y="114300"/>
                    <a:pt x="6107430" y="0"/>
                    <a:pt x="6266180" y="5080"/>
                  </a:cubicBezTo>
                  <a:cubicBezTo>
                    <a:pt x="6304280" y="6350"/>
                    <a:pt x="6316980" y="8890"/>
                    <a:pt x="6336030" y="20320"/>
                  </a:cubicBezTo>
                  <a:cubicBezTo>
                    <a:pt x="6353810" y="33020"/>
                    <a:pt x="6370320" y="58420"/>
                    <a:pt x="6377940" y="78740"/>
                  </a:cubicBezTo>
                  <a:cubicBezTo>
                    <a:pt x="6383020" y="93980"/>
                    <a:pt x="6381750" y="110490"/>
                    <a:pt x="6379210" y="125730"/>
                  </a:cubicBezTo>
                  <a:cubicBezTo>
                    <a:pt x="6375400" y="140970"/>
                    <a:pt x="6369050" y="157480"/>
                    <a:pt x="6357620" y="168910"/>
                  </a:cubicBezTo>
                  <a:cubicBezTo>
                    <a:pt x="6343650" y="184150"/>
                    <a:pt x="6295390" y="203200"/>
                    <a:pt x="6295390" y="203200"/>
                  </a:cubicBezTo>
                </a:path>
              </a:pathLst>
            </a:custGeom>
            <a:solidFill>
              <a:srgbClr val="20221F"/>
            </a:solidFill>
            <a:ln cap="sq">
              <a:noFill/>
              <a:prstDash val="solid"/>
              <a:miter/>
            </a:ln>
          </p:spPr>
        </p:sp>
      </p:grpSp>
      <p:sp>
        <p:nvSpPr>
          <p:cNvPr id="5" name="Freeform 5"/>
          <p:cNvSpPr/>
          <p:nvPr/>
        </p:nvSpPr>
        <p:spPr>
          <a:xfrm>
            <a:off x="13747885" y="-1229487"/>
            <a:ext cx="5784875" cy="5308219"/>
          </a:xfrm>
          <a:custGeom>
            <a:avLst/>
            <a:gdLst/>
            <a:ahLst/>
            <a:cxnLst/>
            <a:rect l="l" t="t" r="r" b="b"/>
            <a:pathLst>
              <a:path w="5784875" h="5308219">
                <a:moveTo>
                  <a:pt x="0" y="0"/>
                </a:moveTo>
                <a:lnTo>
                  <a:pt x="5784875" y="0"/>
                </a:lnTo>
                <a:lnTo>
                  <a:pt x="5784875" y="5308219"/>
                </a:lnTo>
                <a:lnTo>
                  <a:pt x="0" y="53082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936771" y="8679402"/>
            <a:ext cx="5930941" cy="4114800"/>
          </a:xfrm>
          <a:custGeom>
            <a:avLst/>
            <a:gdLst/>
            <a:ahLst/>
            <a:cxnLst/>
            <a:rect l="l" t="t" r="r" b="b"/>
            <a:pathLst>
              <a:path w="5930941" h="4114800">
                <a:moveTo>
                  <a:pt x="0" y="0"/>
                </a:moveTo>
                <a:lnTo>
                  <a:pt x="5930942" y="0"/>
                </a:lnTo>
                <a:lnTo>
                  <a:pt x="59309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349753" y="1424623"/>
            <a:ext cx="1295000" cy="1339048"/>
          </a:xfrm>
          <a:custGeom>
            <a:avLst/>
            <a:gdLst/>
            <a:ahLst/>
            <a:cxnLst/>
            <a:rect l="l" t="t" r="r" b="b"/>
            <a:pathLst>
              <a:path w="1295000" h="1339048">
                <a:moveTo>
                  <a:pt x="0" y="0"/>
                </a:moveTo>
                <a:lnTo>
                  <a:pt x="1295000" y="0"/>
                </a:lnTo>
                <a:lnTo>
                  <a:pt x="1295000" y="1339047"/>
                </a:lnTo>
                <a:lnTo>
                  <a:pt x="0" y="13390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923925"/>
            <a:ext cx="4851648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5B4A3B"/>
                </a:solidFill>
                <a:latin typeface="Paytone One"/>
              </a:rPr>
              <a:t>Bước 2: Lót nền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5029200"/>
            <a:ext cx="3074640" cy="1035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  <a:spcBef>
                <a:spcPct val="0"/>
              </a:spcBef>
            </a:pPr>
            <a:r>
              <a:rPr lang="en-US" sz="6099">
                <a:solidFill>
                  <a:srgbClr val="5B4A3B"/>
                </a:solidFill>
                <a:latin typeface="Paytone One"/>
              </a:rPr>
              <a:t>Xỉ than: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70493" y="6654387"/>
            <a:ext cx="7878785" cy="202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900">
                <a:solidFill>
                  <a:srgbClr val="5B4A3B"/>
                </a:solidFill>
                <a:latin typeface="Paytone One"/>
              </a:rPr>
              <a:t>giúp giữ độ ẩm cho đất mà không gây ứ đọng,  giúp lọc nước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61005" y="1028700"/>
            <a:ext cx="9072787" cy="8369821"/>
          </a:xfrm>
          <a:custGeom>
            <a:avLst/>
            <a:gdLst/>
            <a:ahLst/>
            <a:cxnLst/>
            <a:rect l="l" t="t" r="r" b="b"/>
            <a:pathLst>
              <a:path w="9072787" h="8369821">
                <a:moveTo>
                  <a:pt x="0" y="0"/>
                </a:moveTo>
                <a:lnTo>
                  <a:pt x="9072787" y="0"/>
                </a:lnTo>
                <a:lnTo>
                  <a:pt x="9072787" y="8369821"/>
                </a:lnTo>
                <a:lnTo>
                  <a:pt x="0" y="83698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73" t="-47972" r="-5846" b="-247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18926" y="-632777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95874" y="8604511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637598">
            <a:off x="7640132" y="-463778"/>
            <a:ext cx="1357262" cy="2554292"/>
          </a:xfrm>
          <a:custGeom>
            <a:avLst/>
            <a:gdLst/>
            <a:ahLst/>
            <a:cxnLst/>
            <a:rect l="l" t="t" r="r" b="b"/>
            <a:pathLst>
              <a:path w="1357262" h="2554292">
                <a:moveTo>
                  <a:pt x="0" y="0"/>
                </a:moveTo>
                <a:lnTo>
                  <a:pt x="1357263" y="0"/>
                </a:lnTo>
                <a:lnTo>
                  <a:pt x="1357263" y="2554293"/>
                </a:lnTo>
                <a:lnTo>
                  <a:pt x="0" y="25542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923925"/>
            <a:ext cx="5734348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5B4A3B"/>
                </a:solidFill>
                <a:latin typeface="Paytone One"/>
              </a:rPr>
              <a:t>Bước 3: Trồng cây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2394211"/>
            <a:ext cx="8318764" cy="5562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50" lvl="1" indent="-485775" algn="ctr">
              <a:lnSpc>
                <a:spcPts val="6299"/>
              </a:lnSpc>
              <a:buFont typeface="Arial"/>
              <a:buChar char="•"/>
            </a:pPr>
            <a:r>
              <a:rPr lang="en-US" sz="4500">
                <a:solidFill>
                  <a:srgbClr val="5B4A3B"/>
                </a:solidFill>
                <a:latin typeface="Paytone One"/>
              </a:rPr>
              <a:t>Để nước xăm xắp hồ để dễ quan sát hơn</a:t>
            </a:r>
          </a:p>
          <a:p>
            <a:pPr marL="971550" lvl="1" indent="-485775" algn="ctr">
              <a:lnSpc>
                <a:spcPts val="6299"/>
              </a:lnSpc>
              <a:spcBef>
                <a:spcPct val="0"/>
              </a:spcBef>
              <a:buFont typeface="Arial"/>
              <a:buChar char="•"/>
            </a:pPr>
            <a:r>
              <a:rPr lang="en-US" sz="4500">
                <a:solidFill>
                  <a:srgbClr val="5B4A3B"/>
                </a:solidFill>
                <a:latin typeface="Paytone One"/>
              </a:rPr>
              <a:t>Dùng tay cắm từng  gốc cây thật chặt vào lớp nền nhằm cố định và giúp cây hấp thu dưỡng chất tốt hơn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66502" y="1424623"/>
            <a:ext cx="5986878" cy="7833677"/>
          </a:xfrm>
          <a:custGeom>
            <a:avLst/>
            <a:gdLst/>
            <a:ahLst/>
            <a:cxnLst/>
            <a:rect l="l" t="t" r="r" b="b"/>
            <a:pathLst>
              <a:path w="5986878" h="7833677">
                <a:moveTo>
                  <a:pt x="0" y="0"/>
                </a:moveTo>
                <a:lnTo>
                  <a:pt x="5986878" y="0"/>
                </a:lnTo>
                <a:lnTo>
                  <a:pt x="5986878" y="7833677"/>
                </a:lnTo>
                <a:lnTo>
                  <a:pt x="0" y="78336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399987" y="2302193"/>
            <a:ext cx="4855845" cy="2841308"/>
            <a:chOff x="0" y="0"/>
            <a:chExt cx="6474460" cy="3788410"/>
          </a:xfrm>
        </p:grpSpPr>
        <p:sp>
          <p:nvSpPr>
            <p:cNvPr id="4" name="Freeform 4"/>
            <p:cNvSpPr/>
            <p:nvPr/>
          </p:nvSpPr>
          <p:spPr>
            <a:xfrm>
              <a:off x="44450" y="45720"/>
              <a:ext cx="6383020" cy="3694430"/>
            </a:xfrm>
            <a:custGeom>
              <a:avLst/>
              <a:gdLst/>
              <a:ahLst/>
              <a:cxnLst/>
              <a:rect l="l" t="t" r="r" b="b"/>
              <a:pathLst>
                <a:path w="6383020" h="3694430">
                  <a:moveTo>
                    <a:pt x="6295390" y="203200"/>
                  </a:moveTo>
                  <a:cubicBezTo>
                    <a:pt x="4724400" y="450850"/>
                    <a:pt x="4428490" y="525780"/>
                    <a:pt x="4160520" y="609600"/>
                  </a:cubicBezTo>
                  <a:cubicBezTo>
                    <a:pt x="3930650" y="681990"/>
                    <a:pt x="3726180" y="763270"/>
                    <a:pt x="3533140" y="848360"/>
                  </a:cubicBezTo>
                  <a:cubicBezTo>
                    <a:pt x="3359150" y="925830"/>
                    <a:pt x="3191510" y="1010920"/>
                    <a:pt x="3051810" y="1094740"/>
                  </a:cubicBezTo>
                  <a:cubicBezTo>
                    <a:pt x="2934970" y="1163320"/>
                    <a:pt x="2857500" y="1215390"/>
                    <a:pt x="2743200" y="1304290"/>
                  </a:cubicBezTo>
                  <a:cubicBezTo>
                    <a:pt x="2581910" y="1430020"/>
                    <a:pt x="2302510" y="1657350"/>
                    <a:pt x="2190750" y="1795780"/>
                  </a:cubicBezTo>
                  <a:cubicBezTo>
                    <a:pt x="2125980" y="1878330"/>
                    <a:pt x="2099310" y="1938020"/>
                    <a:pt x="2067560" y="2015490"/>
                  </a:cubicBezTo>
                  <a:cubicBezTo>
                    <a:pt x="2035810" y="2092960"/>
                    <a:pt x="1976120" y="2189480"/>
                    <a:pt x="2000250" y="2259330"/>
                  </a:cubicBezTo>
                  <a:cubicBezTo>
                    <a:pt x="2030730" y="2341880"/>
                    <a:pt x="2169160" y="2407920"/>
                    <a:pt x="2284730" y="2458720"/>
                  </a:cubicBezTo>
                  <a:cubicBezTo>
                    <a:pt x="2430780" y="2524760"/>
                    <a:pt x="2656840" y="2551430"/>
                    <a:pt x="2819400" y="2583180"/>
                  </a:cubicBezTo>
                  <a:cubicBezTo>
                    <a:pt x="2956560" y="2609850"/>
                    <a:pt x="3054350" y="2627630"/>
                    <a:pt x="3200400" y="2641600"/>
                  </a:cubicBezTo>
                  <a:cubicBezTo>
                    <a:pt x="3394710" y="2661920"/>
                    <a:pt x="3879850" y="2694940"/>
                    <a:pt x="3883660" y="2675890"/>
                  </a:cubicBezTo>
                  <a:cubicBezTo>
                    <a:pt x="3884930" y="2663190"/>
                    <a:pt x="3665220" y="2608580"/>
                    <a:pt x="3529330" y="2586990"/>
                  </a:cubicBezTo>
                  <a:cubicBezTo>
                    <a:pt x="3346450" y="2557780"/>
                    <a:pt x="3100070" y="2555240"/>
                    <a:pt x="2880360" y="2545080"/>
                  </a:cubicBezTo>
                  <a:cubicBezTo>
                    <a:pt x="2655570" y="2533650"/>
                    <a:pt x="2418080" y="2509520"/>
                    <a:pt x="2193290" y="2523490"/>
                  </a:cubicBezTo>
                  <a:cubicBezTo>
                    <a:pt x="1976120" y="2536190"/>
                    <a:pt x="1750060" y="2559050"/>
                    <a:pt x="1553210" y="2621280"/>
                  </a:cubicBezTo>
                  <a:cubicBezTo>
                    <a:pt x="1367790" y="2679700"/>
                    <a:pt x="1198880" y="2781300"/>
                    <a:pt x="1042670" y="2875280"/>
                  </a:cubicBezTo>
                  <a:cubicBezTo>
                    <a:pt x="899160" y="2961640"/>
                    <a:pt x="777240" y="3044190"/>
                    <a:pt x="645160" y="3161030"/>
                  </a:cubicBezTo>
                  <a:cubicBezTo>
                    <a:pt x="488950" y="3298190"/>
                    <a:pt x="262890" y="3596640"/>
                    <a:pt x="179070" y="3661410"/>
                  </a:cubicBezTo>
                  <a:cubicBezTo>
                    <a:pt x="153670" y="3681730"/>
                    <a:pt x="142240" y="3688080"/>
                    <a:pt x="121920" y="3691890"/>
                  </a:cubicBezTo>
                  <a:cubicBezTo>
                    <a:pt x="101600" y="3694430"/>
                    <a:pt x="76200" y="3690620"/>
                    <a:pt x="58420" y="3681730"/>
                  </a:cubicBezTo>
                  <a:cubicBezTo>
                    <a:pt x="39370" y="3671570"/>
                    <a:pt x="21590" y="3652520"/>
                    <a:pt x="13970" y="3633470"/>
                  </a:cubicBezTo>
                  <a:cubicBezTo>
                    <a:pt x="5080" y="3615690"/>
                    <a:pt x="3810" y="3586480"/>
                    <a:pt x="6350" y="3569970"/>
                  </a:cubicBezTo>
                  <a:cubicBezTo>
                    <a:pt x="7620" y="3557270"/>
                    <a:pt x="11430" y="3549650"/>
                    <a:pt x="19050" y="3539490"/>
                  </a:cubicBezTo>
                  <a:cubicBezTo>
                    <a:pt x="29210" y="3525520"/>
                    <a:pt x="52070" y="3505200"/>
                    <a:pt x="68580" y="3497580"/>
                  </a:cubicBezTo>
                  <a:cubicBezTo>
                    <a:pt x="78740" y="3492500"/>
                    <a:pt x="87630" y="3489960"/>
                    <a:pt x="100330" y="3489960"/>
                  </a:cubicBezTo>
                  <a:cubicBezTo>
                    <a:pt x="118110" y="3491230"/>
                    <a:pt x="146050" y="3496310"/>
                    <a:pt x="162560" y="3507740"/>
                  </a:cubicBezTo>
                  <a:cubicBezTo>
                    <a:pt x="179070" y="3519170"/>
                    <a:pt x="195580" y="3539490"/>
                    <a:pt x="201930" y="3559810"/>
                  </a:cubicBezTo>
                  <a:cubicBezTo>
                    <a:pt x="208280" y="3578860"/>
                    <a:pt x="205740" y="3606800"/>
                    <a:pt x="201930" y="3624580"/>
                  </a:cubicBezTo>
                  <a:cubicBezTo>
                    <a:pt x="198120" y="3636010"/>
                    <a:pt x="194310" y="3643630"/>
                    <a:pt x="185420" y="3653790"/>
                  </a:cubicBezTo>
                  <a:cubicBezTo>
                    <a:pt x="173990" y="3666490"/>
                    <a:pt x="152400" y="3684270"/>
                    <a:pt x="132080" y="3689350"/>
                  </a:cubicBezTo>
                  <a:cubicBezTo>
                    <a:pt x="113030" y="3694430"/>
                    <a:pt x="83820" y="3690620"/>
                    <a:pt x="67310" y="3685540"/>
                  </a:cubicBezTo>
                  <a:cubicBezTo>
                    <a:pt x="55880" y="3681730"/>
                    <a:pt x="48260" y="3677920"/>
                    <a:pt x="39370" y="3669030"/>
                  </a:cubicBezTo>
                  <a:cubicBezTo>
                    <a:pt x="27940" y="3656330"/>
                    <a:pt x="10160" y="3633470"/>
                    <a:pt x="6350" y="3613150"/>
                  </a:cubicBezTo>
                  <a:cubicBezTo>
                    <a:pt x="2540" y="3592830"/>
                    <a:pt x="0" y="3577590"/>
                    <a:pt x="13970" y="3548380"/>
                  </a:cubicBezTo>
                  <a:cubicBezTo>
                    <a:pt x="58420" y="3450590"/>
                    <a:pt x="354330" y="3145790"/>
                    <a:pt x="525780" y="2994660"/>
                  </a:cubicBezTo>
                  <a:cubicBezTo>
                    <a:pt x="668020" y="2868930"/>
                    <a:pt x="795020" y="2782570"/>
                    <a:pt x="951230" y="2689860"/>
                  </a:cubicBezTo>
                  <a:cubicBezTo>
                    <a:pt x="1122680" y="2586990"/>
                    <a:pt x="1315720" y="2479040"/>
                    <a:pt x="1517650" y="2415540"/>
                  </a:cubicBezTo>
                  <a:cubicBezTo>
                    <a:pt x="1729740" y="2349500"/>
                    <a:pt x="1969770" y="2325370"/>
                    <a:pt x="2198370" y="2310130"/>
                  </a:cubicBezTo>
                  <a:cubicBezTo>
                    <a:pt x="2429510" y="2294890"/>
                    <a:pt x="2661920" y="2316480"/>
                    <a:pt x="2895600" y="2326640"/>
                  </a:cubicBezTo>
                  <a:cubicBezTo>
                    <a:pt x="3129280" y="2336800"/>
                    <a:pt x="3412490" y="2334260"/>
                    <a:pt x="3601720" y="2373630"/>
                  </a:cubicBezTo>
                  <a:cubicBezTo>
                    <a:pt x="3735070" y="2401570"/>
                    <a:pt x="3846830" y="2429510"/>
                    <a:pt x="3933190" y="2490470"/>
                  </a:cubicBezTo>
                  <a:cubicBezTo>
                    <a:pt x="4010660" y="2546350"/>
                    <a:pt x="4116070" y="2645410"/>
                    <a:pt x="4108450" y="2711450"/>
                  </a:cubicBezTo>
                  <a:cubicBezTo>
                    <a:pt x="4099560" y="2777490"/>
                    <a:pt x="3982720" y="2856230"/>
                    <a:pt x="3876040" y="2887980"/>
                  </a:cubicBezTo>
                  <a:cubicBezTo>
                    <a:pt x="3710940" y="2937510"/>
                    <a:pt x="3370580" y="2862580"/>
                    <a:pt x="3169920" y="2839720"/>
                  </a:cubicBezTo>
                  <a:cubicBezTo>
                    <a:pt x="3017520" y="2823210"/>
                    <a:pt x="2917190" y="2807970"/>
                    <a:pt x="2771140" y="2777490"/>
                  </a:cubicBezTo>
                  <a:cubicBezTo>
                    <a:pt x="2589530" y="2739390"/>
                    <a:pt x="2329180" y="2706370"/>
                    <a:pt x="2166620" y="2618740"/>
                  </a:cubicBezTo>
                  <a:cubicBezTo>
                    <a:pt x="2030730" y="2543810"/>
                    <a:pt x="1884680" y="2442210"/>
                    <a:pt x="1841500" y="2322830"/>
                  </a:cubicBezTo>
                  <a:cubicBezTo>
                    <a:pt x="1798320" y="2207260"/>
                    <a:pt x="1852930" y="2035810"/>
                    <a:pt x="1893570" y="1918970"/>
                  </a:cubicBezTo>
                  <a:cubicBezTo>
                    <a:pt x="1929130" y="1816100"/>
                    <a:pt x="1973580" y="1748790"/>
                    <a:pt x="2053590" y="1651000"/>
                  </a:cubicBezTo>
                  <a:cubicBezTo>
                    <a:pt x="2179320" y="1499870"/>
                    <a:pt x="2461260" y="1270000"/>
                    <a:pt x="2630170" y="1139190"/>
                  </a:cubicBezTo>
                  <a:cubicBezTo>
                    <a:pt x="2752090" y="1043940"/>
                    <a:pt x="2835910" y="989330"/>
                    <a:pt x="2960370" y="915670"/>
                  </a:cubicBezTo>
                  <a:cubicBezTo>
                    <a:pt x="3107690" y="829310"/>
                    <a:pt x="3281680" y="741680"/>
                    <a:pt x="3462020" y="661670"/>
                  </a:cubicBezTo>
                  <a:cubicBezTo>
                    <a:pt x="3662680" y="572770"/>
                    <a:pt x="3874770" y="490220"/>
                    <a:pt x="4110990" y="415290"/>
                  </a:cubicBezTo>
                  <a:cubicBezTo>
                    <a:pt x="4386580" y="330200"/>
                    <a:pt x="4690110" y="254000"/>
                    <a:pt x="5019040" y="189230"/>
                  </a:cubicBezTo>
                  <a:cubicBezTo>
                    <a:pt x="5400040" y="114300"/>
                    <a:pt x="6107430" y="0"/>
                    <a:pt x="6266180" y="5080"/>
                  </a:cubicBezTo>
                  <a:cubicBezTo>
                    <a:pt x="6304280" y="6350"/>
                    <a:pt x="6316980" y="8890"/>
                    <a:pt x="6336030" y="20320"/>
                  </a:cubicBezTo>
                  <a:cubicBezTo>
                    <a:pt x="6353810" y="33020"/>
                    <a:pt x="6370320" y="58420"/>
                    <a:pt x="6377940" y="78740"/>
                  </a:cubicBezTo>
                  <a:cubicBezTo>
                    <a:pt x="6383020" y="93980"/>
                    <a:pt x="6381750" y="110490"/>
                    <a:pt x="6379210" y="125730"/>
                  </a:cubicBezTo>
                  <a:cubicBezTo>
                    <a:pt x="6375400" y="140970"/>
                    <a:pt x="6369050" y="157480"/>
                    <a:pt x="6357620" y="168910"/>
                  </a:cubicBezTo>
                  <a:cubicBezTo>
                    <a:pt x="6343650" y="184150"/>
                    <a:pt x="6295390" y="203200"/>
                    <a:pt x="6295390" y="203200"/>
                  </a:cubicBezTo>
                </a:path>
              </a:pathLst>
            </a:custGeom>
            <a:solidFill>
              <a:srgbClr val="20221F"/>
            </a:solidFill>
            <a:ln cap="sq">
              <a:noFill/>
              <a:prstDash val="solid"/>
              <a:miter/>
            </a:ln>
          </p:spPr>
        </p:sp>
      </p:grpSp>
      <p:sp>
        <p:nvSpPr>
          <p:cNvPr id="5" name="Freeform 5"/>
          <p:cNvSpPr/>
          <p:nvPr/>
        </p:nvSpPr>
        <p:spPr>
          <a:xfrm>
            <a:off x="0" y="753023"/>
            <a:ext cx="1274140" cy="2135045"/>
          </a:xfrm>
          <a:custGeom>
            <a:avLst/>
            <a:gdLst/>
            <a:ahLst/>
            <a:cxnLst/>
            <a:rect l="l" t="t" r="r" b="b"/>
            <a:pathLst>
              <a:path w="1274140" h="2135045">
                <a:moveTo>
                  <a:pt x="0" y="0"/>
                </a:moveTo>
                <a:lnTo>
                  <a:pt x="1274140" y="0"/>
                </a:lnTo>
                <a:lnTo>
                  <a:pt x="1274140" y="2135044"/>
                </a:lnTo>
                <a:lnTo>
                  <a:pt x="0" y="21350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765990" y="8229600"/>
            <a:ext cx="5930941" cy="4114800"/>
          </a:xfrm>
          <a:custGeom>
            <a:avLst/>
            <a:gdLst/>
            <a:ahLst/>
            <a:cxnLst/>
            <a:rect l="l" t="t" r="r" b="b"/>
            <a:pathLst>
              <a:path w="5930941" h="4114800">
                <a:moveTo>
                  <a:pt x="0" y="0"/>
                </a:moveTo>
                <a:lnTo>
                  <a:pt x="5930942" y="0"/>
                </a:lnTo>
                <a:lnTo>
                  <a:pt x="59309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-765990" y="923925"/>
            <a:ext cx="13021822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5B4A3B"/>
                </a:solidFill>
                <a:latin typeface="Paytone One"/>
              </a:rPr>
              <a:t>Bước 4: Thả cá và thay nước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96028" y="5236686"/>
            <a:ext cx="9431882" cy="182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5B4A3B"/>
                </a:solidFill>
                <a:latin typeface="Paytone One"/>
              </a:rPr>
              <a:t>Giúp cá làm quen với nhiệt độ nước tránh bị sốc nhiệt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873011" y="-2047918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48869" y="8229600"/>
            <a:ext cx="4535351" cy="4114800"/>
          </a:xfrm>
          <a:custGeom>
            <a:avLst/>
            <a:gdLst/>
            <a:ahLst/>
            <a:cxnLst/>
            <a:rect l="l" t="t" r="r" b="b"/>
            <a:pathLst>
              <a:path w="4535351" h="4114800">
                <a:moveTo>
                  <a:pt x="0" y="0"/>
                </a:moveTo>
                <a:lnTo>
                  <a:pt x="4535351" y="0"/>
                </a:lnTo>
                <a:lnTo>
                  <a:pt x="45353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936246" y="474006"/>
            <a:ext cx="12415509" cy="2204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74"/>
              </a:lnSpc>
            </a:pPr>
            <a:r>
              <a:rPr lang="en-US" sz="6339">
                <a:solidFill>
                  <a:srgbClr val="5B4A3B"/>
                </a:solidFill>
                <a:latin typeface="Be Vietnam Thin"/>
              </a:rPr>
              <a:t>Thành viên nhóm và phân công</a:t>
            </a:r>
          </a:p>
          <a:p>
            <a:pPr marL="0" lvl="0" indent="0">
              <a:lnSpc>
                <a:spcPts val="8874"/>
              </a:lnSpc>
              <a:spcBef>
                <a:spcPct val="0"/>
              </a:spcBef>
            </a:pPr>
            <a:r>
              <a:rPr lang="en-US" sz="6339">
                <a:solidFill>
                  <a:srgbClr val="5B4A3B"/>
                </a:solidFill>
                <a:latin typeface="Be Vietnam Thin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009732"/>
            <a:ext cx="7755614" cy="791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Be Vietnam Bold"/>
              </a:rPr>
              <a:t>Nguyễn Phước Thiện</a:t>
            </a:r>
            <a:r>
              <a:rPr lang="en-US" sz="2799">
                <a:solidFill>
                  <a:srgbClr val="000000"/>
                </a:solidFill>
                <a:latin typeface="Be Vietnam Thin"/>
              </a:rPr>
              <a:t>: Thu quỹ, vệ sinh hồ, sửa lại hồ</a:t>
            </a:r>
          </a:p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Be Vietnam Bold"/>
              </a:rPr>
              <a:t>Nguyễn Quốc Khang</a:t>
            </a:r>
            <a:r>
              <a:rPr lang="en-US" sz="2799">
                <a:solidFill>
                  <a:srgbClr val="000000"/>
                </a:solidFill>
                <a:latin typeface="Be Vietnam Thin"/>
              </a:rPr>
              <a:t>:Tìm hiểu kiến thức về hệ sinh thái, đem xỉ than</a:t>
            </a:r>
          </a:p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Be Vietnam Bold"/>
              </a:rPr>
              <a:t>Trần Thành Nhân</a:t>
            </a:r>
            <a:r>
              <a:rPr lang="en-US" sz="2799">
                <a:solidFill>
                  <a:srgbClr val="000000"/>
                </a:solidFill>
                <a:latin typeface="Be Vietnam Thin"/>
              </a:rPr>
              <a:t>: Mua vi sinh, đem sỏi, sửa lại hồ</a:t>
            </a:r>
          </a:p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Be Vietnam Bold"/>
              </a:rPr>
              <a:t>Trần Văn Huy</a:t>
            </a:r>
            <a:r>
              <a:rPr lang="en-US" sz="2799">
                <a:solidFill>
                  <a:srgbClr val="000000"/>
                </a:solidFill>
                <a:latin typeface="Be Vietnam Thin"/>
              </a:rPr>
              <a:t>: Chăm sóc bể, vệ sinh hồ, đem ốc táo</a:t>
            </a:r>
          </a:p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Be Vietnam Bold"/>
              </a:rPr>
              <a:t>Nguyễn Trường Giang</a:t>
            </a:r>
            <a:r>
              <a:rPr lang="en-US" sz="2799">
                <a:solidFill>
                  <a:srgbClr val="000000"/>
                </a:solidFill>
                <a:latin typeface="Be Vietnam Thin"/>
              </a:rPr>
              <a:t>: Lên ý tưởng, vận chuyển hồ vào trường, đem cây thuỷ sinh, sửa lại hồ</a:t>
            </a:r>
          </a:p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Be Vietnam Bold"/>
              </a:rPr>
              <a:t>Phan Thanh Tiến</a:t>
            </a:r>
            <a:r>
              <a:rPr lang="en-US" sz="2799">
                <a:solidFill>
                  <a:srgbClr val="000000"/>
                </a:solidFill>
                <a:latin typeface="Be Vietnam Thin"/>
              </a:rPr>
              <a:t>: Lên ý tưởng, vận chuyển hồ vào trường, đem cá, sửa lại hồ</a:t>
            </a:r>
          </a:p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Be Vietnam Bold"/>
              </a:rPr>
              <a:t>Trần Minh Triết</a:t>
            </a:r>
            <a:r>
              <a:rPr lang="en-US" sz="2799">
                <a:solidFill>
                  <a:srgbClr val="000000"/>
                </a:solidFill>
                <a:latin typeface="Be Vietnam Thin"/>
              </a:rPr>
              <a:t>: Chuẩn bị lớp lót, lên ý tưởng, sửa lại hồ</a:t>
            </a:r>
          </a:p>
          <a:p>
            <a:pPr algn="just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Be Vietnam Thin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144000" y="2009732"/>
            <a:ext cx="8880440" cy="7248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07"/>
              </a:lnSpc>
            </a:pPr>
            <a:r>
              <a:rPr lang="en-US" sz="2933">
                <a:solidFill>
                  <a:srgbClr val="000000"/>
                </a:solidFill>
                <a:latin typeface="Be Vietnam Bold"/>
              </a:rPr>
              <a:t>Lê Nguyễn Bảo Ni</a:t>
            </a:r>
            <a:r>
              <a:rPr lang="en-US" sz="2933">
                <a:solidFill>
                  <a:srgbClr val="000000"/>
                </a:solidFill>
                <a:latin typeface="Be Vietnam Thin"/>
              </a:rPr>
              <a:t>: Thuyết trình, đem cát sỏi, làm powerpoint </a:t>
            </a:r>
          </a:p>
          <a:p>
            <a:pPr algn="just">
              <a:lnSpc>
                <a:spcPts val="4107"/>
              </a:lnSpc>
            </a:pPr>
            <a:r>
              <a:rPr lang="en-US" sz="2933">
                <a:solidFill>
                  <a:srgbClr val="000000"/>
                </a:solidFill>
                <a:latin typeface="Be Vietnam Bold"/>
              </a:rPr>
              <a:t>Lê Thành Tuấn</a:t>
            </a:r>
            <a:r>
              <a:rPr lang="en-US" sz="2933">
                <a:solidFill>
                  <a:srgbClr val="000000"/>
                </a:solidFill>
                <a:latin typeface="Be Vietnam Thin"/>
              </a:rPr>
              <a:t>: Chuẩn bị lớp lót, cho cá ăn</a:t>
            </a:r>
          </a:p>
          <a:p>
            <a:pPr algn="just">
              <a:lnSpc>
                <a:spcPts val="4107"/>
              </a:lnSpc>
            </a:pPr>
            <a:r>
              <a:rPr lang="en-US" sz="2933">
                <a:solidFill>
                  <a:srgbClr val="000000"/>
                </a:solidFill>
                <a:latin typeface="Be Vietnam Bold"/>
              </a:rPr>
              <a:t>Đặng Thành Đạt</a:t>
            </a:r>
            <a:r>
              <a:rPr lang="en-US" sz="2933">
                <a:solidFill>
                  <a:srgbClr val="000000"/>
                </a:solidFill>
                <a:latin typeface="Be Vietnam Thin"/>
              </a:rPr>
              <a:t>: Chuẩn bị lớp lót, vệ sinh hồ</a:t>
            </a:r>
          </a:p>
          <a:p>
            <a:pPr algn="just">
              <a:lnSpc>
                <a:spcPts val="4107"/>
              </a:lnSpc>
            </a:pPr>
            <a:r>
              <a:rPr lang="en-US" sz="2933">
                <a:solidFill>
                  <a:srgbClr val="000000"/>
                </a:solidFill>
                <a:latin typeface="Be Vietnam Bold"/>
              </a:rPr>
              <a:t>Nguyễn Nhật Anh</a:t>
            </a:r>
            <a:r>
              <a:rPr lang="en-US" sz="2933">
                <a:solidFill>
                  <a:srgbClr val="000000"/>
                </a:solidFill>
                <a:latin typeface="Be Vietnam Thin"/>
              </a:rPr>
              <a:t>: Cho cá ăn, vẽ bản thiết kế, tìm hiểu về tập tính của cá</a:t>
            </a:r>
          </a:p>
          <a:p>
            <a:pPr algn="just">
              <a:lnSpc>
                <a:spcPts val="4107"/>
              </a:lnSpc>
            </a:pPr>
            <a:r>
              <a:rPr lang="en-US" sz="2933">
                <a:solidFill>
                  <a:srgbClr val="000000"/>
                </a:solidFill>
                <a:latin typeface="Be Vietnam Bold"/>
              </a:rPr>
              <a:t>Nguyễn Thị Tuyết Hạnh</a:t>
            </a:r>
            <a:r>
              <a:rPr lang="en-US" sz="2933">
                <a:solidFill>
                  <a:srgbClr val="000000"/>
                </a:solidFill>
                <a:latin typeface="Be Vietnam Thin"/>
              </a:rPr>
              <a:t>: Tìm hiểu về cá, rong</a:t>
            </a:r>
          </a:p>
          <a:p>
            <a:pPr algn="just">
              <a:lnSpc>
                <a:spcPts val="4107"/>
              </a:lnSpc>
            </a:pPr>
            <a:r>
              <a:rPr lang="en-US" sz="2933">
                <a:solidFill>
                  <a:srgbClr val="000000"/>
                </a:solidFill>
                <a:latin typeface="Be Vietnam Bold"/>
              </a:rPr>
              <a:t>Nguyễn Phước Dinh</a:t>
            </a:r>
            <a:r>
              <a:rPr lang="en-US" sz="2933">
                <a:solidFill>
                  <a:srgbClr val="000000"/>
                </a:solidFill>
                <a:latin typeface="Be Vietnam Thin"/>
              </a:rPr>
              <a:t>: Hỗ trợ thiết kế bể, chăm sóc hồ</a:t>
            </a:r>
          </a:p>
          <a:p>
            <a:pPr algn="just">
              <a:lnSpc>
                <a:spcPts val="4107"/>
              </a:lnSpc>
            </a:pPr>
            <a:r>
              <a:rPr lang="en-US" sz="2933">
                <a:solidFill>
                  <a:srgbClr val="000000"/>
                </a:solidFill>
                <a:latin typeface="Be Vietnam Bold"/>
              </a:rPr>
              <a:t>Hồ Anh Tú</a:t>
            </a:r>
            <a:r>
              <a:rPr lang="en-US" sz="2933">
                <a:solidFill>
                  <a:srgbClr val="000000"/>
                </a:solidFill>
                <a:latin typeface="Be Vietnam Thin"/>
              </a:rPr>
              <a:t>: Hỗ trợ kiến thức làm powerpoint</a:t>
            </a:r>
          </a:p>
          <a:p>
            <a:pPr algn="just">
              <a:lnSpc>
                <a:spcPts val="4107"/>
              </a:lnSpc>
            </a:pPr>
            <a:r>
              <a:rPr lang="en-US" sz="2933">
                <a:solidFill>
                  <a:srgbClr val="000000"/>
                </a:solidFill>
                <a:latin typeface="Be Vietnam Bold"/>
              </a:rPr>
              <a:t>Trần Ngọc Thu</a:t>
            </a:r>
            <a:r>
              <a:rPr lang="en-US" sz="2933">
                <a:solidFill>
                  <a:srgbClr val="000000"/>
                </a:solidFill>
                <a:latin typeface="Be Vietnam Thin"/>
              </a:rPr>
              <a:t>: Hỗ trợ kiến thức làm powerpoint, đem cây thuỷ sinh, cho cá ăn</a:t>
            </a:r>
          </a:p>
          <a:p>
            <a:pPr algn="just">
              <a:lnSpc>
                <a:spcPts val="4107"/>
              </a:lnSpc>
            </a:pPr>
            <a:endParaRPr lang="en-US" sz="2933">
              <a:solidFill>
                <a:srgbClr val="000000"/>
              </a:solidFill>
              <a:latin typeface="Be Vietnam Thin"/>
            </a:endParaRPr>
          </a:p>
          <a:p>
            <a:pPr algn="just">
              <a:lnSpc>
                <a:spcPts val="4107"/>
              </a:lnSpc>
            </a:pPr>
            <a:endParaRPr lang="en-US" sz="2933">
              <a:solidFill>
                <a:srgbClr val="000000"/>
              </a:solidFill>
              <a:latin typeface="Be Vietnam Thi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87883" y="2617992"/>
            <a:ext cx="4712234" cy="4245089"/>
          </a:xfrm>
          <a:custGeom>
            <a:avLst/>
            <a:gdLst/>
            <a:ahLst/>
            <a:cxnLst/>
            <a:rect l="l" t="t" r="r" b="b"/>
            <a:pathLst>
              <a:path w="4712234" h="4245089">
                <a:moveTo>
                  <a:pt x="0" y="0"/>
                </a:moveTo>
                <a:lnTo>
                  <a:pt x="4712234" y="0"/>
                </a:lnTo>
                <a:lnTo>
                  <a:pt x="4712234" y="4245089"/>
                </a:lnTo>
                <a:lnTo>
                  <a:pt x="0" y="42450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830" r="-47750" b="-3081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51170" y="2617992"/>
            <a:ext cx="4811666" cy="4245089"/>
          </a:xfrm>
          <a:custGeom>
            <a:avLst/>
            <a:gdLst/>
            <a:ahLst/>
            <a:cxnLst/>
            <a:rect l="l" t="t" r="r" b="b"/>
            <a:pathLst>
              <a:path w="4811666" h="4245089">
                <a:moveTo>
                  <a:pt x="0" y="0"/>
                </a:moveTo>
                <a:lnTo>
                  <a:pt x="4811666" y="0"/>
                </a:lnTo>
                <a:lnTo>
                  <a:pt x="4811666" y="4245089"/>
                </a:lnTo>
                <a:lnTo>
                  <a:pt x="0" y="42450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65667" b="-4059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624067" y="2617992"/>
            <a:ext cx="4769859" cy="4245089"/>
          </a:xfrm>
          <a:custGeom>
            <a:avLst/>
            <a:gdLst/>
            <a:ahLst/>
            <a:cxnLst/>
            <a:rect l="l" t="t" r="r" b="b"/>
            <a:pathLst>
              <a:path w="4769859" h="4245089">
                <a:moveTo>
                  <a:pt x="0" y="0"/>
                </a:moveTo>
                <a:lnTo>
                  <a:pt x="4769859" y="0"/>
                </a:lnTo>
                <a:lnTo>
                  <a:pt x="4769859" y="4245089"/>
                </a:lnTo>
                <a:lnTo>
                  <a:pt x="0" y="42450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256" b="-1425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590421" y="8459471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8" y="0"/>
                </a:lnTo>
                <a:lnTo>
                  <a:pt x="4091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03886" y="-2057400"/>
            <a:ext cx="5659536" cy="4114800"/>
          </a:xfrm>
          <a:custGeom>
            <a:avLst/>
            <a:gdLst/>
            <a:ahLst/>
            <a:cxnLst/>
            <a:rect l="l" t="t" r="r" b="b"/>
            <a:pathLst>
              <a:path w="5659536" h="4114800">
                <a:moveTo>
                  <a:pt x="0" y="0"/>
                </a:moveTo>
                <a:lnTo>
                  <a:pt x="5659537" y="0"/>
                </a:lnTo>
                <a:lnTo>
                  <a:pt x="56595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749561"/>
            <a:ext cx="1115031" cy="1868431"/>
          </a:xfrm>
          <a:custGeom>
            <a:avLst/>
            <a:gdLst/>
            <a:ahLst/>
            <a:cxnLst/>
            <a:rect l="l" t="t" r="r" b="b"/>
            <a:pathLst>
              <a:path w="1115031" h="1868431">
                <a:moveTo>
                  <a:pt x="0" y="0"/>
                </a:moveTo>
                <a:lnTo>
                  <a:pt x="1115031" y="0"/>
                </a:lnTo>
                <a:lnTo>
                  <a:pt x="1115031" y="1868431"/>
                </a:lnTo>
                <a:lnTo>
                  <a:pt x="0" y="18684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-2090902" y="933450"/>
            <a:ext cx="11617897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en-US" sz="4899">
                <a:solidFill>
                  <a:srgbClr val="5B4A3B"/>
                </a:solidFill>
                <a:latin typeface="Sigmar One"/>
              </a:rPr>
              <a:t>Cây thuỷ sinh 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906165" y="1870971"/>
            <a:ext cx="270167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La hán xanh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799993" y="1870971"/>
            <a:ext cx="3454003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Rong đuôi chồn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579189" y="1870971"/>
            <a:ext cx="1851273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Thuỷ cúc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624067" y="6930779"/>
            <a:ext cx="4769859" cy="2676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7"/>
              </a:lnSpc>
              <a:spcBef>
                <a:spcPct val="0"/>
              </a:spcBef>
            </a:pPr>
            <a:r>
              <a:rPr lang="en-US" sz="3047">
                <a:solidFill>
                  <a:srgbClr val="5B4A3B"/>
                </a:solidFill>
                <a:latin typeface="Paytone One"/>
              </a:rPr>
              <a:t>Tốc độ phát triển nhanh của thủy cúc giúp hạn chế rêu hại vì nó hấp thụ một lượng lớn dinh dưỡng trong nước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999530" y="6884139"/>
            <a:ext cx="4254466" cy="2760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1"/>
              </a:lnSpc>
              <a:spcBef>
                <a:spcPct val="0"/>
              </a:spcBef>
            </a:pPr>
            <a:r>
              <a:rPr lang="en-US" sz="3129">
                <a:solidFill>
                  <a:srgbClr val="5B4A3B"/>
                </a:solidFill>
                <a:latin typeface="Paytone One"/>
              </a:rPr>
              <a:t>tiết ra các chất có độc tính đối với các loài tảo nhằm ngăn chặn sự phát triển của tảo hại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51170" y="6958331"/>
            <a:ext cx="4811666" cy="1339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900">
                <a:solidFill>
                  <a:srgbClr val="5B4A3B"/>
                </a:solidFill>
                <a:latin typeface="Paytone One"/>
              </a:rPr>
              <a:t>Dễ trồng, dễ sống, không cần CO2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17113">
            <a:off x="1057595" y="123975"/>
            <a:ext cx="1044517" cy="1965723"/>
          </a:xfrm>
          <a:custGeom>
            <a:avLst/>
            <a:gdLst/>
            <a:ahLst/>
            <a:cxnLst/>
            <a:rect l="l" t="t" r="r" b="b"/>
            <a:pathLst>
              <a:path w="1044517" h="1965723">
                <a:moveTo>
                  <a:pt x="0" y="0"/>
                </a:moveTo>
                <a:lnTo>
                  <a:pt x="1044517" y="0"/>
                </a:lnTo>
                <a:lnTo>
                  <a:pt x="1044517" y="1965724"/>
                </a:lnTo>
                <a:lnTo>
                  <a:pt x="0" y="19657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242211" y="-1389535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8" y="0"/>
                </a:lnTo>
                <a:lnTo>
                  <a:pt x="4091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723656" y="7729912"/>
            <a:ext cx="5659536" cy="4114800"/>
          </a:xfrm>
          <a:custGeom>
            <a:avLst/>
            <a:gdLst/>
            <a:ahLst/>
            <a:cxnLst/>
            <a:rect l="l" t="t" r="r" b="b"/>
            <a:pathLst>
              <a:path w="5659536" h="4114800">
                <a:moveTo>
                  <a:pt x="0" y="0"/>
                </a:moveTo>
                <a:lnTo>
                  <a:pt x="5659536" y="0"/>
                </a:lnTo>
                <a:lnTo>
                  <a:pt x="56595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579853" y="3134840"/>
            <a:ext cx="15128293" cy="2388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sz="4599">
                <a:solidFill>
                  <a:srgbClr val="5B4A3B"/>
                </a:solidFill>
                <a:latin typeface="Paytone One"/>
              </a:rPr>
              <a:t>Ưu điểm: Tất cả các loài cây được chọn đều dễ sống, dễ trồng, không cần khí CO2 vẫn có thể sống khoẻ và xanh tốt, chi phí rẻ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79853" y="5909988"/>
            <a:ext cx="15128293" cy="2571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en-US" sz="4899">
                <a:solidFill>
                  <a:srgbClr val="5B4A3B"/>
                </a:solidFill>
                <a:latin typeface="Paytone One"/>
              </a:rPr>
              <a:t>Nhược điểm: La hán xanh gặp điều kiện tốt sẽ phát triển nhanh vì thế cần phải cắt tỉa thường xuyên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79853" y="923925"/>
            <a:ext cx="4574977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5B4A3B"/>
                </a:solidFill>
                <a:latin typeface="Paytone One"/>
              </a:rPr>
              <a:t>Cây thuỷ sinh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16206" y="3031455"/>
            <a:ext cx="3641970" cy="4015292"/>
          </a:xfrm>
          <a:custGeom>
            <a:avLst/>
            <a:gdLst/>
            <a:ahLst/>
            <a:cxnLst/>
            <a:rect l="l" t="t" r="r" b="b"/>
            <a:pathLst>
              <a:path w="3641970" h="4015292">
                <a:moveTo>
                  <a:pt x="0" y="0"/>
                </a:moveTo>
                <a:lnTo>
                  <a:pt x="3641970" y="0"/>
                </a:lnTo>
                <a:lnTo>
                  <a:pt x="3641970" y="4015292"/>
                </a:lnTo>
                <a:lnTo>
                  <a:pt x="0" y="40152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588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72396" y="3031455"/>
            <a:ext cx="4567866" cy="4015292"/>
          </a:xfrm>
          <a:custGeom>
            <a:avLst/>
            <a:gdLst/>
            <a:ahLst/>
            <a:cxnLst/>
            <a:rect l="l" t="t" r="r" b="b"/>
            <a:pathLst>
              <a:path w="4567866" h="4015292">
                <a:moveTo>
                  <a:pt x="0" y="0"/>
                </a:moveTo>
                <a:lnTo>
                  <a:pt x="4567866" y="0"/>
                </a:lnTo>
                <a:lnTo>
                  <a:pt x="4567866" y="4015292"/>
                </a:lnTo>
                <a:lnTo>
                  <a:pt x="0" y="40152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4586" t="-28827" r="-419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834426" y="2981075"/>
            <a:ext cx="3573617" cy="4015292"/>
          </a:xfrm>
          <a:custGeom>
            <a:avLst/>
            <a:gdLst/>
            <a:ahLst/>
            <a:cxnLst/>
            <a:rect l="l" t="t" r="r" b="b"/>
            <a:pathLst>
              <a:path w="3573617" h="4015292">
                <a:moveTo>
                  <a:pt x="0" y="0"/>
                </a:moveTo>
                <a:lnTo>
                  <a:pt x="3573617" y="0"/>
                </a:lnTo>
                <a:lnTo>
                  <a:pt x="3573617" y="4015291"/>
                </a:lnTo>
                <a:lnTo>
                  <a:pt x="0" y="40152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483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884293" y="3031455"/>
            <a:ext cx="3754409" cy="3964911"/>
          </a:xfrm>
          <a:custGeom>
            <a:avLst/>
            <a:gdLst/>
            <a:ahLst/>
            <a:cxnLst/>
            <a:rect l="l" t="t" r="r" b="b"/>
            <a:pathLst>
              <a:path w="3754409" h="3964911">
                <a:moveTo>
                  <a:pt x="0" y="0"/>
                </a:moveTo>
                <a:lnTo>
                  <a:pt x="3754409" y="0"/>
                </a:lnTo>
                <a:lnTo>
                  <a:pt x="3754409" y="3964911"/>
                </a:lnTo>
                <a:lnTo>
                  <a:pt x="0" y="39649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574" r="-1877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761498" y="-2057400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2429" y="7999247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001840" y="-1695065"/>
            <a:ext cx="4535351" cy="4114800"/>
          </a:xfrm>
          <a:custGeom>
            <a:avLst/>
            <a:gdLst/>
            <a:ahLst/>
            <a:cxnLst/>
            <a:rect l="l" t="t" r="r" b="b"/>
            <a:pathLst>
              <a:path w="4535351" h="4114800">
                <a:moveTo>
                  <a:pt x="0" y="0"/>
                </a:moveTo>
                <a:lnTo>
                  <a:pt x="4535351" y="0"/>
                </a:lnTo>
                <a:lnTo>
                  <a:pt x="45353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399773" y="1220696"/>
            <a:ext cx="2692598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5B4A3B"/>
                </a:solidFill>
                <a:latin typeface="Paytone One"/>
              </a:rPr>
              <a:t>Sinh vật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48883" y="7276492"/>
            <a:ext cx="4414892" cy="2887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2"/>
              </a:lnSpc>
              <a:spcBef>
                <a:spcPct val="0"/>
              </a:spcBef>
            </a:pPr>
            <a:r>
              <a:rPr lang="en-US" sz="3301">
                <a:solidFill>
                  <a:srgbClr val="5B4A3B"/>
                </a:solidFill>
                <a:latin typeface="Paytone One"/>
              </a:rPr>
              <a:t>Không chỉ đẹp, loài ốc cảnh này còn có tác dụng dọn thức ăn thừa trong hồ thủy sinh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44000" y="7276492"/>
            <a:ext cx="5840667" cy="2041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4"/>
              </a:lnSpc>
              <a:spcBef>
                <a:spcPct val="0"/>
              </a:spcBef>
            </a:pPr>
            <a:r>
              <a:rPr lang="en-US" sz="3895">
                <a:solidFill>
                  <a:srgbClr val="5B4A3B"/>
                </a:solidFill>
                <a:latin typeface="Paytone One"/>
              </a:rPr>
              <a:t>Cả 3 đều ăn lăn quăng, vẻ ngoài bắt mắt, chi phí rẻ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34810" y="2400685"/>
            <a:ext cx="137814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Ốc táo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774321" y="2400685"/>
            <a:ext cx="1974354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Bình tích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369813" y="2400685"/>
            <a:ext cx="2502843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Cánh buồm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546591" y="2400685"/>
            <a:ext cx="198120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Bảy màu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11911" y="7856706"/>
            <a:ext cx="2032311" cy="2803187"/>
          </a:xfrm>
          <a:custGeom>
            <a:avLst/>
            <a:gdLst/>
            <a:ahLst/>
            <a:cxnLst/>
            <a:rect l="l" t="t" r="r" b="b"/>
            <a:pathLst>
              <a:path w="2032311" h="2803187">
                <a:moveTo>
                  <a:pt x="0" y="0"/>
                </a:moveTo>
                <a:lnTo>
                  <a:pt x="2032310" y="0"/>
                </a:lnTo>
                <a:lnTo>
                  <a:pt x="2032310" y="2803188"/>
                </a:lnTo>
                <a:lnTo>
                  <a:pt x="0" y="28031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883685">
            <a:off x="14522466" y="876681"/>
            <a:ext cx="4011200" cy="2296412"/>
          </a:xfrm>
          <a:custGeom>
            <a:avLst/>
            <a:gdLst/>
            <a:ahLst/>
            <a:cxnLst/>
            <a:rect l="l" t="t" r="r" b="b"/>
            <a:pathLst>
              <a:path w="4011200" h="2296412">
                <a:moveTo>
                  <a:pt x="0" y="0"/>
                </a:moveTo>
                <a:lnTo>
                  <a:pt x="4011200" y="0"/>
                </a:lnTo>
                <a:lnTo>
                  <a:pt x="4011200" y="2296412"/>
                </a:lnTo>
                <a:lnTo>
                  <a:pt x="0" y="22964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66509" y="2228215"/>
            <a:ext cx="1079563" cy="1199515"/>
          </a:xfrm>
          <a:custGeom>
            <a:avLst/>
            <a:gdLst/>
            <a:ahLst/>
            <a:cxnLst/>
            <a:rect l="l" t="t" r="r" b="b"/>
            <a:pathLst>
              <a:path w="1079563" h="1199515">
                <a:moveTo>
                  <a:pt x="0" y="0"/>
                </a:moveTo>
                <a:lnTo>
                  <a:pt x="1079563" y="0"/>
                </a:lnTo>
                <a:lnTo>
                  <a:pt x="1079563" y="1199515"/>
                </a:lnTo>
                <a:lnTo>
                  <a:pt x="0" y="11995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399773" y="1220696"/>
            <a:ext cx="2692598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5B4A3B"/>
                </a:solidFill>
                <a:latin typeface="Paytone One"/>
              </a:rPr>
              <a:t>Sinh vật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99773" y="3322955"/>
            <a:ext cx="15128293" cy="182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5B4A3B"/>
                </a:solidFill>
                <a:latin typeface="Paytone One"/>
              </a:rPr>
              <a:t>Ưu điểm: Tất cả các sinh vật đều dễ sống, dễ nuôi, dễ mua, chi phí rẻ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99773" y="5643606"/>
            <a:ext cx="15128293" cy="182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5B4A3B"/>
                </a:solidFill>
                <a:latin typeface="Paytone One"/>
              </a:rPr>
              <a:t>Nhược điểm: Ốc táo có thể dọn rêu nhưng cũng có thể cắt đứt những cây rong trong hồ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9144000" y="1787525"/>
            <a:ext cx="0" cy="8499475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5532288" y="196996"/>
            <a:ext cx="2342554" cy="2422233"/>
          </a:xfrm>
          <a:custGeom>
            <a:avLst/>
            <a:gdLst/>
            <a:ahLst/>
            <a:cxnLst/>
            <a:rect l="l" t="t" r="r" b="b"/>
            <a:pathLst>
              <a:path w="2342554" h="2422233">
                <a:moveTo>
                  <a:pt x="0" y="0"/>
                </a:moveTo>
                <a:lnTo>
                  <a:pt x="2342554" y="0"/>
                </a:lnTo>
                <a:lnTo>
                  <a:pt x="2342554" y="2422233"/>
                </a:lnTo>
                <a:lnTo>
                  <a:pt x="0" y="24222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933450"/>
            <a:ext cx="3072259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5B4A3B"/>
                </a:solidFill>
                <a:latin typeface="Paytone One"/>
              </a:rPr>
              <a:t>Kiến thức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564829" y="2295696"/>
            <a:ext cx="4525119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Hệ sinh thái tự nhiên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521357" y="2295696"/>
            <a:ext cx="4713684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Hệ sinh thái nhân tạo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514875" y="3287988"/>
            <a:ext cx="4428679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_Do con người tạo ra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41634" y="3380911"/>
            <a:ext cx="5963543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_Hình thành trong tự nhiên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235039" y="4277953"/>
            <a:ext cx="8639803" cy="114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  <a:spcBef>
                <a:spcPct val="0"/>
              </a:spcBef>
            </a:pPr>
            <a:r>
              <a:rPr lang="en-US" sz="3300">
                <a:solidFill>
                  <a:srgbClr val="5B4A3B"/>
                </a:solidFill>
                <a:latin typeface="Paytone One"/>
              </a:rPr>
              <a:t>_Thành phần loài ít do nhu cầu của con người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41634" y="4466126"/>
            <a:ext cx="581054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_Thành phần loài đa dạng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44000" y="5832433"/>
            <a:ext cx="8305561" cy="2306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  <a:spcBef>
                <a:spcPct val="0"/>
              </a:spcBef>
            </a:pPr>
            <a:r>
              <a:rPr lang="en-US" sz="3300">
                <a:solidFill>
                  <a:srgbClr val="5B4A3B"/>
                </a:solidFill>
                <a:latin typeface="Paytone One"/>
              </a:rPr>
              <a:t>_Tính ổn định thấp, dễ sâu bệnh =&gt; Vì khả năng tự điều chỉnh kém hơn so với hst tự nhiên vì độ đa dạng loài thấp, mqh loài không chặt chẽ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41634" y="5832433"/>
            <a:ext cx="744572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_Tính ổn định cao, khó bị sâu bệnh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144000" y="8548963"/>
            <a:ext cx="7093392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_ Tốc độ sinh trưởng nhanh, năng suất cao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26806" y="8634730"/>
            <a:ext cx="7548307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_Tốc độ sinh trưởng chậm, năng suất thấp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314322" y="7501255"/>
            <a:ext cx="3278902" cy="2764190"/>
          </a:xfrm>
          <a:custGeom>
            <a:avLst/>
            <a:gdLst/>
            <a:ahLst/>
            <a:cxnLst/>
            <a:rect l="l" t="t" r="r" b="b"/>
            <a:pathLst>
              <a:path w="3278902" h="2764190">
                <a:moveTo>
                  <a:pt x="0" y="0"/>
                </a:moveTo>
                <a:lnTo>
                  <a:pt x="3278902" y="0"/>
                </a:lnTo>
                <a:lnTo>
                  <a:pt x="3278902" y="2764190"/>
                </a:lnTo>
                <a:lnTo>
                  <a:pt x="0" y="27641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652243" y="247088"/>
            <a:ext cx="2940981" cy="1563224"/>
          </a:xfrm>
          <a:custGeom>
            <a:avLst/>
            <a:gdLst/>
            <a:ahLst/>
            <a:cxnLst/>
            <a:rect l="l" t="t" r="r" b="b"/>
            <a:pathLst>
              <a:path w="2940981" h="1563224">
                <a:moveTo>
                  <a:pt x="0" y="0"/>
                </a:moveTo>
                <a:lnTo>
                  <a:pt x="2940981" y="0"/>
                </a:lnTo>
                <a:lnTo>
                  <a:pt x="2940981" y="1563224"/>
                </a:lnTo>
                <a:lnTo>
                  <a:pt x="0" y="15632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962660"/>
            <a:ext cx="16564524" cy="4180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Khó khăn: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+ Đắn đo trong việc lựa chọn nguyên vật liệu và sinh vật trong hồ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+ Vận chuyển hồ khó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+ Phải xây dựng lại hệ sinh thái 2 lần vì cây không bám chặt vào lớp nền, lớp nền quá nhiều cát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+Chi phí hồ cao: 250k</a:t>
            </a:r>
          </a:p>
          <a:p>
            <a:pPr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+ Để nơi có ít ánh sáng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5677535"/>
            <a:ext cx="15702785" cy="3580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Thuận lợi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+ Có tính thẩm mỹ cao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+ Các loại cây thuỷ sinh dễ sống, dễ chăm, dễ trồng không cần CO2 hay nhiều ánh sáng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+ Không gian hồ rộng, đẹp</a:t>
            </a:r>
          </a:p>
          <a:p>
            <a:pPr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+ Chắc chắ, bền bĩ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31007" y="2012315"/>
            <a:ext cx="15128293" cy="724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39"/>
              </a:lnSpc>
            </a:pPr>
            <a:r>
              <a:rPr lang="en-US" sz="4599">
                <a:solidFill>
                  <a:srgbClr val="5B4A3B"/>
                </a:solidFill>
                <a:latin typeface="Paytone One"/>
              </a:rPr>
              <a:t>_ Khi thay nước cần để một vỏ nilong để cản lực nước  giúp dòng chảy nhẹ nhàng sẽ giúp hồ mau trong hơn</a:t>
            </a:r>
          </a:p>
          <a:p>
            <a:pPr>
              <a:lnSpc>
                <a:spcPts val="6439"/>
              </a:lnSpc>
            </a:pPr>
            <a:r>
              <a:rPr lang="en-US" sz="4599">
                <a:solidFill>
                  <a:srgbClr val="5B4A3B"/>
                </a:solidFill>
                <a:latin typeface="Paytone One"/>
              </a:rPr>
              <a:t>_Nên trồng nhiều loài cây hơn để hồ được đẹp và đa dạng màu sắc hờn </a:t>
            </a:r>
          </a:p>
          <a:p>
            <a:pPr>
              <a:lnSpc>
                <a:spcPts val="6439"/>
              </a:lnSpc>
            </a:pPr>
            <a:r>
              <a:rPr lang="en-US" sz="4599">
                <a:solidFill>
                  <a:srgbClr val="5B4A3B"/>
                </a:solidFill>
                <a:latin typeface="Paytone One"/>
              </a:rPr>
              <a:t>_Không nên thả cá quá trễ vì sẽ có sự xuất hiện của lăn quăn</a:t>
            </a:r>
          </a:p>
          <a:p>
            <a:pPr>
              <a:lnSpc>
                <a:spcPts val="6439"/>
              </a:lnSpc>
              <a:spcBef>
                <a:spcPct val="0"/>
              </a:spcBef>
            </a:pPr>
            <a:r>
              <a:rPr lang="en-US" sz="4599">
                <a:solidFill>
                  <a:srgbClr val="5B4A3B"/>
                </a:solidFill>
                <a:latin typeface="Paytone One"/>
              </a:rPr>
              <a:t>_Ở lớp nền không nên trải cát quá dày để tránh hạn chế trong việc lọc hoá học</a:t>
            </a:r>
          </a:p>
        </p:txBody>
      </p:sp>
      <p:sp>
        <p:nvSpPr>
          <p:cNvPr id="3" name="Freeform 3"/>
          <p:cNvSpPr/>
          <p:nvPr/>
        </p:nvSpPr>
        <p:spPr>
          <a:xfrm>
            <a:off x="16333470" y="2088515"/>
            <a:ext cx="1851660" cy="2057400"/>
          </a:xfrm>
          <a:custGeom>
            <a:avLst/>
            <a:gdLst/>
            <a:ahLst/>
            <a:cxnLst/>
            <a:rect l="l" t="t" r="r" b="b"/>
            <a:pathLst>
              <a:path w="1851660" h="2057400">
                <a:moveTo>
                  <a:pt x="0" y="0"/>
                </a:moveTo>
                <a:lnTo>
                  <a:pt x="1851660" y="0"/>
                </a:lnTo>
                <a:lnTo>
                  <a:pt x="185166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933450"/>
            <a:ext cx="6221016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en-US" sz="4899">
                <a:solidFill>
                  <a:srgbClr val="BCABD3"/>
                </a:solidFill>
                <a:latin typeface="Paytone One"/>
              </a:rPr>
              <a:t>Rút ra kinh nghiệm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1700138" y="942975"/>
            <a:ext cx="16118532" cy="795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  <a:spcBef>
                <a:spcPct val="0"/>
              </a:spcBef>
            </a:pPr>
            <a:r>
              <a:rPr lang="en-US" sz="4700">
                <a:solidFill>
                  <a:srgbClr val="BCABD3"/>
                </a:solidFill>
                <a:latin typeface="Paytone One"/>
              </a:rPr>
              <a:t>Rút ra kiến thức sau khi làm dự án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589248" y="2095500"/>
            <a:ext cx="15109504" cy="7162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500">
                <a:solidFill>
                  <a:srgbClr val="5B4A3B"/>
                </a:solidFill>
                <a:latin typeface="Paytone One"/>
              </a:rPr>
              <a:t>_Biết được hệ sinh thái gồm có những hệ sinh thái nào</a:t>
            </a:r>
          </a:p>
          <a:p>
            <a:pPr>
              <a:lnSpc>
                <a:spcPts val="6299"/>
              </a:lnSpc>
            </a:pPr>
            <a:r>
              <a:rPr lang="en-US" sz="4500">
                <a:solidFill>
                  <a:srgbClr val="5B4A3B"/>
                </a:solidFill>
                <a:latin typeface="Paytone One"/>
              </a:rPr>
              <a:t>_Biết được thế nào là một quần thể, trong quần thể gồm những thành phần nào</a:t>
            </a:r>
          </a:p>
          <a:p>
            <a:pPr>
              <a:lnSpc>
                <a:spcPts val="6299"/>
              </a:lnSpc>
            </a:pPr>
            <a:r>
              <a:rPr lang="en-US" sz="4500">
                <a:solidFill>
                  <a:srgbClr val="5B4A3B"/>
                </a:solidFill>
                <a:latin typeface="Paytone One"/>
              </a:rPr>
              <a:t>_Biết so sánh giữa hệ sinh thái tự nhiên và hệ sinh thái nhân tạo</a:t>
            </a:r>
          </a:p>
          <a:p>
            <a:pPr>
              <a:lnSpc>
                <a:spcPts val="6299"/>
              </a:lnSpc>
            </a:pPr>
            <a:r>
              <a:rPr lang="en-US" sz="4500">
                <a:solidFill>
                  <a:srgbClr val="5B4A3B"/>
                </a:solidFill>
                <a:latin typeface="Paytone One"/>
              </a:rPr>
              <a:t>_Biết cách để xây dựng nên một hệ sinh thái nhân tạo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endParaRPr lang="en-US" sz="4500">
              <a:solidFill>
                <a:srgbClr val="5B4A3B"/>
              </a:solidFill>
              <a:latin typeface="Paytone One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6417" y="641856"/>
            <a:ext cx="16675166" cy="9003288"/>
            <a:chOff x="0" y="0"/>
            <a:chExt cx="4391813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1813" cy="2371236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solidFill>
              <a:srgbClr val="FFF1E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274971" y="3466595"/>
            <a:ext cx="13610306" cy="3874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14"/>
              </a:lnSpc>
            </a:pPr>
            <a:r>
              <a:rPr lang="en-US" sz="19208">
                <a:solidFill>
                  <a:srgbClr val="5B4A3B"/>
                </a:solidFill>
                <a:latin typeface="เอฟซี โอนิกิริ"/>
              </a:rPr>
              <a:t>Thanks for watching :3</a:t>
            </a:r>
          </a:p>
        </p:txBody>
      </p:sp>
      <p:sp>
        <p:nvSpPr>
          <p:cNvPr id="6" name="Freeform 6"/>
          <p:cNvSpPr/>
          <p:nvPr/>
        </p:nvSpPr>
        <p:spPr>
          <a:xfrm>
            <a:off x="13110644" y="7334460"/>
            <a:ext cx="4774598" cy="3125559"/>
          </a:xfrm>
          <a:custGeom>
            <a:avLst/>
            <a:gdLst/>
            <a:ahLst/>
            <a:cxnLst/>
            <a:rect l="l" t="t" r="r" b="b"/>
            <a:pathLst>
              <a:path w="4774598" h="3125559">
                <a:moveTo>
                  <a:pt x="0" y="0"/>
                </a:moveTo>
                <a:lnTo>
                  <a:pt x="4774598" y="0"/>
                </a:lnTo>
                <a:lnTo>
                  <a:pt x="4774598" y="3125559"/>
                </a:lnTo>
                <a:lnTo>
                  <a:pt x="0" y="31255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142341" y="7007895"/>
            <a:ext cx="6342082" cy="3778690"/>
          </a:xfrm>
          <a:custGeom>
            <a:avLst/>
            <a:gdLst/>
            <a:ahLst/>
            <a:cxnLst/>
            <a:rect l="l" t="t" r="r" b="b"/>
            <a:pathLst>
              <a:path w="6342082" h="3778690">
                <a:moveTo>
                  <a:pt x="0" y="0"/>
                </a:moveTo>
                <a:lnTo>
                  <a:pt x="6342082" y="0"/>
                </a:lnTo>
                <a:lnTo>
                  <a:pt x="6342082" y="3778690"/>
                </a:lnTo>
                <a:lnTo>
                  <a:pt x="0" y="37786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110644" y="147201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9" name="Freeform 9"/>
          <p:cNvSpPr/>
          <p:nvPr/>
        </p:nvSpPr>
        <p:spPr>
          <a:xfrm rot="-726169">
            <a:off x="9551879" y="666223"/>
            <a:ext cx="1442327" cy="2019257"/>
          </a:xfrm>
          <a:custGeom>
            <a:avLst/>
            <a:gdLst/>
            <a:ahLst/>
            <a:cxnLst/>
            <a:rect l="l" t="t" r="r" b="b"/>
            <a:pathLst>
              <a:path w="1442327" h="2019257">
                <a:moveTo>
                  <a:pt x="0" y="0"/>
                </a:moveTo>
                <a:lnTo>
                  <a:pt x="1442326" y="0"/>
                </a:lnTo>
                <a:lnTo>
                  <a:pt x="1442326" y="2019257"/>
                </a:lnTo>
                <a:lnTo>
                  <a:pt x="0" y="20192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0" name="Freeform 10"/>
          <p:cNvSpPr/>
          <p:nvPr/>
        </p:nvSpPr>
        <p:spPr>
          <a:xfrm rot="-2355099">
            <a:off x="11481465" y="998183"/>
            <a:ext cx="883387" cy="1236742"/>
          </a:xfrm>
          <a:custGeom>
            <a:avLst/>
            <a:gdLst/>
            <a:ahLst/>
            <a:cxnLst/>
            <a:rect l="l" t="t" r="r" b="b"/>
            <a:pathLst>
              <a:path w="883387" h="1236742">
                <a:moveTo>
                  <a:pt x="0" y="0"/>
                </a:moveTo>
                <a:lnTo>
                  <a:pt x="883387" y="0"/>
                </a:lnTo>
                <a:lnTo>
                  <a:pt x="883387" y="1236742"/>
                </a:lnTo>
                <a:lnTo>
                  <a:pt x="0" y="12367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1" name="Freeform 11"/>
          <p:cNvSpPr/>
          <p:nvPr/>
        </p:nvSpPr>
        <p:spPr>
          <a:xfrm rot="-1649417">
            <a:off x="13586479" y="2445717"/>
            <a:ext cx="514445" cy="720223"/>
          </a:xfrm>
          <a:custGeom>
            <a:avLst/>
            <a:gdLst/>
            <a:ahLst/>
            <a:cxnLst/>
            <a:rect l="l" t="t" r="r" b="b"/>
            <a:pathLst>
              <a:path w="514445" h="720223">
                <a:moveTo>
                  <a:pt x="0" y="0"/>
                </a:moveTo>
                <a:lnTo>
                  <a:pt x="514445" y="0"/>
                </a:lnTo>
                <a:lnTo>
                  <a:pt x="514445" y="720223"/>
                </a:lnTo>
                <a:lnTo>
                  <a:pt x="0" y="7202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316621"/>
            <a:ext cx="4561281" cy="3423420"/>
          </a:xfrm>
          <a:custGeom>
            <a:avLst/>
            <a:gdLst/>
            <a:ahLst/>
            <a:cxnLst/>
            <a:rect l="l" t="t" r="r" b="b"/>
            <a:pathLst>
              <a:path w="4561281" h="3423420">
                <a:moveTo>
                  <a:pt x="0" y="0"/>
                </a:moveTo>
                <a:lnTo>
                  <a:pt x="4561281" y="0"/>
                </a:lnTo>
                <a:lnTo>
                  <a:pt x="4561281" y="3423420"/>
                </a:lnTo>
                <a:lnTo>
                  <a:pt x="0" y="34234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36727" t="-1150" r="-6100"/>
            </a:stretch>
          </a:blipFill>
        </p:spPr>
      </p:sp>
      <p:sp>
        <p:nvSpPr>
          <p:cNvPr id="13" name="Freeform 13"/>
          <p:cNvSpPr/>
          <p:nvPr/>
        </p:nvSpPr>
        <p:spPr>
          <a:xfrm rot="5400000">
            <a:off x="15050997" y="817805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2"/>
                </a:lnTo>
                <a:lnTo>
                  <a:pt x="0" y="11761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4" name="Freeform 14"/>
          <p:cNvSpPr/>
          <p:nvPr/>
        </p:nvSpPr>
        <p:spPr>
          <a:xfrm rot="9638616">
            <a:off x="12144257" y="2115947"/>
            <a:ext cx="718461" cy="1005846"/>
          </a:xfrm>
          <a:custGeom>
            <a:avLst/>
            <a:gdLst/>
            <a:ahLst/>
            <a:cxnLst/>
            <a:rect l="l" t="t" r="r" b="b"/>
            <a:pathLst>
              <a:path w="718461" h="1005846">
                <a:moveTo>
                  <a:pt x="0" y="0"/>
                </a:moveTo>
                <a:lnTo>
                  <a:pt x="718461" y="0"/>
                </a:lnTo>
                <a:lnTo>
                  <a:pt x="718461" y="1005847"/>
                </a:lnTo>
                <a:lnTo>
                  <a:pt x="0" y="10058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4676341" y="8470139"/>
            <a:ext cx="4403783" cy="427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2"/>
              </a:lnSpc>
            </a:pPr>
            <a:r>
              <a:rPr lang="en-US" sz="2600" spc="57">
                <a:solidFill>
                  <a:srgbClr val="5B4A3B"/>
                </a:solidFill>
                <a:latin typeface="Balsamiq Sans Bold"/>
              </a:rPr>
              <a:t>www.reallygreatsite.com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79055">
            <a:off x="13351800" y="-5703043"/>
            <a:ext cx="7814999" cy="12245725"/>
          </a:xfrm>
          <a:custGeom>
            <a:avLst/>
            <a:gdLst/>
            <a:ahLst/>
            <a:cxnLst/>
            <a:rect l="l" t="t" r="r" b="b"/>
            <a:pathLst>
              <a:path w="7814999" h="12245725">
                <a:moveTo>
                  <a:pt x="0" y="0"/>
                </a:moveTo>
                <a:lnTo>
                  <a:pt x="7815000" y="0"/>
                </a:lnTo>
                <a:lnTo>
                  <a:pt x="7815000" y="12245725"/>
                </a:lnTo>
                <a:lnTo>
                  <a:pt x="0" y="122457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6381483">
            <a:off x="-3907500" y="4308153"/>
            <a:ext cx="7814999" cy="12245725"/>
          </a:xfrm>
          <a:custGeom>
            <a:avLst/>
            <a:gdLst/>
            <a:ahLst/>
            <a:cxnLst/>
            <a:rect l="l" t="t" r="r" b="b"/>
            <a:pathLst>
              <a:path w="7814999" h="12245725">
                <a:moveTo>
                  <a:pt x="0" y="0"/>
                </a:moveTo>
                <a:lnTo>
                  <a:pt x="7815000" y="0"/>
                </a:lnTo>
                <a:lnTo>
                  <a:pt x="7815000" y="12245725"/>
                </a:lnTo>
                <a:lnTo>
                  <a:pt x="0" y="122457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457531">
            <a:off x="1137924" y="6846681"/>
            <a:ext cx="1602407" cy="1787901"/>
          </a:xfrm>
          <a:custGeom>
            <a:avLst/>
            <a:gdLst/>
            <a:ahLst/>
            <a:cxnLst/>
            <a:rect l="l" t="t" r="r" b="b"/>
            <a:pathLst>
              <a:path w="1602407" h="1787901">
                <a:moveTo>
                  <a:pt x="0" y="0"/>
                </a:moveTo>
                <a:lnTo>
                  <a:pt x="1602406" y="0"/>
                </a:lnTo>
                <a:lnTo>
                  <a:pt x="1602406" y="1787901"/>
                </a:lnTo>
                <a:lnTo>
                  <a:pt x="0" y="17879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457531">
            <a:off x="13806242" y="699249"/>
            <a:ext cx="1648316" cy="1839126"/>
          </a:xfrm>
          <a:custGeom>
            <a:avLst/>
            <a:gdLst/>
            <a:ahLst/>
            <a:cxnLst/>
            <a:rect l="l" t="t" r="r" b="b"/>
            <a:pathLst>
              <a:path w="1648316" h="1839126">
                <a:moveTo>
                  <a:pt x="0" y="0"/>
                </a:moveTo>
                <a:lnTo>
                  <a:pt x="1648316" y="0"/>
                </a:lnTo>
                <a:lnTo>
                  <a:pt x="1648316" y="1839126"/>
                </a:lnTo>
                <a:lnTo>
                  <a:pt x="0" y="18391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849820">
            <a:off x="14848576" y="7605376"/>
            <a:ext cx="1792971" cy="3071470"/>
          </a:xfrm>
          <a:custGeom>
            <a:avLst/>
            <a:gdLst/>
            <a:ahLst/>
            <a:cxnLst/>
            <a:rect l="l" t="t" r="r" b="b"/>
            <a:pathLst>
              <a:path w="1792971" h="3071470">
                <a:moveTo>
                  <a:pt x="0" y="0"/>
                </a:moveTo>
                <a:lnTo>
                  <a:pt x="1792970" y="0"/>
                </a:lnTo>
                <a:lnTo>
                  <a:pt x="1792970" y="3071471"/>
                </a:lnTo>
                <a:lnTo>
                  <a:pt x="0" y="30714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 flipV="1">
            <a:off x="16076645" y="-712947"/>
            <a:ext cx="2365310" cy="2890720"/>
          </a:xfrm>
          <a:custGeom>
            <a:avLst/>
            <a:gdLst/>
            <a:ahLst/>
            <a:cxnLst/>
            <a:rect l="l" t="t" r="r" b="b"/>
            <a:pathLst>
              <a:path w="2365310" h="2890720">
                <a:moveTo>
                  <a:pt x="2365310" y="2890720"/>
                </a:moveTo>
                <a:lnTo>
                  <a:pt x="0" y="2890720"/>
                </a:lnTo>
                <a:lnTo>
                  <a:pt x="0" y="0"/>
                </a:lnTo>
                <a:lnTo>
                  <a:pt x="2365310" y="0"/>
                </a:lnTo>
                <a:lnTo>
                  <a:pt x="2365310" y="289072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6826" y="7782149"/>
            <a:ext cx="2365310" cy="2890720"/>
          </a:xfrm>
          <a:custGeom>
            <a:avLst/>
            <a:gdLst/>
            <a:ahLst/>
            <a:cxnLst/>
            <a:rect l="l" t="t" r="r" b="b"/>
            <a:pathLst>
              <a:path w="2365310" h="2890720">
                <a:moveTo>
                  <a:pt x="0" y="0"/>
                </a:moveTo>
                <a:lnTo>
                  <a:pt x="2365310" y="0"/>
                </a:lnTo>
                <a:lnTo>
                  <a:pt x="2365310" y="2890720"/>
                </a:lnTo>
                <a:lnTo>
                  <a:pt x="0" y="28907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962334" y="9664559"/>
            <a:ext cx="7315200" cy="3604399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9"/>
                </a:lnTo>
                <a:lnTo>
                  <a:pt x="0" y="360439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630400" y="1352854"/>
            <a:ext cx="7315200" cy="3604399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9"/>
                </a:lnTo>
                <a:lnTo>
                  <a:pt x="0" y="360439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108911" y="1704537"/>
            <a:ext cx="16070178" cy="1382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00"/>
              </a:lnSpc>
            </a:pPr>
            <a:r>
              <a:rPr lang="en-US" sz="5300">
                <a:solidFill>
                  <a:srgbClr val="B5838D"/>
                </a:solidFill>
                <a:latin typeface="Paytone One"/>
              </a:rPr>
              <a:t>Mô hình được thực hiện dựa trên một số nội dung sau đây</a:t>
            </a:r>
          </a:p>
        </p:txBody>
      </p:sp>
      <p:sp>
        <p:nvSpPr>
          <p:cNvPr id="12" name="Freeform 12"/>
          <p:cNvSpPr/>
          <p:nvPr/>
        </p:nvSpPr>
        <p:spPr>
          <a:xfrm>
            <a:off x="-4355123" y="1618812"/>
            <a:ext cx="5802923" cy="41148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0" y="0"/>
                </a:moveTo>
                <a:lnTo>
                  <a:pt x="5802923" y="0"/>
                </a:lnTo>
                <a:lnTo>
                  <a:pt x="58029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992230" y="4615289"/>
            <a:ext cx="14303539" cy="2516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BFBEE8"/>
                </a:solidFill>
                <a:latin typeface="Paytone One"/>
              </a:rPr>
              <a:t>Bài 40: Quần xã sinh vật và một số đặc trưng cơ bản của quần xã</a:t>
            </a:r>
          </a:p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BFBEE8"/>
                </a:solidFill>
                <a:latin typeface="Paytone One"/>
              </a:rPr>
              <a:t>Bài 42: Hệ sinh thái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381483">
            <a:off x="-4869834" y="4550007"/>
            <a:ext cx="7814999" cy="12245725"/>
          </a:xfrm>
          <a:custGeom>
            <a:avLst/>
            <a:gdLst/>
            <a:ahLst/>
            <a:cxnLst/>
            <a:rect l="l" t="t" r="r" b="b"/>
            <a:pathLst>
              <a:path w="7814999" h="12245725">
                <a:moveTo>
                  <a:pt x="0" y="0"/>
                </a:moveTo>
                <a:lnTo>
                  <a:pt x="7814999" y="0"/>
                </a:lnTo>
                <a:lnTo>
                  <a:pt x="7814999" y="12245725"/>
                </a:lnTo>
                <a:lnTo>
                  <a:pt x="0" y="122457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457531">
            <a:off x="1417465" y="7936608"/>
            <a:ext cx="1602407" cy="1787901"/>
          </a:xfrm>
          <a:custGeom>
            <a:avLst/>
            <a:gdLst/>
            <a:ahLst/>
            <a:cxnLst/>
            <a:rect l="l" t="t" r="r" b="b"/>
            <a:pathLst>
              <a:path w="1602407" h="1787901">
                <a:moveTo>
                  <a:pt x="0" y="0"/>
                </a:moveTo>
                <a:lnTo>
                  <a:pt x="1602407" y="0"/>
                </a:lnTo>
                <a:lnTo>
                  <a:pt x="1602407" y="1787901"/>
                </a:lnTo>
                <a:lnTo>
                  <a:pt x="0" y="17879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849820">
            <a:off x="14848576" y="7605376"/>
            <a:ext cx="1792971" cy="3071470"/>
          </a:xfrm>
          <a:custGeom>
            <a:avLst/>
            <a:gdLst/>
            <a:ahLst/>
            <a:cxnLst/>
            <a:rect l="l" t="t" r="r" b="b"/>
            <a:pathLst>
              <a:path w="1792971" h="3071470">
                <a:moveTo>
                  <a:pt x="0" y="0"/>
                </a:moveTo>
                <a:lnTo>
                  <a:pt x="1792970" y="0"/>
                </a:lnTo>
                <a:lnTo>
                  <a:pt x="1792970" y="3071471"/>
                </a:lnTo>
                <a:lnTo>
                  <a:pt x="0" y="30714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96826" y="7782149"/>
            <a:ext cx="2365310" cy="2890720"/>
          </a:xfrm>
          <a:custGeom>
            <a:avLst/>
            <a:gdLst/>
            <a:ahLst/>
            <a:cxnLst/>
            <a:rect l="l" t="t" r="r" b="b"/>
            <a:pathLst>
              <a:path w="2365310" h="2890720">
                <a:moveTo>
                  <a:pt x="0" y="0"/>
                </a:moveTo>
                <a:lnTo>
                  <a:pt x="2365310" y="0"/>
                </a:lnTo>
                <a:lnTo>
                  <a:pt x="2365310" y="2890720"/>
                </a:lnTo>
                <a:lnTo>
                  <a:pt x="0" y="2890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962334" y="9664559"/>
            <a:ext cx="7315200" cy="3604399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9"/>
                </a:lnTo>
                <a:lnTo>
                  <a:pt x="0" y="36043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1162050"/>
            <a:ext cx="14297261" cy="838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99"/>
              </a:lnSpc>
            </a:pPr>
            <a:r>
              <a:rPr lang="en-US" sz="6399">
                <a:solidFill>
                  <a:srgbClr val="B5838D"/>
                </a:solidFill>
                <a:latin typeface="Paytone One"/>
              </a:rPr>
              <a:t>I Quần xã sinh vật là gì ?</a:t>
            </a:r>
          </a:p>
        </p:txBody>
      </p:sp>
      <p:sp>
        <p:nvSpPr>
          <p:cNvPr id="8" name="Freeform 8"/>
          <p:cNvSpPr/>
          <p:nvPr/>
        </p:nvSpPr>
        <p:spPr>
          <a:xfrm>
            <a:off x="-4817094" y="1504333"/>
            <a:ext cx="5802923" cy="41148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0" y="0"/>
                </a:moveTo>
                <a:lnTo>
                  <a:pt x="5802923" y="0"/>
                </a:lnTo>
                <a:lnTo>
                  <a:pt x="58029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972144" y="-2359308"/>
            <a:ext cx="7315200" cy="3604399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9"/>
                </a:lnTo>
                <a:lnTo>
                  <a:pt x="0" y="36043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 flipV="1">
            <a:off x="9473128" y="8267700"/>
            <a:ext cx="5802923" cy="41148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5802923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802923" y="0"/>
                </a:lnTo>
                <a:lnTo>
                  <a:pt x="5802923" y="411480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985829" y="2617666"/>
            <a:ext cx="16934183" cy="4324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69"/>
              </a:lnSpc>
            </a:pPr>
            <a:r>
              <a:rPr lang="en-US" sz="4120">
                <a:solidFill>
                  <a:srgbClr val="5B4A3B"/>
                </a:solidFill>
                <a:latin typeface="Paytone One"/>
              </a:rPr>
              <a:t>Là tập hợp các quần thể thuộc nhiều loài khác nhau, cùng sống tại 1 không gian, thời gian nhất định</a:t>
            </a:r>
          </a:p>
          <a:p>
            <a:pPr>
              <a:lnSpc>
                <a:spcPts val="5769"/>
              </a:lnSpc>
            </a:pPr>
            <a:r>
              <a:rPr lang="en-US" sz="4120">
                <a:solidFill>
                  <a:srgbClr val="5B4A3B"/>
                </a:solidFill>
                <a:latin typeface="Paytone One"/>
              </a:rPr>
              <a:t>_ Đặc điểm:</a:t>
            </a:r>
          </a:p>
          <a:p>
            <a:pPr>
              <a:lnSpc>
                <a:spcPts val="5769"/>
              </a:lnSpc>
            </a:pPr>
            <a:r>
              <a:rPr lang="en-US" sz="4120">
                <a:solidFill>
                  <a:srgbClr val="5B4A3B"/>
                </a:solidFill>
                <a:latin typeface="Paytone One"/>
              </a:rPr>
              <a:t>+ Có cấu trúc thay đổi ổn định</a:t>
            </a:r>
          </a:p>
          <a:p>
            <a:pPr>
              <a:lnSpc>
                <a:spcPts val="5769"/>
              </a:lnSpc>
            </a:pPr>
            <a:r>
              <a:rPr lang="en-US" sz="4120">
                <a:solidFill>
                  <a:srgbClr val="5B4A3B"/>
                </a:solidFill>
                <a:latin typeface="Paytone One"/>
              </a:rPr>
              <a:t>+ Các cá thể có mối qh mật thiết với nhau</a:t>
            </a:r>
          </a:p>
          <a:p>
            <a:pPr>
              <a:lnSpc>
                <a:spcPts val="5769"/>
              </a:lnSpc>
              <a:spcBef>
                <a:spcPct val="0"/>
              </a:spcBef>
            </a:pPr>
            <a:endParaRPr lang="en-US" sz="4120">
              <a:solidFill>
                <a:srgbClr val="5B4A3B"/>
              </a:solidFill>
              <a:latin typeface="Paytone One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427653" y="6638922"/>
            <a:ext cx="5903119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5B4A3B"/>
                </a:solidFill>
                <a:latin typeface="Paytone One Bold"/>
              </a:rPr>
              <a:t>Ví dụ: Quần xã hồ thuỷ sinh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406241" y="1028700"/>
            <a:ext cx="4330833" cy="3373346"/>
            <a:chOff x="0" y="0"/>
            <a:chExt cx="1140631" cy="8884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0631" cy="888453"/>
            </a:xfrm>
            <a:custGeom>
              <a:avLst/>
              <a:gdLst/>
              <a:ahLst/>
              <a:cxnLst/>
              <a:rect l="l" t="t" r="r" b="b"/>
              <a:pathLst>
                <a:path w="1140631" h="888453">
                  <a:moveTo>
                    <a:pt x="570315" y="0"/>
                  </a:moveTo>
                  <a:cubicBezTo>
                    <a:pt x="255339" y="0"/>
                    <a:pt x="0" y="198887"/>
                    <a:pt x="0" y="444227"/>
                  </a:cubicBezTo>
                  <a:cubicBezTo>
                    <a:pt x="0" y="689566"/>
                    <a:pt x="255339" y="888453"/>
                    <a:pt x="570315" y="888453"/>
                  </a:cubicBezTo>
                  <a:cubicBezTo>
                    <a:pt x="885292" y="888453"/>
                    <a:pt x="1140631" y="689566"/>
                    <a:pt x="1140631" y="444227"/>
                  </a:cubicBezTo>
                  <a:cubicBezTo>
                    <a:pt x="1140631" y="198887"/>
                    <a:pt x="885292" y="0"/>
                    <a:pt x="57031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6934" y="45192"/>
              <a:ext cx="926763" cy="7599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3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520968" y="5143500"/>
            <a:ext cx="4139336" cy="3086100"/>
            <a:chOff x="0" y="0"/>
            <a:chExt cx="1090195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90195" cy="812800"/>
            </a:xfrm>
            <a:custGeom>
              <a:avLst/>
              <a:gdLst/>
              <a:ahLst/>
              <a:cxnLst/>
              <a:rect l="l" t="t" r="r" b="b"/>
              <a:pathLst>
                <a:path w="1090195" h="812800">
                  <a:moveTo>
                    <a:pt x="545098" y="0"/>
                  </a:moveTo>
                  <a:cubicBezTo>
                    <a:pt x="244049" y="0"/>
                    <a:pt x="0" y="181951"/>
                    <a:pt x="0" y="406400"/>
                  </a:cubicBezTo>
                  <a:cubicBezTo>
                    <a:pt x="0" y="630849"/>
                    <a:pt x="244049" y="812800"/>
                    <a:pt x="545098" y="812800"/>
                  </a:cubicBezTo>
                  <a:cubicBezTo>
                    <a:pt x="846147" y="812800"/>
                    <a:pt x="1090195" y="630849"/>
                    <a:pt x="1090195" y="406400"/>
                  </a:cubicBezTo>
                  <a:cubicBezTo>
                    <a:pt x="1090195" y="181951"/>
                    <a:pt x="846147" y="0"/>
                    <a:pt x="54509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2206" y="38100"/>
              <a:ext cx="88578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3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883125" y="5143500"/>
            <a:ext cx="4139336" cy="3086100"/>
            <a:chOff x="0" y="0"/>
            <a:chExt cx="1090195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90195" cy="812800"/>
            </a:xfrm>
            <a:custGeom>
              <a:avLst/>
              <a:gdLst/>
              <a:ahLst/>
              <a:cxnLst/>
              <a:rect l="l" t="t" r="r" b="b"/>
              <a:pathLst>
                <a:path w="1090195" h="812800">
                  <a:moveTo>
                    <a:pt x="545098" y="0"/>
                  </a:moveTo>
                  <a:cubicBezTo>
                    <a:pt x="244049" y="0"/>
                    <a:pt x="0" y="181951"/>
                    <a:pt x="0" y="406400"/>
                  </a:cubicBezTo>
                  <a:cubicBezTo>
                    <a:pt x="0" y="630849"/>
                    <a:pt x="244049" y="812800"/>
                    <a:pt x="545098" y="812800"/>
                  </a:cubicBezTo>
                  <a:cubicBezTo>
                    <a:pt x="846147" y="812800"/>
                    <a:pt x="1090195" y="630849"/>
                    <a:pt x="1090195" y="406400"/>
                  </a:cubicBezTo>
                  <a:cubicBezTo>
                    <a:pt x="1090195" y="181951"/>
                    <a:pt x="846147" y="0"/>
                    <a:pt x="54509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2206" y="38100"/>
              <a:ext cx="88578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32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368227" y="2091803"/>
            <a:ext cx="2406862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5B4A3B"/>
                </a:solidFill>
                <a:latin typeface="Paytone One Bold"/>
              </a:rPr>
              <a:t>Quần thể cá bảy màu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853286" y="6062980"/>
            <a:ext cx="3474698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5B4A3B"/>
                </a:solidFill>
                <a:latin typeface="Paytone One Bold"/>
              </a:rPr>
              <a:t>Quần thể rong đuôi chồn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258608" y="6363017"/>
            <a:ext cx="338837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5B4A3B"/>
                </a:solidFill>
                <a:latin typeface="Paytone One Bold"/>
              </a:rPr>
              <a:t>Quần thể ốc táo</a:t>
            </a:r>
          </a:p>
        </p:txBody>
      </p:sp>
      <p:sp>
        <p:nvSpPr>
          <p:cNvPr id="14" name="AutoShape 14"/>
          <p:cNvSpPr/>
          <p:nvPr/>
        </p:nvSpPr>
        <p:spPr>
          <a:xfrm flipV="1">
            <a:off x="6289134" y="3688286"/>
            <a:ext cx="1080704" cy="1281211"/>
          </a:xfrm>
          <a:prstGeom prst="line">
            <a:avLst/>
          </a:prstGeom>
          <a:ln w="95250" cap="flat">
            <a:solidFill>
              <a:srgbClr val="000000"/>
            </a:solidFill>
            <a:prstDash val="solid"/>
            <a:headEnd type="arrow" w="med" len="sm"/>
            <a:tailEnd type="arrow" w="med" len="sm"/>
          </a:ln>
        </p:spPr>
      </p:sp>
      <p:sp>
        <p:nvSpPr>
          <p:cNvPr id="15" name="AutoShape 15"/>
          <p:cNvSpPr/>
          <p:nvPr/>
        </p:nvSpPr>
        <p:spPr>
          <a:xfrm>
            <a:off x="8402954" y="7005320"/>
            <a:ext cx="2906462" cy="0"/>
          </a:xfrm>
          <a:prstGeom prst="line">
            <a:avLst/>
          </a:prstGeom>
          <a:ln w="123825" cap="flat">
            <a:solidFill>
              <a:srgbClr val="000000"/>
            </a:solidFill>
            <a:prstDash val="solid"/>
            <a:headEnd type="arrow" w="med" len="sm"/>
            <a:tailEnd type="arrow" w="med" len="sm"/>
          </a:ln>
        </p:spPr>
      </p:sp>
      <p:sp>
        <p:nvSpPr>
          <p:cNvPr id="16" name="AutoShape 16"/>
          <p:cNvSpPr/>
          <p:nvPr/>
        </p:nvSpPr>
        <p:spPr>
          <a:xfrm>
            <a:off x="12162355" y="3657579"/>
            <a:ext cx="1441540" cy="1231459"/>
          </a:xfrm>
          <a:prstGeom prst="line">
            <a:avLst/>
          </a:prstGeom>
          <a:ln w="104775" cap="flat">
            <a:solidFill>
              <a:srgbClr val="000000"/>
            </a:solidFill>
            <a:prstDash val="solid"/>
            <a:headEnd type="arrow" w="med" len="sm"/>
            <a:tailEnd type="arrow" w="med" len="sm"/>
          </a:ln>
        </p:spPr>
      </p:sp>
      <p:sp>
        <p:nvSpPr>
          <p:cNvPr id="17" name="TextBox 17"/>
          <p:cNvSpPr txBox="1"/>
          <p:nvPr/>
        </p:nvSpPr>
        <p:spPr>
          <a:xfrm>
            <a:off x="873820" y="942975"/>
            <a:ext cx="5958932" cy="3892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17"/>
              </a:lnSpc>
            </a:pPr>
            <a:r>
              <a:rPr lang="en-US" sz="4441">
                <a:solidFill>
                  <a:srgbClr val="5B4A3B"/>
                </a:solidFill>
                <a:latin typeface="Paytone One"/>
              </a:rPr>
              <a:t>Các quần thể có mối tương tác với nhau và các quần thể cũng có sự tương tác với môi trường</a:t>
            </a:r>
          </a:p>
        </p:txBody>
      </p:sp>
      <p:sp>
        <p:nvSpPr>
          <p:cNvPr id="18" name="Freeform 18"/>
          <p:cNvSpPr/>
          <p:nvPr/>
        </p:nvSpPr>
        <p:spPr>
          <a:xfrm rot="-6381483">
            <a:off x="-5292380" y="4164138"/>
            <a:ext cx="7814999" cy="12245725"/>
          </a:xfrm>
          <a:custGeom>
            <a:avLst/>
            <a:gdLst/>
            <a:ahLst/>
            <a:cxnLst/>
            <a:rect l="l" t="t" r="r" b="b"/>
            <a:pathLst>
              <a:path w="7814999" h="12245725">
                <a:moveTo>
                  <a:pt x="0" y="0"/>
                </a:moveTo>
                <a:lnTo>
                  <a:pt x="7814999" y="0"/>
                </a:lnTo>
                <a:lnTo>
                  <a:pt x="7814999" y="12245724"/>
                </a:lnTo>
                <a:lnTo>
                  <a:pt x="0" y="122457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0" y="7396280"/>
            <a:ext cx="2365310" cy="2890720"/>
          </a:xfrm>
          <a:custGeom>
            <a:avLst/>
            <a:gdLst/>
            <a:ahLst/>
            <a:cxnLst/>
            <a:rect l="l" t="t" r="r" b="b"/>
            <a:pathLst>
              <a:path w="2365310" h="2890720">
                <a:moveTo>
                  <a:pt x="0" y="0"/>
                </a:moveTo>
                <a:lnTo>
                  <a:pt x="2365310" y="0"/>
                </a:lnTo>
                <a:lnTo>
                  <a:pt x="2365310" y="2890720"/>
                </a:lnTo>
                <a:lnTo>
                  <a:pt x="0" y="2890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flipH="1" flipV="1">
            <a:off x="9260894" y="8448675"/>
            <a:ext cx="5802923" cy="41148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5802923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802923" y="0"/>
                </a:lnTo>
                <a:lnTo>
                  <a:pt x="5802923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 flipV="1">
            <a:off x="-2358155" y="2158478"/>
            <a:ext cx="5802923" cy="41148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5802923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802923" y="0"/>
                </a:lnTo>
                <a:lnTo>
                  <a:pt x="5802923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178725" y="-2209717"/>
            <a:ext cx="7315200" cy="3604399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9"/>
                </a:lnTo>
                <a:lnTo>
                  <a:pt x="0" y="36043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-3456833" y="9258300"/>
            <a:ext cx="10863074" cy="5352533"/>
          </a:xfrm>
          <a:custGeom>
            <a:avLst/>
            <a:gdLst/>
            <a:ahLst/>
            <a:cxnLst/>
            <a:rect l="l" t="t" r="r" b="b"/>
            <a:pathLst>
              <a:path w="10863074" h="5352533">
                <a:moveTo>
                  <a:pt x="0" y="0"/>
                </a:moveTo>
                <a:lnTo>
                  <a:pt x="10863074" y="0"/>
                </a:lnTo>
                <a:lnTo>
                  <a:pt x="10863074" y="5352533"/>
                </a:lnTo>
                <a:lnTo>
                  <a:pt x="0" y="53525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3849820">
            <a:off x="14873504" y="7606163"/>
            <a:ext cx="1769297" cy="3030916"/>
          </a:xfrm>
          <a:custGeom>
            <a:avLst/>
            <a:gdLst/>
            <a:ahLst/>
            <a:cxnLst/>
            <a:rect l="l" t="t" r="r" b="b"/>
            <a:pathLst>
              <a:path w="1769297" h="3030916">
                <a:moveTo>
                  <a:pt x="0" y="0"/>
                </a:moveTo>
                <a:lnTo>
                  <a:pt x="1769297" y="0"/>
                </a:lnTo>
                <a:lnTo>
                  <a:pt x="1769297" y="3030916"/>
                </a:lnTo>
                <a:lnTo>
                  <a:pt x="0" y="30309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099502"/>
            <a:ext cx="3024634" cy="705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  <a:spcBef>
                <a:spcPct val="0"/>
              </a:spcBef>
            </a:pPr>
            <a:r>
              <a:rPr lang="en-US" sz="4100">
                <a:solidFill>
                  <a:srgbClr val="BFBEE8"/>
                </a:solidFill>
                <a:latin typeface="DejaVu Serif Bold"/>
              </a:rPr>
              <a:t>Khái niệm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148843" y="4338387"/>
            <a:ext cx="17139157" cy="5570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65"/>
              </a:lnSpc>
            </a:pPr>
            <a:r>
              <a:rPr lang="en-US" sz="4546">
                <a:solidFill>
                  <a:srgbClr val="5B4A3B"/>
                </a:solidFill>
                <a:latin typeface="Paytone One"/>
              </a:rPr>
              <a:t>Bao gồm quần xã sinh vật và sinh cảnh(môi trường vô sinh của quần xã)</a:t>
            </a:r>
          </a:p>
          <a:p>
            <a:pPr>
              <a:lnSpc>
                <a:spcPts val="6365"/>
              </a:lnSpc>
            </a:pPr>
            <a:r>
              <a:rPr lang="en-US" sz="4546">
                <a:solidFill>
                  <a:srgbClr val="5B4A3B"/>
                </a:solidFill>
                <a:latin typeface="Paytone One"/>
              </a:rPr>
              <a:t>Sinh vật trong quần xã luôn tác động lẫn nhau và đồng thời tác động qua lại</a:t>
            </a:r>
          </a:p>
          <a:p>
            <a:pPr>
              <a:lnSpc>
                <a:spcPts val="6365"/>
              </a:lnSpc>
            </a:pPr>
            <a:r>
              <a:rPr lang="en-US" sz="4546">
                <a:solidFill>
                  <a:srgbClr val="5B4A3B"/>
                </a:solidFill>
                <a:latin typeface="Paytone One"/>
              </a:rPr>
              <a:t>=&gt; Hệ sinh thái là một hệ thống sinh học hoàn chỉnh và ổn định</a:t>
            </a:r>
          </a:p>
          <a:p>
            <a:pPr>
              <a:lnSpc>
                <a:spcPts val="6365"/>
              </a:lnSpc>
              <a:spcBef>
                <a:spcPct val="0"/>
              </a:spcBef>
            </a:pPr>
            <a:endParaRPr lang="en-US" sz="4546">
              <a:solidFill>
                <a:srgbClr val="5B4A3B"/>
              </a:solidFill>
              <a:latin typeface="Paytone One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28700" y="1811087"/>
            <a:ext cx="9157395" cy="75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>
                <a:solidFill>
                  <a:srgbClr val="B5838D"/>
                </a:solidFill>
                <a:latin typeface="Sigmar One"/>
              </a:rPr>
              <a:t>II Khái niệm về hệ sinh thái</a:t>
            </a:r>
          </a:p>
        </p:txBody>
      </p:sp>
      <p:sp>
        <p:nvSpPr>
          <p:cNvPr id="5" name="Freeform 5"/>
          <p:cNvSpPr/>
          <p:nvPr/>
        </p:nvSpPr>
        <p:spPr>
          <a:xfrm rot="-3895827">
            <a:off x="12710144" y="-5560602"/>
            <a:ext cx="7097350" cy="11121204"/>
          </a:xfrm>
          <a:custGeom>
            <a:avLst/>
            <a:gdLst/>
            <a:ahLst/>
            <a:cxnLst/>
            <a:rect l="l" t="t" r="r" b="b"/>
            <a:pathLst>
              <a:path w="7097350" h="11121204">
                <a:moveTo>
                  <a:pt x="0" y="0"/>
                </a:moveTo>
                <a:lnTo>
                  <a:pt x="7097350" y="0"/>
                </a:lnTo>
                <a:lnTo>
                  <a:pt x="7097350" y="11121204"/>
                </a:lnTo>
                <a:lnTo>
                  <a:pt x="0" y="111212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 flipV="1">
            <a:off x="10455896" y="8229600"/>
            <a:ext cx="5802923" cy="41148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5802923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802923" y="0"/>
                </a:lnTo>
                <a:lnTo>
                  <a:pt x="5802923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 flipV="1">
            <a:off x="15769487" y="0"/>
            <a:ext cx="2979626" cy="3641495"/>
          </a:xfrm>
          <a:custGeom>
            <a:avLst/>
            <a:gdLst/>
            <a:ahLst/>
            <a:cxnLst/>
            <a:rect l="l" t="t" r="r" b="b"/>
            <a:pathLst>
              <a:path w="2979626" h="3641495">
                <a:moveTo>
                  <a:pt x="2979626" y="3641495"/>
                </a:moveTo>
                <a:lnTo>
                  <a:pt x="0" y="3641495"/>
                </a:lnTo>
                <a:lnTo>
                  <a:pt x="0" y="0"/>
                </a:lnTo>
                <a:lnTo>
                  <a:pt x="2979626" y="0"/>
                </a:lnTo>
                <a:lnTo>
                  <a:pt x="2979626" y="3641495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849820">
            <a:off x="15374171" y="8170803"/>
            <a:ext cx="1769297" cy="3030916"/>
          </a:xfrm>
          <a:custGeom>
            <a:avLst/>
            <a:gdLst/>
            <a:ahLst/>
            <a:cxnLst/>
            <a:rect l="l" t="t" r="r" b="b"/>
            <a:pathLst>
              <a:path w="1769297" h="3030916">
                <a:moveTo>
                  <a:pt x="0" y="0"/>
                </a:moveTo>
                <a:lnTo>
                  <a:pt x="1769297" y="0"/>
                </a:lnTo>
                <a:lnTo>
                  <a:pt x="1769297" y="3030916"/>
                </a:lnTo>
                <a:lnTo>
                  <a:pt x="0" y="30309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381483">
            <a:off x="-3907500" y="4308153"/>
            <a:ext cx="7814999" cy="12245725"/>
          </a:xfrm>
          <a:custGeom>
            <a:avLst/>
            <a:gdLst/>
            <a:ahLst/>
            <a:cxnLst/>
            <a:rect l="l" t="t" r="r" b="b"/>
            <a:pathLst>
              <a:path w="7814999" h="12245725">
                <a:moveTo>
                  <a:pt x="0" y="0"/>
                </a:moveTo>
                <a:lnTo>
                  <a:pt x="7815000" y="0"/>
                </a:lnTo>
                <a:lnTo>
                  <a:pt x="7815000" y="12245725"/>
                </a:lnTo>
                <a:lnTo>
                  <a:pt x="0" y="122457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779055">
            <a:off x="13351800" y="-5094162"/>
            <a:ext cx="7814999" cy="12245725"/>
          </a:xfrm>
          <a:custGeom>
            <a:avLst/>
            <a:gdLst/>
            <a:ahLst/>
            <a:cxnLst/>
            <a:rect l="l" t="t" r="r" b="b"/>
            <a:pathLst>
              <a:path w="7814999" h="12245725">
                <a:moveTo>
                  <a:pt x="0" y="0"/>
                </a:moveTo>
                <a:lnTo>
                  <a:pt x="7815000" y="0"/>
                </a:lnTo>
                <a:lnTo>
                  <a:pt x="7815000" y="12245724"/>
                </a:lnTo>
                <a:lnTo>
                  <a:pt x="0" y="12245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457531">
            <a:off x="1773293" y="7294565"/>
            <a:ext cx="1843945" cy="2057400"/>
          </a:xfrm>
          <a:custGeom>
            <a:avLst/>
            <a:gdLst/>
            <a:ahLst/>
            <a:cxnLst/>
            <a:rect l="l" t="t" r="r" b="b"/>
            <a:pathLst>
              <a:path w="1843945" h="2057400">
                <a:moveTo>
                  <a:pt x="0" y="0"/>
                </a:moveTo>
                <a:lnTo>
                  <a:pt x="1843945" y="0"/>
                </a:lnTo>
                <a:lnTo>
                  <a:pt x="184394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457531">
            <a:off x="13453750" y="636873"/>
            <a:ext cx="1843945" cy="2057400"/>
          </a:xfrm>
          <a:custGeom>
            <a:avLst/>
            <a:gdLst/>
            <a:ahLst/>
            <a:cxnLst/>
            <a:rect l="l" t="t" r="r" b="b"/>
            <a:pathLst>
              <a:path w="1843945" h="2057400">
                <a:moveTo>
                  <a:pt x="0" y="0"/>
                </a:moveTo>
                <a:lnTo>
                  <a:pt x="1843945" y="0"/>
                </a:lnTo>
                <a:lnTo>
                  <a:pt x="184394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849820">
            <a:off x="14848576" y="7605376"/>
            <a:ext cx="1792971" cy="3071470"/>
          </a:xfrm>
          <a:custGeom>
            <a:avLst/>
            <a:gdLst/>
            <a:ahLst/>
            <a:cxnLst/>
            <a:rect l="l" t="t" r="r" b="b"/>
            <a:pathLst>
              <a:path w="1792971" h="3071470">
                <a:moveTo>
                  <a:pt x="0" y="0"/>
                </a:moveTo>
                <a:lnTo>
                  <a:pt x="1792970" y="0"/>
                </a:lnTo>
                <a:lnTo>
                  <a:pt x="1792970" y="3071471"/>
                </a:lnTo>
                <a:lnTo>
                  <a:pt x="0" y="30714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 flipV="1">
            <a:off x="16076645" y="-104066"/>
            <a:ext cx="2365310" cy="2890720"/>
          </a:xfrm>
          <a:custGeom>
            <a:avLst/>
            <a:gdLst/>
            <a:ahLst/>
            <a:cxnLst/>
            <a:rect l="l" t="t" r="r" b="b"/>
            <a:pathLst>
              <a:path w="2365310" h="2890720">
                <a:moveTo>
                  <a:pt x="2365310" y="2890720"/>
                </a:moveTo>
                <a:lnTo>
                  <a:pt x="0" y="2890720"/>
                </a:lnTo>
                <a:lnTo>
                  <a:pt x="0" y="0"/>
                </a:lnTo>
                <a:lnTo>
                  <a:pt x="2365310" y="0"/>
                </a:lnTo>
                <a:lnTo>
                  <a:pt x="2365310" y="289072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6826" y="7782149"/>
            <a:ext cx="2365310" cy="2890720"/>
          </a:xfrm>
          <a:custGeom>
            <a:avLst/>
            <a:gdLst/>
            <a:ahLst/>
            <a:cxnLst/>
            <a:rect l="l" t="t" r="r" b="b"/>
            <a:pathLst>
              <a:path w="2365310" h="2890720">
                <a:moveTo>
                  <a:pt x="0" y="0"/>
                </a:moveTo>
                <a:lnTo>
                  <a:pt x="2365310" y="0"/>
                </a:lnTo>
                <a:lnTo>
                  <a:pt x="2365310" y="2890720"/>
                </a:lnTo>
                <a:lnTo>
                  <a:pt x="0" y="28907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962334" y="9664559"/>
            <a:ext cx="7315200" cy="3604399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9"/>
                </a:lnTo>
                <a:lnTo>
                  <a:pt x="0" y="360439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630400" y="1961735"/>
            <a:ext cx="7315200" cy="3604399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8"/>
                </a:lnTo>
                <a:lnTo>
                  <a:pt x="0" y="36043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3259984" y="2299625"/>
            <a:ext cx="5802923" cy="41148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0" y="0"/>
                </a:moveTo>
                <a:lnTo>
                  <a:pt x="5802923" y="0"/>
                </a:lnTo>
                <a:lnTo>
                  <a:pt x="58029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329695" y="-2057400"/>
            <a:ext cx="5802923" cy="41148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0" y="0"/>
                </a:moveTo>
                <a:lnTo>
                  <a:pt x="5802923" y="0"/>
                </a:lnTo>
                <a:lnTo>
                  <a:pt x="58029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 flipV="1">
            <a:off x="8085824" y="8559863"/>
            <a:ext cx="5802923" cy="41148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5802923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802923" y="0"/>
                </a:lnTo>
                <a:lnTo>
                  <a:pt x="5802923" y="411480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749876" y="2775251"/>
            <a:ext cx="14788249" cy="6608698"/>
          </a:xfrm>
          <a:custGeom>
            <a:avLst/>
            <a:gdLst/>
            <a:ahLst/>
            <a:cxnLst/>
            <a:rect l="l" t="t" r="r" b="b"/>
            <a:pathLst>
              <a:path w="14788249" h="6608698">
                <a:moveTo>
                  <a:pt x="0" y="0"/>
                </a:moveTo>
                <a:lnTo>
                  <a:pt x="14788248" y="0"/>
                </a:lnTo>
                <a:lnTo>
                  <a:pt x="14788248" y="6608698"/>
                </a:lnTo>
                <a:lnTo>
                  <a:pt x="0" y="660869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t="-224" b="-224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-196826" y="1343950"/>
            <a:ext cx="14430327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BFBEE8"/>
                </a:solidFill>
                <a:latin typeface="Sigmar One"/>
              </a:rPr>
              <a:t>Những thành phần của Hệ sinh thái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457531">
            <a:off x="1417465" y="7936608"/>
            <a:ext cx="1602407" cy="1787901"/>
          </a:xfrm>
          <a:custGeom>
            <a:avLst/>
            <a:gdLst/>
            <a:ahLst/>
            <a:cxnLst/>
            <a:rect l="l" t="t" r="r" b="b"/>
            <a:pathLst>
              <a:path w="1602407" h="1787901">
                <a:moveTo>
                  <a:pt x="0" y="0"/>
                </a:moveTo>
                <a:lnTo>
                  <a:pt x="1602407" y="0"/>
                </a:lnTo>
                <a:lnTo>
                  <a:pt x="1602407" y="1787901"/>
                </a:lnTo>
                <a:lnTo>
                  <a:pt x="0" y="1787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849820">
            <a:off x="14848576" y="7605376"/>
            <a:ext cx="1792971" cy="3071470"/>
          </a:xfrm>
          <a:custGeom>
            <a:avLst/>
            <a:gdLst/>
            <a:ahLst/>
            <a:cxnLst/>
            <a:rect l="l" t="t" r="r" b="b"/>
            <a:pathLst>
              <a:path w="1792971" h="3071470">
                <a:moveTo>
                  <a:pt x="0" y="0"/>
                </a:moveTo>
                <a:lnTo>
                  <a:pt x="1792970" y="0"/>
                </a:lnTo>
                <a:lnTo>
                  <a:pt x="1792970" y="3071471"/>
                </a:lnTo>
                <a:lnTo>
                  <a:pt x="0" y="30714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96826" y="7782149"/>
            <a:ext cx="2365310" cy="2890720"/>
          </a:xfrm>
          <a:custGeom>
            <a:avLst/>
            <a:gdLst/>
            <a:ahLst/>
            <a:cxnLst/>
            <a:rect l="l" t="t" r="r" b="b"/>
            <a:pathLst>
              <a:path w="2365310" h="2890720">
                <a:moveTo>
                  <a:pt x="0" y="0"/>
                </a:moveTo>
                <a:lnTo>
                  <a:pt x="2365310" y="0"/>
                </a:lnTo>
                <a:lnTo>
                  <a:pt x="2365310" y="2890720"/>
                </a:lnTo>
                <a:lnTo>
                  <a:pt x="0" y="2890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962334" y="9664559"/>
            <a:ext cx="7315200" cy="3604399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9"/>
                </a:lnTo>
                <a:lnTo>
                  <a:pt x="0" y="36043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4817094" y="1504333"/>
            <a:ext cx="5802923" cy="41148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0" y="0"/>
                </a:moveTo>
                <a:lnTo>
                  <a:pt x="5802923" y="0"/>
                </a:lnTo>
                <a:lnTo>
                  <a:pt x="58029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2781582" y="2312882"/>
            <a:ext cx="4988939" cy="4873466"/>
            <a:chOff x="0" y="0"/>
            <a:chExt cx="4828540" cy="4716780"/>
          </a:xfrm>
        </p:grpSpPr>
        <p:sp>
          <p:nvSpPr>
            <p:cNvPr id="8" name="Freeform 8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12"/>
              <a:stretch>
                <a:fillRect l="-36591" r="-36591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3972144" y="-2359308"/>
            <a:ext cx="7315200" cy="3604399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9"/>
                </a:lnTo>
                <a:lnTo>
                  <a:pt x="0" y="36043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 flipV="1">
            <a:off x="9473128" y="8267700"/>
            <a:ext cx="5802923" cy="41148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5802923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802923" y="0"/>
                </a:lnTo>
                <a:lnTo>
                  <a:pt x="5802923" y="411480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6978659" y="2312882"/>
            <a:ext cx="4988939" cy="4873466"/>
            <a:chOff x="0" y="0"/>
            <a:chExt cx="4828540" cy="4716780"/>
          </a:xfrm>
        </p:grpSpPr>
        <p:sp>
          <p:nvSpPr>
            <p:cNvPr id="12" name="Freeform 12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13"/>
              <a:stretch>
                <a:fillRect l="-23625" r="-23625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916397" y="2317237"/>
            <a:ext cx="4984481" cy="4869112"/>
            <a:chOff x="0" y="0"/>
            <a:chExt cx="4828540" cy="4716780"/>
          </a:xfrm>
        </p:grpSpPr>
        <p:sp>
          <p:nvSpPr>
            <p:cNvPr id="14" name="Freeform 14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14"/>
              <a:stretch>
                <a:fillRect l="-14921" r="-14921"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13858503" y="7403492"/>
            <a:ext cx="3517404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HST Rừng thông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136875" y="7458616"/>
            <a:ext cx="267250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HST Đồng cỏ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84858" y="7341428"/>
            <a:ext cx="524991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HST Rừng mưa nhiệt đới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40508" y="1260596"/>
            <a:ext cx="553625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BFBEE8"/>
                </a:solidFill>
                <a:latin typeface="Sigmar One"/>
              </a:rPr>
              <a:t>Ví dụ về HST trên cạn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79055">
            <a:off x="13351800" y="-5703043"/>
            <a:ext cx="7814999" cy="12245725"/>
          </a:xfrm>
          <a:custGeom>
            <a:avLst/>
            <a:gdLst/>
            <a:ahLst/>
            <a:cxnLst/>
            <a:rect l="l" t="t" r="r" b="b"/>
            <a:pathLst>
              <a:path w="7814999" h="12245725">
                <a:moveTo>
                  <a:pt x="0" y="0"/>
                </a:moveTo>
                <a:lnTo>
                  <a:pt x="7815000" y="0"/>
                </a:lnTo>
                <a:lnTo>
                  <a:pt x="7815000" y="12245725"/>
                </a:lnTo>
                <a:lnTo>
                  <a:pt x="0" y="122457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6381483">
            <a:off x="-3907500" y="4308153"/>
            <a:ext cx="7814999" cy="12245725"/>
          </a:xfrm>
          <a:custGeom>
            <a:avLst/>
            <a:gdLst/>
            <a:ahLst/>
            <a:cxnLst/>
            <a:rect l="l" t="t" r="r" b="b"/>
            <a:pathLst>
              <a:path w="7814999" h="12245725">
                <a:moveTo>
                  <a:pt x="0" y="0"/>
                </a:moveTo>
                <a:lnTo>
                  <a:pt x="7815000" y="0"/>
                </a:lnTo>
                <a:lnTo>
                  <a:pt x="7815000" y="12245725"/>
                </a:lnTo>
                <a:lnTo>
                  <a:pt x="0" y="122457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457531">
            <a:off x="1137924" y="6846681"/>
            <a:ext cx="1602407" cy="1787901"/>
          </a:xfrm>
          <a:custGeom>
            <a:avLst/>
            <a:gdLst/>
            <a:ahLst/>
            <a:cxnLst/>
            <a:rect l="l" t="t" r="r" b="b"/>
            <a:pathLst>
              <a:path w="1602407" h="1787901">
                <a:moveTo>
                  <a:pt x="0" y="0"/>
                </a:moveTo>
                <a:lnTo>
                  <a:pt x="1602406" y="0"/>
                </a:lnTo>
                <a:lnTo>
                  <a:pt x="1602406" y="1787901"/>
                </a:lnTo>
                <a:lnTo>
                  <a:pt x="0" y="17879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457531">
            <a:off x="13806242" y="699249"/>
            <a:ext cx="1648316" cy="1839126"/>
          </a:xfrm>
          <a:custGeom>
            <a:avLst/>
            <a:gdLst/>
            <a:ahLst/>
            <a:cxnLst/>
            <a:rect l="l" t="t" r="r" b="b"/>
            <a:pathLst>
              <a:path w="1648316" h="1839126">
                <a:moveTo>
                  <a:pt x="0" y="0"/>
                </a:moveTo>
                <a:lnTo>
                  <a:pt x="1648316" y="0"/>
                </a:lnTo>
                <a:lnTo>
                  <a:pt x="1648316" y="1839126"/>
                </a:lnTo>
                <a:lnTo>
                  <a:pt x="0" y="18391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849820">
            <a:off x="14848576" y="7605376"/>
            <a:ext cx="1792971" cy="3071470"/>
          </a:xfrm>
          <a:custGeom>
            <a:avLst/>
            <a:gdLst/>
            <a:ahLst/>
            <a:cxnLst/>
            <a:rect l="l" t="t" r="r" b="b"/>
            <a:pathLst>
              <a:path w="1792971" h="3071470">
                <a:moveTo>
                  <a:pt x="0" y="0"/>
                </a:moveTo>
                <a:lnTo>
                  <a:pt x="1792970" y="0"/>
                </a:lnTo>
                <a:lnTo>
                  <a:pt x="1792970" y="3071471"/>
                </a:lnTo>
                <a:lnTo>
                  <a:pt x="0" y="30714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 flipV="1">
            <a:off x="16076645" y="-712947"/>
            <a:ext cx="2365310" cy="2890720"/>
          </a:xfrm>
          <a:custGeom>
            <a:avLst/>
            <a:gdLst/>
            <a:ahLst/>
            <a:cxnLst/>
            <a:rect l="l" t="t" r="r" b="b"/>
            <a:pathLst>
              <a:path w="2365310" h="2890720">
                <a:moveTo>
                  <a:pt x="2365310" y="2890720"/>
                </a:moveTo>
                <a:lnTo>
                  <a:pt x="0" y="2890720"/>
                </a:lnTo>
                <a:lnTo>
                  <a:pt x="0" y="0"/>
                </a:lnTo>
                <a:lnTo>
                  <a:pt x="2365310" y="0"/>
                </a:lnTo>
                <a:lnTo>
                  <a:pt x="2365310" y="289072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6826" y="7782149"/>
            <a:ext cx="2365310" cy="2890720"/>
          </a:xfrm>
          <a:custGeom>
            <a:avLst/>
            <a:gdLst/>
            <a:ahLst/>
            <a:cxnLst/>
            <a:rect l="l" t="t" r="r" b="b"/>
            <a:pathLst>
              <a:path w="2365310" h="2890720">
                <a:moveTo>
                  <a:pt x="0" y="0"/>
                </a:moveTo>
                <a:lnTo>
                  <a:pt x="2365310" y="0"/>
                </a:lnTo>
                <a:lnTo>
                  <a:pt x="2365310" y="2890720"/>
                </a:lnTo>
                <a:lnTo>
                  <a:pt x="0" y="28907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962334" y="9664559"/>
            <a:ext cx="7315200" cy="3604399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9"/>
                </a:lnTo>
                <a:lnTo>
                  <a:pt x="0" y="360439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630400" y="1352854"/>
            <a:ext cx="7315200" cy="3604399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9"/>
                </a:lnTo>
                <a:lnTo>
                  <a:pt x="0" y="360439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6232264" y="3376990"/>
            <a:ext cx="4636711" cy="4529391"/>
            <a:chOff x="0" y="0"/>
            <a:chExt cx="4828540" cy="4716780"/>
          </a:xfrm>
        </p:grpSpPr>
        <p:sp>
          <p:nvSpPr>
            <p:cNvPr id="12" name="Freeform 12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16"/>
              <a:stretch>
                <a:fillRect l="-36759" r="-36759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11528882" y="4132809"/>
            <a:ext cx="4886523" cy="4773421"/>
            <a:chOff x="0" y="0"/>
            <a:chExt cx="4828540" cy="4716780"/>
          </a:xfrm>
        </p:grpSpPr>
        <p:sp>
          <p:nvSpPr>
            <p:cNvPr id="14" name="Freeform 14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17"/>
              <a:stretch>
                <a:fillRect l="-12764" r="-12764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-4355123" y="1618812"/>
            <a:ext cx="5802923" cy="41148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0" y="0"/>
                </a:moveTo>
                <a:lnTo>
                  <a:pt x="5802923" y="0"/>
                </a:lnTo>
                <a:lnTo>
                  <a:pt x="58029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-196826" y="1038422"/>
            <a:ext cx="11580314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BFBEE8"/>
                </a:solidFill>
                <a:latin typeface="Sigmar One"/>
              </a:rPr>
              <a:t>Ví dụ về Hệ sinh thái dưới nước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2111098"/>
            <a:ext cx="7737574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Hệ sinh thái dưới nước gồm có 2 loại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+Hệ sinh thái tự nhiên</a:t>
            </a:r>
          </a:p>
          <a:p>
            <a:pPr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+Hệ sinh thái nhân tạo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590678" y="8325840"/>
            <a:ext cx="1919883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HST Biển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953936" y="8903977"/>
            <a:ext cx="203641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HST Sông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604485" y="2494273"/>
            <a:ext cx="547270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5B4A3B"/>
                </a:solidFill>
                <a:latin typeface="Sigmar One"/>
              </a:rPr>
              <a:t>Hệ sinh thái tự nhiên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Tùy chỉnh</PresentationFormat>
  <Paragraphs>0</Paragraphs>
  <Slides>28</Slides>
  <Notes>0</Notes>
  <HiddenSlides>0</HiddenSlides>
  <MMClips>0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28</vt:i4>
      </vt:variant>
    </vt:vector>
  </HeadingPairs>
  <TitlesOfParts>
    <vt:vector size="29" baseType="lpstr"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Trắng và Xanh bạc hà Tối giản Nhạt Bản thuyết trình Đơn giản</dc:title>
  <cp:lastModifiedBy>Bảo Ni Lê Nguyễn</cp:lastModifiedBy>
  <cp:revision>2</cp:revision>
  <dcterms:created xsi:type="dcterms:W3CDTF">2006-08-16T00:00:00Z</dcterms:created>
  <dcterms:modified xsi:type="dcterms:W3CDTF">2024-03-02T12:47:43Z</dcterms:modified>
  <dc:identifier>DAF7giMA2yU</dc:identifier>
</cp:coreProperties>
</file>