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9" r:id="rId2"/>
    <p:sldId id="316" r:id="rId3"/>
    <p:sldId id="318" r:id="rId4"/>
    <p:sldId id="317" r:id="rId5"/>
    <p:sldId id="288" r:id="rId6"/>
    <p:sldId id="301" r:id="rId7"/>
    <p:sldId id="319" r:id="rId8"/>
    <p:sldId id="302" r:id="rId9"/>
    <p:sldId id="303" r:id="rId10"/>
    <p:sldId id="320" r:id="rId11"/>
    <p:sldId id="304" r:id="rId12"/>
    <p:sldId id="306" r:id="rId13"/>
    <p:sldId id="307" r:id="rId14"/>
    <p:sldId id="308" r:id="rId15"/>
    <p:sldId id="309" r:id="rId16"/>
    <p:sldId id="293" r:id="rId17"/>
    <p:sldId id="311" r:id="rId18"/>
    <p:sldId id="313" r:id="rId19"/>
    <p:sldId id="312" r:id="rId20"/>
    <p:sldId id="314" r:id="rId21"/>
    <p:sldId id="315" r:id="rId22"/>
    <p:sldId id="294" r:id="rId23"/>
    <p:sldId id="310"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Rg st="1" end="37"/>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339933"/>
    <a:srgbClr val="333399"/>
    <a:srgbClr val="02438C"/>
    <a:srgbClr val="CA520A"/>
    <a:srgbClr val="07443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2024/8/4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874B512-A72D-4E87-94B7-D6805B1EE992}" type="slidenum">
              <a:rPr lang="en-US" smtClean="0"/>
              <a:pPr/>
              <a:t>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782813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06271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423437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16</a:t>
            </a:fld>
            <a:endParaRPr lang="zh-CN" altLang="en-US"/>
          </a:p>
        </p:txBody>
      </p:sp>
    </p:spTree>
    <p:extLst>
      <p:ext uri="{BB962C8B-B14F-4D97-AF65-F5344CB8AC3E}">
        <p14:creationId xmlns:p14="http://schemas.microsoft.com/office/powerpoint/2010/main" val="527053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17</a:t>
            </a:fld>
            <a:endParaRPr lang="zh-CN" altLang="en-US"/>
          </a:p>
        </p:txBody>
      </p:sp>
    </p:spTree>
    <p:extLst>
      <p:ext uri="{BB962C8B-B14F-4D97-AF65-F5344CB8AC3E}">
        <p14:creationId xmlns:p14="http://schemas.microsoft.com/office/powerpoint/2010/main" val="158584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18</a:t>
            </a:fld>
            <a:endParaRPr lang="zh-CN" altLang="en-US"/>
          </a:p>
        </p:txBody>
      </p:sp>
    </p:spTree>
    <p:extLst>
      <p:ext uri="{BB962C8B-B14F-4D97-AF65-F5344CB8AC3E}">
        <p14:creationId xmlns:p14="http://schemas.microsoft.com/office/powerpoint/2010/main" val="2884306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19</a:t>
            </a:fld>
            <a:endParaRPr lang="zh-CN" altLang="en-US"/>
          </a:p>
        </p:txBody>
      </p:sp>
    </p:spTree>
    <p:extLst>
      <p:ext uri="{BB962C8B-B14F-4D97-AF65-F5344CB8AC3E}">
        <p14:creationId xmlns:p14="http://schemas.microsoft.com/office/powerpoint/2010/main" val="38312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20</a:t>
            </a:fld>
            <a:endParaRPr lang="zh-CN" altLang="en-US"/>
          </a:p>
        </p:txBody>
      </p:sp>
    </p:spTree>
    <p:extLst>
      <p:ext uri="{BB962C8B-B14F-4D97-AF65-F5344CB8AC3E}">
        <p14:creationId xmlns:p14="http://schemas.microsoft.com/office/powerpoint/2010/main" val="5527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21</a:t>
            </a:fld>
            <a:endParaRPr lang="zh-CN" altLang="en-US"/>
          </a:p>
        </p:txBody>
      </p:sp>
    </p:spTree>
    <p:extLst>
      <p:ext uri="{BB962C8B-B14F-4D97-AF65-F5344CB8AC3E}">
        <p14:creationId xmlns:p14="http://schemas.microsoft.com/office/powerpoint/2010/main" val="234780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22</a:t>
            </a:fld>
            <a:endParaRPr lang="zh-CN" altLang="en-US"/>
          </a:p>
        </p:txBody>
      </p:sp>
    </p:spTree>
    <p:extLst>
      <p:ext uri="{BB962C8B-B14F-4D97-AF65-F5344CB8AC3E}">
        <p14:creationId xmlns:p14="http://schemas.microsoft.com/office/powerpoint/2010/main" val="176809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2</a:t>
            </a:fld>
            <a:endParaRPr lang="zh-CN" altLang="en-US"/>
          </a:p>
        </p:txBody>
      </p:sp>
    </p:spTree>
    <p:extLst>
      <p:ext uri="{BB962C8B-B14F-4D97-AF65-F5344CB8AC3E}">
        <p14:creationId xmlns:p14="http://schemas.microsoft.com/office/powerpoint/2010/main" val="477087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32709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C5E78E2-18C1-4EEB-BA27-78770F185C31}" type="slidenum">
              <a:rPr lang="zh-CN" altLang="en-US" smtClean="0"/>
              <a:t>3</a:t>
            </a:fld>
            <a:endParaRPr lang="zh-CN" altLang="en-US"/>
          </a:p>
        </p:txBody>
      </p:sp>
    </p:spTree>
    <p:extLst>
      <p:ext uri="{BB962C8B-B14F-4D97-AF65-F5344CB8AC3E}">
        <p14:creationId xmlns:p14="http://schemas.microsoft.com/office/powerpoint/2010/main" val="2562038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6</a:t>
            </a:fld>
            <a:endParaRPr lang="zh-CN" altLang="en-US"/>
          </a:p>
        </p:txBody>
      </p:sp>
    </p:spTree>
    <p:extLst>
      <p:ext uri="{BB962C8B-B14F-4D97-AF65-F5344CB8AC3E}">
        <p14:creationId xmlns:p14="http://schemas.microsoft.com/office/powerpoint/2010/main" val="43880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78131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8</a:t>
            </a:fld>
            <a:endParaRPr lang="zh-CN" altLang="en-US"/>
          </a:p>
        </p:txBody>
      </p:sp>
    </p:spTree>
    <p:extLst>
      <p:ext uri="{BB962C8B-B14F-4D97-AF65-F5344CB8AC3E}">
        <p14:creationId xmlns:p14="http://schemas.microsoft.com/office/powerpoint/2010/main" val="22252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7076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05267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86652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2024/8/4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1939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80C721-00F0-49A5-8986-DFDB39C600B4}" type="datetimeFigureOut">
              <a:rPr lang="zh-CN" altLang="en-US" smtClean="0"/>
              <a:t>2024/8/4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C8E5C5-05D3-4171-9F3F-370131363719}" type="slidenum">
              <a:rPr lang="zh-CN" altLang="en-US" smtClean="0"/>
              <a:t>‹#›</a:t>
            </a:fld>
            <a:endParaRPr lang="zh-CN" altLang="en-US"/>
          </a:p>
        </p:txBody>
      </p:sp>
    </p:spTree>
    <p:extLst>
      <p:ext uri="{BB962C8B-B14F-4D97-AF65-F5344CB8AC3E}">
        <p14:creationId xmlns:p14="http://schemas.microsoft.com/office/powerpoint/2010/main" val="378736012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2024/8/4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bs00554_"/>
          <p:cNvPicPr>
            <a:picLocks noChangeAspect="1" noChangeArrowheads="1"/>
          </p:cNvPicPr>
          <p:nvPr/>
        </p:nvPicPr>
        <p:blipFill>
          <a:blip r:embed="rId4"/>
          <a:srcRect/>
          <a:stretch>
            <a:fillRect/>
          </a:stretch>
        </p:blipFill>
        <p:spPr bwMode="auto">
          <a:xfrm>
            <a:off x="6172200" y="3605214"/>
            <a:ext cx="1981200" cy="1728787"/>
          </a:xfrm>
          <a:prstGeom prst="rect">
            <a:avLst/>
          </a:prstGeom>
          <a:noFill/>
          <a:ln w="9525">
            <a:noFill/>
            <a:miter lim="800000"/>
            <a:headEnd/>
            <a:tailEnd/>
          </a:ln>
        </p:spPr>
      </p:pic>
      <p:pic>
        <p:nvPicPr>
          <p:cNvPr id="2051" name="Picture 11" descr="na01441_"/>
          <p:cNvPicPr>
            <a:picLocks noChangeAspect="1" noChangeArrowheads="1"/>
          </p:cNvPicPr>
          <p:nvPr/>
        </p:nvPicPr>
        <p:blipFill>
          <a:blip r:embed="rId5"/>
          <a:srcRect/>
          <a:stretch>
            <a:fillRect/>
          </a:stretch>
        </p:blipFill>
        <p:spPr bwMode="auto">
          <a:xfrm>
            <a:off x="4256088" y="3114676"/>
            <a:ext cx="1763712" cy="1990725"/>
          </a:xfrm>
          <a:prstGeom prst="rect">
            <a:avLst/>
          </a:prstGeom>
          <a:noFill/>
          <a:ln w="9525">
            <a:noFill/>
            <a:miter lim="800000"/>
            <a:headEnd/>
            <a:tailEnd/>
          </a:ln>
        </p:spPr>
      </p:pic>
      <p:pic>
        <p:nvPicPr>
          <p:cNvPr id="2052" name="Picture 12" descr="an02097_"/>
          <p:cNvPicPr>
            <a:picLocks noChangeAspect="1" noChangeArrowheads="1"/>
          </p:cNvPicPr>
          <p:nvPr/>
        </p:nvPicPr>
        <p:blipFill>
          <a:blip r:embed="rId6"/>
          <a:srcRect/>
          <a:stretch>
            <a:fillRect/>
          </a:stretch>
        </p:blipFill>
        <p:spPr bwMode="auto">
          <a:xfrm>
            <a:off x="3609976" y="4057650"/>
            <a:ext cx="962025" cy="1123950"/>
          </a:xfrm>
          <a:prstGeom prst="rect">
            <a:avLst/>
          </a:prstGeom>
          <a:noFill/>
          <a:ln w="9525">
            <a:noFill/>
            <a:miter lim="800000"/>
            <a:headEnd/>
            <a:tailEnd/>
          </a:ln>
        </p:spPr>
      </p:pic>
      <p:sp>
        <p:nvSpPr>
          <p:cNvPr id="2053" name="WordArt 14"/>
          <p:cNvSpPr>
            <a:spLocks noChangeArrowheads="1" noChangeShapeType="1" noTextEdit="1"/>
          </p:cNvSpPr>
          <p:nvPr/>
        </p:nvSpPr>
        <p:spPr bwMode="auto">
          <a:xfrm>
            <a:off x="2743200" y="1295400"/>
            <a:ext cx="6629400" cy="1752600"/>
          </a:xfrm>
          <a:prstGeom prst="rect">
            <a:avLst/>
          </a:prstGeom>
          <a:noFill/>
          <a:ln>
            <a:noFill/>
          </a:ln>
        </p:spPr>
        <p:txBody>
          <a:bodyPr wrap="none" fromWordArt="1">
            <a:prstTxWarp prst="textDoubleWave1">
              <a:avLst>
                <a:gd name="adj1" fmla="val 6500"/>
                <a:gd name="adj2" fmla="val 0"/>
              </a:avLst>
            </a:prstTxWarp>
          </a:bodyPr>
          <a:lstStyle/>
          <a:p>
            <a:pPr algn="ctr"/>
            <a:r>
              <a:rPr lang="en-US" sz="3600" b="1"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SINH HỌC 12</a:t>
            </a:r>
          </a:p>
        </p:txBody>
      </p:sp>
      <p:pic>
        <p:nvPicPr>
          <p:cNvPr id="2054" name="Picture 32" descr="bouquet"/>
          <p:cNvPicPr>
            <a:picLocks noChangeAspect="1" noChangeArrowheads="1"/>
          </p:cNvPicPr>
          <p:nvPr/>
        </p:nvPicPr>
        <p:blipFill>
          <a:blip r:embed="rId7"/>
          <a:srcRect/>
          <a:stretch>
            <a:fillRect/>
          </a:stretch>
        </p:blipFill>
        <p:spPr bwMode="auto">
          <a:xfrm>
            <a:off x="9353550" y="5686426"/>
            <a:ext cx="1314450" cy="11715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A7BDA15A-FE07-4379-9F85-362FE4F6FDD1}" type="slidenum">
              <a:rPr lang="en-US" smtClean="0"/>
              <a:pPr/>
              <a:t>1</a:t>
            </a:fld>
            <a:endParaRPr lang="en-US"/>
          </a:p>
        </p:txBody>
      </p:sp>
      <p:sp>
        <p:nvSpPr>
          <p:cNvPr id="8" name="Rectangle 7">
            <a:extLst>
              <a:ext uri="{FF2B5EF4-FFF2-40B4-BE49-F238E27FC236}">
                <a16:creationId xmlns:a16="http://schemas.microsoft.com/office/drawing/2014/main" id="{D65CED23-9276-46FD-8A54-44DDA618BCC3}"/>
              </a:ext>
            </a:extLst>
          </p:cNvPr>
          <p:cNvSpPr/>
          <p:nvPr/>
        </p:nvSpPr>
        <p:spPr>
          <a:xfrm>
            <a:off x="1528970" y="5208657"/>
            <a:ext cx="9286460" cy="707886"/>
          </a:xfrm>
          <a:prstGeom prst="rect">
            <a:avLst/>
          </a:prstGeom>
          <a:noFill/>
        </p:spPr>
        <p:txBody>
          <a:bodyPr wrap="square" lIns="91440" tIns="45720" rIns="91440" bIns="45720">
            <a:spAutoFit/>
          </a:bodyPr>
          <a:lstStyle/>
          <a:p>
            <a:pPr algn="ctr"/>
            <a:r>
              <a:rPr lang="en-US" sz="4000" b="1" cap="none" spc="0" dirty="0">
                <a:ln w="0"/>
                <a:solidFill>
                  <a:srgbClr val="FF000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BỘ SÁCH CHÂN TRỜI SÁNG TẠO</a:t>
            </a:r>
          </a:p>
        </p:txBody>
      </p:sp>
    </p:spTree>
    <p:custDataLst>
      <p:tags r:id="rId1"/>
    </p:custDataLst>
    <p:extLst>
      <p:ext uri="{BB962C8B-B14F-4D97-AF65-F5344CB8AC3E}">
        <p14:creationId xmlns:p14="http://schemas.microsoft.com/office/powerpoint/2010/main" val="7844165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additive="base">
                                        <p:cTn id="7" dur="500" fill="hold"/>
                                        <p:tgtEl>
                                          <p:spTgt spid="20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additive="base">
                                        <p:cTn id="21" dur="500" fill="hold"/>
                                        <p:tgtEl>
                                          <p:spTgt spid="2052"/>
                                        </p:tgtEl>
                                        <p:attrNameLst>
                                          <p:attrName>ppt_x</p:attrName>
                                        </p:attrNameLst>
                                      </p:cBhvr>
                                      <p:tavLst>
                                        <p:tav tm="0">
                                          <p:val>
                                            <p:strVal val="#ppt_x"/>
                                          </p:val>
                                        </p:tav>
                                        <p:tav tm="100000">
                                          <p:val>
                                            <p:strVal val="#ppt_x"/>
                                          </p:val>
                                        </p:tav>
                                      </p:tavLst>
                                    </p:anim>
                                    <p:anim calcmode="lin" valueType="num">
                                      <p:cBhvr additive="base">
                                        <p:cTn id="22" dur="500" fill="hold"/>
                                        <p:tgtEl>
                                          <p:spTgt spid="205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additive="base">
                                        <p:cTn id="25" dur="500" fill="hold"/>
                                        <p:tgtEl>
                                          <p:spTgt spid="2054"/>
                                        </p:tgtEl>
                                        <p:attrNameLst>
                                          <p:attrName>ppt_x</p:attrName>
                                        </p:attrNameLst>
                                      </p:cBhvr>
                                      <p:tavLst>
                                        <p:tav tm="0">
                                          <p:val>
                                            <p:strVal val="#ppt_x"/>
                                          </p:val>
                                        </p:tav>
                                        <p:tav tm="100000">
                                          <p:val>
                                            <p:strVal val="#ppt_x"/>
                                          </p:val>
                                        </p:tav>
                                      </p:tavLst>
                                    </p:anim>
                                    <p:anim calcmode="lin" valueType="num">
                                      <p:cBhvr additive="base">
                                        <p:cTn id="26"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8DACA03-9FB0-461E-8A8E-3789B6655744}"/>
              </a:ext>
            </a:extLst>
          </p:cNvPr>
          <p:cNvGraphicFramePr>
            <a:graphicFrameLocks noGrp="1"/>
          </p:cNvGraphicFramePr>
          <p:nvPr>
            <p:extLst>
              <p:ext uri="{D42A27DB-BD31-4B8C-83A1-F6EECF244321}">
                <p14:modId xmlns:p14="http://schemas.microsoft.com/office/powerpoint/2010/main" val="317396803"/>
              </p:ext>
            </p:extLst>
          </p:nvPr>
        </p:nvGraphicFramePr>
        <p:xfrm>
          <a:off x="914400" y="263363"/>
          <a:ext cx="11145078" cy="6337543"/>
        </p:xfrm>
        <a:graphic>
          <a:graphicData uri="http://schemas.openxmlformats.org/drawingml/2006/table">
            <a:tbl>
              <a:tblPr firstRow="1" firstCol="1" bandRow="1">
                <a:tableStyleId>{5C22544A-7EE6-4342-B048-85BDC9FD1C3A}</a:tableStyleId>
              </a:tblPr>
              <a:tblGrid>
                <a:gridCol w="3419310">
                  <a:extLst>
                    <a:ext uri="{9D8B030D-6E8A-4147-A177-3AD203B41FA5}">
                      <a16:colId xmlns:a16="http://schemas.microsoft.com/office/drawing/2014/main" val="1014849359"/>
                    </a:ext>
                  </a:extLst>
                </a:gridCol>
                <a:gridCol w="7725768">
                  <a:extLst>
                    <a:ext uri="{9D8B030D-6E8A-4147-A177-3AD203B41FA5}">
                      <a16:colId xmlns:a16="http://schemas.microsoft.com/office/drawing/2014/main" val="1794487857"/>
                    </a:ext>
                  </a:extLst>
                </a:gridCol>
              </a:tblGrid>
              <a:tr h="404575">
                <a:tc>
                  <a:txBody>
                    <a:bodyPr/>
                    <a:lstStyle/>
                    <a:p>
                      <a:pPr marL="0" marR="0" algn="ctr">
                        <a:lnSpc>
                          <a:spcPct val="115000"/>
                        </a:lnSpc>
                        <a:spcBef>
                          <a:spcPts val="0"/>
                        </a:spcBef>
                        <a:spcAft>
                          <a:spcPts val="300"/>
                        </a:spcAft>
                      </a:pPr>
                      <a:r>
                        <a:rPr lang="en-US" sz="1400" kern="100">
                          <a:effectLst/>
                        </a:rPr>
                        <a:t>Ví dụ</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300"/>
                        </a:spcAft>
                      </a:pPr>
                      <a:r>
                        <a:rPr lang="vi-VN" sz="1400" kern="100">
                          <a:effectLst/>
                        </a:rPr>
                        <a:t>Giải thích, kết luận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9194503"/>
                  </a:ext>
                </a:extLst>
              </a:tr>
              <a:tr h="1701899">
                <a:tc>
                  <a:txBody>
                    <a:bodyPr/>
                    <a:lstStyle/>
                    <a:p>
                      <a:pPr marL="0" marR="0" algn="just">
                        <a:lnSpc>
                          <a:spcPct val="115000"/>
                        </a:lnSpc>
                        <a:spcBef>
                          <a:spcPts val="0"/>
                        </a:spcBef>
                        <a:spcAft>
                          <a:spcPts val="300"/>
                        </a:spcAft>
                      </a:pPr>
                      <a:r>
                        <a:rPr lang="en-US" sz="2000" kern="100" dirty="0">
                          <a:effectLst/>
                          <a:latin typeface="Calibri" panose="020F0502020204030204" pitchFamily="34" charset="0"/>
                          <a:cs typeface="Calibri" panose="020F0502020204030204" pitchFamily="34" charset="0"/>
                        </a:rPr>
                        <a:t>Các enzyme ở </a:t>
                      </a:r>
                      <a:r>
                        <a:rPr lang="en-US" sz="2000" kern="100" dirty="0" err="1">
                          <a:effectLst/>
                          <a:latin typeface="Calibri" panose="020F0502020204030204" pitchFamily="34" charset="0"/>
                          <a:cs typeface="Calibri" panose="020F0502020204030204" pitchFamily="34" charset="0"/>
                        </a:rPr>
                        <a:t>người</a:t>
                      </a:r>
                      <a:r>
                        <a:rPr lang="en-US" sz="2000" kern="100" dirty="0">
                          <a:effectLst/>
                          <a:latin typeface="Calibri" panose="020F0502020204030204" pitchFamily="34" charset="0"/>
                          <a:cs typeface="Calibri" panose="020F0502020204030204" pitchFamily="34" charset="0"/>
                        </a:rPr>
                        <a:t> hoạt động ở </a:t>
                      </a:r>
                      <a:r>
                        <a:rPr lang="en-US" sz="2000" kern="100" dirty="0" err="1">
                          <a:effectLst/>
                          <a:latin typeface="Calibri" panose="020F0502020204030204" pitchFamily="34" charset="0"/>
                          <a:cs typeface="Calibri" panose="020F0502020204030204" pitchFamily="34" charset="0"/>
                        </a:rPr>
                        <a:t>nhiệt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độ</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từ</a:t>
                      </a:r>
                      <a:r>
                        <a:rPr lang="en-US" sz="2000" kern="100" dirty="0">
                          <a:effectLst/>
                          <a:latin typeface="Calibri" panose="020F0502020204030204" pitchFamily="34" charset="0"/>
                          <a:cs typeface="Calibri" panose="020F0502020204030204" pitchFamily="34" charset="0"/>
                        </a:rPr>
                        <a:t> 25 – 40°C, </a:t>
                      </a:r>
                      <a:r>
                        <a:rPr lang="en-US" sz="2000" kern="100" dirty="0" err="1">
                          <a:effectLst/>
                          <a:latin typeface="Calibri" panose="020F0502020204030204" pitchFamily="34" charset="0"/>
                          <a:cs typeface="Calibri" panose="020F0502020204030204" pitchFamily="34" charset="0"/>
                        </a:rPr>
                        <a:t>nhiệt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độ</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tối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ưu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là</a:t>
                      </a:r>
                      <a:r>
                        <a:rPr lang="en-US" sz="2000" kern="100" dirty="0">
                          <a:effectLst/>
                          <a:latin typeface="Calibri" panose="020F0502020204030204" pitchFamily="34" charset="0"/>
                          <a:cs typeface="Calibri" panose="020F0502020204030204" pitchFamily="34" charset="0"/>
                        </a:rPr>
                        <a:t> 37°C; </a:t>
                      </a:r>
                      <a:r>
                        <a:rPr lang="en-US" sz="2000" kern="100" dirty="0" err="1">
                          <a:effectLst/>
                          <a:latin typeface="Calibri" panose="020F0502020204030204" pitchFamily="34" charset="0"/>
                          <a:cs typeface="Calibri" panose="020F0502020204030204" pitchFamily="34" charset="0"/>
                        </a:rPr>
                        <a:t>đa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số</a:t>
                      </a:r>
                      <a:r>
                        <a:rPr lang="en-US" sz="2000" kern="100" dirty="0">
                          <a:effectLst/>
                          <a:latin typeface="Calibri" panose="020F0502020204030204" pitchFamily="34" charset="0"/>
                          <a:cs typeface="Calibri" panose="020F0502020204030204" pitchFamily="34" charset="0"/>
                        </a:rPr>
                        <a:t> enzyme hoạt động ở pH </a:t>
                      </a:r>
                      <a:r>
                        <a:rPr lang="en-US" sz="2000" kern="100" dirty="0" err="1">
                          <a:effectLst/>
                          <a:latin typeface="Calibri" panose="020F0502020204030204" pitchFamily="34" charset="0"/>
                          <a:cs typeface="Calibri" panose="020F0502020204030204" pitchFamily="34" charset="0"/>
                        </a:rPr>
                        <a:t>tối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ưu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từ</a:t>
                      </a:r>
                      <a:r>
                        <a:rPr lang="en-US" sz="2000" kern="100" dirty="0">
                          <a:effectLst/>
                          <a:latin typeface="Calibri" panose="020F0502020204030204" pitchFamily="34" charset="0"/>
                          <a:cs typeface="Calibri" panose="020F0502020204030204" pitchFamily="34" charset="0"/>
                        </a:rPr>
                        <a:t> 6 – 8</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300"/>
                        </a:spcAft>
                      </a:pPr>
                      <a:r>
                        <a:rPr lang="en-US" sz="2400" kern="100" dirty="0">
                          <a:effectLst/>
                          <a:latin typeface="Calibri" panose="020F0502020204030204" pitchFamily="34" charset="0"/>
                          <a:cs typeface="Calibri" panose="020F0502020204030204" pitchFamily="34" charset="0"/>
                        </a:rPr>
                        <a:t>Phân </a:t>
                      </a:r>
                      <a:r>
                        <a:rPr lang="en-US" sz="2400" kern="100" dirty="0" err="1">
                          <a:effectLst/>
                          <a:latin typeface="Calibri" panose="020F0502020204030204" pitchFamily="34" charset="0"/>
                          <a:cs typeface="Calibri" panose="020F0502020204030204" pitchFamily="34" charset="0"/>
                        </a:rPr>
                        <a:t>tử</a:t>
                      </a:r>
                      <a:r>
                        <a:rPr lang="en-US" sz="2400" kern="100" dirty="0">
                          <a:effectLst/>
                          <a:latin typeface="Calibri" panose="020F0502020204030204" pitchFamily="34" charset="0"/>
                          <a:cs typeface="Calibri" panose="020F0502020204030204" pitchFamily="34" charset="0"/>
                        </a:rPr>
                        <a:t> protein </a:t>
                      </a:r>
                      <a:r>
                        <a:rPr lang="en-US" sz="2400" kern="100" dirty="0" err="1">
                          <a:effectLst/>
                          <a:latin typeface="Calibri" panose="020F0502020204030204" pitchFamily="34" charset="0"/>
                          <a:cs typeface="Calibri" panose="020F0502020204030204" pitchFamily="34" charset="0"/>
                        </a:rPr>
                        <a:t>và</a:t>
                      </a:r>
                      <a:r>
                        <a:rPr lang="en-US" sz="2400" kern="100" dirty="0">
                          <a:effectLst/>
                          <a:latin typeface="Calibri" panose="020F0502020204030204" pitchFamily="34" charset="0"/>
                          <a:cs typeface="Calibri" panose="020F0502020204030204" pitchFamily="34" charset="0"/>
                        </a:rPr>
                        <a:t> các </a:t>
                      </a:r>
                      <a:r>
                        <a:rPr lang="en-US" sz="2400" kern="100" dirty="0" err="1">
                          <a:effectLst/>
                          <a:latin typeface="Calibri" panose="020F0502020204030204" pitchFamily="34" charset="0"/>
                          <a:cs typeface="Calibri" panose="020F0502020204030204" pitchFamily="34" charset="0"/>
                        </a:rPr>
                        <a:t>phân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tử</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hữu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cơ</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trong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chỉ</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thực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chức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năng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trong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điều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nhất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định</a:t>
                      </a:r>
                      <a:r>
                        <a:rPr lang="en-US" sz="2400" kern="100" dirty="0">
                          <a:effectLst/>
                          <a:latin typeface="Calibri" panose="020F0502020204030204" pitchFamily="34" charset="0"/>
                          <a:cs typeface="Calibri" panose="020F0502020204030204" pitchFamily="34" charset="0"/>
                        </a:rPr>
                        <a:t> →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vi-VN" sz="2400" kern="100" dirty="0">
                          <a:effectLst/>
                          <a:latin typeface="Calibri" panose="020F0502020204030204" pitchFamily="34" charset="0"/>
                          <a:cs typeface="Calibri" panose="020F0502020204030204" pitchFamily="34" charset="0"/>
                        </a:rPr>
                        <a:t>, pH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ảnh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đến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sự</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gene</a:t>
                      </a:r>
                      <a:r>
                        <a:rPr lang="vi-VN" sz="2400" kern="100" dirty="0">
                          <a:effectLst/>
                          <a:latin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881293044"/>
                  </a:ext>
                </a:extLst>
              </a:tr>
              <a:tr h="2201489">
                <a:tc>
                  <a:txBody>
                    <a:bodyPr/>
                    <a:lstStyle/>
                    <a:p>
                      <a:pPr marL="0" marR="0" algn="just">
                        <a:lnSpc>
                          <a:spcPct val="115000"/>
                        </a:lnSpc>
                        <a:spcBef>
                          <a:spcPts val="0"/>
                        </a:spcBef>
                        <a:spcAft>
                          <a:spcPts val="300"/>
                        </a:spcAft>
                      </a:pPr>
                      <a:r>
                        <a:rPr lang="en-US" sz="2000" kern="100" dirty="0" err="1">
                          <a:effectLst/>
                          <a:latin typeface="Calibri" panose="020F0502020204030204" pitchFamily="34" charset="0"/>
                          <a:cs typeface="Calibri" panose="020F0502020204030204" pitchFamily="34" charset="0"/>
                        </a:rPr>
                        <a:t>Phần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thân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của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thỏ</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himalaya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bộ</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lông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trắng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muốt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những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phần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đầu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mút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của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cơ</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thể</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bàn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chân</a:t>
                      </a:r>
                      <a:r>
                        <a:rPr lang="en-US" sz="2000" kern="100" dirty="0">
                          <a:effectLst/>
                          <a:latin typeface="Calibri" panose="020F0502020204030204" pitchFamily="34" charset="0"/>
                          <a:cs typeface="Calibri" panose="020F0502020204030204" pitchFamily="34" charset="0"/>
                        </a:rPr>
                        <a:t>, tai, </a:t>
                      </a:r>
                      <a:r>
                        <a:rPr lang="en-US" sz="2000" kern="100" dirty="0" err="1">
                          <a:effectLst/>
                          <a:latin typeface="Calibri" panose="020F0502020204030204" pitchFamily="34" charset="0"/>
                          <a:cs typeface="Calibri" panose="020F0502020204030204" pitchFamily="34" charset="0"/>
                        </a:rPr>
                        <a:t>đuôi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và</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mõm</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lại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màu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đen</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hoặc</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màu</a:t>
                      </a:r>
                      <a:r>
                        <a:rPr lang="en-US" sz="2000" kern="100" dirty="0">
                          <a:effectLst/>
                          <a:latin typeface="Calibri" panose="020F0502020204030204" pitchFamily="34" charset="0"/>
                          <a:cs typeface="Calibri" panose="020F0502020204030204" pitchFamily="34" charset="0"/>
                        </a:rPr>
                        <a:t> chocolate</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300"/>
                        </a:spcAft>
                      </a:pPr>
                      <a:r>
                        <a:rPr lang="en-US" sz="2400" kern="100" dirty="0">
                          <a:effectLst/>
                          <a:latin typeface="Calibri" panose="020F0502020204030204" pitchFamily="34" charset="0"/>
                          <a:cs typeface="Calibri" panose="020F0502020204030204" pitchFamily="34" charset="0"/>
                        </a:rPr>
                        <a:t>Các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ở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phần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đầu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mút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của</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cơ</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thể</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thấp</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hơn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của</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ở </a:t>
                      </a:r>
                      <a:r>
                        <a:rPr lang="en-US" sz="2400" kern="100" dirty="0" err="1">
                          <a:effectLst/>
                          <a:latin typeface="Calibri" panose="020F0502020204030204" pitchFamily="34" charset="0"/>
                          <a:cs typeface="Calibri" panose="020F0502020204030204" pitchFamily="34" charset="0"/>
                        </a:rPr>
                        <a:t>phần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thân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nên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chúng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khả</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năng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tổng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hợp</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sắc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tố</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làm</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cho</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lông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màu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Còn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tế</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bào</a:t>
                      </a:r>
                      <a:r>
                        <a:rPr lang="en-US" sz="2400" kern="100" dirty="0">
                          <a:effectLst/>
                          <a:latin typeface="Calibri" panose="020F0502020204030204" pitchFamily="34" charset="0"/>
                          <a:cs typeface="Calibri" panose="020F0502020204030204" pitchFamily="34" charset="0"/>
                        </a:rPr>
                        <a:t> ở </a:t>
                      </a:r>
                      <a:r>
                        <a:rPr lang="en-US" sz="2400" kern="100" dirty="0" err="1">
                          <a:effectLst/>
                          <a:latin typeface="Calibri" panose="020F0502020204030204" pitchFamily="34" charset="0"/>
                          <a:cs typeface="Calibri" panose="020F0502020204030204" pitchFamily="34" charset="0"/>
                        </a:rPr>
                        <a:t>phần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thân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cao</a:t>
                      </a:r>
                      <a:r>
                        <a:rPr lang="vi-VN" sz="2400" kern="100" dirty="0">
                          <a:effectLst/>
                          <a:latin typeface="Calibri" panose="020F0502020204030204" pitchFamily="34" charset="0"/>
                          <a:cs typeface="Calibri" panose="020F0502020204030204" pitchFamily="34" charset="0"/>
                        </a:rPr>
                        <a:t> hơn </a:t>
                      </a:r>
                      <a:r>
                        <a:rPr lang="en-US" sz="2400" kern="100" dirty="0" err="1">
                          <a:effectLst/>
                          <a:latin typeface="Calibri" panose="020F0502020204030204" pitchFamily="34" charset="0"/>
                          <a:cs typeface="Calibri" panose="020F0502020204030204" pitchFamily="34" charset="0"/>
                        </a:rPr>
                        <a:t>nên</a:t>
                      </a:r>
                      <a:r>
                        <a:rPr lang="en-US" sz="2400" kern="100" dirty="0">
                          <a:effectLst/>
                          <a:latin typeface="Calibri" panose="020F0502020204030204" pitchFamily="34" charset="0"/>
                          <a:cs typeface="Calibri" panose="020F0502020204030204" pitchFamily="34" charset="0"/>
                        </a:rPr>
                        <a:t> gene </a:t>
                      </a:r>
                      <a:r>
                        <a:rPr lang="en-US" sz="2400" kern="100" dirty="0" err="1">
                          <a:effectLst/>
                          <a:latin typeface="Calibri" panose="020F0502020204030204" pitchFamily="34" charset="0"/>
                          <a:cs typeface="Calibri" panose="020F0502020204030204" pitchFamily="34" charset="0"/>
                        </a:rPr>
                        <a:t>không</a:t>
                      </a:r>
                      <a:r>
                        <a:rPr lang="en-US" sz="2400" kern="100" dirty="0">
                          <a:effectLst/>
                          <a:latin typeface="Calibri" panose="020F0502020204030204" pitchFamily="34" charset="0"/>
                          <a:cs typeface="Calibri" panose="020F0502020204030204" pitchFamily="34" charset="0"/>
                        </a:rPr>
                        <a:t> được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 </a:t>
                      </a:r>
                      <a:r>
                        <a:rPr lang="en-US" sz="2400" kern="100" dirty="0" err="1">
                          <a:effectLst/>
                          <a:latin typeface="Calibri" panose="020F0502020204030204" pitchFamily="34" charset="0"/>
                          <a:cs typeface="Calibri" panose="020F0502020204030204" pitchFamily="34" charset="0"/>
                        </a:rPr>
                        <a:t>nhiệt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môi</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trường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ảnh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đến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sự</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gene. </a:t>
                      </a:r>
                      <a:r>
                        <a:rPr lang="en-US" sz="14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199378"/>
                  </a:ext>
                </a:extLst>
              </a:tr>
              <a:tr h="1701899">
                <a:tc>
                  <a:txBody>
                    <a:bodyPr/>
                    <a:lstStyle/>
                    <a:p>
                      <a:pPr marL="0" marR="0" algn="just">
                        <a:lnSpc>
                          <a:spcPct val="115000"/>
                        </a:lnSpc>
                        <a:spcBef>
                          <a:spcPts val="0"/>
                        </a:spcBef>
                        <a:spcAft>
                          <a:spcPts val="300"/>
                        </a:spcAft>
                      </a:pPr>
                      <a:r>
                        <a:rPr lang="en-US" sz="2000" kern="100" dirty="0">
                          <a:effectLst/>
                          <a:latin typeface="Calibri" panose="020F0502020204030204" pitchFamily="34" charset="0"/>
                          <a:cs typeface="Calibri" panose="020F0502020204030204" pitchFamily="34" charset="0"/>
                        </a:rPr>
                        <a:t>Các </a:t>
                      </a:r>
                      <a:r>
                        <a:rPr lang="en-US" sz="2000" kern="100" dirty="0" err="1">
                          <a:effectLst/>
                          <a:latin typeface="Calibri" panose="020F0502020204030204" pitchFamily="34" charset="0"/>
                          <a:cs typeface="Calibri" panose="020F0502020204030204" pitchFamily="34" charset="0"/>
                        </a:rPr>
                        <a:t>cây</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cẩm</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tú</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cầu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cùng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kiểu</a:t>
                      </a:r>
                      <a:r>
                        <a:rPr lang="en-US" sz="2000" kern="100" dirty="0">
                          <a:effectLst/>
                          <a:latin typeface="Calibri" panose="020F0502020204030204" pitchFamily="34" charset="0"/>
                          <a:cs typeface="Calibri" panose="020F0502020204030204" pitchFamily="34" charset="0"/>
                        </a:rPr>
                        <a:t> gene </a:t>
                      </a:r>
                      <a:r>
                        <a:rPr lang="en-US" sz="2000" kern="100" dirty="0" err="1">
                          <a:effectLst/>
                          <a:latin typeface="Calibri" panose="020F0502020204030204" pitchFamily="34" charset="0"/>
                          <a:cs typeface="Calibri" panose="020F0502020204030204" pitchFamily="34" charset="0"/>
                        </a:rPr>
                        <a:t>nhưng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khi</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trồng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trong</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đất</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có</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độ</a:t>
                      </a:r>
                      <a:r>
                        <a:rPr lang="en-US" sz="2000" kern="100" dirty="0">
                          <a:effectLst/>
                          <a:latin typeface="Calibri" panose="020F0502020204030204" pitchFamily="34" charset="0"/>
                          <a:cs typeface="Calibri" panose="020F0502020204030204" pitchFamily="34" charset="0"/>
                        </a:rPr>
                        <a:t> pH </a:t>
                      </a:r>
                      <a:r>
                        <a:rPr lang="en-US" sz="2000" kern="100" dirty="0" err="1">
                          <a:effectLst/>
                          <a:latin typeface="Calibri" panose="020F0502020204030204" pitchFamily="34" charset="0"/>
                          <a:cs typeface="Calibri" panose="020F0502020204030204" pitchFamily="34" charset="0"/>
                        </a:rPr>
                        <a:t>khác</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nhau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sẽ</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cho</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màu</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hoa</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khác</a:t>
                      </a:r>
                      <a:r>
                        <a:rPr lang="en-US" sz="2000" kern="100" dirty="0">
                          <a:effectLst/>
                          <a:latin typeface="Calibri" panose="020F0502020204030204" pitchFamily="34" charset="0"/>
                          <a:cs typeface="Calibri" panose="020F0502020204030204" pitchFamily="34" charset="0"/>
                        </a:rPr>
                        <a:t> </a:t>
                      </a:r>
                      <a:r>
                        <a:rPr lang="en-US" sz="2000" kern="100" dirty="0" err="1">
                          <a:effectLst/>
                          <a:latin typeface="Calibri" panose="020F0502020204030204" pitchFamily="34" charset="0"/>
                          <a:cs typeface="Calibri" panose="020F0502020204030204" pitchFamily="34" charset="0"/>
                        </a:rPr>
                        <a:t>nhau</a:t>
                      </a:r>
                      <a:endParaRPr lang="en-US" sz="20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300"/>
                        </a:spcAft>
                      </a:pPr>
                      <a:r>
                        <a:rPr lang="en-US" sz="2400" kern="100" dirty="0">
                          <a:effectLst/>
                          <a:latin typeface="Calibri" panose="020F0502020204030204" pitchFamily="34" charset="0"/>
                          <a:cs typeface="Calibri" panose="020F0502020204030204" pitchFamily="34" charset="0"/>
                        </a:rPr>
                        <a:t>Trong </a:t>
                      </a:r>
                      <a:r>
                        <a:rPr lang="en-US" sz="2400" kern="100" dirty="0" err="1">
                          <a:effectLst/>
                          <a:latin typeface="Calibri" panose="020F0502020204030204" pitchFamily="34" charset="0"/>
                          <a:cs typeface="Calibri" panose="020F0502020204030204" pitchFamily="34" charset="0"/>
                        </a:rPr>
                        <a:t>một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loài</a:t>
                      </a:r>
                      <a:r>
                        <a:rPr lang="en-US" sz="2400" kern="100" dirty="0">
                          <a:effectLst/>
                          <a:latin typeface="Calibri" panose="020F0502020204030204" pitchFamily="34" charset="0"/>
                          <a:cs typeface="Calibri" panose="020F0502020204030204" pitchFamily="34" charset="0"/>
                        </a:rPr>
                        <a:t>, các </a:t>
                      </a:r>
                      <a:r>
                        <a:rPr lang="en-US" sz="2400" kern="100" dirty="0" err="1">
                          <a:effectLst/>
                          <a:latin typeface="Calibri" panose="020F0502020204030204" pitchFamily="34" charset="0"/>
                          <a:cs typeface="Calibri" panose="020F0502020204030204" pitchFamily="34" charset="0"/>
                        </a:rPr>
                        <a:t>cá</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thể</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cùng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kiểu</a:t>
                      </a:r>
                      <a:r>
                        <a:rPr lang="en-US" sz="2400" kern="100" dirty="0">
                          <a:effectLst/>
                          <a:latin typeface="Calibri" panose="020F0502020204030204" pitchFamily="34" charset="0"/>
                          <a:cs typeface="Calibri" panose="020F0502020204030204" pitchFamily="34" charset="0"/>
                        </a:rPr>
                        <a:t> gene </a:t>
                      </a:r>
                      <a:r>
                        <a:rPr lang="en-US" sz="2400" kern="100" dirty="0" err="1">
                          <a:effectLst/>
                          <a:latin typeface="Calibri" panose="020F0502020204030204" pitchFamily="34" charset="0"/>
                          <a:cs typeface="Calibri" panose="020F0502020204030204" pitchFamily="34" charset="0"/>
                        </a:rPr>
                        <a:t>nhưng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sinh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và</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phát</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triển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trong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điều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sống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khác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nhau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sẽ</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thành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những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hình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khác</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nhau</a:t>
                      </a:r>
                      <a:r>
                        <a:rPr lang="en-US" sz="2400" kern="100" dirty="0">
                          <a:effectLst/>
                          <a:latin typeface="Calibri" panose="020F0502020204030204" pitchFamily="34" charset="0"/>
                          <a:cs typeface="Calibri" panose="020F0502020204030204" pitchFamily="34" charset="0"/>
                        </a:rPr>
                        <a:t> → </a:t>
                      </a:r>
                      <a:r>
                        <a:rPr lang="en-US" sz="2400" kern="100" dirty="0" err="1">
                          <a:effectLst/>
                          <a:latin typeface="Calibri" panose="020F0502020204030204" pitchFamily="34" charset="0"/>
                          <a:cs typeface="Calibri" panose="020F0502020204030204" pitchFamily="34" charset="0"/>
                        </a:rPr>
                        <a:t>độ</a:t>
                      </a:r>
                      <a:r>
                        <a:rPr lang="en-US" sz="2400" kern="100" dirty="0">
                          <a:effectLst/>
                          <a:latin typeface="Calibri" panose="020F0502020204030204" pitchFamily="34" charset="0"/>
                          <a:cs typeface="Calibri" panose="020F0502020204030204" pitchFamily="34" charset="0"/>
                        </a:rPr>
                        <a:t> pH </a:t>
                      </a:r>
                      <a:r>
                        <a:rPr lang="en-US" sz="2400" kern="100" dirty="0" err="1">
                          <a:effectLst/>
                          <a:latin typeface="Calibri" panose="020F0502020204030204" pitchFamily="34" charset="0"/>
                          <a:cs typeface="Calibri" panose="020F0502020204030204" pitchFamily="34" charset="0"/>
                        </a:rPr>
                        <a:t>có</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ảnh</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hưởng</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đến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sự</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biểu</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hiện</a:t>
                      </a:r>
                      <a:r>
                        <a:rPr lang="en-US" sz="2400" kern="100" dirty="0">
                          <a:effectLst/>
                          <a:latin typeface="Calibri" panose="020F0502020204030204" pitchFamily="34" charset="0"/>
                          <a:cs typeface="Calibri" panose="020F0502020204030204" pitchFamily="34" charset="0"/>
                        </a:rPr>
                        <a:t> </a:t>
                      </a:r>
                      <a:r>
                        <a:rPr lang="en-US" sz="2400" kern="100" dirty="0" err="1">
                          <a:effectLst/>
                          <a:latin typeface="Calibri" panose="020F0502020204030204" pitchFamily="34" charset="0"/>
                          <a:cs typeface="Calibri" panose="020F0502020204030204" pitchFamily="34" charset="0"/>
                        </a:rPr>
                        <a:t>của</a:t>
                      </a:r>
                      <a:r>
                        <a:rPr lang="en-US" sz="2400" kern="100" dirty="0">
                          <a:effectLst/>
                          <a:latin typeface="Calibri" panose="020F0502020204030204" pitchFamily="34" charset="0"/>
                          <a:cs typeface="Calibri" panose="020F0502020204030204" pitchFamily="34" charset="0"/>
                        </a:rPr>
                        <a:t> gene</a:t>
                      </a:r>
                      <a:r>
                        <a:rPr lang="vi-VN" sz="2400" kern="100" dirty="0">
                          <a:effectLst/>
                          <a:latin typeface="Calibri" panose="020F0502020204030204" pitchFamily="34" charset="0"/>
                          <a:cs typeface="Calibri" panose="020F0502020204030204" pitchFamily="34" charset="0"/>
                        </a:rPr>
                        <a:t>.</a:t>
                      </a:r>
                      <a:endParaRPr lang="en-US" sz="24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795846679"/>
                  </a:ext>
                </a:extLst>
              </a:tr>
            </a:tbl>
          </a:graphicData>
        </a:graphic>
      </p:graphicFrame>
    </p:spTree>
    <p:extLst>
      <p:ext uri="{BB962C8B-B14F-4D97-AF65-F5344CB8AC3E}">
        <p14:creationId xmlns:p14="http://schemas.microsoft.com/office/powerpoint/2010/main" val="20689258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1245832" y="3330821"/>
            <a:ext cx="10609838" cy="1290233"/>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600" dirty="0">
                <a:latin typeface="Calibri" panose="020F0502020204030204" pitchFamily="34" charset="0"/>
                <a:cs typeface="Calibri" panose="020F0502020204030204" pitchFamily="34" charset="0"/>
              </a:rPr>
              <a:t>Mức phản ứng? Mức phản ứng của sinh vật có di truyền cho đời con không? Giải thích.</a:t>
            </a:r>
            <a:endParaRPr lang="en-US" sz="3600" dirty="0">
              <a:latin typeface="Calibri" panose="020F0502020204030204" pitchFamily="34" charset="0"/>
              <a:cs typeface="Calibri" panose="020F0502020204030204" pitchFamily="34" charset="0"/>
            </a:endParaRPr>
          </a:p>
        </p:txBody>
      </p:sp>
      <p:sp>
        <p:nvSpPr>
          <p:cNvPr id="9" name="直角三角形 2"/>
          <p:cNvSpPr/>
          <p:nvPr/>
        </p:nvSpPr>
        <p:spPr>
          <a:xfrm rot="17117050" flipH="1">
            <a:off x="1326208" y="3760214"/>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440522" y="3116768"/>
            <a:ext cx="2247330" cy="112515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3200" b="1" kern="0" dirty="0">
                <a:solidFill>
                  <a:prstClr val="white"/>
                </a:solidFill>
                <a:latin typeface="Calibri" panose="020F0502020204030204" pitchFamily="34" charset="0"/>
                <a:cs typeface="Calibri" panose="020F0502020204030204" pitchFamily="34" charset="0"/>
              </a:rPr>
              <a:t>C</a:t>
            </a:r>
            <a:r>
              <a:rPr lang="en-US" altLang="zh-CN" sz="3200" b="1" kern="0" dirty="0" err="1">
                <a:solidFill>
                  <a:prstClr val="white"/>
                </a:solidFill>
                <a:latin typeface="Calibri" panose="020F0502020204030204" pitchFamily="34" charset="0"/>
                <a:cs typeface="Calibri" panose="020F0502020204030204" pitchFamily="34" charset="0"/>
              </a:rPr>
              <a:t>âu</a:t>
            </a:r>
            <a:r>
              <a:rPr lang="en-US" altLang="zh-CN" sz="3200" b="1" kern="0" dirty="0">
                <a:solidFill>
                  <a:prstClr val="white"/>
                </a:solidFill>
                <a:latin typeface="Calibri" panose="020F0502020204030204" pitchFamily="34" charset="0"/>
                <a:cs typeface="Calibri" panose="020F0502020204030204" pitchFamily="34" charset="0"/>
              </a:rPr>
              <a:t> </a:t>
            </a:r>
            <a:r>
              <a:rPr lang="en-US" altLang="zh-CN" sz="3200" b="1" kern="0" dirty="0" err="1">
                <a:solidFill>
                  <a:prstClr val="white"/>
                </a:solidFill>
                <a:latin typeface="Calibri" panose="020F0502020204030204" pitchFamily="34" charset="0"/>
                <a:cs typeface="Calibri" panose="020F0502020204030204" pitchFamily="34" charset="0"/>
              </a:rPr>
              <a:t>hỏi</a:t>
            </a:r>
            <a:r>
              <a:rPr lang="en-US" altLang="zh-CN" sz="3200" b="1" kern="0" dirty="0">
                <a:solidFill>
                  <a:prstClr val="white"/>
                </a:solidFill>
                <a:latin typeface="Calibri" panose="020F0502020204030204" pitchFamily="34" charset="0"/>
                <a:cs typeface="Calibri" panose="020F0502020204030204" pitchFamily="34" charset="0"/>
              </a:rPr>
              <a:t> </a:t>
            </a:r>
            <a:r>
              <a:rPr lang="vi-VN" altLang="zh-CN" sz="3200" b="1" kern="0" dirty="0">
                <a:solidFill>
                  <a:prstClr val="white"/>
                </a:solidFill>
                <a:latin typeface="Calibri" panose="020F0502020204030204" pitchFamily="34" charset="0"/>
                <a:cs typeface="Calibri" panose="020F0502020204030204" pitchFamily="34" charset="0"/>
              </a:rPr>
              <a:t>3</a:t>
            </a:r>
            <a:endParaRPr lang="zh-CN" altLang="en-US" sz="3200" b="1" kern="0" dirty="0">
              <a:solidFill>
                <a:prstClr val="white"/>
              </a:solidFill>
              <a:latin typeface="Calibri" panose="020F0502020204030204" pitchFamily="34" charset="0"/>
              <a:cs typeface="Calibri" panose="020F0502020204030204" pitchFamily="34" charset="0"/>
            </a:endParaRPr>
          </a:p>
        </p:txBody>
      </p:sp>
      <p:sp>
        <p:nvSpPr>
          <p:cNvPr id="11" name="矩形 3"/>
          <p:cNvSpPr/>
          <p:nvPr/>
        </p:nvSpPr>
        <p:spPr>
          <a:xfrm>
            <a:off x="1564187" y="4976853"/>
            <a:ext cx="10273454" cy="156690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600" dirty="0">
                <a:latin typeface="Calibri" panose="020F0502020204030204" pitchFamily="34" charset="0"/>
                <a:cs typeface="Calibri" panose="020F0502020204030204" pitchFamily="34" charset="0"/>
              </a:rPr>
              <a:t>Mức phản ứng là: </a:t>
            </a:r>
            <a:r>
              <a:rPr lang="en-US" sz="3600" dirty="0" err="1">
                <a:latin typeface="Calibri" panose="020F0502020204030204" pitchFamily="34" charset="0"/>
                <a:cs typeface="Calibri" panose="020F0502020204030204" pitchFamily="34" charset="0"/>
              </a:rPr>
              <a:t>Tập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hợp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kiểu 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của</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cùng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một</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kiểu gene</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trong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các</a:t>
            </a:r>
            <a:r>
              <a:rPr lang="en-US" sz="3600" dirty="0">
                <a:latin typeface="Calibri" panose="020F0502020204030204" pitchFamily="34" charset="0"/>
                <a:cs typeface="Calibri" panose="020F0502020204030204" pitchFamily="34" charset="0"/>
              </a:rPr>
              <a:t> đ</a:t>
            </a:r>
            <a:r>
              <a:rPr lang="vi-VN" sz="3600" dirty="0">
                <a:latin typeface="Calibri" panose="020F0502020204030204" pitchFamily="34" charset="0"/>
                <a:cs typeface="Calibri" panose="020F0502020204030204" pitchFamily="34" charset="0"/>
              </a:rPr>
              <a:t>iều kiện môi trường sống </a:t>
            </a:r>
            <a:r>
              <a:rPr lang="en-US" sz="3600" dirty="0" err="1">
                <a:latin typeface="Calibri" panose="020F0502020204030204" pitchFamily="34" charset="0"/>
                <a:cs typeface="Calibri" panose="020F0502020204030204" pitchFamily="34" charset="0"/>
              </a:rPr>
              <a:t>khác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nhau</a:t>
            </a:r>
            <a:r>
              <a:rPr lang="en-US" sz="3600" dirty="0">
                <a:latin typeface="Calibri" panose="020F0502020204030204" pitchFamily="34" charset="0"/>
                <a:cs typeface="Calibri" panose="020F0502020204030204" pitchFamily="34" charset="0"/>
              </a:rPr>
              <a:t>.</a:t>
            </a:r>
          </a:p>
        </p:txBody>
      </p:sp>
      <p:sp>
        <p:nvSpPr>
          <p:cNvPr id="12" name="直角三角形 2"/>
          <p:cNvSpPr/>
          <p:nvPr/>
        </p:nvSpPr>
        <p:spPr>
          <a:xfrm rot="17117050" flipH="1">
            <a:off x="1752689" y="5560260"/>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543371" y="4623584"/>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prstClr val="white"/>
                </a:solidFill>
                <a:latin typeface="Arial Black" pitchFamily="34" charset="0"/>
              </a:rPr>
              <a:t>ĐÁP</a:t>
            </a:r>
            <a:r>
              <a:rPr lang="vi-VN" altLang="zh-CN" sz="2933" kern="0" dirty="0">
                <a:solidFill>
                  <a:prstClr val="white"/>
                </a:solidFill>
                <a:latin typeface="Arial Black" pitchFamily="34" charset="0"/>
              </a:rPr>
              <a:t> ÁN</a:t>
            </a:r>
            <a:endParaRPr lang="zh-CN" altLang="en-US" sz="2933" kern="0" dirty="0">
              <a:solidFill>
                <a:prstClr val="white"/>
              </a:solidFill>
              <a:latin typeface="Arial Black" pitchFamily="34" charset="0"/>
            </a:endParaRPr>
          </a:p>
        </p:txBody>
      </p:sp>
      <p:sp>
        <p:nvSpPr>
          <p:cNvPr id="14" name="标题 13"/>
          <p:cNvSpPr>
            <a:spLocks noGrp="1"/>
          </p:cNvSpPr>
          <p:nvPr>
            <p:ph type="title"/>
          </p:nvPr>
        </p:nvSpPr>
        <p:spPr>
          <a:xfrm>
            <a:off x="1069427" y="246755"/>
            <a:ext cx="11122573"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 MỨC PHẢN ỨNG</a:t>
            </a:r>
            <a:endParaRPr lang="en-US" dirty="0">
              <a:solidFill>
                <a:srgbClr val="FF0000"/>
              </a:solidFill>
              <a:latin typeface="Calibri" panose="020F0502020204030204" pitchFamily="34" charset="0"/>
              <a:cs typeface="Calibri" panose="020F0502020204030204" pitchFamily="34" charset="0"/>
            </a:endParaRPr>
          </a:p>
        </p:txBody>
      </p:sp>
      <p:sp>
        <p:nvSpPr>
          <p:cNvPr id="15" name="Rectangle 14"/>
          <p:cNvSpPr/>
          <p:nvPr/>
        </p:nvSpPr>
        <p:spPr>
          <a:xfrm>
            <a:off x="1069427" y="590304"/>
            <a:ext cx="10192406" cy="2185214"/>
          </a:xfrm>
          <a:prstGeom prst="rect">
            <a:avLst/>
          </a:prstGeom>
        </p:spPr>
        <p:txBody>
          <a:bodyPr wrap="square">
            <a:spAutoFit/>
          </a:bodyPr>
          <a:lstStyle/>
          <a:p>
            <a:r>
              <a:rPr lang="vi-VN" sz="2800" b="1" dirty="0">
                <a:latin typeface="Calibri" panose="020F0502020204030204" pitchFamily="34" charset="0"/>
                <a:cs typeface="Calibri" panose="020F0502020204030204" pitchFamily="34" charset="0"/>
              </a:rPr>
              <a:t>Giống lúa A + Môi trường 1 </a:t>
            </a:r>
            <a:r>
              <a:rPr lang="vi-VN" sz="2800" b="1" dirty="0">
                <a:latin typeface="Calibri" panose="020F0502020204030204" pitchFamily="34" charset="0"/>
                <a:cs typeface="Calibri" panose="020F0502020204030204" pitchFamily="34" charset="0"/>
                <a:sym typeface="Wingdings" panose="05000000000000000000" pitchFamily="2" charset="2"/>
              </a:rPr>
              <a:t> Kiểu hình 1</a:t>
            </a:r>
          </a:p>
          <a:p>
            <a:r>
              <a:rPr lang="vi-VN" sz="2800" b="1" dirty="0">
                <a:latin typeface="Calibri" panose="020F0502020204030204" pitchFamily="34" charset="0"/>
                <a:cs typeface="Calibri" panose="020F0502020204030204" pitchFamily="34" charset="0"/>
              </a:rPr>
              <a:t>Giống lúa A + Môi trường 2 </a:t>
            </a:r>
            <a:r>
              <a:rPr lang="vi-VN" sz="2800" b="1" dirty="0">
                <a:latin typeface="Calibri" panose="020F0502020204030204" pitchFamily="34" charset="0"/>
                <a:cs typeface="Calibri" panose="020F0502020204030204" pitchFamily="34" charset="0"/>
                <a:sym typeface="Wingdings" panose="05000000000000000000" pitchFamily="2" charset="2"/>
              </a:rPr>
              <a:t> Kiểu hình 2</a:t>
            </a:r>
          </a:p>
          <a:p>
            <a:r>
              <a:rPr lang="vi-VN" sz="2800" b="1" dirty="0">
                <a:latin typeface="Calibri" panose="020F0502020204030204" pitchFamily="34" charset="0"/>
                <a:cs typeface="Calibri" panose="020F0502020204030204" pitchFamily="34" charset="0"/>
              </a:rPr>
              <a:t>Giống lúa A + Môi trường 3 </a:t>
            </a:r>
            <a:r>
              <a:rPr lang="vi-VN" sz="2800" b="1" dirty="0">
                <a:latin typeface="Calibri" panose="020F0502020204030204" pitchFamily="34" charset="0"/>
                <a:cs typeface="Calibri" panose="020F0502020204030204" pitchFamily="34" charset="0"/>
                <a:sym typeface="Wingdings" panose="05000000000000000000" pitchFamily="2" charset="2"/>
              </a:rPr>
              <a:t> Kiểu hình 3</a:t>
            </a:r>
          </a:p>
          <a:p>
            <a:r>
              <a:rPr lang="vi-VN" sz="2800" b="1" dirty="0">
                <a:latin typeface="Calibri" panose="020F0502020204030204" pitchFamily="34" charset="0"/>
                <a:cs typeface="Calibri" panose="020F0502020204030204" pitchFamily="34" charset="0"/>
              </a:rPr>
              <a:t>Giống lúa A + Môi trường 4 </a:t>
            </a:r>
            <a:r>
              <a:rPr lang="vi-VN" sz="2800" b="1" dirty="0">
                <a:latin typeface="Calibri" panose="020F0502020204030204" pitchFamily="34" charset="0"/>
                <a:cs typeface="Calibri" panose="020F0502020204030204" pitchFamily="34" charset="0"/>
                <a:sym typeface="Wingdings" panose="05000000000000000000" pitchFamily="2" charset="2"/>
              </a:rPr>
              <a:t> Kiểu hình 4</a:t>
            </a:r>
          </a:p>
          <a:p>
            <a:endParaRPr lang="en-US" sz="2400" b="1" dirty="0">
              <a:solidFill>
                <a:srgbClr val="02438C"/>
              </a:solidFill>
            </a:endParaRPr>
          </a:p>
        </p:txBody>
      </p:sp>
      <p:sp>
        <p:nvSpPr>
          <p:cNvPr id="16" name="Rectangle 15"/>
          <p:cNvSpPr/>
          <p:nvPr/>
        </p:nvSpPr>
        <p:spPr>
          <a:xfrm>
            <a:off x="1454548" y="2347555"/>
            <a:ext cx="10192406" cy="830997"/>
          </a:xfrm>
          <a:prstGeom prst="rect">
            <a:avLst/>
          </a:prstGeom>
        </p:spPr>
        <p:txBody>
          <a:bodyPr wrap="square">
            <a:spAutoFit/>
          </a:bodyPr>
          <a:lstStyle/>
          <a:p>
            <a:r>
              <a:rPr lang="vi-VN" sz="2400" b="1" dirty="0">
                <a:solidFill>
                  <a:srgbClr val="02438C"/>
                </a:solidFill>
                <a:latin typeface="Calibri" panose="020F0502020204030204" pitchFamily="34" charset="0"/>
                <a:cs typeface="Calibri" panose="020F0502020204030204" pitchFamily="34" charset="0"/>
              </a:rPr>
              <a:t>HS thảo luận cặp đôi về các nội dung trong SGK và trả lời câu Thảo luận 3 sau trong thời gian 3 phút và báo cáo miệng trực tiếp khi GV yêu cầu:</a:t>
            </a:r>
            <a:endParaRPr lang="en-US" sz="2400" b="1" dirty="0">
              <a:solidFill>
                <a:srgbClr val="02438C"/>
              </a:solidFill>
              <a:latin typeface="Calibri" panose="020F0502020204030204" pitchFamily="34" charset="0"/>
              <a:cs typeface="Calibri" panose="020F0502020204030204" pitchFamily="34" charset="0"/>
            </a:endParaRPr>
          </a:p>
        </p:txBody>
      </p:sp>
      <p:sp>
        <p:nvSpPr>
          <p:cNvPr id="2" name="Right Brace 1"/>
          <p:cNvSpPr/>
          <p:nvPr/>
        </p:nvSpPr>
        <p:spPr>
          <a:xfrm>
            <a:off x="7476388" y="826761"/>
            <a:ext cx="378373" cy="1324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8143999" y="1001735"/>
            <a:ext cx="3338756" cy="954107"/>
          </a:xfrm>
          <a:prstGeom prst="rect">
            <a:avLst/>
          </a:prstGeom>
        </p:spPr>
        <p:txBody>
          <a:bodyPr wrap="square">
            <a:spAutoFit/>
          </a:bodyPr>
          <a:lstStyle/>
          <a:p>
            <a:r>
              <a:rPr lang="vi-VN" sz="2800" b="1" dirty="0">
                <a:solidFill>
                  <a:srgbClr val="7030A0"/>
                </a:solidFill>
                <a:latin typeface="Calibri" panose="020F0502020204030204" pitchFamily="34" charset="0"/>
                <a:cs typeface="Calibri" panose="020F0502020204030204" pitchFamily="34" charset="0"/>
              </a:rPr>
              <a:t>Mức phản ứng của </a:t>
            </a:r>
          </a:p>
          <a:p>
            <a:r>
              <a:rPr lang="vi-VN" sz="2800" b="1" dirty="0">
                <a:solidFill>
                  <a:srgbClr val="7030A0"/>
                </a:solidFill>
                <a:latin typeface="Calibri" panose="020F0502020204030204" pitchFamily="34" charset="0"/>
                <a:cs typeface="Calibri" panose="020F0502020204030204" pitchFamily="34" charset="0"/>
              </a:rPr>
              <a:t>giống lúa A</a:t>
            </a:r>
            <a:endParaRPr lang="en-US" sz="28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07215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323503" y="447804"/>
            <a:ext cx="8621110"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 MỨC PHẢN ỨNG</a:t>
            </a:r>
            <a:endParaRPr lang="en-US" dirty="0">
              <a:solidFill>
                <a:srgbClr val="FF0000"/>
              </a:solidFill>
              <a:latin typeface="Calibri" panose="020F0502020204030204" pitchFamily="34" charset="0"/>
              <a:cs typeface="Calibri" panose="020F0502020204030204" pitchFamily="34" charset="0"/>
            </a:endParaRPr>
          </a:p>
        </p:txBody>
      </p:sp>
      <p:sp>
        <p:nvSpPr>
          <p:cNvPr id="16" name="Rectangle 15"/>
          <p:cNvSpPr/>
          <p:nvPr/>
        </p:nvSpPr>
        <p:spPr>
          <a:xfrm>
            <a:off x="1457739" y="726744"/>
            <a:ext cx="10152001" cy="3970318"/>
          </a:xfrm>
          <a:prstGeom prst="rect">
            <a:avLst/>
          </a:prstGeom>
        </p:spPr>
        <p:txBody>
          <a:bodyPr wrap="square">
            <a:spAutoFit/>
          </a:bodyPr>
          <a:lstStyle/>
          <a:p>
            <a:pPr algn="just"/>
            <a:r>
              <a:rPr lang="vi-VN" sz="3600" dirty="0">
                <a:latin typeface="Calibri" panose="020F0502020204030204" pitchFamily="34" charset="0"/>
                <a:cs typeface="Calibri" panose="020F0502020204030204" pitchFamily="34" charset="0"/>
              </a:rPr>
              <a:t>Những những gene quy định </a:t>
            </a:r>
            <a:r>
              <a:rPr lang="vi-VN" sz="3600" dirty="0">
                <a:solidFill>
                  <a:srgbClr val="0070C0"/>
                </a:solidFill>
                <a:latin typeface="Calibri" panose="020F0502020204030204" pitchFamily="34" charset="0"/>
                <a:cs typeface="Calibri" panose="020F0502020204030204" pitchFamily="34" charset="0"/>
              </a:rPr>
              <a:t>tính trạng chất l</a:t>
            </a:r>
            <a:r>
              <a:rPr lang="pt-BR" sz="3600" dirty="0">
                <a:solidFill>
                  <a:srgbClr val="0070C0"/>
                </a:solidFill>
                <a:latin typeface="Calibri" panose="020F0502020204030204" pitchFamily="34" charset="0"/>
                <a:cs typeface="Calibri" panose="020F0502020204030204" pitchFamily="34" charset="0"/>
              </a:rPr>
              <a:t>ượng có mức </a:t>
            </a:r>
            <a:r>
              <a:rPr lang="vi-VN" sz="3600" dirty="0">
                <a:solidFill>
                  <a:srgbClr val="0070C0"/>
                </a:solidFill>
                <a:latin typeface="Calibri" panose="020F0502020204030204" pitchFamily="34" charset="0"/>
                <a:cs typeface="Calibri" panose="020F0502020204030204" pitchFamily="34" charset="0"/>
              </a:rPr>
              <a:t>phản ứng hẹp</a:t>
            </a:r>
            <a:r>
              <a:rPr lang="vi-VN" sz="3600" dirty="0">
                <a:latin typeface="Calibri" panose="020F0502020204030204" pitchFamily="34" charset="0"/>
                <a:cs typeface="Calibri" panose="020F0502020204030204" pitchFamily="34" charset="0"/>
              </a:rPr>
              <a:t> (sự biểu hiện của gene ít chịu ảnh hưởng của điều kiện môi trường) và ngược lại, những gene quy định </a:t>
            </a:r>
            <a:r>
              <a:rPr lang="vi-VN" sz="3600" dirty="0">
                <a:solidFill>
                  <a:srgbClr val="0070C0"/>
                </a:solidFill>
                <a:latin typeface="Calibri" panose="020F0502020204030204" pitchFamily="34" charset="0"/>
                <a:cs typeface="Calibri" panose="020F0502020204030204" pitchFamily="34" charset="0"/>
              </a:rPr>
              <a:t>tính trạng </a:t>
            </a:r>
            <a:r>
              <a:rPr lang="pt-BR" sz="3600" dirty="0">
                <a:solidFill>
                  <a:srgbClr val="0070C0"/>
                </a:solidFill>
                <a:latin typeface="Calibri" panose="020F0502020204030204" pitchFamily="34" charset="0"/>
                <a:cs typeface="Calibri" panose="020F0502020204030204" pitchFamily="34" charset="0"/>
              </a:rPr>
              <a:t>số lượng có mức </a:t>
            </a:r>
            <a:r>
              <a:rPr lang="vi-VN" sz="3600" dirty="0">
                <a:solidFill>
                  <a:srgbClr val="0070C0"/>
                </a:solidFill>
                <a:latin typeface="Calibri" panose="020F0502020204030204" pitchFamily="34" charset="0"/>
                <a:cs typeface="Calibri" panose="020F0502020204030204" pitchFamily="34" charset="0"/>
              </a:rPr>
              <a:t>phản ứng </a:t>
            </a:r>
            <a:r>
              <a:rPr lang="pt-BR" sz="3600" dirty="0">
                <a:solidFill>
                  <a:srgbClr val="0070C0"/>
                </a:solidFill>
                <a:latin typeface="Calibri" panose="020F0502020204030204" pitchFamily="34" charset="0"/>
                <a:cs typeface="Calibri" panose="020F0502020204030204" pitchFamily="34" charset="0"/>
              </a:rPr>
              <a:t>rộng</a:t>
            </a:r>
            <a:r>
              <a:rPr lang="vi-VN" sz="3600" dirty="0">
                <a:latin typeface="Calibri" panose="020F0502020204030204" pitchFamily="34" charset="0"/>
                <a:cs typeface="Calibri" panose="020F0502020204030204" pitchFamily="34" charset="0"/>
              </a:rPr>
              <a:t> (sự biểu hiện của gene chịu ảnh hưởng của điều kiện môi trường) và chúng thường do đa gene quy định được gọi là tính trạng đa nhân tố.</a:t>
            </a:r>
            <a:endParaRPr lang="en-US" sz="3600" b="1" dirty="0">
              <a:solidFill>
                <a:srgbClr val="02438C"/>
              </a:solidFill>
              <a:latin typeface="Calibri" panose="020F0502020204030204" pitchFamily="34" charset="0"/>
              <a:cs typeface="Calibri" panose="020F0502020204030204" pitchFamily="34" charset="0"/>
            </a:endParaRPr>
          </a:p>
        </p:txBody>
      </p:sp>
      <p:sp>
        <p:nvSpPr>
          <p:cNvPr id="17" name="Rectangle 16"/>
          <p:cNvSpPr/>
          <p:nvPr/>
        </p:nvSpPr>
        <p:spPr>
          <a:xfrm>
            <a:off x="582260" y="4517482"/>
            <a:ext cx="11033643" cy="2308324"/>
          </a:xfrm>
          <a:prstGeom prst="rect">
            <a:avLst/>
          </a:prstGeom>
        </p:spPr>
        <p:txBody>
          <a:bodyPr wrap="square">
            <a:spAutoFit/>
          </a:bodyPr>
          <a:lstStyle/>
          <a:p>
            <a:pPr algn="just"/>
            <a:r>
              <a:rPr lang="vi-VN" sz="3600" b="1" dirty="0">
                <a:solidFill>
                  <a:srgbClr val="FF0000"/>
                </a:solidFill>
                <a:latin typeface="Calibri" panose="020F0502020204030204" pitchFamily="34" charset="0"/>
                <a:cs typeface="Calibri" panose="020F0502020204030204" pitchFamily="34" charset="0"/>
              </a:rPr>
              <a:t>V</a:t>
            </a:r>
            <a:r>
              <a:rPr lang="en-US" sz="3600" b="1" dirty="0">
                <a:solidFill>
                  <a:srgbClr val="FF0000"/>
                </a:solidFill>
                <a:latin typeface="Calibri" panose="020F0502020204030204" pitchFamily="34" charset="0"/>
                <a:cs typeface="Calibri" panose="020F0502020204030204" pitchFamily="34" charset="0"/>
              </a:rPr>
              <a:t>í </a:t>
            </a:r>
            <a:r>
              <a:rPr lang="vi-VN" sz="3600" b="1" dirty="0">
                <a:solidFill>
                  <a:srgbClr val="FF0000"/>
                </a:solidFill>
                <a:latin typeface="Calibri" panose="020F0502020204030204" pitchFamily="34" charset="0"/>
                <a:cs typeface="Calibri" panose="020F0502020204030204" pitchFamily="34" charset="0"/>
              </a:rPr>
              <a:t>D</a:t>
            </a:r>
            <a:r>
              <a:rPr lang="en-US" sz="3600" b="1" dirty="0">
                <a:solidFill>
                  <a:srgbClr val="FF0000"/>
                </a:solidFill>
                <a:latin typeface="Calibri" panose="020F0502020204030204" pitchFamily="34" charset="0"/>
                <a:cs typeface="Calibri" panose="020F0502020204030204" pitchFamily="34" charset="0"/>
              </a:rPr>
              <a:t>ụ</a:t>
            </a:r>
            <a:r>
              <a:rPr lang="vi-VN" sz="3600" b="1" dirty="0">
                <a:solidFill>
                  <a:srgbClr val="FF0000"/>
                </a:solidFill>
                <a:latin typeface="Calibri" panose="020F0502020204030204" pitchFamily="34" charset="0"/>
                <a:cs typeface="Calibri" panose="020F0502020204030204" pitchFamily="34" charset="0"/>
              </a:rPr>
              <a:t>:</a:t>
            </a:r>
            <a:r>
              <a:rPr lang="vi-VN" sz="3600" dirty="0">
                <a:latin typeface="Calibri" panose="020F0502020204030204" pitchFamily="34" charset="0"/>
                <a:cs typeface="Calibri" panose="020F0502020204030204" pitchFamily="34" charset="0"/>
              </a:rPr>
              <a:t> Trọng lượng (cân nặng) của con người chịu ảnh hưởng rất lớn từ môi trường (thức ăn là chủ yếu) còn trí thông minh của con người chỉ chịu ảnh hưởng 40% từ môi trường, 60% là do di truyền.</a:t>
            </a:r>
            <a:endParaRPr lang="en-US" sz="3600" b="1" dirty="0">
              <a:solidFill>
                <a:srgbClr val="0243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7355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458310" y="412312"/>
            <a:ext cx="8621110"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III. ỨNG DỤNG THỰC TIỄN CỦA MỨC PHẢN ỨNG</a:t>
            </a:r>
            <a:endParaRPr lang="en-US" dirty="0">
              <a:solidFill>
                <a:srgbClr val="FF0000"/>
              </a:solidFill>
              <a:latin typeface="Calibri" panose="020F0502020204030204" pitchFamily="34" charset="0"/>
              <a:cs typeface="Calibri" panose="020F0502020204030204" pitchFamily="34" charset="0"/>
            </a:endParaRPr>
          </a:p>
        </p:txBody>
      </p:sp>
      <p:sp>
        <p:nvSpPr>
          <p:cNvPr id="17" name="Rectangle 16"/>
          <p:cNvSpPr/>
          <p:nvPr/>
        </p:nvSpPr>
        <p:spPr>
          <a:xfrm>
            <a:off x="716266" y="904047"/>
            <a:ext cx="11033643" cy="1569660"/>
          </a:xfrm>
          <a:prstGeom prst="rect">
            <a:avLst/>
          </a:prstGeom>
        </p:spPr>
        <p:txBody>
          <a:bodyPr wrap="square">
            <a:spAutoFit/>
          </a:bodyPr>
          <a:lstStyle/>
          <a:p>
            <a:r>
              <a:rPr lang="vi-VN" sz="3200" b="1" dirty="0">
                <a:solidFill>
                  <a:srgbClr val="000000"/>
                </a:solidFill>
                <a:latin typeface="Calibri" panose="020F0502020204030204" pitchFamily="34" charset="0"/>
                <a:ea typeface="Arial" panose="020B0604020202020204" pitchFamily="34" charset="0"/>
                <a:cs typeface="Calibri" panose="020F0502020204030204" pitchFamily="34" charset="0"/>
              </a:rPr>
              <a:t>Câu 4: </a:t>
            </a:r>
            <a:r>
              <a:rPr lang="vi-VN" sz="3200" i="1" dirty="0">
                <a:solidFill>
                  <a:srgbClr val="000000"/>
                </a:solidFill>
                <a:latin typeface="Calibri" panose="020F0502020204030204" pitchFamily="34" charset="0"/>
                <a:ea typeface="Arial" panose="020B0604020202020204" pitchFamily="34" charset="0"/>
                <a:cs typeface="Calibri" panose="020F0502020204030204" pitchFamily="34" charset="0"/>
              </a:rPr>
              <a:t>Quan sát hình 10.5 SGK và cho biết, trong sản xuất nông nghiệp yếu tố nào quyết định tối đa năng suất tối đa của một kiểu gen</a:t>
            </a:r>
            <a:r>
              <a:rPr lang="en-US" sz="3200" i="1"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Thời </a:t>
            </a:r>
            <a:r>
              <a:rPr lang="en-US" sz="3200" dirty="0" err="1">
                <a:latin typeface="Calibri" panose="020F0502020204030204" pitchFamily="34" charset="0"/>
                <a:cs typeface="Calibri" panose="020F0502020204030204" pitchFamily="34" charset="0"/>
              </a:rPr>
              <a:t>gian</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hoàn thành phiếu học tập</a:t>
            </a:r>
            <a:r>
              <a:rPr lang="en-US" sz="3200" dirty="0">
                <a:latin typeface="Calibri" panose="020F0502020204030204" pitchFamily="34" charset="0"/>
                <a:cs typeface="Calibri" panose="020F0502020204030204" pitchFamily="34" charset="0"/>
              </a:rPr>
              <a:t> 5p</a:t>
            </a:r>
            <a:r>
              <a:rPr lang="vi-VN" sz="3200" dirty="0">
                <a:latin typeface="Calibri" panose="020F0502020204030204" pitchFamily="34" charset="0"/>
                <a:cs typeface="Calibri" panose="020F0502020204030204" pitchFamily="34" charset="0"/>
              </a:rPr>
              <a: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70" y="2578653"/>
            <a:ext cx="11429260" cy="3867035"/>
          </a:xfrm>
          <a:prstGeom prst="rect">
            <a:avLst/>
          </a:prstGeom>
        </p:spPr>
      </p:pic>
    </p:spTree>
    <p:extLst>
      <p:ext uri="{BB962C8B-B14F-4D97-AF65-F5344CB8AC3E}">
        <p14:creationId xmlns:p14="http://schemas.microsoft.com/office/powerpoint/2010/main" val="29164670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434661" y="207864"/>
            <a:ext cx="8729755" cy="574013"/>
          </a:xfrm>
        </p:spPr>
        <p:txBody>
          <a:bodyPr>
            <a:noAutofit/>
          </a:bodyPr>
          <a:lstStyle/>
          <a:p>
            <a:r>
              <a:rPr lang="vi-VN" dirty="0">
                <a:solidFill>
                  <a:srgbClr val="FF0000"/>
                </a:solidFill>
                <a:latin typeface="Calibri" panose="020F0502020204030204" pitchFamily="34" charset="0"/>
                <a:cs typeface="Calibri" panose="020F0502020204030204" pitchFamily="34" charset="0"/>
              </a:rPr>
              <a:t>III. ỨNG DỤNG THỰC TIỄN CỦA MỨC PHẢN ỨNG</a:t>
            </a:r>
            <a:endParaRPr lang="en-US" dirty="0">
              <a:solidFill>
                <a:srgbClr val="FF000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9" y="3665482"/>
            <a:ext cx="11429260" cy="2984654"/>
          </a:xfrm>
          <a:prstGeom prst="rect">
            <a:avLst/>
          </a:prstGeom>
        </p:spPr>
      </p:pic>
      <p:pic>
        <p:nvPicPr>
          <p:cNvPr id="5" name="Picture 4" descr="C:\Users\HUYNH HOANG TRUNG\Desktop\ca1.png"/>
          <p:cNvPicPr/>
          <p:nvPr/>
        </p:nvPicPr>
        <p:blipFill>
          <a:blip r:embed="rId4">
            <a:extLst>
              <a:ext uri="{28A0092B-C50C-407E-A947-70E740481C1C}">
                <a14:useLocalDpi xmlns:a14="http://schemas.microsoft.com/office/drawing/2010/main" val="0"/>
              </a:ext>
            </a:extLst>
          </a:blip>
          <a:srcRect/>
          <a:stretch>
            <a:fillRect/>
          </a:stretch>
        </p:blipFill>
        <p:spPr bwMode="auto">
          <a:xfrm>
            <a:off x="1036699" y="861408"/>
            <a:ext cx="10307161" cy="2618480"/>
          </a:xfrm>
          <a:prstGeom prst="rect">
            <a:avLst/>
          </a:prstGeom>
          <a:noFill/>
          <a:ln>
            <a:noFill/>
          </a:ln>
        </p:spPr>
      </p:pic>
    </p:spTree>
    <p:extLst>
      <p:ext uri="{BB962C8B-B14F-4D97-AF65-F5344CB8AC3E}">
        <p14:creationId xmlns:p14="http://schemas.microsoft.com/office/powerpoint/2010/main" val="15281371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1434662" y="207865"/>
            <a:ext cx="8621110"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III. ỨNG DỤNG THỰC TIỄN CỦA MỨC PHẢN ỨNG</a:t>
            </a:r>
            <a:endParaRPr lang="en-US" dirty="0">
              <a:solidFill>
                <a:srgbClr val="FF0000"/>
              </a:solidFill>
              <a:latin typeface="Calibri" panose="020F0502020204030204" pitchFamily="34" charset="0"/>
              <a:cs typeface="Calibri" panose="020F0502020204030204" pitchFamily="34" charset="0"/>
            </a:endParaRPr>
          </a:p>
        </p:txBody>
      </p:sp>
      <p:pic>
        <p:nvPicPr>
          <p:cNvPr id="5" name="Picture 4" descr="C:\Users\HUYNH HOANG TRUNG\Desktop\ca1.png"/>
          <p:cNvPicPr/>
          <p:nvPr/>
        </p:nvPicPr>
        <p:blipFill>
          <a:blip r:embed="rId3">
            <a:extLst>
              <a:ext uri="{28A0092B-C50C-407E-A947-70E740481C1C}">
                <a14:useLocalDpi xmlns:a14="http://schemas.microsoft.com/office/drawing/2010/main" val="0"/>
              </a:ext>
            </a:extLst>
          </a:blip>
          <a:srcRect/>
          <a:stretch>
            <a:fillRect/>
          </a:stretch>
        </p:blipFill>
        <p:spPr bwMode="auto">
          <a:xfrm>
            <a:off x="1129464" y="622865"/>
            <a:ext cx="8292832" cy="2618480"/>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26" y="3328351"/>
            <a:ext cx="11449747" cy="3321784"/>
          </a:xfrm>
          <a:prstGeom prst="rect">
            <a:avLst/>
          </a:prstGeom>
        </p:spPr>
      </p:pic>
    </p:spTree>
    <p:extLst>
      <p:ext uri="{BB962C8B-B14F-4D97-AF65-F5344CB8AC3E}">
        <p14:creationId xmlns:p14="http://schemas.microsoft.com/office/powerpoint/2010/main" val="26700066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4"/>
          <p:cNvSpPr>
            <a:spLocks noChangeArrowheads="1"/>
          </p:cNvSpPr>
          <p:nvPr/>
        </p:nvSpPr>
        <p:spPr bwMode="auto">
          <a:xfrm>
            <a:off x="441435" y="834565"/>
            <a:ext cx="2150518" cy="2182663"/>
          </a:xfrm>
          <a:prstGeom prst="ellipse">
            <a:avLst/>
          </a:prstGeom>
          <a:solidFill>
            <a:schemeClr val="accent2"/>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7" name="Oval 4"/>
          <p:cNvSpPr>
            <a:spLocks noChangeArrowheads="1"/>
          </p:cNvSpPr>
          <p:nvPr/>
        </p:nvSpPr>
        <p:spPr bwMode="auto">
          <a:xfrm>
            <a:off x="448922" y="1925896"/>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8" name="Oval 4"/>
          <p:cNvSpPr>
            <a:spLocks noChangeArrowheads="1"/>
          </p:cNvSpPr>
          <p:nvPr/>
        </p:nvSpPr>
        <p:spPr bwMode="auto">
          <a:xfrm>
            <a:off x="441435" y="3067461"/>
            <a:ext cx="2911086" cy="2844952"/>
          </a:xfrm>
          <a:prstGeom prst="ellipse">
            <a:avLst/>
          </a:prstGeom>
          <a:solidFill>
            <a:schemeClr val="accent1"/>
          </a:solidFill>
          <a:ln w="12700">
            <a:noFill/>
            <a:round/>
            <a:headEnd/>
            <a:tailEnd/>
          </a:ln>
          <a:effectLst/>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9" name="Oval 4"/>
          <p:cNvSpPr>
            <a:spLocks noChangeArrowheads="1"/>
          </p:cNvSpPr>
          <p:nvPr/>
        </p:nvSpPr>
        <p:spPr bwMode="auto">
          <a:xfrm>
            <a:off x="701566" y="5279982"/>
            <a:ext cx="2423543" cy="637117"/>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headEnd/>
            <a:tailEnd/>
          </a:ln>
        </p:spPr>
        <p:txBody>
          <a:bodyPr wrap="none" lIns="96210" tIns="48106" rIns="96210" bIns="48106" anchor="ctr"/>
          <a:lstStyle/>
          <a:p>
            <a:endParaRPr lang="ko-KR" altLang="en-US" sz="3199">
              <a:solidFill>
                <a:srgbClr val="000000"/>
              </a:solidFill>
              <a:latin typeface="굴림" pitchFamily="34" charset="-127"/>
              <a:ea typeface="굴림" pitchFamily="34" charset="-127"/>
            </a:endParaRPr>
          </a:p>
        </p:txBody>
      </p:sp>
      <p:sp>
        <p:nvSpPr>
          <p:cNvPr id="10" name="TextBox 9"/>
          <p:cNvSpPr txBox="1"/>
          <p:nvPr/>
        </p:nvSpPr>
        <p:spPr>
          <a:xfrm>
            <a:off x="450838" y="940901"/>
            <a:ext cx="2131711" cy="1820700"/>
          </a:xfrm>
          <a:prstGeom prst="rect">
            <a:avLst/>
          </a:prstGeom>
          <a:noFill/>
        </p:spPr>
        <p:txBody>
          <a:bodyPr wrap="square" lIns="96210" tIns="48106" rIns="96210" bIns="48106" rtlCol="0" anchor="ctr">
            <a:spAutoFit/>
          </a:bodyPr>
          <a:lstStyle/>
          <a:p>
            <a:pPr algn="ctr"/>
            <a:r>
              <a:rPr lang="vi-VN" altLang="zh-CN" sz="2800" b="1" dirty="0">
                <a:solidFill>
                  <a:schemeClr val="bg1"/>
                </a:solidFill>
                <a:latin typeface="Calibri" panose="020F0502020204030204" pitchFamily="34" charset="0"/>
                <a:ea typeface="微软雅黑" pitchFamily="34" charset="-122"/>
                <a:cs typeface="Calibri" panose="020F0502020204030204" pitchFamily="34" charset="0"/>
              </a:rPr>
              <a:t>Hãy nêu thêm ví dụ về thường biến</a:t>
            </a:r>
            <a:endParaRPr lang="zh-CN" altLang="en-US" sz="2800" b="1"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1" name="TextBox 10"/>
          <p:cNvSpPr txBox="1"/>
          <p:nvPr/>
        </p:nvSpPr>
        <p:spPr>
          <a:xfrm>
            <a:off x="2936613" y="3055866"/>
            <a:ext cx="1495937" cy="486938"/>
          </a:xfrm>
          <a:prstGeom prst="rect">
            <a:avLst/>
          </a:prstGeom>
          <a:noFill/>
        </p:spPr>
        <p:txBody>
          <a:bodyPr wrap="none" lIns="96210" tIns="48106" rIns="96210" bIns="48106" rtlCol="0" anchor="ctr">
            <a:spAutoFit/>
          </a:bodyPr>
          <a:lstStyle/>
          <a:p>
            <a:r>
              <a:rPr lang="zh-CN" altLang="en-US" sz="2533" dirty="0">
                <a:solidFill>
                  <a:schemeClr val="bg1"/>
                </a:solidFill>
                <a:latin typeface="微软雅黑" pitchFamily="34" charset="-122"/>
                <a:ea typeface="微软雅黑" pitchFamily="34" charset="-122"/>
              </a:rPr>
              <a:t>添加文字</a:t>
            </a:r>
          </a:p>
        </p:txBody>
      </p:sp>
      <p:sp>
        <p:nvSpPr>
          <p:cNvPr id="17" name="TextBox 16"/>
          <p:cNvSpPr txBox="1"/>
          <p:nvPr/>
        </p:nvSpPr>
        <p:spPr>
          <a:xfrm>
            <a:off x="3396665" y="3148699"/>
            <a:ext cx="8082344" cy="3113362"/>
          </a:xfrm>
          <a:prstGeom prst="rect">
            <a:avLst/>
          </a:prstGeom>
          <a:noFill/>
        </p:spPr>
        <p:txBody>
          <a:bodyPr wrap="square" lIns="96210" tIns="48106" rIns="96210" bIns="48106" rtlCol="0">
            <a:spAutoFit/>
          </a:bodyPr>
          <a:lstStyle/>
          <a:p>
            <a:r>
              <a:rPr lang="vi-VN" sz="2800" dirty="0">
                <a:solidFill>
                  <a:srgbClr val="7030A0"/>
                </a:solidFill>
                <a:latin typeface="Calibri" panose="020F0502020204030204" pitchFamily="34" charset="0"/>
                <a:cs typeface="Calibri" panose="020F0502020204030204" pitchFamily="34" charset="0"/>
              </a:rPr>
              <a:t>+ Tính trạng số lít sữa bò vắt được trong ngày phụ thuộc chất dinh dưỡng có trong thức ăn rất lớn là tính trạng do kiểu gene có mức phản ứng rộng quy định.</a:t>
            </a:r>
            <a:endParaRPr lang="en-US" sz="2800" dirty="0">
              <a:solidFill>
                <a:srgbClr val="7030A0"/>
              </a:solidFill>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 Tính trạng % bơ trong sữa bò vắt được trong ngày phụ thuộc rất ít vào lượng thức ăn do không dao động đáng kể dù cho bò ăn nhiều hay ít là tính trạng do kiểu gene có mức phản ứng hẹp quy định.</a:t>
            </a:r>
            <a:endParaRPr lang="zh-CN" altLang="en-US" sz="2800" dirty="0">
              <a:solidFill>
                <a:schemeClr val="tx1">
                  <a:lumMod val="50000"/>
                  <a:lumOff val="50000"/>
                </a:schemeClr>
              </a:solidFill>
              <a:latin typeface="Calibri" panose="020F0502020204030204" pitchFamily="34" charset="0"/>
              <a:ea typeface="微软雅黑" pitchFamily="34" charset="-122"/>
              <a:cs typeface="Calibri" panose="020F0502020204030204" pitchFamily="34" charset="0"/>
            </a:endParaRPr>
          </a:p>
        </p:txBody>
      </p:sp>
      <p:sp>
        <p:nvSpPr>
          <p:cNvPr id="18" name="TextBox 17"/>
          <p:cNvSpPr txBox="1"/>
          <p:nvPr/>
        </p:nvSpPr>
        <p:spPr>
          <a:xfrm>
            <a:off x="2751097" y="891705"/>
            <a:ext cx="8327719" cy="2251588"/>
          </a:xfrm>
          <a:prstGeom prst="rect">
            <a:avLst/>
          </a:prstGeom>
          <a:noFill/>
        </p:spPr>
        <p:txBody>
          <a:bodyPr wrap="square" lIns="96210" tIns="48106" rIns="96210" bIns="48106" rtlCol="0">
            <a:spAutoFit/>
          </a:bodyPr>
          <a:lstStyle/>
          <a:p>
            <a:r>
              <a:rPr lang="vi-VN" sz="2800" dirty="0">
                <a:solidFill>
                  <a:srgbClr val="002060"/>
                </a:solidFill>
                <a:latin typeface="Calibri" panose="020F0502020204030204" pitchFamily="34" charset="0"/>
                <a:cs typeface="Calibri" panose="020F0502020204030204" pitchFamily="34" charset="0"/>
              </a:rPr>
              <a:t>+ Người Việt Nam ở vùng thấp (như Đồng Nai) da không hồng hào bằng người dân sống ở vùng cao (Đà Lạt).</a:t>
            </a:r>
            <a:endParaRPr lang="en-US" sz="2800" dirty="0">
              <a:solidFill>
                <a:srgbClr val="002060"/>
              </a:solidFill>
              <a:latin typeface="Calibri" panose="020F0502020204030204" pitchFamily="34" charset="0"/>
              <a:cs typeface="Calibri" panose="020F0502020204030204" pitchFamily="34" charset="0"/>
            </a:endParaRPr>
          </a:p>
          <a:p>
            <a:r>
              <a:rPr lang="vi-VN" sz="2800" dirty="0">
                <a:latin typeface="Calibri" panose="020F0502020204030204" pitchFamily="34" charset="0"/>
                <a:cs typeface="Calibri" panose="020F0502020204030204" pitchFamily="34" charset="0"/>
              </a:rPr>
              <a:t>+ Cây rau mác mọc dưới nước lá</a:t>
            </a:r>
          </a:p>
          <a:p>
            <a:r>
              <a:rPr lang="vi-VN" sz="2800" dirty="0">
                <a:latin typeface="Calibri" panose="020F0502020204030204" pitchFamily="34" charset="0"/>
                <a:cs typeface="Calibri" panose="020F0502020204030204" pitchFamily="34" charset="0"/>
              </a:rPr>
              <a:t> có hình bản dài, mọc trên đất ẩm </a:t>
            </a:r>
          </a:p>
          <a:p>
            <a:r>
              <a:rPr lang="vi-VN" sz="2800" dirty="0">
                <a:latin typeface="Calibri" panose="020F0502020204030204" pitchFamily="34" charset="0"/>
                <a:cs typeface="Calibri" panose="020F0502020204030204" pitchFamily="34" charset="0"/>
              </a:rPr>
              <a:t>lá có hình bản tròn.</a:t>
            </a:r>
            <a:endParaRPr lang="en-US" sz="2800" dirty="0">
              <a:latin typeface="Calibri" panose="020F0502020204030204" pitchFamily="34" charset="0"/>
              <a:cs typeface="Calibri" panose="020F0502020204030204" pitchFamily="34" charset="0"/>
            </a:endParaRPr>
          </a:p>
        </p:txBody>
      </p:sp>
      <p:sp>
        <p:nvSpPr>
          <p:cNvPr id="29" name="标题 28"/>
          <p:cNvSpPr>
            <a:spLocks noGrp="1"/>
          </p:cNvSpPr>
          <p:nvPr>
            <p:ph type="title"/>
          </p:nvPr>
        </p:nvSpPr>
        <p:spPr>
          <a:xfrm>
            <a:off x="4177862" y="202163"/>
            <a:ext cx="3269860"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25" name="TextBox 24"/>
          <p:cNvSpPr txBox="1"/>
          <p:nvPr/>
        </p:nvSpPr>
        <p:spPr>
          <a:xfrm>
            <a:off x="712991" y="3548495"/>
            <a:ext cx="2412118" cy="1574479"/>
          </a:xfrm>
          <a:prstGeom prst="rect">
            <a:avLst/>
          </a:prstGeom>
          <a:noFill/>
        </p:spPr>
        <p:txBody>
          <a:bodyPr wrap="square" lIns="96210" tIns="48106" rIns="96210" bIns="48106" rtlCol="0" anchor="ctr">
            <a:spAutoFit/>
          </a:bodyPr>
          <a:lstStyle/>
          <a:p>
            <a:pPr algn="ctr"/>
            <a:r>
              <a:rPr lang="vi-VN" altLang="zh-CN" sz="2400" b="1" dirty="0">
                <a:solidFill>
                  <a:schemeClr val="bg1"/>
                </a:solidFill>
                <a:latin typeface="Times New Roman" panose="02020603050405020304" pitchFamily="18" charset="0"/>
                <a:ea typeface="微软雅黑" pitchFamily="34" charset="-122"/>
                <a:cs typeface="Times New Roman" panose="02020603050405020304" pitchFamily="18" charset="0"/>
              </a:rPr>
              <a:t>Hãy</a:t>
            </a:r>
            <a:r>
              <a:rPr lang="vi-VN" altLang="zh-CN" sz="2400" dirty="0">
                <a:solidFill>
                  <a:schemeClr val="bg1"/>
                </a:solidFill>
                <a:latin typeface="Times New Roman" panose="02020603050405020304" pitchFamily="18" charset="0"/>
                <a:ea typeface="微软雅黑" pitchFamily="34" charset="-122"/>
                <a:cs typeface="Times New Roman" panose="02020603050405020304" pitchFamily="18" charset="0"/>
              </a:rPr>
              <a:t> </a:t>
            </a:r>
            <a:r>
              <a:rPr lang="vi-VN" sz="2400" b="1" dirty="0">
                <a:solidFill>
                  <a:schemeClr val="bg1"/>
                </a:solidFill>
                <a:latin typeface="Times New Roman" panose="02020603050405020304" pitchFamily="18" charset="0"/>
                <a:cs typeface="Times New Roman" panose="02020603050405020304" pitchFamily="18" charset="0"/>
              </a:rPr>
              <a:t>cho thêm ví dụ về mức phản ứng rộng và mức phản ứng hẹp.</a:t>
            </a:r>
            <a:endParaRPr lang="zh-CN" altLang="en-US" sz="2400" dirty="0">
              <a:solidFill>
                <a:schemeClr val="bg1"/>
              </a:solidFill>
              <a:latin typeface="Times New Roman" panose="02020603050405020304" pitchFamily="18" charset="0"/>
              <a:ea typeface="微软雅黑" pitchFamily="34" charset="-122"/>
              <a:cs typeface="Times New Roman" panose="02020603050405020304" pitchFamily="18" charset="0"/>
            </a:endParaRPr>
          </a:p>
        </p:txBody>
      </p:sp>
      <p:pic>
        <p:nvPicPr>
          <p:cNvPr id="5122" name="Picture 2" descr="Dựa vào hình bên mô tả cây rau mác khi sống trong các điều kiện môi trường  khác nhau, đó là h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651" y="1748316"/>
            <a:ext cx="3074504" cy="146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6150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3004816"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715617" y="830468"/>
            <a:ext cx="11065566" cy="3299045"/>
          </a:xfrm>
          <a:prstGeom prst="rect">
            <a:avLst/>
          </a:prstGeom>
        </p:spPr>
        <p:txBody>
          <a:bodyPr wrap="square">
            <a:spAutoFit/>
          </a:bodyPr>
          <a:lstStyle/>
          <a:p>
            <a:pPr algn="just">
              <a:lnSpc>
                <a:spcPct val="107000"/>
              </a:lnSpc>
              <a:spcAft>
                <a:spcPts val="0"/>
              </a:spcAft>
            </a:pPr>
            <a:r>
              <a:rPr lang="en-US" sz="2800" b="1" i="1" kern="100" dirty="0" err="1">
                <a:latin typeface="Calibri" panose="020F0502020204030204" pitchFamily="34" charset="0"/>
                <a:ea typeface="Arial" panose="020B0604020202020204" pitchFamily="34" charset="0"/>
                <a:cs typeface="Calibri" panose="020F0502020204030204" pitchFamily="34" charset="0"/>
              </a:rPr>
              <a:t>Câu</a:t>
            </a:r>
            <a:r>
              <a:rPr lang="en-US" sz="2800" b="1" i="1" kern="100" dirty="0">
                <a:latin typeface="Calibri" panose="020F0502020204030204" pitchFamily="34" charset="0"/>
                <a:ea typeface="Arial" panose="020B0604020202020204" pitchFamily="34" charset="0"/>
                <a:cs typeface="Calibri" panose="020F0502020204030204" pitchFamily="34" charset="0"/>
              </a:rPr>
              <a:t> 1: Xét các yếu tố sau:</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(1). Di truyền. 		(2). Hormone.	</a:t>
            </a:r>
            <a:r>
              <a:rPr lang="en-US" sz="2800" i="1" kern="100" dirty="0">
                <a:latin typeface="Calibri" panose="020F0502020204030204" pitchFamily="34" charset="0"/>
                <a:ea typeface="Arial" panose="020B0604020202020204" pitchFamily="34" charset="0"/>
                <a:cs typeface="Calibri" panose="020F0502020204030204" pitchFamily="34" charset="0"/>
              </a:rPr>
              <a:t>	</a:t>
            </a:r>
            <a:r>
              <a:rPr lang="en-US" sz="2800" kern="100" dirty="0">
                <a:latin typeface="Calibri" panose="020F0502020204030204" pitchFamily="34" charset="0"/>
                <a:ea typeface="Arial" panose="020B0604020202020204" pitchFamily="34" charset="0"/>
                <a:cs typeface="Calibri" panose="020F0502020204030204" pitchFamily="34" charset="0"/>
              </a:rPr>
              <a:t>(3). Nhiệt độ.	</a:t>
            </a: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(4). Ánh sáng.		(5). Độ </a:t>
            </a:r>
            <a:r>
              <a:rPr lang="en-US" sz="2800" kern="100" dirty="0" err="1">
                <a:latin typeface="Calibri" panose="020F0502020204030204" pitchFamily="34" charset="0"/>
                <a:ea typeface="Arial" panose="020B0604020202020204" pitchFamily="34" charset="0"/>
                <a:cs typeface="Calibri" panose="020F0502020204030204" pitchFamily="34" charset="0"/>
              </a:rPr>
              <a:t>pH.</a:t>
            </a:r>
            <a:r>
              <a:rPr lang="en-US" sz="2800" kern="100" dirty="0">
                <a:latin typeface="Calibri" panose="020F0502020204030204" pitchFamily="34" charset="0"/>
                <a:ea typeface="Arial" panose="020B0604020202020204" pitchFamily="34" charset="0"/>
                <a:cs typeface="Calibri" panose="020F0502020204030204" pitchFamily="34" charset="0"/>
              </a:rPr>
              <a:t>		(6). Độ ẩm.		</a:t>
            </a: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(7). Chế độ dinh dưỡng.</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vi-VN" sz="2800" b="1" i="1" kern="100" dirty="0">
                <a:latin typeface="Calibri" panose="020F0502020204030204" pitchFamily="34" charset="0"/>
                <a:ea typeface="Arial" panose="020B0604020202020204" pitchFamily="34" charset="0"/>
                <a:cs typeface="Calibri" panose="020F0502020204030204" pitchFamily="34" charset="0"/>
              </a:rPr>
              <a:t>Sự biểu hiện của gene chịu ảnh hưởng bởi những yếu tố</a:t>
            </a:r>
            <a:r>
              <a:rPr lang="en-US" sz="2800" b="1" i="1" kern="100" dirty="0">
                <a:latin typeface="Calibri" panose="020F0502020204030204" pitchFamily="34" charset="0"/>
                <a:ea typeface="Arial" panose="020B0604020202020204" pitchFamily="34" charset="0"/>
                <a:cs typeface="Calibri" panose="020F0502020204030204" pitchFamily="34" charset="0"/>
              </a:rPr>
              <a:t> bên ngoài</a:t>
            </a:r>
            <a:r>
              <a:rPr lang="vi-VN" sz="2800" b="1" i="1" kern="100" dirty="0">
                <a:latin typeface="Calibri" panose="020F0502020204030204" pitchFamily="34" charset="0"/>
                <a:ea typeface="Arial" panose="020B0604020202020204" pitchFamily="34" charset="0"/>
                <a:cs typeface="Calibri" panose="020F0502020204030204" pitchFamily="34" charset="0"/>
              </a:rPr>
              <a:t> nào?</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A. (3), (4), (5), (6), (7).		B. (1), (2), (5), (6), (7).</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kern="100" dirty="0">
                <a:latin typeface="Calibri" panose="020F0502020204030204" pitchFamily="34" charset="0"/>
                <a:ea typeface="Arial" panose="020B0604020202020204" pitchFamily="34" charset="0"/>
                <a:cs typeface="Calibri" panose="020F0502020204030204" pitchFamily="34" charset="0"/>
              </a:rPr>
              <a:t>C. (1), (2), (3), (4), (5).		D. (1), (2), (3), (4), (5), (6), (7).</a:t>
            </a:r>
            <a:endParaRPr lang="vi-VN" sz="2800" kern="100" dirty="0">
              <a:latin typeface="Calibri" panose="020F0502020204030204" pitchFamily="34" charset="0"/>
              <a:ea typeface="Arial" panose="020B0604020202020204" pitchFamily="34" charset="0"/>
              <a:cs typeface="Calibri" panose="020F0502020204030204" pitchFamily="34" charset="0"/>
            </a:endParaRPr>
          </a:p>
        </p:txBody>
      </p:sp>
      <p:sp>
        <p:nvSpPr>
          <p:cNvPr id="4" name="Rectangle 3"/>
          <p:cNvSpPr/>
          <p:nvPr/>
        </p:nvSpPr>
        <p:spPr>
          <a:xfrm>
            <a:off x="1408325" y="4590536"/>
            <a:ext cx="9869274" cy="1973554"/>
          </a:xfrm>
          <a:prstGeom prst="rect">
            <a:avLst/>
          </a:prstGeom>
        </p:spPr>
        <p:txBody>
          <a:bodyPr wrap="square">
            <a:spAutoFit/>
          </a:bodyPr>
          <a:lstStyle/>
          <a:p>
            <a:pPr algn="just">
              <a:lnSpc>
                <a:spcPct val="107000"/>
              </a:lnSpc>
              <a:spcAft>
                <a:spcPts val="0"/>
              </a:spcAft>
            </a:pPr>
            <a:r>
              <a:rPr lang="en-US" sz="2800" i="1" kern="100" dirty="0">
                <a:solidFill>
                  <a:srgbClr val="7030A0"/>
                </a:solidFill>
                <a:latin typeface="Calibri" panose="020F0502020204030204" pitchFamily="34" charset="0"/>
                <a:ea typeface="Arial" panose="020B0604020202020204" pitchFamily="34" charset="0"/>
                <a:cs typeface="Calibri" panose="020F0502020204030204" pitchFamily="34" charset="0"/>
              </a:rPr>
              <a:t>Hướng dẫn giải</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algn="just">
              <a:lnSpc>
                <a:spcPct val="107000"/>
              </a:lnSpc>
              <a:spcAft>
                <a:spcPts val="0"/>
              </a:spcAft>
            </a:pPr>
            <a:r>
              <a:rPr lang="en-US" sz="2800" b="1" kern="100" dirty="0">
                <a:solidFill>
                  <a:srgbClr val="7030A0"/>
                </a:solidFill>
                <a:latin typeface="Calibri" panose="020F0502020204030204" pitchFamily="34" charset="0"/>
                <a:ea typeface="Arial" panose="020B0604020202020204" pitchFamily="34" charset="0"/>
                <a:cs typeface="Calibri" panose="020F0502020204030204" pitchFamily="34" charset="0"/>
              </a:rPr>
              <a:t>Đáp án: A. (3), (4), (5), (6), (7).</a:t>
            </a:r>
            <a:endParaRPr lang="vi-VN" sz="2800" b="1" kern="100" dirty="0">
              <a:solidFill>
                <a:srgbClr val="7030A0"/>
              </a:solidFill>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15000"/>
              </a:lnSpc>
              <a:spcAft>
                <a:spcPts val="0"/>
              </a:spcAft>
              <a:buFont typeface="Times New Roman" panose="02020603050405020304" pitchFamily="18" charset="0"/>
              <a:buChar char="-"/>
            </a:pPr>
            <a:r>
              <a:rPr lang="en-US" sz="2800" kern="100" dirty="0">
                <a:latin typeface="Calibri" panose="020F0502020204030204" pitchFamily="34" charset="0"/>
                <a:ea typeface="Arial" panose="020B0604020202020204" pitchFamily="34" charset="0"/>
                <a:cs typeface="Calibri" panose="020F0502020204030204" pitchFamily="34" charset="0"/>
              </a:rPr>
              <a:t>Ý (1). Di truyền và (2). Hormone là yếu tố bên </a:t>
            </a:r>
            <a:r>
              <a:rPr lang="en-US" sz="2800" kern="100" dirty="0" err="1">
                <a:latin typeface="Calibri" panose="020F0502020204030204" pitchFamily="34" charset="0"/>
                <a:ea typeface="Arial" panose="020B0604020202020204" pitchFamily="34" charset="0"/>
                <a:cs typeface="Calibri" panose="020F0502020204030204" pitchFamily="34" charset="0"/>
              </a:rPr>
              <a:t>trong</a:t>
            </a:r>
            <a:r>
              <a:rPr lang="en-US" sz="2800" kern="100" dirty="0">
                <a:latin typeface="Calibri" panose="020F0502020204030204" pitchFamily="34" charset="0"/>
                <a:ea typeface="Arial" panose="020B0604020202020204" pitchFamily="34" charset="0"/>
                <a:cs typeface="Calibri" panose="020F0502020204030204" pitchFamily="34" charset="0"/>
              </a:rPr>
              <a:t>.</a:t>
            </a:r>
            <a:r>
              <a:rPr lang="en-US" sz="2800" kern="100" dirty="0">
                <a:latin typeface="Calibri" panose="020F0502020204030204" pitchFamily="34" charset="0"/>
                <a:ea typeface="Arial" panose="020B0604020202020204" pitchFamily="34" charset="0"/>
                <a:cs typeface="Calibri" panose="020F0502020204030204" pitchFamily="34" charset="0"/>
                <a:sym typeface="Wingdings" panose="05000000000000000000" pitchFamily="2" charset="2"/>
              </a:rPr>
              <a:t></a:t>
            </a:r>
            <a:r>
              <a:rPr lang="en-US" sz="2800" kern="100" dirty="0">
                <a:latin typeface="Calibri" panose="020F0502020204030204" pitchFamily="34" charset="0"/>
                <a:ea typeface="Arial" panose="020B0604020202020204" pitchFamily="34" charset="0"/>
                <a:cs typeface="Calibri" panose="020F0502020204030204" pitchFamily="34" charset="0"/>
              </a:rPr>
              <a:t> Sai</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gn="just">
              <a:lnSpc>
                <a:spcPct val="115000"/>
              </a:lnSpc>
              <a:spcAft>
                <a:spcPts val="0"/>
              </a:spcAft>
              <a:buFont typeface="Times New Roman" panose="02020603050405020304" pitchFamily="18" charset="0"/>
              <a:buChar char="-"/>
            </a:pPr>
            <a:r>
              <a:rPr lang="en-US" sz="2800" kern="100" dirty="0">
                <a:latin typeface="Calibri" panose="020F0502020204030204" pitchFamily="34" charset="0"/>
                <a:ea typeface="Arial" panose="020B0604020202020204" pitchFamily="34" charset="0"/>
                <a:cs typeface="Calibri" panose="020F0502020204030204" pitchFamily="34" charset="0"/>
              </a:rPr>
              <a:t>(3), (4), (5), (6), (7): Là yếu tố bên ngoài </a:t>
            </a:r>
            <a:r>
              <a:rPr lang="en-US" sz="2800" kern="100" dirty="0">
                <a:latin typeface="Calibri" panose="020F0502020204030204" pitchFamily="34" charset="0"/>
                <a:ea typeface="Arial" panose="020B0604020202020204" pitchFamily="34" charset="0"/>
                <a:cs typeface="Calibri" panose="020F0502020204030204" pitchFamily="34" charset="0"/>
                <a:sym typeface="Wingdings" panose="05000000000000000000" pitchFamily="2" charset="2"/>
              </a:rPr>
              <a:t></a:t>
            </a:r>
            <a:r>
              <a:rPr lang="en-US" sz="2800" kern="100" dirty="0">
                <a:latin typeface="Calibri" panose="020F0502020204030204" pitchFamily="34" charset="0"/>
                <a:ea typeface="Arial" panose="020B0604020202020204" pitchFamily="34" charset="0"/>
                <a:cs typeface="Calibri" panose="020F0502020204030204" pitchFamily="34" charset="0"/>
              </a:rPr>
              <a:t> Đúng.</a:t>
            </a:r>
            <a:endParaRPr lang="vi-VN" sz="2800" kern="100" dirty="0">
              <a:latin typeface="Calibri" panose="020F0502020204030204" pitchFamily="34" charset="0"/>
              <a:ea typeface="Arial" panose="020B0604020202020204" pitchFamily="34" charset="0"/>
              <a:cs typeface="Calibri" panose="020F0502020204030204" pitchFamily="34" charset="0"/>
            </a:endParaRPr>
          </a:p>
        </p:txBody>
      </p:sp>
      <p:sp>
        <p:nvSpPr>
          <p:cNvPr id="12" name="Flowchart: Connector 11"/>
          <p:cNvSpPr/>
          <p:nvPr/>
        </p:nvSpPr>
        <p:spPr>
          <a:xfrm>
            <a:off x="715617" y="3699804"/>
            <a:ext cx="430823" cy="3663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987080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2978312"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a:spLocks noChangeArrowheads="1"/>
          </p:cNvSpPr>
          <p:nvPr/>
        </p:nvSpPr>
        <p:spPr bwMode="auto">
          <a:xfrm>
            <a:off x="684904" y="873802"/>
            <a:ext cx="7807529"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000" b="1"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Câu 2: Quan sát hình 10.3, cho biết nhận định nào sau đây đúng hay sai</a:t>
            </a:r>
            <a:r>
              <a:rPr kumimoji="0" lang="en-US" altLang="vi-VN"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 khi trồng </a:t>
            </a:r>
            <a:r>
              <a:rPr kumimoji="0" lang="vi-VN" altLang="vi-VN" sz="20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cây cẩm tú cầu có cùng kiểu gene</a:t>
            </a:r>
            <a:r>
              <a:rPr kumimoji="0" lang="en-US" altLang="vi-VN" sz="2000" b="1"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kumimoji="0" lang="vi-VN" altLang="vi-VN"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lvl="0" algn="just"/>
            <a:r>
              <a:rPr kumimoji="0" lang="en-US" altLang="vi-VN" sz="2000" b="0" i="1" u="none" strike="noStrike" cap="none" normalizeH="0" baseline="0" dirty="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 Hoa cẩm tú cầu trồng ở môi trường đất chua cây ra hoa màu hồng; Hoa cẩm tú cầu trồng ở môi trường đất kiềm cây ra hoa màu xanh.</a:t>
            </a:r>
            <a:r>
              <a:rPr lang="en-US" altLang="vi-VN" sz="2000" b="1" dirty="0">
                <a:latin typeface="Calibri" panose="020F0502020204030204" pitchFamily="34" charset="0"/>
                <a:ea typeface="Arial" panose="020B0604020202020204" pitchFamily="34" charset="0"/>
                <a:cs typeface="Calibri" panose="020F0502020204030204" pitchFamily="34" charset="0"/>
              </a:rPr>
              <a:t> </a:t>
            </a: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b.</a:t>
            </a:r>
            <a:r>
              <a:rPr lang="en-US" altLang="vi-VN" sz="2000" i="1" dirty="0">
                <a:latin typeface="Calibri" panose="020F0502020204030204" pitchFamily="34" charset="0"/>
                <a:ea typeface="Arial" panose="020B0604020202020204" pitchFamily="34" charset="0"/>
                <a:cs typeface="Calibri" panose="020F0502020204030204" pitchFamily="34" charset="0"/>
              </a:rPr>
              <a:t> Màu sắc hoa cẩm tú cầu chịu ảnh hưởng của độ </a:t>
            </a:r>
            <a:r>
              <a:rPr lang="en-US" altLang="vi-VN" sz="2000" i="1" dirty="0" err="1">
                <a:latin typeface="Calibri" panose="020F0502020204030204" pitchFamily="34" charset="0"/>
                <a:ea typeface="Arial" panose="020B0604020202020204" pitchFamily="34" charset="0"/>
                <a:cs typeface="Calibri" panose="020F0502020204030204" pitchFamily="34" charset="0"/>
              </a:rPr>
              <a:t>Ph</a:t>
            </a:r>
            <a:r>
              <a:rPr lang="en-US" altLang="vi-VN" sz="2000" i="1" dirty="0">
                <a:latin typeface="Calibri" panose="020F0502020204030204" pitchFamily="34" charset="0"/>
                <a:ea typeface="Arial" panose="020B0604020202020204" pitchFamily="34" charset="0"/>
                <a:cs typeface="Calibri" panose="020F0502020204030204" pitchFamily="34" charset="0"/>
              </a:rPr>
              <a:t> của đất.</a:t>
            </a:r>
            <a:endParaRPr lang="vi-VN" altLang="vi-VN" sz="2000" dirty="0">
              <a:latin typeface="Calibri" panose="020F0502020204030204" pitchFamily="34" charset="0"/>
              <a:cs typeface="Calibri" panose="020F0502020204030204" pitchFamily="34" charset="0"/>
            </a:endParaRP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c.</a:t>
            </a:r>
            <a:r>
              <a:rPr lang="en-US" altLang="vi-VN" sz="2000" dirty="0">
                <a:latin typeface="Calibri" panose="020F0502020204030204" pitchFamily="34" charset="0"/>
                <a:ea typeface="Arial" panose="020B0604020202020204" pitchFamily="34" charset="0"/>
                <a:cs typeface="Calibri" panose="020F0502020204030204" pitchFamily="34" charset="0"/>
              </a:rPr>
              <a:t> </a:t>
            </a:r>
            <a:r>
              <a:rPr lang="vi-VN" altLang="vi-VN" sz="2000" dirty="0">
                <a:latin typeface="Calibri" panose="020F0502020204030204" pitchFamily="34" charset="0"/>
                <a:ea typeface="Arial" panose="020B0604020202020204" pitchFamily="34" charset="0"/>
                <a:cs typeface="Calibri" panose="020F0502020204030204" pitchFamily="34" charset="0"/>
              </a:rPr>
              <a:t>Các cây cẩm tú cầu có cùng kiểu gene nhưng khi trồng trong đất có độ pH khác nhau sẽ cho màu hoa khác nhau</a:t>
            </a:r>
            <a:r>
              <a:rPr lang="en-US" altLang="vi-VN" sz="2000" dirty="0">
                <a:latin typeface="Calibri" panose="020F0502020204030204" pitchFamily="34" charset="0"/>
                <a:ea typeface="Arial" panose="020B0604020202020204" pitchFamily="34" charset="0"/>
                <a:cs typeface="Calibri" panose="020F0502020204030204" pitchFamily="34" charset="0"/>
              </a:rPr>
              <a:t>. Đ</a:t>
            </a:r>
            <a:r>
              <a:rPr lang="vi-VN" altLang="vi-VN" sz="2000" dirty="0">
                <a:latin typeface="Calibri" panose="020F0502020204030204" pitchFamily="34" charset="0"/>
                <a:ea typeface="Arial" panose="020B0604020202020204" pitchFamily="34" charset="0"/>
                <a:cs typeface="Calibri" panose="020F0502020204030204" pitchFamily="34" charset="0"/>
              </a:rPr>
              <a:t>ộ pH </a:t>
            </a:r>
            <a:r>
              <a:rPr lang="en-US" altLang="vi-VN" sz="2000" dirty="0">
                <a:latin typeface="Calibri" panose="020F0502020204030204" pitchFamily="34" charset="0"/>
                <a:ea typeface="Arial" panose="020B0604020202020204" pitchFamily="34" charset="0"/>
                <a:cs typeface="Calibri" panose="020F0502020204030204" pitchFamily="34" charset="0"/>
              </a:rPr>
              <a:t>của đất </a:t>
            </a:r>
            <a:r>
              <a:rPr lang="vi-VN" altLang="vi-VN" sz="2000" dirty="0">
                <a:latin typeface="Calibri" panose="020F0502020204030204" pitchFamily="34" charset="0"/>
                <a:ea typeface="Arial" panose="020B0604020202020204" pitchFamily="34" charset="0"/>
                <a:cs typeface="Calibri" panose="020F0502020204030204" pitchFamily="34" charset="0"/>
              </a:rPr>
              <a:t>có ảnh hưởng đến sự biểu hiện của gene.</a:t>
            </a:r>
            <a:endParaRPr lang="vi-VN" altLang="vi-VN" sz="2000" dirty="0">
              <a:latin typeface="Calibri" panose="020F0502020204030204" pitchFamily="34" charset="0"/>
              <a:cs typeface="Calibri" panose="020F0502020204030204" pitchFamily="34" charset="0"/>
            </a:endParaRPr>
          </a:p>
          <a:p>
            <a:pPr lvl="0" algn="just"/>
            <a:r>
              <a:rPr lang="en-US" altLang="vi-VN" sz="2000" b="1" dirty="0">
                <a:latin typeface="Calibri" panose="020F0502020204030204" pitchFamily="34" charset="0"/>
                <a:ea typeface="Arial" panose="020B0604020202020204" pitchFamily="34" charset="0"/>
                <a:cs typeface="Calibri" panose="020F0502020204030204" pitchFamily="34" charset="0"/>
              </a:rPr>
              <a:t>d.</a:t>
            </a:r>
            <a:r>
              <a:rPr lang="en-US" altLang="vi-VN" sz="2000" dirty="0">
                <a:latin typeface="Calibri" panose="020F0502020204030204" pitchFamily="34" charset="0"/>
                <a:ea typeface="Arial" panose="020B0604020202020204" pitchFamily="34" charset="0"/>
                <a:cs typeface="Calibri" panose="020F0502020204030204" pitchFamily="34" charset="0"/>
              </a:rPr>
              <a:t> Đem cây hoa cẩm tú cầu có hoa màu hồng, đem trồng lại môi trường đất chua sẽ ra hoa lần sau màu xanh. </a:t>
            </a:r>
            <a:endParaRPr kumimoji="0" lang="vi-VN" altLang="vi-VN"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2000" b="0" i="0" u="none" strike="noStrike" cap="none" normalizeH="0" baseline="0" dirty="0">
              <a:ln>
                <a:noFill/>
              </a:ln>
              <a:solidFill>
                <a:schemeClr val="tx1"/>
              </a:solidFill>
              <a:effectLst/>
              <a:latin typeface="+mn-lt"/>
            </a:endParaRPr>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433" y="834564"/>
            <a:ext cx="3394767" cy="28097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980661" y="4575580"/>
            <a:ext cx="107210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a. Biết.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Sai</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 Vì Hoa cẩm tú cầu trồng ở môi trường đất chua cây ra hoa màu xanh; Hoa cẩm tú cầu trồng ở môi trường đất kiềm cây ra hoa màu hồng.</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b. Hiểu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c. Hiểu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vi-VN" altLang="vi-VN" sz="2400" i="1" u="none" strike="noStrike" cap="none" normalizeH="0" baseline="0" dirty="0">
              <a:ln>
                <a:noFill/>
              </a:ln>
              <a:solidFill>
                <a:srgbClr val="0070C0"/>
              </a:solidFill>
              <a:effectLst/>
              <a:latin typeface="+mn-lt"/>
              <a:sym typeface="Wingdings" panose="05000000000000000000"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rPr>
              <a:t>d. Vận dụng </a:t>
            </a:r>
            <a:r>
              <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rPr>
              <a:t> Đúng. </a:t>
            </a:r>
            <a:endParaRPr kumimoji="0" lang="en-US" altLang="vi-VN" sz="2400" i="1" u="none" strike="noStrike" cap="none" normalizeH="0" baseline="0" dirty="0">
              <a:ln>
                <a:noFill/>
              </a:ln>
              <a:solidFill>
                <a:srgbClr val="0070C0"/>
              </a:solidFill>
              <a:effectLst/>
              <a:latin typeface="+mn-lt"/>
              <a:ea typeface="Arial" panose="020B0604020202020204" pitchFamily="34" charset="0"/>
              <a:cs typeface="Times New Roman" panose="02020603050405020304" pitchFamily="18" charset="0"/>
              <a:sym typeface="Wingdings" panose="05000000000000000000" pitchFamily="2" charset="2"/>
            </a:endParaRPr>
          </a:p>
        </p:txBody>
      </p:sp>
      <p:sp>
        <p:nvSpPr>
          <p:cNvPr id="5" name="Rectangle 4"/>
          <p:cNvSpPr/>
          <p:nvPr/>
        </p:nvSpPr>
        <p:spPr>
          <a:xfrm>
            <a:off x="684904" y="4021582"/>
            <a:ext cx="1653017" cy="369332"/>
          </a:xfrm>
          <a:prstGeom prst="rect">
            <a:avLst/>
          </a:prstGeom>
        </p:spPr>
        <p:txBody>
          <a:bodyPr wrap="none">
            <a:spAutoFit/>
          </a:bodyPr>
          <a:lstStyle/>
          <a:p>
            <a:pPr lvl="0" algn="just"/>
            <a:r>
              <a:rPr lang="en-US" altLang="vi-VN" i="1" dirty="0">
                <a:solidFill>
                  <a:srgbClr val="7030A0"/>
                </a:solidFill>
                <a:latin typeface="Times New Roman" panose="02020603050405020304" pitchFamily="18" charset="0"/>
                <a:ea typeface="Arial" panose="020B0604020202020204" pitchFamily="34" charset="0"/>
                <a:cs typeface="Times New Roman" panose="02020603050405020304" pitchFamily="18" charset="0"/>
              </a:rPr>
              <a:t>Hướng dẫn giải</a:t>
            </a:r>
            <a:endParaRPr lang="vi-VN" altLang="vi-VN" dirty="0"/>
          </a:p>
        </p:txBody>
      </p:sp>
    </p:spTree>
    <p:extLst>
      <p:ext uri="{BB962C8B-B14F-4D97-AF65-F5344CB8AC3E}">
        <p14:creationId xmlns:p14="http://schemas.microsoft.com/office/powerpoint/2010/main" val="162822964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2965060"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2" name="Rectangle 1"/>
          <p:cNvSpPr/>
          <p:nvPr/>
        </p:nvSpPr>
        <p:spPr>
          <a:xfrm>
            <a:off x="768626" y="1360832"/>
            <a:ext cx="10946295" cy="4524315"/>
          </a:xfrm>
          <a:prstGeom prst="rect">
            <a:avLst/>
          </a:prstGeom>
        </p:spPr>
        <p:txBody>
          <a:bodyPr wrap="square">
            <a:spAutoFit/>
          </a:bodyPr>
          <a:lstStyle/>
          <a:p>
            <a:pPr>
              <a:tabLst>
                <a:tab pos="8101330" algn="l"/>
              </a:tabLst>
            </a:pPr>
            <a:r>
              <a:rPr lang="pt-BR" sz="3200" b="1" dirty="0">
                <a:latin typeface="Calibri" panose="020F0502020204030204" pitchFamily="34" charset="0"/>
                <a:ea typeface="Arial" panose="020B0604020202020204" pitchFamily="34" charset="0"/>
                <a:cs typeface="Calibri" panose="020F0502020204030204" pitchFamily="34" charset="0"/>
              </a:rPr>
              <a:t>Câu </a:t>
            </a:r>
            <a:r>
              <a:rPr lang="vi-VN" sz="3200" b="1" dirty="0">
                <a:latin typeface="Calibri" panose="020F0502020204030204" pitchFamily="34" charset="0"/>
                <a:ea typeface="Arial" panose="020B0604020202020204" pitchFamily="34" charset="0"/>
                <a:cs typeface="Calibri" panose="020F0502020204030204" pitchFamily="34" charset="0"/>
              </a:rPr>
              <a:t>3</a:t>
            </a:r>
            <a:r>
              <a:rPr lang="pt-BR" sz="3200" b="1" dirty="0">
                <a:latin typeface="Calibri" panose="020F0502020204030204" pitchFamily="34" charset="0"/>
                <a:ea typeface="Arial" panose="020B0604020202020204" pitchFamily="34" charset="0"/>
                <a:cs typeface="Calibri" panose="020F0502020204030204" pitchFamily="34" charset="0"/>
              </a:rPr>
              <a:t>: </a:t>
            </a:r>
            <a:r>
              <a:rPr lang="vi-VN" sz="3200" b="1" dirty="0">
                <a:latin typeface="Calibri" panose="020F0502020204030204" pitchFamily="34" charset="0"/>
                <a:ea typeface="Arial" panose="020B0604020202020204" pitchFamily="34" charset="0"/>
                <a:cs typeface="Calibri" panose="020F0502020204030204" pitchFamily="34" charset="0"/>
              </a:rPr>
              <a:t>Dân gian có câu “Nhất nước, nhì phân, tam cần, tứ giống”. Câu thành ngữ này muốn nói lên điều gì?</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A. Muốn cây đạt năng suất cao cần tới nhiều nước và phân bón.</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B. Cần ưu tiên bón kĩ thuật chăm sóc theo thứ tự trên để thu hoạch năng suất cao.</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C.</a:t>
            </a:r>
            <a:r>
              <a:rPr lang="vi-VN" sz="3200" dirty="0">
                <a:solidFill>
                  <a:srgbClr val="FF0000"/>
                </a:solidFill>
                <a:latin typeface="Calibri" panose="020F0502020204030204" pitchFamily="34" charset="0"/>
                <a:ea typeface="Arial" panose="020B0604020202020204" pitchFamily="34" charset="0"/>
                <a:cs typeface="Calibri" panose="020F0502020204030204" pitchFamily="34" charset="0"/>
              </a:rPr>
              <a:t> </a:t>
            </a:r>
            <a:r>
              <a:rPr lang="vi-VN" sz="3200" dirty="0">
                <a:latin typeface="Calibri" panose="020F0502020204030204" pitchFamily="34" charset="0"/>
                <a:ea typeface="Arial" panose="020B0604020202020204" pitchFamily="34" charset="0"/>
                <a:cs typeface="Calibri" panose="020F0502020204030204" pitchFamily="34" charset="0"/>
              </a:rPr>
              <a:t>Cần có kĩ thuật canh tác hợp lý và chọn giống tốt để thu hoạch năng suất cao.</a:t>
            </a:r>
          </a:p>
          <a:p>
            <a:pPr>
              <a:tabLst>
                <a:tab pos="8101330" algn="l"/>
              </a:tabLst>
            </a:pPr>
            <a:r>
              <a:rPr lang="vi-VN" sz="3200" dirty="0">
                <a:latin typeface="Calibri" panose="020F0502020204030204" pitchFamily="34" charset="0"/>
                <a:ea typeface="Arial" panose="020B0604020202020204" pitchFamily="34" charset="0"/>
                <a:cs typeface="Calibri" panose="020F0502020204030204" pitchFamily="34" charset="0"/>
              </a:rPr>
              <a:t>D. Có thể dùng giống không tốt nhưng chăm sóc tốt thì năng suất cây trồng vẫn cao.</a:t>
            </a:r>
            <a:r>
              <a:rPr lang="vi-VN" sz="2800" dirty="0">
                <a:latin typeface="Calibri" panose="020F0502020204030204" pitchFamily="34" charset="0"/>
                <a:ea typeface="Arial" panose="020B0604020202020204" pitchFamily="34" charset="0"/>
                <a:cs typeface="Calibri" panose="020F0502020204030204" pitchFamily="34" charset="0"/>
              </a:rPr>
              <a:t> </a:t>
            </a:r>
          </a:p>
        </p:txBody>
      </p:sp>
      <p:sp>
        <p:nvSpPr>
          <p:cNvPr id="4" name="Flowchart: Connector 3"/>
          <p:cNvSpPr/>
          <p:nvPr/>
        </p:nvSpPr>
        <p:spPr>
          <a:xfrm>
            <a:off x="768626" y="3838433"/>
            <a:ext cx="450574" cy="49502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dirty="0"/>
          </a:p>
        </p:txBody>
      </p:sp>
      <p:sp>
        <p:nvSpPr>
          <p:cNvPr id="5" name="Rectangle 4"/>
          <p:cNvSpPr/>
          <p:nvPr/>
        </p:nvSpPr>
        <p:spPr>
          <a:xfrm>
            <a:off x="4086812" y="5885147"/>
            <a:ext cx="2009187"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Đáp án C</a:t>
            </a:r>
            <a:endParaRPr lang="en-US" sz="2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330422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33880" y="619789"/>
            <a:ext cx="1911101" cy="923330"/>
          </a:xfrm>
          <a:prstGeom prst="rect">
            <a:avLst/>
          </a:prstGeom>
          <a:noFill/>
        </p:spPr>
        <p:txBody>
          <a:bodyPr wrap="none" lIns="91440" tIns="45720" rIns="91440" bIns="45720">
            <a:spAutoFit/>
          </a:bodyPr>
          <a:lstStyle/>
          <a:p>
            <a:pPr algn="ctr"/>
            <a:r>
              <a:rPr lang="vi-VN" sz="5400" b="0"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Bài 10</a:t>
            </a:r>
            <a:endParaRPr lang="en-US" sz="5400" b="0"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4" name="Rectangle 3"/>
          <p:cNvSpPr/>
          <p:nvPr/>
        </p:nvSpPr>
        <p:spPr>
          <a:xfrm>
            <a:off x="2114802" y="1543119"/>
            <a:ext cx="7962395" cy="2308324"/>
          </a:xfrm>
          <a:prstGeom prst="rect">
            <a:avLst/>
          </a:prstGeom>
          <a:noFill/>
        </p:spPr>
        <p:txBody>
          <a:bodyPr wrap="square" lIns="91440" tIns="45720" rIns="91440" bIns="45720">
            <a:spAutoFit/>
          </a:bodyPr>
          <a:lstStyle/>
          <a:p>
            <a:pPr algn="ctr"/>
            <a:r>
              <a:rPr lang="en-US" sz="4800" b="1" cap="none" spc="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MỐI QUAN </a:t>
            </a:r>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HỆ</a:t>
            </a:r>
            <a:r>
              <a:rPr lang="en-US" sz="4800" b="1" cap="none" spc="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GIỮA KIỂU GENE, KIỂU HÌNH VÀ MÔI TRƯỜNG BÊN TRONG</a:t>
            </a:r>
          </a:p>
        </p:txBody>
      </p:sp>
      <p:sp>
        <p:nvSpPr>
          <p:cNvPr id="5" name="Rectangle 4">
            <a:extLst>
              <a:ext uri="{FF2B5EF4-FFF2-40B4-BE49-F238E27FC236}">
                <a16:creationId xmlns:a16="http://schemas.microsoft.com/office/drawing/2014/main" id="{46FA06F5-8CDD-4B39-95A8-5FDFA087A091}"/>
              </a:ext>
            </a:extLst>
          </p:cNvPr>
          <p:cNvSpPr/>
          <p:nvPr/>
        </p:nvSpPr>
        <p:spPr>
          <a:xfrm>
            <a:off x="3564220" y="4853216"/>
            <a:ext cx="5752793" cy="923330"/>
          </a:xfrm>
          <a:prstGeom prst="rect">
            <a:avLst/>
          </a:prstGeom>
          <a:noFill/>
        </p:spPr>
        <p:txBody>
          <a:bodyPr wrap="none" lIns="91440" tIns="45720" rIns="91440" bIns="45720">
            <a:spAutoFit/>
          </a:bodyPr>
          <a:lstStyle/>
          <a:p>
            <a:pPr algn="ctr"/>
            <a:r>
              <a:rPr lang="en-US" sz="5400" b="0" cap="none" spc="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Gv</a:t>
            </a:r>
            <a:r>
              <a:rPr lang="en-US" sz="5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540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Nguyễn</a:t>
            </a:r>
            <a:r>
              <a:rPr lang="en-US" sz="5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540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Văn</a:t>
            </a:r>
            <a:r>
              <a:rPr lang="en-US" sz="540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 </a:t>
            </a:r>
            <a:r>
              <a:rPr lang="en-US" sz="5400" dirty="0" err="1">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Nhi</a:t>
            </a:r>
            <a:endParaRPr lang="en-US" sz="5400" b="0" cap="none" spc="0" dirty="0">
              <a:ln w="0"/>
              <a:solidFill>
                <a:srgbClr val="0070C0"/>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917593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3" y="202163"/>
            <a:ext cx="3746938"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583097" y="834565"/>
            <a:ext cx="11147086" cy="4421723"/>
          </a:xfrm>
          <a:prstGeom prst="rect">
            <a:avLst/>
          </a:prstGeom>
        </p:spPr>
        <p:txBody>
          <a:bodyPr wrap="square">
            <a:spAutoFit/>
          </a:bodyPr>
          <a:lstStyle/>
          <a:p>
            <a:pPr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Câu 4: Khi nói về k</a:t>
            </a:r>
            <a:r>
              <a:rPr lang="vi-VN" sz="2400" kern="100" dirty="0">
                <a:latin typeface="Calibri" panose="020F0502020204030204" pitchFamily="34" charset="0"/>
                <a:ea typeface="Arial" panose="020B0604020202020204" pitchFamily="34" charset="0"/>
                <a:cs typeface="Calibri" panose="020F0502020204030204" pitchFamily="34" charset="0"/>
              </a:rPr>
              <a:t>iểu hình</a:t>
            </a:r>
            <a:r>
              <a:rPr lang="en-US" sz="2400" kern="100" dirty="0">
                <a:latin typeface="Calibri" panose="020F0502020204030204" pitchFamily="34" charset="0"/>
                <a:ea typeface="Arial" panose="020B0604020202020204" pitchFamily="34" charset="0"/>
                <a:cs typeface="Calibri" panose="020F0502020204030204" pitchFamily="34" charset="0"/>
              </a:rPr>
              <a:t>, kiểu gen và môi trường, có bao nhiêu phát biểu đúng?</a:t>
            </a:r>
            <a:endParaRPr lang="vi-VN" sz="2400" kern="100" dirty="0">
              <a:latin typeface="Calibri" panose="020F0502020204030204" pitchFamily="34" charset="0"/>
              <a:ea typeface="Arial" panose="020B0604020202020204" pitchFamily="34" charset="0"/>
              <a:cs typeface="Calibri" panose="020F0502020204030204" pitchFamily="34" charset="0"/>
            </a:endParaRP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(1). Kiểu hình </a:t>
            </a:r>
            <a:r>
              <a:rPr lang="vi-VN" sz="2400" kern="100" dirty="0">
                <a:latin typeface="Calibri" panose="020F0502020204030204" pitchFamily="34" charset="0"/>
                <a:ea typeface="Arial" panose="020B0604020202020204" pitchFamily="34" charset="0"/>
                <a:cs typeface="Calibri" panose="020F0502020204030204" pitchFamily="34" charset="0"/>
              </a:rPr>
              <a:t>của sinh vật được hình thành do sự tương tác giữa kiểu gene và môi trường.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(2). </a:t>
            </a:r>
            <a:r>
              <a:rPr lang="vi-VN" sz="2400" kern="100" dirty="0">
                <a:latin typeface="Calibri" panose="020F0502020204030204" pitchFamily="34" charset="0"/>
                <a:ea typeface="Arial" panose="020B0604020202020204" pitchFamily="34" charset="0"/>
                <a:cs typeface="Calibri" panose="020F0502020204030204" pitchFamily="34" charset="0"/>
              </a:rPr>
              <a:t>Các cá thể có cùng kiểu gene nhưng sinh trưởng và phát triển trong các môi trường khác nhau có thể có kiểu hình </a:t>
            </a:r>
            <a:r>
              <a:rPr lang="en-US" sz="2400" kern="100" dirty="0">
                <a:latin typeface="Calibri" panose="020F0502020204030204" pitchFamily="34" charset="0"/>
                <a:ea typeface="Arial" panose="020B0604020202020204" pitchFamily="34" charset="0"/>
                <a:cs typeface="Calibri" panose="020F0502020204030204" pitchFamily="34" charset="0"/>
              </a:rPr>
              <a:t>giống</a:t>
            </a:r>
            <a:r>
              <a:rPr lang="vi-VN" sz="2400" kern="100" dirty="0">
                <a:latin typeface="Calibri" panose="020F0502020204030204" pitchFamily="34" charset="0"/>
                <a:ea typeface="Arial" panose="020B0604020202020204" pitchFamily="34" charset="0"/>
                <a:cs typeface="Calibri" panose="020F0502020204030204" pitchFamily="34" charset="0"/>
              </a:rPr>
              <a:t> nhau.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(3). </a:t>
            </a:r>
            <a:r>
              <a:rPr lang="vi-VN" sz="2400" kern="100" dirty="0">
                <a:latin typeface="Calibri" panose="020F0502020204030204" pitchFamily="34" charset="0"/>
                <a:ea typeface="Arial" panose="020B0604020202020204" pitchFamily="34" charset="0"/>
                <a:cs typeface="Calibri" panose="020F0502020204030204" pitchFamily="34" charset="0"/>
              </a:rPr>
              <a:t>Tương tác giữa kiểu gene và môi trường là ảnh hưởng của môi trường lên sự biểu hiện thành kiểu hình của một kiểu gene. </a:t>
            </a:r>
          </a:p>
          <a:p>
            <a:pPr marL="270510" indent="-270510" algn="just">
              <a:lnSpc>
                <a:spcPct val="107000"/>
              </a:lnSpc>
              <a:spcAft>
                <a:spcPts val="0"/>
              </a:spcAft>
            </a:pPr>
            <a:r>
              <a:rPr lang="en-US" sz="2400" kern="100" dirty="0">
                <a:latin typeface="Calibri" panose="020F0502020204030204" pitchFamily="34" charset="0"/>
                <a:ea typeface="Arial" panose="020B0604020202020204" pitchFamily="34" charset="0"/>
                <a:cs typeface="Calibri" panose="020F0502020204030204" pitchFamily="34" charset="0"/>
              </a:rPr>
              <a:t>(4). </a:t>
            </a:r>
            <a:r>
              <a:rPr lang="vi-VN" sz="2400" kern="100" dirty="0">
                <a:latin typeface="Calibri" panose="020F0502020204030204" pitchFamily="34" charset="0"/>
                <a:ea typeface="Arial" panose="020B0604020202020204" pitchFamily="34" charset="0"/>
                <a:cs typeface="Calibri" panose="020F0502020204030204" pitchFamily="34" charset="0"/>
              </a:rPr>
              <a:t>Với đa số tính trạng đơn gene, một kiểu gene thường biểu hiện thành một kiểu hình do không bị ảnh hưởng bởi môi trường. Tuy nhiên, một số tính trạng đơn gene có thể chịu ảnh hưởng của môi trường, dẫn đến kiểu gene có thể biểu hiện thành các kiêu hình khác nhau ở các môi trường khác nhau.</a:t>
            </a:r>
            <a:endParaRPr lang="vi-VN" sz="2000" kern="100" dirty="0">
              <a:effectLst/>
              <a:ea typeface="Arial" panose="020B0604020202020204" pitchFamily="34" charset="0"/>
              <a:cs typeface="Times New Roman" panose="02020603050405020304" pitchFamily="18" charset="0"/>
            </a:endParaRPr>
          </a:p>
        </p:txBody>
      </p:sp>
      <p:sp>
        <p:nvSpPr>
          <p:cNvPr id="4" name="Rectangle 3"/>
          <p:cNvSpPr/>
          <p:nvPr/>
        </p:nvSpPr>
        <p:spPr>
          <a:xfrm>
            <a:off x="2729948" y="5088179"/>
            <a:ext cx="9000235" cy="1553887"/>
          </a:xfrm>
          <a:prstGeom prst="rect">
            <a:avLst/>
          </a:prstGeom>
        </p:spPr>
        <p:txBody>
          <a:bodyPr wrap="square">
            <a:spAutoFit/>
          </a:bodyPr>
          <a:lstStyle/>
          <a:p>
            <a:pPr algn="just">
              <a:lnSpc>
                <a:spcPct val="107000"/>
              </a:lnSpc>
              <a:spcAft>
                <a:spcPts val="0"/>
              </a:spcAft>
            </a:pPr>
            <a:r>
              <a:rPr lang="en-US" i="1" kern="100" dirty="0">
                <a:solidFill>
                  <a:srgbClr val="7030A0"/>
                </a:solidFill>
                <a:latin typeface="Calibri" panose="020F0502020204030204" pitchFamily="34" charset="0"/>
                <a:ea typeface="Arial" panose="020B0604020202020204" pitchFamily="34" charset="0"/>
                <a:cs typeface="Calibri" panose="020F0502020204030204" pitchFamily="34" charset="0"/>
              </a:rPr>
              <a:t>Hướng dẫn giải: 3 ý đúng (1),(3)và (4)</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(1). Đúng. </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(2). Sai. Vì </a:t>
            </a:r>
            <a:r>
              <a:rPr lang="vi-VN" kern="100" dirty="0">
                <a:latin typeface="Calibri" panose="020F0502020204030204" pitchFamily="34" charset="0"/>
                <a:ea typeface="Arial" panose="020B0604020202020204" pitchFamily="34" charset="0"/>
                <a:cs typeface="Calibri" panose="020F0502020204030204" pitchFamily="34" charset="0"/>
              </a:rPr>
              <a:t>Các cá thể có cùng kiểu gene nhưng sinh trưởng và phát triển trong các môi trường khác nhau có thể có kiểu hình </a:t>
            </a:r>
            <a:r>
              <a:rPr lang="vi-VN" b="1" i="1" u="sng" kern="100" dirty="0">
                <a:latin typeface="Calibri" panose="020F0502020204030204" pitchFamily="34" charset="0"/>
                <a:ea typeface="Arial" panose="020B0604020202020204" pitchFamily="34" charset="0"/>
                <a:cs typeface="Calibri" panose="020F0502020204030204" pitchFamily="34" charset="0"/>
              </a:rPr>
              <a:t>khác nhau</a:t>
            </a:r>
            <a:r>
              <a:rPr lang="vi-VN" kern="100" dirty="0">
                <a:latin typeface="Calibri" panose="020F0502020204030204" pitchFamily="34" charset="0"/>
                <a:ea typeface="Arial" panose="020B0604020202020204" pitchFamily="34" charset="0"/>
                <a:cs typeface="Calibri" panose="020F0502020204030204" pitchFamily="34" charset="0"/>
              </a:rPr>
              <a:t>. </a:t>
            </a:r>
            <a:endParaRPr lang="vi-VN" sz="1600" kern="100" dirty="0">
              <a:latin typeface="Calibri" panose="020F0502020204030204" pitchFamily="34" charset="0"/>
              <a:ea typeface="Arial" panose="020B0604020202020204" pitchFamily="34" charset="0"/>
              <a:cs typeface="Calibri" panose="020F0502020204030204" pitchFamily="34" charset="0"/>
            </a:endParaRPr>
          </a:p>
          <a:p>
            <a:pPr marL="270510" algn="just">
              <a:lnSpc>
                <a:spcPct val="107000"/>
              </a:lnSpc>
              <a:spcAft>
                <a:spcPts val="0"/>
              </a:spcAft>
            </a:pPr>
            <a:r>
              <a:rPr lang="en-US" kern="100" dirty="0">
                <a:latin typeface="Calibri" panose="020F0502020204030204" pitchFamily="34" charset="0"/>
                <a:ea typeface="Arial" panose="020B0604020202020204" pitchFamily="34" charset="0"/>
                <a:cs typeface="Calibri" panose="020F0502020204030204" pitchFamily="34" charset="0"/>
              </a:rPr>
              <a:t>Ý (3). Đúng.  Ý(4). Đúng. </a:t>
            </a:r>
            <a:endParaRPr lang="vi-VN" sz="1600" kern="100" dirty="0">
              <a:latin typeface="Calibri" panose="020F0502020204030204" pitchFamily="34" charset="0"/>
              <a:ea typeface="Arial" panose="020B0604020202020204" pitchFamily="34" charset="0"/>
              <a:cs typeface="Calibri" panose="020F0502020204030204" pitchFamily="34" charset="0"/>
            </a:endParaRPr>
          </a:p>
        </p:txBody>
      </p:sp>
      <p:sp>
        <p:nvSpPr>
          <p:cNvPr id="5" name="Rectangle 4"/>
          <p:cNvSpPr/>
          <p:nvPr/>
        </p:nvSpPr>
        <p:spPr>
          <a:xfrm>
            <a:off x="586303" y="5324774"/>
            <a:ext cx="1846018" cy="532903"/>
          </a:xfrm>
          <a:prstGeom prst="rect">
            <a:avLst/>
          </a:prstGeom>
        </p:spPr>
        <p:txBody>
          <a:bodyPr wrap="none">
            <a:spAutoFit/>
          </a:bodyPr>
          <a:lstStyle/>
          <a:p>
            <a:pPr marL="270510" algn="just">
              <a:lnSpc>
                <a:spcPct val="107000"/>
              </a:lnSpc>
              <a:spcAft>
                <a:spcPts val="0"/>
              </a:spcAft>
            </a:pPr>
            <a:r>
              <a:rPr lang="en-US" sz="2800" kern="100" dirty="0">
                <a:solidFill>
                  <a:srgbClr val="FF0000"/>
                </a:solidFill>
                <a:latin typeface="Calibri" panose="020F0502020204030204" pitchFamily="34" charset="0"/>
                <a:ea typeface="Arial" panose="020B0604020202020204" pitchFamily="34" charset="0"/>
                <a:cs typeface="Calibri" panose="020F0502020204030204" pitchFamily="34" charset="0"/>
              </a:rPr>
              <a:t>Đáp án: 3</a:t>
            </a:r>
            <a:endParaRPr lang="vi-VN" sz="2800" kern="100" dirty="0">
              <a:solidFill>
                <a:srgbClr val="FF0000"/>
              </a:solidFill>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14272428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a:xfrm>
            <a:off x="4177862" y="272229"/>
            <a:ext cx="3114118" cy="632402"/>
          </a:xfrm>
        </p:spPr>
        <p:txBody>
          <a:bodyPr>
            <a:noAutofit/>
          </a:bodyPr>
          <a:lstStyle/>
          <a:p>
            <a:r>
              <a:rPr lang="vi-VN" sz="4800" dirty="0">
                <a:solidFill>
                  <a:srgbClr val="C00000"/>
                </a:solidFill>
                <a:latin typeface="Calibri" panose="020F0502020204030204" pitchFamily="34" charset="0"/>
                <a:ea typeface="Arial" panose="020B0604020202020204" pitchFamily="34" charset="0"/>
                <a:cs typeface="Calibri" panose="020F0502020204030204" pitchFamily="34" charset="0"/>
              </a:rPr>
              <a:t>LUYỆN TẬP</a:t>
            </a:r>
            <a:endParaRPr lang="zh-CN" altLang="en-US" sz="4800" dirty="0">
              <a:solidFill>
                <a:srgbClr val="C00000"/>
              </a:solidFill>
              <a:latin typeface="Calibri" panose="020F0502020204030204" pitchFamily="34" charset="0"/>
              <a:cs typeface="Calibri" panose="020F0502020204030204" pitchFamily="34" charset="0"/>
            </a:endParaRPr>
          </a:p>
        </p:txBody>
      </p:sp>
      <p:sp>
        <p:nvSpPr>
          <p:cNvPr id="3" name="Rectangle 2"/>
          <p:cNvSpPr/>
          <p:nvPr/>
        </p:nvSpPr>
        <p:spPr>
          <a:xfrm>
            <a:off x="992808" y="930602"/>
            <a:ext cx="10206383" cy="5604163"/>
          </a:xfrm>
          <a:prstGeom prst="rect">
            <a:avLst/>
          </a:prstGeom>
        </p:spPr>
        <p:txBody>
          <a:bodyPr wrap="square">
            <a:spAutoFit/>
          </a:bodyPr>
          <a:lstStyle/>
          <a:p>
            <a:pPr>
              <a:lnSpc>
                <a:spcPct val="107000"/>
              </a:lnSpc>
              <a:spcAft>
                <a:spcPts val="0"/>
              </a:spcAft>
            </a:pPr>
            <a:r>
              <a:rPr lang="vi-VN" sz="2400" b="1" kern="100" dirty="0">
                <a:ea typeface="Arial" panose="020B0604020202020204" pitchFamily="34" charset="0"/>
                <a:cs typeface="Times New Roman" panose="02020603050405020304" pitchFamily="18" charset="0"/>
              </a:rPr>
              <a:t> </a:t>
            </a:r>
            <a:r>
              <a:rPr lang="vi-VN" sz="2800" b="1" kern="0" dirty="0">
                <a:latin typeface="Calibri" panose="020F0502020204030204" pitchFamily="34" charset="0"/>
                <a:ea typeface="Times New Roman" panose="02020603050405020304" pitchFamily="18" charset="0"/>
                <a:cs typeface="Calibri" panose="020F0502020204030204" pitchFamily="34" charset="0"/>
              </a:rPr>
              <a:t>Câu 5. Giống lúa X khi trồng ở đồng bằng Bắc Bộ cho năng suất 8 tấn/ha, ở vùng Trung Bộ cho năng suất 6 tấn/ha, ở đồng bằng sông Cửu Long cho năng suất 10 tấn/ha. Nhận xét nào sau đây là đúng?</a:t>
            </a:r>
            <a:endParaRPr lang="vi-VN" sz="2800" b="1"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A. Điều kiện khí hậu, thổ nhưỡng,... thay đổi đã làm cho kiểu gene của giống lúa X bị thay đổi theo.</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B. Giống lúa X có nhiều mức phản ứng khác nhau về tính trạng năng suất.</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C. Năng suất thu được ở giống lúa X hoàn toàn do môi trường sống quy định.</a:t>
            </a:r>
            <a:endParaRPr lang="vi-VN" sz="2800" kern="100" dirty="0">
              <a:latin typeface="Calibri" panose="020F0502020204030204" pitchFamily="34" charset="0"/>
              <a:ea typeface="Arial" panose="020B0604020202020204" pitchFamily="34" charset="0"/>
              <a:cs typeface="Calibri" panose="020F0502020204030204" pitchFamily="34" charset="0"/>
            </a:endParaRPr>
          </a:p>
          <a:p>
            <a:pPr marL="342900" lvl="0" indent="-342900">
              <a:lnSpc>
                <a:spcPct val="107000"/>
              </a:lnSpc>
              <a:spcAft>
                <a:spcPts val="0"/>
              </a:spcAft>
              <a:tabLst>
                <a:tab pos="457200" algn="l"/>
              </a:tabLst>
            </a:pPr>
            <a:r>
              <a:rPr lang="vi-VN" sz="2800" kern="0" dirty="0">
                <a:latin typeface="Calibri" panose="020F0502020204030204" pitchFamily="34" charset="0"/>
                <a:ea typeface="Times New Roman" panose="02020603050405020304" pitchFamily="18" charset="0"/>
                <a:cs typeface="Calibri" panose="020F0502020204030204" pitchFamily="34" charset="0"/>
              </a:rPr>
              <a:t>D. Tập hợp tất cả các kiểu hình thu được về năng suất được gọi là mức phản ứng của kiểu gene quy định tính trạng năng suất của giống lúa X.</a:t>
            </a:r>
            <a:endParaRPr lang="vi-VN" sz="2800" kern="1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5" name="Rectangle 4"/>
          <p:cNvSpPr/>
          <p:nvPr/>
        </p:nvSpPr>
        <p:spPr>
          <a:xfrm>
            <a:off x="5039110" y="6124106"/>
            <a:ext cx="1831476" cy="461665"/>
          </a:xfrm>
          <a:prstGeom prst="rect">
            <a:avLst/>
          </a:prstGeom>
          <a:noFill/>
        </p:spPr>
        <p:txBody>
          <a:bodyPr wrap="square" lIns="91440" tIns="45720" rIns="91440" bIns="45720">
            <a:spAutoFit/>
          </a:bodyPr>
          <a:lstStyle/>
          <a:p>
            <a:pPr algn="ctr"/>
            <a:r>
              <a:rPr lang="en-US" sz="2400" dirty="0">
                <a:ln w="0"/>
                <a:solidFill>
                  <a:srgbClr val="7030A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Đáp án : D</a:t>
            </a:r>
            <a:endParaRPr lang="en-US" sz="2400" b="0" cap="none" spc="0" dirty="0">
              <a:ln w="0"/>
              <a:solidFill>
                <a:srgbClr val="7030A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6" name="Flowchart: Connector 5"/>
          <p:cNvSpPr/>
          <p:nvPr/>
        </p:nvSpPr>
        <p:spPr>
          <a:xfrm>
            <a:off x="992808" y="5139072"/>
            <a:ext cx="430823" cy="36632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5683673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a:spLocks noChangeArrowheads="1"/>
          </p:cNvSpPr>
          <p:nvPr/>
        </p:nvSpPr>
        <p:spPr bwMode="auto">
          <a:xfrm>
            <a:off x="775714" y="1171539"/>
            <a:ext cx="921931" cy="5539792"/>
          </a:xfrm>
          <a:custGeom>
            <a:avLst/>
            <a:gdLst>
              <a:gd name="T0" fmla="*/ 1175879 w 4318"/>
              <a:gd name="T1" fmla="*/ 9237591 h 25939"/>
              <a:gd name="T2" fmla="*/ 1147444 w 4318"/>
              <a:gd name="T3" fmla="*/ 0 h 25939"/>
              <a:gd name="T4" fmla="*/ 1083378 w 4318"/>
              <a:gd name="T5" fmla="*/ 634655 h 25939"/>
              <a:gd name="T6" fmla="*/ 434791 w 4318"/>
              <a:gd name="T7" fmla="*/ 35639 h 25939"/>
              <a:gd name="T8" fmla="*/ 370724 w 4318"/>
              <a:gd name="T9" fmla="*/ 1383065 h 25939"/>
              <a:gd name="T10" fmla="*/ 0 w 4318"/>
              <a:gd name="T11" fmla="*/ 9308868 h 25939"/>
              <a:gd name="T12" fmla="*/ 434791 w 4318"/>
              <a:gd name="T13" fmla="*/ 8745851 h 25939"/>
              <a:gd name="T14" fmla="*/ 1118650 w 4318"/>
              <a:gd name="T15" fmla="*/ 9308868 h 25939"/>
              <a:gd name="T16" fmla="*/ 1517808 w 4318"/>
              <a:gd name="T17" fmla="*/ 9273230 h 25939"/>
              <a:gd name="T18" fmla="*/ 1118650 w 4318"/>
              <a:gd name="T19" fmla="*/ 734371 h 25939"/>
              <a:gd name="T20" fmla="*/ 434791 w 4318"/>
              <a:gd name="T21" fmla="*/ 1076357 h 25939"/>
              <a:gd name="T22" fmla="*/ 1118650 w 4318"/>
              <a:gd name="T23" fmla="*/ 8617696 h 25939"/>
              <a:gd name="T24" fmla="*/ 434791 w 4318"/>
              <a:gd name="T25" fmla="*/ 8275349 h 25939"/>
              <a:gd name="T26" fmla="*/ 1118650 w 4318"/>
              <a:gd name="T27" fmla="*/ 8617696 h 25939"/>
              <a:gd name="T28" fmla="*/ 470423 w 4318"/>
              <a:gd name="T29" fmla="*/ 8182473 h 25939"/>
              <a:gd name="T30" fmla="*/ 1083378 w 4318"/>
              <a:gd name="T31" fmla="*/ 7776409 h 25939"/>
              <a:gd name="T32" fmla="*/ 1118650 w 4318"/>
              <a:gd name="T33" fmla="*/ 7676693 h 25939"/>
              <a:gd name="T34" fmla="*/ 434791 w 4318"/>
              <a:gd name="T35" fmla="*/ 7334347 h 25939"/>
              <a:gd name="T36" fmla="*/ 1118650 w 4318"/>
              <a:gd name="T37" fmla="*/ 7676693 h 25939"/>
              <a:gd name="T38" fmla="*/ 470423 w 4318"/>
              <a:gd name="T39" fmla="*/ 7234631 h 25939"/>
              <a:gd name="T40" fmla="*/ 1083378 w 4318"/>
              <a:gd name="T41" fmla="*/ 6828207 h 25939"/>
              <a:gd name="T42" fmla="*/ 1118650 w 4318"/>
              <a:gd name="T43" fmla="*/ 6735691 h 25939"/>
              <a:gd name="T44" fmla="*/ 434791 w 4318"/>
              <a:gd name="T45" fmla="*/ 6393705 h 25939"/>
              <a:gd name="T46" fmla="*/ 1118650 w 4318"/>
              <a:gd name="T47" fmla="*/ 6735691 h 25939"/>
              <a:gd name="T48" fmla="*/ 470423 w 4318"/>
              <a:gd name="T49" fmla="*/ 6293629 h 25939"/>
              <a:gd name="T50" fmla="*/ 1083378 w 4318"/>
              <a:gd name="T51" fmla="*/ 5887565 h 25939"/>
              <a:gd name="T52" fmla="*/ 1118650 w 4318"/>
              <a:gd name="T53" fmla="*/ 5787489 h 25939"/>
              <a:gd name="T54" fmla="*/ 434791 w 4318"/>
              <a:gd name="T55" fmla="*/ 5445502 h 25939"/>
              <a:gd name="T56" fmla="*/ 1118650 w 4318"/>
              <a:gd name="T57" fmla="*/ 5787489 h 25939"/>
              <a:gd name="T58" fmla="*/ 470423 w 4318"/>
              <a:gd name="T59" fmla="*/ 5352986 h 25939"/>
              <a:gd name="T60" fmla="*/ 1083378 w 4318"/>
              <a:gd name="T61" fmla="*/ 4946562 h 25939"/>
              <a:gd name="T62" fmla="*/ 1118650 w 4318"/>
              <a:gd name="T63" fmla="*/ 4846846 h 25939"/>
              <a:gd name="T64" fmla="*/ 434791 w 4318"/>
              <a:gd name="T65" fmla="*/ 4504860 h 25939"/>
              <a:gd name="T66" fmla="*/ 1118650 w 4318"/>
              <a:gd name="T67" fmla="*/ 4846846 h 25939"/>
              <a:gd name="T68" fmla="*/ 470423 w 4318"/>
              <a:gd name="T69" fmla="*/ 4412344 h 25939"/>
              <a:gd name="T70" fmla="*/ 1083378 w 4318"/>
              <a:gd name="T71" fmla="*/ 3999080 h 25939"/>
              <a:gd name="T72" fmla="*/ 1118650 w 4318"/>
              <a:gd name="T73" fmla="*/ 3906204 h 25939"/>
              <a:gd name="T74" fmla="*/ 434791 w 4318"/>
              <a:gd name="T75" fmla="*/ 3563858 h 25939"/>
              <a:gd name="T76" fmla="*/ 1118650 w 4318"/>
              <a:gd name="T77" fmla="*/ 3906204 h 25939"/>
              <a:gd name="T78" fmla="*/ 470423 w 4318"/>
              <a:gd name="T79" fmla="*/ 3464502 h 25939"/>
              <a:gd name="T80" fmla="*/ 1083378 w 4318"/>
              <a:gd name="T81" fmla="*/ 3058078 h 25939"/>
              <a:gd name="T82" fmla="*/ 1118650 w 4318"/>
              <a:gd name="T83" fmla="*/ 2965202 h 25939"/>
              <a:gd name="T84" fmla="*/ 434791 w 4318"/>
              <a:gd name="T85" fmla="*/ 2623215 h 25939"/>
              <a:gd name="T86" fmla="*/ 1118650 w 4318"/>
              <a:gd name="T87" fmla="*/ 2965202 h 25939"/>
              <a:gd name="T88" fmla="*/ 470423 w 4318"/>
              <a:gd name="T89" fmla="*/ 2523499 h 25939"/>
              <a:gd name="T90" fmla="*/ 1083378 w 4318"/>
              <a:gd name="T91" fmla="*/ 2117075 h 25939"/>
              <a:gd name="T92" fmla="*/ 1118650 w 4318"/>
              <a:gd name="T93" fmla="*/ 2017359 h 25939"/>
              <a:gd name="T94" fmla="*/ 434791 w 4318"/>
              <a:gd name="T95" fmla="*/ 1675013 h 25939"/>
              <a:gd name="T96" fmla="*/ 1118650 w 4318"/>
              <a:gd name="T97" fmla="*/ 2017359 h 25939"/>
              <a:gd name="T98" fmla="*/ 470423 w 4318"/>
              <a:gd name="T99" fmla="*/ 1582497 h 25939"/>
              <a:gd name="T100" fmla="*/ 470423 w 4318"/>
              <a:gd name="T101" fmla="*/ 1176073 h 25939"/>
              <a:gd name="T102" fmla="*/ 1118650 w 4318"/>
              <a:gd name="T103" fmla="*/ 1546858 h 259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318" h="25939">
                <a:moveTo>
                  <a:pt x="4217" y="25760"/>
                </a:moveTo>
                <a:lnTo>
                  <a:pt x="4217" y="25760"/>
                </a:lnTo>
                <a:cubicBezTo>
                  <a:pt x="3366" y="25760"/>
                  <a:pt x="3366" y="25760"/>
                  <a:pt x="3366" y="25760"/>
                </a:cubicBezTo>
                <a:cubicBezTo>
                  <a:pt x="3307" y="25760"/>
                  <a:pt x="3267" y="25720"/>
                  <a:pt x="3267" y="25661"/>
                </a:cubicBezTo>
                <a:cubicBezTo>
                  <a:pt x="3267" y="3842"/>
                  <a:pt x="3267" y="3842"/>
                  <a:pt x="3267" y="3842"/>
                </a:cubicBezTo>
                <a:cubicBezTo>
                  <a:pt x="3267" y="1406"/>
                  <a:pt x="3267" y="1406"/>
                  <a:pt x="3267" y="1406"/>
                </a:cubicBezTo>
                <a:cubicBezTo>
                  <a:pt x="3267" y="99"/>
                  <a:pt x="3267" y="99"/>
                  <a:pt x="3267" y="99"/>
                </a:cubicBezTo>
                <a:cubicBezTo>
                  <a:pt x="3267" y="40"/>
                  <a:pt x="3228" y="0"/>
                  <a:pt x="3188" y="0"/>
                </a:cubicBezTo>
                <a:cubicBezTo>
                  <a:pt x="3148" y="0"/>
                  <a:pt x="3108" y="40"/>
                  <a:pt x="3108" y="99"/>
                </a:cubicBezTo>
                <a:cubicBezTo>
                  <a:pt x="3108" y="1406"/>
                  <a:pt x="3108" y="1406"/>
                  <a:pt x="3108" y="1406"/>
                </a:cubicBezTo>
                <a:cubicBezTo>
                  <a:pt x="3108" y="1684"/>
                  <a:pt x="3108" y="1684"/>
                  <a:pt x="3108" y="1684"/>
                </a:cubicBezTo>
                <a:cubicBezTo>
                  <a:pt x="3108" y="1723"/>
                  <a:pt x="3050" y="1763"/>
                  <a:pt x="3010" y="1763"/>
                </a:cubicBezTo>
                <a:cubicBezTo>
                  <a:pt x="1307" y="1763"/>
                  <a:pt x="1307" y="1763"/>
                  <a:pt x="1307" y="1763"/>
                </a:cubicBezTo>
                <a:cubicBezTo>
                  <a:pt x="1248" y="1763"/>
                  <a:pt x="1208" y="1723"/>
                  <a:pt x="1208" y="1684"/>
                </a:cubicBezTo>
                <a:cubicBezTo>
                  <a:pt x="1208" y="1406"/>
                  <a:pt x="1208" y="1406"/>
                  <a:pt x="1208" y="1406"/>
                </a:cubicBezTo>
                <a:cubicBezTo>
                  <a:pt x="1208" y="99"/>
                  <a:pt x="1208" y="99"/>
                  <a:pt x="1208" y="99"/>
                </a:cubicBezTo>
                <a:cubicBezTo>
                  <a:pt x="1208" y="40"/>
                  <a:pt x="1168" y="0"/>
                  <a:pt x="1128" y="0"/>
                </a:cubicBezTo>
                <a:cubicBezTo>
                  <a:pt x="1070" y="0"/>
                  <a:pt x="1030" y="40"/>
                  <a:pt x="1030" y="99"/>
                </a:cubicBezTo>
                <a:cubicBezTo>
                  <a:pt x="1030" y="1406"/>
                  <a:pt x="1030" y="1406"/>
                  <a:pt x="1030" y="1406"/>
                </a:cubicBezTo>
                <a:cubicBezTo>
                  <a:pt x="1030" y="3842"/>
                  <a:pt x="1030" y="3842"/>
                  <a:pt x="1030" y="3842"/>
                </a:cubicBezTo>
                <a:cubicBezTo>
                  <a:pt x="1030" y="25661"/>
                  <a:pt x="1030" y="25661"/>
                  <a:pt x="1030" y="25661"/>
                </a:cubicBezTo>
                <a:cubicBezTo>
                  <a:pt x="1030" y="25720"/>
                  <a:pt x="990" y="25760"/>
                  <a:pt x="950" y="25760"/>
                </a:cubicBezTo>
                <a:cubicBezTo>
                  <a:pt x="99" y="25760"/>
                  <a:pt x="99" y="25760"/>
                  <a:pt x="99" y="25760"/>
                </a:cubicBezTo>
                <a:cubicBezTo>
                  <a:pt x="40" y="25760"/>
                  <a:pt x="0" y="25800"/>
                  <a:pt x="0" y="25859"/>
                </a:cubicBezTo>
                <a:cubicBezTo>
                  <a:pt x="0" y="25898"/>
                  <a:pt x="40" y="25938"/>
                  <a:pt x="99" y="25938"/>
                </a:cubicBezTo>
                <a:cubicBezTo>
                  <a:pt x="1128" y="25938"/>
                  <a:pt x="1128" y="25938"/>
                  <a:pt x="1128" y="25938"/>
                </a:cubicBezTo>
                <a:cubicBezTo>
                  <a:pt x="1168" y="25938"/>
                  <a:pt x="1208" y="25898"/>
                  <a:pt x="1208" y="25859"/>
                </a:cubicBezTo>
                <a:cubicBezTo>
                  <a:pt x="1208" y="24295"/>
                  <a:pt x="1208" y="24295"/>
                  <a:pt x="1208" y="24295"/>
                </a:cubicBezTo>
                <a:cubicBezTo>
                  <a:pt x="1208" y="24255"/>
                  <a:pt x="1248" y="24216"/>
                  <a:pt x="1307" y="24216"/>
                </a:cubicBezTo>
                <a:cubicBezTo>
                  <a:pt x="3010" y="24216"/>
                  <a:pt x="3010" y="24216"/>
                  <a:pt x="3010" y="24216"/>
                </a:cubicBezTo>
                <a:cubicBezTo>
                  <a:pt x="3050" y="24216"/>
                  <a:pt x="3108" y="24255"/>
                  <a:pt x="3108" y="24295"/>
                </a:cubicBezTo>
                <a:cubicBezTo>
                  <a:pt x="3108" y="25859"/>
                  <a:pt x="3108" y="25859"/>
                  <a:pt x="3108" y="25859"/>
                </a:cubicBezTo>
                <a:cubicBezTo>
                  <a:pt x="3108" y="25898"/>
                  <a:pt x="3148" y="25938"/>
                  <a:pt x="3188" y="25938"/>
                </a:cubicBezTo>
                <a:cubicBezTo>
                  <a:pt x="4217" y="25938"/>
                  <a:pt x="4217" y="25938"/>
                  <a:pt x="4217" y="25938"/>
                </a:cubicBezTo>
                <a:cubicBezTo>
                  <a:pt x="4277" y="25938"/>
                  <a:pt x="4317" y="25898"/>
                  <a:pt x="4317" y="25859"/>
                </a:cubicBezTo>
                <a:cubicBezTo>
                  <a:pt x="4317" y="25800"/>
                  <a:pt x="4277" y="25760"/>
                  <a:pt x="4217" y="25760"/>
                </a:cubicBezTo>
                <a:close/>
                <a:moveTo>
                  <a:pt x="1307" y="1941"/>
                </a:moveTo>
                <a:lnTo>
                  <a:pt x="1307" y="1941"/>
                </a:lnTo>
                <a:cubicBezTo>
                  <a:pt x="3010" y="1941"/>
                  <a:pt x="3010" y="1941"/>
                  <a:pt x="3010" y="1941"/>
                </a:cubicBezTo>
                <a:cubicBezTo>
                  <a:pt x="3050" y="1941"/>
                  <a:pt x="3108" y="1980"/>
                  <a:pt x="3108" y="2040"/>
                </a:cubicBezTo>
                <a:cubicBezTo>
                  <a:pt x="3108" y="2990"/>
                  <a:pt x="3108" y="2990"/>
                  <a:pt x="3108" y="2990"/>
                </a:cubicBezTo>
                <a:cubicBezTo>
                  <a:pt x="3108" y="3029"/>
                  <a:pt x="3050" y="3089"/>
                  <a:pt x="3010" y="3089"/>
                </a:cubicBezTo>
                <a:cubicBezTo>
                  <a:pt x="1307" y="3089"/>
                  <a:pt x="1307" y="3089"/>
                  <a:pt x="1307" y="3089"/>
                </a:cubicBezTo>
                <a:cubicBezTo>
                  <a:pt x="1248" y="3089"/>
                  <a:pt x="1208" y="3029"/>
                  <a:pt x="1208" y="2990"/>
                </a:cubicBezTo>
                <a:cubicBezTo>
                  <a:pt x="1208" y="2040"/>
                  <a:pt x="1208" y="2040"/>
                  <a:pt x="1208" y="2040"/>
                </a:cubicBezTo>
                <a:cubicBezTo>
                  <a:pt x="1208" y="1980"/>
                  <a:pt x="1248" y="1941"/>
                  <a:pt x="1307" y="1941"/>
                </a:cubicBezTo>
                <a:close/>
                <a:moveTo>
                  <a:pt x="3108" y="23939"/>
                </a:moveTo>
                <a:lnTo>
                  <a:pt x="3108" y="23939"/>
                </a:lnTo>
                <a:cubicBezTo>
                  <a:pt x="3108" y="23998"/>
                  <a:pt x="3050" y="24037"/>
                  <a:pt x="3010" y="24037"/>
                </a:cubicBezTo>
                <a:cubicBezTo>
                  <a:pt x="1307" y="24037"/>
                  <a:pt x="1307" y="24037"/>
                  <a:pt x="1307" y="24037"/>
                </a:cubicBezTo>
                <a:cubicBezTo>
                  <a:pt x="1248" y="24037"/>
                  <a:pt x="1208" y="23998"/>
                  <a:pt x="1208" y="23939"/>
                </a:cubicBezTo>
                <a:cubicBezTo>
                  <a:pt x="1208" y="22988"/>
                  <a:pt x="1208" y="22988"/>
                  <a:pt x="1208" y="22988"/>
                </a:cubicBezTo>
                <a:cubicBezTo>
                  <a:pt x="1208" y="22948"/>
                  <a:pt x="1248" y="22909"/>
                  <a:pt x="1307" y="22909"/>
                </a:cubicBezTo>
                <a:cubicBezTo>
                  <a:pt x="3010" y="22909"/>
                  <a:pt x="3010" y="22909"/>
                  <a:pt x="3010" y="22909"/>
                </a:cubicBezTo>
                <a:cubicBezTo>
                  <a:pt x="3050" y="22909"/>
                  <a:pt x="3108" y="22948"/>
                  <a:pt x="3108" y="22988"/>
                </a:cubicBezTo>
                <a:lnTo>
                  <a:pt x="3108" y="23939"/>
                </a:lnTo>
                <a:close/>
                <a:moveTo>
                  <a:pt x="3108" y="22631"/>
                </a:moveTo>
                <a:lnTo>
                  <a:pt x="3108" y="22631"/>
                </a:lnTo>
                <a:cubicBezTo>
                  <a:pt x="3108" y="22691"/>
                  <a:pt x="3050" y="22730"/>
                  <a:pt x="3010" y="22730"/>
                </a:cubicBezTo>
                <a:cubicBezTo>
                  <a:pt x="1307" y="22730"/>
                  <a:pt x="1307" y="22730"/>
                  <a:pt x="1307" y="22730"/>
                </a:cubicBezTo>
                <a:cubicBezTo>
                  <a:pt x="1248" y="22730"/>
                  <a:pt x="1208" y="22691"/>
                  <a:pt x="1208" y="22631"/>
                </a:cubicBezTo>
                <a:cubicBezTo>
                  <a:pt x="1208" y="21681"/>
                  <a:pt x="1208" y="21681"/>
                  <a:pt x="1208" y="21681"/>
                </a:cubicBezTo>
                <a:cubicBezTo>
                  <a:pt x="1208" y="21642"/>
                  <a:pt x="1248" y="21602"/>
                  <a:pt x="1307" y="21602"/>
                </a:cubicBezTo>
                <a:cubicBezTo>
                  <a:pt x="3010" y="21602"/>
                  <a:pt x="3010" y="21602"/>
                  <a:pt x="3010" y="21602"/>
                </a:cubicBezTo>
                <a:cubicBezTo>
                  <a:pt x="3050" y="21602"/>
                  <a:pt x="3108" y="21642"/>
                  <a:pt x="3108" y="21681"/>
                </a:cubicBezTo>
                <a:lnTo>
                  <a:pt x="3108" y="22631"/>
                </a:lnTo>
                <a:close/>
                <a:moveTo>
                  <a:pt x="3108" y="21325"/>
                </a:moveTo>
                <a:lnTo>
                  <a:pt x="3108" y="21325"/>
                </a:lnTo>
                <a:cubicBezTo>
                  <a:pt x="3108" y="21384"/>
                  <a:pt x="3050" y="21424"/>
                  <a:pt x="3010" y="21424"/>
                </a:cubicBezTo>
                <a:cubicBezTo>
                  <a:pt x="1307" y="21424"/>
                  <a:pt x="1307" y="21424"/>
                  <a:pt x="1307" y="21424"/>
                </a:cubicBezTo>
                <a:cubicBezTo>
                  <a:pt x="1248" y="21424"/>
                  <a:pt x="1208" y="21384"/>
                  <a:pt x="1208" y="21325"/>
                </a:cubicBezTo>
                <a:cubicBezTo>
                  <a:pt x="1208" y="20374"/>
                  <a:pt x="1208" y="20374"/>
                  <a:pt x="1208" y="20374"/>
                </a:cubicBezTo>
                <a:cubicBezTo>
                  <a:pt x="1208" y="20315"/>
                  <a:pt x="1248" y="20275"/>
                  <a:pt x="1307" y="20275"/>
                </a:cubicBezTo>
                <a:cubicBezTo>
                  <a:pt x="3010" y="20275"/>
                  <a:pt x="3010" y="20275"/>
                  <a:pt x="3010" y="20275"/>
                </a:cubicBezTo>
                <a:cubicBezTo>
                  <a:pt x="3050" y="20275"/>
                  <a:pt x="3108" y="20315"/>
                  <a:pt x="3108" y="20374"/>
                </a:cubicBezTo>
                <a:lnTo>
                  <a:pt x="3108" y="21325"/>
                </a:lnTo>
                <a:close/>
                <a:moveTo>
                  <a:pt x="3108" y="20018"/>
                </a:moveTo>
                <a:lnTo>
                  <a:pt x="3108" y="20018"/>
                </a:lnTo>
                <a:cubicBezTo>
                  <a:pt x="3108" y="20058"/>
                  <a:pt x="3050" y="20097"/>
                  <a:pt x="3010" y="20097"/>
                </a:cubicBezTo>
                <a:cubicBezTo>
                  <a:pt x="1307" y="20097"/>
                  <a:pt x="1307" y="20097"/>
                  <a:pt x="1307" y="20097"/>
                </a:cubicBezTo>
                <a:cubicBezTo>
                  <a:pt x="1248" y="20097"/>
                  <a:pt x="1208" y="20058"/>
                  <a:pt x="1208" y="20018"/>
                </a:cubicBezTo>
                <a:cubicBezTo>
                  <a:pt x="1208" y="19067"/>
                  <a:pt x="1208" y="19067"/>
                  <a:pt x="1208" y="19067"/>
                </a:cubicBezTo>
                <a:cubicBezTo>
                  <a:pt x="1208" y="19008"/>
                  <a:pt x="1248" y="18968"/>
                  <a:pt x="1307" y="18968"/>
                </a:cubicBezTo>
                <a:cubicBezTo>
                  <a:pt x="3010" y="18968"/>
                  <a:pt x="3010" y="18968"/>
                  <a:pt x="3010" y="18968"/>
                </a:cubicBezTo>
                <a:cubicBezTo>
                  <a:pt x="3050" y="18968"/>
                  <a:pt x="3108" y="19008"/>
                  <a:pt x="3108" y="19067"/>
                </a:cubicBezTo>
                <a:lnTo>
                  <a:pt x="3108" y="20018"/>
                </a:lnTo>
                <a:close/>
                <a:moveTo>
                  <a:pt x="3108" y="18711"/>
                </a:moveTo>
                <a:lnTo>
                  <a:pt x="3108" y="18711"/>
                </a:lnTo>
                <a:cubicBezTo>
                  <a:pt x="3108" y="18751"/>
                  <a:pt x="3050" y="18790"/>
                  <a:pt x="3010" y="18790"/>
                </a:cubicBezTo>
                <a:cubicBezTo>
                  <a:pt x="1307" y="18790"/>
                  <a:pt x="1307" y="18790"/>
                  <a:pt x="1307" y="18790"/>
                </a:cubicBezTo>
                <a:cubicBezTo>
                  <a:pt x="1248" y="18790"/>
                  <a:pt x="1208" y="18751"/>
                  <a:pt x="1208" y="18711"/>
                </a:cubicBezTo>
                <a:cubicBezTo>
                  <a:pt x="1208" y="17761"/>
                  <a:pt x="1208" y="17761"/>
                  <a:pt x="1208" y="17761"/>
                </a:cubicBezTo>
                <a:cubicBezTo>
                  <a:pt x="1208" y="17701"/>
                  <a:pt x="1248" y="17661"/>
                  <a:pt x="1307" y="17661"/>
                </a:cubicBezTo>
                <a:cubicBezTo>
                  <a:pt x="3010" y="17661"/>
                  <a:pt x="3010" y="17661"/>
                  <a:pt x="3010" y="17661"/>
                </a:cubicBezTo>
                <a:cubicBezTo>
                  <a:pt x="3050" y="17661"/>
                  <a:pt x="3108" y="17701"/>
                  <a:pt x="3108" y="17761"/>
                </a:cubicBezTo>
                <a:lnTo>
                  <a:pt x="3108" y="18711"/>
                </a:lnTo>
                <a:close/>
                <a:moveTo>
                  <a:pt x="3108" y="17404"/>
                </a:moveTo>
                <a:lnTo>
                  <a:pt x="3108" y="17404"/>
                </a:lnTo>
                <a:cubicBezTo>
                  <a:pt x="3108" y="17444"/>
                  <a:pt x="3050" y="17483"/>
                  <a:pt x="3010" y="17483"/>
                </a:cubicBezTo>
                <a:cubicBezTo>
                  <a:pt x="1307" y="17483"/>
                  <a:pt x="1307" y="17483"/>
                  <a:pt x="1307" y="17483"/>
                </a:cubicBezTo>
                <a:cubicBezTo>
                  <a:pt x="1248" y="17483"/>
                  <a:pt x="1208" y="17444"/>
                  <a:pt x="1208" y="17404"/>
                </a:cubicBezTo>
                <a:cubicBezTo>
                  <a:pt x="1208" y="16434"/>
                  <a:pt x="1208" y="16434"/>
                  <a:pt x="1208" y="16434"/>
                </a:cubicBezTo>
                <a:cubicBezTo>
                  <a:pt x="1208" y="16394"/>
                  <a:pt x="1248" y="16355"/>
                  <a:pt x="1307" y="16355"/>
                </a:cubicBezTo>
                <a:cubicBezTo>
                  <a:pt x="3010" y="16355"/>
                  <a:pt x="3010" y="16355"/>
                  <a:pt x="3010" y="16355"/>
                </a:cubicBezTo>
                <a:cubicBezTo>
                  <a:pt x="3050" y="16355"/>
                  <a:pt x="3108" y="16394"/>
                  <a:pt x="3108" y="16434"/>
                </a:cubicBezTo>
                <a:lnTo>
                  <a:pt x="3108" y="17404"/>
                </a:lnTo>
                <a:close/>
                <a:moveTo>
                  <a:pt x="3108" y="16077"/>
                </a:moveTo>
                <a:lnTo>
                  <a:pt x="3108" y="16077"/>
                </a:lnTo>
                <a:cubicBezTo>
                  <a:pt x="3108" y="16137"/>
                  <a:pt x="3050" y="16177"/>
                  <a:pt x="3010" y="16177"/>
                </a:cubicBezTo>
                <a:cubicBezTo>
                  <a:pt x="1307" y="16177"/>
                  <a:pt x="1307" y="16177"/>
                  <a:pt x="1307" y="16177"/>
                </a:cubicBezTo>
                <a:cubicBezTo>
                  <a:pt x="1248" y="16177"/>
                  <a:pt x="1208" y="16137"/>
                  <a:pt x="1208" y="16077"/>
                </a:cubicBezTo>
                <a:cubicBezTo>
                  <a:pt x="1208" y="15127"/>
                  <a:pt x="1208" y="15127"/>
                  <a:pt x="1208" y="15127"/>
                </a:cubicBezTo>
                <a:cubicBezTo>
                  <a:pt x="1208" y="15088"/>
                  <a:pt x="1248" y="15048"/>
                  <a:pt x="1307" y="15048"/>
                </a:cubicBezTo>
                <a:cubicBezTo>
                  <a:pt x="3010" y="15048"/>
                  <a:pt x="3010" y="15048"/>
                  <a:pt x="3010" y="15048"/>
                </a:cubicBezTo>
                <a:cubicBezTo>
                  <a:pt x="3050" y="15048"/>
                  <a:pt x="3108" y="15088"/>
                  <a:pt x="3108" y="15127"/>
                </a:cubicBezTo>
                <a:lnTo>
                  <a:pt x="3108" y="16077"/>
                </a:lnTo>
                <a:close/>
                <a:moveTo>
                  <a:pt x="3108" y="14771"/>
                </a:moveTo>
                <a:lnTo>
                  <a:pt x="3108" y="14771"/>
                </a:lnTo>
                <a:cubicBezTo>
                  <a:pt x="3108" y="14830"/>
                  <a:pt x="3050" y="14870"/>
                  <a:pt x="3010" y="14870"/>
                </a:cubicBezTo>
                <a:cubicBezTo>
                  <a:pt x="1307" y="14870"/>
                  <a:pt x="1307" y="14870"/>
                  <a:pt x="1307" y="14870"/>
                </a:cubicBezTo>
                <a:cubicBezTo>
                  <a:pt x="1248" y="14870"/>
                  <a:pt x="1208" y="14830"/>
                  <a:pt x="1208" y="14771"/>
                </a:cubicBezTo>
                <a:cubicBezTo>
                  <a:pt x="1208" y="13820"/>
                  <a:pt x="1208" y="13820"/>
                  <a:pt x="1208" y="13820"/>
                </a:cubicBezTo>
                <a:cubicBezTo>
                  <a:pt x="1208" y="13780"/>
                  <a:pt x="1248" y="13741"/>
                  <a:pt x="1307" y="13741"/>
                </a:cubicBezTo>
                <a:cubicBezTo>
                  <a:pt x="3010" y="13741"/>
                  <a:pt x="3010" y="13741"/>
                  <a:pt x="3010" y="13741"/>
                </a:cubicBezTo>
                <a:cubicBezTo>
                  <a:pt x="3050" y="13741"/>
                  <a:pt x="3108" y="13780"/>
                  <a:pt x="3108" y="13820"/>
                </a:cubicBezTo>
                <a:lnTo>
                  <a:pt x="3108" y="14771"/>
                </a:lnTo>
                <a:close/>
                <a:moveTo>
                  <a:pt x="3108" y="13464"/>
                </a:moveTo>
                <a:lnTo>
                  <a:pt x="3108" y="13464"/>
                </a:lnTo>
                <a:cubicBezTo>
                  <a:pt x="3108" y="13523"/>
                  <a:pt x="3050" y="13562"/>
                  <a:pt x="3010" y="13562"/>
                </a:cubicBezTo>
                <a:cubicBezTo>
                  <a:pt x="1307" y="13562"/>
                  <a:pt x="1307" y="13562"/>
                  <a:pt x="1307" y="13562"/>
                </a:cubicBezTo>
                <a:cubicBezTo>
                  <a:pt x="1248" y="13562"/>
                  <a:pt x="1208" y="13523"/>
                  <a:pt x="1208" y="13464"/>
                </a:cubicBezTo>
                <a:cubicBezTo>
                  <a:pt x="1208" y="12514"/>
                  <a:pt x="1208" y="12514"/>
                  <a:pt x="1208" y="12514"/>
                </a:cubicBezTo>
                <a:cubicBezTo>
                  <a:pt x="1208" y="12475"/>
                  <a:pt x="1248" y="12435"/>
                  <a:pt x="1307" y="12435"/>
                </a:cubicBezTo>
                <a:cubicBezTo>
                  <a:pt x="3010" y="12435"/>
                  <a:pt x="3010" y="12435"/>
                  <a:pt x="3010" y="12435"/>
                </a:cubicBezTo>
                <a:cubicBezTo>
                  <a:pt x="3050" y="12435"/>
                  <a:pt x="3108" y="12475"/>
                  <a:pt x="3108" y="12514"/>
                </a:cubicBezTo>
                <a:lnTo>
                  <a:pt x="3108" y="13464"/>
                </a:lnTo>
                <a:close/>
                <a:moveTo>
                  <a:pt x="3108" y="12158"/>
                </a:moveTo>
                <a:lnTo>
                  <a:pt x="3108" y="12158"/>
                </a:lnTo>
                <a:cubicBezTo>
                  <a:pt x="3108" y="12218"/>
                  <a:pt x="3050" y="12257"/>
                  <a:pt x="3010" y="12257"/>
                </a:cubicBezTo>
                <a:cubicBezTo>
                  <a:pt x="1307" y="12257"/>
                  <a:pt x="1307" y="12257"/>
                  <a:pt x="1307" y="12257"/>
                </a:cubicBezTo>
                <a:cubicBezTo>
                  <a:pt x="1248" y="12257"/>
                  <a:pt x="1208" y="12218"/>
                  <a:pt x="1208" y="12158"/>
                </a:cubicBezTo>
                <a:cubicBezTo>
                  <a:pt x="1208" y="11208"/>
                  <a:pt x="1208" y="11208"/>
                  <a:pt x="1208" y="11208"/>
                </a:cubicBezTo>
                <a:cubicBezTo>
                  <a:pt x="1208" y="11148"/>
                  <a:pt x="1248" y="11109"/>
                  <a:pt x="1307" y="11109"/>
                </a:cubicBezTo>
                <a:cubicBezTo>
                  <a:pt x="3010" y="11109"/>
                  <a:pt x="3010" y="11109"/>
                  <a:pt x="3010" y="11109"/>
                </a:cubicBezTo>
                <a:cubicBezTo>
                  <a:pt x="3050" y="11109"/>
                  <a:pt x="3108" y="11148"/>
                  <a:pt x="3108" y="11208"/>
                </a:cubicBezTo>
                <a:lnTo>
                  <a:pt x="3108" y="12158"/>
                </a:lnTo>
                <a:close/>
                <a:moveTo>
                  <a:pt x="3108" y="10851"/>
                </a:moveTo>
                <a:lnTo>
                  <a:pt x="3108" y="10851"/>
                </a:lnTo>
                <a:cubicBezTo>
                  <a:pt x="3108" y="10891"/>
                  <a:pt x="3050" y="10930"/>
                  <a:pt x="3010" y="10930"/>
                </a:cubicBezTo>
                <a:cubicBezTo>
                  <a:pt x="1307" y="10930"/>
                  <a:pt x="1307" y="10930"/>
                  <a:pt x="1307" y="10930"/>
                </a:cubicBezTo>
                <a:cubicBezTo>
                  <a:pt x="1248" y="10930"/>
                  <a:pt x="1208" y="10891"/>
                  <a:pt x="1208" y="10851"/>
                </a:cubicBezTo>
                <a:cubicBezTo>
                  <a:pt x="1208" y="9900"/>
                  <a:pt x="1208" y="9900"/>
                  <a:pt x="1208" y="9900"/>
                </a:cubicBezTo>
                <a:cubicBezTo>
                  <a:pt x="1208" y="9841"/>
                  <a:pt x="1248" y="9802"/>
                  <a:pt x="1307" y="9802"/>
                </a:cubicBezTo>
                <a:cubicBezTo>
                  <a:pt x="3010" y="9802"/>
                  <a:pt x="3010" y="9802"/>
                  <a:pt x="3010" y="9802"/>
                </a:cubicBezTo>
                <a:cubicBezTo>
                  <a:pt x="3050" y="9802"/>
                  <a:pt x="3108" y="9841"/>
                  <a:pt x="3108" y="9900"/>
                </a:cubicBezTo>
                <a:lnTo>
                  <a:pt x="3108" y="10851"/>
                </a:lnTo>
                <a:close/>
                <a:moveTo>
                  <a:pt x="3108" y="9544"/>
                </a:moveTo>
                <a:lnTo>
                  <a:pt x="3108" y="9544"/>
                </a:lnTo>
                <a:cubicBezTo>
                  <a:pt x="3108" y="9584"/>
                  <a:pt x="3050" y="9624"/>
                  <a:pt x="3010" y="9624"/>
                </a:cubicBezTo>
                <a:cubicBezTo>
                  <a:pt x="1307" y="9624"/>
                  <a:pt x="1307" y="9624"/>
                  <a:pt x="1307" y="9624"/>
                </a:cubicBezTo>
                <a:cubicBezTo>
                  <a:pt x="1248" y="9624"/>
                  <a:pt x="1208" y="9584"/>
                  <a:pt x="1208" y="9544"/>
                </a:cubicBezTo>
                <a:cubicBezTo>
                  <a:pt x="1208" y="8594"/>
                  <a:pt x="1208" y="8594"/>
                  <a:pt x="1208" y="8594"/>
                </a:cubicBezTo>
                <a:cubicBezTo>
                  <a:pt x="1208" y="8534"/>
                  <a:pt x="1248" y="8495"/>
                  <a:pt x="1307" y="8495"/>
                </a:cubicBezTo>
                <a:cubicBezTo>
                  <a:pt x="3010" y="8495"/>
                  <a:pt x="3010" y="8495"/>
                  <a:pt x="3010" y="8495"/>
                </a:cubicBezTo>
                <a:cubicBezTo>
                  <a:pt x="3050" y="8495"/>
                  <a:pt x="3108" y="8534"/>
                  <a:pt x="3108" y="8594"/>
                </a:cubicBezTo>
                <a:lnTo>
                  <a:pt x="3108" y="9544"/>
                </a:lnTo>
                <a:close/>
                <a:moveTo>
                  <a:pt x="3108" y="8237"/>
                </a:moveTo>
                <a:lnTo>
                  <a:pt x="3108" y="8237"/>
                </a:lnTo>
                <a:cubicBezTo>
                  <a:pt x="3108" y="8277"/>
                  <a:pt x="3050" y="8316"/>
                  <a:pt x="3010" y="8316"/>
                </a:cubicBezTo>
                <a:cubicBezTo>
                  <a:pt x="1307" y="8316"/>
                  <a:pt x="1307" y="8316"/>
                  <a:pt x="1307" y="8316"/>
                </a:cubicBezTo>
                <a:cubicBezTo>
                  <a:pt x="1248" y="8316"/>
                  <a:pt x="1208" y="8277"/>
                  <a:pt x="1208" y="8237"/>
                </a:cubicBezTo>
                <a:cubicBezTo>
                  <a:pt x="1208" y="7287"/>
                  <a:pt x="1208" y="7287"/>
                  <a:pt x="1208" y="7287"/>
                </a:cubicBezTo>
                <a:cubicBezTo>
                  <a:pt x="1208" y="7228"/>
                  <a:pt x="1248" y="7188"/>
                  <a:pt x="1307" y="7188"/>
                </a:cubicBezTo>
                <a:cubicBezTo>
                  <a:pt x="3010" y="7188"/>
                  <a:pt x="3010" y="7188"/>
                  <a:pt x="3010" y="7188"/>
                </a:cubicBezTo>
                <a:cubicBezTo>
                  <a:pt x="3050" y="7188"/>
                  <a:pt x="3108" y="7228"/>
                  <a:pt x="3108" y="7287"/>
                </a:cubicBezTo>
                <a:lnTo>
                  <a:pt x="3108" y="8237"/>
                </a:lnTo>
                <a:close/>
                <a:moveTo>
                  <a:pt x="3108" y="6911"/>
                </a:moveTo>
                <a:lnTo>
                  <a:pt x="3108" y="6911"/>
                </a:lnTo>
                <a:cubicBezTo>
                  <a:pt x="3108" y="6970"/>
                  <a:pt x="3050" y="7010"/>
                  <a:pt x="3010" y="7010"/>
                </a:cubicBezTo>
                <a:cubicBezTo>
                  <a:pt x="1307" y="7010"/>
                  <a:pt x="1307" y="7010"/>
                  <a:pt x="1307" y="7010"/>
                </a:cubicBezTo>
                <a:cubicBezTo>
                  <a:pt x="1248" y="7010"/>
                  <a:pt x="1208" y="6970"/>
                  <a:pt x="1208" y="6911"/>
                </a:cubicBezTo>
                <a:cubicBezTo>
                  <a:pt x="1208" y="5961"/>
                  <a:pt x="1208" y="5961"/>
                  <a:pt x="1208" y="5961"/>
                </a:cubicBezTo>
                <a:cubicBezTo>
                  <a:pt x="1208" y="5921"/>
                  <a:pt x="1248" y="5881"/>
                  <a:pt x="1307" y="5881"/>
                </a:cubicBezTo>
                <a:cubicBezTo>
                  <a:pt x="3010" y="5881"/>
                  <a:pt x="3010" y="5881"/>
                  <a:pt x="3010" y="5881"/>
                </a:cubicBezTo>
                <a:cubicBezTo>
                  <a:pt x="3050" y="5881"/>
                  <a:pt x="3108" y="5921"/>
                  <a:pt x="3108" y="5961"/>
                </a:cubicBezTo>
                <a:lnTo>
                  <a:pt x="3108" y="6911"/>
                </a:lnTo>
                <a:close/>
                <a:moveTo>
                  <a:pt x="3108" y="5604"/>
                </a:moveTo>
                <a:lnTo>
                  <a:pt x="3108" y="5604"/>
                </a:lnTo>
                <a:cubicBezTo>
                  <a:pt x="3108" y="5663"/>
                  <a:pt x="3050" y="5703"/>
                  <a:pt x="3010" y="5703"/>
                </a:cubicBezTo>
                <a:cubicBezTo>
                  <a:pt x="1307" y="5703"/>
                  <a:pt x="1307" y="5703"/>
                  <a:pt x="1307" y="5703"/>
                </a:cubicBezTo>
                <a:cubicBezTo>
                  <a:pt x="1248" y="5703"/>
                  <a:pt x="1208" y="5663"/>
                  <a:pt x="1208" y="5604"/>
                </a:cubicBezTo>
                <a:cubicBezTo>
                  <a:pt x="1208" y="4653"/>
                  <a:pt x="1208" y="4653"/>
                  <a:pt x="1208" y="4653"/>
                </a:cubicBezTo>
                <a:cubicBezTo>
                  <a:pt x="1208" y="4614"/>
                  <a:pt x="1248" y="4574"/>
                  <a:pt x="1307" y="4574"/>
                </a:cubicBezTo>
                <a:cubicBezTo>
                  <a:pt x="3010" y="4574"/>
                  <a:pt x="3010" y="4574"/>
                  <a:pt x="3010" y="4574"/>
                </a:cubicBezTo>
                <a:cubicBezTo>
                  <a:pt x="3050" y="4574"/>
                  <a:pt x="3108" y="4614"/>
                  <a:pt x="3108" y="4653"/>
                </a:cubicBezTo>
                <a:lnTo>
                  <a:pt x="3108" y="5604"/>
                </a:lnTo>
                <a:close/>
                <a:moveTo>
                  <a:pt x="3108" y="4297"/>
                </a:moveTo>
                <a:lnTo>
                  <a:pt x="3108" y="4297"/>
                </a:lnTo>
                <a:cubicBezTo>
                  <a:pt x="3108" y="4356"/>
                  <a:pt x="3050" y="4396"/>
                  <a:pt x="3010" y="4396"/>
                </a:cubicBezTo>
                <a:cubicBezTo>
                  <a:pt x="1307" y="4396"/>
                  <a:pt x="1307" y="4396"/>
                  <a:pt x="1307" y="4396"/>
                </a:cubicBezTo>
                <a:cubicBezTo>
                  <a:pt x="1248" y="4396"/>
                  <a:pt x="1208" y="4356"/>
                  <a:pt x="1208" y="4297"/>
                </a:cubicBezTo>
                <a:cubicBezTo>
                  <a:pt x="1208" y="3842"/>
                  <a:pt x="1208" y="3842"/>
                  <a:pt x="1208" y="3842"/>
                </a:cubicBezTo>
                <a:cubicBezTo>
                  <a:pt x="1208" y="3346"/>
                  <a:pt x="1208" y="3346"/>
                  <a:pt x="1208" y="3346"/>
                </a:cubicBezTo>
                <a:cubicBezTo>
                  <a:pt x="1208" y="3307"/>
                  <a:pt x="1248" y="3267"/>
                  <a:pt x="1307" y="3267"/>
                </a:cubicBezTo>
                <a:cubicBezTo>
                  <a:pt x="3010" y="3267"/>
                  <a:pt x="3010" y="3267"/>
                  <a:pt x="3010" y="3267"/>
                </a:cubicBezTo>
                <a:cubicBezTo>
                  <a:pt x="3050" y="3267"/>
                  <a:pt x="3108" y="3307"/>
                  <a:pt x="3108" y="3346"/>
                </a:cubicBezTo>
                <a:cubicBezTo>
                  <a:pt x="3108" y="3842"/>
                  <a:pt x="3108" y="3842"/>
                  <a:pt x="3108" y="3842"/>
                </a:cubicBezTo>
                <a:lnTo>
                  <a:pt x="3108" y="4297"/>
                </a:lnTo>
                <a:close/>
              </a:path>
            </a:pathLst>
          </a:custGeom>
          <a:solidFill>
            <a:schemeClr val="accent1"/>
          </a:solidFill>
          <a:ln>
            <a:noFill/>
          </a:ln>
          <a:effectLst/>
        </p:spPr>
        <p:txBody>
          <a:bodyPr wrap="none" anchor="ctr"/>
          <a:lstStyle/>
          <a:p>
            <a:endParaRPr lang="zh-CN" altLang="en-US" sz="3199"/>
          </a:p>
        </p:txBody>
      </p:sp>
      <p:grpSp>
        <p:nvGrpSpPr>
          <p:cNvPr id="3" name="组合 2"/>
          <p:cNvGrpSpPr/>
          <p:nvPr/>
        </p:nvGrpSpPr>
        <p:grpSpPr>
          <a:xfrm>
            <a:off x="951155" y="1882246"/>
            <a:ext cx="1825122" cy="2744650"/>
            <a:chOff x="1323437" y="1292240"/>
            <a:chExt cx="1575993" cy="2370006"/>
          </a:xfrm>
        </p:grpSpPr>
        <p:sp>
          <p:nvSpPr>
            <p:cNvPr id="4" name="Freeform 2"/>
            <p:cNvSpPr>
              <a:spLocks noChangeArrowheads="1"/>
            </p:cNvSpPr>
            <p:nvPr/>
          </p:nvSpPr>
          <p:spPr bwMode="auto">
            <a:xfrm>
              <a:off x="1323437" y="1329066"/>
              <a:ext cx="1131671" cy="2333180"/>
            </a:xfrm>
            <a:custGeom>
              <a:avLst/>
              <a:gdLst>
                <a:gd name="T0" fmla="*/ 1988522 w 6099"/>
                <a:gd name="T1" fmla="*/ 1211674 h 12573"/>
                <a:gd name="T2" fmla="*/ 1988522 w 6099"/>
                <a:gd name="T3" fmla="*/ 1211674 h 12573"/>
                <a:gd name="T4" fmla="*/ 1753096 w 6099"/>
                <a:gd name="T5" fmla="*/ 1247312 h 12573"/>
                <a:gd name="T6" fmla="*/ 727157 w 6099"/>
                <a:gd name="T7" fmla="*/ 50036 h 12573"/>
                <a:gd name="T8" fmla="*/ 556167 w 6099"/>
                <a:gd name="T9" fmla="*/ 35637 h 12573"/>
                <a:gd name="T10" fmla="*/ 548967 w 6099"/>
                <a:gd name="T11" fmla="*/ 206985 h 12573"/>
                <a:gd name="T12" fmla="*/ 1518030 w 6099"/>
                <a:gd name="T13" fmla="*/ 1332986 h 12573"/>
                <a:gd name="T14" fmla="*/ 1061937 w 6099"/>
                <a:gd name="T15" fmla="*/ 1218874 h 12573"/>
                <a:gd name="T16" fmla="*/ 684319 w 6099"/>
                <a:gd name="T17" fmla="*/ 641475 h 12573"/>
                <a:gd name="T18" fmla="*/ 520169 w 6099"/>
                <a:gd name="T19" fmla="*/ 605837 h 12573"/>
                <a:gd name="T20" fmla="*/ 484891 w 6099"/>
                <a:gd name="T21" fmla="*/ 769626 h 12573"/>
                <a:gd name="T22" fmla="*/ 890947 w 6099"/>
                <a:gd name="T23" fmla="*/ 1382662 h 12573"/>
                <a:gd name="T24" fmla="*/ 955383 w 6099"/>
                <a:gd name="T25" fmla="*/ 1432699 h 12573"/>
                <a:gd name="T26" fmla="*/ 1589306 w 6099"/>
                <a:gd name="T27" fmla="*/ 1589648 h 12573"/>
                <a:gd name="T28" fmla="*/ 1339841 w 6099"/>
                <a:gd name="T29" fmla="*/ 2337675 h 12573"/>
                <a:gd name="T30" fmla="*/ 748396 w 6099"/>
                <a:gd name="T31" fmla="*/ 2002898 h 12573"/>
                <a:gd name="T32" fmla="*/ 584605 w 6099"/>
                <a:gd name="T33" fmla="*/ 2038536 h 12573"/>
                <a:gd name="T34" fmla="*/ 35638 w 6099"/>
                <a:gd name="T35" fmla="*/ 2822200 h 12573"/>
                <a:gd name="T36" fmla="*/ 64076 w 6099"/>
                <a:gd name="T37" fmla="*/ 3000388 h 12573"/>
                <a:gd name="T38" fmla="*/ 242626 w 6099"/>
                <a:gd name="T39" fmla="*/ 2971950 h 12573"/>
                <a:gd name="T40" fmla="*/ 719957 w 6099"/>
                <a:gd name="T41" fmla="*/ 2273599 h 12573"/>
                <a:gd name="T42" fmla="*/ 1261365 w 6099"/>
                <a:gd name="T43" fmla="*/ 2580298 h 12573"/>
                <a:gd name="T44" fmla="*/ 1254166 w 6099"/>
                <a:gd name="T45" fmla="*/ 2608736 h 12573"/>
                <a:gd name="T46" fmla="*/ 1275764 w 6099"/>
                <a:gd name="T47" fmla="*/ 2815001 h 12573"/>
                <a:gd name="T48" fmla="*/ 442054 w 6099"/>
                <a:gd name="T49" fmla="*/ 4340573 h 12573"/>
                <a:gd name="T50" fmla="*/ 491731 w 6099"/>
                <a:gd name="T51" fmla="*/ 4504362 h 12573"/>
                <a:gd name="T52" fmla="*/ 548967 w 6099"/>
                <a:gd name="T53" fmla="*/ 4525600 h 12573"/>
                <a:gd name="T54" fmla="*/ 662721 w 6099"/>
                <a:gd name="T55" fmla="*/ 4454685 h 12573"/>
                <a:gd name="T56" fmla="*/ 1489232 w 6099"/>
                <a:gd name="T57" fmla="*/ 2943152 h 12573"/>
                <a:gd name="T58" fmla="*/ 1496791 w 6099"/>
                <a:gd name="T59" fmla="*/ 2943152 h 12573"/>
                <a:gd name="T60" fmla="*/ 1738697 w 6099"/>
                <a:gd name="T61" fmla="*/ 2772524 h 12573"/>
                <a:gd name="T62" fmla="*/ 2152313 w 6099"/>
                <a:gd name="T63" fmla="*/ 1539611 h 12573"/>
                <a:gd name="T64" fmla="*/ 1988522 w 6099"/>
                <a:gd name="T65" fmla="*/ 1211674 h 125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9" h="12573">
                  <a:moveTo>
                    <a:pt x="5524" y="3366"/>
                  </a:moveTo>
                  <a:lnTo>
                    <a:pt x="5524" y="3366"/>
                  </a:lnTo>
                  <a:cubicBezTo>
                    <a:pt x="5286" y="3287"/>
                    <a:pt x="5048" y="3347"/>
                    <a:pt x="4870" y="3465"/>
                  </a:cubicBezTo>
                  <a:cubicBezTo>
                    <a:pt x="2020" y="139"/>
                    <a:pt x="2020" y="139"/>
                    <a:pt x="2020" y="139"/>
                  </a:cubicBezTo>
                  <a:cubicBezTo>
                    <a:pt x="1901" y="0"/>
                    <a:pt x="1683" y="0"/>
                    <a:pt x="1545" y="99"/>
                  </a:cubicBezTo>
                  <a:cubicBezTo>
                    <a:pt x="1426" y="218"/>
                    <a:pt x="1406" y="436"/>
                    <a:pt x="1525" y="575"/>
                  </a:cubicBezTo>
                  <a:cubicBezTo>
                    <a:pt x="4217" y="3703"/>
                    <a:pt x="4217" y="3703"/>
                    <a:pt x="4217" y="3703"/>
                  </a:cubicBezTo>
                  <a:cubicBezTo>
                    <a:pt x="2950" y="3386"/>
                    <a:pt x="2950" y="3386"/>
                    <a:pt x="2950" y="3386"/>
                  </a:cubicBezTo>
                  <a:cubicBezTo>
                    <a:pt x="1901" y="1782"/>
                    <a:pt x="1901" y="1782"/>
                    <a:pt x="1901" y="1782"/>
                  </a:cubicBezTo>
                  <a:cubicBezTo>
                    <a:pt x="1802" y="1624"/>
                    <a:pt x="1604" y="1584"/>
                    <a:pt x="1445" y="1683"/>
                  </a:cubicBezTo>
                  <a:cubicBezTo>
                    <a:pt x="1287" y="1782"/>
                    <a:pt x="1248" y="1980"/>
                    <a:pt x="1347" y="2138"/>
                  </a:cubicBezTo>
                  <a:cubicBezTo>
                    <a:pt x="2475" y="3841"/>
                    <a:pt x="2475" y="3841"/>
                    <a:pt x="2475" y="3841"/>
                  </a:cubicBezTo>
                  <a:cubicBezTo>
                    <a:pt x="2515" y="3921"/>
                    <a:pt x="2575" y="3960"/>
                    <a:pt x="2654" y="3980"/>
                  </a:cubicBezTo>
                  <a:cubicBezTo>
                    <a:pt x="4415" y="4416"/>
                    <a:pt x="4415" y="4416"/>
                    <a:pt x="4415" y="4416"/>
                  </a:cubicBezTo>
                  <a:cubicBezTo>
                    <a:pt x="3722" y="6494"/>
                    <a:pt x="3722" y="6494"/>
                    <a:pt x="3722" y="6494"/>
                  </a:cubicBezTo>
                  <a:cubicBezTo>
                    <a:pt x="2079" y="5564"/>
                    <a:pt x="2079" y="5564"/>
                    <a:pt x="2079" y="5564"/>
                  </a:cubicBezTo>
                  <a:cubicBezTo>
                    <a:pt x="1921" y="5465"/>
                    <a:pt x="1723" y="5524"/>
                    <a:pt x="1624" y="5663"/>
                  </a:cubicBezTo>
                  <a:cubicBezTo>
                    <a:pt x="99" y="7840"/>
                    <a:pt x="99" y="7840"/>
                    <a:pt x="99" y="7840"/>
                  </a:cubicBezTo>
                  <a:cubicBezTo>
                    <a:pt x="0" y="7998"/>
                    <a:pt x="20" y="8216"/>
                    <a:pt x="178" y="8335"/>
                  </a:cubicBezTo>
                  <a:cubicBezTo>
                    <a:pt x="337" y="8434"/>
                    <a:pt x="555" y="8415"/>
                    <a:pt x="674" y="8256"/>
                  </a:cubicBezTo>
                  <a:cubicBezTo>
                    <a:pt x="2000" y="6316"/>
                    <a:pt x="2000" y="6316"/>
                    <a:pt x="2000" y="6316"/>
                  </a:cubicBezTo>
                  <a:cubicBezTo>
                    <a:pt x="3504" y="7168"/>
                    <a:pt x="3504" y="7168"/>
                    <a:pt x="3504" y="7168"/>
                  </a:cubicBezTo>
                  <a:cubicBezTo>
                    <a:pt x="3484" y="7247"/>
                    <a:pt x="3484" y="7247"/>
                    <a:pt x="3484" y="7247"/>
                  </a:cubicBezTo>
                  <a:cubicBezTo>
                    <a:pt x="3406" y="7445"/>
                    <a:pt x="3445" y="7662"/>
                    <a:pt x="3544" y="7820"/>
                  </a:cubicBezTo>
                  <a:cubicBezTo>
                    <a:pt x="1228" y="12058"/>
                    <a:pt x="1228" y="12058"/>
                    <a:pt x="1228" y="12058"/>
                  </a:cubicBezTo>
                  <a:cubicBezTo>
                    <a:pt x="1129" y="12216"/>
                    <a:pt x="1188" y="12434"/>
                    <a:pt x="1366" y="12513"/>
                  </a:cubicBezTo>
                  <a:cubicBezTo>
                    <a:pt x="1426" y="12553"/>
                    <a:pt x="1485" y="12572"/>
                    <a:pt x="1525" y="12572"/>
                  </a:cubicBezTo>
                  <a:cubicBezTo>
                    <a:pt x="1663" y="12572"/>
                    <a:pt x="1783" y="12493"/>
                    <a:pt x="1841" y="12375"/>
                  </a:cubicBezTo>
                  <a:cubicBezTo>
                    <a:pt x="4137" y="8176"/>
                    <a:pt x="4137" y="8176"/>
                    <a:pt x="4137" y="8176"/>
                  </a:cubicBezTo>
                  <a:cubicBezTo>
                    <a:pt x="4137" y="8176"/>
                    <a:pt x="4137" y="8176"/>
                    <a:pt x="4158" y="8176"/>
                  </a:cubicBezTo>
                  <a:cubicBezTo>
                    <a:pt x="4454" y="8176"/>
                    <a:pt x="4732" y="7998"/>
                    <a:pt x="4830" y="7702"/>
                  </a:cubicBezTo>
                  <a:cubicBezTo>
                    <a:pt x="5979" y="4277"/>
                    <a:pt x="5979" y="4277"/>
                    <a:pt x="5979" y="4277"/>
                  </a:cubicBezTo>
                  <a:cubicBezTo>
                    <a:pt x="6098" y="3901"/>
                    <a:pt x="5900" y="3485"/>
                    <a:pt x="5524" y="3366"/>
                  </a:cubicBezTo>
                </a:path>
              </a:pathLst>
            </a:custGeom>
            <a:solidFill>
              <a:srgbClr val="7F7F7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5" name="Freeform 3"/>
            <p:cNvSpPr>
              <a:spLocks noChangeArrowheads="1"/>
            </p:cNvSpPr>
            <p:nvPr/>
          </p:nvSpPr>
          <p:spPr bwMode="auto">
            <a:xfrm>
              <a:off x="2009968" y="1402720"/>
              <a:ext cx="805181" cy="842105"/>
            </a:xfrm>
            <a:custGeom>
              <a:avLst/>
              <a:gdLst>
                <a:gd name="T0" fmla="*/ 492005 w 4337"/>
                <a:gd name="T1" fmla="*/ 285221 h 4536"/>
                <a:gd name="T2" fmla="*/ 492005 w 4337"/>
                <a:gd name="T3" fmla="*/ 285221 h 4536"/>
                <a:gd name="T4" fmla="*/ 499209 w 4337"/>
                <a:gd name="T5" fmla="*/ 285221 h 4536"/>
                <a:gd name="T6" fmla="*/ 527663 w 4337"/>
                <a:gd name="T7" fmla="*/ 242365 h 4536"/>
                <a:gd name="T8" fmla="*/ 1283680 w 4337"/>
                <a:gd name="T9" fmla="*/ 199510 h 4536"/>
                <a:gd name="T10" fmla="*/ 1369403 w 4337"/>
                <a:gd name="T11" fmla="*/ 991069 h 4536"/>
                <a:gd name="T12" fmla="*/ 0 w 4337"/>
                <a:gd name="T13" fmla="*/ 848459 h 4536"/>
                <a:gd name="T14" fmla="*/ 221150 w 4337"/>
                <a:gd name="T15" fmla="*/ 591689 h 4536"/>
                <a:gd name="T16" fmla="*/ 64112 w 4337"/>
                <a:gd name="T17" fmla="*/ 456281 h 4536"/>
                <a:gd name="T18" fmla="*/ 492005 w 4337"/>
                <a:gd name="T19" fmla="*/ 285221 h 4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37" h="4536">
                  <a:moveTo>
                    <a:pt x="1366" y="792"/>
                  </a:moveTo>
                  <a:lnTo>
                    <a:pt x="1366" y="792"/>
                  </a:lnTo>
                  <a:cubicBezTo>
                    <a:pt x="1386" y="792"/>
                    <a:pt x="1386" y="792"/>
                    <a:pt x="1386" y="792"/>
                  </a:cubicBezTo>
                  <a:cubicBezTo>
                    <a:pt x="1406" y="753"/>
                    <a:pt x="1445" y="713"/>
                    <a:pt x="1465" y="673"/>
                  </a:cubicBezTo>
                  <a:cubicBezTo>
                    <a:pt x="2019" y="59"/>
                    <a:pt x="2950" y="0"/>
                    <a:pt x="3564" y="554"/>
                  </a:cubicBezTo>
                  <a:cubicBezTo>
                    <a:pt x="4316" y="1247"/>
                    <a:pt x="4336" y="2138"/>
                    <a:pt x="3802" y="2752"/>
                  </a:cubicBezTo>
                  <a:cubicBezTo>
                    <a:pt x="2218" y="4535"/>
                    <a:pt x="0" y="2356"/>
                    <a:pt x="0" y="2356"/>
                  </a:cubicBezTo>
                  <a:cubicBezTo>
                    <a:pt x="614" y="1643"/>
                    <a:pt x="614" y="1643"/>
                    <a:pt x="614" y="1643"/>
                  </a:cubicBezTo>
                  <a:cubicBezTo>
                    <a:pt x="178" y="1267"/>
                    <a:pt x="178" y="1267"/>
                    <a:pt x="178" y="1267"/>
                  </a:cubicBezTo>
                  <a:lnTo>
                    <a:pt x="1366" y="792"/>
                  </a:lnTo>
                </a:path>
              </a:pathLst>
            </a:custGeom>
            <a:solidFill>
              <a:srgbClr val="F7C58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6" name="Freeform 4"/>
            <p:cNvSpPr>
              <a:spLocks noChangeArrowheads="1"/>
            </p:cNvSpPr>
            <p:nvPr/>
          </p:nvSpPr>
          <p:spPr bwMode="auto">
            <a:xfrm>
              <a:off x="2377372" y="1292240"/>
              <a:ext cx="522058" cy="801186"/>
            </a:xfrm>
            <a:custGeom>
              <a:avLst/>
              <a:gdLst>
                <a:gd name="T0" fmla="*/ 135427 w 2812"/>
                <a:gd name="T1" fmla="*/ 834142 h 4317"/>
                <a:gd name="T2" fmla="*/ 135427 w 2812"/>
                <a:gd name="T3" fmla="*/ 834142 h 4317"/>
                <a:gd name="T4" fmla="*/ 249604 w 2812"/>
                <a:gd name="T5" fmla="*/ 441732 h 4317"/>
                <a:gd name="T6" fmla="*/ 121020 w 2812"/>
                <a:gd name="T7" fmla="*/ 0 h 4317"/>
                <a:gd name="T8" fmla="*/ 363781 w 2812"/>
                <a:gd name="T9" fmla="*/ 213846 h 4317"/>
                <a:gd name="T10" fmla="*/ 820128 w 2812"/>
                <a:gd name="T11" fmla="*/ 1097669 h 4317"/>
                <a:gd name="T12" fmla="*/ 171085 w 2812"/>
                <a:gd name="T13" fmla="*/ 1553801 h 4317"/>
                <a:gd name="T14" fmla="*/ 242401 w 2812"/>
                <a:gd name="T15" fmla="*/ 1147710 h 4317"/>
                <a:gd name="T16" fmla="*/ 356577 w 2812"/>
                <a:gd name="T17" fmla="*/ 905424 h 4317"/>
                <a:gd name="T18" fmla="*/ 135427 w 2812"/>
                <a:gd name="T19" fmla="*/ 1012347 h 4317"/>
                <a:gd name="T20" fmla="*/ 7204 w 2812"/>
                <a:gd name="T21" fmla="*/ 926664 h 4317"/>
                <a:gd name="T22" fmla="*/ 135427 w 2812"/>
                <a:gd name="T23" fmla="*/ 834142 h 43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12" h="4317">
                  <a:moveTo>
                    <a:pt x="376" y="2317"/>
                  </a:moveTo>
                  <a:lnTo>
                    <a:pt x="376" y="2317"/>
                  </a:lnTo>
                  <a:cubicBezTo>
                    <a:pt x="376" y="2317"/>
                    <a:pt x="1208" y="1703"/>
                    <a:pt x="693" y="1227"/>
                  </a:cubicBezTo>
                  <a:cubicBezTo>
                    <a:pt x="158" y="773"/>
                    <a:pt x="0" y="534"/>
                    <a:pt x="336" y="0"/>
                  </a:cubicBezTo>
                  <a:cubicBezTo>
                    <a:pt x="336" y="0"/>
                    <a:pt x="456" y="277"/>
                    <a:pt x="1010" y="594"/>
                  </a:cubicBezTo>
                  <a:cubicBezTo>
                    <a:pt x="1564" y="891"/>
                    <a:pt x="2811" y="1703"/>
                    <a:pt x="2277" y="3049"/>
                  </a:cubicBezTo>
                  <a:cubicBezTo>
                    <a:pt x="2277" y="3049"/>
                    <a:pt x="1921" y="3960"/>
                    <a:pt x="475" y="4316"/>
                  </a:cubicBezTo>
                  <a:cubicBezTo>
                    <a:pt x="475" y="4316"/>
                    <a:pt x="119" y="3485"/>
                    <a:pt x="673" y="3188"/>
                  </a:cubicBezTo>
                  <a:cubicBezTo>
                    <a:pt x="1129" y="2931"/>
                    <a:pt x="1227" y="2594"/>
                    <a:pt x="990" y="2515"/>
                  </a:cubicBezTo>
                  <a:cubicBezTo>
                    <a:pt x="713" y="2416"/>
                    <a:pt x="376" y="2812"/>
                    <a:pt x="376" y="2812"/>
                  </a:cubicBezTo>
                  <a:cubicBezTo>
                    <a:pt x="20" y="2574"/>
                    <a:pt x="20" y="2574"/>
                    <a:pt x="20" y="2574"/>
                  </a:cubicBezTo>
                  <a:lnTo>
                    <a:pt x="376" y="2317"/>
                  </a:ln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7" name="Freeform 5"/>
            <p:cNvSpPr>
              <a:spLocks noChangeArrowheads="1"/>
            </p:cNvSpPr>
            <p:nvPr/>
          </p:nvSpPr>
          <p:spPr bwMode="auto">
            <a:xfrm>
              <a:off x="2270996" y="1612223"/>
              <a:ext cx="51552" cy="51558"/>
            </a:xfrm>
            <a:custGeom>
              <a:avLst/>
              <a:gdLst>
                <a:gd name="T0" fmla="*/ 28421 w 278"/>
                <a:gd name="T1" fmla="*/ 7195 h 278"/>
                <a:gd name="T2" fmla="*/ 28421 w 278"/>
                <a:gd name="T3" fmla="*/ 7195 h 278"/>
                <a:gd name="T4" fmla="*/ 7195 w 278"/>
                <a:gd name="T5" fmla="*/ 71232 h 278"/>
                <a:gd name="T6" fmla="*/ 71232 w 278"/>
                <a:gd name="T7" fmla="*/ 85623 h 278"/>
                <a:gd name="T8" fmla="*/ 85623 w 278"/>
                <a:gd name="T9" fmla="*/ 28421 h 278"/>
                <a:gd name="T10" fmla="*/ 28421 w 278"/>
                <a:gd name="T11" fmla="*/ 7195 h 2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 h="278">
                  <a:moveTo>
                    <a:pt x="79" y="20"/>
                  </a:moveTo>
                  <a:lnTo>
                    <a:pt x="79" y="20"/>
                  </a:lnTo>
                  <a:cubicBezTo>
                    <a:pt x="20" y="59"/>
                    <a:pt x="0" y="138"/>
                    <a:pt x="20" y="198"/>
                  </a:cubicBezTo>
                  <a:cubicBezTo>
                    <a:pt x="59" y="257"/>
                    <a:pt x="138" y="277"/>
                    <a:pt x="198" y="238"/>
                  </a:cubicBezTo>
                  <a:cubicBezTo>
                    <a:pt x="257" y="217"/>
                    <a:pt x="277" y="138"/>
                    <a:pt x="238" y="79"/>
                  </a:cubicBezTo>
                  <a:cubicBezTo>
                    <a:pt x="198" y="20"/>
                    <a:pt x="138" y="0"/>
                    <a:pt x="7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8" name="Freeform 6"/>
            <p:cNvSpPr>
              <a:spLocks noChangeArrowheads="1"/>
            </p:cNvSpPr>
            <p:nvPr/>
          </p:nvSpPr>
          <p:spPr bwMode="auto">
            <a:xfrm>
              <a:off x="2288999" y="1560667"/>
              <a:ext cx="84282" cy="85111"/>
            </a:xfrm>
            <a:custGeom>
              <a:avLst/>
              <a:gdLst>
                <a:gd name="T0" fmla="*/ 13985 w 456"/>
                <a:gd name="T1" fmla="*/ 7225 h 457"/>
                <a:gd name="T2" fmla="*/ 13985 w 456"/>
                <a:gd name="T3" fmla="*/ 7225 h 457"/>
                <a:gd name="T4" fmla="*/ 6813 w 456"/>
                <a:gd name="T5" fmla="*/ 35766 h 457"/>
                <a:gd name="T6" fmla="*/ 120483 w 456"/>
                <a:gd name="T7" fmla="*/ 157513 h 457"/>
                <a:gd name="T8" fmla="*/ 148811 w 456"/>
                <a:gd name="T9" fmla="*/ 157513 h 457"/>
                <a:gd name="T10" fmla="*/ 148811 w 456"/>
                <a:gd name="T11" fmla="*/ 157513 h 457"/>
                <a:gd name="T12" fmla="*/ 155983 w 456"/>
                <a:gd name="T13" fmla="*/ 128973 h 457"/>
                <a:gd name="T14" fmla="*/ 42313 w 456"/>
                <a:gd name="T15" fmla="*/ 7225 h 457"/>
                <a:gd name="T16" fmla="*/ 13985 w 456"/>
                <a:gd name="T17" fmla="*/ 7225 h 4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6" h="457">
                  <a:moveTo>
                    <a:pt x="39" y="20"/>
                  </a:moveTo>
                  <a:lnTo>
                    <a:pt x="39" y="20"/>
                  </a:lnTo>
                  <a:cubicBezTo>
                    <a:pt x="0" y="40"/>
                    <a:pt x="0" y="80"/>
                    <a:pt x="19" y="99"/>
                  </a:cubicBezTo>
                  <a:cubicBezTo>
                    <a:pt x="336" y="436"/>
                    <a:pt x="336" y="436"/>
                    <a:pt x="336" y="436"/>
                  </a:cubicBezTo>
                  <a:cubicBezTo>
                    <a:pt x="376" y="456"/>
                    <a:pt x="396" y="456"/>
                    <a:pt x="415" y="436"/>
                  </a:cubicBezTo>
                  <a:cubicBezTo>
                    <a:pt x="455" y="396"/>
                    <a:pt x="455" y="377"/>
                    <a:pt x="435" y="357"/>
                  </a:cubicBezTo>
                  <a:cubicBezTo>
                    <a:pt x="118" y="20"/>
                    <a:pt x="118" y="20"/>
                    <a:pt x="118" y="20"/>
                  </a:cubicBezTo>
                  <a:cubicBezTo>
                    <a:pt x="79" y="0"/>
                    <a:pt x="59" y="0"/>
                    <a:pt x="39" y="20"/>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sp>
          <p:nvSpPr>
            <p:cNvPr id="9" name="Freeform 7"/>
            <p:cNvSpPr>
              <a:spLocks noChangeArrowheads="1"/>
            </p:cNvSpPr>
            <p:nvPr/>
          </p:nvSpPr>
          <p:spPr bwMode="auto">
            <a:xfrm>
              <a:off x="2090979" y="1725978"/>
              <a:ext cx="113740" cy="70380"/>
            </a:xfrm>
            <a:custGeom>
              <a:avLst/>
              <a:gdLst>
                <a:gd name="T0" fmla="*/ 220304 w 615"/>
                <a:gd name="T1" fmla="*/ 114493 h 378"/>
                <a:gd name="T2" fmla="*/ 220304 w 615"/>
                <a:gd name="T3" fmla="*/ 114493 h 378"/>
                <a:gd name="T4" fmla="*/ 199135 w 615"/>
                <a:gd name="T5" fmla="*/ 93184 h 378"/>
                <a:gd name="T6" fmla="*/ 35880 w 615"/>
                <a:gd name="T7" fmla="*/ 0 h 378"/>
                <a:gd name="T8" fmla="*/ 0 w 615"/>
                <a:gd name="T9" fmla="*/ 36118 h 378"/>
                <a:gd name="T10" fmla="*/ 14352 w 615"/>
                <a:gd name="T11" fmla="*/ 50204 h 378"/>
                <a:gd name="T12" fmla="*/ 191959 w 615"/>
                <a:gd name="T13" fmla="*/ 136164 h 378"/>
                <a:gd name="T14" fmla="*/ 220304 w 615"/>
                <a:gd name="T15" fmla="*/ 114493 h 3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5" h="378">
                  <a:moveTo>
                    <a:pt x="614" y="317"/>
                  </a:moveTo>
                  <a:lnTo>
                    <a:pt x="614" y="317"/>
                  </a:lnTo>
                  <a:cubicBezTo>
                    <a:pt x="614" y="297"/>
                    <a:pt x="595" y="258"/>
                    <a:pt x="555" y="258"/>
                  </a:cubicBezTo>
                  <a:cubicBezTo>
                    <a:pt x="317" y="199"/>
                    <a:pt x="159" y="60"/>
                    <a:pt x="100" y="0"/>
                  </a:cubicBezTo>
                  <a:cubicBezTo>
                    <a:pt x="0" y="100"/>
                    <a:pt x="0" y="100"/>
                    <a:pt x="0" y="100"/>
                  </a:cubicBezTo>
                  <a:cubicBezTo>
                    <a:pt x="21" y="119"/>
                    <a:pt x="40" y="119"/>
                    <a:pt x="40" y="139"/>
                  </a:cubicBezTo>
                  <a:cubicBezTo>
                    <a:pt x="139" y="218"/>
                    <a:pt x="297" y="337"/>
                    <a:pt x="535" y="377"/>
                  </a:cubicBezTo>
                  <a:cubicBezTo>
                    <a:pt x="575" y="377"/>
                    <a:pt x="614" y="357"/>
                    <a:pt x="614" y="317"/>
                  </a:cubicBezTo>
                </a:path>
              </a:pathLst>
            </a:custGeom>
            <a:solidFill>
              <a:srgbClr val="0101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3199"/>
            </a:p>
          </p:txBody>
        </p:sp>
      </p:grpSp>
      <p:sp>
        <p:nvSpPr>
          <p:cNvPr id="11" name="TextBox 10"/>
          <p:cNvSpPr txBox="1"/>
          <p:nvPr/>
        </p:nvSpPr>
        <p:spPr>
          <a:xfrm>
            <a:off x="2654429" y="1006914"/>
            <a:ext cx="9003492" cy="1384970"/>
          </a:xfrm>
          <a:prstGeom prst="rect">
            <a:avLst/>
          </a:prstGeom>
          <a:noFill/>
        </p:spPr>
        <p:txBody>
          <a:bodyPr wrap="square" lIns="91416" tIns="45708" rIns="91416" bIns="45708" rtlCol="0">
            <a:spAutoFit/>
          </a:bodyPr>
          <a:lstStyle/>
          <a:p>
            <a:r>
              <a:rPr lang="vi-VN" sz="2800" b="1" dirty="0">
                <a:solidFill>
                  <a:srgbClr val="02438C"/>
                </a:solidFill>
                <a:latin typeface="Calibri" panose="020F0502020204030204" pitchFamily="34" charset="0"/>
                <a:cs typeface="Calibri" panose="020F0502020204030204" pitchFamily="34" charset="0"/>
              </a:rPr>
              <a:t>Trong sản xuất nông nghiệp, bên cạnh những biện pháp kĩ thuật chăm sóc, người ta còn sử dụng biện pháp nào để nâng cao chất lượng giống vật nuôi, cây trồng. Giải thích.</a:t>
            </a:r>
            <a:endParaRPr lang="en-US" sz="2800" b="1" dirty="0">
              <a:solidFill>
                <a:srgbClr val="02438C"/>
              </a:solidFill>
              <a:latin typeface="Calibri" panose="020F0502020204030204" pitchFamily="34" charset="0"/>
              <a:cs typeface="Calibri" panose="020F0502020204030204" pitchFamily="34" charset="0"/>
            </a:endParaRPr>
          </a:p>
        </p:txBody>
      </p:sp>
      <p:sp>
        <p:nvSpPr>
          <p:cNvPr id="12" name="TextBox 11"/>
          <p:cNvSpPr txBox="1"/>
          <p:nvPr/>
        </p:nvSpPr>
        <p:spPr>
          <a:xfrm>
            <a:off x="2325208" y="2601809"/>
            <a:ext cx="9355102" cy="3881679"/>
          </a:xfrm>
          <a:prstGeom prst="rect">
            <a:avLst/>
          </a:prstGeom>
          <a:noFill/>
        </p:spPr>
        <p:txBody>
          <a:bodyPr wrap="square" lIns="91416" tIns="45708" rIns="91416" bIns="45708" rtlCol="0">
            <a:spAutoFit/>
          </a:bodyPr>
          <a:lstStyle/>
          <a:p>
            <a:pPr>
              <a:lnSpc>
                <a:spcPct val="130000"/>
              </a:lnSpc>
            </a:pPr>
            <a:r>
              <a:rPr lang="vi-VN" sz="3200" dirty="0">
                <a:latin typeface="Calibri" panose="020F0502020204030204" pitchFamily="34" charset="0"/>
                <a:cs typeface="Calibri" panose="020F0502020204030204" pitchFamily="34" charset="0"/>
              </a:rPr>
              <a:t>- Trong sản xuất nông nghiệp, bên cạnh những biện pháp kĩ thuật chăm sóc, người ta còn sử dụng biện pháp cải tạo giống bằng kĩ thuật chuyển gen, công nghệ tế bào, gây đột biến để nâng cao chất lượng giống vật nuôi, cây trồng. Vì chất lượng sản phẩm là kiểu hình, là kết qủa của sự tương tác kiểu gen với môi trường.</a:t>
            </a:r>
            <a:endParaRPr lang="zh-CN" altLang="en-US" sz="3200" dirty="0">
              <a:latin typeface="Calibri" panose="020F0502020204030204" pitchFamily="34" charset="0"/>
              <a:ea typeface="微软雅黑" pitchFamily="34" charset="-122"/>
              <a:cs typeface="Calibri" panose="020F0502020204030204" pitchFamily="34" charset="0"/>
            </a:endParaRPr>
          </a:p>
        </p:txBody>
      </p:sp>
      <p:sp>
        <p:nvSpPr>
          <p:cNvPr id="15" name="标题 14"/>
          <p:cNvSpPr>
            <a:spLocks noGrp="1"/>
          </p:cNvSpPr>
          <p:nvPr>
            <p:ph type="title"/>
          </p:nvPr>
        </p:nvSpPr>
        <p:spPr>
          <a:xfrm>
            <a:off x="4430997" y="374512"/>
            <a:ext cx="2725178" cy="632402"/>
          </a:xfrm>
        </p:spPr>
        <p:txBody>
          <a:bodyPr>
            <a:noAutofit/>
          </a:bodyPr>
          <a:lstStyle/>
          <a:p>
            <a:r>
              <a:rPr lang="vi-VN" altLang="zh-CN" sz="4000">
                <a:solidFill>
                  <a:srgbClr val="C00000"/>
                </a:solidFill>
                <a:latin typeface="Calibri" panose="020F0502020204030204" pitchFamily="34" charset="0"/>
                <a:cs typeface="Calibri" panose="020F0502020204030204" pitchFamily="34" charset="0"/>
              </a:rPr>
              <a:t>VẬN DỤNG</a:t>
            </a:r>
            <a:endParaRPr lang="zh-CN" altLang="en-US" sz="4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5926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14:presetBounceEnd="4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11"/>
          <p:cNvSpPr txBox="1"/>
          <p:nvPr/>
        </p:nvSpPr>
        <p:spPr bwMode="auto">
          <a:xfrm>
            <a:off x="4626357" y="4143627"/>
            <a:ext cx="313898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20000"/>
              </a:spcBef>
              <a:buFont typeface="Arial" panose="020B0604020202020204" pitchFamily="34" charset="0"/>
              <a:buNone/>
              <a:defRPr sz="6000">
                <a:solidFill>
                  <a:schemeClr val="bg2"/>
                </a:solidFill>
                <a:latin typeface="华文琥珀" panose="02010800040101010101" pitchFamily="2" charset="-122"/>
                <a:ea typeface="华文琥珀" panose="02010800040101010101" pitchFamily="2" charset="-122"/>
              </a:defRPr>
            </a:lvl1pPr>
            <a:lvl2pPr marL="742950" indent="-285750">
              <a:spcBef>
                <a:spcPct val="20000"/>
              </a:spcBef>
              <a:buFont typeface="Arial" panose="020B0604020202020204" pitchFamily="34" charset="0"/>
              <a:buChar char="–"/>
              <a:defRPr sz="2800">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latin typeface="Calibri" panose="020F0502020204030204" pitchFamily="34" charset="0"/>
                <a:ea typeface="宋体" panose="02010600030101010101" pitchFamily="2" charset="-122"/>
              </a:defRPr>
            </a:lvl5pPr>
            <a:lvl6pPr marL="25146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6pPr>
            <a:lvl7pPr marL="29718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7pPr>
            <a:lvl8pPr marL="34290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8pPr>
            <a:lvl9pPr marL="3886200" indent="-228600" fontAlgn="base">
              <a:spcBef>
                <a:spcPct val="20000"/>
              </a:spcBef>
              <a:spcAft>
                <a:spcPct val="0"/>
              </a:spcAft>
              <a:buFont typeface="Arial" panose="020B0604020202020204" pitchFamily="34" charset="0"/>
              <a:buChar char="»"/>
              <a:defRPr sz="2000">
                <a:latin typeface="Calibri" panose="020F0502020204030204" pitchFamily="34" charset="0"/>
                <a:ea typeface="宋体" panose="02010600030101010101" pitchFamily="2" charset="-122"/>
              </a:defRPr>
            </a:lvl9pPr>
          </a:lstStyle>
          <a:p>
            <a:r>
              <a:rPr lang="vi-VN" altLang="zh-CN" sz="4400" b="1" dirty="0">
                <a:solidFill>
                  <a:srgbClr val="FF0000"/>
                </a:solidFill>
                <a:latin typeface="Times New Roman" panose="02020603050405020304" pitchFamily="18" charset="0"/>
                <a:cs typeface="Times New Roman" panose="02020603050405020304" pitchFamily="18" charset="0"/>
              </a:rPr>
              <a:t>CHÀO TẠM BIỆT</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
        <p:nvSpPr>
          <p:cNvPr id="10" name="TextBox 37"/>
          <p:cNvSpPr txBox="1"/>
          <p:nvPr/>
        </p:nvSpPr>
        <p:spPr>
          <a:xfrm>
            <a:off x="1663263" y="1416526"/>
            <a:ext cx="9065172" cy="1323439"/>
          </a:xfrm>
          <a:prstGeom prst="rect">
            <a:avLst/>
          </a:prstGeom>
          <a:noFill/>
        </p:spPr>
        <p:txBody>
          <a:bodyPr wrap="square" lIns="0" rIns="0" rtlCol="0">
            <a:spAutoFit/>
          </a:bodyPr>
          <a:lstStyle/>
          <a:p>
            <a:pPr algn="ctr"/>
            <a:r>
              <a:rPr lang="vi-VN" altLang="zh-CN" sz="4000" b="1" dirty="0">
                <a:solidFill>
                  <a:srgbClr val="07443C"/>
                </a:solidFill>
                <a:latin typeface="Times New Roman" panose="02020603050405020304" pitchFamily="18" charset="0"/>
                <a:cs typeface="Times New Roman" panose="02020603050405020304" pitchFamily="18" charset="0"/>
              </a:rPr>
              <a:t>CHÚC CÁC EM </a:t>
            </a:r>
          </a:p>
          <a:p>
            <a:pPr algn="ctr"/>
            <a:r>
              <a:rPr lang="vi-VN" altLang="zh-CN" sz="4000" b="1" dirty="0">
                <a:solidFill>
                  <a:srgbClr val="07443C"/>
                </a:solidFill>
                <a:latin typeface="Times New Roman" panose="02020603050405020304" pitchFamily="18" charset="0"/>
                <a:cs typeface="Times New Roman" panose="02020603050405020304" pitchFamily="18" charset="0"/>
              </a:rPr>
              <a:t>MỘT NGÀY VUI VẺ</a:t>
            </a:r>
            <a:endParaRPr lang="zh-CN" altLang="en-US" sz="4000" b="1" dirty="0">
              <a:solidFill>
                <a:srgbClr val="07443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11607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9029" y="405594"/>
            <a:ext cx="7962395" cy="830997"/>
          </a:xfrm>
          <a:prstGeom prst="rect">
            <a:avLst/>
          </a:prstGeom>
          <a:noFill/>
        </p:spPr>
        <p:txBody>
          <a:bodyPr wrap="square" lIns="91440" tIns="45720" rIns="91440" bIns="45720">
            <a:spAutoFit/>
          </a:bodyPr>
          <a:lstStyle/>
          <a:p>
            <a:pPr algn="ctr"/>
            <a:r>
              <a:rPr lang="en-US" sz="4800" b="1" dirty="0">
                <a:ln w="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KHỞI ĐỘNG</a:t>
            </a:r>
            <a:endParaRPr lang="en-US" sz="4800" b="1" cap="none" spc="0" dirty="0">
              <a:ln w="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Hình ảnh 2" descr="Cây phù dung (Hibiscus mutabilis) với sắc hoa thay đổi liên tục (buổi sáng hoa nở màu (ảnh 1)">
            <a:extLst>
              <a:ext uri="{FF2B5EF4-FFF2-40B4-BE49-F238E27FC236}">
                <a16:creationId xmlns:a16="http://schemas.microsoft.com/office/drawing/2014/main" id="{F626682D-77E5-4DBE-8620-17424650B4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0991" y="1236591"/>
            <a:ext cx="9382539" cy="4342574"/>
          </a:xfrm>
          <a:prstGeom prst="rect">
            <a:avLst/>
          </a:prstGeom>
          <a:noFill/>
          <a:ln>
            <a:noFill/>
          </a:ln>
        </p:spPr>
      </p:pic>
    </p:spTree>
    <p:extLst>
      <p:ext uri="{BB962C8B-B14F-4D97-AF65-F5344CB8AC3E}">
        <p14:creationId xmlns:p14="http://schemas.microsoft.com/office/powerpoint/2010/main" val="24519068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BDC3F-72B6-4BC3-871F-D6915819513D}"/>
              </a:ext>
            </a:extLst>
          </p:cNvPr>
          <p:cNvSpPr txBox="1"/>
          <p:nvPr/>
        </p:nvSpPr>
        <p:spPr>
          <a:xfrm>
            <a:off x="1524000" y="344144"/>
            <a:ext cx="8574157" cy="3230628"/>
          </a:xfrm>
          <a:prstGeom prst="rect">
            <a:avLst/>
          </a:prstGeom>
          <a:noFill/>
        </p:spPr>
        <p:txBody>
          <a:bodyPr wrap="square">
            <a:spAutoFit/>
          </a:bodyPr>
          <a:lstStyle/>
          <a:p>
            <a:pPr marL="0" marR="0" algn="just">
              <a:lnSpc>
                <a:spcPct val="107000"/>
              </a:lnSpc>
              <a:spcBef>
                <a:spcPts val="0"/>
              </a:spcBef>
              <a:spcAft>
                <a:spcPts val="300"/>
              </a:spcAft>
              <a:tabLst>
                <a:tab pos="2114550" algn="l"/>
              </a:tabLst>
            </a:pPr>
            <a:r>
              <a:rPr lang="vi-VN" sz="3200" i="1" dirty="0">
                <a:effectLst/>
                <a:latin typeface="Calibri" panose="020F0502020204030204" pitchFamily="34" charset="0"/>
                <a:ea typeface="Times New Roman" panose="02020603050405020304" pitchFamily="18" charset="0"/>
                <a:cs typeface="Calibri" panose="020F0502020204030204" pitchFamily="34" charset="0"/>
              </a:rPr>
              <a:t>Cây phù dung (Hibiscus mutabilis) với sắc hoa thay đổi liên tục (buổi sáng hoa nở màu trắng, đến trưa sẽ chuyển sang màu hồng và buổi tối lại đổi thành màu đỏ sẫm) đã tạo nên sự độc đáo và sức hút vô cùng kì lạ. Nguyên nhân nào đã giúp hoa phù dung có khả năng chuyển màu độc đáo đến vậy?</a:t>
            </a:r>
            <a:r>
              <a:rPr lang="vi-VN"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Hình ảnh 2" descr="Cây phù dung (Hibiscus mutabilis) với sắc hoa thay đổi liên tục (buổi sáng hoa nở màu (ảnh 1)">
            <a:extLst>
              <a:ext uri="{FF2B5EF4-FFF2-40B4-BE49-F238E27FC236}">
                <a16:creationId xmlns:a16="http://schemas.microsoft.com/office/drawing/2014/main" id="{87B92F5F-6CC2-4AAB-B2C9-57DDBA3A5E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23391" y="3574772"/>
            <a:ext cx="8945217" cy="3004931"/>
          </a:xfrm>
          <a:prstGeom prst="rect">
            <a:avLst/>
          </a:prstGeom>
          <a:noFill/>
          <a:ln>
            <a:noFill/>
          </a:ln>
        </p:spPr>
      </p:pic>
    </p:spTree>
    <p:extLst>
      <p:ext uri="{BB962C8B-B14F-4D97-AF65-F5344CB8AC3E}">
        <p14:creationId xmlns:p14="http://schemas.microsoft.com/office/powerpoint/2010/main" val="16137049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050614" y="2176354"/>
            <a:ext cx="9510660" cy="1216778"/>
            <a:chOff x="3736647" y="-8136"/>
            <a:chExt cx="7963258" cy="711291"/>
          </a:xfrm>
        </p:grpSpPr>
        <p:sp>
          <p:nvSpPr>
            <p:cNvPr id="15" name="Freeform 14"/>
            <p:cNvSpPr/>
            <p:nvPr/>
          </p:nvSpPr>
          <p:spPr>
            <a:xfrm>
              <a:off x="4987001" y="-8136"/>
              <a:ext cx="6712904" cy="711291"/>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en-US" sz="4000" b="1" dirty="0">
                  <a:solidFill>
                    <a:srgbClr val="3333FF"/>
                  </a:solidFill>
                  <a:latin typeface="Calibri" panose="020F0502020204030204" pitchFamily="34" charset="0"/>
                  <a:cs typeface="Calibri" panose="020F0502020204030204" pitchFamily="34" charset="0"/>
                </a:rPr>
                <a:t> </a:t>
              </a:r>
              <a:r>
                <a:rPr lang="vi-VN" sz="4000" b="1" dirty="0">
                  <a:solidFill>
                    <a:srgbClr val="0000FF"/>
                  </a:solidFill>
                  <a:latin typeface="Calibri" panose="020F0502020204030204" pitchFamily="34" charset="0"/>
                  <a:cs typeface="Calibri" panose="020F0502020204030204" pitchFamily="34" charset="0"/>
                </a:rPr>
                <a:t>TÌM HIỂU SỰ TƯƠNG TÁC GIỮA KIỂU GENE VÀ MÔI TRƯỜNG</a:t>
              </a:r>
              <a:endParaRPr lang="en-US" sz="4000" b="1" kern="1200" dirty="0">
                <a:solidFill>
                  <a:srgbClr val="0000FF"/>
                </a:solidFill>
                <a:latin typeface="Calibri" panose="020F0502020204030204" pitchFamily="34" charset="0"/>
                <a:cs typeface="Calibri" panose="020F0502020204030204" pitchFamily="34" charset="0"/>
              </a:endParaRPr>
            </a:p>
          </p:txBody>
        </p:sp>
        <p:sp>
          <p:nvSpPr>
            <p:cNvPr id="16" name="Freeform 15"/>
            <p:cNvSpPr/>
            <p:nvPr/>
          </p:nvSpPr>
          <p:spPr>
            <a:xfrm>
              <a:off x="3736647" y="83800"/>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dirty="0">
                  <a:solidFill>
                    <a:srgbClr val="FFFF00"/>
                  </a:solidFill>
                  <a:latin typeface="Calibri" panose="020F0502020204030204" pitchFamily="34" charset="0"/>
                  <a:cs typeface="Calibri" panose="020F0502020204030204" pitchFamily="34" charset="0"/>
                </a:rPr>
                <a:t>I</a:t>
              </a:r>
            </a:p>
          </p:txBody>
        </p:sp>
        <p:cxnSp>
          <p:nvCxnSpPr>
            <p:cNvPr id="29" name="Straight Connector 28"/>
            <p:cNvCxnSpPr/>
            <p:nvPr/>
          </p:nvCxnSpPr>
          <p:spPr>
            <a:xfrm>
              <a:off x="4323420" y="381426"/>
              <a:ext cx="66358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134766" y="3787612"/>
            <a:ext cx="9518637" cy="846805"/>
            <a:chOff x="3724120" y="1006687"/>
            <a:chExt cx="7316986" cy="630125"/>
          </a:xfrm>
        </p:grpSpPr>
        <p:sp>
          <p:nvSpPr>
            <p:cNvPr id="18" name="Freeform 17"/>
            <p:cNvSpPr/>
            <p:nvPr/>
          </p:nvSpPr>
          <p:spPr>
            <a:xfrm>
              <a:off x="4884562" y="1006687"/>
              <a:ext cx="6156544" cy="543731"/>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vi-VN" sz="4000" b="1" dirty="0">
                  <a:solidFill>
                    <a:srgbClr val="0000FF"/>
                  </a:solidFill>
                  <a:latin typeface="Calibri" panose="020F0502020204030204" pitchFamily="34" charset="0"/>
                  <a:cs typeface="Calibri" panose="020F0502020204030204" pitchFamily="34" charset="0"/>
                </a:rPr>
                <a:t>MỨC PHẢN ỨNG</a:t>
              </a:r>
              <a:endParaRPr lang="en-US" sz="4000" b="1" i="0" u="none" kern="1200" dirty="0">
                <a:solidFill>
                  <a:srgbClr val="0000FF"/>
                </a:solidFill>
                <a:latin typeface="Calibri" panose="020F0502020204030204" pitchFamily="34" charset="0"/>
                <a:cs typeface="Calibri" panose="020F0502020204030204" pitchFamily="34" charset="0"/>
              </a:endParaRPr>
            </a:p>
          </p:txBody>
        </p:sp>
        <p:sp>
          <p:nvSpPr>
            <p:cNvPr id="19" name="Freeform 18"/>
            <p:cNvSpPr/>
            <p:nvPr/>
          </p:nvSpPr>
          <p:spPr>
            <a:xfrm>
              <a:off x="3724120" y="1041559"/>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a:solidFill>
                    <a:srgbClr val="FFFF00"/>
                  </a:solidFill>
                  <a:latin typeface="Calibri" panose="020F0502020204030204" pitchFamily="34" charset="0"/>
                  <a:cs typeface="Calibri" panose="020F0502020204030204" pitchFamily="34" charset="0"/>
                </a:rPr>
                <a:t>II</a:t>
              </a:r>
            </a:p>
          </p:txBody>
        </p:sp>
        <p:cxnSp>
          <p:nvCxnSpPr>
            <p:cNvPr id="30" name="Straight Connector 29"/>
            <p:cNvCxnSpPr/>
            <p:nvPr/>
          </p:nvCxnSpPr>
          <p:spPr>
            <a:xfrm>
              <a:off x="4323420" y="1339185"/>
              <a:ext cx="54861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3" name="Flowchart: Alternate Process 42"/>
          <p:cNvSpPr/>
          <p:nvPr/>
        </p:nvSpPr>
        <p:spPr>
          <a:xfrm>
            <a:off x="3420248" y="389889"/>
            <a:ext cx="8009023" cy="1554143"/>
          </a:xfrm>
          <a:prstGeom prst="flowChartAlternateProcess">
            <a:avLst/>
          </a:prstGeom>
          <a:solidFill>
            <a:srgbClr val="0070C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libri" panose="020F0502020204030204" pitchFamily="34" charset="0"/>
              <a:cs typeface="Calibri" panose="020F0502020204030204" pitchFamily="34" charset="0"/>
            </a:endParaRPr>
          </a:p>
        </p:txBody>
      </p:sp>
      <p:sp>
        <p:nvSpPr>
          <p:cNvPr id="44" name="TextBox 43"/>
          <p:cNvSpPr txBox="1"/>
          <p:nvPr/>
        </p:nvSpPr>
        <p:spPr>
          <a:xfrm>
            <a:off x="3253442" y="497392"/>
            <a:ext cx="8399961" cy="1323439"/>
          </a:xfrm>
          <a:prstGeom prst="rect">
            <a:avLst/>
          </a:prstGeom>
          <a:noFill/>
        </p:spPr>
        <p:txBody>
          <a:bodyPr wrap="square" rtlCol="0">
            <a:spAutoFit/>
          </a:bodyPr>
          <a:lstStyle/>
          <a:p>
            <a:pPr algn="ctr"/>
            <a:r>
              <a:rPr lang="en-US" sz="4000" b="1" cap="none" spc="0" dirty="0">
                <a:ln w="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MỐI QUAN </a:t>
            </a:r>
            <a:r>
              <a:rPr lang="en-US" sz="40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HỆ</a:t>
            </a:r>
            <a:r>
              <a:rPr lang="en-US" sz="4000" b="1" cap="none" spc="0" dirty="0">
                <a:ln w="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GIỮA KIỂU GENE, KIỂU HÌNH VÀ MÔI TRƯỜNG BÊN TRONG</a:t>
            </a:r>
          </a:p>
        </p:txBody>
      </p:sp>
      <p:grpSp>
        <p:nvGrpSpPr>
          <p:cNvPr id="47" name="Group 46"/>
          <p:cNvGrpSpPr/>
          <p:nvPr/>
        </p:nvGrpSpPr>
        <p:grpSpPr>
          <a:xfrm>
            <a:off x="847786" y="441183"/>
            <a:ext cx="2460163" cy="1391314"/>
            <a:chOff x="-138688" y="231814"/>
            <a:chExt cx="2908965" cy="1288233"/>
          </a:xfrm>
        </p:grpSpPr>
        <p:sp>
          <p:nvSpPr>
            <p:cNvPr id="45" name="Oval 44"/>
            <p:cNvSpPr/>
            <p:nvPr/>
          </p:nvSpPr>
          <p:spPr>
            <a:xfrm>
              <a:off x="-138688" y="231814"/>
              <a:ext cx="2844515" cy="12882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Calibri" panose="020F0502020204030204" pitchFamily="34" charset="0"/>
                <a:cs typeface="Calibri" panose="020F0502020204030204" pitchFamily="34" charset="0"/>
              </a:endParaRPr>
            </a:p>
          </p:txBody>
        </p:sp>
        <p:sp>
          <p:nvSpPr>
            <p:cNvPr id="46" name="TextBox 45"/>
            <p:cNvSpPr txBox="1"/>
            <p:nvPr/>
          </p:nvSpPr>
          <p:spPr>
            <a:xfrm>
              <a:off x="-5903" y="454312"/>
              <a:ext cx="2776180" cy="402927"/>
            </a:xfrm>
            <a:prstGeom prst="rect">
              <a:avLst/>
            </a:prstGeom>
            <a:noFill/>
          </p:spPr>
          <p:txBody>
            <a:bodyPr wrap="square" rtlCol="0">
              <a:spAutoFit/>
            </a:bodyPr>
            <a:lstStyle/>
            <a:p>
              <a:pPr algn="ctr"/>
              <a:r>
                <a:rPr lang="en-US" sz="4000" b="1" noProof="1">
                  <a:solidFill>
                    <a:srgbClr val="FFFF00"/>
                  </a:solidFill>
                  <a:effectLst>
                    <a:outerShdw blurRad="38100" dist="38100" dir="2700000">
                      <a:srgbClr val="000000"/>
                    </a:outerShdw>
                  </a:effectLst>
                  <a:latin typeface="Calibri" panose="020F0502020204030204" pitchFamily="34" charset="0"/>
                  <a:cs typeface="Calibri" panose="020F0502020204030204" pitchFamily="34" charset="0"/>
                </a:rPr>
                <a:t>BÀI 10</a:t>
              </a:r>
            </a:p>
          </p:txBody>
        </p:sp>
      </p:grpSp>
      <p:grpSp>
        <p:nvGrpSpPr>
          <p:cNvPr id="20" name="Group 19"/>
          <p:cNvGrpSpPr/>
          <p:nvPr/>
        </p:nvGrpSpPr>
        <p:grpSpPr>
          <a:xfrm>
            <a:off x="2142744" y="5143829"/>
            <a:ext cx="9510659" cy="1216779"/>
            <a:chOff x="3724120" y="989283"/>
            <a:chExt cx="7310853" cy="1011505"/>
          </a:xfrm>
        </p:grpSpPr>
        <p:sp>
          <p:nvSpPr>
            <p:cNvPr id="22" name="Freeform 21"/>
            <p:cNvSpPr/>
            <p:nvPr/>
          </p:nvSpPr>
          <p:spPr>
            <a:xfrm>
              <a:off x="4872035" y="989283"/>
              <a:ext cx="6162938" cy="1011505"/>
            </a:xfrm>
            <a:custGeom>
              <a:avLst/>
              <a:gdLst>
                <a:gd name="connsiteX0" fmla="*/ 0 w 6014720"/>
                <a:gd name="connsiteY0" fmla="*/ 0 h 595253"/>
                <a:gd name="connsiteX1" fmla="*/ 6014720 w 6014720"/>
                <a:gd name="connsiteY1" fmla="*/ 0 h 595253"/>
                <a:gd name="connsiteX2" fmla="*/ 6014720 w 6014720"/>
                <a:gd name="connsiteY2" fmla="*/ 595253 h 595253"/>
                <a:gd name="connsiteX3" fmla="*/ 0 w 6014720"/>
                <a:gd name="connsiteY3" fmla="*/ 595253 h 595253"/>
                <a:gd name="connsiteX4" fmla="*/ 0 w 6014720"/>
                <a:gd name="connsiteY4" fmla="*/ 0 h 595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4720" h="595253">
                  <a:moveTo>
                    <a:pt x="0" y="0"/>
                  </a:moveTo>
                  <a:lnTo>
                    <a:pt x="6014720" y="0"/>
                  </a:lnTo>
                  <a:lnTo>
                    <a:pt x="6014720" y="595253"/>
                  </a:lnTo>
                  <a:lnTo>
                    <a:pt x="0" y="595253"/>
                  </a:lnTo>
                  <a:lnTo>
                    <a:pt x="0" y="0"/>
                  </a:lnTo>
                  <a:close/>
                </a:path>
              </a:pathLst>
            </a:custGeom>
            <a:solidFill>
              <a:schemeClr val="bg1"/>
            </a:solidFill>
            <a:ln>
              <a:solidFill>
                <a:schemeClr val="tx1">
                  <a:lumMod val="75000"/>
                  <a:lumOff val="25000"/>
                  <a:alpha val="0"/>
                </a:schemeClr>
              </a:solidFill>
            </a:ln>
            <a:scene3d>
              <a:camera prst="orthographicFront"/>
              <a:lightRig rig="threePt" dir="t"/>
            </a:scene3d>
            <a:sp3d contourW="12700">
              <a:bevelT w="165100" prst="coolSlant"/>
              <a:bevelB/>
              <a:contourClr>
                <a:schemeClr val="accent1"/>
              </a:contourClr>
            </a:sp3d>
          </p:spPr>
          <p:style>
            <a:lnRef idx="1">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b" anchorCtr="0">
              <a:noAutofit/>
            </a:bodyPr>
            <a:lstStyle/>
            <a:p>
              <a:pPr lvl="0" algn="ctr" defTabSz="1244600">
                <a:lnSpc>
                  <a:spcPct val="90000"/>
                </a:lnSpc>
                <a:spcBef>
                  <a:spcPct val="0"/>
                </a:spcBef>
                <a:spcAft>
                  <a:spcPct val="35000"/>
                </a:spcAft>
              </a:pPr>
              <a:r>
                <a:rPr lang="vi-VN" sz="4000" b="1" dirty="0">
                  <a:solidFill>
                    <a:srgbClr val="0000FF"/>
                  </a:solidFill>
                  <a:latin typeface="Calibri" panose="020F0502020204030204" pitchFamily="34" charset="0"/>
                  <a:cs typeface="Calibri" panose="020F0502020204030204" pitchFamily="34" charset="0"/>
                </a:rPr>
                <a:t>ỨNG DỤNG THỰC TIỄN CỦA MỨC PHẢN ỨNG</a:t>
              </a:r>
              <a:endParaRPr lang="en-US" sz="4000" b="1" i="0" u="none" kern="1200" dirty="0">
                <a:solidFill>
                  <a:srgbClr val="0000FF"/>
                </a:solidFill>
                <a:latin typeface="Calibri" panose="020F0502020204030204" pitchFamily="34" charset="0"/>
                <a:cs typeface="Calibri" panose="020F0502020204030204" pitchFamily="34" charset="0"/>
              </a:endParaRPr>
            </a:p>
          </p:txBody>
        </p:sp>
        <p:sp>
          <p:nvSpPr>
            <p:cNvPr id="23" name="Freeform 22"/>
            <p:cNvSpPr/>
            <p:nvPr/>
          </p:nvSpPr>
          <p:spPr>
            <a:xfrm>
              <a:off x="3724120" y="1041559"/>
              <a:ext cx="586773" cy="595253"/>
            </a:xfrm>
            <a:custGeom>
              <a:avLst/>
              <a:gdLst>
                <a:gd name="connsiteX0" fmla="*/ 97815 w 586773"/>
                <a:gd name="connsiteY0" fmla="*/ 0 h 595253"/>
                <a:gd name="connsiteX1" fmla="*/ 488958 w 586773"/>
                <a:gd name="connsiteY1" fmla="*/ 0 h 595253"/>
                <a:gd name="connsiteX2" fmla="*/ 586773 w 586773"/>
                <a:gd name="connsiteY2" fmla="*/ 97815 h 595253"/>
                <a:gd name="connsiteX3" fmla="*/ 586773 w 586773"/>
                <a:gd name="connsiteY3" fmla="*/ 595253 h 595253"/>
                <a:gd name="connsiteX4" fmla="*/ 586773 w 586773"/>
                <a:gd name="connsiteY4" fmla="*/ 595253 h 595253"/>
                <a:gd name="connsiteX5" fmla="*/ 0 w 586773"/>
                <a:gd name="connsiteY5" fmla="*/ 595253 h 595253"/>
                <a:gd name="connsiteX6" fmla="*/ 0 w 586773"/>
                <a:gd name="connsiteY6" fmla="*/ 595253 h 595253"/>
                <a:gd name="connsiteX7" fmla="*/ 0 w 586773"/>
                <a:gd name="connsiteY7" fmla="*/ 97815 h 595253"/>
                <a:gd name="connsiteX8" fmla="*/ 97815 w 586773"/>
                <a:gd name="connsiteY8" fmla="*/ 0 h 59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73" h="595253">
                  <a:moveTo>
                    <a:pt x="97815" y="0"/>
                  </a:moveTo>
                  <a:lnTo>
                    <a:pt x="488958" y="0"/>
                  </a:lnTo>
                  <a:cubicBezTo>
                    <a:pt x="542980" y="0"/>
                    <a:pt x="586773" y="43793"/>
                    <a:pt x="586773" y="97815"/>
                  </a:cubicBezTo>
                  <a:lnTo>
                    <a:pt x="586773" y="595253"/>
                  </a:lnTo>
                  <a:lnTo>
                    <a:pt x="586773" y="595253"/>
                  </a:lnTo>
                  <a:lnTo>
                    <a:pt x="0" y="595253"/>
                  </a:lnTo>
                  <a:lnTo>
                    <a:pt x="0" y="595253"/>
                  </a:lnTo>
                  <a:lnTo>
                    <a:pt x="0" y="97815"/>
                  </a:lnTo>
                  <a:cubicBezTo>
                    <a:pt x="0" y="43793"/>
                    <a:pt x="43793" y="0"/>
                    <a:pt x="97815" y="0"/>
                  </a:cubicBezTo>
                  <a:close/>
                </a:path>
              </a:pathLst>
            </a:custGeom>
            <a:scene3d>
              <a:camera prst="orthographicFront">
                <a:rot lat="0" lon="0" rev="0"/>
              </a:camera>
              <a:lightRig rig="contrasting" dir="t">
                <a:rot lat="0" lon="0" rev="1200000"/>
              </a:lightRig>
            </a:scene3d>
            <a:sp3d contourW="19050" prstMaterial="metal">
              <a:bevelT w="88900" h="203200"/>
              <a:bevelB w="165100" h="254000"/>
              <a:contourClr>
                <a:schemeClr val="accent1"/>
              </a:contourClr>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7704" tIns="87704" rIns="87704" bIns="59055" numCol="1" spcCol="1270" anchor="ctr" anchorCtr="0">
              <a:noAutofit/>
            </a:bodyPr>
            <a:lstStyle/>
            <a:p>
              <a:pPr lvl="0" algn="ctr" defTabSz="1377950">
                <a:lnSpc>
                  <a:spcPct val="90000"/>
                </a:lnSpc>
                <a:spcBef>
                  <a:spcPct val="0"/>
                </a:spcBef>
                <a:spcAft>
                  <a:spcPct val="35000"/>
                </a:spcAft>
              </a:pPr>
              <a:r>
                <a:rPr lang="en-US" sz="4000" b="1" kern="1200">
                  <a:solidFill>
                    <a:srgbClr val="FFFF00"/>
                  </a:solidFill>
                  <a:latin typeface="Calibri" panose="020F0502020204030204" pitchFamily="34" charset="0"/>
                  <a:cs typeface="Calibri" panose="020F0502020204030204" pitchFamily="34" charset="0"/>
                </a:rPr>
                <a:t>III</a:t>
              </a:r>
            </a:p>
          </p:txBody>
        </p:sp>
        <p:cxnSp>
          <p:nvCxnSpPr>
            <p:cNvPr id="24" name="Straight Connector 23"/>
            <p:cNvCxnSpPr/>
            <p:nvPr/>
          </p:nvCxnSpPr>
          <p:spPr>
            <a:xfrm>
              <a:off x="4323420" y="1339185"/>
              <a:ext cx="548615"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799360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740978" y="1489648"/>
            <a:ext cx="10815146" cy="142554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Nghiên cứu hình 10.2; 10.3 và nội dung SGK trang 74, hãy cho biết </a:t>
            </a:r>
            <a:r>
              <a:rPr lang="vi-VN" sz="3200" b="1" dirty="0">
                <a:latin typeface="Calibri" panose="020F0502020204030204" pitchFamily="34" charset="0"/>
                <a:cs typeface="Calibri" panose="020F0502020204030204" pitchFamily="34" charset="0"/>
              </a:rPr>
              <a:t>Sự biểu hiện của gen chịu ảnh hưởng của những yếu tố nào?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Hoàn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thành</a:t>
            </a:r>
            <a:r>
              <a:rPr lang="en-US" sz="3200" b="1" dirty="0">
                <a:latin typeface="Calibri" panose="020F0502020204030204" pitchFamily="34" charset="0"/>
                <a:cs typeface="Calibri" panose="020F0502020204030204" pitchFamily="34" charset="0"/>
              </a:rPr>
              <a:t> PHT 1</a:t>
            </a:r>
          </a:p>
        </p:txBody>
      </p:sp>
      <p:sp>
        <p:nvSpPr>
          <p:cNvPr id="9" name="直角三角形 2"/>
          <p:cNvSpPr/>
          <p:nvPr/>
        </p:nvSpPr>
        <p:spPr>
          <a:xfrm rot="17117050" flipH="1">
            <a:off x="1827735" y="1860772"/>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283390" y="987646"/>
            <a:ext cx="2393549" cy="1214775"/>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3200" b="1" kern="0" dirty="0">
                <a:solidFill>
                  <a:schemeClr val="bg1"/>
                </a:solidFill>
                <a:latin typeface="Calibri" panose="020F0502020204030204" pitchFamily="34" charset="0"/>
                <a:ea typeface="微软雅黑" pitchFamily="34" charset="-122"/>
                <a:cs typeface="Calibri" panose="020F0502020204030204" pitchFamily="34" charset="0"/>
              </a:rPr>
              <a:t>C</a:t>
            </a:r>
            <a:r>
              <a:rPr lang="en-US" altLang="zh-CN" sz="3200" b="1" kern="0" dirty="0" err="1">
                <a:solidFill>
                  <a:schemeClr val="bg1"/>
                </a:solidFill>
                <a:latin typeface="Calibri" panose="020F0502020204030204" pitchFamily="34" charset="0"/>
                <a:ea typeface="微软雅黑" pitchFamily="34" charset="-122"/>
                <a:cs typeface="Calibri" panose="020F0502020204030204" pitchFamily="34" charset="0"/>
              </a:rPr>
              <a:t>âu</a:t>
            </a:r>
            <a:r>
              <a:rPr lang="en-US" altLang="zh-CN" sz="3200" b="1" kern="0" dirty="0">
                <a:solidFill>
                  <a:schemeClr val="bg1"/>
                </a:solidFill>
                <a:latin typeface="Calibri" panose="020F0502020204030204" pitchFamily="34" charset="0"/>
                <a:ea typeface="微软雅黑" pitchFamily="34" charset="-122"/>
                <a:cs typeface="Calibri" panose="020F0502020204030204" pitchFamily="34" charset="0"/>
              </a:rPr>
              <a:t> </a:t>
            </a:r>
            <a:r>
              <a:rPr lang="en-US" altLang="zh-CN" sz="3200" b="1" kern="0" dirty="0" err="1">
                <a:solidFill>
                  <a:schemeClr val="bg1"/>
                </a:solidFill>
                <a:latin typeface="Calibri" panose="020F0502020204030204" pitchFamily="34" charset="0"/>
                <a:ea typeface="微软雅黑" pitchFamily="34" charset="-122"/>
                <a:cs typeface="Calibri" panose="020F0502020204030204" pitchFamily="34" charset="0"/>
              </a:rPr>
              <a:t>hỏi</a:t>
            </a:r>
            <a:r>
              <a:rPr lang="en-US" altLang="zh-CN" sz="3200" b="1" kern="0" dirty="0">
                <a:solidFill>
                  <a:schemeClr val="bg1"/>
                </a:solidFill>
                <a:latin typeface="Calibri" panose="020F0502020204030204" pitchFamily="34" charset="0"/>
                <a:ea typeface="微软雅黑" pitchFamily="34" charset="-122"/>
                <a:cs typeface="Calibri" panose="020F0502020204030204" pitchFamily="34" charset="0"/>
              </a:rPr>
              <a:t> </a:t>
            </a:r>
            <a:r>
              <a:rPr lang="vi-VN" altLang="zh-CN" sz="3200" b="1" kern="0" dirty="0">
                <a:solidFill>
                  <a:schemeClr val="bg1"/>
                </a:solidFill>
                <a:latin typeface="Calibri" panose="020F0502020204030204" pitchFamily="34" charset="0"/>
                <a:ea typeface="微软雅黑" pitchFamily="34" charset="-122"/>
                <a:cs typeface="Calibri" panose="020F0502020204030204" pitchFamily="34" charset="0"/>
              </a:rPr>
              <a:t>1</a:t>
            </a:r>
            <a:endParaRPr lang="zh-CN" altLang="en-US" sz="3200" b="1" kern="0" dirty="0">
              <a:solidFill>
                <a:schemeClr val="bg1"/>
              </a:solidFill>
              <a:latin typeface="Calibri" panose="020F0502020204030204" pitchFamily="34" charset="0"/>
              <a:ea typeface="微软雅黑" pitchFamily="34" charset="-122"/>
              <a:cs typeface="Calibri" panose="020F0502020204030204" pitchFamily="34" charset="0"/>
            </a:endParaRPr>
          </a:p>
        </p:txBody>
      </p:sp>
      <p:sp>
        <p:nvSpPr>
          <p:cNvPr id="14" name="标题 13"/>
          <p:cNvSpPr>
            <a:spLocks noGrp="1"/>
          </p:cNvSpPr>
          <p:nvPr>
            <p:ph type="title"/>
          </p:nvPr>
        </p:nvSpPr>
        <p:spPr>
          <a:xfrm>
            <a:off x="1984055" y="555318"/>
            <a:ext cx="9121495"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 SỰ TƯƠNG TÁC GIỮA KIỂU GENE VÀ MÔI TRƯỜNG</a:t>
            </a:r>
            <a:endParaRPr lang="en-US" dirty="0">
              <a:solidFill>
                <a:srgbClr val="FF0000"/>
              </a:solidFill>
              <a:latin typeface="Calibri" panose="020F0502020204030204" pitchFamily="34" charset="0"/>
              <a:cs typeface="Calibri" panose="020F0502020204030204" pitchFamily="34" charset="0"/>
            </a:endParaRPr>
          </a:p>
        </p:txBody>
      </p:sp>
      <p:pic>
        <p:nvPicPr>
          <p:cNvPr id="15" name="Picture 14" descr="C:\Users\HUYNH HOANG TRUNG\Desktop\1A12.png"/>
          <p:cNvPicPr/>
          <p:nvPr/>
        </p:nvPicPr>
        <p:blipFill>
          <a:blip r:embed="rId3">
            <a:extLst>
              <a:ext uri="{28A0092B-C50C-407E-A947-70E740481C1C}">
                <a14:useLocalDpi xmlns:a14="http://schemas.microsoft.com/office/drawing/2010/main" val="0"/>
              </a:ext>
            </a:extLst>
          </a:blip>
          <a:srcRect/>
          <a:stretch>
            <a:fillRect/>
          </a:stretch>
        </p:blipFill>
        <p:spPr bwMode="auto">
          <a:xfrm>
            <a:off x="445259" y="3336781"/>
            <a:ext cx="4762846" cy="3353054"/>
          </a:xfrm>
          <a:prstGeom prst="rect">
            <a:avLst/>
          </a:prstGeom>
          <a:noFill/>
          <a:ln>
            <a:noFill/>
          </a:ln>
        </p:spPr>
      </p:pic>
      <p:pic>
        <p:nvPicPr>
          <p:cNvPr id="16" name="Picture 15" descr="C:\Users\HUYNH HOANG TRUNG\Desktop\WQAC1.png"/>
          <p:cNvPicPr/>
          <p:nvPr/>
        </p:nvPicPr>
        <p:blipFill>
          <a:blip r:embed="rId4">
            <a:extLst>
              <a:ext uri="{28A0092B-C50C-407E-A947-70E740481C1C}">
                <a14:useLocalDpi xmlns:a14="http://schemas.microsoft.com/office/drawing/2010/main" val="0"/>
              </a:ext>
            </a:extLst>
          </a:blip>
          <a:srcRect/>
          <a:stretch>
            <a:fillRect/>
          </a:stretch>
        </p:blipFill>
        <p:spPr bwMode="auto">
          <a:xfrm>
            <a:off x="5353878" y="3336781"/>
            <a:ext cx="6202246" cy="3353054"/>
          </a:xfrm>
          <a:prstGeom prst="rect">
            <a:avLst/>
          </a:prstGeom>
          <a:noFill/>
          <a:ln>
            <a:noFill/>
          </a:ln>
        </p:spPr>
      </p:pic>
    </p:spTree>
    <p:extLst>
      <p:ext uri="{BB962C8B-B14F-4D97-AF65-F5344CB8AC3E}">
        <p14:creationId xmlns:p14="http://schemas.microsoft.com/office/powerpoint/2010/main" val="89507292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3"/>
          <p:cNvSpPr/>
          <p:nvPr/>
        </p:nvSpPr>
        <p:spPr>
          <a:xfrm>
            <a:off x="209756" y="1629072"/>
            <a:ext cx="11558174" cy="1956435"/>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Quan sát H.10.4 SGK và đọc SGK, trả lời câu hỏi: </a:t>
            </a:r>
            <a:r>
              <a:rPr lang="vi-VN" sz="3200" b="1" dirty="0">
                <a:latin typeface="Calibri" panose="020F0502020204030204" pitchFamily="34" charset="0"/>
                <a:cs typeface="Calibri" panose="020F0502020204030204" pitchFamily="34" charset="0"/>
              </a:rPr>
              <a:t>Bố mẹ truyền kiểu gen hay kiểu hình cho thế hệ sau</a:t>
            </a:r>
            <a:r>
              <a:rPr lang="en-US" sz="3200" b="1" dirty="0">
                <a:latin typeface="Calibri" panose="020F0502020204030204" pitchFamily="34" charset="0"/>
                <a:cs typeface="Calibri" panose="020F0502020204030204" pitchFamily="34" charset="0"/>
              </a:rPr>
              <a:t>?</a:t>
            </a:r>
            <a:r>
              <a:rPr lang="vi-VN" sz="3200" b="1" dirty="0">
                <a:latin typeface="Calibri" panose="020F0502020204030204" pitchFamily="34" charset="0"/>
                <a:cs typeface="Calibri" panose="020F0502020204030204" pitchFamily="34" charset="0"/>
              </a:rPr>
              <a:t> Lấy VD</a:t>
            </a:r>
            <a:r>
              <a:rPr lang="en-US" sz="3200" b="1" dirty="0">
                <a:latin typeface="Calibri" panose="020F0502020204030204" pitchFamily="34" charset="0"/>
                <a:cs typeface="Calibri" panose="020F0502020204030204" pitchFamily="34" charset="0"/>
              </a:rPr>
              <a:t>?</a:t>
            </a:r>
            <a:r>
              <a:rPr lang="vi-VN" sz="3200" b="1" dirty="0">
                <a:latin typeface="Calibri" panose="020F0502020204030204" pitchFamily="34" charset="0"/>
                <a:cs typeface="Calibri" panose="020F0502020204030204" pitchFamily="34" charset="0"/>
              </a:rPr>
              <a:t> Giải thích tại sao trong cùng một điều kiện sống, các kiểu gen khác nhau lại có phản ứng khác nhau</a:t>
            </a:r>
            <a:r>
              <a:rPr lang="en-US" sz="3200" b="1" dirty="0">
                <a:latin typeface="Calibri" panose="020F0502020204030204" pitchFamily="34" charset="0"/>
                <a:cs typeface="Calibri" panose="020F0502020204030204" pitchFamily="34" charset="0"/>
              </a:rPr>
              <a:t>?</a:t>
            </a:r>
          </a:p>
        </p:txBody>
      </p:sp>
      <p:sp>
        <p:nvSpPr>
          <p:cNvPr id="12" name="直角三角形 2"/>
          <p:cNvSpPr/>
          <p:nvPr/>
        </p:nvSpPr>
        <p:spPr>
          <a:xfrm rot="17117050" flipH="1">
            <a:off x="1423343" y="1655145"/>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0" y="953526"/>
            <a:ext cx="2411896" cy="1458370"/>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vi-VN" altLang="zh-CN" sz="2933" b="1" kern="0" dirty="0">
                <a:solidFill>
                  <a:schemeClr val="bg1"/>
                </a:solidFill>
                <a:latin typeface="Calibri" panose="020F0502020204030204" pitchFamily="34" charset="0"/>
                <a:ea typeface="微软雅黑" pitchFamily="34" charset="-122"/>
                <a:cs typeface="Calibri" panose="020F0502020204030204" pitchFamily="34" charset="0"/>
              </a:rPr>
              <a:t>C</a:t>
            </a:r>
            <a:r>
              <a:rPr lang="en-US" altLang="zh-CN" sz="2933" b="1" kern="0" dirty="0" err="1">
                <a:solidFill>
                  <a:schemeClr val="bg1"/>
                </a:solidFill>
                <a:latin typeface="Calibri" panose="020F0502020204030204" pitchFamily="34" charset="0"/>
                <a:ea typeface="微软雅黑" pitchFamily="34" charset="-122"/>
                <a:cs typeface="Calibri" panose="020F0502020204030204" pitchFamily="34" charset="0"/>
              </a:rPr>
              <a:t>âu</a:t>
            </a:r>
            <a:r>
              <a:rPr lang="en-US" altLang="zh-CN" sz="2933" b="1" kern="0" dirty="0">
                <a:solidFill>
                  <a:schemeClr val="bg1"/>
                </a:solidFill>
                <a:latin typeface="Calibri" panose="020F0502020204030204" pitchFamily="34" charset="0"/>
                <a:ea typeface="微软雅黑" pitchFamily="34" charset="-122"/>
                <a:cs typeface="Calibri" panose="020F0502020204030204" pitchFamily="34" charset="0"/>
              </a:rPr>
              <a:t> </a:t>
            </a:r>
            <a:r>
              <a:rPr lang="en-US" altLang="zh-CN" sz="2933" b="1" kern="0" dirty="0" err="1">
                <a:solidFill>
                  <a:schemeClr val="bg1"/>
                </a:solidFill>
                <a:latin typeface="Calibri" panose="020F0502020204030204" pitchFamily="34" charset="0"/>
                <a:ea typeface="微软雅黑" pitchFamily="34" charset="-122"/>
                <a:cs typeface="Calibri" panose="020F0502020204030204" pitchFamily="34" charset="0"/>
              </a:rPr>
              <a:t>hỏi</a:t>
            </a:r>
            <a:r>
              <a:rPr lang="en-US" altLang="zh-CN" sz="2933" b="1" kern="0" dirty="0">
                <a:solidFill>
                  <a:schemeClr val="bg1"/>
                </a:solidFill>
                <a:latin typeface="Calibri" panose="020F0502020204030204" pitchFamily="34" charset="0"/>
                <a:ea typeface="微软雅黑" pitchFamily="34" charset="-122"/>
                <a:cs typeface="Calibri" panose="020F0502020204030204" pitchFamily="34" charset="0"/>
              </a:rPr>
              <a:t> </a:t>
            </a:r>
            <a:r>
              <a:rPr lang="vi-VN" altLang="zh-CN" sz="2933" b="1" kern="0" dirty="0">
                <a:solidFill>
                  <a:schemeClr val="bg1"/>
                </a:solidFill>
                <a:latin typeface="Calibri" panose="020F0502020204030204" pitchFamily="34" charset="0"/>
                <a:ea typeface="微软雅黑" pitchFamily="34" charset="-122"/>
                <a:cs typeface="Calibri" panose="020F0502020204030204" pitchFamily="34" charset="0"/>
              </a:rPr>
              <a:t>2</a:t>
            </a:r>
            <a:endParaRPr lang="zh-CN" altLang="en-US" sz="2933" b="1" kern="0" dirty="0">
              <a:solidFill>
                <a:schemeClr val="bg1"/>
              </a:solidFill>
              <a:latin typeface="Calibri" panose="020F0502020204030204" pitchFamily="34" charset="0"/>
              <a:ea typeface="微软雅黑" pitchFamily="34" charset="-122"/>
              <a:cs typeface="Calibri" panose="020F0502020204030204" pitchFamily="34" charset="0"/>
            </a:endParaRPr>
          </a:p>
        </p:txBody>
      </p:sp>
      <p:pic>
        <p:nvPicPr>
          <p:cNvPr id="17" name="Picture 16" descr="C:\Users\HUYNH HOANG TRUNG\Desktop\waz.png"/>
          <p:cNvPicPr/>
          <p:nvPr/>
        </p:nvPicPr>
        <p:blipFill>
          <a:blip r:embed="rId3">
            <a:extLst>
              <a:ext uri="{28A0092B-C50C-407E-A947-70E740481C1C}">
                <a14:useLocalDpi xmlns:a14="http://schemas.microsoft.com/office/drawing/2010/main" val="0"/>
              </a:ext>
            </a:extLst>
          </a:blip>
          <a:srcRect/>
          <a:stretch>
            <a:fillRect/>
          </a:stretch>
        </p:blipFill>
        <p:spPr bwMode="auto">
          <a:xfrm>
            <a:off x="1984055" y="3663288"/>
            <a:ext cx="9783875" cy="2909790"/>
          </a:xfrm>
          <a:prstGeom prst="rect">
            <a:avLst/>
          </a:prstGeom>
          <a:noFill/>
          <a:ln>
            <a:noFill/>
          </a:ln>
        </p:spPr>
      </p:pic>
      <p:sp>
        <p:nvSpPr>
          <p:cNvPr id="19" name="标题 13">
            <a:extLst>
              <a:ext uri="{FF2B5EF4-FFF2-40B4-BE49-F238E27FC236}">
                <a16:creationId xmlns:a16="http://schemas.microsoft.com/office/drawing/2014/main" id="{DD2FB75F-597F-4E62-A6B9-6A9E7709F952}"/>
              </a:ext>
            </a:extLst>
          </p:cNvPr>
          <p:cNvSpPr>
            <a:spLocks noGrp="1"/>
          </p:cNvSpPr>
          <p:nvPr>
            <p:ph type="title"/>
          </p:nvPr>
        </p:nvSpPr>
        <p:spPr>
          <a:xfrm>
            <a:off x="1984055" y="555318"/>
            <a:ext cx="9121495" cy="398208"/>
          </a:xfrm>
        </p:spPr>
        <p:txBody>
          <a:bodyPr>
            <a:noAutofit/>
          </a:bodyPr>
          <a:lstStyle/>
          <a:p>
            <a:r>
              <a:rPr lang="vi-VN" dirty="0">
                <a:solidFill>
                  <a:srgbClr val="FF0000"/>
                </a:solidFill>
                <a:latin typeface="Calibri" panose="020F0502020204030204" pitchFamily="34" charset="0"/>
                <a:cs typeface="Calibri" panose="020F0502020204030204" pitchFamily="34" charset="0"/>
              </a:rPr>
              <a:t>I. SỰ TƯƠNG TÁC GIỮA KIỂU GENE VÀ MÔI TRƯỜNG</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346961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1005549" y="136748"/>
            <a:ext cx="10337742" cy="1513781"/>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Nghiên cứu hình 10.2; 10.3 và nội dung SGK trang 74, hãy cho biết sự biểu hiện của gene chịu ảnh hưởng của những yếu tố nào?</a:t>
            </a:r>
            <a:endParaRPr lang="en-US" sz="3200" dirty="0">
              <a:latin typeface="Calibri" panose="020F0502020204030204" pitchFamily="34" charset="0"/>
              <a:cs typeface="Calibri" panose="020F0502020204030204" pitchFamily="34" charset="0"/>
            </a:endParaRPr>
          </a:p>
        </p:txBody>
      </p:sp>
      <p:sp>
        <p:nvSpPr>
          <p:cNvPr id="9" name="直角三角形 2"/>
          <p:cNvSpPr/>
          <p:nvPr/>
        </p:nvSpPr>
        <p:spPr>
          <a:xfrm rot="17117050" flipH="1">
            <a:off x="1671324" y="700167"/>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1172289" y="136748"/>
            <a:ext cx="1668364" cy="89995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2933" kern="0" dirty="0">
                <a:solidFill>
                  <a:schemeClr val="bg1"/>
                </a:solidFill>
                <a:latin typeface="Arial Black" pitchFamily="34" charset="0"/>
                <a:ea typeface="微软雅黑" pitchFamily="34" charset="-122"/>
              </a:rPr>
              <a:t>CH1</a:t>
            </a:r>
            <a:endParaRPr lang="zh-CN" altLang="en-US" sz="2933" kern="0" dirty="0">
              <a:solidFill>
                <a:schemeClr val="bg1"/>
              </a:solidFill>
              <a:latin typeface="Arial Black" pitchFamily="34" charset="0"/>
              <a:ea typeface="微软雅黑" pitchFamily="34" charset="-122"/>
            </a:endParaRPr>
          </a:p>
        </p:txBody>
      </p:sp>
      <p:sp>
        <p:nvSpPr>
          <p:cNvPr id="11" name="矩形 3"/>
          <p:cNvSpPr/>
          <p:nvPr/>
        </p:nvSpPr>
        <p:spPr>
          <a:xfrm>
            <a:off x="569843" y="4621135"/>
            <a:ext cx="11120288" cy="195002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Kiểu hình của của sinh vật được hình thành do sự tương tác giữa kiểu gene với môi trường. Các cá thể có cùng KG nhưng sinh trưởng và phát triển trong các môi trường khác nhau có thể cho KH khác nhau.</a:t>
            </a:r>
            <a:endParaRPr lang="en-US" sz="3200" dirty="0">
              <a:latin typeface="Calibri" panose="020F0502020204030204" pitchFamily="34" charset="0"/>
              <a:cs typeface="Calibri" panose="020F0502020204030204" pitchFamily="34" charset="0"/>
            </a:endParaRPr>
          </a:p>
        </p:txBody>
      </p:sp>
      <p:sp>
        <p:nvSpPr>
          <p:cNvPr id="12" name="直角三角形 2"/>
          <p:cNvSpPr/>
          <p:nvPr/>
        </p:nvSpPr>
        <p:spPr>
          <a:xfrm rot="17117050" flipH="1">
            <a:off x="1566886" y="5340729"/>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81487" y="4621135"/>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schemeClr val="bg1"/>
                </a:solidFill>
                <a:latin typeface="Arial Black" pitchFamily="34" charset="0"/>
                <a:ea typeface="微软雅黑" pitchFamily="34" charset="-122"/>
              </a:rPr>
              <a:t>ĐÁ</a:t>
            </a:r>
            <a:r>
              <a:rPr lang="vi-VN" altLang="zh-CN" sz="2933" kern="0" dirty="0">
                <a:solidFill>
                  <a:schemeClr val="bg1"/>
                </a:solidFill>
                <a:latin typeface="Arial Black" pitchFamily="34" charset="0"/>
                <a:ea typeface="微软雅黑" pitchFamily="34" charset="-122"/>
              </a:rPr>
              <a:t>P ÁN</a:t>
            </a:r>
            <a:endParaRPr lang="zh-CN" altLang="en-US" sz="2933" kern="0" dirty="0">
              <a:solidFill>
                <a:schemeClr val="bg1"/>
              </a:solidFill>
              <a:latin typeface="Arial Black" pitchFamily="34" charset="0"/>
              <a:ea typeface="微软雅黑" pitchFamily="34" charset="-122"/>
            </a:endParaRPr>
          </a:p>
        </p:txBody>
      </p:sp>
      <p:pic>
        <p:nvPicPr>
          <p:cNvPr id="15" name="Picture 14" descr="C:\Users\HUYNH HOANG TRUNG\Desktop\1A12.png"/>
          <p:cNvPicPr/>
          <p:nvPr/>
        </p:nvPicPr>
        <p:blipFill>
          <a:blip r:embed="rId3">
            <a:extLst>
              <a:ext uri="{28A0092B-C50C-407E-A947-70E740481C1C}">
                <a14:useLocalDpi xmlns:a14="http://schemas.microsoft.com/office/drawing/2010/main" val="0"/>
              </a:ext>
            </a:extLst>
          </a:blip>
          <a:srcRect/>
          <a:stretch>
            <a:fillRect/>
          </a:stretch>
        </p:blipFill>
        <p:spPr bwMode="auto">
          <a:xfrm>
            <a:off x="1172288" y="1638825"/>
            <a:ext cx="4310287" cy="2760897"/>
          </a:xfrm>
          <a:prstGeom prst="rect">
            <a:avLst/>
          </a:prstGeom>
          <a:noFill/>
          <a:ln>
            <a:noFill/>
          </a:ln>
        </p:spPr>
      </p:pic>
      <p:pic>
        <p:nvPicPr>
          <p:cNvPr id="16" name="Picture 15" descr="C:\Users\HUYNH HOANG TRUNG\Desktop\WQAC1.png"/>
          <p:cNvPicPr/>
          <p:nvPr/>
        </p:nvPicPr>
        <p:blipFill>
          <a:blip r:embed="rId4">
            <a:extLst>
              <a:ext uri="{28A0092B-C50C-407E-A947-70E740481C1C}">
                <a14:useLocalDpi xmlns:a14="http://schemas.microsoft.com/office/drawing/2010/main" val="0"/>
              </a:ext>
            </a:extLst>
          </a:blip>
          <a:srcRect/>
          <a:stretch>
            <a:fillRect/>
          </a:stretch>
        </p:blipFill>
        <p:spPr bwMode="auto">
          <a:xfrm>
            <a:off x="5492170" y="1650529"/>
            <a:ext cx="5851119" cy="2749193"/>
          </a:xfrm>
          <a:prstGeom prst="rect">
            <a:avLst/>
          </a:prstGeom>
          <a:noFill/>
          <a:ln>
            <a:noFill/>
          </a:ln>
        </p:spPr>
      </p:pic>
    </p:spTree>
    <p:extLst>
      <p:ext uri="{BB962C8B-B14F-4D97-AF65-F5344CB8AC3E}">
        <p14:creationId xmlns:p14="http://schemas.microsoft.com/office/powerpoint/2010/main" val="32746300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3"/>
          <p:cNvSpPr/>
          <p:nvPr/>
        </p:nvSpPr>
        <p:spPr>
          <a:xfrm>
            <a:off x="0" y="109353"/>
            <a:ext cx="11855669" cy="1702776"/>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2800" dirty="0">
                <a:solidFill>
                  <a:prstClr val="black"/>
                </a:solidFill>
                <a:latin typeface="Calibri" panose="020F0502020204030204" pitchFamily="34" charset="0"/>
                <a:cs typeface="Calibri" panose="020F0502020204030204" pitchFamily="34" charset="0"/>
              </a:rPr>
              <a:t>Quan sát H.10.4 SGK và đọc SGK, trả lời câu hỏi: </a:t>
            </a:r>
            <a:r>
              <a:rPr lang="vi-VN" sz="2800" b="1" dirty="0">
                <a:solidFill>
                  <a:prstClr val="black"/>
                </a:solidFill>
                <a:latin typeface="Calibri" panose="020F0502020204030204" pitchFamily="34" charset="0"/>
                <a:cs typeface="Calibri" panose="020F0502020204030204" pitchFamily="34" charset="0"/>
              </a:rPr>
              <a:t>Bố mẹ truyền kiểu gen hay kiểu hình cho thế hệ sau. Lấy VD. Giải thích tại sao trong cùng một điều kiện sống, các kiểu gen khác nhau lại có phản ứng khác nhau.</a:t>
            </a:r>
            <a:endParaRPr lang="en-US" sz="2800" b="1" dirty="0">
              <a:solidFill>
                <a:prstClr val="black"/>
              </a:solidFill>
              <a:latin typeface="Calibri" panose="020F0502020204030204" pitchFamily="34" charset="0"/>
              <a:cs typeface="Calibri" panose="020F0502020204030204" pitchFamily="34" charset="0"/>
            </a:endParaRPr>
          </a:p>
        </p:txBody>
      </p:sp>
      <p:sp>
        <p:nvSpPr>
          <p:cNvPr id="9" name="直角三角形 2"/>
          <p:cNvSpPr/>
          <p:nvPr/>
        </p:nvSpPr>
        <p:spPr>
          <a:xfrm rot="17117050" flipH="1">
            <a:off x="1054997" y="595490"/>
            <a:ext cx="912549" cy="1229026"/>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0" name="任意多边形 9"/>
          <p:cNvSpPr/>
          <p:nvPr/>
        </p:nvSpPr>
        <p:spPr>
          <a:xfrm>
            <a:off x="555157" y="53478"/>
            <a:ext cx="1668364" cy="899959"/>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tx2"/>
          </a:solidFill>
          <a:ln w="25400" cap="flat" cmpd="sng" algn="ctr">
            <a:noFill/>
            <a:prstDash val="solid"/>
          </a:ln>
          <a:effectLst/>
        </p:spPr>
        <p:txBody>
          <a:bodyPr lIns="0" tIns="0" rIns="0" bIns="0" anchor="ctr"/>
          <a:lstStyle/>
          <a:p>
            <a:pPr algn="ctr">
              <a:defRPr/>
            </a:pPr>
            <a:r>
              <a:rPr lang="vi-VN" altLang="zh-CN" sz="2933" kern="0" dirty="0">
                <a:solidFill>
                  <a:prstClr val="white"/>
                </a:solidFill>
                <a:latin typeface="Arial Black" pitchFamily="34" charset="0"/>
              </a:rPr>
              <a:t>CH2</a:t>
            </a:r>
            <a:endParaRPr lang="zh-CN" altLang="en-US" sz="2933" kern="0" dirty="0">
              <a:solidFill>
                <a:prstClr val="white"/>
              </a:solidFill>
              <a:latin typeface="Arial Black" pitchFamily="34" charset="0"/>
            </a:endParaRPr>
          </a:p>
        </p:txBody>
      </p:sp>
      <p:sp>
        <p:nvSpPr>
          <p:cNvPr id="11" name="矩形 3"/>
          <p:cNvSpPr/>
          <p:nvPr/>
        </p:nvSpPr>
        <p:spPr>
          <a:xfrm>
            <a:off x="555157" y="4280452"/>
            <a:ext cx="11300512" cy="2412010"/>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 fmla="*/ 433137 w 5688632"/>
              <a:gd name="connsiteY0" fmla="*/ 12032 h 2053062"/>
              <a:gd name="connsiteX1" fmla="*/ 5688632 w 5688632"/>
              <a:gd name="connsiteY1" fmla="*/ 0 h 2053062"/>
              <a:gd name="connsiteX2" fmla="*/ 5688632 w 5688632"/>
              <a:gd name="connsiteY2" fmla="*/ 2053062 h 2053062"/>
              <a:gd name="connsiteX3" fmla="*/ 0 w 5688632"/>
              <a:gd name="connsiteY3" fmla="*/ 2053062 h 2053062"/>
              <a:gd name="connsiteX4" fmla="*/ 433137 w 5688632"/>
              <a:gd name="connsiteY4" fmla="*/ 12032 h 205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2380271" tIns="68763" rIns="105790" bIns="68763" anchor="ctr"/>
          <a:lstStyle/>
          <a:p>
            <a:r>
              <a:rPr lang="vi-VN" sz="3200" dirty="0">
                <a:latin typeface="Calibri" panose="020F0502020204030204" pitchFamily="34" charset="0"/>
                <a:cs typeface="Calibri" panose="020F0502020204030204" pitchFamily="34" charset="0"/>
              </a:rPr>
              <a:t>-Bố mẹ truyền kiểu gen cho đời con. Ví dụ: Bố mũi cao nhưng con mũi thấp.</a:t>
            </a:r>
            <a:endParaRPr lang="en-US" sz="3200" dirty="0">
              <a:latin typeface="Calibri" panose="020F0502020204030204" pitchFamily="34" charset="0"/>
              <a:cs typeface="Calibri" panose="020F0502020204030204" pitchFamily="34" charset="0"/>
            </a:endParaRPr>
          </a:p>
          <a:p>
            <a:r>
              <a:rPr lang="vi-VN" sz="3200" dirty="0">
                <a:latin typeface="Calibri" panose="020F0502020204030204" pitchFamily="34" charset="0"/>
                <a:cs typeface="Calibri" panose="020F0502020204030204" pitchFamily="34" charset="0"/>
              </a:rPr>
              <a:t>- Trong cùng một điều kiện sống nhưng các kiểu gen khác nhau có phản ứng khác nhau vì mỗi kiểu gene có một mức phản ứng riêng.</a:t>
            </a:r>
            <a:endParaRPr lang="en-US" sz="3200" dirty="0">
              <a:solidFill>
                <a:prstClr val="black"/>
              </a:solidFill>
              <a:latin typeface="Calibri" panose="020F0502020204030204" pitchFamily="34" charset="0"/>
              <a:cs typeface="Calibri" panose="020F0502020204030204" pitchFamily="34" charset="0"/>
            </a:endParaRPr>
          </a:p>
        </p:txBody>
      </p:sp>
      <p:sp>
        <p:nvSpPr>
          <p:cNvPr id="12" name="直角三角形 2"/>
          <p:cNvSpPr/>
          <p:nvPr/>
        </p:nvSpPr>
        <p:spPr>
          <a:xfrm rot="17117050" flipH="1">
            <a:off x="1662809" y="4977163"/>
            <a:ext cx="1121424" cy="1609434"/>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 fmla="*/ 0 w 1625488"/>
              <a:gd name="connsiteY0" fmla="*/ 1842558 h 1842558"/>
              <a:gd name="connsiteX1" fmla="*/ 0 w 1625488"/>
              <a:gd name="connsiteY1" fmla="*/ 0 h 1842558"/>
              <a:gd name="connsiteX2" fmla="*/ 1625488 w 1625488"/>
              <a:gd name="connsiteY2" fmla="*/ 843012 h 1842558"/>
              <a:gd name="connsiteX3" fmla="*/ 0 w 1625488"/>
              <a:gd name="connsiteY3" fmla="*/ 1842558 h 1842558"/>
              <a:gd name="connsiteX0" fmla="*/ 0 w 1690209"/>
              <a:gd name="connsiteY0" fmla="*/ 1842558 h 1842558"/>
              <a:gd name="connsiteX1" fmla="*/ 0 w 1690209"/>
              <a:gd name="connsiteY1" fmla="*/ 0 h 1842558"/>
              <a:gd name="connsiteX2" fmla="*/ 1690209 w 1690209"/>
              <a:gd name="connsiteY2" fmla="*/ 149753 h 1842558"/>
              <a:gd name="connsiteX3" fmla="*/ 0 w 1690209"/>
              <a:gd name="connsiteY3" fmla="*/ 1842558 h 1842558"/>
            </a:gdLst>
            <a:ahLst/>
            <a:cxnLst>
              <a:cxn ang="0">
                <a:pos x="connsiteX0" y="connsiteY0"/>
              </a:cxn>
              <a:cxn ang="0">
                <a:pos x="connsiteX1" y="connsiteY1"/>
              </a:cxn>
              <a:cxn ang="0">
                <a:pos x="connsiteX2" y="connsiteY2"/>
              </a:cxn>
              <a:cxn ang="0">
                <a:pos x="connsiteX3" y="connsiteY3"/>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34352" tIns="67177" rIns="134352" bIns="67177" anchor="ctr"/>
          <a:lstStyle/>
          <a:p>
            <a:pPr algn="ctr">
              <a:defRPr/>
            </a:pPr>
            <a:endParaRPr lang="zh-CN" altLang="en-US" sz="2000" kern="0">
              <a:solidFill>
                <a:sysClr val="window" lastClr="FFFFFF"/>
              </a:solidFill>
              <a:latin typeface="Calibri"/>
              <a:ea typeface="宋体"/>
            </a:endParaRPr>
          </a:p>
        </p:txBody>
      </p:sp>
      <p:sp>
        <p:nvSpPr>
          <p:cNvPr id="13" name="任意多边形 12"/>
          <p:cNvSpPr/>
          <p:nvPr/>
        </p:nvSpPr>
        <p:spPr>
          <a:xfrm>
            <a:off x="336331" y="4537416"/>
            <a:ext cx="2694092" cy="1433763"/>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2933" kern="0" dirty="0">
                <a:solidFill>
                  <a:prstClr val="white"/>
                </a:solidFill>
                <a:latin typeface="Arial Black" pitchFamily="34" charset="0"/>
              </a:rPr>
              <a:t>ĐÁP</a:t>
            </a:r>
            <a:r>
              <a:rPr lang="vi-VN" altLang="zh-CN" sz="2933" kern="0" dirty="0">
                <a:solidFill>
                  <a:prstClr val="white"/>
                </a:solidFill>
                <a:latin typeface="Arial Black" pitchFamily="34" charset="0"/>
              </a:rPr>
              <a:t> ÁN</a:t>
            </a:r>
            <a:endParaRPr lang="zh-CN" altLang="en-US" sz="2933" kern="0" dirty="0">
              <a:solidFill>
                <a:prstClr val="white"/>
              </a:solidFill>
              <a:latin typeface="Arial Black" pitchFamily="34" charset="0"/>
            </a:endParaRPr>
          </a:p>
        </p:txBody>
      </p:sp>
      <p:pic>
        <p:nvPicPr>
          <p:cNvPr id="17" name="Picture 16" descr="C:\Users\HUYNH HOANG TRUNG\Desktop\waz.png"/>
          <p:cNvPicPr/>
          <p:nvPr/>
        </p:nvPicPr>
        <p:blipFill>
          <a:blip r:embed="rId3">
            <a:extLst>
              <a:ext uri="{28A0092B-C50C-407E-A947-70E740481C1C}">
                <a14:useLocalDpi xmlns:a14="http://schemas.microsoft.com/office/drawing/2010/main" val="0"/>
              </a:ext>
            </a:extLst>
          </a:blip>
          <a:srcRect/>
          <a:stretch>
            <a:fillRect/>
          </a:stretch>
        </p:blipFill>
        <p:spPr bwMode="auto">
          <a:xfrm>
            <a:off x="2223521" y="1921012"/>
            <a:ext cx="7795122" cy="2254875"/>
          </a:xfrm>
          <a:prstGeom prst="rect">
            <a:avLst/>
          </a:prstGeom>
          <a:noFill/>
          <a:ln>
            <a:noFill/>
          </a:ln>
        </p:spPr>
      </p:pic>
    </p:spTree>
    <p:extLst>
      <p:ext uri="{BB962C8B-B14F-4D97-AF65-F5344CB8AC3E}">
        <p14:creationId xmlns:p14="http://schemas.microsoft.com/office/powerpoint/2010/main" val="20565803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9454D7BF-D585-468B-B16B-12B01CA87E37}"/>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539</TotalTime>
  <Words>2329</Words>
  <Application>Microsoft Office PowerPoint</Application>
  <PresentationFormat>Widescreen</PresentationFormat>
  <Paragraphs>142</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굴림</vt:lpstr>
      <vt:lpstr>微软雅黑</vt:lpstr>
      <vt:lpstr>Arial</vt:lpstr>
      <vt:lpstr>Arial Black</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I. SỰ TƯƠNG TÁC GIỮA KIỂU GENE VÀ MÔI TRƯỜNG</vt:lpstr>
      <vt:lpstr>I. SỰ TƯƠNG TÁC GIỮA KIỂU GENE VÀ MÔI TRƯỜNG</vt:lpstr>
      <vt:lpstr>PowerPoint Presentation</vt:lpstr>
      <vt:lpstr>PowerPoint Presentation</vt:lpstr>
      <vt:lpstr>PowerPoint Presentation</vt:lpstr>
      <vt:lpstr>II. MỨC PHẢN ỨNG</vt:lpstr>
      <vt:lpstr>II. MỨC PHẢN ỨNG</vt:lpstr>
      <vt:lpstr>III. ỨNG DỤNG THỰC TIỄN CỦA MỨC PHẢN ỨNG</vt:lpstr>
      <vt:lpstr>III. ỨNG DỤNG THỰC TIỄN CỦA MỨC PHẢN ỨNG</vt:lpstr>
      <vt:lpstr>III. ỨNG DỤNG THỰC TIỄN CỦA MỨC PHẢN ỨNG</vt:lpstr>
      <vt:lpstr>LUYỆN TẬP</vt:lpstr>
      <vt:lpstr>LUYỆN TẬP</vt:lpstr>
      <vt:lpstr>LUYỆN TẬP</vt:lpstr>
      <vt:lpstr>LUYỆN TẬP</vt:lpstr>
      <vt:lpstr>LUYỆN TẬP</vt:lpstr>
      <vt:lpstr>LUYỆN TẬP</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DELL</cp:lastModifiedBy>
  <cp:revision>88</cp:revision>
  <dcterms:created xsi:type="dcterms:W3CDTF">2015-05-05T08:02:14Z</dcterms:created>
  <dcterms:modified xsi:type="dcterms:W3CDTF">2024-08-04T14:08:56Z</dcterms:modified>
</cp:coreProperties>
</file>