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89" r:id="rId3"/>
    <p:sldId id="770" r:id="rId4"/>
    <p:sldId id="771" r:id="rId5"/>
    <p:sldId id="772" r:id="rId6"/>
    <p:sldId id="773" r:id="rId7"/>
    <p:sldId id="731" r:id="rId8"/>
    <p:sldId id="411" r:id="rId9"/>
    <p:sldId id="734" r:id="rId10"/>
    <p:sldId id="732" r:id="rId11"/>
    <p:sldId id="779" r:id="rId12"/>
    <p:sldId id="780" r:id="rId13"/>
    <p:sldId id="781" r:id="rId14"/>
    <p:sldId id="782" r:id="rId15"/>
    <p:sldId id="774" r:id="rId16"/>
    <p:sldId id="775" r:id="rId17"/>
    <p:sldId id="776" r:id="rId18"/>
    <p:sldId id="777" r:id="rId19"/>
    <p:sldId id="778" r:id="rId20"/>
    <p:sldId id="783" r:id="rId21"/>
    <p:sldId id="784" r:id="rId22"/>
    <p:sldId id="791" r:id="rId23"/>
    <p:sldId id="785" r:id="rId24"/>
    <p:sldId id="786" r:id="rId25"/>
    <p:sldId id="792" r:id="rId26"/>
    <p:sldId id="787" r:id="rId27"/>
    <p:sldId id="788" r:id="rId28"/>
    <p:sldId id="789" r:id="rId29"/>
    <p:sldId id="790" r:id="rId30"/>
    <p:sldId id="748" r:id="rId31"/>
    <p:sldId id="793" r:id="rId32"/>
    <p:sldId id="795" r:id="rId33"/>
    <p:sldId id="796" r:id="rId34"/>
    <p:sldId id="797" r:id="rId35"/>
    <p:sldId id="798" r:id="rId36"/>
    <p:sldId id="794" r:id="rId37"/>
    <p:sldId id="799" r:id="rId38"/>
    <p:sldId id="800" r:id="rId39"/>
    <p:sldId id="802" r:id="rId40"/>
    <p:sldId id="801" r:id="rId41"/>
    <p:sldId id="803" r:id="rId42"/>
    <p:sldId id="809" r:id="rId43"/>
    <p:sldId id="300" r:id="rId44"/>
    <p:sldId id="302" r:id="rId45"/>
    <p:sldId id="712" r:id="rId46"/>
    <p:sldId id="304" r:id="rId47"/>
    <p:sldId id="805" r:id="rId48"/>
    <p:sldId id="804" r:id="rId49"/>
    <p:sldId id="683" r:id="rId50"/>
    <p:sldId id="8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6" d="100"/>
          <a:sy n="56" d="100"/>
        </p:scale>
        <p:origin x="730"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25390-D74B-4B89-93CD-0804437E23A2}"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84B8F-FA84-4529-8F17-03A3B4F3FB67}" type="slidenum">
              <a:rPr lang="en-US" smtClean="0"/>
              <a:t>‹#›</a:t>
            </a:fld>
            <a:endParaRPr lang="en-US"/>
          </a:p>
        </p:txBody>
      </p:sp>
    </p:spTree>
    <p:extLst>
      <p:ext uri="{BB962C8B-B14F-4D97-AF65-F5344CB8AC3E}">
        <p14:creationId xmlns:p14="http://schemas.microsoft.com/office/powerpoint/2010/main" val="264317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50136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09F85BE-46C5-4485-97D8-CEDF2F590F9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3215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7EA3-7899-4814-85CF-C0C5BA15826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7EE41-905A-4A79-ADA9-B3E38FF53B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5CDAE1-C911-490B-92CD-C29A76EE89D1}"/>
              </a:ext>
            </a:extLst>
          </p:cNvPr>
          <p:cNvSpPr>
            <a:spLocks noGrp="1"/>
          </p:cNvSpPr>
          <p:nvPr>
            <p:ph type="dt" sz="half" idx="10"/>
          </p:nvPr>
        </p:nvSpPr>
        <p:spPr>
          <a:xfrm>
            <a:off x="838200" y="6356350"/>
            <a:ext cx="2743200" cy="365125"/>
          </a:xfrm>
          <a:prstGeom prst="rect">
            <a:avLst/>
          </a:prstGeom>
        </p:spPr>
        <p:txBody>
          <a:bodyPr/>
          <a:lstStyle/>
          <a:p>
            <a:fld id="{189472EB-9D02-4FD6-9DB2-F090ECD8965F}" type="datetime1">
              <a:rPr lang="en-US" smtClean="0"/>
              <a:t>8/5/2024</a:t>
            </a:fld>
            <a:endParaRPr lang="en-US"/>
          </a:p>
        </p:txBody>
      </p:sp>
      <p:sp>
        <p:nvSpPr>
          <p:cNvPr id="5" name="Footer Placeholder 4">
            <a:extLst>
              <a:ext uri="{FF2B5EF4-FFF2-40B4-BE49-F238E27FC236}">
                <a16:creationId xmlns:a16="http://schemas.microsoft.com/office/drawing/2014/main" id="{B620676F-38F7-4A0A-8383-03A0C4CC28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516A30-31EB-40D8-975A-DBD6B46EEEE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82748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98CDE-207A-4570-8912-01DC675EB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DE600A-E08A-4F1F-89C6-358D9AD159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790F0-AE01-4644-95C9-72CECE0DED9F}"/>
              </a:ext>
            </a:extLst>
          </p:cNvPr>
          <p:cNvSpPr>
            <a:spLocks noGrp="1"/>
          </p:cNvSpPr>
          <p:nvPr>
            <p:ph type="dt" sz="half" idx="10"/>
          </p:nvPr>
        </p:nvSpPr>
        <p:spPr>
          <a:xfrm>
            <a:off x="838200" y="6356350"/>
            <a:ext cx="2743200" cy="365125"/>
          </a:xfrm>
          <a:prstGeom prst="rect">
            <a:avLst/>
          </a:prstGeom>
        </p:spPr>
        <p:txBody>
          <a:bodyPr/>
          <a:lstStyle/>
          <a:p>
            <a:fld id="{7E2EFC4C-BCD1-45A8-8F76-210A59BA9DF2}" type="datetime1">
              <a:rPr lang="en-US" smtClean="0"/>
              <a:t>8/5/2024</a:t>
            </a:fld>
            <a:endParaRPr lang="en-US"/>
          </a:p>
        </p:txBody>
      </p:sp>
      <p:sp>
        <p:nvSpPr>
          <p:cNvPr id="5" name="Footer Placeholder 4">
            <a:extLst>
              <a:ext uri="{FF2B5EF4-FFF2-40B4-BE49-F238E27FC236}">
                <a16:creationId xmlns:a16="http://schemas.microsoft.com/office/drawing/2014/main" id="{CE859AB9-5A0D-4216-B605-6AAD4CC92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6BAFD0-857D-44D0-BD7A-5DB5C49CD26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578364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3E8BC-AF8D-42C0-942A-5BCB942277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F809F3-3DD1-40CB-9252-4AB40C92A7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674B0-3699-4897-B4E2-2C3ADD15ABF1}"/>
              </a:ext>
            </a:extLst>
          </p:cNvPr>
          <p:cNvSpPr>
            <a:spLocks noGrp="1"/>
          </p:cNvSpPr>
          <p:nvPr>
            <p:ph type="dt" sz="half" idx="10"/>
          </p:nvPr>
        </p:nvSpPr>
        <p:spPr>
          <a:xfrm>
            <a:off x="838200" y="6356350"/>
            <a:ext cx="2743200" cy="365125"/>
          </a:xfrm>
          <a:prstGeom prst="rect">
            <a:avLst/>
          </a:prstGeom>
        </p:spPr>
        <p:txBody>
          <a:bodyPr/>
          <a:lstStyle/>
          <a:p>
            <a:fld id="{144C1EED-7258-4670-96EB-FF00DB8ED1B2}" type="datetime1">
              <a:rPr lang="en-US" smtClean="0"/>
              <a:t>8/5/2024</a:t>
            </a:fld>
            <a:endParaRPr lang="en-US"/>
          </a:p>
        </p:txBody>
      </p:sp>
      <p:sp>
        <p:nvSpPr>
          <p:cNvPr id="5" name="Footer Placeholder 4">
            <a:extLst>
              <a:ext uri="{FF2B5EF4-FFF2-40B4-BE49-F238E27FC236}">
                <a16:creationId xmlns:a16="http://schemas.microsoft.com/office/drawing/2014/main" id="{6756AF79-A339-4497-B01D-84FECFE8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2F07B7-2319-4771-9F4E-FE5227B5AFE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51453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0ACD-7422-4C49-BAB7-6825768793F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924C2C-4C6F-486B-93D0-0E9B517C718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E8521-BFD6-4F69-9040-06523B4EE066}"/>
              </a:ext>
            </a:extLst>
          </p:cNvPr>
          <p:cNvSpPr>
            <a:spLocks noGrp="1"/>
          </p:cNvSpPr>
          <p:nvPr>
            <p:ph type="dt" sz="half" idx="10"/>
          </p:nvPr>
        </p:nvSpPr>
        <p:spPr>
          <a:xfrm>
            <a:off x="838200" y="6356350"/>
            <a:ext cx="2743200" cy="365125"/>
          </a:xfrm>
          <a:prstGeom prst="rect">
            <a:avLst/>
          </a:prstGeom>
        </p:spPr>
        <p:txBody>
          <a:bodyPr/>
          <a:lstStyle/>
          <a:p>
            <a:fld id="{F3D88535-3603-4DFF-B1D9-77026F72F41F}" type="datetime1">
              <a:rPr lang="en-US" smtClean="0"/>
              <a:t>8/5/2024</a:t>
            </a:fld>
            <a:endParaRPr lang="en-US"/>
          </a:p>
        </p:txBody>
      </p:sp>
      <p:sp>
        <p:nvSpPr>
          <p:cNvPr id="5" name="Footer Placeholder 4">
            <a:extLst>
              <a:ext uri="{FF2B5EF4-FFF2-40B4-BE49-F238E27FC236}">
                <a16:creationId xmlns:a16="http://schemas.microsoft.com/office/drawing/2014/main" id="{F17A5048-D9CD-4ACC-A8D4-ADC867354A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D20BDE-11F8-4337-B700-846B0D94E5A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832485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73CA-CFB2-4438-8147-0826744D7E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77FF31-4D60-43E7-A445-CE7773C1230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68648-866C-4A98-8B52-EACF6300D4AE}"/>
              </a:ext>
            </a:extLst>
          </p:cNvPr>
          <p:cNvSpPr>
            <a:spLocks noGrp="1"/>
          </p:cNvSpPr>
          <p:nvPr>
            <p:ph type="dt" sz="half" idx="10"/>
          </p:nvPr>
        </p:nvSpPr>
        <p:spPr>
          <a:xfrm>
            <a:off x="838200" y="6356350"/>
            <a:ext cx="2743200" cy="365125"/>
          </a:xfrm>
          <a:prstGeom prst="rect">
            <a:avLst/>
          </a:prstGeom>
        </p:spPr>
        <p:txBody>
          <a:bodyPr/>
          <a:lstStyle/>
          <a:p>
            <a:fld id="{C3630921-E2FC-4003-A01D-6ABB6DD535D3}" type="datetime1">
              <a:rPr lang="en-US" smtClean="0"/>
              <a:t>8/5/2024</a:t>
            </a:fld>
            <a:endParaRPr lang="en-US"/>
          </a:p>
        </p:txBody>
      </p:sp>
      <p:sp>
        <p:nvSpPr>
          <p:cNvPr id="5" name="Footer Placeholder 4">
            <a:extLst>
              <a:ext uri="{FF2B5EF4-FFF2-40B4-BE49-F238E27FC236}">
                <a16:creationId xmlns:a16="http://schemas.microsoft.com/office/drawing/2014/main" id="{FDBB3087-9BBC-49E5-9490-7F2858CD96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AEE07E-2376-4E29-8282-4ED1B01AF46A}"/>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784759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FC0AA-B8C7-4BB2-A622-CB4BB3C33E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C993C62-0421-4D2C-9001-4ABA909297F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2AAA5-072C-4A6D-83F3-5D77397B1A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5B620C-FCE7-4E91-90DF-B8E53DB6BE47}"/>
              </a:ext>
            </a:extLst>
          </p:cNvPr>
          <p:cNvSpPr>
            <a:spLocks noGrp="1"/>
          </p:cNvSpPr>
          <p:nvPr>
            <p:ph type="dt" sz="half" idx="10"/>
          </p:nvPr>
        </p:nvSpPr>
        <p:spPr>
          <a:xfrm>
            <a:off x="838200" y="6356350"/>
            <a:ext cx="2743200" cy="365125"/>
          </a:xfrm>
          <a:prstGeom prst="rect">
            <a:avLst/>
          </a:prstGeom>
        </p:spPr>
        <p:txBody>
          <a:bodyPr/>
          <a:lstStyle/>
          <a:p>
            <a:fld id="{16EEED3D-5BF4-4616-91C0-53F5D0A2F228}" type="datetime1">
              <a:rPr lang="en-US" smtClean="0"/>
              <a:t>8/5/2024</a:t>
            </a:fld>
            <a:endParaRPr lang="en-US"/>
          </a:p>
        </p:txBody>
      </p:sp>
      <p:sp>
        <p:nvSpPr>
          <p:cNvPr id="6" name="Footer Placeholder 5">
            <a:extLst>
              <a:ext uri="{FF2B5EF4-FFF2-40B4-BE49-F238E27FC236}">
                <a16:creationId xmlns:a16="http://schemas.microsoft.com/office/drawing/2014/main" id="{DC312DB7-C652-40B5-976D-B8C7BC76B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A94A2-F69E-45D8-A3F8-36097124B46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83233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70DC-D702-42D0-BA98-2BDA0314DB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883652-42F7-419C-9EA4-BE56B419CF8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FBFC6A-FA17-489F-AB49-AB661AC5EEF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FAB262-2B1B-4582-B843-8E83FD368F4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96180-4755-4DA0-821D-CB508F9D18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C31F8-2870-4A25-8DE9-4FC63DFEC22A}"/>
              </a:ext>
            </a:extLst>
          </p:cNvPr>
          <p:cNvSpPr>
            <a:spLocks noGrp="1"/>
          </p:cNvSpPr>
          <p:nvPr>
            <p:ph type="dt" sz="half" idx="10"/>
          </p:nvPr>
        </p:nvSpPr>
        <p:spPr>
          <a:xfrm>
            <a:off x="838200" y="6356350"/>
            <a:ext cx="2743200" cy="365125"/>
          </a:xfrm>
          <a:prstGeom prst="rect">
            <a:avLst/>
          </a:prstGeom>
        </p:spPr>
        <p:txBody>
          <a:bodyPr/>
          <a:lstStyle/>
          <a:p>
            <a:fld id="{C0539235-32FE-4E73-9E29-C046407A60FE}" type="datetime1">
              <a:rPr lang="en-US" smtClean="0"/>
              <a:t>8/5/2024</a:t>
            </a:fld>
            <a:endParaRPr lang="en-US"/>
          </a:p>
        </p:txBody>
      </p:sp>
      <p:sp>
        <p:nvSpPr>
          <p:cNvPr id="8" name="Footer Placeholder 7">
            <a:extLst>
              <a:ext uri="{FF2B5EF4-FFF2-40B4-BE49-F238E27FC236}">
                <a16:creationId xmlns:a16="http://schemas.microsoft.com/office/drawing/2014/main" id="{60F8F0ED-9B49-4C0C-9BE2-11EC33F7E0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BB46C06-DADA-4CD2-B223-F0E40689A672}"/>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79823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CB384-3E82-4FF6-8382-FFEDA78786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C4BA61-B8FA-4953-92F9-0AC380C5F3A4}"/>
              </a:ext>
            </a:extLst>
          </p:cNvPr>
          <p:cNvSpPr>
            <a:spLocks noGrp="1"/>
          </p:cNvSpPr>
          <p:nvPr>
            <p:ph type="dt" sz="half" idx="10"/>
          </p:nvPr>
        </p:nvSpPr>
        <p:spPr>
          <a:xfrm>
            <a:off x="838200" y="6356350"/>
            <a:ext cx="2743200" cy="365125"/>
          </a:xfrm>
          <a:prstGeom prst="rect">
            <a:avLst/>
          </a:prstGeom>
        </p:spPr>
        <p:txBody>
          <a:bodyPr/>
          <a:lstStyle/>
          <a:p>
            <a:fld id="{91975110-D9D0-4903-98FB-4F85269E828E}" type="datetime1">
              <a:rPr lang="en-US" smtClean="0"/>
              <a:t>8/5/2024</a:t>
            </a:fld>
            <a:endParaRPr lang="en-US"/>
          </a:p>
        </p:txBody>
      </p:sp>
      <p:sp>
        <p:nvSpPr>
          <p:cNvPr id="4" name="Footer Placeholder 3">
            <a:extLst>
              <a:ext uri="{FF2B5EF4-FFF2-40B4-BE49-F238E27FC236}">
                <a16:creationId xmlns:a16="http://schemas.microsoft.com/office/drawing/2014/main" id="{833E702D-B4FE-4160-9EA9-1817B47556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A0AAA79-9866-4F87-A7C1-555776E452CC}"/>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169135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1FD97-A03E-4889-878D-34A2F71AAF9F}"/>
              </a:ext>
            </a:extLst>
          </p:cNvPr>
          <p:cNvSpPr>
            <a:spLocks noGrp="1"/>
          </p:cNvSpPr>
          <p:nvPr>
            <p:ph type="dt" sz="half" idx="10"/>
          </p:nvPr>
        </p:nvSpPr>
        <p:spPr>
          <a:xfrm>
            <a:off x="838200" y="6356350"/>
            <a:ext cx="2743200" cy="365125"/>
          </a:xfrm>
          <a:prstGeom prst="rect">
            <a:avLst/>
          </a:prstGeom>
        </p:spPr>
        <p:txBody>
          <a:bodyPr/>
          <a:lstStyle/>
          <a:p>
            <a:fld id="{28F212EF-DFEE-4854-9168-466E1144E5D1}" type="datetime1">
              <a:rPr lang="en-US" smtClean="0"/>
              <a:t>8/5/2024</a:t>
            </a:fld>
            <a:endParaRPr lang="en-US"/>
          </a:p>
        </p:txBody>
      </p:sp>
      <p:sp>
        <p:nvSpPr>
          <p:cNvPr id="3" name="Footer Placeholder 2">
            <a:extLst>
              <a:ext uri="{FF2B5EF4-FFF2-40B4-BE49-F238E27FC236}">
                <a16:creationId xmlns:a16="http://schemas.microsoft.com/office/drawing/2014/main" id="{243DE6C4-494A-4A4D-89DE-6B2F290233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422E4F-0BB4-422E-B36A-99F9014CD803}"/>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304165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B974-D5A6-4061-B1DA-FDA29D8BBF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39ED1B-D5F7-45FD-A028-BA6FFD0EF51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242DB4-2D73-405F-87B5-D1AF89990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98C5C-7BF6-487C-85D3-E2E6C4537F95}"/>
              </a:ext>
            </a:extLst>
          </p:cNvPr>
          <p:cNvSpPr>
            <a:spLocks noGrp="1"/>
          </p:cNvSpPr>
          <p:nvPr>
            <p:ph type="dt" sz="half" idx="10"/>
          </p:nvPr>
        </p:nvSpPr>
        <p:spPr>
          <a:xfrm>
            <a:off x="838200" y="6356350"/>
            <a:ext cx="2743200" cy="365125"/>
          </a:xfrm>
          <a:prstGeom prst="rect">
            <a:avLst/>
          </a:prstGeom>
        </p:spPr>
        <p:txBody>
          <a:bodyPr/>
          <a:lstStyle/>
          <a:p>
            <a:fld id="{704B3EC0-C4C5-4CB2-9F4F-41750D429FD0}" type="datetime1">
              <a:rPr lang="en-US" smtClean="0"/>
              <a:t>8/5/2024</a:t>
            </a:fld>
            <a:endParaRPr lang="en-US"/>
          </a:p>
        </p:txBody>
      </p:sp>
      <p:sp>
        <p:nvSpPr>
          <p:cNvPr id="6" name="Footer Placeholder 5">
            <a:extLst>
              <a:ext uri="{FF2B5EF4-FFF2-40B4-BE49-F238E27FC236}">
                <a16:creationId xmlns:a16="http://schemas.microsoft.com/office/drawing/2014/main" id="{6AD384C7-43F0-4F66-A4F9-A8CF99B1AF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508489-4F32-436E-97D0-A90C0CC01296}"/>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909849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E8541-32AE-453F-9EC4-366CA37987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3C548F-FB01-41AF-9C1A-4350D4CBCC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DAF019-D1CD-4BF0-AAB7-DD1B4964580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1DD04-6A14-4E06-8195-EDEE31BB0CEC}"/>
              </a:ext>
            </a:extLst>
          </p:cNvPr>
          <p:cNvSpPr>
            <a:spLocks noGrp="1"/>
          </p:cNvSpPr>
          <p:nvPr>
            <p:ph type="dt" sz="half" idx="10"/>
          </p:nvPr>
        </p:nvSpPr>
        <p:spPr>
          <a:xfrm>
            <a:off x="838200" y="6356350"/>
            <a:ext cx="2743200" cy="365125"/>
          </a:xfrm>
          <a:prstGeom prst="rect">
            <a:avLst/>
          </a:prstGeom>
        </p:spPr>
        <p:txBody>
          <a:bodyPr/>
          <a:lstStyle/>
          <a:p>
            <a:fld id="{6231F892-FE8B-45AD-B6DA-EBC2E80567D8}" type="datetime1">
              <a:rPr lang="en-US" smtClean="0"/>
              <a:t>8/5/2024</a:t>
            </a:fld>
            <a:endParaRPr lang="en-US"/>
          </a:p>
        </p:txBody>
      </p:sp>
      <p:sp>
        <p:nvSpPr>
          <p:cNvPr id="6" name="Footer Placeholder 5">
            <a:extLst>
              <a:ext uri="{FF2B5EF4-FFF2-40B4-BE49-F238E27FC236}">
                <a16:creationId xmlns:a16="http://schemas.microsoft.com/office/drawing/2014/main" id="{C32072D6-423C-4EE5-B82A-303E98AAF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620DAD-A9AD-4AC4-9E87-2FEACFAC8EDD}"/>
              </a:ext>
            </a:extLst>
          </p:cNvPr>
          <p:cNvSpPr>
            <a:spLocks noGrp="1"/>
          </p:cNvSpPr>
          <p:nvPr>
            <p:ph type="sldNum" sz="quarter" idx="12"/>
          </p:nvPr>
        </p:nvSpPr>
        <p:spPr>
          <a:xfrm>
            <a:off x="8610600" y="6356350"/>
            <a:ext cx="2743200" cy="365125"/>
          </a:xfrm>
          <a:prstGeom prst="rect">
            <a:avLst/>
          </a:prstGeom>
        </p:spPr>
        <p:txBody>
          <a:bodyPr/>
          <a:lstStyle/>
          <a:p>
            <a:fld id="{A38DB642-B96B-4E4F-95BE-DCA4F685BD55}" type="slidenum">
              <a:rPr lang="en-US" smtClean="0"/>
              <a:t>‹#›</a:t>
            </a:fld>
            <a:endParaRPr lang="en-US"/>
          </a:p>
        </p:txBody>
      </p:sp>
    </p:spTree>
    <p:extLst>
      <p:ext uri="{BB962C8B-B14F-4D97-AF65-F5344CB8AC3E}">
        <p14:creationId xmlns:p14="http://schemas.microsoft.com/office/powerpoint/2010/main" val="4175344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7">
            <a:extLst>
              <a:ext uri="{FF2B5EF4-FFF2-40B4-BE49-F238E27FC236}">
                <a16:creationId xmlns:a16="http://schemas.microsoft.com/office/drawing/2014/main" id="{032DF209-F013-4F4D-805C-8CB3C39D921E}"/>
              </a:ext>
            </a:extLst>
          </p:cNvPr>
          <p:cNvSpPr>
            <a:spLocks noChangeArrowheads="1"/>
          </p:cNvSpPr>
          <p:nvPr userDrawn="1"/>
        </p:nvSpPr>
        <p:spPr bwMode="gray">
          <a:xfrm>
            <a:off x="0" y="-9525"/>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endParaRPr lang="en-US"/>
          </a:p>
        </p:txBody>
      </p:sp>
      <p:sp>
        <p:nvSpPr>
          <p:cNvPr id="11" name="Title Placeholder 1">
            <a:extLst>
              <a:ext uri="{FF2B5EF4-FFF2-40B4-BE49-F238E27FC236}">
                <a16:creationId xmlns:a16="http://schemas.microsoft.com/office/drawing/2014/main" id="{650AD8E2-39D5-4CCC-A5C6-DC6FEA73A5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2">
            <a:extLst>
              <a:ext uri="{FF2B5EF4-FFF2-40B4-BE49-F238E27FC236}">
                <a16:creationId xmlns:a16="http://schemas.microsoft.com/office/drawing/2014/main" id="{3176119B-5BD1-49BD-A184-D1B973C7C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E52A4421-7351-4654-AEC7-DB5102BC26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793E9-4106-47E3-A39C-1839F31E6E25}" type="datetime1">
              <a:rPr lang="en-US" smtClean="0"/>
              <a:t>8/5/2024</a:t>
            </a:fld>
            <a:endParaRPr lang="en-US"/>
          </a:p>
        </p:txBody>
      </p:sp>
      <p:sp>
        <p:nvSpPr>
          <p:cNvPr id="14" name="Footer Placeholder 4">
            <a:extLst>
              <a:ext uri="{FF2B5EF4-FFF2-40B4-BE49-F238E27FC236}">
                <a16:creationId xmlns:a16="http://schemas.microsoft.com/office/drawing/2014/main" id="{9FD53426-96C8-41DC-8952-B7B79FA073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3F7F84DB-BF87-41BC-AB17-EE1E0908EB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DB642-B96B-4E4F-95BE-DCA4F685BD55}" type="slidenum">
              <a:rPr lang="en-US" smtClean="0"/>
              <a:t>‹#›</a:t>
            </a:fld>
            <a:endParaRPr lang="en-US"/>
          </a:p>
        </p:txBody>
      </p:sp>
    </p:spTree>
    <p:extLst>
      <p:ext uri="{BB962C8B-B14F-4D97-AF65-F5344CB8AC3E}">
        <p14:creationId xmlns:p14="http://schemas.microsoft.com/office/powerpoint/2010/main" val="135217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slide" Target="slide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4.gif"/><Relationship Id="rId5" Type="http://schemas.openxmlformats.org/officeDocument/2006/relationships/image" Target="../media/image43.jpg"/><Relationship Id="rId10" Type="http://schemas.openxmlformats.org/officeDocument/2006/relationships/image" Target="../media/image48.svg"/><Relationship Id="rId4" Type="http://schemas.openxmlformats.org/officeDocument/2006/relationships/notesSlide" Target="../notesSlides/notesSlide1.xml"/><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slide" Target="slide44.xml"/><Relationship Id="rId12" Type="http://schemas.openxmlformats.org/officeDocument/2006/relationships/image" Target="../media/image50.gif"/><Relationship Id="rId2" Type="http://schemas.openxmlformats.org/officeDocument/2006/relationships/audio" Target="../media/media2.wav"/><Relationship Id="rId16" Type="http://schemas.openxmlformats.org/officeDocument/2006/relationships/slide" Target="slide48.xml"/><Relationship Id="rId1" Type="http://schemas.microsoft.com/office/2007/relationships/media" Target="../media/media2.wav"/><Relationship Id="rId6" Type="http://schemas.openxmlformats.org/officeDocument/2006/relationships/image" Target="../media/image49.png"/><Relationship Id="rId11" Type="http://schemas.openxmlformats.org/officeDocument/2006/relationships/image" Target="../media/image45.gif"/><Relationship Id="rId5" Type="http://schemas.openxmlformats.org/officeDocument/2006/relationships/image" Target="../media/image43.jpg"/><Relationship Id="rId15" Type="http://schemas.openxmlformats.org/officeDocument/2006/relationships/image" Target="../media/image48.svg"/><Relationship Id="rId10" Type="http://schemas.openxmlformats.org/officeDocument/2006/relationships/image" Target="../media/image44.gif"/><Relationship Id="rId4" Type="http://schemas.openxmlformats.org/officeDocument/2006/relationships/notesSlide" Target="../notesSlides/notesSlide2.xml"/><Relationship Id="rId9" Type="http://schemas.openxmlformats.org/officeDocument/2006/relationships/slide" Target="slide46.xml"/><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slide" Target="slide43.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57.jpeg"/><Relationship Id="rId2" Type="http://schemas.openxmlformats.org/officeDocument/2006/relationships/image" Target="../media/image43.jp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2.png"/><Relationship Id="rId5" Type="http://schemas.openxmlformats.org/officeDocument/2006/relationships/image" Target="../media/image55.png"/><Relationship Id="rId10" Type="http://schemas.openxmlformats.org/officeDocument/2006/relationships/image" Target="../media/image51.png"/><Relationship Id="rId4" Type="http://schemas.microsoft.com/office/2007/relationships/hdphoto" Target="../media/hdphoto1.wdp"/><Relationship Id="rId9" Type="http://schemas.openxmlformats.org/officeDocument/2006/relationships/slide" Target="slide4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7AD313-18BD-FBA8-94CB-EDEE9C145A0E}"/>
              </a:ext>
            </a:extLst>
          </p:cNvPr>
          <p:cNvSpPr>
            <a:spLocks noGrp="1"/>
          </p:cNvSpPr>
          <p:nvPr>
            <p:ph type="sldNum" sz="quarter" idx="12"/>
          </p:nvPr>
        </p:nvSpPr>
        <p:spPr/>
        <p:txBody>
          <a:bodyPr/>
          <a:lstStyle/>
          <a:p>
            <a:fld id="{A38DB642-B96B-4E4F-95BE-DCA4F685BD55}" type="slidenum">
              <a:rPr lang="en-US" smtClean="0"/>
              <a:t>1</a:t>
            </a:fld>
            <a:endParaRPr lang="en-US"/>
          </a:p>
        </p:txBody>
      </p:sp>
    </p:spTree>
    <p:extLst>
      <p:ext uri="{BB962C8B-B14F-4D97-AF65-F5344CB8AC3E}">
        <p14:creationId xmlns:p14="http://schemas.microsoft.com/office/powerpoint/2010/main" val="3117542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3" y="761111"/>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1177148" y="1662632"/>
            <a:ext cx="261881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a:solidFill>
                  <a:srgbClr val="00B050"/>
                </a:solidFill>
                <a:latin typeface="Calibri" panose="020F0502020204030204" pitchFamily="34" charset="0"/>
                <a:cs typeface="Calibri" panose="020F0502020204030204" pitchFamily="34" charset="0"/>
              </a:rPr>
              <a:t>Hệ gene là gì? Cho ví dụ. </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55" y="1649458"/>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032712" y="4418571"/>
            <a:ext cx="1101485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Hệ gene (genome) là toàn bộ trình tự các nucleotide trên DNA có trong tế bào của cơ thể sinh vật. </a:t>
            </a:r>
            <a:endParaRPr lang="en-US" sz="3200" b="1">
              <a:latin typeface="Calibri" panose="020F0502020204030204" pitchFamily="34" charset="0"/>
              <a:cs typeface="Calibri" panose="020F0502020204030204" pitchFamily="34" charset="0"/>
            </a:endParaRPr>
          </a:p>
          <a:p>
            <a:pPr algn="just"/>
            <a:r>
              <a:rPr lang="vi-VN" sz="3200" b="1">
                <a:latin typeface="Calibri" panose="020F0502020204030204" pitchFamily="34" charset="0"/>
                <a:cs typeface="Calibri" panose="020F0502020204030204" pitchFamily="34" charset="0"/>
              </a:rPr>
              <a:t>- Các loài sinh vật khác nhau có hệ gene đặc trưng về kích thước hệ gene (được tính bằng hàm lượng DNA) và số lượng gene </a:t>
            </a:r>
            <a:endParaRPr lang="en-US" sz="3200" b="1">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5" y="5213135"/>
            <a:ext cx="859657" cy="802901"/>
          </a:xfrm>
          <a:prstGeom prst="rect">
            <a:avLst/>
          </a:prstGeom>
        </p:spPr>
      </p:pic>
      <p:pic>
        <p:nvPicPr>
          <p:cNvPr id="3074" name="Picture 2" descr="Hệ gen là gì?">
            <a:extLst>
              <a:ext uri="{FF2B5EF4-FFF2-40B4-BE49-F238E27FC236}">
                <a16:creationId xmlns:a16="http://schemas.microsoft.com/office/drawing/2014/main" id="{E9504E9F-5408-2138-F5C9-5CF377AA6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511" y="697176"/>
            <a:ext cx="6508178" cy="36574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9BA154-14EA-0E6A-804C-BDB78F1EB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63" y="4580607"/>
            <a:ext cx="612178" cy="523221"/>
          </a:xfrm>
          <a:prstGeom prst="rect">
            <a:avLst/>
          </a:prstGeom>
        </p:spPr>
      </p:pic>
      <p:sp>
        <p:nvSpPr>
          <p:cNvPr id="9" name="Slide Number Placeholder 8">
            <a:extLst>
              <a:ext uri="{FF2B5EF4-FFF2-40B4-BE49-F238E27FC236}">
                <a16:creationId xmlns:a16="http://schemas.microsoft.com/office/drawing/2014/main" id="{F64BDFE7-FDE8-EC3C-4358-1F7D363A2DB2}"/>
              </a:ext>
            </a:extLst>
          </p:cNvPr>
          <p:cNvSpPr>
            <a:spLocks noGrp="1"/>
          </p:cNvSpPr>
          <p:nvPr>
            <p:ph type="sldNum" sz="quarter" idx="12"/>
          </p:nvPr>
        </p:nvSpPr>
        <p:spPr/>
        <p:txBody>
          <a:bodyPr/>
          <a:lstStyle/>
          <a:p>
            <a:fld id="{A38DB642-B96B-4E4F-95BE-DCA4F685BD55}" type="slidenum">
              <a:rPr lang="en-US" smtClean="0"/>
              <a:t>10</a:t>
            </a:fld>
            <a:endParaRPr lang="en-US"/>
          </a:p>
        </p:txBody>
      </p:sp>
      <p:sp>
        <p:nvSpPr>
          <p:cNvPr id="10" name="Google Shape;158;p6">
            <a:extLst>
              <a:ext uri="{FF2B5EF4-FFF2-40B4-BE49-F238E27FC236}">
                <a16:creationId xmlns:a16="http://schemas.microsoft.com/office/drawing/2014/main" id="{271BB5FA-28C4-C140-2BDB-9BB239E44F51}"/>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78322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arn(inVertical)">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53314-1398-DB1F-CF8A-08959DCD1C66}"/>
              </a:ext>
            </a:extLst>
          </p:cNvPr>
          <p:cNvSpPr>
            <a:spLocks noGrp="1"/>
          </p:cNvSpPr>
          <p:nvPr>
            <p:ph type="sldNum" sz="quarter" idx="12"/>
          </p:nvPr>
        </p:nvSpPr>
        <p:spPr/>
        <p:txBody>
          <a:bodyPr/>
          <a:lstStyle/>
          <a:p>
            <a:fld id="{A38DB642-B96B-4E4F-95BE-DCA4F685BD55}" type="slidenum">
              <a:rPr lang="en-US" smtClean="0"/>
              <a:t>11</a:t>
            </a:fld>
            <a:endParaRPr lang="en-US"/>
          </a:p>
        </p:txBody>
      </p:sp>
      <p:sp>
        <p:nvSpPr>
          <p:cNvPr id="3" name="Google Shape;158;p6">
            <a:extLst>
              <a:ext uri="{FF2B5EF4-FFF2-40B4-BE49-F238E27FC236}">
                <a16:creationId xmlns:a16="http://schemas.microsoft.com/office/drawing/2014/main" id="{24EEBA15-226E-1B0D-5F91-5354A19A007E}"/>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8EDB41-84DE-F6B9-E0B0-04025436DEF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CF38224-C42B-C8D1-839B-DDF65B05F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36" y="1352337"/>
            <a:ext cx="1575779" cy="1452846"/>
          </a:xfrm>
          <a:prstGeom prst="rect">
            <a:avLst/>
          </a:prstGeom>
        </p:spPr>
      </p:pic>
      <p:sp>
        <p:nvSpPr>
          <p:cNvPr id="9" name="Rectangle 8">
            <a:extLst>
              <a:ext uri="{FF2B5EF4-FFF2-40B4-BE49-F238E27FC236}">
                <a16:creationId xmlns:a16="http://schemas.microsoft.com/office/drawing/2014/main" id="{6C088E98-5709-C751-4D5A-6AB777DDF3DF}"/>
              </a:ext>
            </a:extLst>
          </p:cNvPr>
          <p:cNvSpPr/>
          <p:nvPr/>
        </p:nvSpPr>
        <p:spPr>
          <a:xfrm>
            <a:off x="2756914" y="1521505"/>
            <a:ext cx="7783709"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HS làm việc theo cặp dưới sự hướng dẫn của GV và </a:t>
            </a:r>
            <a:r>
              <a:rPr lang="en-US" sz="3200" b="1">
                <a:solidFill>
                  <a:srgbClr val="000000"/>
                </a:solidFill>
                <a:effectLst/>
                <a:latin typeface="Calibri" panose="020F0502020204030204" pitchFamily="34" charset="0"/>
                <a:ea typeface="Arial" panose="020B0604020202020204" pitchFamily="34" charset="0"/>
                <a:cs typeface="Calibri" panose="020F0502020204030204" pitchFamily="34" charset="0"/>
              </a:rPr>
              <a:t>hoàn thành p</a:t>
            </a:r>
            <a:r>
              <a:rPr lang="vi-VN" sz="32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hiếu học tập số 1.</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2C8B2EF-6FBC-B5F9-12D4-194597BE94A3}"/>
              </a:ext>
            </a:extLst>
          </p:cNvPr>
          <p:cNvPicPr>
            <a:picLocks noChangeAspect="1"/>
          </p:cNvPicPr>
          <p:nvPr/>
        </p:nvPicPr>
        <p:blipFill>
          <a:blip r:embed="rId3" cstate="print"/>
          <a:stretch>
            <a:fillRect/>
          </a:stretch>
        </p:blipFill>
        <p:spPr>
          <a:xfrm>
            <a:off x="8992981" y="2537616"/>
            <a:ext cx="3095283" cy="3159742"/>
          </a:xfrm>
          <a:prstGeom prst="rect">
            <a:avLst/>
          </a:prstGeom>
        </p:spPr>
      </p:pic>
      <p:sp>
        <p:nvSpPr>
          <p:cNvPr id="15" name="TextBox 14">
            <a:extLst>
              <a:ext uri="{FF2B5EF4-FFF2-40B4-BE49-F238E27FC236}">
                <a16:creationId xmlns:a16="http://schemas.microsoft.com/office/drawing/2014/main" id="{6DC6E139-D82A-C3E3-FC65-FE8C514B8A11}"/>
              </a:ext>
            </a:extLst>
          </p:cNvPr>
          <p:cNvSpPr txBox="1"/>
          <p:nvPr/>
        </p:nvSpPr>
        <p:spPr>
          <a:xfrm>
            <a:off x="9466215" y="5696964"/>
            <a:ext cx="2257349" cy="707886"/>
          </a:xfrm>
          <a:prstGeom prst="rect">
            <a:avLst/>
          </a:prstGeom>
          <a:noFill/>
        </p:spPr>
        <p:txBody>
          <a:bodyPr wrap="none" rtlCol="0">
            <a:spAutoFit/>
          </a:bodyPr>
          <a:lstStyle/>
          <a:p>
            <a:r>
              <a:rPr lang="en-US" sz="2000" b="1">
                <a:latin typeface="Calibri" panose="020F0502020204030204" pitchFamily="34" charset="0"/>
                <a:cs typeface="Calibri" panose="020F0502020204030204" pitchFamily="34" charset="0"/>
              </a:rPr>
              <a:t>Hình 4.1. Đặc điểm </a:t>
            </a:r>
          </a:p>
          <a:p>
            <a:r>
              <a:rPr lang="en-US" sz="2000" b="1">
                <a:latin typeface="Calibri" panose="020F0502020204030204" pitchFamily="34" charset="0"/>
                <a:cs typeface="Calibri" panose="020F0502020204030204" pitchFamily="34" charset="0"/>
              </a:rPr>
              <a:t>của hệ gene người</a:t>
            </a:r>
          </a:p>
        </p:txBody>
      </p:sp>
      <p:pic>
        <p:nvPicPr>
          <p:cNvPr id="6" name="Picture 5">
            <a:extLst>
              <a:ext uri="{FF2B5EF4-FFF2-40B4-BE49-F238E27FC236}">
                <a16:creationId xmlns:a16="http://schemas.microsoft.com/office/drawing/2014/main" id="{6E563575-BEBE-9462-4347-6EEF0E2D87D0}"/>
              </a:ext>
            </a:extLst>
          </p:cNvPr>
          <p:cNvPicPr>
            <a:picLocks noChangeAspect="1"/>
          </p:cNvPicPr>
          <p:nvPr/>
        </p:nvPicPr>
        <p:blipFill>
          <a:blip r:embed="rId4"/>
          <a:stretch>
            <a:fillRect/>
          </a:stretch>
        </p:blipFill>
        <p:spPr>
          <a:xfrm>
            <a:off x="844572" y="2692924"/>
            <a:ext cx="8157730" cy="3886985"/>
          </a:xfrm>
          <a:prstGeom prst="rect">
            <a:avLst/>
          </a:prstGeom>
        </p:spPr>
      </p:pic>
      <p:pic>
        <p:nvPicPr>
          <p:cNvPr id="8" name="Picture 7">
            <a:extLst>
              <a:ext uri="{FF2B5EF4-FFF2-40B4-BE49-F238E27FC236}">
                <a16:creationId xmlns:a16="http://schemas.microsoft.com/office/drawing/2014/main" id="{D8DB9ACB-C702-3F58-3D68-8B25F2CA4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9" y="4052818"/>
            <a:ext cx="930597" cy="1230250"/>
          </a:xfrm>
          <a:prstGeom prst="rect">
            <a:avLst/>
          </a:prstGeom>
        </p:spPr>
      </p:pic>
    </p:spTree>
    <p:extLst>
      <p:ext uri="{BB962C8B-B14F-4D97-AF65-F5344CB8AC3E}">
        <p14:creationId xmlns:p14="http://schemas.microsoft.com/office/powerpoint/2010/main" val="223260444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B53314-1398-DB1F-CF8A-08959DCD1C66}"/>
              </a:ext>
            </a:extLst>
          </p:cNvPr>
          <p:cNvSpPr>
            <a:spLocks noGrp="1"/>
          </p:cNvSpPr>
          <p:nvPr>
            <p:ph type="sldNum" sz="quarter" idx="12"/>
          </p:nvPr>
        </p:nvSpPr>
        <p:spPr/>
        <p:txBody>
          <a:bodyPr/>
          <a:lstStyle/>
          <a:p>
            <a:fld id="{A38DB642-B96B-4E4F-95BE-DCA4F685BD55}" type="slidenum">
              <a:rPr lang="en-US" smtClean="0"/>
              <a:t>12</a:t>
            </a:fld>
            <a:endParaRPr lang="en-US"/>
          </a:p>
        </p:txBody>
      </p:sp>
      <p:sp>
        <p:nvSpPr>
          <p:cNvPr id="3" name="Google Shape;158;p6">
            <a:extLst>
              <a:ext uri="{FF2B5EF4-FFF2-40B4-BE49-F238E27FC236}">
                <a16:creationId xmlns:a16="http://schemas.microsoft.com/office/drawing/2014/main" id="{24EEBA15-226E-1B0D-5F91-5354A19A007E}"/>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8EDB41-84DE-F6B9-E0B0-04025436DEF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2B872B98-6BE4-F9AA-31B9-95DBE2D66E04}"/>
              </a:ext>
            </a:extLst>
          </p:cNvPr>
          <p:cNvGraphicFramePr>
            <a:graphicFrameLocks noGrp="1"/>
          </p:cNvGraphicFramePr>
          <p:nvPr>
            <p:extLst>
              <p:ext uri="{D42A27DB-BD31-4B8C-83A1-F6EECF244321}">
                <p14:modId xmlns:p14="http://schemas.microsoft.com/office/powerpoint/2010/main" val="1776712567"/>
              </p:ext>
            </p:extLst>
          </p:nvPr>
        </p:nvGraphicFramePr>
        <p:xfrm>
          <a:off x="1163782" y="1671771"/>
          <a:ext cx="10852726" cy="4535032"/>
        </p:xfrm>
        <a:graphic>
          <a:graphicData uri="http://schemas.openxmlformats.org/drawingml/2006/table">
            <a:tbl>
              <a:tblPr firstRow="1" firstCol="1" bandRow="1">
                <a:tableStyleId>{5C22544A-7EE6-4342-B048-85BDC9FD1C3A}</a:tableStyleId>
              </a:tblPr>
              <a:tblGrid>
                <a:gridCol w="1288554">
                  <a:extLst>
                    <a:ext uri="{9D8B030D-6E8A-4147-A177-3AD203B41FA5}">
                      <a16:colId xmlns:a16="http://schemas.microsoft.com/office/drawing/2014/main" val="620285302"/>
                    </a:ext>
                  </a:extLst>
                </a:gridCol>
                <a:gridCol w="3805401">
                  <a:extLst>
                    <a:ext uri="{9D8B030D-6E8A-4147-A177-3AD203B41FA5}">
                      <a16:colId xmlns:a16="http://schemas.microsoft.com/office/drawing/2014/main" val="769044423"/>
                    </a:ext>
                  </a:extLst>
                </a:gridCol>
                <a:gridCol w="5758771">
                  <a:extLst>
                    <a:ext uri="{9D8B030D-6E8A-4147-A177-3AD203B41FA5}">
                      <a16:colId xmlns:a16="http://schemas.microsoft.com/office/drawing/2014/main" val="1617092730"/>
                    </a:ext>
                  </a:extLst>
                </a:gridCol>
              </a:tblGrid>
              <a:tr h="2338764">
                <a:tc gridSpan="3">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PHIẾU HỌC TẬP SỐ 1</a:t>
                      </a:r>
                      <a:endParaRPr lang="en-US" sz="2800" b="1">
                        <a:solidFill>
                          <a:sysClr val="windowText" lastClr="000000"/>
                        </a:solidFill>
                        <a:effectLst/>
                        <a:latin typeface="Calibri" panose="020F0502020204030204" pitchFamily="34" charset="0"/>
                        <a:cs typeface="Calibri" panose="020F0502020204030204" pitchFamily="34" charset="0"/>
                      </a:endParaRPr>
                    </a:p>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TÌM HIỂU THÀNH TỰU VÀ ỨNG DỤNG CỦA GIẢI MÃ HỆ GENE NGƯỜI</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Lớp:	 </a:t>
                      </a:r>
                      <a:r>
                        <a:rPr lang="en-GB" sz="2800" b="1">
                          <a:solidFill>
                            <a:sysClr val="windowText" lastClr="000000"/>
                          </a:solidFill>
                          <a:effectLst/>
                          <a:latin typeface="Calibri" panose="020F0502020204030204" pitchFamily="34" charset="0"/>
                          <a:cs typeface="Calibri" panose="020F0502020204030204" pitchFamily="34" charset="0"/>
                        </a:rPr>
                        <a:t>……………….</a:t>
                      </a:r>
                      <a:r>
                        <a:rPr lang="vi-VN" sz="2800" b="1">
                          <a:solidFill>
                            <a:sysClr val="windowText" lastClr="000000"/>
                          </a:solidFill>
                          <a:effectLst/>
                          <a:latin typeface="Calibri" panose="020F0502020204030204" pitchFamily="34" charset="0"/>
                          <a:cs typeface="Calibri" panose="020F0502020204030204" pitchFamily="34" charset="0"/>
                        </a:rPr>
                        <a:t> Nhóm thực hiện: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 Họ và tên thành viên:</a:t>
                      </a:r>
                      <a:r>
                        <a:rPr lang="en-GB" sz="2800" b="1">
                          <a:solidFill>
                            <a:sysClr val="windowText" lastClr="000000"/>
                          </a:solidFill>
                          <a:effectLst/>
                          <a:latin typeface="Calibri" panose="020F0502020204030204" pitchFamily="34" charset="0"/>
                          <a:cs typeface="Calibri" panose="020F0502020204030204" pitchFamily="34" charset="0"/>
                        </a:rPr>
                        <a:t> …………………………………………………..</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2358775"/>
                  </a:ext>
                </a:extLst>
              </a:tr>
              <a:tr h="835125">
                <a:tc>
                  <a:txBody>
                    <a:bodyPr/>
                    <a:lstStyle/>
                    <a:p>
                      <a:pPr algn="ctr">
                        <a:lnSpc>
                          <a:spcPct val="100000"/>
                        </a:lnSpc>
                        <a:spcBef>
                          <a:spcPts val="0"/>
                        </a:spcBef>
                        <a:spcAft>
                          <a:spcPts val="0"/>
                        </a:spcAft>
                      </a:pPr>
                      <a:r>
                        <a:rPr lang="vi-VN" sz="2800" b="1">
                          <a:solidFill>
                            <a:sysClr val="windowText" lastClr="000000"/>
                          </a:solidFill>
                          <a:effectLst/>
                          <a:latin typeface="Calibri" panose="020F0502020204030204" pitchFamily="34" charset="0"/>
                          <a:cs typeface="Calibri" panose="020F0502020204030204" pitchFamily="34" charset="0"/>
                        </a:rPr>
                        <a:t>STT</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Lĩnh vực</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2800" b="1">
                          <a:effectLst/>
                          <a:latin typeface="Calibri" panose="020F0502020204030204" pitchFamily="34" charset="0"/>
                          <a:cs typeface="Calibri" panose="020F0502020204030204" pitchFamily="34" charset="0"/>
                        </a:rPr>
                        <a:t>Ứng dụng</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5516338"/>
                  </a:ext>
                </a:extLst>
              </a:tr>
              <a:tr h="451003">
                <a:tc>
                  <a:txBody>
                    <a:bodyPr/>
                    <a:lstStyle/>
                    <a:p>
                      <a:pPr algn="ctr">
                        <a:lnSpc>
                          <a:spcPct val="100000"/>
                        </a:lnSpc>
                        <a:spcBef>
                          <a:spcPts val="0"/>
                        </a:spcBef>
                        <a:spcAft>
                          <a:spcPts val="0"/>
                        </a:spcAft>
                        <a:tabLst>
                          <a:tab pos="8101330" algn="l"/>
                        </a:tabLst>
                      </a:pPr>
                      <a:r>
                        <a:rPr lang="vi-VN" sz="2800" b="1">
                          <a:solidFill>
                            <a:sysClr val="windowText" lastClr="000000"/>
                          </a:solidFill>
                          <a:effectLst/>
                          <a:latin typeface="Calibri" panose="020F0502020204030204" pitchFamily="34" charset="0"/>
                          <a:cs typeface="Calibri" panose="020F0502020204030204" pitchFamily="34" charset="0"/>
                        </a:rPr>
                        <a:t>1</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4164584"/>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2</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6820175"/>
                  </a:ext>
                </a:extLst>
              </a:tr>
              <a:tr h="455070">
                <a:tc>
                  <a:txBody>
                    <a:bodyPr/>
                    <a:lstStyle/>
                    <a:p>
                      <a:pPr algn="ctr">
                        <a:lnSpc>
                          <a:spcPct val="100000"/>
                        </a:lnSpc>
                        <a:spcBef>
                          <a:spcPts val="0"/>
                        </a:spcBef>
                        <a:spcAft>
                          <a:spcPts val="0"/>
                        </a:spcAft>
                        <a:tabLst>
                          <a:tab pos="8101330" algn="l"/>
                        </a:tabLst>
                      </a:pPr>
                      <a:r>
                        <a:rPr lang="en-US" sz="2800" b="1">
                          <a:solidFill>
                            <a:sysClr val="windowText" lastClr="000000"/>
                          </a:solidFill>
                          <a:effectLst/>
                          <a:latin typeface="Calibri" panose="020F0502020204030204" pitchFamily="34" charset="0"/>
                          <a:cs typeface="Calibri" panose="020F0502020204030204" pitchFamily="34" charset="0"/>
                        </a:rPr>
                        <a:t>3</a:t>
                      </a:r>
                      <a:endParaRPr lang="en-US" sz="28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690295"/>
                  </a:ext>
                </a:extLst>
              </a:tr>
            </a:tbl>
          </a:graphicData>
        </a:graphic>
      </p:graphicFrame>
      <p:pic>
        <p:nvPicPr>
          <p:cNvPr id="6" name="Picture 5">
            <a:extLst>
              <a:ext uri="{FF2B5EF4-FFF2-40B4-BE49-F238E27FC236}">
                <a16:creationId xmlns:a16="http://schemas.microsoft.com/office/drawing/2014/main" id="{FE61A875-FD17-2F83-A49C-E11FF5233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3979059"/>
            <a:ext cx="930597" cy="1230250"/>
          </a:xfrm>
          <a:prstGeom prst="rect">
            <a:avLst/>
          </a:prstGeom>
        </p:spPr>
      </p:pic>
    </p:spTree>
    <p:extLst>
      <p:ext uri="{BB962C8B-B14F-4D97-AF65-F5344CB8AC3E}">
        <p14:creationId xmlns:p14="http://schemas.microsoft.com/office/powerpoint/2010/main" val="359014237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F9DDBA-AA79-89AD-6BFC-E3762A4B9D37}"/>
              </a:ext>
            </a:extLst>
          </p:cNvPr>
          <p:cNvSpPr>
            <a:spLocks noGrp="1"/>
          </p:cNvSpPr>
          <p:nvPr>
            <p:ph type="sldNum" sz="quarter" idx="12"/>
          </p:nvPr>
        </p:nvSpPr>
        <p:spPr/>
        <p:txBody>
          <a:bodyPr/>
          <a:lstStyle/>
          <a:p>
            <a:fld id="{A38DB642-B96B-4E4F-95BE-DCA4F685BD55}" type="slidenum">
              <a:rPr lang="en-US" smtClean="0"/>
              <a:t>13</a:t>
            </a:fld>
            <a:endParaRPr lang="en-US"/>
          </a:p>
        </p:txBody>
      </p:sp>
      <p:sp>
        <p:nvSpPr>
          <p:cNvPr id="3" name="Google Shape;158;p6">
            <a:extLst>
              <a:ext uri="{FF2B5EF4-FFF2-40B4-BE49-F238E27FC236}">
                <a16:creationId xmlns:a16="http://schemas.microsoft.com/office/drawing/2014/main" id="{4400913B-1A72-B5AE-D806-3F736BB918B9}"/>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FE6208-E479-0397-E553-D0CC86D8A96F}"/>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F38E1F94-8395-3B80-3071-D88CBAE3534C}"/>
              </a:ext>
            </a:extLst>
          </p:cNvPr>
          <p:cNvGraphicFramePr>
            <a:graphicFrameLocks noGrp="1"/>
          </p:cNvGraphicFramePr>
          <p:nvPr>
            <p:extLst>
              <p:ext uri="{D42A27DB-BD31-4B8C-83A1-F6EECF244321}">
                <p14:modId xmlns:p14="http://schemas.microsoft.com/office/powerpoint/2010/main" val="1084467993"/>
              </p:ext>
            </p:extLst>
          </p:nvPr>
        </p:nvGraphicFramePr>
        <p:xfrm>
          <a:off x="371976" y="1657403"/>
          <a:ext cx="11446064" cy="4563768"/>
        </p:xfrm>
        <a:graphic>
          <a:graphicData uri="http://schemas.openxmlformats.org/drawingml/2006/table">
            <a:tbl>
              <a:tblPr firstRow="1" firstCol="1" bandRow="1">
                <a:tableStyleId>{5C22544A-7EE6-4342-B048-85BDC9FD1C3A}</a:tableStyleId>
              </a:tblPr>
              <a:tblGrid>
                <a:gridCol w="1359001">
                  <a:extLst>
                    <a:ext uri="{9D8B030D-6E8A-4147-A177-3AD203B41FA5}">
                      <a16:colId xmlns:a16="http://schemas.microsoft.com/office/drawing/2014/main" val="4033999363"/>
                    </a:ext>
                  </a:extLst>
                </a:gridCol>
                <a:gridCol w="3709241">
                  <a:extLst>
                    <a:ext uri="{9D8B030D-6E8A-4147-A177-3AD203B41FA5}">
                      <a16:colId xmlns:a16="http://schemas.microsoft.com/office/drawing/2014/main" val="2023095747"/>
                    </a:ext>
                  </a:extLst>
                </a:gridCol>
                <a:gridCol w="6377822">
                  <a:extLst>
                    <a:ext uri="{9D8B030D-6E8A-4147-A177-3AD203B41FA5}">
                      <a16:colId xmlns:a16="http://schemas.microsoft.com/office/drawing/2014/main" val="1960765821"/>
                    </a:ext>
                  </a:extLst>
                </a:gridCol>
              </a:tblGrid>
              <a:tr h="835125">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STT</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Lĩnh vực</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Ứng dụng</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62488097"/>
                  </a:ext>
                </a:extLst>
              </a:tr>
              <a:tr h="1151204">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Y học</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Sử dụng liệu pháp nhắm trúng đích trong điều trị ung thư.</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124485"/>
                  </a:ext>
                </a:extLst>
              </a:tr>
              <a:tr h="157522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Giám định pháp y và khoa học hình sự</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Cung cấp thông tin trong lĩnh vực pháp ý và khoa học hình sự thông qua so sánh trình tự gene ở người.</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124372"/>
                  </a:ext>
                </a:extLst>
              </a:tr>
              <a:tr h="1002216">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just">
                        <a:lnSpc>
                          <a:spcPct val="100000"/>
                        </a:lnSpc>
                        <a:spcBef>
                          <a:spcPts val="0"/>
                        </a:spcBef>
                        <a:spcAft>
                          <a:spcPts val="0"/>
                        </a:spcAft>
                        <a:tabLst>
                          <a:tab pos="8101330" algn="l"/>
                        </a:tabLst>
                      </a:pPr>
                      <a:r>
                        <a:rPr lang="en-US" sz="3200" b="1">
                          <a:effectLst/>
                          <a:latin typeface="Calibri" panose="020F0502020204030204" pitchFamily="34" charset="0"/>
                          <a:cs typeface="Calibri" panose="020F0502020204030204" pitchFamily="34" charset="0"/>
                        </a:rPr>
                        <a:t>Di truyền học và sinh học phân tử</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just">
                        <a:lnSpc>
                          <a:spcPct val="100000"/>
                        </a:lnSpc>
                        <a:spcBef>
                          <a:spcPts val="0"/>
                        </a:spcBef>
                        <a:spcAft>
                          <a:spcPts val="0"/>
                        </a:spcAft>
                        <a:tabLst>
                          <a:tab pos="8101330" algn="l"/>
                        </a:tabLst>
                      </a:pPr>
                      <a:r>
                        <a:rPr lang="en-US" sz="3200" b="1" kern="1200">
                          <a:solidFill>
                            <a:schemeClr val="dk1"/>
                          </a:solidFill>
                          <a:effectLst/>
                          <a:latin typeface="Calibri" panose="020F0502020204030204" pitchFamily="34" charset="0"/>
                          <a:ea typeface="+mn-ea"/>
                          <a:cs typeface="Calibri" panose="020F0502020204030204" pitchFamily="34" charset="0"/>
                        </a:rPr>
                        <a:t>Nghiên cứu sự phát triển cá thể, cơ chế gây bệnh di truyền ở người.</a:t>
                      </a: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6439364"/>
                  </a:ext>
                </a:extLst>
              </a:tr>
            </a:tbl>
          </a:graphicData>
        </a:graphic>
      </p:graphicFrame>
    </p:spTree>
    <p:extLst>
      <p:ext uri="{BB962C8B-B14F-4D97-AF65-F5344CB8AC3E}">
        <p14:creationId xmlns:p14="http://schemas.microsoft.com/office/powerpoint/2010/main" val="15747826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805811-4916-09BA-4B90-11A9EFCE6BE3}"/>
              </a:ext>
            </a:extLst>
          </p:cNvPr>
          <p:cNvSpPr>
            <a:spLocks noGrp="1"/>
          </p:cNvSpPr>
          <p:nvPr>
            <p:ph type="sldNum" sz="quarter" idx="12"/>
          </p:nvPr>
        </p:nvSpPr>
        <p:spPr/>
        <p:txBody>
          <a:bodyPr/>
          <a:lstStyle/>
          <a:p>
            <a:fld id="{A38DB642-B96B-4E4F-95BE-DCA4F685BD55}" type="slidenum">
              <a:rPr lang="en-US" smtClean="0"/>
              <a:t>14</a:t>
            </a:fld>
            <a:endParaRPr lang="en-US"/>
          </a:p>
        </p:txBody>
      </p:sp>
      <p:sp>
        <p:nvSpPr>
          <p:cNvPr id="3" name="Google Shape;158;p6">
            <a:extLst>
              <a:ext uri="{FF2B5EF4-FFF2-40B4-BE49-F238E27FC236}">
                <a16:creationId xmlns:a16="http://schemas.microsoft.com/office/drawing/2014/main" id="{249DE2BD-C4EA-9300-B50B-EDA3B63EDF45}"/>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E904592-7E89-B947-9715-42D0E0199B54}"/>
              </a:ext>
            </a:extLst>
          </p:cNvPr>
          <p:cNvSpPr txBox="1"/>
          <p:nvPr/>
        </p:nvSpPr>
        <p:spPr>
          <a:xfrm>
            <a:off x="371975" y="807093"/>
            <a:ext cx="10896389"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2.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Thành tựu và ứng dụng giải mã hệ gene người</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5A24C00-FDDD-E289-FE74-BDA502DC4500}"/>
              </a:ext>
            </a:extLst>
          </p:cNvPr>
          <p:cNvSpPr txBox="1"/>
          <p:nvPr/>
        </p:nvSpPr>
        <p:spPr>
          <a:xfrm>
            <a:off x="944561" y="1819253"/>
            <a:ext cx="10637771"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Sự thành công của dự án Hệ gene người đã mở ra nhiều hướng nghiên cứu và ứng dụng nhằm bảo vệ sức khỏe con người, nghiên cứu sự tiến hóa của sinh vật.</a:t>
            </a:r>
          </a:p>
        </p:txBody>
      </p:sp>
      <p:pic>
        <p:nvPicPr>
          <p:cNvPr id="6" name="Picture 5">
            <a:extLst>
              <a:ext uri="{FF2B5EF4-FFF2-40B4-BE49-F238E27FC236}">
                <a16:creationId xmlns:a16="http://schemas.microsoft.com/office/drawing/2014/main" id="{CE306AA9-9B95-FE00-D4DE-1D5ABE346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85189"/>
            <a:ext cx="612178" cy="523221"/>
          </a:xfrm>
          <a:prstGeom prst="rect">
            <a:avLst/>
          </a:prstGeom>
        </p:spPr>
      </p:pic>
    </p:spTree>
    <p:extLst>
      <p:ext uri="{BB962C8B-B14F-4D97-AF65-F5344CB8AC3E}">
        <p14:creationId xmlns:p14="http://schemas.microsoft.com/office/powerpoint/2010/main" val="19296161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83D04FEE-6FEA-B4B9-79E0-AEBCAF1AF7E2}"/>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34A589-F446-77C6-7368-A64303BC94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2530" y="2277918"/>
            <a:ext cx="6854719" cy="4030518"/>
          </a:xfrm>
          <a:prstGeom prst="rect">
            <a:avLst/>
          </a:prstGeom>
          <a:noFill/>
          <a:ln>
            <a:noFill/>
          </a:ln>
          <a:scene3d>
            <a:camera prst="orthographicFront"/>
            <a:lightRig rig="threePt" dir="t"/>
          </a:scene3d>
          <a:sp3d>
            <a:bevelT/>
          </a:sp3d>
        </p:spPr>
      </p:pic>
      <p:pic>
        <p:nvPicPr>
          <p:cNvPr id="4" name="Picture 3">
            <a:extLst>
              <a:ext uri="{FF2B5EF4-FFF2-40B4-BE49-F238E27FC236}">
                <a16:creationId xmlns:a16="http://schemas.microsoft.com/office/drawing/2014/main" id="{4D4845DE-1D32-1494-248F-C01BEB429D9C}"/>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5506193" y="351744"/>
            <a:ext cx="2641600" cy="1663225"/>
          </a:xfrm>
          <a:prstGeom prst="rect">
            <a:avLst/>
          </a:prstGeom>
        </p:spPr>
      </p:pic>
      <p:sp>
        <p:nvSpPr>
          <p:cNvPr id="5" name="Slide Number Placeholder 4">
            <a:extLst>
              <a:ext uri="{FF2B5EF4-FFF2-40B4-BE49-F238E27FC236}">
                <a16:creationId xmlns:a16="http://schemas.microsoft.com/office/drawing/2014/main" id="{1B6C71CA-7E01-0E7D-7EAB-C36473BE1C23}"/>
              </a:ext>
            </a:extLst>
          </p:cNvPr>
          <p:cNvSpPr>
            <a:spLocks noGrp="1"/>
          </p:cNvSpPr>
          <p:nvPr>
            <p:ph type="sldNum" sz="quarter" idx="12"/>
          </p:nvPr>
        </p:nvSpPr>
        <p:spPr/>
        <p:txBody>
          <a:bodyPr/>
          <a:lstStyle/>
          <a:p>
            <a:fld id="{A38DB642-B96B-4E4F-95BE-DCA4F685BD55}" type="slidenum">
              <a:rPr lang="en-US" smtClean="0"/>
              <a:t>15</a:t>
            </a:fld>
            <a:endParaRPr lang="en-US"/>
          </a:p>
        </p:txBody>
      </p:sp>
    </p:spTree>
    <p:extLst>
      <p:ext uri="{BB962C8B-B14F-4D97-AF65-F5344CB8AC3E}">
        <p14:creationId xmlns:p14="http://schemas.microsoft.com/office/powerpoint/2010/main" val="8062733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BCFEB-781A-9BBC-E89C-F5016722C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9AAAF76C-CADB-368E-3C6E-DB503D79AD56}"/>
              </a:ext>
            </a:extLst>
          </p:cNvPr>
          <p:cNvSpPr/>
          <p:nvPr/>
        </p:nvSpPr>
        <p:spPr>
          <a:xfrm>
            <a:off x="4697669" y="73545"/>
            <a:ext cx="7301497"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1. GÓC QUAN SÁT</a:t>
            </a:r>
          </a:p>
          <a:p>
            <a:pPr algn="ctr"/>
            <a:r>
              <a:rPr lang="en-US" sz="3200" b="1">
                <a:effectLst/>
                <a:latin typeface="Calibri" panose="020F0502020204030204" pitchFamily="34" charset="0"/>
                <a:ea typeface="Calibri" panose="020F0502020204030204" pitchFamily="34" charset="0"/>
              </a:rPr>
              <a:t> Xác định thế nào là gene đột biến và ảnh hưởng của đột biến gene đến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88E16DD-A756-A8D9-08AB-9AC12397D80E}"/>
              </a:ext>
            </a:extLst>
          </p:cNvPr>
          <p:cNvSpPr>
            <a:spLocks noGrp="1"/>
          </p:cNvSpPr>
          <p:nvPr>
            <p:ph type="sldNum" sz="quarter" idx="12"/>
          </p:nvPr>
        </p:nvSpPr>
        <p:spPr/>
        <p:txBody>
          <a:bodyPr/>
          <a:lstStyle/>
          <a:p>
            <a:fld id="{A38DB642-B96B-4E4F-95BE-DCA4F685BD55}" type="slidenum">
              <a:rPr lang="en-US" smtClean="0"/>
              <a:t>16</a:t>
            </a:fld>
            <a:endParaRPr lang="en-US"/>
          </a:p>
        </p:txBody>
      </p:sp>
      <p:sp>
        <p:nvSpPr>
          <p:cNvPr id="6" name="Google Shape;158;p6">
            <a:extLst>
              <a:ext uri="{FF2B5EF4-FFF2-40B4-BE49-F238E27FC236}">
                <a16:creationId xmlns:a16="http://schemas.microsoft.com/office/drawing/2014/main" id="{37DBEF70-D7A3-FF2D-2A9E-D9570DFBD206}"/>
              </a:ext>
            </a:extLst>
          </p:cNvPr>
          <p:cNvSpPr/>
          <p:nvPr/>
        </p:nvSpPr>
        <p:spPr>
          <a:xfrm>
            <a:off x="114476" y="97668"/>
            <a:ext cx="4161960"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9A597E8-F257-F351-7DB9-13155A7A11CF}"/>
              </a:ext>
            </a:extLst>
          </p:cNvPr>
          <p:cNvPicPr>
            <a:picLocks noChangeAspect="1"/>
          </p:cNvPicPr>
          <p:nvPr/>
        </p:nvPicPr>
        <p:blipFill>
          <a:blip r:embed="rId3"/>
          <a:stretch>
            <a:fillRect/>
          </a:stretch>
        </p:blipFill>
        <p:spPr>
          <a:xfrm>
            <a:off x="1934550" y="2131834"/>
            <a:ext cx="10142974" cy="4452755"/>
          </a:xfrm>
          <a:prstGeom prst="rect">
            <a:avLst/>
          </a:prstGeom>
        </p:spPr>
      </p:pic>
      <p:pic>
        <p:nvPicPr>
          <p:cNvPr id="9" name="Picture 8">
            <a:extLst>
              <a:ext uri="{FF2B5EF4-FFF2-40B4-BE49-F238E27FC236}">
                <a16:creationId xmlns:a16="http://schemas.microsoft.com/office/drawing/2014/main" id="{714FD727-9D9E-1A7F-E0CD-E3E8C1940579}"/>
              </a:ext>
            </a:extLst>
          </p:cNvPr>
          <p:cNvPicPr>
            <a:picLocks noChangeAspect="1"/>
          </p:cNvPicPr>
          <p:nvPr/>
        </p:nvPicPr>
        <p:blipFill>
          <a:blip r:embed="rId4"/>
          <a:stretch>
            <a:fillRect/>
          </a:stretch>
        </p:blipFill>
        <p:spPr>
          <a:xfrm>
            <a:off x="634510" y="1903595"/>
            <a:ext cx="6262590" cy="4614932"/>
          </a:xfrm>
          <a:prstGeom prst="rect">
            <a:avLst/>
          </a:prstGeom>
        </p:spPr>
      </p:pic>
    </p:spTree>
    <p:extLst>
      <p:ext uri="{BB962C8B-B14F-4D97-AF65-F5344CB8AC3E}">
        <p14:creationId xmlns:p14="http://schemas.microsoft.com/office/powerpoint/2010/main" val="33648162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629AC-BE01-9670-573F-E1FA3E634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131" y="1327973"/>
            <a:ext cx="1040068" cy="1374970"/>
          </a:xfrm>
          <a:prstGeom prst="rect">
            <a:avLst/>
          </a:prstGeom>
        </p:spPr>
      </p:pic>
      <p:sp>
        <p:nvSpPr>
          <p:cNvPr id="4" name="Rectangle 3">
            <a:extLst>
              <a:ext uri="{FF2B5EF4-FFF2-40B4-BE49-F238E27FC236}">
                <a16:creationId xmlns:a16="http://schemas.microsoft.com/office/drawing/2014/main" id="{0EF0635E-2F20-40CA-04CB-361BA3A5AE3A}"/>
              </a:ext>
            </a:extLst>
          </p:cNvPr>
          <p:cNvSpPr/>
          <p:nvPr/>
        </p:nvSpPr>
        <p:spPr>
          <a:xfrm>
            <a:off x="5525654" y="257144"/>
            <a:ext cx="616989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2. GÓC TRẢI NGHIỆM</a:t>
            </a:r>
          </a:p>
          <a:p>
            <a:pPr algn="ctr"/>
            <a:r>
              <a:rPr lang="en-US" sz="3200" b="1">
                <a:latin typeface="Calibri" panose="020F0502020204030204" pitchFamily="34" charset="0"/>
                <a:ea typeface="Calibri" panose="020F0502020204030204" pitchFamily="34" charset="0"/>
              </a:rPr>
              <a:t>C</a:t>
            </a:r>
            <a:r>
              <a:rPr lang="en-US" sz="3200" b="1">
                <a:effectLst/>
                <a:latin typeface="Calibri" panose="020F0502020204030204" pitchFamily="34" charset="0"/>
                <a:ea typeface="Calibri" panose="020F0502020204030204" pitchFamily="34" charset="0"/>
              </a:rPr>
              <a:t>ác dạng đột biến gene (Có thể sử dụng mô hình)</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835F626-C552-48D7-73BA-CBA0F2013E0F}"/>
              </a:ext>
            </a:extLst>
          </p:cNvPr>
          <p:cNvSpPr>
            <a:spLocks noGrp="1"/>
          </p:cNvSpPr>
          <p:nvPr>
            <p:ph type="sldNum" sz="quarter" idx="12"/>
          </p:nvPr>
        </p:nvSpPr>
        <p:spPr/>
        <p:txBody>
          <a:bodyPr/>
          <a:lstStyle/>
          <a:p>
            <a:fld id="{A38DB642-B96B-4E4F-95BE-DCA4F685BD55}" type="slidenum">
              <a:rPr lang="en-US" smtClean="0"/>
              <a:t>17</a:t>
            </a:fld>
            <a:endParaRPr lang="en-US"/>
          </a:p>
        </p:txBody>
      </p:sp>
      <p:pic>
        <p:nvPicPr>
          <p:cNvPr id="6" name="Picture 5">
            <a:extLst>
              <a:ext uri="{FF2B5EF4-FFF2-40B4-BE49-F238E27FC236}">
                <a16:creationId xmlns:a16="http://schemas.microsoft.com/office/drawing/2014/main" id="{036B8569-DD18-C08D-395E-A0D4681981BA}"/>
              </a:ext>
            </a:extLst>
          </p:cNvPr>
          <p:cNvPicPr>
            <a:picLocks noChangeAspect="1"/>
          </p:cNvPicPr>
          <p:nvPr/>
        </p:nvPicPr>
        <p:blipFill>
          <a:blip r:embed="rId3" cstate="print"/>
          <a:stretch>
            <a:fillRect/>
          </a:stretch>
        </p:blipFill>
        <p:spPr>
          <a:xfrm>
            <a:off x="114476" y="2832385"/>
            <a:ext cx="6449424" cy="2910757"/>
          </a:xfrm>
          <a:prstGeom prst="rect">
            <a:avLst/>
          </a:prstGeom>
        </p:spPr>
      </p:pic>
      <p:pic>
        <p:nvPicPr>
          <p:cNvPr id="7" name="Picture 6">
            <a:extLst>
              <a:ext uri="{FF2B5EF4-FFF2-40B4-BE49-F238E27FC236}">
                <a16:creationId xmlns:a16="http://schemas.microsoft.com/office/drawing/2014/main" id="{E4997F74-2DD9-3AE8-5612-13555D149411}"/>
              </a:ext>
            </a:extLst>
          </p:cNvPr>
          <p:cNvPicPr>
            <a:picLocks noChangeAspect="1"/>
          </p:cNvPicPr>
          <p:nvPr/>
        </p:nvPicPr>
        <p:blipFill>
          <a:blip r:embed="rId4"/>
          <a:stretch>
            <a:fillRect/>
          </a:stretch>
        </p:blipFill>
        <p:spPr>
          <a:xfrm>
            <a:off x="6469499" y="2059709"/>
            <a:ext cx="5722501" cy="4456110"/>
          </a:xfrm>
          <a:prstGeom prst="rect">
            <a:avLst/>
          </a:prstGeom>
        </p:spPr>
      </p:pic>
      <p:sp>
        <p:nvSpPr>
          <p:cNvPr id="8" name="Google Shape;158;p6">
            <a:extLst>
              <a:ext uri="{FF2B5EF4-FFF2-40B4-BE49-F238E27FC236}">
                <a16:creationId xmlns:a16="http://schemas.microsoft.com/office/drawing/2014/main" id="{FD0A5D53-18FB-F7C5-FE5F-831FE23A3982}"/>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54897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C3C47-B339-FFA0-17C4-97724AEEA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6" y="858375"/>
            <a:ext cx="1040068" cy="1374970"/>
          </a:xfrm>
          <a:prstGeom prst="rect">
            <a:avLst/>
          </a:prstGeom>
        </p:spPr>
      </p:pic>
      <p:sp>
        <p:nvSpPr>
          <p:cNvPr id="4" name="Rectangle 3">
            <a:extLst>
              <a:ext uri="{FF2B5EF4-FFF2-40B4-BE49-F238E27FC236}">
                <a16:creationId xmlns:a16="http://schemas.microsoft.com/office/drawing/2014/main" id="{7355C9CE-7337-9C9F-A5B5-C830DFECBBCD}"/>
              </a:ext>
            </a:extLst>
          </p:cNvPr>
          <p:cNvSpPr/>
          <p:nvPr/>
        </p:nvSpPr>
        <p:spPr>
          <a:xfrm>
            <a:off x="5382491" y="22263"/>
            <a:ext cx="6456218"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3. GÓC PHÂN TÍCH</a:t>
            </a:r>
          </a:p>
          <a:p>
            <a:pPr algn="ctr"/>
            <a:r>
              <a:rPr lang="en-US" sz="3200" b="1" spc="-20">
                <a:effectLst/>
                <a:latin typeface="Calibri" panose="020F0502020204030204" pitchFamily="34" charset="0"/>
                <a:ea typeface="Arial" panose="020B0604020202020204" pitchFamily="34" charset="0"/>
                <a:cs typeface="Calibri" panose="020F0502020204030204" pitchFamily="34" charset="0"/>
              </a:rPr>
              <a:t>X</a:t>
            </a:r>
            <a:r>
              <a:rPr lang="vi-VN" sz="3200" b="1" spc="-20">
                <a:effectLst/>
                <a:latin typeface="Calibri" panose="020F0502020204030204" pitchFamily="34" charset="0"/>
                <a:ea typeface="Arial" panose="020B0604020202020204" pitchFamily="34" charset="0"/>
                <a:cs typeface="Calibri" panose="020F0502020204030204" pitchFamily="34" charset="0"/>
              </a:rPr>
              <a:t>ác định nguyên nhân và cơ chế phát sinh đột biến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5" name="Đột biến gen là gì- Đột biến gen ảnh hưởng sức khỏe như thế nào-">
            <a:hlinkClick r:id="" action="ppaction://media"/>
            <a:extLst>
              <a:ext uri="{FF2B5EF4-FFF2-40B4-BE49-F238E27FC236}">
                <a16:creationId xmlns:a16="http://schemas.microsoft.com/office/drawing/2014/main" id="{D4334AF1-8DFC-E804-20C0-DC79BE7851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8108" y="1633020"/>
            <a:ext cx="9291783" cy="5226629"/>
          </a:xfrm>
          <a:prstGeom prst="rect">
            <a:avLst/>
          </a:prstGeom>
        </p:spPr>
      </p:pic>
      <p:sp>
        <p:nvSpPr>
          <p:cNvPr id="6" name="Slide Number Placeholder 5">
            <a:extLst>
              <a:ext uri="{FF2B5EF4-FFF2-40B4-BE49-F238E27FC236}">
                <a16:creationId xmlns:a16="http://schemas.microsoft.com/office/drawing/2014/main" id="{74320353-80A9-65E7-7A29-875AEA3F1BA4}"/>
              </a:ext>
            </a:extLst>
          </p:cNvPr>
          <p:cNvSpPr>
            <a:spLocks noGrp="1"/>
          </p:cNvSpPr>
          <p:nvPr>
            <p:ph type="sldNum" sz="quarter" idx="12"/>
          </p:nvPr>
        </p:nvSpPr>
        <p:spPr/>
        <p:txBody>
          <a:bodyPr/>
          <a:lstStyle/>
          <a:p>
            <a:fld id="{A38DB642-B96B-4E4F-95BE-DCA4F685BD55}" type="slidenum">
              <a:rPr lang="en-US" smtClean="0"/>
              <a:t>18</a:t>
            </a:fld>
            <a:endParaRPr lang="en-US"/>
          </a:p>
        </p:txBody>
      </p:sp>
      <p:sp>
        <p:nvSpPr>
          <p:cNvPr id="7" name="Google Shape;158;p6">
            <a:extLst>
              <a:ext uri="{FF2B5EF4-FFF2-40B4-BE49-F238E27FC236}">
                <a16:creationId xmlns:a16="http://schemas.microsoft.com/office/drawing/2014/main" id="{1B65C241-2D45-82AA-D4BC-1477E8DADC7E}"/>
              </a:ext>
            </a:extLst>
          </p:cNvPr>
          <p:cNvSpPr/>
          <p:nvPr/>
        </p:nvSpPr>
        <p:spPr>
          <a:xfrm>
            <a:off x="114476" y="97668"/>
            <a:ext cx="4252251"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79551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2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36757C-D9D9-5892-A388-82A698267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67" y="1484014"/>
            <a:ext cx="1040068" cy="1374970"/>
          </a:xfrm>
          <a:prstGeom prst="rect">
            <a:avLst/>
          </a:prstGeom>
        </p:spPr>
      </p:pic>
      <p:sp>
        <p:nvSpPr>
          <p:cNvPr id="4" name="Rectangle 3">
            <a:extLst>
              <a:ext uri="{FF2B5EF4-FFF2-40B4-BE49-F238E27FC236}">
                <a16:creationId xmlns:a16="http://schemas.microsoft.com/office/drawing/2014/main" id="{5C2AEFE4-1E61-F344-9D68-B79B78F6AAC5}"/>
              </a:ext>
            </a:extLst>
          </p:cNvPr>
          <p:cNvSpPr/>
          <p:nvPr/>
        </p:nvSpPr>
        <p:spPr>
          <a:xfrm>
            <a:off x="2817091" y="1043102"/>
            <a:ext cx="6364231"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4. GÓC ÁP DỤNG</a:t>
            </a:r>
          </a:p>
          <a:p>
            <a:pPr algn="ctr"/>
            <a:r>
              <a:rPr lang="en-US" sz="3200" b="1">
                <a:effectLst/>
                <a:latin typeface="Calibri" panose="020F0502020204030204" pitchFamily="34" charset="0"/>
                <a:ea typeface="Calibri" panose="020F0502020204030204" pitchFamily="34" charset="0"/>
              </a:rPr>
              <a:t>Vận dụng các kiến thức đã tìm hiểu để trình bày vai trò của đột biến gene trong tiến hoá, trong chọn giống và trong nghiên cứu di truyền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401AC033-3118-F23B-D431-5717B6A87538}"/>
              </a:ext>
            </a:extLst>
          </p:cNvPr>
          <p:cNvSpPr>
            <a:spLocks noGrp="1"/>
          </p:cNvSpPr>
          <p:nvPr>
            <p:ph type="sldNum" sz="quarter" idx="12"/>
          </p:nvPr>
        </p:nvSpPr>
        <p:spPr/>
        <p:txBody>
          <a:bodyPr/>
          <a:lstStyle/>
          <a:p>
            <a:fld id="{A38DB642-B96B-4E4F-95BE-DCA4F685BD55}" type="slidenum">
              <a:rPr lang="en-US" smtClean="0"/>
              <a:t>19</a:t>
            </a:fld>
            <a:endParaRPr lang="en-US"/>
          </a:p>
        </p:txBody>
      </p:sp>
      <p:sp>
        <p:nvSpPr>
          <p:cNvPr id="7" name="Google Shape;158;p6">
            <a:extLst>
              <a:ext uri="{FF2B5EF4-FFF2-40B4-BE49-F238E27FC236}">
                <a16:creationId xmlns:a16="http://schemas.microsoft.com/office/drawing/2014/main" id="{106A09AD-CC44-AF09-681C-F56A4417BAF6}"/>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20155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5125" name="Rectangle 11"/>
          <p:cNvSpPr>
            <a:spLocks noChangeArrowheads="1"/>
          </p:cNvSpPr>
          <p:nvPr/>
        </p:nvSpPr>
        <p:spPr bwMode="auto">
          <a:xfrm>
            <a:off x="2362200" y="2119449"/>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defTabSz="119063" eaLnBrk="0" hangingPunct="0">
              <a:defRPr>
                <a:solidFill>
                  <a:schemeClr val="tx1"/>
                </a:solidFill>
                <a:latin typeface="Arial" panose="020B0604020202020204" pitchFamily="34" charset="0"/>
              </a:defRPr>
            </a:lvl1pPr>
            <a:lvl2pPr marL="742950" indent="-285750" defTabSz="119063" eaLnBrk="0" hangingPunct="0">
              <a:defRPr>
                <a:solidFill>
                  <a:schemeClr val="tx1"/>
                </a:solidFill>
                <a:latin typeface="Arial" panose="020B0604020202020204" pitchFamily="34" charset="0"/>
              </a:defRPr>
            </a:lvl2pPr>
            <a:lvl3pPr marL="1143000" indent="-228600" defTabSz="119063" eaLnBrk="0" hangingPunct="0">
              <a:defRPr>
                <a:solidFill>
                  <a:schemeClr val="tx1"/>
                </a:solidFill>
                <a:latin typeface="Arial" panose="020B0604020202020204" pitchFamily="34" charset="0"/>
              </a:defRPr>
            </a:lvl3pPr>
            <a:lvl4pPr marL="1600200" indent="-228600" defTabSz="119063" eaLnBrk="0" hangingPunct="0">
              <a:defRPr>
                <a:solidFill>
                  <a:schemeClr val="tx1"/>
                </a:solidFill>
                <a:latin typeface="Arial" panose="020B0604020202020204" pitchFamily="34" charset="0"/>
              </a:defRPr>
            </a:lvl4pPr>
            <a:lvl5pPr marL="2057400" indent="-228600" defTabSz="119063" eaLnBrk="0" hangingPunct="0">
              <a:defRPr>
                <a:solidFill>
                  <a:schemeClr val="tx1"/>
                </a:solidFill>
                <a:latin typeface="Arial" panose="020B0604020202020204" pitchFamily="34" charset="0"/>
              </a:defRPr>
            </a:lvl5pPr>
            <a:lvl6pPr marL="2514600" indent="-228600" defTabSz="119063" eaLnBrk="0" fontAlgn="base" hangingPunct="0">
              <a:spcBef>
                <a:spcPct val="0"/>
              </a:spcBef>
              <a:spcAft>
                <a:spcPct val="0"/>
              </a:spcAft>
              <a:defRPr>
                <a:solidFill>
                  <a:schemeClr val="tx1"/>
                </a:solidFill>
                <a:latin typeface="Arial" panose="020B0604020202020204" pitchFamily="34" charset="0"/>
              </a:defRPr>
            </a:lvl6pPr>
            <a:lvl7pPr marL="2971800" indent="-228600" defTabSz="119063" eaLnBrk="0" fontAlgn="base" hangingPunct="0">
              <a:spcBef>
                <a:spcPct val="0"/>
              </a:spcBef>
              <a:spcAft>
                <a:spcPct val="0"/>
              </a:spcAft>
              <a:defRPr>
                <a:solidFill>
                  <a:schemeClr val="tx1"/>
                </a:solidFill>
                <a:latin typeface="Arial" panose="020B0604020202020204" pitchFamily="34" charset="0"/>
              </a:defRPr>
            </a:lvl7pPr>
            <a:lvl8pPr marL="3429000" indent="-228600" defTabSz="119063" eaLnBrk="0" fontAlgn="base" hangingPunct="0">
              <a:spcBef>
                <a:spcPct val="0"/>
              </a:spcBef>
              <a:spcAft>
                <a:spcPct val="0"/>
              </a:spcAft>
              <a:defRPr>
                <a:solidFill>
                  <a:schemeClr val="tx1"/>
                </a:solidFill>
                <a:latin typeface="Arial" panose="020B0604020202020204" pitchFamily="34" charset="0"/>
              </a:defRPr>
            </a:lvl8pPr>
            <a:lvl9pPr marL="3886200" indent="-228600" defTabSz="11906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a:solidFill>
                  <a:srgbClr val="00B050"/>
                </a:solidFill>
              </a:rPr>
              <a:t>		</a:t>
            </a:r>
            <a:r>
              <a:rPr lang="en-US" altLang="en-US" sz="6000" b="1">
                <a:solidFill>
                  <a:srgbClr val="00B050"/>
                </a:solidFill>
                <a:latin typeface="Calibri" panose="020F0502020204030204" pitchFamily="34" charset="0"/>
              </a:rPr>
              <a:t>SINH HỌC 12</a:t>
            </a:r>
          </a:p>
        </p:txBody>
      </p:sp>
      <p:sp>
        <p:nvSpPr>
          <p:cNvPr id="2" name="Slide Number Placeholder 1">
            <a:extLst>
              <a:ext uri="{FF2B5EF4-FFF2-40B4-BE49-F238E27FC236}">
                <a16:creationId xmlns:a16="http://schemas.microsoft.com/office/drawing/2014/main" id="{5B7F3775-3097-9A86-A670-E431D4C876FF}"/>
              </a:ext>
            </a:extLst>
          </p:cNvPr>
          <p:cNvSpPr>
            <a:spLocks noGrp="1"/>
          </p:cNvSpPr>
          <p:nvPr>
            <p:ph type="sldNum" sz="quarter" idx="12"/>
          </p:nvPr>
        </p:nvSpPr>
        <p:spPr/>
        <p:txBody>
          <a:bodyPr/>
          <a:lstStyle/>
          <a:p>
            <a:fld id="{A38DB642-B96B-4E4F-95BE-DCA4F685BD55}" type="slidenum">
              <a:rPr lang="en-US" smtClean="0"/>
              <a:t>2</a:t>
            </a:fld>
            <a:endParaRPr lang="en-US"/>
          </a:p>
        </p:txBody>
      </p:sp>
    </p:spTree>
    <p:extLst>
      <p:ext uri="{BB962C8B-B14F-4D97-AF65-F5344CB8AC3E}">
        <p14:creationId xmlns:p14="http://schemas.microsoft.com/office/powerpoint/2010/main" val="393122152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CEC042-806A-F6FF-913F-AD068CB9AFA0}"/>
              </a:ext>
            </a:extLst>
          </p:cNvPr>
          <p:cNvSpPr>
            <a:spLocks noGrp="1"/>
          </p:cNvSpPr>
          <p:nvPr>
            <p:ph type="sldNum" sz="quarter" idx="12"/>
          </p:nvPr>
        </p:nvSpPr>
        <p:spPr/>
        <p:txBody>
          <a:bodyPr/>
          <a:lstStyle/>
          <a:p>
            <a:fld id="{A38DB642-B96B-4E4F-95BE-DCA4F685BD55}" type="slidenum">
              <a:rPr lang="en-US" smtClean="0"/>
              <a:t>20</a:t>
            </a:fld>
            <a:endParaRPr lang="en-US"/>
          </a:p>
        </p:txBody>
      </p:sp>
      <p:sp>
        <p:nvSpPr>
          <p:cNvPr id="3" name="Google Shape;158;p6">
            <a:extLst>
              <a:ext uri="{FF2B5EF4-FFF2-40B4-BE49-F238E27FC236}">
                <a16:creationId xmlns:a16="http://schemas.microsoft.com/office/drawing/2014/main" id="{64FF8EFD-C5D2-1DB7-3B44-2ABE8274910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B537CE8E-BCA7-1257-67AD-6468DC2F3045}"/>
              </a:ext>
            </a:extLst>
          </p:cNvPr>
          <p:cNvGraphicFramePr>
            <a:graphicFrameLocks noGrp="1"/>
          </p:cNvGraphicFramePr>
          <p:nvPr>
            <p:extLst>
              <p:ext uri="{D42A27DB-BD31-4B8C-83A1-F6EECF244321}">
                <p14:modId xmlns:p14="http://schemas.microsoft.com/office/powerpoint/2010/main" val="3571938585"/>
              </p:ext>
            </p:extLst>
          </p:nvPr>
        </p:nvGraphicFramePr>
        <p:xfrm>
          <a:off x="952846" y="999486"/>
          <a:ext cx="10934354" cy="5410795"/>
        </p:xfrm>
        <a:graphic>
          <a:graphicData uri="http://schemas.openxmlformats.org/drawingml/2006/table">
            <a:tbl>
              <a:tblPr firstRow="1" firstCol="1" bandRow="1">
                <a:tableStyleId>{5C22544A-7EE6-4342-B048-85BDC9FD1C3A}</a:tableStyleId>
              </a:tblPr>
              <a:tblGrid>
                <a:gridCol w="3810723">
                  <a:extLst>
                    <a:ext uri="{9D8B030D-6E8A-4147-A177-3AD203B41FA5}">
                      <a16:colId xmlns:a16="http://schemas.microsoft.com/office/drawing/2014/main" val="2304203919"/>
                    </a:ext>
                  </a:extLst>
                </a:gridCol>
                <a:gridCol w="3810723">
                  <a:extLst>
                    <a:ext uri="{9D8B030D-6E8A-4147-A177-3AD203B41FA5}">
                      <a16:colId xmlns:a16="http://schemas.microsoft.com/office/drawing/2014/main" val="3666233936"/>
                    </a:ext>
                  </a:extLst>
                </a:gridCol>
                <a:gridCol w="3312908">
                  <a:extLst>
                    <a:ext uri="{9D8B030D-6E8A-4147-A177-3AD203B41FA5}">
                      <a16:colId xmlns:a16="http://schemas.microsoft.com/office/drawing/2014/main" val="4222810563"/>
                    </a:ext>
                  </a:extLst>
                </a:gridCol>
              </a:tblGrid>
              <a:tr h="1754859">
                <a:tc gridSpan="3">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PHIẾU HỌC TẬP SỐ 2</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Lớp:</a:t>
                      </a:r>
                      <a:r>
                        <a:rPr lang="en-GB" sz="3200" b="1">
                          <a:solidFill>
                            <a:sysClr val="windowText" lastClr="000000"/>
                          </a:solidFill>
                          <a:effectLst/>
                          <a:latin typeface="Calibri" panose="020F0502020204030204" pitchFamily="34" charset="0"/>
                          <a:cs typeface="Calibri" panose="020F0502020204030204" pitchFamily="34" charset="0"/>
                        </a:rPr>
                        <a:t>……………….</a:t>
                      </a:r>
                      <a:r>
                        <a:rPr lang="vi-VN" sz="3200" b="1">
                          <a:solidFill>
                            <a:sysClr val="windowText" lastClr="000000"/>
                          </a:solidFill>
                          <a:effectLst/>
                          <a:latin typeface="Calibri" panose="020F0502020204030204" pitchFamily="34" charset="0"/>
                          <a:cs typeface="Calibri" panose="020F0502020204030204" pitchFamily="34" charset="0"/>
                        </a:rPr>
                        <a:t>  Nhóm thực hiện: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cs typeface="Calibri" panose="020F0502020204030204" pitchFamily="34" charset="0"/>
                      </a:endParaRPr>
                    </a:p>
                    <a:p>
                      <a:pPr algn="l">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 Họ và tên thành viên:</a:t>
                      </a:r>
                      <a:r>
                        <a:rPr lang="en-GB" sz="3200" b="1">
                          <a:solidFill>
                            <a:sysClr val="windowText" lastClr="000000"/>
                          </a:solidFill>
                          <a:effectLst/>
                          <a:latin typeface="Calibri" panose="020F0502020204030204" pitchFamily="34" charset="0"/>
                          <a:cs typeface="Calibri" panose="020F0502020204030204" pitchFamily="34" charset="0"/>
                        </a:rPr>
                        <a:t> …………………………………………………..</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85264316"/>
                  </a:ext>
                </a:extLst>
              </a:tr>
              <a:tr h="469703">
                <a:tc rowSpan="2">
                  <a:txBody>
                    <a:bodyPr/>
                    <a:lstStyle/>
                    <a:p>
                      <a:pPr algn="ctr">
                        <a:lnSpc>
                          <a:spcPct val="100000"/>
                        </a:lnSpc>
                        <a:spcBef>
                          <a:spcPts val="0"/>
                        </a:spcBef>
                        <a:spcAft>
                          <a:spcPts val="0"/>
                        </a:spcAft>
                      </a:pPr>
                      <a:r>
                        <a:rPr lang="vi-VN" sz="3200" b="1">
                          <a:solidFill>
                            <a:sysClr val="windowText" lastClr="000000"/>
                          </a:solidFill>
                          <a:effectLst/>
                          <a:latin typeface="Calibri" panose="020F0502020204030204" pitchFamily="34" charset="0"/>
                          <a:cs typeface="Calibri" panose="020F0502020204030204" pitchFamily="34" charset="0"/>
                        </a:rPr>
                        <a:t>GÓC HỌC TẬP</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Nhiệm vụ học tập</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731568819"/>
                  </a:ext>
                </a:extLst>
              </a:tr>
              <a:tr h="469703">
                <a:tc vMerge="1">
                  <a:txBody>
                    <a:bodyPr/>
                    <a:lstStyle/>
                    <a:p>
                      <a:endParaRPr lang="en-US"/>
                    </a:p>
                  </a:txBody>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Nội dung nhiệm vụ</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pPr>
                      <a:r>
                        <a:rPr lang="vi-VN" sz="3200" b="1">
                          <a:effectLst/>
                          <a:latin typeface="Calibri" panose="020F0502020204030204" pitchFamily="34" charset="0"/>
                          <a:cs typeface="Calibri" panose="020F0502020204030204" pitchFamily="34" charset="0"/>
                        </a:rPr>
                        <a:t>Kết quả thực hiện</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852912"/>
                  </a:ext>
                </a:extLst>
              </a:tr>
              <a:tr h="469703">
                <a:tc>
                  <a:txBody>
                    <a:bodyPr/>
                    <a:lstStyle/>
                    <a:p>
                      <a:pPr algn="ctr">
                        <a:lnSpc>
                          <a:spcPct val="100000"/>
                        </a:lnSpc>
                        <a:spcBef>
                          <a:spcPts val="0"/>
                        </a:spcBef>
                        <a:spcAft>
                          <a:spcPts val="0"/>
                        </a:spcAft>
                        <a:tabLst>
                          <a:tab pos="8101330" algn="l"/>
                        </a:tabLst>
                      </a:pPr>
                      <a:r>
                        <a:rPr lang="vi-VN" sz="3200" b="1">
                          <a:solidFill>
                            <a:sysClr val="windowText" lastClr="000000"/>
                          </a:solidFill>
                          <a:effectLst/>
                          <a:latin typeface="Calibri" panose="020F0502020204030204" pitchFamily="34" charset="0"/>
                          <a:cs typeface="Calibri" panose="020F0502020204030204" pitchFamily="34" charset="0"/>
                        </a:rPr>
                        <a:t>1</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98312"/>
                  </a:ext>
                </a:extLst>
              </a:tr>
              <a:tr h="608963">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2</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631541"/>
                  </a:ext>
                </a:extLst>
              </a:tr>
              <a:tr h="638024">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3</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7231909"/>
                  </a:ext>
                </a:extLst>
              </a:tr>
              <a:tr h="945909">
                <a:tc>
                  <a:txBody>
                    <a:bodyPr/>
                    <a:lstStyle/>
                    <a:p>
                      <a:pPr algn="ctr">
                        <a:lnSpc>
                          <a:spcPct val="100000"/>
                        </a:lnSpc>
                        <a:spcBef>
                          <a:spcPts val="0"/>
                        </a:spcBef>
                        <a:spcAft>
                          <a:spcPts val="0"/>
                        </a:spcAft>
                        <a:tabLst>
                          <a:tab pos="8101330" algn="l"/>
                        </a:tabLst>
                      </a:pPr>
                      <a:r>
                        <a:rPr lang="en-US" sz="3200" b="1">
                          <a:solidFill>
                            <a:sysClr val="windowText" lastClr="000000"/>
                          </a:solidFill>
                          <a:effectLst/>
                          <a:latin typeface="Calibri" panose="020F0502020204030204" pitchFamily="34" charset="0"/>
                          <a:cs typeface="Calibri" panose="020F0502020204030204" pitchFamily="34" charset="0"/>
                        </a:rPr>
                        <a:t>4</a:t>
                      </a:r>
                      <a:endParaRPr lang="en-US" sz="3200" b="1">
                        <a:solidFill>
                          <a:sysClr val="windowText" lastClr="000000"/>
                        </a:solidFill>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lnSpc>
                          <a:spcPct val="100000"/>
                        </a:lnSpc>
                        <a:spcBef>
                          <a:spcPts val="0"/>
                        </a:spcBef>
                        <a:spcAft>
                          <a:spcPts val="0"/>
                        </a:spcAft>
                        <a:tabLst>
                          <a:tab pos="8101330" algn="l"/>
                        </a:tabLst>
                      </a:pPr>
                      <a:r>
                        <a:rPr lang="vi-VN" sz="3200" b="1">
                          <a:effectLst/>
                          <a:latin typeface="Calibri" panose="020F0502020204030204" pitchFamily="34" charset="0"/>
                          <a:cs typeface="Calibri" panose="020F0502020204030204" pitchFamily="34" charset="0"/>
                        </a:rPr>
                        <a:t> </a:t>
                      </a:r>
                      <a:endParaRPr lang="en-US" sz="3200" b="1">
                        <a:effectLst/>
                        <a:latin typeface="Calibri" panose="020F0502020204030204" pitchFamily="34" charset="0"/>
                        <a:ea typeface="Arial" panose="020B0604020202020204" pitchFamily="34" charset="0"/>
                        <a:cs typeface="Calibri" panose="020F0502020204030204" pitchFamily="34" charset="0"/>
                      </a:endParaRPr>
                    </a:p>
                  </a:txBody>
                  <a:tcPr marL="68580" marR="6858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206429"/>
                  </a:ext>
                </a:extLst>
              </a:tr>
            </a:tbl>
          </a:graphicData>
        </a:graphic>
      </p:graphicFrame>
    </p:spTree>
    <p:extLst>
      <p:ext uri="{BB962C8B-B14F-4D97-AF65-F5344CB8AC3E}">
        <p14:creationId xmlns:p14="http://schemas.microsoft.com/office/powerpoint/2010/main" val="12199290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CFDF56-F8D3-EC7D-2CF4-29BAEC6B1886}"/>
              </a:ext>
            </a:extLst>
          </p:cNvPr>
          <p:cNvSpPr>
            <a:spLocks noGrp="1"/>
          </p:cNvSpPr>
          <p:nvPr>
            <p:ph type="sldNum" sz="quarter" idx="12"/>
          </p:nvPr>
        </p:nvSpPr>
        <p:spPr/>
        <p:txBody>
          <a:bodyPr/>
          <a:lstStyle/>
          <a:p>
            <a:fld id="{A38DB642-B96B-4E4F-95BE-DCA4F685BD55}" type="slidenum">
              <a:rPr lang="en-US" smtClean="0"/>
              <a:t>21</a:t>
            </a:fld>
            <a:endParaRPr lang="en-US"/>
          </a:p>
        </p:txBody>
      </p:sp>
      <p:sp>
        <p:nvSpPr>
          <p:cNvPr id="3" name="Google Shape;158;p6">
            <a:extLst>
              <a:ext uri="{FF2B5EF4-FFF2-40B4-BE49-F238E27FC236}">
                <a16:creationId xmlns:a16="http://schemas.microsoft.com/office/drawing/2014/main" id="{BAFDBBC3-1814-4D9E-E40D-76D3F5C9D68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75FAB9-8BD9-7847-B8CA-59C66A03ED81}"/>
              </a:ext>
            </a:extLst>
          </p:cNvPr>
          <p:cNvSpPr txBox="1"/>
          <p:nvPr/>
        </p:nvSpPr>
        <p:spPr>
          <a:xfrm>
            <a:off x="602884"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1. Khái niệm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575522-DE5A-28FF-2211-66E4ED9B6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342" y="2802513"/>
            <a:ext cx="8685849" cy="37616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8304254-BC25-932C-C43A-C9CF2A5D787E}"/>
              </a:ext>
            </a:extLst>
          </p:cNvPr>
          <p:cNvSpPr txBox="1"/>
          <p:nvPr/>
        </p:nvSpPr>
        <p:spPr>
          <a:xfrm>
            <a:off x="986530" y="1514979"/>
            <a:ext cx="10986233"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latin typeface="Calibri" panose="020F0502020204030204" pitchFamily="34" charset="0"/>
              </a:rPr>
              <a:t>Đột biến là gene là những biến đổi trong cấu trúc của gene liên quan đến 1 cặp nucleotide hoặc một số cặp nucleotide.</a:t>
            </a:r>
            <a:endParaRPr lang="en-US" sz="3200" b="1">
              <a:latin typeface="+mj-lt"/>
              <a:cs typeface="Calibri" panose="020F0502020204030204" pitchFamily="34" charset="0"/>
            </a:endParaRPr>
          </a:p>
        </p:txBody>
      </p:sp>
      <p:pic>
        <p:nvPicPr>
          <p:cNvPr id="7" name="Picture 6">
            <a:extLst>
              <a:ext uri="{FF2B5EF4-FFF2-40B4-BE49-F238E27FC236}">
                <a16:creationId xmlns:a16="http://schemas.microsoft.com/office/drawing/2014/main" id="{759766F8-1059-89DF-5209-795297345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9" y="1730422"/>
            <a:ext cx="612178" cy="523221"/>
          </a:xfrm>
          <a:prstGeom prst="rect">
            <a:avLst/>
          </a:prstGeom>
        </p:spPr>
      </p:pic>
    </p:spTree>
    <p:extLst>
      <p:ext uri="{BB962C8B-B14F-4D97-AF65-F5344CB8AC3E}">
        <p14:creationId xmlns:p14="http://schemas.microsoft.com/office/powerpoint/2010/main" val="3650841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1C588-BF72-0FF6-DA6B-3C75D3417CB3}"/>
              </a:ext>
            </a:extLst>
          </p:cNvPr>
          <p:cNvSpPr>
            <a:spLocks noGrp="1"/>
          </p:cNvSpPr>
          <p:nvPr>
            <p:ph type="sldNum" sz="quarter" idx="12"/>
          </p:nvPr>
        </p:nvSpPr>
        <p:spPr/>
        <p:txBody>
          <a:bodyPr/>
          <a:lstStyle/>
          <a:p>
            <a:fld id="{A38DB642-B96B-4E4F-95BE-DCA4F685BD55}" type="slidenum">
              <a:rPr lang="en-US" smtClean="0"/>
              <a:t>22</a:t>
            </a:fld>
            <a:endParaRPr lang="en-US"/>
          </a:p>
        </p:txBody>
      </p:sp>
      <p:sp>
        <p:nvSpPr>
          <p:cNvPr id="3" name="Google Shape;158;p6">
            <a:extLst>
              <a:ext uri="{FF2B5EF4-FFF2-40B4-BE49-F238E27FC236}">
                <a16:creationId xmlns:a16="http://schemas.microsoft.com/office/drawing/2014/main" id="{87CD852D-6AB6-A2F5-691F-5373CF81D317}"/>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036535-7A61-548B-03DC-9CD27C561D0C}"/>
              </a:ext>
            </a:extLst>
          </p:cNvPr>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6D9333D-6E51-AAAD-79AF-CA8707E92C7D}"/>
              </a:ext>
            </a:extLst>
          </p:cNvPr>
          <p:cNvSpPr txBox="1"/>
          <p:nvPr/>
        </p:nvSpPr>
        <p:spPr>
          <a:xfrm>
            <a:off x="861291" y="1514979"/>
            <a:ext cx="10492510"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cs typeface="Calibri" panose="020F0502020204030204" pitchFamily="34" charset="0"/>
              </a:rPr>
              <a:t>- Đột biến thay thế một cặp nucleotide: </a:t>
            </a:r>
            <a:r>
              <a:rPr lang="vi-VN" sz="3200" b="1">
                <a:latin typeface="Calibri" panose="020F0502020204030204" pitchFamily="34" charset="0"/>
                <a:cs typeface="Calibri" panose="020F0502020204030204" pitchFamily="34" charset="0"/>
              </a:rPr>
              <a:t>Một cặp nucleotide trong gene được thay thế bằng một cặp nucleotide khác, có thể làm thay đổi trình tự amino acid trong chuỗi polypeptide và thay đổi chức năng của protein. </a:t>
            </a:r>
            <a:endParaRPr lang="en-US" sz="3200" b="1">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CC0340-69EC-8F03-0F2C-A24016442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10" name="Picture 9">
            <a:extLst>
              <a:ext uri="{FF2B5EF4-FFF2-40B4-BE49-F238E27FC236}">
                <a16:creationId xmlns:a16="http://schemas.microsoft.com/office/drawing/2014/main" id="{D048A93A-CEC5-4D5D-3242-3DA594CA95AC}"/>
              </a:ext>
            </a:extLst>
          </p:cNvPr>
          <p:cNvPicPr>
            <a:picLocks noChangeAspect="1"/>
          </p:cNvPicPr>
          <p:nvPr/>
        </p:nvPicPr>
        <p:blipFill>
          <a:blip r:embed="rId3"/>
          <a:stretch>
            <a:fillRect/>
          </a:stretch>
        </p:blipFill>
        <p:spPr>
          <a:xfrm>
            <a:off x="1199139" y="3867371"/>
            <a:ext cx="4205991" cy="2183536"/>
          </a:xfrm>
          <a:prstGeom prst="rect">
            <a:avLst/>
          </a:prstGeom>
        </p:spPr>
      </p:pic>
      <p:sp>
        <p:nvSpPr>
          <p:cNvPr id="11" name="Arrow: Right 10">
            <a:extLst>
              <a:ext uri="{FF2B5EF4-FFF2-40B4-BE49-F238E27FC236}">
                <a16:creationId xmlns:a16="http://schemas.microsoft.com/office/drawing/2014/main" id="{0F3A369A-4968-B32E-B779-1C67E603FA3D}"/>
              </a:ext>
            </a:extLst>
          </p:cNvPr>
          <p:cNvSpPr/>
          <p:nvPr/>
        </p:nvSpPr>
        <p:spPr>
          <a:xfrm>
            <a:off x="5405130" y="4782352"/>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646321-40BC-8B11-D8D5-6C3F44964338}"/>
              </a:ext>
            </a:extLst>
          </p:cNvPr>
          <p:cNvPicPr>
            <a:picLocks noChangeAspect="1"/>
          </p:cNvPicPr>
          <p:nvPr/>
        </p:nvPicPr>
        <p:blipFill rotWithShape="1">
          <a:blip r:embed="rId4"/>
          <a:srcRect b="18744"/>
          <a:stretch/>
        </p:blipFill>
        <p:spPr>
          <a:xfrm>
            <a:off x="6600495" y="3867371"/>
            <a:ext cx="4392366" cy="2346105"/>
          </a:xfrm>
          <a:prstGeom prst="rect">
            <a:avLst/>
          </a:prstGeom>
        </p:spPr>
      </p:pic>
    </p:spTree>
    <p:extLst>
      <p:ext uri="{BB962C8B-B14F-4D97-AF65-F5344CB8AC3E}">
        <p14:creationId xmlns:p14="http://schemas.microsoft.com/office/powerpoint/2010/main" val="215425549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01C588-BF72-0FF6-DA6B-3C75D3417CB3}"/>
              </a:ext>
            </a:extLst>
          </p:cNvPr>
          <p:cNvSpPr>
            <a:spLocks noGrp="1"/>
          </p:cNvSpPr>
          <p:nvPr>
            <p:ph type="sldNum" sz="quarter" idx="12"/>
          </p:nvPr>
        </p:nvSpPr>
        <p:spPr/>
        <p:txBody>
          <a:bodyPr/>
          <a:lstStyle/>
          <a:p>
            <a:fld id="{A38DB642-B96B-4E4F-95BE-DCA4F685BD55}" type="slidenum">
              <a:rPr lang="en-US" smtClean="0"/>
              <a:t>23</a:t>
            </a:fld>
            <a:endParaRPr lang="en-US"/>
          </a:p>
        </p:txBody>
      </p:sp>
      <p:sp>
        <p:nvSpPr>
          <p:cNvPr id="3" name="Google Shape;158;p6">
            <a:extLst>
              <a:ext uri="{FF2B5EF4-FFF2-40B4-BE49-F238E27FC236}">
                <a16:creationId xmlns:a16="http://schemas.microsoft.com/office/drawing/2014/main" id="{87CD852D-6AB6-A2F5-691F-5373CF81D317}"/>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5036535-7A61-548B-03DC-9CD27C561D0C}"/>
              </a:ext>
            </a:extLst>
          </p:cNvPr>
          <p:cNvSpPr txBox="1"/>
          <p:nvPr/>
        </p:nvSpPr>
        <p:spPr>
          <a:xfrm>
            <a:off x="482811" y="807093"/>
            <a:ext cx="7645189"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2. Các dạng đột biến gene</a:t>
            </a:r>
            <a:endParaRPr lang="en-US" sz="4000">
              <a:solidFill>
                <a:srgbClr val="FF000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ACC0340-69EC-8F03-0F2C-A24016442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
        <p:nvSpPr>
          <p:cNvPr id="11" name="TextBox 10">
            <a:extLst>
              <a:ext uri="{FF2B5EF4-FFF2-40B4-BE49-F238E27FC236}">
                <a16:creationId xmlns:a16="http://schemas.microsoft.com/office/drawing/2014/main" id="{E6D9333D-6E51-AAAD-79AF-CA8707E92C7D}"/>
              </a:ext>
            </a:extLst>
          </p:cNvPr>
          <p:cNvSpPr txBox="1"/>
          <p:nvPr/>
        </p:nvSpPr>
        <p:spPr>
          <a:xfrm>
            <a:off x="861290" y="1486986"/>
            <a:ext cx="10979257"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solidFill>
                  <a:srgbClr val="00B050"/>
                </a:solidFill>
                <a:latin typeface="Calibri" panose="020F0502020204030204" pitchFamily="34" charset="0"/>
                <a:cs typeface="Calibri" panose="020F0502020204030204" pitchFamily="34" charset="0"/>
              </a:rPr>
              <a:t>- Đột biến mất hoặc thêm một cặp nucleotide: </a:t>
            </a:r>
            <a:r>
              <a:rPr lang="vi-VN" sz="3200" b="1">
                <a:latin typeface="Calibri" panose="020F0502020204030204" pitchFamily="34" charset="0"/>
                <a:cs typeface="Calibri" panose="020F0502020204030204" pitchFamily="34" charset="0"/>
              </a:rPr>
              <a:t>Đột biến làm cho gene bị mất hoặc thêm một cặp nucleotide sẽ làm thay đổi khung đọc mã di truyền từ vị trí xảy ra đột biến trở về sau (đột biến dịch khung) dẫn đến làm thay đổi trình tự amino acid trong chuỗi polypeptide và thay đổi chức năng của protein.</a:t>
            </a:r>
            <a:endParaRPr lang="en-US" sz="3200" b="1">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25C3CDA-1C29-4003-8FBE-F992B8C1B823}"/>
              </a:ext>
            </a:extLst>
          </p:cNvPr>
          <p:cNvPicPr>
            <a:picLocks noChangeAspect="1"/>
          </p:cNvPicPr>
          <p:nvPr/>
        </p:nvPicPr>
        <p:blipFill>
          <a:blip r:embed="rId3"/>
          <a:stretch>
            <a:fillRect/>
          </a:stretch>
        </p:blipFill>
        <p:spPr>
          <a:xfrm>
            <a:off x="1876649" y="4629839"/>
            <a:ext cx="2607677" cy="1353773"/>
          </a:xfrm>
          <a:prstGeom prst="rect">
            <a:avLst/>
          </a:prstGeom>
        </p:spPr>
      </p:pic>
      <p:sp>
        <p:nvSpPr>
          <p:cNvPr id="13" name="Arrow: Right 12">
            <a:extLst>
              <a:ext uri="{FF2B5EF4-FFF2-40B4-BE49-F238E27FC236}">
                <a16:creationId xmlns:a16="http://schemas.microsoft.com/office/drawing/2014/main" id="{5B667F64-64B0-C5C0-D4D3-E59A42BFDA22}"/>
              </a:ext>
            </a:extLst>
          </p:cNvPr>
          <p:cNvSpPr/>
          <p:nvPr/>
        </p:nvSpPr>
        <p:spPr>
          <a:xfrm rot="20373686">
            <a:off x="4634458" y="4858168"/>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59F2A41-D912-DAEC-609C-4B024252A954}"/>
              </a:ext>
            </a:extLst>
          </p:cNvPr>
          <p:cNvPicPr>
            <a:picLocks noChangeAspect="1"/>
          </p:cNvPicPr>
          <p:nvPr/>
        </p:nvPicPr>
        <p:blipFill rotWithShape="1">
          <a:blip r:embed="rId4"/>
          <a:srcRect b="21311"/>
          <a:stretch/>
        </p:blipFill>
        <p:spPr>
          <a:xfrm>
            <a:off x="5771200" y="4069524"/>
            <a:ext cx="2607677" cy="1447094"/>
          </a:xfrm>
          <a:prstGeom prst="rect">
            <a:avLst/>
          </a:prstGeom>
        </p:spPr>
      </p:pic>
      <p:pic>
        <p:nvPicPr>
          <p:cNvPr id="15" name="Picture 14">
            <a:extLst>
              <a:ext uri="{FF2B5EF4-FFF2-40B4-BE49-F238E27FC236}">
                <a16:creationId xmlns:a16="http://schemas.microsoft.com/office/drawing/2014/main" id="{D9BA620A-B6E5-3A21-B4FE-0430D9580733}"/>
              </a:ext>
            </a:extLst>
          </p:cNvPr>
          <p:cNvPicPr>
            <a:picLocks noChangeAspect="1"/>
          </p:cNvPicPr>
          <p:nvPr/>
        </p:nvPicPr>
        <p:blipFill rotWithShape="1">
          <a:blip r:embed="rId5"/>
          <a:srcRect l="5203" r="5111" b="24041"/>
          <a:stretch/>
        </p:blipFill>
        <p:spPr>
          <a:xfrm>
            <a:off x="5999564" y="5515389"/>
            <a:ext cx="2611036" cy="1288320"/>
          </a:xfrm>
          <a:prstGeom prst="rect">
            <a:avLst/>
          </a:prstGeom>
        </p:spPr>
      </p:pic>
      <p:sp>
        <p:nvSpPr>
          <p:cNvPr id="16" name="Arrow: Right 15">
            <a:extLst>
              <a:ext uri="{FF2B5EF4-FFF2-40B4-BE49-F238E27FC236}">
                <a16:creationId xmlns:a16="http://schemas.microsoft.com/office/drawing/2014/main" id="{B8ABBDB6-7E1A-9572-BBA5-6EC674E42692}"/>
              </a:ext>
            </a:extLst>
          </p:cNvPr>
          <p:cNvSpPr/>
          <p:nvPr/>
        </p:nvSpPr>
        <p:spPr>
          <a:xfrm rot="1860816">
            <a:off x="4560093" y="5548774"/>
            <a:ext cx="1041854" cy="368728"/>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61838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24</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pic>
        <p:nvPicPr>
          <p:cNvPr id="9" name="Picture 8">
            <a:extLst>
              <a:ext uri="{FF2B5EF4-FFF2-40B4-BE49-F238E27FC236}">
                <a16:creationId xmlns:a16="http://schemas.microsoft.com/office/drawing/2014/main" id="{2F2B0BD8-D670-F191-4602-01D852E41AAC}"/>
              </a:ext>
            </a:extLst>
          </p:cNvPr>
          <p:cNvPicPr>
            <a:picLocks noChangeAspect="1"/>
          </p:cNvPicPr>
          <p:nvPr/>
        </p:nvPicPr>
        <p:blipFill>
          <a:blip r:embed="rId2"/>
          <a:stretch>
            <a:fillRect/>
          </a:stretch>
        </p:blipFill>
        <p:spPr>
          <a:xfrm>
            <a:off x="6756458" y="2222866"/>
            <a:ext cx="4694831" cy="3937790"/>
          </a:xfrm>
          <a:prstGeom prst="rect">
            <a:avLst/>
          </a:prstGeom>
        </p:spPr>
      </p:pic>
      <p:pic>
        <p:nvPicPr>
          <p:cNvPr id="10" name="Picture 2" descr="Nguyên Nhân Gây Đột Biến Gen - Các Căn Bệnh Phổ Biến">
            <a:extLst>
              <a:ext uri="{FF2B5EF4-FFF2-40B4-BE49-F238E27FC236}">
                <a16:creationId xmlns:a16="http://schemas.microsoft.com/office/drawing/2014/main" id="{45CFCFDB-3355-FD51-DB98-1760B9272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89" y="2222865"/>
            <a:ext cx="5906686" cy="3937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1313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25</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a:t>
            </a:r>
            <a:r>
              <a:rPr lang="vi-VN" sz="3200" b="1">
                <a:solidFill>
                  <a:srgbClr val="00B050"/>
                </a:solidFill>
                <a:effectLst/>
                <a:latin typeface="Calibri" panose="020F0502020204030204" pitchFamily="34" charset="0"/>
                <a:ea typeface="Calibri" panose="020F0502020204030204" pitchFamily="34" charset="0"/>
              </a:rPr>
              <a:t>Nguyên nhân phát sinh đột biến gene</a:t>
            </a:r>
            <a:endParaRPr lang="en-US" sz="3200">
              <a:solidFill>
                <a:srgbClr val="00B050"/>
              </a:solidFill>
            </a:endParaRPr>
          </a:p>
        </p:txBody>
      </p:sp>
      <p:sp>
        <p:nvSpPr>
          <p:cNvPr id="7" name="TextBox 6">
            <a:extLst>
              <a:ext uri="{FF2B5EF4-FFF2-40B4-BE49-F238E27FC236}">
                <a16:creationId xmlns:a16="http://schemas.microsoft.com/office/drawing/2014/main" id="{66933681-79C6-D9A6-85BD-74575DAE60C2}"/>
              </a:ext>
            </a:extLst>
          </p:cNvPr>
          <p:cNvSpPr txBox="1"/>
          <p:nvPr/>
        </p:nvSpPr>
        <p:spPr>
          <a:xfrm>
            <a:off x="1207653" y="2112847"/>
            <a:ext cx="10799620"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288290" algn="just"/>
            <a:r>
              <a:rPr lang="vi-VN" sz="3200" b="1">
                <a:effectLst/>
                <a:latin typeface="Calibri" panose="020F0502020204030204" pitchFamily="34" charset="0"/>
                <a:ea typeface="Arial" panose="020B0604020202020204" pitchFamily="34" charset="0"/>
                <a:cs typeface="Calibri" panose="020F0502020204030204" pitchFamily="34" charset="0"/>
              </a:rPr>
              <a:t>- Do những rối loạn sinh lí, hoá sinh của tế bào dẫn đến sai sót trong quá trình nhân đôi DNA, gây biến dạng DNA hoặc biến đổi cấu trúc hoá học của các nucleotide.</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Do </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s</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ự tác động của các tác nhân gây đột biến gồm: </a:t>
            </a:r>
            <a:endPar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vật lí: </a:t>
            </a:r>
            <a:r>
              <a:rPr lang="vi-VN" sz="3200" b="1">
                <a:effectLst/>
                <a:latin typeface="Calibri" panose="020F0502020204030204" pitchFamily="34" charset="0"/>
                <a:ea typeface="Arial" panose="020B0604020202020204" pitchFamily="34" charset="0"/>
                <a:cs typeface="Calibri" panose="020F0502020204030204" pitchFamily="34" charset="0"/>
              </a:rPr>
              <a:t>tia phóng xạ, tia tử ngoại (tia UV), nhiệt.,. </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8290"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Tác nhân hoá học: </a:t>
            </a:r>
            <a:r>
              <a:rPr lang="vi-VN" sz="3200" b="1">
                <a:effectLst/>
                <a:latin typeface="Calibri" panose="020F0502020204030204" pitchFamily="34" charset="0"/>
                <a:ea typeface="Arial" panose="020B0604020202020204" pitchFamily="34" charset="0"/>
                <a:cs typeface="Calibri" panose="020F0502020204030204" pitchFamily="34" charset="0"/>
              </a:rPr>
              <a:t>ethyl methanesulfonate (EMS), 5-bromouracil (5-BU), N-Nitroso-N-methylurea (NMU),…</a:t>
            </a:r>
            <a:endParaRPr lang="en-US" sz="3200" b="1">
              <a:effectLst/>
              <a:latin typeface="Calibri" panose="020F0502020204030204" pitchFamily="34" charset="0"/>
              <a:ea typeface="Arial" panose="020B0604020202020204" pitchFamily="34" charset="0"/>
              <a:cs typeface="Calibri" panose="020F0502020204030204" pitchFamily="34" charset="0"/>
            </a:endParaRPr>
          </a:p>
          <a:p>
            <a:pPr indent="285750" algn="just">
              <a:tabLst>
                <a:tab pos="8101330" algn="l"/>
              </a:tabLst>
            </a:pP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Tác nhân sinh học: </a:t>
            </a:r>
            <a:r>
              <a:rPr lang="vi-VN" sz="3200" b="1">
                <a:effectLst/>
                <a:latin typeface="Calibri" panose="020F0502020204030204" pitchFamily="34" charset="0"/>
                <a:ea typeface="Arial" panose="020B0604020202020204" pitchFamily="34" charset="0"/>
                <a:cs typeface="Calibri" panose="020F0502020204030204" pitchFamily="34" charset="0"/>
              </a:rPr>
              <a:t>một số virus như viêm gan B, HPV,...cũng có thế gây nên các đột biến gene.</a:t>
            </a:r>
            <a:endParaRPr lang="en-US" sz="3200" b="1">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9074D21-47FB-9688-7F2F-BBF6F3580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extLst>
      <p:ext uri="{BB962C8B-B14F-4D97-AF65-F5344CB8AC3E}">
        <p14:creationId xmlns:p14="http://schemas.microsoft.com/office/powerpoint/2010/main" val="400380839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95454B-DC02-A5D4-A0DA-A7E48ED2E108}"/>
              </a:ext>
            </a:extLst>
          </p:cNvPr>
          <p:cNvSpPr>
            <a:spLocks noGrp="1"/>
          </p:cNvSpPr>
          <p:nvPr>
            <p:ph type="sldNum" sz="quarter" idx="12"/>
          </p:nvPr>
        </p:nvSpPr>
        <p:spPr/>
        <p:txBody>
          <a:bodyPr/>
          <a:lstStyle/>
          <a:p>
            <a:fld id="{A38DB642-B96B-4E4F-95BE-DCA4F685BD55}" type="slidenum">
              <a:rPr lang="en-US" smtClean="0"/>
              <a:t>26</a:t>
            </a:fld>
            <a:endParaRPr lang="en-US"/>
          </a:p>
        </p:txBody>
      </p:sp>
      <p:sp>
        <p:nvSpPr>
          <p:cNvPr id="3" name="Google Shape;158;p6">
            <a:extLst>
              <a:ext uri="{FF2B5EF4-FFF2-40B4-BE49-F238E27FC236}">
                <a16:creationId xmlns:a16="http://schemas.microsoft.com/office/drawing/2014/main" id="{A20F5567-8411-7FAA-2379-96A3A08692E9}"/>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1AE6B3-DB9B-8B7A-CF86-1DC163A8F907}"/>
              </a:ext>
            </a:extLst>
          </p:cNvPr>
          <p:cNvSpPr txBox="1"/>
          <p:nvPr/>
        </p:nvSpPr>
        <p:spPr>
          <a:xfrm>
            <a:off x="528993" y="807093"/>
            <a:ext cx="10988752"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3. Nguyên nhân và cơ chế phát sinh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14EEFFB-6B0A-9B7A-6087-10C0D8EAB937}"/>
              </a:ext>
            </a:extLst>
          </p:cNvPr>
          <p:cNvSpPr txBox="1"/>
          <p:nvPr/>
        </p:nvSpPr>
        <p:spPr>
          <a:xfrm>
            <a:off x="1048024" y="1514979"/>
            <a:ext cx="6830594" cy="584775"/>
          </a:xfrm>
          <a:prstGeom prst="rect">
            <a:avLst/>
          </a:prstGeom>
          <a:noFill/>
        </p:spPr>
        <p:txBody>
          <a:bodyPr wrap="square">
            <a:spAutoFit/>
          </a:bodyPr>
          <a:lstStyle/>
          <a:p>
            <a:r>
              <a:rPr lang="en-US" sz="3200" b="1">
                <a:solidFill>
                  <a:srgbClr val="00B050"/>
                </a:solidFill>
                <a:effectLst/>
                <a:latin typeface="Calibri" panose="020F0502020204030204" pitchFamily="34" charset="0"/>
                <a:ea typeface="Calibri" panose="020F0502020204030204" pitchFamily="34" charset="0"/>
              </a:rPr>
              <a:t>* Cơ chế </a:t>
            </a:r>
            <a:r>
              <a:rPr lang="vi-VN" sz="3200" b="1">
                <a:solidFill>
                  <a:srgbClr val="00B050"/>
                </a:solidFill>
                <a:effectLst/>
                <a:latin typeface="Calibri" panose="020F0502020204030204" pitchFamily="34" charset="0"/>
                <a:ea typeface="Calibri" panose="020F0502020204030204" pitchFamily="34" charset="0"/>
              </a:rPr>
              <a:t>phát sinh đột biến gene</a:t>
            </a:r>
            <a:endParaRPr lang="en-US" sz="3200">
              <a:solidFill>
                <a:srgbClr val="00B050"/>
              </a:solidFill>
            </a:endParaRPr>
          </a:p>
        </p:txBody>
      </p:sp>
      <p:sp>
        <p:nvSpPr>
          <p:cNvPr id="7" name="TextBox 6">
            <a:extLst>
              <a:ext uri="{FF2B5EF4-FFF2-40B4-BE49-F238E27FC236}">
                <a16:creationId xmlns:a16="http://schemas.microsoft.com/office/drawing/2014/main" id="{66933681-79C6-D9A6-85BD-74575DAE60C2}"/>
              </a:ext>
            </a:extLst>
          </p:cNvPr>
          <p:cNvSpPr txBox="1"/>
          <p:nvPr/>
        </p:nvSpPr>
        <p:spPr>
          <a:xfrm>
            <a:off x="1301715" y="2164974"/>
            <a:ext cx="7795631"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tabLst>
                <a:tab pos="8101330" algn="l"/>
              </a:tabLst>
            </a:pPr>
            <a:r>
              <a:rPr lang="en-US" sz="3200" b="1">
                <a:effectLst/>
                <a:latin typeface="Calibri" panose="020F0502020204030204" pitchFamily="34" charset="0"/>
                <a:ea typeface="Arial" panose="020B0604020202020204" pitchFamily="34" charset="0"/>
              </a:rPr>
              <a:t>- Sai sót trong quá trình nhân đôi DNA</a:t>
            </a:r>
            <a:endParaRPr lang="en-US" sz="3200" b="1">
              <a:effectLst/>
              <a:latin typeface="Arial" panose="020B0604020202020204" pitchFamily="34" charset="0"/>
              <a:ea typeface="Arial" panose="020B0604020202020204" pitchFamily="34" charset="0"/>
            </a:endParaRPr>
          </a:p>
          <a:p>
            <a:pPr algn="just">
              <a:tabLst>
                <a:tab pos="8101330" algn="l"/>
              </a:tabLst>
            </a:pPr>
            <a:r>
              <a:rPr lang="en-US" sz="3200" b="1">
                <a:effectLst/>
                <a:latin typeface="Calibri" panose="020F0502020204030204" pitchFamily="34" charset="0"/>
                <a:ea typeface="Arial" panose="020B0604020202020204" pitchFamily="34" charset="0"/>
              </a:rPr>
              <a:t>- Sự tác động của các tác nhân gây đột biến.</a:t>
            </a:r>
            <a:endParaRPr lang="en-US" sz="3200" b="1">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2EAD3403-CA22-CF5F-E7B9-01A0BC0A1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spTree>
    <p:extLst>
      <p:ext uri="{BB962C8B-B14F-4D97-AF65-F5344CB8AC3E}">
        <p14:creationId xmlns:p14="http://schemas.microsoft.com/office/powerpoint/2010/main" val="268442052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27</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58273" y="1580038"/>
            <a:ext cx="1055023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a:t>
            </a:r>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Đối với tiến hoá: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tiến hoá của sinh vật.</a:t>
            </a:r>
            <a:endParaRPr lang="en-US" sz="3200" b="1">
              <a:effectLst/>
              <a:latin typeface="Calibri" panose="020F050202020403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9" name="Picture 8">
            <a:extLst>
              <a:ext uri="{FF2B5EF4-FFF2-40B4-BE49-F238E27FC236}">
                <a16:creationId xmlns:a16="http://schemas.microsoft.com/office/drawing/2014/main" id="{9CEE50E0-C800-5AF8-68CD-EA524F7BBABC}"/>
              </a:ext>
            </a:extLst>
          </p:cNvPr>
          <p:cNvPicPr>
            <a:picLocks noChangeAspect="1"/>
          </p:cNvPicPr>
          <p:nvPr/>
        </p:nvPicPr>
        <p:blipFill>
          <a:blip r:embed="rId3"/>
          <a:stretch>
            <a:fillRect/>
          </a:stretch>
        </p:blipFill>
        <p:spPr>
          <a:xfrm>
            <a:off x="2945173" y="2866589"/>
            <a:ext cx="6301654" cy="3489761"/>
          </a:xfrm>
          <a:prstGeom prst="rect">
            <a:avLst/>
          </a:prstGeom>
        </p:spPr>
      </p:pic>
    </p:spTree>
    <p:extLst>
      <p:ext uri="{BB962C8B-B14F-4D97-AF65-F5344CB8AC3E}">
        <p14:creationId xmlns:p14="http://schemas.microsoft.com/office/powerpoint/2010/main" val="39868157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28</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58273" y="1580038"/>
            <a:ext cx="5303982"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 Đối với chọn giống: </a:t>
            </a:r>
            <a:r>
              <a:rPr lang="vi-VN" sz="3200" b="1">
                <a:effectLst/>
                <a:latin typeface="Calibri" panose="020F0502020204030204" pitchFamily="34" charset="0"/>
                <a:ea typeface="Arial" panose="020B0604020202020204" pitchFamily="34" charset="0"/>
                <a:cs typeface="Calibri" panose="020F0502020204030204" pitchFamily="34" charset="0"/>
              </a:rPr>
              <a:t>Đột biến gene cung cấp nguồn nguyên liệu cho quá trình chọn, tạo giống. </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Cây đột biến gen giá tiền tỷ">
            <a:extLst>
              <a:ext uri="{FF2B5EF4-FFF2-40B4-BE49-F238E27FC236}">
                <a16:creationId xmlns:a16="http://schemas.microsoft.com/office/drawing/2014/main" id="{A765EF2D-04FD-D4E7-EC1B-0FCCC5662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5538" y="1580038"/>
            <a:ext cx="4828261" cy="427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6647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01ACF-9E6C-4EBE-2C18-47246BE20119}"/>
              </a:ext>
            </a:extLst>
          </p:cNvPr>
          <p:cNvSpPr>
            <a:spLocks noGrp="1"/>
          </p:cNvSpPr>
          <p:nvPr>
            <p:ph type="sldNum" sz="quarter" idx="12"/>
          </p:nvPr>
        </p:nvSpPr>
        <p:spPr/>
        <p:txBody>
          <a:bodyPr/>
          <a:lstStyle/>
          <a:p>
            <a:fld id="{A38DB642-B96B-4E4F-95BE-DCA4F685BD55}" type="slidenum">
              <a:rPr lang="en-US" smtClean="0"/>
              <a:t>29</a:t>
            </a:fld>
            <a:endParaRPr lang="en-US"/>
          </a:p>
        </p:txBody>
      </p:sp>
      <p:sp>
        <p:nvSpPr>
          <p:cNvPr id="4" name="Google Shape;158;p6">
            <a:extLst>
              <a:ext uri="{FF2B5EF4-FFF2-40B4-BE49-F238E27FC236}">
                <a16:creationId xmlns:a16="http://schemas.microsoft.com/office/drawing/2014/main" id="{57159781-4794-A09B-5152-AAA865542F2E}"/>
              </a:ext>
            </a:extLst>
          </p:cNvPr>
          <p:cNvSpPr/>
          <p:nvPr/>
        </p:nvSpPr>
        <p:spPr>
          <a:xfrm>
            <a:off x="114476" y="97668"/>
            <a:ext cx="5057888"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ĐỘT BIẾN</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1585FCF-B97E-211A-4A31-A4B5091CB7F5}"/>
              </a:ext>
            </a:extLst>
          </p:cNvPr>
          <p:cNvSpPr txBox="1"/>
          <p:nvPr/>
        </p:nvSpPr>
        <p:spPr>
          <a:xfrm>
            <a:off x="593648" y="807093"/>
            <a:ext cx="8273261" cy="707886"/>
          </a:xfrm>
          <a:prstGeom prst="rect">
            <a:avLst/>
          </a:prstGeom>
          <a:noFill/>
        </p:spPr>
        <p:txBody>
          <a:bodyPr wrap="square">
            <a:spAutoFit/>
          </a:bodyPr>
          <a:lstStyle/>
          <a:p>
            <a:r>
              <a:rPr lang="en-US" sz="4000" b="1">
                <a:solidFill>
                  <a:srgbClr val="FF0000"/>
                </a:solidFill>
                <a:latin typeface="Calibri" panose="020F0502020204030204" pitchFamily="34" charset="0"/>
                <a:cs typeface="Calibri" panose="020F0502020204030204" pitchFamily="34" charset="0"/>
              </a:rPr>
              <a:t>4. Vai trò của đột biến gene</a:t>
            </a:r>
            <a:endParaRPr lang="en-US" sz="40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878897-A631-455B-C800-8F5EEE0D47BD}"/>
              </a:ext>
            </a:extLst>
          </p:cNvPr>
          <p:cNvSpPr txBox="1"/>
          <p:nvPr/>
        </p:nvSpPr>
        <p:spPr>
          <a:xfrm>
            <a:off x="930564" y="1459776"/>
            <a:ext cx="10550236"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effectLst/>
                <a:latin typeface="Calibri" panose="020F0502020204030204" pitchFamily="34" charset="0"/>
                <a:ea typeface="Arial" panose="020B0604020202020204" pitchFamily="34" charset="0"/>
              </a:rPr>
              <a:t>- Đối với nghiên cứu di truyền: </a:t>
            </a:r>
            <a:r>
              <a:rPr lang="vi-VN" sz="3200" b="1">
                <a:effectLst/>
                <a:latin typeface="Calibri" panose="020F0502020204030204" pitchFamily="34" charset="0"/>
                <a:ea typeface="Arial" panose="020B0604020202020204" pitchFamily="34" charset="0"/>
              </a:rPr>
              <a:t>nhằm xác định các quy luật di truyền, cơ chế điều hoà biểu hiện gene, cơ chế phát sinh đột biến gene, xây dựng bảng mã di truyền, làm sáng tỏ mối quan hệ giữa gene và protein...</a:t>
            </a:r>
            <a:endParaRPr lang="en-US" sz="3200" b="1"/>
          </a:p>
        </p:txBody>
      </p:sp>
      <p:pic>
        <p:nvPicPr>
          <p:cNvPr id="8" name="Picture 7">
            <a:extLst>
              <a:ext uri="{FF2B5EF4-FFF2-40B4-BE49-F238E27FC236}">
                <a16:creationId xmlns:a16="http://schemas.microsoft.com/office/drawing/2014/main" id="{5635A122-327D-22C0-890E-7C3342526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6" y="1953105"/>
            <a:ext cx="612178" cy="523221"/>
          </a:xfrm>
          <a:prstGeom prst="rect">
            <a:avLst/>
          </a:prstGeom>
        </p:spPr>
      </p:pic>
      <p:pic>
        <p:nvPicPr>
          <p:cNvPr id="3" name="Picture 2" descr="Nguyên Nhân Và Cơ Chế Phát Sinh Đột Biến Gen - Sinh 12">
            <a:extLst>
              <a:ext uri="{FF2B5EF4-FFF2-40B4-BE49-F238E27FC236}">
                <a16:creationId xmlns:a16="http://schemas.microsoft.com/office/drawing/2014/main" id="{89E914B6-4B96-6598-A87E-926C33BA0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21" y="3693490"/>
            <a:ext cx="4600263" cy="306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7387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940C43E6-DB2E-DD50-C0BE-615A73FB74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68"/>
          <a:stretch/>
        </p:blipFill>
        <p:spPr bwMode="auto">
          <a:xfrm>
            <a:off x="3304199" y="895928"/>
            <a:ext cx="3232727" cy="2533073"/>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874BAA47-BF13-0935-D9EA-7D14D7A2869B}"/>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1672" b="11399"/>
          <a:stretch/>
        </p:blipFill>
        <p:spPr bwMode="auto">
          <a:xfrm>
            <a:off x="6536927" y="895927"/>
            <a:ext cx="3450188" cy="2533073"/>
          </a:xfrm>
          <a:prstGeom prst="rect">
            <a:avLst/>
          </a:prstGeom>
          <a:noFill/>
          <a:ln>
            <a:noFill/>
          </a:ln>
          <a:extLst>
            <a:ext uri="{53640926-AAD7-44D8-BBD7-CCE9431645EC}">
              <a14:shadowObscured xmlns:a14="http://schemas.microsoft.com/office/drawing/2010/main"/>
            </a:ext>
          </a:extLst>
        </p:spPr>
      </p:pic>
      <p:pic>
        <p:nvPicPr>
          <p:cNvPr id="6" name="Picture 5" descr="Nỗi đau nạn nhân chất độc da cam: Không gì so sánh được">
            <a:extLst>
              <a:ext uri="{FF2B5EF4-FFF2-40B4-BE49-F238E27FC236}">
                <a16:creationId xmlns:a16="http://schemas.microsoft.com/office/drawing/2014/main" id="{FE6CF9F7-6691-D0C6-01CF-8EDA4174D202}"/>
              </a:ext>
            </a:extLst>
          </p:cNvPr>
          <p:cNvPicPr>
            <a:picLocks noChangeAspect="1"/>
          </p:cNvPicPr>
          <p:nvPr/>
        </p:nvPicPr>
        <p:blipFill rotWithShape="1">
          <a:blip r:embed="rId4">
            <a:extLst>
              <a:ext uri="{28A0092B-C50C-407E-A947-70E740481C1C}">
                <a14:useLocalDpi xmlns:a14="http://schemas.microsoft.com/office/drawing/2010/main" val="0"/>
              </a:ext>
            </a:extLst>
          </a:blip>
          <a:srcRect b="3802"/>
          <a:stretch/>
        </p:blipFill>
        <p:spPr bwMode="auto">
          <a:xfrm>
            <a:off x="3294964" y="3429001"/>
            <a:ext cx="6692150" cy="2713182"/>
          </a:xfrm>
          <a:prstGeom prst="rect">
            <a:avLst/>
          </a:prstGeom>
          <a:noFill/>
          <a:ln>
            <a:noFill/>
          </a:ln>
        </p:spPr>
      </p:pic>
      <p:sp>
        <p:nvSpPr>
          <p:cNvPr id="7" name="Rectangle 6">
            <a:extLst>
              <a:ext uri="{FF2B5EF4-FFF2-40B4-BE49-F238E27FC236}">
                <a16:creationId xmlns:a16="http://schemas.microsoft.com/office/drawing/2014/main" id="{08ED64A6-DCEA-8F79-2BD8-3671BE32CB78}"/>
              </a:ext>
            </a:extLst>
          </p:cNvPr>
          <p:cNvSpPr/>
          <p:nvPr/>
        </p:nvSpPr>
        <p:spPr>
          <a:xfrm>
            <a:off x="3294964" y="895927"/>
            <a:ext cx="3232727"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8" name="Rectangle 7">
            <a:extLst>
              <a:ext uri="{FF2B5EF4-FFF2-40B4-BE49-F238E27FC236}">
                <a16:creationId xmlns:a16="http://schemas.microsoft.com/office/drawing/2014/main" id="{4CCE7D1E-1492-233F-472D-EE5189F61518}"/>
              </a:ext>
            </a:extLst>
          </p:cNvPr>
          <p:cNvSpPr/>
          <p:nvPr/>
        </p:nvSpPr>
        <p:spPr>
          <a:xfrm>
            <a:off x="6527691" y="895927"/>
            <a:ext cx="3450188" cy="253307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9" name="Rectangle 8">
            <a:extLst>
              <a:ext uri="{FF2B5EF4-FFF2-40B4-BE49-F238E27FC236}">
                <a16:creationId xmlns:a16="http://schemas.microsoft.com/office/drawing/2014/main" id="{1C7B39FA-4895-5DC1-3633-D8C3FAC4D63E}"/>
              </a:ext>
            </a:extLst>
          </p:cNvPr>
          <p:cNvSpPr/>
          <p:nvPr/>
        </p:nvSpPr>
        <p:spPr>
          <a:xfrm>
            <a:off x="3294962" y="3429000"/>
            <a:ext cx="6682918" cy="27131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10" name="Rectangle 9">
            <a:hlinkClick r:id="rId5" action="ppaction://hlinksldjump"/>
            <a:extLst>
              <a:ext uri="{FF2B5EF4-FFF2-40B4-BE49-F238E27FC236}">
                <a16:creationId xmlns:a16="http://schemas.microsoft.com/office/drawing/2014/main" id="{10DF6617-0C76-D4A5-989E-B8A6F9F2FE80}"/>
              </a:ext>
            </a:extLst>
          </p:cNvPr>
          <p:cNvSpPr/>
          <p:nvPr/>
        </p:nvSpPr>
        <p:spPr>
          <a:xfrm>
            <a:off x="1422716" y="1454493"/>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H1</a:t>
            </a:r>
          </a:p>
        </p:txBody>
      </p:sp>
      <p:sp>
        <p:nvSpPr>
          <p:cNvPr id="11" name="Rectangle 10">
            <a:hlinkClick r:id="rId6" action="ppaction://hlinksldjump"/>
            <a:extLst>
              <a:ext uri="{FF2B5EF4-FFF2-40B4-BE49-F238E27FC236}">
                <a16:creationId xmlns:a16="http://schemas.microsoft.com/office/drawing/2014/main" id="{C17E0336-3A8B-3F0B-785B-036AC246FEF4}"/>
              </a:ext>
            </a:extLst>
          </p:cNvPr>
          <p:cNvSpPr/>
          <p:nvPr/>
        </p:nvSpPr>
        <p:spPr>
          <a:xfrm>
            <a:off x="1422716" y="2942748"/>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H2</a:t>
            </a:r>
          </a:p>
        </p:txBody>
      </p:sp>
      <p:sp>
        <p:nvSpPr>
          <p:cNvPr id="12" name="Rectangle 11">
            <a:hlinkClick r:id="rId7" action="ppaction://hlinksldjump"/>
            <a:extLst>
              <a:ext uri="{FF2B5EF4-FFF2-40B4-BE49-F238E27FC236}">
                <a16:creationId xmlns:a16="http://schemas.microsoft.com/office/drawing/2014/main" id="{83C0FEBB-4C35-AA8A-C890-637521F3865B}"/>
              </a:ext>
            </a:extLst>
          </p:cNvPr>
          <p:cNvSpPr/>
          <p:nvPr/>
        </p:nvSpPr>
        <p:spPr>
          <a:xfrm>
            <a:off x="1392338" y="4440335"/>
            <a:ext cx="1241117" cy="972504"/>
          </a:xfrm>
          <a:prstGeom prst="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5000" b="1">
                <a:solidFill>
                  <a:srgbClr val="00B050"/>
                </a:solidFill>
                <a:latin typeface="Calibri" panose="020F0502020204030204" pitchFamily="34" charset="0"/>
                <a:ea typeface="Tahoma" panose="020B0604030504040204" pitchFamily="34" charset="0"/>
                <a:cs typeface="Calibri" panose="020F0502020204030204" pitchFamily="34" charset="0"/>
              </a:rPr>
              <a:t>H3</a:t>
            </a:r>
          </a:p>
        </p:txBody>
      </p:sp>
      <p:sp>
        <p:nvSpPr>
          <p:cNvPr id="4" name="Slide Number Placeholder 3">
            <a:extLst>
              <a:ext uri="{FF2B5EF4-FFF2-40B4-BE49-F238E27FC236}">
                <a16:creationId xmlns:a16="http://schemas.microsoft.com/office/drawing/2014/main" id="{7C94F513-D60D-272F-D62F-3A1CAADBDA2E}"/>
              </a:ext>
            </a:extLst>
          </p:cNvPr>
          <p:cNvSpPr>
            <a:spLocks noGrp="1"/>
          </p:cNvSpPr>
          <p:nvPr>
            <p:ph type="sldNum" sz="quarter" idx="12"/>
          </p:nvPr>
        </p:nvSpPr>
        <p:spPr/>
        <p:txBody>
          <a:bodyPr/>
          <a:lstStyle/>
          <a:p>
            <a:fld id="{A38DB642-B96B-4E4F-95BE-DCA4F685BD55}" type="slidenum">
              <a:rPr lang="en-US" smtClean="0"/>
              <a:t>3</a:t>
            </a:fld>
            <a:endParaRPr lang="en-US"/>
          </a:p>
        </p:txBody>
      </p:sp>
    </p:spTree>
    <p:extLst>
      <p:ext uri="{BB962C8B-B14F-4D97-AF65-F5344CB8AC3E}">
        <p14:creationId xmlns:p14="http://schemas.microsoft.com/office/powerpoint/2010/main" val="147613497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8;p6">
            <a:extLst>
              <a:ext uri="{FF2B5EF4-FFF2-40B4-BE49-F238E27FC236}">
                <a16:creationId xmlns:a16="http://schemas.microsoft.com/office/drawing/2014/main" id="{2348AE72-6998-1097-F0CC-33F5113554AC}"/>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6317A93-DA3E-B2A0-7054-3779E5448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77" y="1642258"/>
            <a:ext cx="1208692" cy="1597891"/>
          </a:xfrm>
          <a:prstGeom prst="rect">
            <a:avLst/>
          </a:prstGeom>
        </p:spPr>
      </p:pic>
      <p:pic>
        <p:nvPicPr>
          <p:cNvPr id="4" name="Picture 3">
            <a:extLst>
              <a:ext uri="{FF2B5EF4-FFF2-40B4-BE49-F238E27FC236}">
                <a16:creationId xmlns:a16="http://schemas.microsoft.com/office/drawing/2014/main" id="{5B2ED226-75D9-3552-CD83-D52CCFDC5278}"/>
              </a:ext>
            </a:extLst>
          </p:cNvPr>
          <p:cNvPicPr>
            <a:picLocks noChangeAspect="1"/>
          </p:cNvPicPr>
          <p:nvPr/>
        </p:nvPicPr>
        <p:blipFill rotWithShape="1">
          <a:blip r:embed="rId3">
            <a:extLst>
              <a:ext uri="{28A0092B-C50C-407E-A947-70E740481C1C}">
                <a14:useLocalDpi xmlns:a14="http://schemas.microsoft.com/office/drawing/2010/main" val="0"/>
              </a:ext>
            </a:extLst>
          </a:blip>
          <a:srcRect l="4882" t="22896" r="5017" b="20375"/>
          <a:stretch/>
        </p:blipFill>
        <p:spPr>
          <a:xfrm>
            <a:off x="6403109" y="355928"/>
            <a:ext cx="2641600" cy="1663225"/>
          </a:xfrm>
          <a:prstGeom prst="rect">
            <a:avLst/>
          </a:prstGeom>
        </p:spPr>
      </p:pic>
      <p:sp>
        <p:nvSpPr>
          <p:cNvPr id="6" name="TextBox 5">
            <a:extLst>
              <a:ext uri="{FF2B5EF4-FFF2-40B4-BE49-F238E27FC236}">
                <a16:creationId xmlns:a16="http://schemas.microsoft.com/office/drawing/2014/main" id="{078D1026-5797-7714-C13B-9B6D589C26AE}"/>
              </a:ext>
            </a:extLst>
          </p:cNvPr>
          <p:cNvSpPr txBox="1"/>
          <p:nvPr/>
        </p:nvSpPr>
        <p:spPr>
          <a:xfrm>
            <a:off x="1565565" y="2161554"/>
            <a:ext cx="9675089"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3200" b="1">
                <a:latin typeface="Calibri" panose="020F0502020204030204" pitchFamily="34" charset="0"/>
                <a:cs typeface="Calibri" panose="020F0502020204030204" pitchFamily="34" charset="0"/>
              </a:rPr>
              <a:t>GV chia lớp thành 4 nhóm, yêu cầu các nhóm tìm hiểu thông tin trong sách giáo khoa, mạng Internet và các tài liệu khác để hoàn thành nội dung sau:</a:t>
            </a:r>
          </a:p>
          <a:p>
            <a:r>
              <a:rPr lang="en-US" sz="3200" b="1">
                <a:latin typeface="Calibri" panose="020F0502020204030204" pitchFamily="34" charset="0"/>
                <a:cs typeface="Calibri" panose="020F0502020204030204" pitchFamily="34" charset="0"/>
              </a:rPr>
              <a:t>- Nguyên lý </a:t>
            </a:r>
            <a:r>
              <a:rPr lang="vi-VN" sz="3200" b="1">
                <a:latin typeface="Calibri" panose="020F0502020204030204" pitchFamily="34" charset="0"/>
                <a:cs typeface="Calibri" panose="020F0502020204030204" pitchFamily="34" charset="0"/>
              </a:rPr>
              <a:t>của công nghệ DNA tái tổ hợp</a:t>
            </a:r>
            <a:r>
              <a:rPr lang="en-US" sz="3200" b="1">
                <a:latin typeface="Calibri" panose="020F0502020204030204" pitchFamily="34" charset="0"/>
                <a:cs typeface="Calibri" panose="020F0502020204030204" pitchFamily="34" charset="0"/>
              </a:rPr>
              <a:t>.</a:t>
            </a:r>
          </a:p>
          <a:p>
            <a:r>
              <a:rPr lang="en-US" sz="3200" b="1">
                <a:latin typeface="Calibri" panose="020F0502020204030204" pitchFamily="34" charset="0"/>
                <a:cs typeface="Calibri" panose="020F0502020204030204" pitchFamily="34" charset="0"/>
              </a:rPr>
              <a:t>- T</a:t>
            </a:r>
            <a:r>
              <a:rPr lang="vi-VN" sz="3200" b="1">
                <a:latin typeface="Calibri" panose="020F0502020204030204" pitchFamily="34" charset="0"/>
                <a:cs typeface="Calibri" panose="020F0502020204030204" pitchFamily="34" charset="0"/>
              </a:rPr>
              <a:t>hành tựu của công nghệ DNA tái tổ hợp</a:t>
            </a:r>
            <a:r>
              <a:rPr lang="en-US" sz="3200" b="1">
                <a:latin typeface="Calibri" panose="020F0502020204030204" pitchFamily="34" charset="0"/>
                <a:cs typeface="Calibri" panose="020F0502020204030204" pitchFamily="34" charset="0"/>
              </a:rPr>
              <a:t>.</a:t>
            </a:r>
          </a:p>
        </p:txBody>
      </p:sp>
      <p:sp>
        <p:nvSpPr>
          <p:cNvPr id="5" name="Slide Number Placeholder 4">
            <a:extLst>
              <a:ext uri="{FF2B5EF4-FFF2-40B4-BE49-F238E27FC236}">
                <a16:creationId xmlns:a16="http://schemas.microsoft.com/office/drawing/2014/main" id="{7E1B711C-AE10-3574-F5AC-B5D30B07755F}"/>
              </a:ext>
            </a:extLst>
          </p:cNvPr>
          <p:cNvSpPr>
            <a:spLocks noGrp="1"/>
          </p:cNvSpPr>
          <p:nvPr>
            <p:ph type="sldNum" sz="quarter" idx="12"/>
          </p:nvPr>
        </p:nvSpPr>
        <p:spPr/>
        <p:txBody>
          <a:bodyPr/>
          <a:lstStyle/>
          <a:p>
            <a:fld id="{A38DB642-B96B-4E4F-95BE-DCA4F685BD55}" type="slidenum">
              <a:rPr lang="en-US" smtClean="0"/>
              <a:t>30</a:t>
            </a:fld>
            <a:endParaRPr lang="en-US"/>
          </a:p>
        </p:txBody>
      </p:sp>
    </p:spTree>
    <p:extLst>
      <p:ext uri="{BB962C8B-B14F-4D97-AF65-F5344CB8AC3E}">
        <p14:creationId xmlns:p14="http://schemas.microsoft.com/office/powerpoint/2010/main" val="308931492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D6FFB-A0E3-4A37-CA50-4DEF6A00FE84}"/>
              </a:ext>
            </a:extLst>
          </p:cNvPr>
          <p:cNvSpPr>
            <a:spLocks noGrp="1"/>
          </p:cNvSpPr>
          <p:nvPr>
            <p:ph type="sldNum" sz="quarter" idx="12"/>
          </p:nvPr>
        </p:nvSpPr>
        <p:spPr/>
        <p:txBody>
          <a:bodyPr/>
          <a:lstStyle/>
          <a:p>
            <a:fld id="{A38DB642-B96B-4E4F-95BE-DCA4F685BD55}" type="slidenum">
              <a:rPr lang="en-US" smtClean="0"/>
              <a:t>31</a:t>
            </a:fld>
            <a:endParaRPr lang="en-US"/>
          </a:p>
        </p:txBody>
      </p:sp>
      <p:sp>
        <p:nvSpPr>
          <p:cNvPr id="3" name="Google Shape;158;p6">
            <a:extLst>
              <a:ext uri="{FF2B5EF4-FFF2-40B4-BE49-F238E27FC236}">
                <a16:creationId xmlns:a16="http://schemas.microsoft.com/office/drawing/2014/main" id="{41357098-465D-A434-2DA3-030C9774D977}"/>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75DD306-BE29-DF66-DBE4-03E6B50CE0B0}"/>
              </a:ext>
            </a:extLst>
          </p:cNvPr>
          <p:cNvPicPr>
            <a:picLocks noChangeAspect="1"/>
          </p:cNvPicPr>
          <p:nvPr/>
        </p:nvPicPr>
        <p:blipFill>
          <a:blip r:embed="rId2"/>
          <a:stretch>
            <a:fillRect/>
          </a:stretch>
        </p:blipFill>
        <p:spPr>
          <a:xfrm>
            <a:off x="2370715" y="982910"/>
            <a:ext cx="7450570" cy="5647500"/>
          </a:xfrm>
          <a:prstGeom prst="rect">
            <a:avLst/>
          </a:prstGeom>
        </p:spPr>
      </p:pic>
    </p:spTree>
    <p:extLst>
      <p:ext uri="{BB962C8B-B14F-4D97-AF65-F5344CB8AC3E}">
        <p14:creationId xmlns:p14="http://schemas.microsoft.com/office/powerpoint/2010/main" val="168042075"/>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32</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36163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 là quy trình kĩ thuật dựa trên nguyên lí tái tổ hợp DNA và biểu hiện gene, tạo ra sản phẩm là DNA tái tổ hợp và protein tái tổ hợp với số lượng lớn phục vụ cho đời sống con người.</a:t>
            </a:r>
            <a:endParaRPr lang="en-US" sz="3200" b="1">
              <a:latin typeface="Calibri" panose="020F0502020204030204" pitchFamily="34" charset="0"/>
              <a:cs typeface="Calibri" panose="020F0502020204030204" pitchFamily="34" charset="0"/>
            </a:endParaRPr>
          </a:p>
          <a:p>
            <a:pPr algn="just">
              <a:spcBef>
                <a:spcPts val="600"/>
              </a:spcBef>
            </a:pPr>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Công nghệ DNA tái tổ hợp</a:t>
            </a:r>
            <a:r>
              <a:rPr lang="en-US" sz="3200" b="1">
                <a:latin typeface="Calibri" panose="020F0502020204030204" pitchFamily="34" charset="0"/>
                <a:cs typeface="Calibri" panose="020F0502020204030204" pitchFamily="34" charset="0"/>
              </a:rPr>
              <a:t>, con người có thể sản xuất được một lượng lớn các sản phẩm mong muốn (Kháng thể, vacxin, enzyme).</a:t>
            </a: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059753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33</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(1)</a:t>
            </a:r>
            <a:r>
              <a:rPr lang="en-US" sz="3200" b="1">
                <a:latin typeface="Calibri" panose="020F0502020204030204" pitchFamily="34" charset="0"/>
                <a:cs typeface="Calibri" panose="020F0502020204030204" pitchFamily="34" charset="0"/>
              </a:rPr>
              <a:t> N</a:t>
            </a:r>
            <a:r>
              <a:rPr lang="vi-VN" sz="3200" b="1">
                <a:latin typeface="Calibri" panose="020F0502020204030204" pitchFamily="34" charset="0"/>
                <a:cs typeface="Calibri" panose="020F0502020204030204" pitchFamily="34" charset="0"/>
              </a:rPr>
              <a:t>guy</a:t>
            </a:r>
            <a:r>
              <a:rPr lang="en-US" sz="3200" b="1">
                <a:latin typeface="Calibri" panose="020F0502020204030204" pitchFamily="34" charset="0"/>
                <a:cs typeface="Calibri" panose="020F0502020204030204" pitchFamily="34" charset="0"/>
              </a:rPr>
              <a:t>ên</a:t>
            </a:r>
            <a:r>
              <a:rPr lang="vi-VN" sz="3200" b="1">
                <a:latin typeface="Calibri" panose="020F0502020204030204" pitchFamily="34" charset="0"/>
                <a:cs typeface="Calibri" panose="020F0502020204030204" pitchFamily="34" charset="0"/>
              </a:rPr>
              <a:t> lí tái tổ hợp DNA là sự dung hợp giữa hai hay nhiều đoạn DNA gắn với nhau tạo ra phân tử DNA tái tổ hợp, </a:t>
            </a:r>
            <a:endParaRPr lang="en-US" sz="3200" b="1">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a:t>
            </a:r>
            <a:r>
              <a:rPr lang="vi-VN" sz="3200" b="1">
                <a:latin typeface="Calibri" panose="020F0502020204030204" pitchFamily="34" charset="0"/>
                <a:cs typeface="Calibri" panose="020F0502020204030204" pitchFamily="34" charset="0"/>
              </a:rPr>
              <a:t>(2) </a:t>
            </a:r>
            <a:r>
              <a:rPr lang="en-US" sz="3200" b="1">
                <a:latin typeface="Calibri" panose="020F0502020204030204" pitchFamily="34" charset="0"/>
                <a:cs typeface="Calibri" panose="020F0502020204030204" pitchFamily="34" charset="0"/>
              </a:rPr>
              <a:t>N</a:t>
            </a:r>
            <a:r>
              <a:rPr lang="vi-VN" sz="3200" b="1">
                <a:latin typeface="Calibri" panose="020F0502020204030204" pitchFamily="34" charset="0"/>
                <a:cs typeface="Calibri" panose="020F0502020204030204" pitchFamily="34" charset="0"/>
              </a:rPr>
              <a:t>guyên lí biểu hiện gene là thông tin mã hoá trình tự amino acid trên gene được biểu hiện thành protein trong tế bào sống thông qua cơ chế phiên mã và dịch mã. </a:t>
            </a:r>
            <a:endParaRPr lang="en-US" sz="3200" b="1">
              <a:latin typeface="Calibri" panose="020F0502020204030204" pitchFamily="34" charset="0"/>
              <a:cs typeface="Calibri" panose="020F0502020204030204" pitchFamily="34" charset="0"/>
            </a:endParaRPr>
          </a:p>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Quy trình công nghệ DNA tái tổ hợp gồm ba bước:</a:t>
            </a:r>
            <a:endParaRPr lang="en-US" sz="3200" b="1">
              <a:solidFill>
                <a:srgbClr val="00B050"/>
              </a:solidFill>
              <a:latin typeface="Calibri" panose="020F0502020204030204" pitchFamily="34" charset="0"/>
              <a:cs typeface="Calibri" panose="020F0502020204030204" pitchFamily="34" charset="0"/>
            </a:endParaRPr>
          </a:p>
          <a:p>
            <a:pPr algn="just"/>
            <a:r>
              <a:rPr lang="en-US" sz="3200" b="1">
                <a:latin typeface="Calibri" panose="020F0502020204030204" pitchFamily="34" charset="0"/>
                <a:cs typeface="Calibri" panose="020F0502020204030204" pitchFamily="34" charset="0"/>
              </a:rPr>
              <a:t>	Bước 1: Tách dòng và tạo DNA tái tổ hợp</a:t>
            </a:r>
          </a:p>
          <a:p>
            <a:pPr algn="just"/>
            <a:r>
              <a:rPr lang="en-US" sz="3200" b="1">
                <a:latin typeface="Calibri" panose="020F0502020204030204" pitchFamily="34" charset="0"/>
                <a:cs typeface="Calibri" panose="020F0502020204030204" pitchFamily="34" charset="0"/>
              </a:rPr>
              <a:t>	Bước 2: Biểu hiện gene và phân tích biểu hiện gene</a:t>
            </a:r>
          </a:p>
          <a:p>
            <a:pPr algn="just"/>
            <a:r>
              <a:rPr lang="en-US" sz="3200" b="1">
                <a:latin typeface="Calibri" panose="020F0502020204030204" pitchFamily="34" charset="0"/>
                <a:cs typeface="Calibri" panose="020F0502020204030204" pitchFamily="34" charset="0"/>
              </a:rPr>
              <a:t>	Bước 3: Sản xuất protein tái tổ hợp</a:t>
            </a: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378611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34</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3200" b="1">
                <a:solidFill>
                  <a:srgbClr val="00B050"/>
                </a:solidFill>
                <a:latin typeface="Calibri" panose="020F0502020204030204" pitchFamily="34" charset="0"/>
              </a:rPr>
              <a:t>- Tạo chủng vi khuẩn tái tổ hợp:</a:t>
            </a:r>
            <a:endParaRPr lang="en-US" sz="3200" b="1">
              <a:solidFill>
                <a:srgbClr val="00B050"/>
              </a:solidFill>
              <a:latin typeface="+mj-lt"/>
            </a:endParaRPr>
          </a:p>
          <a:p>
            <a:r>
              <a:rPr lang="vi-VN" sz="3200" b="1">
                <a:latin typeface="Calibri" panose="020F0502020204030204" pitchFamily="34" charset="0"/>
              </a:rPr>
              <a:t>+ Tạo các chủng vi khuẩn E.coli mang gene sản xuất protein tái tổ hợp: hormone sinh trưởng (GH) ở động vật có vú, somatostatin, insulin, kháng thể đơn dòng, enzyme, vaccine, interferon,...</a:t>
            </a:r>
            <a:endParaRPr lang="en-US" sz="3200" b="1">
              <a:latin typeface="+mj-lt"/>
            </a:endParaRPr>
          </a:p>
          <a:p>
            <a:r>
              <a:rPr lang="vi-VN" sz="3200" b="1">
                <a:latin typeface="Calibri" panose="020F0502020204030204" pitchFamily="34" charset="0"/>
              </a:rPr>
              <a:t>+ Tạo chủng vi khuẩn tái tổ hợp có khả năng phân huỷ chất độc ứng dụng trong xử lí môi trường,...</a:t>
            </a:r>
            <a:endParaRPr lang="en-US" sz="3200" b="1">
              <a:latin typeface="+mj-lt"/>
            </a:endParaRPr>
          </a:p>
          <a:p>
            <a:r>
              <a:rPr lang="en-US" sz="3200" b="1">
                <a:latin typeface="+mj-lt"/>
              </a:rPr>
              <a:t>+</a:t>
            </a:r>
            <a:r>
              <a:rPr lang="vi-VN" sz="3200" b="1">
                <a:latin typeface="Calibri" panose="020F0502020204030204" pitchFamily="34" charset="0"/>
              </a:rPr>
              <a:t> Nhân dòng các gene để tạo thư viện hệ gene.</a:t>
            </a:r>
            <a:endParaRPr lang="en-US" sz="3200" b="1">
              <a:latin typeface="+mj-lt"/>
            </a:endParaRP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138168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E39253-4D28-FF1E-74E9-29BC5C3D45EE}"/>
              </a:ext>
            </a:extLst>
          </p:cNvPr>
          <p:cNvSpPr>
            <a:spLocks noGrp="1"/>
          </p:cNvSpPr>
          <p:nvPr>
            <p:ph type="sldNum" sz="quarter" idx="12"/>
          </p:nvPr>
        </p:nvSpPr>
        <p:spPr/>
        <p:txBody>
          <a:bodyPr/>
          <a:lstStyle/>
          <a:p>
            <a:fld id="{A38DB642-B96B-4E4F-95BE-DCA4F685BD55}" type="slidenum">
              <a:rPr lang="en-US" smtClean="0"/>
              <a:t>35</a:t>
            </a:fld>
            <a:endParaRPr lang="en-US"/>
          </a:p>
        </p:txBody>
      </p:sp>
      <p:sp>
        <p:nvSpPr>
          <p:cNvPr id="3" name="Google Shape;158;p6">
            <a:extLst>
              <a:ext uri="{FF2B5EF4-FFF2-40B4-BE49-F238E27FC236}">
                <a16:creationId xmlns:a16="http://schemas.microsoft.com/office/drawing/2014/main" id="{A06EE212-795A-6864-8711-5E433FFA66DA}"/>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9550819-EB60-BE98-3BDA-36F6243F4109}"/>
              </a:ext>
            </a:extLst>
          </p:cNvPr>
          <p:cNvSpPr txBox="1"/>
          <p:nvPr/>
        </p:nvSpPr>
        <p:spPr>
          <a:xfrm>
            <a:off x="1104703"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1C8175B-1235-712A-81BD-338A3057861D}"/>
              </a:ext>
            </a:extLst>
          </p:cNvPr>
          <p:cNvSpPr txBox="1"/>
          <p:nvPr/>
        </p:nvSpPr>
        <p:spPr>
          <a:xfrm>
            <a:off x="996818" y="2194620"/>
            <a:ext cx="10834964" cy="403187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Tạo chủng vi nấm tái tổ hợp:</a:t>
            </a:r>
            <a:endParaRPr lang="en-US" sz="3200" b="1">
              <a:solidFill>
                <a:srgbClr val="00B050"/>
              </a:solidFill>
              <a:latin typeface="+mj-lt"/>
            </a:endParaRPr>
          </a:p>
          <a:p>
            <a:pPr algn="just"/>
            <a:r>
              <a:rPr lang="vi-VN" sz="3200" b="1">
                <a:latin typeface="Calibri" panose="020F0502020204030204" pitchFamily="34" charset="0"/>
              </a:rPr>
              <a:t>+ Tạo dòng nấm men mang gene (chứa điểm khởi đầu nhân đôi, trình tự DNA lập lại,...) của người và nhiều loài sinh vật khác, phục vụ cho việc phân tích trình tự nucleotide, xác định các vùng chức năng và nghiên cứu các cơ chế biểu hiện của các gene này.</a:t>
            </a:r>
            <a:endParaRPr lang="en-US" sz="3200" b="1">
              <a:latin typeface="+mj-lt"/>
            </a:endParaRPr>
          </a:p>
          <a:p>
            <a:pPr algn="just"/>
            <a:r>
              <a:rPr lang="vi-VN" sz="3200" b="1">
                <a:latin typeface="Calibri" panose="020F0502020204030204" pitchFamily="34" charset="0"/>
              </a:rPr>
              <a:t> + Tạo chủng nấm men sản xuất enzyme tái tổ hợp, các protein của người,...</a:t>
            </a:r>
            <a:endParaRPr lang="en-US" sz="3200" b="1">
              <a:latin typeface="+mj-lt"/>
            </a:endParaRPr>
          </a:p>
        </p:txBody>
      </p:sp>
      <p:pic>
        <p:nvPicPr>
          <p:cNvPr id="6" name="Picture 5">
            <a:extLst>
              <a:ext uri="{FF2B5EF4-FFF2-40B4-BE49-F238E27FC236}">
                <a16:creationId xmlns:a16="http://schemas.microsoft.com/office/drawing/2014/main" id="{A898AE2A-6854-1C71-F3D4-C808BFEC8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sp>
        <p:nvSpPr>
          <p:cNvPr id="7" name="TextBox 6">
            <a:extLst>
              <a:ext uri="{FF2B5EF4-FFF2-40B4-BE49-F238E27FC236}">
                <a16:creationId xmlns:a16="http://schemas.microsoft.com/office/drawing/2014/main" id="{17882021-6FDD-1BFC-D8EA-19DF012654C8}"/>
              </a:ext>
            </a:extLst>
          </p:cNvPr>
          <p:cNvSpPr txBox="1"/>
          <p:nvPr/>
        </p:nvSpPr>
        <p:spPr>
          <a:xfrm>
            <a:off x="466105" y="846951"/>
            <a:ext cx="7768423"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1. Công nghệ DNA tái tổ hợp</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67223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8D6FFB-A0E3-4A37-CA50-4DEF6A00FE84}"/>
              </a:ext>
            </a:extLst>
          </p:cNvPr>
          <p:cNvSpPr>
            <a:spLocks noGrp="1"/>
          </p:cNvSpPr>
          <p:nvPr>
            <p:ph type="sldNum" sz="quarter" idx="12"/>
          </p:nvPr>
        </p:nvSpPr>
        <p:spPr/>
        <p:txBody>
          <a:bodyPr/>
          <a:lstStyle/>
          <a:p>
            <a:fld id="{A38DB642-B96B-4E4F-95BE-DCA4F685BD55}" type="slidenum">
              <a:rPr lang="en-US" smtClean="0"/>
              <a:t>36</a:t>
            </a:fld>
            <a:endParaRPr lang="en-US"/>
          </a:p>
        </p:txBody>
      </p:sp>
      <p:sp>
        <p:nvSpPr>
          <p:cNvPr id="3" name="Google Shape;158;p6">
            <a:extLst>
              <a:ext uri="{FF2B5EF4-FFF2-40B4-BE49-F238E27FC236}">
                <a16:creationId xmlns:a16="http://schemas.microsoft.com/office/drawing/2014/main" id="{41357098-465D-A434-2DA3-030C9774D977}"/>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300901C-C654-3DFF-04ED-51C475C2E924}"/>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8DDDA84-A793-F3C6-DD19-7149E245E09E}"/>
              </a:ext>
            </a:extLst>
          </p:cNvPr>
          <p:cNvPicPr>
            <a:picLocks noChangeAspect="1"/>
          </p:cNvPicPr>
          <p:nvPr/>
        </p:nvPicPr>
        <p:blipFill rotWithShape="1">
          <a:blip r:embed="rId2">
            <a:extLst>
              <a:ext uri="{28A0092B-C50C-407E-A947-70E740481C1C}">
                <a14:useLocalDpi xmlns:a14="http://schemas.microsoft.com/office/drawing/2010/main" val="0"/>
              </a:ext>
            </a:extLst>
          </a:blip>
          <a:srcRect l="4882" t="22896" r="5017" b="20375"/>
          <a:stretch/>
        </p:blipFill>
        <p:spPr>
          <a:xfrm>
            <a:off x="4710545" y="1544624"/>
            <a:ext cx="2641600" cy="1663225"/>
          </a:xfrm>
          <a:prstGeom prst="rect">
            <a:avLst/>
          </a:prstGeom>
        </p:spPr>
      </p:pic>
      <p:pic>
        <p:nvPicPr>
          <p:cNvPr id="7" name="Picture 6">
            <a:extLst>
              <a:ext uri="{FF2B5EF4-FFF2-40B4-BE49-F238E27FC236}">
                <a16:creationId xmlns:a16="http://schemas.microsoft.com/office/drawing/2014/main" id="{B6FFA062-EAF9-A3C1-948A-E9F59BE2F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94" y="4269853"/>
            <a:ext cx="1208692" cy="1597891"/>
          </a:xfrm>
          <a:prstGeom prst="rect">
            <a:avLst/>
          </a:prstGeom>
        </p:spPr>
      </p:pic>
      <p:sp>
        <p:nvSpPr>
          <p:cNvPr id="8" name="TextBox 7">
            <a:extLst>
              <a:ext uri="{FF2B5EF4-FFF2-40B4-BE49-F238E27FC236}">
                <a16:creationId xmlns:a16="http://schemas.microsoft.com/office/drawing/2014/main" id="{35A355A4-E1A1-ADD6-3F3B-0364D2A7E199}"/>
              </a:ext>
            </a:extLst>
          </p:cNvPr>
          <p:cNvSpPr txBox="1"/>
          <p:nvPr/>
        </p:nvSpPr>
        <p:spPr>
          <a:xfrm>
            <a:off x="1683324" y="3483079"/>
            <a:ext cx="9483437" cy="156966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effectLst/>
                <a:latin typeface="Calibri" panose="020F0502020204030204" pitchFamily="34" charset="0"/>
                <a:ea typeface="Arial" panose="020B0604020202020204" pitchFamily="34" charset="0"/>
                <a:cs typeface="Calibri" panose="020F0502020204030204" pitchFamily="34" charset="0"/>
              </a:rPr>
              <a:t>Các nhóm </a:t>
            </a:r>
            <a:r>
              <a:rPr lang="vi-VN" sz="3200" b="1">
                <a:effectLst/>
                <a:latin typeface="Calibri" panose="020F0502020204030204" pitchFamily="34" charset="0"/>
                <a:ea typeface="Arial" panose="020B0604020202020204" pitchFamily="34" charset="0"/>
                <a:cs typeface="Calibri" panose="020F0502020204030204" pitchFamily="34" charset="0"/>
              </a:rPr>
              <a:t>tìm hiểu các nội dung</a:t>
            </a:r>
            <a:r>
              <a:rPr lang="en-US" sz="3200" b="1">
                <a:effectLst/>
                <a:latin typeface="Calibri" panose="020F0502020204030204" pitchFamily="34" charset="0"/>
                <a:ea typeface="Arial" panose="020B0604020202020204" pitchFamily="34" charset="0"/>
                <a:cs typeface="Calibri" panose="020F0502020204030204" pitchFamily="34" charset="0"/>
              </a:rPr>
              <a:t>: Khái niệm; nguyên lý; một số thành tựu của tạo giống thực vật, động vật biến đổi gene.</a:t>
            </a:r>
            <a:endParaRPr lang="en-US" sz="3200" b="1">
              <a:effectLst/>
              <a:latin typeface="Arial" panose="020B060402020202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9515368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9B758B-0F2C-9DAB-2965-63D78D785F87}"/>
              </a:ext>
            </a:extLst>
          </p:cNvPr>
          <p:cNvSpPr>
            <a:spLocks noGrp="1"/>
          </p:cNvSpPr>
          <p:nvPr>
            <p:ph type="sldNum" sz="quarter" idx="12"/>
          </p:nvPr>
        </p:nvSpPr>
        <p:spPr/>
        <p:txBody>
          <a:bodyPr/>
          <a:lstStyle/>
          <a:p>
            <a:fld id="{A38DB642-B96B-4E4F-95BE-DCA4F685BD55}" type="slidenum">
              <a:rPr lang="en-US" smtClean="0"/>
              <a:t>37</a:t>
            </a:fld>
            <a:endParaRPr lang="en-US"/>
          </a:p>
        </p:txBody>
      </p:sp>
      <p:sp>
        <p:nvSpPr>
          <p:cNvPr id="3" name="Google Shape;158;p6">
            <a:extLst>
              <a:ext uri="{FF2B5EF4-FFF2-40B4-BE49-F238E27FC236}">
                <a16:creationId xmlns:a16="http://schemas.microsoft.com/office/drawing/2014/main" id="{13A50CBE-6A91-7F83-A0A0-71CE1EAEB4CF}"/>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3A92915-4EEF-3B8E-0850-6BDB57576381}"/>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942F59D-2BBF-F47A-58F8-EA7E0C108FE3}"/>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a. Khái niệm:</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BCB840A-CB28-4BC5-94A5-4898E45FD83C}"/>
              </a:ext>
            </a:extLst>
          </p:cNvPr>
          <p:cNvSpPr txBox="1"/>
          <p:nvPr/>
        </p:nvSpPr>
        <p:spPr>
          <a:xfrm>
            <a:off x="996818" y="2194620"/>
            <a:ext cx="6466164" cy="452431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Sinh vật biến đổi gene (sinh vật chuyển gene) </a:t>
            </a:r>
            <a:r>
              <a:rPr lang="vi-VN" sz="3200" b="1">
                <a:latin typeface="Calibri" panose="020F0502020204030204" pitchFamily="34" charset="0"/>
                <a:cs typeface="Calibri" panose="020F0502020204030204" pitchFamily="34" charset="0"/>
              </a:rPr>
              <a:t>là các sinh vật chứa gene ngoại lai</a:t>
            </a:r>
            <a:r>
              <a:rPr lang="en-US" sz="3200" b="1">
                <a:latin typeface="Calibri" panose="020F0502020204030204" pitchFamily="34" charset="0"/>
                <a:cs typeface="Calibri" panose="020F0502020204030204" pitchFamily="34" charset="0"/>
              </a:rPr>
              <a:t> trong hệ gene được tạo ra nhờ kỹ thuật chuyển gene.</a:t>
            </a:r>
          </a:p>
          <a:p>
            <a:pPr algn="just"/>
            <a:r>
              <a:rPr lang="en-US" sz="3200" b="1">
                <a:solidFill>
                  <a:srgbClr val="00B050"/>
                </a:solidFill>
                <a:latin typeface="Calibri" panose="020F0502020204030204" pitchFamily="34" charset="0"/>
                <a:cs typeface="Calibri" panose="020F0502020204030204" pitchFamily="34" charset="0"/>
              </a:rPr>
              <a:t>	Chuyển gene (biến nạp di truyền) </a:t>
            </a:r>
            <a:r>
              <a:rPr lang="en-US" sz="3200" b="1">
                <a:latin typeface="Calibri" panose="020F0502020204030204" pitchFamily="34" charset="0"/>
                <a:cs typeface="Calibri" panose="020F0502020204030204" pitchFamily="34" charset="0"/>
              </a:rPr>
              <a:t>là kỹ thuật biến nạp gene ngoại lai vào dòng tế bào mô chủ, sau dòng tế bào mô chủ tái sinh thành sinh vật biến đổi gene.</a:t>
            </a:r>
          </a:p>
        </p:txBody>
      </p:sp>
      <p:pic>
        <p:nvPicPr>
          <p:cNvPr id="7" name="Picture 6">
            <a:extLst>
              <a:ext uri="{FF2B5EF4-FFF2-40B4-BE49-F238E27FC236}">
                <a16:creationId xmlns:a16="http://schemas.microsoft.com/office/drawing/2014/main" id="{ADA0A5CD-BFF6-B1A3-F68A-64DF64604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8" name="Picture 2" descr="Thủ tục đăng ký cấp Giấy phép khảo nghiệm sinh vật biến đổi gen từ ...">
            <a:extLst>
              <a:ext uri="{FF2B5EF4-FFF2-40B4-BE49-F238E27FC236}">
                <a16:creationId xmlns:a16="http://schemas.microsoft.com/office/drawing/2014/main" id="{B060695C-A222-9EA4-7C40-7383713BA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411" y="1808135"/>
            <a:ext cx="3607760" cy="2254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rung Quốc tạo ra chó biến đổi gien siêu cơ bắp">
            <a:extLst>
              <a:ext uri="{FF2B5EF4-FFF2-40B4-BE49-F238E27FC236}">
                <a16:creationId xmlns:a16="http://schemas.microsoft.com/office/drawing/2014/main" id="{0932FAEB-B16C-2A09-32C7-9C46D27957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 t="2559" r="4820" b="4511"/>
          <a:stretch/>
        </p:blipFill>
        <p:spPr bwMode="auto">
          <a:xfrm>
            <a:off x="7963353" y="4192611"/>
            <a:ext cx="3321877" cy="252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18646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38</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96818" y="2194620"/>
            <a:ext cx="10834964"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thực vật biến đổi gene: </a:t>
            </a:r>
            <a:r>
              <a:rPr lang="en-US" sz="3200" b="1">
                <a:latin typeface="Calibri" panose="020F0502020204030204" pitchFamily="34" charset="0"/>
                <a:cs typeface="Calibri" panose="020F0502020204030204" pitchFamily="34" charset="0"/>
              </a:rPr>
              <a:t>Chuyển gene nhờ Ti plasmid hoặc súng bắn gene.</a:t>
            </a: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65474A08-27EF-7FDB-E75B-E65BFADF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253" y="3429000"/>
            <a:ext cx="4557020" cy="3280460"/>
          </a:xfrm>
          <a:prstGeom prst="rect">
            <a:avLst/>
          </a:prstGeom>
        </p:spPr>
      </p:pic>
    </p:spTree>
    <p:extLst>
      <p:ext uri="{BB962C8B-B14F-4D97-AF65-F5344CB8AC3E}">
        <p14:creationId xmlns:p14="http://schemas.microsoft.com/office/powerpoint/2010/main" val="189329623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39</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en-US" sz="3200" b="1">
                <a:solidFill>
                  <a:srgbClr val="FF0000"/>
                </a:solidFill>
                <a:effectLst/>
                <a:latin typeface="Calibri" panose="020F0502020204030204" pitchFamily="34" charset="0"/>
                <a:ea typeface="Calibri" panose="020F0502020204030204" pitchFamily="34" charset="0"/>
                <a:cs typeface="Calibri" panose="020F0502020204030204" pitchFamily="34" charset="0"/>
              </a:rPr>
              <a:t>b. Nguyên lí:</a:t>
            </a:r>
            <a:endParaRPr lang="en-US" sz="32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96818" y="2194620"/>
            <a:ext cx="4027764"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solidFill>
                  <a:srgbClr val="00B050"/>
                </a:solidFill>
                <a:latin typeface="Calibri" panose="020F0502020204030204" pitchFamily="34" charset="0"/>
                <a:cs typeface="Calibri" panose="020F0502020204030204" pitchFamily="34" charset="0"/>
              </a:rPr>
              <a:t>- Ở động vật biến đổi gene: </a:t>
            </a:r>
            <a:r>
              <a:rPr lang="en-US" sz="3200" b="1">
                <a:latin typeface="Calibri" panose="020F0502020204030204" pitchFamily="34" charset="0"/>
                <a:cs typeface="Calibri" panose="020F0502020204030204" pitchFamily="34" charset="0"/>
              </a:rPr>
              <a:t>Chuyển gene nhờ phương pháp vi tiêm, dùng tế bào gốc phôi, dùng tinh trùng làm vector chuyển gene.</a:t>
            </a: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522572"/>
            <a:ext cx="612178" cy="523221"/>
          </a:xfrm>
          <a:prstGeom prst="rect">
            <a:avLst/>
          </a:prstGeom>
        </p:spPr>
      </p:pic>
      <p:pic>
        <p:nvPicPr>
          <p:cNvPr id="7" name="Picture 6">
            <a:extLst>
              <a:ext uri="{FF2B5EF4-FFF2-40B4-BE49-F238E27FC236}">
                <a16:creationId xmlns:a16="http://schemas.microsoft.com/office/drawing/2014/main" id="{42483B65-9B0C-E0C4-7AA0-12670D012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6022" y="1666255"/>
            <a:ext cx="3275509" cy="4872657"/>
          </a:xfrm>
          <a:prstGeom prst="rect">
            <a:avLst/>
          </a:prstGeom>
        </p:spPr>
      </p:pic>
    </p:spTree>
    <p:extLst>
      <p:ext uri="{BB962C8B-B14F-4D97-AF65-F5344CB8AC3E}">
        <p14:creationId xmlns:p14="http://schemas.microsoft.com/office/powerpoint/2010/main" val="235609725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6218382"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Điều hòa hoạt động của gene là gì?</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D638E72F-6982-0683-1FC4-ECC2DA7E7C3E}"/>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05758F33-76DA-20D7-4488-4048C0FA9635}"/>
              </a:ext>
            </a:extLst>
          </p:cNvPr>
          <p:cNvSpPr>
            <a:spLocks noGrp="1"/>
          </p:cNvSpPr>
          <p:nvPr>
            <p:ph type="sldNum" sz="quarter" idx="12"/>
          </p:nvPr>
        </p:nvSpPr>
        <p:spPr/>
        <p:txBody>
          <a:bodyPr/>
          <a:lstStyle/>
          <a:p>
            <a:fld id="{A38DB642-B96B-4E4F-95BE-DCA4F685BD55}" type="slidenum">
              <a:rPr lang="en-US" smtClean="0"/>
              <a:t>4</a:t>
            </a:fld>
            <a:endParaRPr lang="en-US"/>
          </a:p>
        </p:txBody>
      </p:sp>
    </p:spTree>
    <p:extLst>
      <p:ext uri="{BB962C8B-B14F-4D97-AF65-F5344CB8AC3E}">
        <p14:creationId xmlns:p14="http://schemas.microsoft.com/office/powerpoint/2010/main" val="80041864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40</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1027545" y="2014787"/>
            <a:ext cx="10834964" cy="1569660"/>
          </a:xfrm>
          <a:prstGeom prst="rect">
            <a:avLst/>
          </a:prstGeom>
          <a:noFill/>
        </p:spPr>
        <p:txBody>
          <a:bodyPr wrap="square">
            <a:spAutoFit/>
          </a:bodyPr>
          <a:lstStyle/>
          <a:p>
            <a:pPr algn="just"/>
            <a:r>
              <a:rPr lang="vi-VN" sz="3200" b="1">
                <a:solidFill>
                  <a:srgbClr val="00B050"/>
                </a:solidFill>
                <a:latin typeface="Calibri" panose="020F0502020204030204" pitchFamily="34" charset="0"/>
              </a:rPr>
              <a:t>Tạo các giống sinh vật biến đổi gene mang các đặc điểm có lợi cho con người như: </a:t>
            </a:r>
            <a:r>
              <a:rPr lang="vi-VN" sz="3200" b="1">
                <a:latin typeface="Calibri" panose="020F0502020204030204" pitchFamily="34" charset="0"/>
              </a:rPr>
              <a:t>Tạo giống thực vật có khả năng kháng sâu bệnh, thuốc diệt cỏ, chống chịu với các điều kiện bất lợi…</a:t>
            </a:r>
            <a:endParaRPr lang="en-US" sz="3200" b="1">
              <a:latin typeface="+mj-lt"/>
              <a:cs typeface="Calibri" panose="020F0502020204030204" pitchFamily="34" charset="0"/>
            </a:endParaRP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5D287DC3-3879-DED4-D667-51BF2CF73716}"/>
              </a:ext>
            </a:extLst>
          </p:cNvPr>
          <p:cNvPicPr>
            <a:picLocks noChangeAspect="1"/>
          </p:cNvPicPr>
          <p:nvPr/>
        </p:nvPicPr>
        <p:blipFill>
          <a:blip r:embed="rId3"/>
          <a:stretch>
            <a:fillRect/>
          </a:stretch>
        </p:blipFill>
        <p:spPr>
          <a:xfrm>
            <a:off x="466105" y="3647714"/>
            <a:ext cx="5857875" cy="2781300"/>
          </a:xfrm>
          <a:prstGeom prst="rect">
            <a:avLst/>
          </a:prstGeom>
        </p:spPr>
      </p:pic>
      <p:pic>
        <p:nvPicPr>
          <p:cNvPr id="13" name="Picture 12">
            <a:extLst>
              <a:ext uri="{FF2B5EF4-FFF2-40B4-BE49-F238E27FC236}">
                <a16:creationId xmlns:a16="http://schemas.microsoft.com/office/drawing/2014/main" id="{F179AE83-9EBC-7D64-B53D-2DAF7DB5E128}"/>
              </a:ext>
            </a:extLst>
          </p:cNvPr>
          <p:cNvPicPr>
            <a:picLocks noChangeAspect="1"/>
          </p:cNvPicPr>
          <p:nvPr/>
        </p:nvPicPr>
        <p:blipFill>
          <a:blip r:embed="rId4"/>
          <a:stretch>
            <a:fillRect/>
          </a:stretch>
        </p:blipFill>
        <p:spPr>
          <a:xfrm>
            <a:off x="6480018" y="3571514"/>
            <a:ext cx="5419725" cy="2857500"/>
          </a:xfrm>
          <a:prstGeom prst="rect">
            <a:avLst/>
          </a:prstGeom>
        </p:spPr>
      </p:pic>
    </p:spTree>
    <p:extLst>
      <p:ext uri="{BB962C8B-B14F-4D97-AF65-F5344CB8AC3E}">
        <p14:creationId xmlns:p14="http://schemas.microsoft.com/office/powerpoint/2010/main" val="213566706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44C626-BEAB-A213-0A34-321771734648}"/>
              </a:ext>
            </a:extLst>
          </p:cNvPr>
          <p:cNvSpPr>
            <a:spLocks noGrp="1"/>
          </p:cNvSpPr>
          <p:nvPr>
            <p:ph type="sldNum" sz="quarter" idx="12"/>
          </p:nvPr>
        </p:nvSpPr>
        <p:spPr/>
        <p:txBody>
          <a:bodyPr/>
          <a:lstStyle/>
          <a:p>
            <a:fld id="{A38DB642-B96B-4E4F-95BE-DCA4F685BD55}" type="slidenum">
              <a:rPr lang="en-US" smtClean="0"/>
              <a:t>41</a:t>
            </a:fld>
            <a:endParaRPr lang="en-US"/>
          </a:p>
        </p:txBody>
      </p:sp>
      <p:sp>
        <p:nvSpPr>
          <p:cNvPr id="3" name="Google Shape;158;p6">
            <a:extLst>
              <a:ext uri="{FF2B5EF4-FFF2-40B4-BE49-F238E27FC236}">
                <a16:creationId xmlns:a16="http://schemas.microsoft.com/office/drawing/2014/main" id="{443A0812-A220-BF1E-9C54-F677C2F11416}"/>
              </a:ext>
            </a:extLst>
          </p:cNvPr>
          <p:cNvSpPr/>
          <p:nvPr/>
        </p:nvSpPr>
        <p:spPr>
          <a:xfrm>
            <a:off x="114476" y="97668"/>
            <a:ext cx="5916869"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III. </a:t>
            </a:r>
            <a:r>
              <a:rPr lang="en-SG" sz="4000" b="1">
                <a:solidFill>
                  <a:srgbClr val="FF0000"/>
                </a:solidFill>
                <a:latin typeface="Calibri" panose="020F0502020204030204" pitchFamily="34" charset="0"/>
                <a:ea typeface="Times New Roman" panose="02020603050405020304" pitchFamily="18" charset="0"/>
                <a:cs typeface="Arial" panose="020B0604020202020204" pitchFamily="34" charset="0"/>
              </a:rPr>
              <a:t>CÔNG NGHỆ </a:t>
            </a: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3B7FBF6-2560-2F1A-0F4E-2F865B2112DF}"/>
              </a:ext>
            </a:extLst>
          </p:cNvPr>
          <p:cNvSpPr txBox="1"/>
          <p:nvPr/>
        </p:nvSpPr>
        <p:spPr>
          <a:xfrm>
            <a:off x="466105" y="846951"/>
            <a:ext cx="9158186" cy="707886"/>
          </a:xfrm>
          <a:prstGeom prst="rect">
            <a:avLst/>
          </a:prstGeom>
          <a:noFill/>
        </p:spPr>
        <p:txBody>
          <a:bodyPr wrap="square">
            <a:spAutoFit/>
          </a:bodyPr>
          <a:lstStyle/>
          <a:p>
            <a:pPr algn="just"/>
            <a:r>
              <a:rPr lang="en-US" sz="4000" b="1">
                <a:solidFill>
                  <a:srgbClr val="FF0000"/>
                </a:solidFill>
                <a:effectLst/>
                <a:latin typeface="Calibri" panose="020F0502020204030204" pitchFamily="34" charset="0"/>
                <a:ea typeface="Calibri" panose="020F0502020204030204" pitchFamily="34" charset="0"/>
                <a:cs typeface="Calibri" panose="020F0502020204030204" pitchFamily="34" charset="0"/>
              </a:rPr>
              <a:t>2. </a:t>
            </a:r>
            <a:r>
              <a:rPr lang="vi-VN" sz="4000" b="1">
                <a:solidFill>
                  <a:srgbClr val="FF0000"/>
                </a:solidFill>
                <a:effectLst/>
                <a:latin typeface="Calibri" panose="020F0502020204030204" pitchFamily="34" charset="0"/>
                <a:ea typeface="Arial" panose="020B0604020202020204" pitchFamily="34" charset="0"/>
              </a:rPr>
              <a:t>Tạo thực vật và động vật biến đổi gene</a:t>
            </a:r>
            <a:endParaRPr lang="en-US" sz="40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E8707AA-5ADA-01F6-A671-79AF02DFEFB1}"/>
              </a:ext>
            </a:extLst>
          </p:cNvPr>
          <p:cNvSpPr txBox="1"/>
          <p:nvPr/>
        </p:nvSpPr>
        <p:spPr>
          <a:xfrm>
            <a:off x="1027545" y="1554837"/>
            <a:ext cx="6119090" cy="584775"/>
          </a:xfrm>
          <a:prstGeom prst="rect">
            <a:avLst/>
          </a:prstGeom>
          <a:noFill/>
        </p:spPr>
        <p:txBody>
          <a:bodyPr wrap="square">
            <a:spAutoFit/>
          </a:bodyPr>
          <a:lstStyle/>
          <a:p>
            <a:pPr algn="just"/>
            <a:r>
              <a:rPr lang="vi-VN" sz="3200" b="1">
                <a:solidFill>
                  <a:srgbClr val="FF0000"/>
                </a:solidFill>
                <a:highlight>
                  <a:srgbClr val="FFFFFF"/>
                </a:highlight>
                <a:latin typeface="Calibri" panose="020F0502020204030204" pitchFamily="34" charset="0"/>
                <a:ea typeface="Calibri" panose="020F0502020204030204" pitchFamily="34" charset="0"/>
                <a:cs typeface="Calibri" panose="020F0502020204030204" pitchFamily="34" charset="0"/>
              </a:rPr>
              <a:t>c. Một số thành tựu</a:t>
            </a:r>
            <a:endParaRPr lang="en-US" sz="32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192C2BB-503A-6A53-9E57-5D4CCB334ECE}"/>
              </a:ext>
            </a:extLst>
          </p:cNvPr>
          <p:cNvSpPr txBox="1"/>
          <p:nvPr/>
        </p:nvSpPr>
        <p:spPr>
          <a:xfrm>
            <a:off x="900190" y="2334528"/>
            <a:ext cx="3878105"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T</a:t>
            </a:r>
            <a:r>
              <a:rPr lang="vi-VN" sz="3200" b="1">
                <a:latin typeface="Calibri" panose="020F0502020204030204" pitchFamily="34" charset="0"/>
              </a:rPr>
              <a:t>ạo giống động vật sản xuất các chế phẩm sinh học, thuốc chữa bệnh cho con người.</a:t>
            </a:r>
            <a:endParaRPr lang="en-US" sz="3200" b="1">
              <a:latin typeface="+mj-lt"/>
              <a:cs typeface="Calibri" panose="020F0502020204030204" pitchFamily="34" charset="0"/>
            </a:endParaRPr>
          </a:p>
        </p:txBody>
      </p:sp>
      <p:pic>
        <p:nvPicPr>
          <p:cNvPr id="9" name="Picture 8">
            <a:extLst>
              <a:ext uri="{FF2B5EF4-FFF2-40B4-BE49-F238E27FC236}">
                <a16:creationId xmlns:a16="http://schemas.microsoft.com/office/drawing/2014/main" id="{F5EA5AD4-B98C-F408-C64D-BF64C9422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16" y="2661118"/>
            <a:ext cx="612178" cy="523221"/>
          </a:xfrm>
          <a:prstGeom prst="rect">
            <a:avLst/>
          </a:prstGeom>
        </p:spPr>
      </p:pic>
      <p:pic>
        <p:nvPicPr>
          <p:cNvPr id="11" name="Picture 10">
            <a:extLst>
              <a:ext uri="{FF2B5EF4-FFF2-40B4-BE49-F238E27FC236}">
                <a16:creationId xmlns:a16="http://schemas.microsoft.com/office/drawing/2014/main" id="{9F94BF88-34D7-651D-EEF0-F781038D322A}"/>
              </a:ext>
            </a:extLst>
          </p:cNvPr>
          <p:cNvPicPr>
            <a:picLocks noChangeAspect="1"/>
          </p:cNvPicPr>
          <p:nvPr/>
        </p:nvPicPr>
        <p:blipFill>
          <a:blip r:embed="rId3"/>
          <a:stretch>
            <a:fillRect/>
          </a:stretch>
        </p:blipFill>
        <p:spPr>
          <a:xfrm>
            <a:off x="4989245" y="1816447"/>
            <a:ext cx="2157390" cy="4744871"/>
          </a:xfrm>
          <a:prstGeom prst="rect">
            <a:avLst/>
          </a:prstGeom>
        </p:spPr>
      </p:pic>
      <p:pic>
        <p:nvPicPr>
          <p:cNvPr id="13" name="Picture 12">
            <a:extLst>
              <a:ext uri="{FF2B5EF4-FFF2-40B4-BE49-F238E27FC236}">
                <a16:creationId xmlns:a16="http://schemas.microsoft.com/office/drawing/2014/main" id="{633A9CFA-BACE-4D98-D9DD-CA5AE11F9BE0}"/>
              </a:ext>
            </a:extLst>
          </p:cNvPr>
          <p:cNvPicPr>
            <a:picLocks noChangeAspect="1"/>
          </p:cNvPicPr>
          <p:nvPr/>
        </p:nvPicPr>
        <p:blipFill>
          <a:blip r:embed="rId4"/>
          <a:stretch>
            <a:fillRect/>
          </a:stretch>
        </p:blipFill>
        <p:spPr>
          <a:xfrm>
            <a:off x="7230230" y="2078057"/>
            <a:ext cx="4838700" cy="3219450"/>
          </a:xfrm>
          <a:prstGeom prst="rect">
            <a:avLst/>
          </a:prstGeom>
        </p:spPr>
      </p:pic>
    </p:spTree>
    <p:extLst>
      <p:ext uri="{BB962C8B-B14F-4D97-AF65-F5344CB8AC3E}">
        <p14:creationId xmlns:p14="http://schemas.microsoft.com/office/powerpoint/2010/main" val="96562916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A54078E-6D9D-47A7-A3F5-7C2338B6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9818"/>
            <a:ext cx="12192000" cy="6924944"/>
          </a:xfrm>
          <a:prstGeom prst="rect">
            <a:avLst/>
          </a:prstGeom>
          <a:noFill/>
        </p:spPr>
      </p:pic>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6409" y="1637352"/>
            <a:ext cx="371475" cy="328613"/>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5108" y="1908808"/>
            <a:ext cx="371475" cy="328613"/>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2167" y="1513412"/>
            <a:ext cx="371475" cy="328613"/>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8915" y="1462323"/>
            <a:ext cx="535781" cy="892969"/>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8078418" y="-374348"/>
            <a:ext cx="457200" cy="457200"/>
          </a:xfrm>
          <a:prstGeom prst="rect">
            <a:avLst/>
          </a:prstGeom>
        </p:spPr>
      </p:pic>
      <p:pic>
        <p:nvPicPr>
          <p:cNvPr id="63" name="Picture 15">
            <a:extLst>
              <a:ext uri="{FF2B5EF4-FFF2-40B4-BE49-F238E27FC236}">
                <a16:creationId xmlns:a16="http://schemas.microsoft.com/office/drawing/2014/main" id="{884901C9-957D-4B30-B16A-53641925010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19869" y="3429000"/>
            <a:ext cx="6590731" cy="2289412"/>
          </a:xfrm>
          <a:prstGeom prst="rect">
            <a:avLst/>
          </a:prstGeom>
        </p:spPr>
      </p:pic>
      <p:grpSp>
        <p:nvGrpSpPr>
          <p:cNvPr id="64" name="Google Shape;1188;p37">
            <a:extLst>
              <a:ext uri="{FF2B5EF4-FFF2-40B4-BE49-F238E27FC236}">
                <a16:creationId xmlns:a16="http://schemas.microsoft.com/office/drawing/2014/main" id="{8D1E71C3-1DB0-4191-8953-58C1A275AE7D}"/>
              </a:ext>
            </a:extLst>
          </p:cNvPr>
          <p:cNvGrpSpPr/>
          <p:nvPr/>
        </p:nvGrpSpPr>
        <p:grpSpPr>
          <a:xfrm>
            <a:off x="9610021" y="349703"/>
            <a:ext cx="453439" cy="201719"/>
            <a:chOff x="3659575" y="587325"/>
            <a:chExt cx="181250" cy="79400"/>
          </a:xfrm>
        </p:grpSpPr>
        <p:sp>
          <p:nvSpPr>
            <p:cNvPr id="65" name="Google Shape;1189;p37">
              <a:extLst>
                <a:ext uri="{FF2B5EF4-FFF2-40B4-BE49-F238E27FC236}">
                  <a16:creationId xmlns:a16="http://schemas.microsoft.com/office/drawing/2014/main" id="{21CB02CA-883F-4EA2-A829-D1496E537B5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a:extLst>
                <a:ext uri="{FF2B5EF4-FFF2-40B4-BE49-F238E27FC236}">
                  <a16:creationId xmlns:a16="http://schemas.microsoft.com/office/drawing/2014/main" id="{CF335379-0225-4D0E-BCE2-B28026B8F7D8}"/>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a:extLst>
                <a:ext uri="{FF2B5EF4-FFF2-40B4-BE49-F238E27FC236}">
                  <a16:creationId xmlns:a16="http://schemas.microsoft.com/office/drawing/2014/main" id="{8A4638FF-4C01-460B-97AC-74A0573BD7F4}"/>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a:extLst>
                <a:ext uri="{FF2B5EF4-FFF2-40B4-BE49-F238E27FC236}">
                  <a16:creationId xmlns:a16="http://schemas.microsoft.com/office/drawing/2014/main" id="{B794C53A-2177-44BB-8E3A-96F634D4100E}"/>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a:extLst>
                <a:ext uri="{FF2B5EF4-FFF2-40B4-BE49-F238E27FC236}">
                  <a16:creationId xmlns:a16="http://schemas.microsoft.com/office/drawing/2014/main" id="{EEE281A3-82BA-497B-928B-BE3F3E7399E6}"/>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a:extLst>
              <a:ext uri="{FF2B5EF4-FFF2-40B4-BE49-F238E27FC236}">
                <a16:creationId xmlns:a16="http://schemas.microsoft.com/office/drawing/2014/main" id="{81DB6EEE-F10E-440F-89DF-A2DF4DA0B039}"/>
              </a:ext>
            </a:extLst>
          </p:cNvPr>
          <p:cNvGrpSpPr/>
          <p:nvPr/>
        </p:nvGrpSpPr>
        <p:grpSpPr>
          <a:xfrm>
            <a:off x="10050544" y="765106"/>
            <a:ext cx="562324" cy="241492"/>
            <a:chOff x="1768913" y="866050"/>
            <a:chExt cx="181200" cy="79400"/>
          </a:xfrm>
        </p:grpSpPr>
        <p:sp>
          <p:nvSpPr>
            <p:cNvPr id="71" name="Google Shape;5067;p61">
              <a:extLst>
                <a:ext uri="{FF2B5EF4-FFF2-40B4-BE49-F238E27FC236}">
                  <a16:creationId xmlns:a16="http://schemas.microsoft.com/office/drawing/2014/main" id="{02140AF8-E16D-414D-90EA-DBBEAA9B6E30}"/>
                </a:ext>
              </a:extLst>
            </p:cNvPr>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a:extLst>
                <a:ext uri="{FF2B5EF4-FFF2-40B4-BE49-F238E27FC236}">
                  <a16:creationId xmlns:a16="http://schemas.microsoft.com/office/drawing/2014/main" id="{6D168703-14EE-4ACE-81AE-F423AE5AE1A3}"/>
                </a:ext>
              </a:extLst>
            </p:cNvPr>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a:extLst>
                <a:ext uri="{FF2B5EF4-FFF2-40B4-BE49-F238E27FC236}">
                  <a16:creationId xmlns:a16="http://schemas.microsoft.com/office/drawing/2014/main" id="{D26444BE-1A56-4A55-8F1B-0DA10D3FA23E}"/>
                </a:ext>
              </a:extLst>
            </p:cNvPr>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a:extLst>
                <a:ext uri="{FF2B5EF4-FFF2-40B4-BE49-F238E27FC236}">
                  <a16:creationId xmlns:a16="http://schemas.microsoft.com/office/drawing/2014/main" id="{3FC8AE02-9FCA-4C31-9036-CD06C6A7D495}"/>
                </a:ext>
              </a:extLst>
            </p:cNvPr>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a:extLst>
                <a:ext uri="{FF2B5EF4-FFF2-40B4-BE49-F238E27FC236}">
                  <a16:creationId xmlns:a16="http://schemas.microsoft.com/office/drawing/2014/main" id="{C7D43595-FB75-4075-8589-553CA8A298A7}"/>
                </a:ext>
              </a:extLst>
            </p:cNvPr>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a:extLst>
              <a:ext uri="{FF2B5EF4-FFF2-40B4-BE49-F238E27FC236}">
                <a16:creationId xmlns:a16="http://schemas.microsoft.com/office/drawing/2014/main" id="{E6C9E92E-1239-4C68-811D-856C11283755}"/>
              </a:ext>
            </a:extLst>
          </p:cNvPr>
          <p:cNvGrpSpPr/>
          <p:nvPr/>
        </p:nvGrpSpPr>
        <p:grpSpPr>
          <a:xfrm flipH="1">
            <a:off x="10861979" y="214313"/>
            <a:ext cx="883925" cy="304796"/>
            <a:chOff x="1579263" y="684775"/>
            <a:chExt cx="290650" cy="101925"/>
          </a:xfrm>
        </p:grpSpPr>
        <p:sp>
          <p:nvSpPr>
            <p:cNvPr id="77" name="Google Shape;1195;p37">
              <a:extLst>
                <a:ext uri="{FF2B5EF4-FFF2-40B4-BE49-F238E27FC236}">
                  <a16:creationId xmlns:a16="http://schemas.microsoft.com/office/drawing/2014/main" id="{2ABCF8E4-A795-4ED3-8BA9-E0197D313964}"/>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a:extLst>
                <a:ext uri="{FF2B5EF4-FFF2-40B4-BE49-F238E27FC236}">
                  <a16:creationId xmlns:a16="http://schemas.microsoft.com/office/drawing/2014/main" id="{71B843BD-98F2-46C3-B51B-C330B338166F}"/>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a:extLst>
                <a:ext uri="{FF2B5EF4-FFF2-40B4-BE49-F238E27FC236}">
                  <a16:creationId xmlns:a16="http://schemas.microsoft.com/office/drawing/2014/main" id="{80B925CD-3E50-46D6-A671-365C9A908A15}"/>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a:extLst>
                <a:ext uri="{FF2B5EF4-FFF2-40B4-BE49-F238E27FC236}">
                  <a16:creationId xmlns:a16="http://schemas.microsoft.com/office/drawing/2014/main" id="{4DBAB43C-309B-4E4D-A2E3-6CD02E9C6D1E}"/>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a:extLst>
                <a:ext uri="{FF2B5EF4-FFF2-40B4-BE49-F238E27FC236}">
                  <a16:creationId xmlns:a16="http://schemas.microsoft.com/office/drawing/2014/main" id="{70303D26-0691-44C1-B825-8E304942B805}"/>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a:extLst>
                <a:ext uri="{FF2B5EF4-FFF2-40B4-BE49-F238E27FC236}">
                  <a16:creationId xmlns:a16="http://schemas.microsoft.com/office/drawing/2014/main" id="{13D47FBC-3BC5-47DF-8490-7F5BB9E36F41}"/>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a:extLst>
                <a:ext uri="{FF2B5EF4-FFF2-40B4-BE49-F238E27FC236}">
                  <a16:creationId xmlns:a16="http://schemas.microsoft.com/office/drawing/2014/main" id="{7F371C17-E0C9-4CE6-8CA4-79870D1EAD7B}"/>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a:extLst>
                <a:ext uri="{FF2B5EF4-FFF2-40B4-BE49-F238E27FC236}">
                  <a16:creationId xmlns:a16="http://schemas.microsoft.com/office/drawing/2014/main" id="{D682AB64-C6E6-42F5-9267-5767D05A11C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5" name="Slide Number Placeholder 4">
            <a:extLst>
              <a:ext uri="{FF2B5EF4-FFF2-40B4-BE49-F238E27FC236}">
                <a16:creationId xmlns:a16="http://schemas.microsoft.com/office/drawing/2014/main" id="{36A421A0-0884-74C1-C184-E3F8B36686CE}"/>
              </a:ext>
            </a:extLst>
          </p:cNvPr>
          <p:cNvSpPr>
            <a:spLocks noGrp="1"/>
          </p:cNvSpPr>
          <p:nvPr>
            <p:ph type="sldNum" sz="quarter" idx="12"/>
          </p:nvPr>
        </p:nvSpPr>
        <p:spPr/>
        <p:txBody>
          <a:bodyPr/>
          <a:lstStyle/>
          <a:p>
            <a:fld id="{A38DB642-B96B-4E4F-95BE-DCA4F685BD55}" type="slidenum">
              <a:rPr lang="en-US" smtClean="0"/>
              <a:t>42</a:t>
            </a:fld>
            <a:endParaRPr lang="en-US"/>
          </a:p>
        </p:txBody>
      </p:sp>
      <p:sp>
        <p:nvSpPr>
          <p:cNvPr id="85" name="Google Shape;158;p6">
            <a:extLst>
              <a:ext uri="{FF2B5EF4-FFF2-40B4-BE49-F238E27FC236}">
                <a16:creationId xmlns:a16="http://schemas.microsoft.com/office/drawing/2014/main" id="{F75680ED-260E-4E54-B1C6-168236A356D7}"/>
              </a:ext>
            </a:extLst>
          </p:cNvPr>
          <p:cNvSpPr/>
          <p:nvPr/>
        </p:nvSpPr>
        <p:spPr>
          <a:xfrm>
            <a:off x="4052185" y="1514047"/>
            <a:ext cx="3286175"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rPr>
              <a:t>LUYỆN TẬP</a:t>
            </a:r>
          </a:p>
        </p:txBody>
      </p:sp>
    </p:spTree>
    <p:extLst>
      <p:ext uri="{BB962C8B-B14F-4D97-AF65-F5344CB8AC3E}">
        <p14:creationId xmlns:p14="http://schemas.microsoft.com/office/powerpoint/2010/main" val="61768179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BA54078E-6D9D-47A7-A3F5-7C2338B63A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2" y="-210767"/>
            <a:ext cx="12192000" cy="6924944"/>
          </a:xfrm>
          <a:prstGeom prst="rect">
            <a:avLst/>
          </a:prstGeom>
          <a:noFill/>
        </p:spPr>
      </p:pic>
      <p:grpSp>
        <p:nvGrpSpPr>
          <p:cNvPr id="22" name="vong quay"/>
          <p:cNvGrpSpPr/>
          <p:nvPr/>
        </p:nvGrpSpPr>
        <p:grpSpPr>
          <a:xfrm>
            <a:off x="5162291" y="1362085"/>
            <a:ext cx="3781594" cy="3777641"/>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10" name="TextBox 9"/>
            <p:cNvSpPr txBox="1"/>
            <p:nvPr/>
          </p:nvSpPr>
          <p:spPr>
            <a:xfrm rot="12232592">
              <a:off x="5742639" y="2167066"/>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2"/>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+1.5</a:t>
              </a:r>
              <a:endParaRPr lang="vi-VN" sz="2400" b="1" dirty="0">
                <a:solidFill>
                  <a:prstClr val="white"/>
                </a:solidFill>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7" name="TextBox 16"/>
            <p:cNvSpPr txBox="1"/>
            <p:nvPr/>
          </p:nvSpPr>
          <p:spPr>
            <a:xfrm rot="9501114">
              <a:off x="5697323" y="3506858"/>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Vỗ Tay</a:t>
              </a:r>
              <a:endParaRPr lang="vi-VN" sz="2400" b="1" dirty="0">
                <a:solidFill>
                  <a:prstClr val="black"/>
                </a:solidFill>
                <a:ea typeface="Tahoma" panose="020B0604030504040204" pitchFamily="34" charset="0"/>
                <a:cs typeface="Tahoma" panose="020B0604030504040204" pitchFamily="34" charset="0"/>
              </a:endParaRPr>
            </a:p>
          </p:txBody>
        </p:sp>
        <p:sp>
          <p:nvSpPr>
            <p:cNvPr id="19" name="TextBox 18"/>
            <p:cNvSpPr txBox="1"/>
            <p:nvPr/>
          </p:nvSpPr>
          <p:spPr>
            <a:xfrm rot="6703311">
              <a:off x="6660977" y="4190280"/>
              <a:ext cx="2025646" cy="1282092"/>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Mất lượt</a:t>
              </a:r>
              <a:endParaRPr lang="vi-VN" sz="2400" b="1" dirty="0">
                <a:solidFill>
                  <a:prstClr val="white"/>
                </a:solidFill>
                <a:ea typeface="Tahoma" panose="020B0604030504040204" pitchFamily="34" charset="0"/>
                <a:cs typeface="Tahoma" panose="020B0604030504040204" pitchFamily="34" charset="0"/>
              </a:endParaRPr>
            </a:p>
          </p:txBody>
        </p:sp>
        <p:sp>
          <p:nvSpPr>
            <p:cNvPr id="20" name="TextBox 19"/>
            <p:cNvSpPr txBox="1"/>
            <p:nvPr/>
          </p:nvSpPr>
          <p:spPr>
            <a:xfrm rot="3829829">
              <a:off x="8019636" y="4482429"/>
              <a:ext cx="2025646"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black"/>
                  </a:solidFill>
                  <a:ea typeface="Tahoma" panose="020B0604030504040204" pitchFamily="34" charset="0"/>
                  <a:cs typeface="Tahoma" panose="020B0604030504040204" pitchFamily="34" charset="0"/>
                </a:rPr>
                <a:t>+1</a:t>
              </a:r>
              <a:endParaRPr lang="vi-VN" sz="2400" b="1" dirty="0">
                <a:solidFill>
                  <a:prstClr val="black"/>
                </a:solidFill>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22" eaLnBrk="0" fontAlgn="base" hangingPunct="0">
                <a:spcBef>
                  <a:spcPct val="0"/>
                </a:spcBef>
                <a:spcAft>
                  <a:spcPct val="0"/>
                </a:spcAft>
                <a:defRPr/>
              </a:pPr>
              <a:r>
                <a:rPr lang="en-GB" sz="2400" b="1">
                  <a:solidFill>
                    <a:prstClr val="white"/>
                  </a:solidFill>
                  <a:ea typeface="Tahoma" panose="020B0604030504040204" pitchFamily="34" charset="0"/>
                  <a:cs typeface="Tahoma" panose="020B0604030504040204" pitchFamily="34" charset="0"/>
                </a:rPr>
                <a:t>+0.5</a:t>
              </a:r>
              <a:endParaRPr lang="vi-VN" sz="2400" b="1" dirty="0">
                <a:solidFill>
                  <a:prstClr val="white"/>
                </a:solidFill>
                <a:ea typeface="Tahoma" panose="020B0604030504040204" pitchFamily="34" charset="0"/>
                <a:cs typeface="Tahoma" panose="020B0604030504040204" pitchFamily="34" charset="0"/>
              </a:endParaRPr>
            </a:p>
          </p:txBody>
        </p:sp>
      </p:grpSp>
      <p:sp>
        <p:nvSpPr>
          <p:cNvPr id="23" name="Isosceles Triangle 2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25" name="quay dung"/>
          <p:cNvSpPr/>
          <p:nvPr/>
        </p:nvSpPr>
        <p:spPr>
          <a:xfrm>
            <a:off x="8096250" y="5435374"/>
            <a:ext cx="2028009" cy="63681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100" b="1" dirty="0">
                <a:solidFill>
                  <a:prstClr val="white"/>
                </a:solidFill>
                <a:ea typeface="Tahoma" panose="020B0604030504040204" pitchFamily="34" charset="0"/>
                <a:cs typeface="Tahoma" panose="020B0604030504040204" pitchFamily="34" charset="0"/>
              </a:rPr>
              <a:t>QUAY</a:t>
            </a:r>
            <a:endParaRPr lang="vi-VN" sz="3100" b="1" dirty="0">
              <a:solidFill>
                <a:prstClr val="white"/>
              </a:solidFill>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134175"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1</a:t>
            </a:r>
            <a:endParaRPr lang="vi-VN" sz="3300" b="1" dirty="0">
              <a:solidFill>
                <a:prstClr val="black"/>
              </a:solidFill>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2381250"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2</a:t>
            </a:r>
            <a:endParaRPr lang="vi-VN" sz="3300" b="1" dirty="0">
              <a:solidFill>
                <a:prstClr val="black"/>
              </a:solidFill>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3595687" y="2571750"/>
            <a:ext cx="1003266" cy="1003266"/>
          </a:xfrm>
          <a:prstGeom prst="roundRect">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GB" sz="3300" b="1" dirty="0">
                <a:solidFill>
                  <a:prstClr val="black"/>
                </a:solidFill>
                <a:ea typeface="Tahoma" panose="020B0604030504040204" pitchFamily="34" charset="0"/>
                <a:cs typeface="Tahoma" panose="020B0604030504040204" pitchFamily="34" charset="0"/>
              </a:rPr>
              <a:t>3</a:t>
            </a:r>
            <a:endParaRPr lang="vi-VN" sz="3300" b="1" dirty="0">
              <a:solidFill>
                <a:prstClr val="black"/>
              </a:solidFill>
              <a:ea typeface="Tahoma" panose="020B0604030504040204" pitchFamily="34" charset="0"/>
              <a:cs typeface="Tahoma" panose="020B0604030504040204" pitchFamily="34" charset="0"/>
            </a:endParaRPr>
          </a:p>
        </p:txBody>
      </p:sp>
      <p:sp>
        <p:nvSpPr>
          <p:cNvPr id="41" name="Rectangle 40"/>
          <p:cNvSpPr/>
          <p:nvPr/>
        </p:nvSpPr>
        <p:spPr>
          <a:xfrm>
            <a:off x="2935612" y="395979"/>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36409" y="1637352"/>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5108" y="1908808"/>
            <a:ext cx="371475" cy="328613"/>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82167" y="1513412"/>
            <a:ext cx="371475" cy="328613"/>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8915" y="1462323"/>
            <a:ext cx="535781" cy="892969"/>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27449" y="2801212"/>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8078418" y="-374348"/>
            <a:ext cx="457200" cy="457200"/>
          </a:xfrm>
          <a:prstGeom prst="rect">
            <a:avLst/>
          </a:prstGeom>
        </p:spPr>
      </p:pic>
      <p:sp>
        <p:nvSpPr>
          <p:cNvPr id="31" name="Isosceles Triangle 3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2" name="Isosceles Triangle 3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3" name="Isosceles Triangle 3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34" name="Isosceles Triangle 3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2" name="Isosceles Triangle 4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3" name="Isosceles Triangle 4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8" name="Isosceles Triangle 4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49" name="Isosceles Triangle 4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0" name="Isosceles Triangle 4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1" name="Isosceles Triangle 5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2" name="Isosceles Triangle 51"/>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3" name="Isosceles Triangle 52"/>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4" name="Isosceles Triangle 53"/>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5" name="Isosceles Triangle 54"/>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6" name="Isosceles Triangle 55"/>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7" name="Isosceles Triangle 56"/>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8" name="Isosceles Triangle 57"/>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59" name="Isosceles Triangle 58"/>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60" name="Isosceles Triangle 59"/>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61" name="Isosceles Triangle 60"/>
          <p:cNvSpPr/>
          <p:nvPr/>
        </p:nvSpPr>
        <p:spPr>
          <a:xfrm rot="16200000">
            <a:off x="8923207" y="2751189"/>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sp>
        <p:nvSpPr>
          <p:cNvPr id="24" name="Heart 23">
            <a:hlinkClick r:id="" action="ppaction://noaction"/>
          </p:cNvPr>
          <p:cNvSpPr/>
          <p:nvPr/>
        </p:nvSpPr>
        <p:spPr>
          <a:xfrm rot="5400000">
            <a:off x="9306520" y="2943040"/>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endParaRPr>
          </a:p>
        </p:txBody>
      </p:sp>
      <p:pic>
        <p:nvPicPr>
          <p:cNvPr id="63" name="Picture 15">
            <a:extLst>
              <a:ext uri="{FF2B5EF4-FFF2-40B4-BE49-F238E27FC236}">
                <a16:creationId xmlns:a16="http://schemas.microsoft.com/office/drawing/2014/main" id="{884901C9-957D-4B30-B16A-53641925010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813590" y="5832804"/>
            <a:ext cx="3036185" cy="990555"/>
          </a:xfrm>
          <a:prstGeom prst="rect">
            <a:avLst/>
          </a:prstGeom>
        </p:spPr>
      </p:pic>
      <p:grpSp>
        <p:nvGrpSpPr>
          <p:cNvPr id="64" name="Google Shape;1188;p37">
            <a:extLst>
              <a:ext uri="{FF2B5EF4-FFF2-40B4-BE49-F238E27FC236}">
                <a16:creationId xmlns:a16="http://schemas.microsoft.com/office/drawing/2014/main" id="{8D1E71C3-1DB0-4191-8953-58C1A275AE7D}"/>
              </a:ext>
            </a:extLst>
          </p:cNvPr>
          <p:cNvGrpSpPr/>
          <p:nvPr/>
        </p:nvGrpSpPr>
        <p:grpSpPr>
          <a:xfrm>
            <a:off x="9610021" y="349703"/>
            <a:ext cx="453439" cy="201719"/>
            <a:chOff x="3659575" y="587325"/>
            <a:chExt cx="181250" cy="79400"/>
          </a:xfrm>
        </p:grpSpPr>
        <p:sp>
          <p:nvSpPr>
            <p:cNvPr id="65" name="Google Shape;1189;p37">
              <a:extLst>
                <a:ext uri="{FF2B5EF4-FFF2-40B4-BE49-F238E27FC236}">
                  <a16:creationId xmlns:a16="http://schemas.microsoft.com/office/drawing/2014/main" id="{21CB02CA-883F-4EA2-A829-D1496E537B5A}"/>
                </a:ext>
              </a:extLst>
            </p:cNvPr>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6" name="Google Shape;1190;p37">
              <a:extLst>
                <a:ext uri="{FF2B5EF4-FFF2-40B4-BE49-F238E27FC236}">
                  <a16:creationId xmlns:a16="http://schemas.microsoft.com/office/drawing/2014/main" id="{CF335379-0225-4D0E-BCE2-B28026B8F7D8}"/>
                </a:ext>
              </a:extLst>
            </p:cNvPr>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7" name="Google Shape;1191;p37">
              <a:extLst>
                <a:ext uri="{FF2B5EF4-FFF2-40B4-BE49-F238E27FC236}">
                  <a16:creationId xmlns:a16="http://schemas.microsoft.com/office/drawing/2014/main" id="{8A4638FF-4C01-460B-97AC-74A0573BD7F4}"/>
                </a:ext>
              </a:extLst>
            </p:cNvPr>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8" name="Google Shape;1192;p37">
              <a:extLst>
                <a:ext uri="{FF2B5EF4-FFF2-40B4-BE49-F238E27FC236}">
                  <a16:creationId xmlns:a16="http://schemas.microsoft.com/office/drawing/2014/main" id="{B794C53A-2177-44BB-8E3A-96F634D4100E}"/>
                </a:ext>
              </a:extLst>
            </p:cNvPr>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69" name="Google Shape;1193;p37">
              <a:extLst>
                <a:ext uri="{FF2B5EF4-FFF2-40B4-BE49-F238E27FC236}">
                  <a16:creationId xmlns:a16="http://schemas.microsoft.com/office/drawing/2014/main" id="{EEE281A3-82BA-497B-928B-BE3F3E7399E6}"/>
                </a:ext>
              </a:extLst>
            </p:cNvPr>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0" name="Google Shape;5066;p61">
            <a:extLst>
              <a:ext uri="{FF2B5EF4-FFF2-40B4-BE49-F238E27FC236}">
                <a16:creationId xmlns:a16="http://schemas.microsoft.com/office/drawing/2014/main" id="{81DB6EEE-F10E-440F-89DF-A2DF4DA0B039}"/>
              </a:ext>
            </a:extLst>
          </p:cNvPr>
          <p:cNvGrpSpPr/>
          <p:nvPr/>
        </p:nvGrpSpPr>
        <p:grpSpPr>
          <a:xfrm>
            <a:off x="10050544" y="765106"/>
            <a:ext cx="562324" cy="241492"/>
            <a:chOff x="1768913" y="866050"/>
            <a:chExt cx="181200" cy="79400"/>
          </a:xfrm>
        </p:grpSpPr>
        <p:sp>
          <p:nvSpPr>
            <p:cNvPr id="71" name="Google Shape;5067;p61">
              <a:extLst>
                <a:ext uri="{FF2B5EF4-FFF2-40B4-BE49-F238E27FC236}">
                  <a16:creationId xmlns:a16="http://schemas.microsoft.com/office/drawing/2014/main" id="{02140AF8-E16D-414D-90EA-DBBEAA9B6E30}"/>
                </a:ext>
              </a:extLst>
            </p:cNvPr>
            <p:cNvSpPr/>
            <p:nvPr/>
          </p:nvSpPr>
          <p:spPr>
            <a:xfrm>
              <a:off x="1777200" y="873100"/>
              <a:ext cx="165175" cy="66625"/>
            </a:xfrm>
            <a:custGeom>
              <a:avLst/>
              <a:gdLst/>
              <a:ahLst/>
              <a:cxnLst/>
              <a:rect l="l" t="t" r="r" b="b"/>
              <a:pathLst>
                <a:path w="6607" h="2665" extrusionOk="0">
                  <a:moveTo>
                    <a:pt x="4916" y="1720"/>
                  </a:moveTo>
                  <a:cubicBezTo>
                    <a:pt x="4905" y="1728"/>
                    <a:pt x="4894" y="1735"/>
                    <a:pt x="4884" y="1743"/>
                  </a:cubicBezTo>
                  <a:cubicBezTo>
                    <a:pt x="4883" y="1744"/>
                    <a:pt x="4881" y="1745"/>
                    <a:pt x="4880" y="1746"/>
                  </a:cubicBezTo>
                  <a:cubicBezTo>
                    <a:pt x="4820" y="1754"/>
                    <a:pt x="4759" y="1762"/>
                    <a:pt x="4700" y="1770"/>
                  </a:cubicBezTo>
                  <a:cubicBezTo>
                    <a:pt x="4723" y="1764"/>
                    <a:pt x="4747" y="1759"/>
                    <a:pt x="4770" y="1753"/>
                  </a:cubicBezTo>
                  <a:lnTo>
                    <a:pt x="4916" y="1720"/>
                  </a:lnTo>
                  <a:close/>
                  <a:moveTo>
                    <a:pt x="4147" y="1"/>
                  </a:moveTo>
                  <a:cubicBezTo>
                    <a:pt x="4093" y="1"/>
                    <a:pt x="4036" y="11"/>
                    <a:pt x="3984" y="22"/>
                  </a:cubicBezTo>
                  <a:cubicBezTo>
                    <a:pt x="3922" y="37"/>
                    <a:pt x="3862" y="49"/>
                    <a:pt x="3802" y="71"/>
                  </a:cubicBezTo>
                  <a:cubicBezTo>
                    <a:pt x="3674" y="117"/>
                    <a:pt x="3550" y="172"/>
                    <a:pt x="3431" y="235"/>
                  </a:cubicBezTo>
                  <a:cubicBezTo>
                    <a:pt x="3304" y="301"/>
                    <a:pt x="3176" y="368"/>
                    <a:pt x="3056" y="446"/>
                  </a:cubicBezTo>
                  <a:cubicBezTo>
                    <a:pt x="3008" y="477"/>
                    <a:pt x="2957" y="506"/>
                    <a:pt x="2913" y="542"/>
                  </a:cubicBezTo>
                  <a:cubicBezTo>
                    <a:pt x="2870" y="575"/>
                    <a:pt x="2825" y="616"/>
                    <a:pt x="2797" y="662"/>
                  </a:cubicBezTo>
                  <a:cubicBezTo>
                    <a:pt x="2765" y="714"/>
                    <a:pt x="2742" y="763"/>
                    <a:pt x="2741" y="825"/>
                  </a:cubicBezTo>
                  <a:cubicBezTo>
                    <a:pt x="2740" y="859"/>
                    <a:pt x="2745" y="894"/>
                    <a:pt x="2755" y="926"/>
                  </a:cubicBezTo>
                  <a:cubicBezTo>
                    <a:pt x="2748" y="949"/>
                    <a:pt x="2744" y="972"/>
                    <a:pt x="2741" y="995"/>
                  </a:cubicBezTo>
                  <a:cubicBezTo>
                    <a:pt x="2726" y="1003"/>
                    <a:pt x="2711" y="1012"/>
                    <a:pt x="2695" y="1021"/>
                  </a:cubicBezTo>
                  <a:lnTo>
                    <a:pt x="2695" y="1021"/>
                  </a:lnTo>
                  <a:cubicBezTo>
                    <a:pt x="2698" y="1019"/>
                    <a:pt x="2701" y="1018"/>
                    <a:pt x="2704" y="1017"/>
                  </a:cubicBezTo>
                  <a:lnTo>
                    <a:pt x="2704" y="1017"/>
                  </a:lnTo>
                  <a:cubicBezTo>
                    <a:pt x="2698" y="1020"/>
                    <a:pt x="2692" y="1023"/>
                    <a:pt x="2686" y="1026"/>
                  </a:cubicBezTo>
                  <a:lnTo>
                    <a:pt x="2686" y="1026"/>
                  </a:lnTo>
                  <a:cubicBezTo>
                    <a:pt x="2689" y="1025"/>
                    <a:pt x="2692" y="1023"/>
                    <a:pt x="2695" y="1021"/>
                  </a:cubicBezTo>
                  <a:lnTo>
                    <a:pt x="2695" y="1021"/>
                  </a:lnTo>
                  <a:cubicBezTo>
                    <a:pt x="2691" y="1023"/>
                    <a:pt x="2688" y="1025"/>
                    <a:pt x="2684" y="1027"/>
                  </a:cubicBezTo>
                  <a:lnTo>
                    <a:pt x="2684" y="1027"/>
                  </a:lnTo>
                  <a:cubicBezTo>
                    <a:pt x="2685" y="1027"/>
                    <a:pt x="2685" y="1027"/>
                    <a:pt x="2686" y="1026"/>
                  </a:cubicBezTo>
                  <a:lnTo>
                    <a:pt x="2686" y="1026"/>
                  </a:lnTo>
                  <a:cubicBezTo>
                    <a:pt x="2685" y="1027"/>
                    <a:pt x="2684" y="1027"/>
                    <a:pt x="2683" y="1028"/>
                  </a:cubicBezTo>
                  <a:cubicBezTo>
                    <a:pt x="2683" y="1028"/>
                    <a:pt x="2684" y="1028"/>
                    <a:pt x="2684" y="1027"/>
                  </a:cubicBezTo>
                  <a:lnTo>
                    <a:pt x="2684" y="1027"/>
                  </a:lnTo>
                  <a:cubicBezTo>
                    <a:pt x="2622" y="1062"/>
                    <a:pt x="2562" y="1097"/>
                    <a:pt x="2521" y="1157"/>
                  </a:cubicBezTo>
                  <a:cubicBezTo>
                    <a:pt x="2495" y="1195"/>
                    <a:pt x="2486" y="1236"/>
                    <a:pt x="2481" y="1280"/>
                  </a:cubicBezTo>
                  <a:cubicBezTo>
                    <a:pt x="2366" y="1317"/>
                    <a:pt x="2251" y="1355"/>
                    <a:pt x="2136" y="1395"/>
                  </a:cubicBezTo>
                  <a:cubicBezTo>
                    <a:pt x="2109" y="1404"/>
                    <a:pt x="2083" y="1413"/>
                    <a:pt x="2055" y="1424"/>
                  </a:cubicBezTo>
                  <a:cubicBezTo>
                    <a:pt x="2046" y="1421"/>
                    <a:pt x="2037" y="1419"/>
                    <a:pt x="2028" y="1417"/>
                  </a:cubicBezTo>
                  <a:cubicBezTo>
                    <a:pt x="1969" y="1333"/>
                    <a:pt x="1896" y="1259"/>
                    <a:pt x="1804" y="1213"/>
                  </a:cubicBezTo>
                  <a:cubicBezTo>
                    <a:pt x="1716" y="1170"/>
                    <a:pt x="1625" y="1142"/>
                    <a:pt x="1526" y="1137"/>
                  </a:cubicBezTo>
                  <a:cubicBezTo>
                    <a:pt x="1510" y="1136"/>
                    <a:pt x="1495" y="1135"/>
                    <a:pt x="1479" y="1135"/>
                  </a:cubicBezTo>
                  <a:cubicBezTo>
                    <a:pt x="1389" y="1135"/>
                    <a:pt x="1295" y="1151"/>
                    <a:pt x="1210" y="1176"/>
                  </a:cubicBezTo>
                  <a:cubicBezTo>
                    <a:pt x="1094" y="1210"/>
                    <a:pt x="978" y="1259"/>
                    <a:pt x="871" y="1317"/>
                  </a:cubicBezTo>
                  <a:cubicBezTo>
                    <a:pt x="773" y="1370"/>
                    <a:pt x="678" y="1426"/>
                    <a:pt x="588" y="1491"/>
                  </a:cubicBezTo>
                  <a:cubicBezTo>
                    <a:pt x="537" y="1528"/>
                    <a:pt x="495" y="1571"/>
                    <a:pt x="460" y="1620"/>
                  </a:cubicBezTo>
                  <a:cubicBezTo>
                    <a:pt x="367" y="1705"/>
                    <a:pt x="276" y="1810"/>
                    <a:pt x="242" y="1927"/>
                  </a:cubicBezTo>
                  <a:cubicBezTo>
                    <a:pt x="196" y="1954"/>
                    <a:pt x="151" y="1983"/>
                    <a:pt x="109" y="2014"/>
                  </a:cubicBezTo>
                  <a:cubicBezTo>
                    <a:pt x="48" y="2056"/>
                    <a:pt x="16" y="2128"/>
                    <a:pt x="24" y="2197"/>
                  </a:cubicBezTo>
                  <a:cubicBezTo>
                    <a:pt x="10" y="2244"/>
                    <a:pt x="11" y="2297"/>
                    <a:pt x="31" y="2342"/>
                  </a:cubicBezTo>
                  <a:cubicBezTo>
                    <a:pt x="16" y="2366"/>
                    <a:pt x="7" y="2392"/>
                    <a:pt x="5" y="2422"/>
                  </a:cubicBezTo>
                  <a:cubicBezTo>
                    <a:pt x="0" y="2470"/>
                    <a:pt x="16" y="2518"/>
                    <a:pt x="47" y="2556"/>
                  </a:cubicBezTo>
                  <a:cubicBezTo>
                    <a:pt x="84" y="2601"/>
                    <a:pt x="126" y="2638"/>
                    <a:pt x="184" y="2653"/>
                  </a:cubicBezTo>
                  <a:cubicBezTo>
                    <a:pt x="208" y="2660"/>
                    <a:pt x="232" y="2663"/>
                    <a:pt x="256" y="2664"/>
                  </a:cubicBezTo>
                  <a:cubicBezTo>
                    <a:pt x="264" y="2665"/>
                    <a:pt x="271" y="2665"/>
                    <a:pt x="278" y="2665"/>
                  </a:cubicBezTo>
                  <a:cubicBezTo>
                    <a:pt x="299" y="2665"/>
                    <a:pt x="320" y="2664"/>
                    <a:pt x="341" y="2661"/>
                  </a:cubicBezTo>
                  <a:cubicBezTo>
                    <a:pt x="469" y="2645"/>
                    <a:pt x="597" y="2622"/>
                    <a:pt x="721" y="2584"/>
                  </a:cubicBezTo>
                  <a:cubicBezTo>
                    <a:pt x="786" y="2564"/>
                    <a:pt x="868" y="2540"/>
                    <a:pt x="945" y="2505"/>
                  </a:cubicBezTo>
                  <a:cubicBezTo>
                    <a:pt x="973" y="2535"/>
                    <a:pt x="1007" y="2559"/>
                    <a:pt x="1052" y="2575"/>
                  </a:cubicBezTo>
                  <a:cubicBezTo>
                    <a:pt x="1117" y="2598"/>
                    <a:pt x="1185" y="2599"/>
                    <a:pt x="1253" y="2599"/>
                  </a:cubicBezTo>
                  <a:cubicBezTo>
                    <a:pt x="1264" y="2599"/>
                    <a:pt x="1276" y="2599"/>
                    <a:pt x="1288" y="2599"/>
                  </a:cubicBezTo>
                  <a:cubicBezTo>
                    <a:pt x="1426" y="2605"/>
                    <a:pt x="1565" y="2607"/>
                    <a:pt x="1704" y="2607"/>
                  </a:cubicBezTo>
                  <a:cubicBezTo>
                    <a:pt x="1977" y="2607"/>
                    <a:pt x="2251" y="2598"/>
                    <a:pt x="2524" y="2590"/>
                  </a:cubicBezTo>
                  <a:cubicBezTo>
                    <a:pt x="2612" y="2588"/>
                    <a:pt x="2701" y="2583"/>
                    <a:pt x="2789" y="2579"/>
                  </a:cubicBezTo>
                  <a:cubicBezTo>
                    <a:pt x="2840" y="2576"/>
                    <a:pt x="2890" y="2574"/>
                    <a:pt x="2940" y="2571"/>
                  </a:cubicBezTo>
                  <a:cubicBezTo>
                    <a:pt x="3010" y="2567"/>
                    <a:pt x="3080" y="2560"/>
                    <a:pt x="3148" y="2557"/>
                  </a:cubicBezTo>
                  <a:cubicBezTo>
                    <a:pt x="3170" y="2556"/>
                    <a:pt x="3193" y="2555"/>
                    <a:pt x="3215" y="2553"/>
                  </a:cubicBezTo>
                  <a:cubicBezTo>
                    <a:pt x="3224" y="2557"/>
                    <a:pt x="3232" y="2559"/>
                    <a:pt x="3241" y="2561"/>
                  </a:cubicBezTo>
                  <a:cubicBezTo>
                    <a:pt x="3304" y="2575"/>
                    <a:pt x="3368" y="2590"/>
                    <a:pt x="3433" y="2596"/>
                  </a:cubicBezTo>
                  <a:cubicBezTo>
                    <a:pt x="3487" y="2599"/>
                    <a:pt x="3541" y="2601"/>
                    <a:pt x="3595" y="2601"/>
                  </a:cubicBezTo>
                  <a:cubicBezTo>
                    <a:pt x="3646" y="2601"/>
                    <a:pt x="3696" y="2601"/>
                    <a:pt x="3748" y="2599"/>
                  </a:cubicBezTo>
                  <a:cubicBezTo>
                    <a:pt x="3852" y="2596"/>
                    <a:pt x="3956" y="2592"/>
                    <a:pt x="4060" y="2588"/>
                  </a:cubicBezTo>
                  <a:cubicBezTo>
                    <a:pt x="4135" y="2585"/>
                    <a:pt x="4211" y="2576"/>
                    <a:pt x="4285" y="2569"/>
                  </a:cubicBezTo>
                  <a:cubicBezTo>
                    <a:pt x="4366" y="2564"/>
                    <a:pt x="4447" y="2558"/>
                    <a:pt x="4529" y="2549"/>
                  </a:cubicBezTo>
                  <a:cubicBezTo>
                    <a:pt x="4605" y="2539"/>
                    <a:pt x="4682" y="2531"/>
                    <a:pt x="4758" y="2521"/>
                  </a:cubicBezTo>
                  <a:cubicBezTo>
                    <a:pt x="4884" y="2516"/>
                    <a:pt x="5010" y="2510"/>
                    <a:pt x="5135" y="2501"/>
                  </a:cubicBezTo>
                  <a:cubicBezTo>
                    <a:pt x="5176" y="2509"/>
                    <a:pt x="5217" y="2510"/>
                    <a:pt x="5260" y="2510"/>
                  </a:cubicBezTo>
                  <a:cubicBezTo>
                    <a:pt x="5315" y="2511"/>
                    <a:pt x="5369" y="2512"/>
                    <a:pt x="5423" y="2512"/>
                  </a:cubicBezTo>
                  <a:cubicBezTo>
                    <a:pt x="5581" y="2512"/>
                    <a:pt x="5738" y="2505"/>
                    <a:pt x="5893" y="2479"/>
                  </a:cubicBezTo>
                  <a:cubicBezTo>
                    <a:pt x="5938" y="2477"/>
                    <a:pt x="5984" y="2473"/>
                    <a:pt x="6030" y="2470"/>
                  </a:cubicBezTo>
                  <a:cubicBezTo>
                    <a:pt x="6073" y="2468"/>
                    <a:pt x="6116" y="2464"/>
                    <a:pt x="6157" y="2461"/>
                  </a:cubicBezTo>
                  <a:cubicBezTo>
                    <a:pt x="6187" y="2457"/>
                    <a:pt x="6217" y="2459"/>
                    <a:pt x="6247" y="2454"/>
                  </a:cubicBezTo>
                  <a:cubicBezTo>
                    <a:pt x="6284" y="2448"/>
                    <a:pt x="6317" y="2438"/>
                    <a:pt x="6351" y="2422"/>
                  </a:cubicBezTo>
                  <a:cubicBezTo>
                    <a:pt x="6381" y="2408"/>
                    <a:pt x="6405" y="2388"/>
                    <a:pt x="6423" y="2361"/>
                  </a:cubicBezTo>
                  <a:cubicBezTo>
                    <a:pt x="6431" y="2360"/>
                    <a:pt x="6440" y="2358"/>
                    <a:pt x="6448" y="2357"/>
                  </a:cubicBezTo>
                  <a:cubicBezTo>
                    <a:pt x="6522" y="2343"/>
                    <a:pt x="6582" y="2287"/>
                    <a:pt x="6597" y="2213"/>
                  </a:cubicBezTo>
                  <a:cubicBezTo>
                    <a:pt x="6606" y="2169"/>
                    <a:pt x="6604" y="2133"/>
                    <a:pt x="6591" y="2090"/>
                  </a:cubicBezTo>
                  <a:cubicBezTo>
                    <a:pt x="6572" y="2022"/>
                    <a:pt x="6510" y="1971"/>
                    <a:pt x="6442" y="1962"/>
                  </a:cubicBezTo>
                  <a:cubicBezTo>
                    <a:pt x="6412" y="1915"/>
                    <a:pt x="6369" y="1875"/>
                    <a:pt x="6324" y="1843"/>
                  </a:cubicBezTo>
                  <a:cubicBezTo>
                    <a:pt x="6361" y="1814"/>
                    <a:pt x="6392" y="1774"/>
                    <a:pt x="6414" y="1731"/>
                  </a:cubicBezTo>
                  <a:cubicBezTo>
                    <a:pt x="6443" y="1674"/>
                    <a:pt x="6445" y="1607"/>
                    <a:pt x="6427" y="1546"/>
                  </a:cubicBezTo>
                  <a:cubicBezTo>
                    <a:pt x="6404" y="1474"/>
                    <a:pt x="6344" y="1405"/>
                    <a:pt x="6283" y="1362"/>
                  </a:cubicBezTo>
                  <a:cubicBezTo>
                    <a:pt x="6272" y="1355"/>
                    <a:pt x="6261" y="1347"/>
                    <a:pt x="6251" y="1340"/>
                  </a:cubicBezTo>
                  <a:cubicBezTo>
                    <a:pt x="6246" y="1292"/>
                    <a:pt x="6232" y="1244"/>
                    <a:pt x="6209" y="1200"/>
                  </a:cubicBezTo>
                  <a:cubicBezTo>
                    <a:pt x="6166" y="1113"/>
                    <a:pt x="6084" y="1046"/>
                    <a:pt x="5992" y="1006"/>
                  </a:cubicBezTo>
                  <a:cubicBezTo>
                    <a:pt x="5985" y="985"/>
                    <a:pt x="5976" y="965"/>
                    <a:pt x="5966" y="945"/>
                  </a:cubicBezTo>
                  <a:cubicBezTo>
                    <a:pt x="5966" y="924"/>
                    <a:pt x="5964" y="903"/>
                    <a:pt x="5957" y="883"/>
                  </a:cubicBezTo>
                  <a:cubicBezTo>
                    <a:pt x="5926" y="783"/>
                    <a:pt x="5831" y="722"/>
                    <a:pt x="5734" y="695"/>
                  </a:cubicBezTo>
                  <a:cubicBezTo>
                    <a:pt x="5729" y="694"/>
                    <a:pt x="5723" y="693"/>
                    <a:pt x="5719" y="692"/>
                  </a:cubicBezTo>
                  <a:cubicBezTo>
                    <a:pt x="5726" y="668"/>
                    <a:pt x="5727" y="642"/>
                    <a:pt x="5721" y="615"/>
                  </a:cubicBezTo>
                  <a:cubicBezTo>
                    <a:pt x="5707" y="533"/>
                    <a:pt x="5633" y="465"/>
                    <a:pt x="5550" y="462"/>
                  </a:cubicBezTo>
                  <a:cubicBezTo>
                    <a:pt x="5537" y="409"/>
                    <a:pt x="5504" y="361"/>
                    <a:pt x="5464" y="324"/>
                  </a:cubicBezTo>
                  <a:cubicBezTo>
                    <a:pt x="5403" y="268"/>
                    <a:pt x="5311" y="255"/>
                    <a:pt x="5232" y="254"/>
                  </a:cubicBezTo>
                  <a:cubicBezTo>
                    <a:pt x="5205" y="254"/>
                    <a:pt x="5178" y="254"/>
                    <a:pt x="5152" y="255"/>
                  </a:cubicBezTo>
                  <a:cubicBezTo>
                    <a:pt x="5147" y="252"/>
                    <a:pt x="5141" y="249"/>
                    <a:pt x="5137" y="246"/>
                  </a:cubicBezTo>
                  <a:cubicBezTo>
                    <a:pt x="5098" y="225"/>
                    <a:pt x="5061" y="199"/>
                    <a:pt x="5019" y="184"/>
                  </a:cubicBezTo>
                  <a:cubicBezTo>
                    <a:pt x="4976" y="170"/>
                    <a:pt x="4930" y="159"/>
                    <a:pt x="4883" y="154"/>
                  </a:cubicBezTo>
                  <a:cubicBezTo>
                    <a:pt x="4839" y="151"/>
                    <a:pt x="4795" y="149"/>
                    <a:pt x="4750" y="149"/>
                  </a:cubicBezTo>
                  <a:cubicBezTo>
                    <a:pt x="4686" y="149"/>
                    <a:pt x="4622" y="152"/>
                    <a:pt x="4558" y="158"/>
                  </a:cubicBezTo>
                  <a:cubicBezTo>
                    <a:pt x="4540" y="160"/>
                    <a:pt x="4522" y="162"/>
                    <a:pt x="4502" y="165"/>
                  </a:cubicBezTo>
                  <a:cubicBezTo>
                    <a:pt x="4488" y="141"/>
                    <a:pt x="4471" y="119"/>
                    <a:pt x="4451" y="100"/>
                  </a:cubicBezTo>
                  <a:cubicBezTo>
                    <a:pt x="4379" y="34"/>
                    <a:pt x="4277" y="12"/>
                    <a:pt x="4183" y="2"/>
                  </a:cubicBezTo>
                  <a:cubicBezTo>
                    <a:pt x="4171" y="1"/>
                    <a:pt x="4159" y="1"/>
                    <a:pt x="4147" y="1"/>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2" name="Google Shape;5068;p61">
              <a:extLst>
                <a:ext uri="{FF2B5EF4-FFF2-40B4-BE49-F238E27FC236}">
                  <a16:creationId xmlns:a16="http://schemas.microsoft.com/office/drawing/2014/main" id="{6D168703-14EE-4ACE-81AE-F423AE5AE1A3}"/>
                </a:ext>
              </a:extLst>
            </p:cNvPr>
            <p:cNvSpPr/>
            <p:nvPr/>
          </p:nvSpPr>
          <p:spPr>
            <a:xfrm>
              <a:off x="1773075" y="921900"/>
              <a:ext cx="172750" cy="17175"/>
            </a:xfrm>
            <a:custGeom>
              <a:avLst/>
              <a:gdLst/>
              <a:ahLst/>
              <a:cxnLst/>
              <a:rect l="l" t="t" r="r" b="b"/>
              <a:pathLst>
                <a:path w="6910" h="687" extrusionOk="0">
                  <a:moveTo>
                    <a:pt x="5397" y="46"/>
                  </a:moveTo>
                  <a:cubicBezTo>
                    <a:pt x="5400" y="46"/>
                    <a:pt x="5403" y="46"/>
                    <a:pt x="5406" y="46"/>
                  </a:cubicBezTo>
                  <a:lnTo>
                    <a:pt x="5406" y="46"/>
                  </a:lnTo>
                  <a:cubicBezTo>
                    <a:pt x="5403" y="46"/>
                    <a:pt x="5400" y="46"/>
                    <a:pt x="5397" y="46"/>
                  </a:cubicBezTo>
                  <a:close/>
                  <a:moveTo>
                    <a:pt x="5379" y="627"/>
                  </a:moveTo>
                  <a:cubicBezTo>
                    <a:pt x="5387" y="628"/>
                    <a:pt x="5395" y="628"/>
                    <a:pt x="5401" y="628"/>
                  </a:cubicBezTo>
                  <a:cubicBezTo>
                    <a:pt x="5394" y="627"/>
                    <a:pt x="5386" y="627"/>
                    <a:pt x="5379" y="627"/>
                  </a:cubicBezTo>
                  <a:close/>
                  <a:moveTo>
                    <a:pt x="6542" y="1"/>
                  </a:moveTo>
                  <a:cubicBezTo>
                    <a:pt x="6404" y="1"/>
                    <a:pt x="6265" y="17"/>
                    <a:pt x="6127" y="30"/>
                  </a:cubicBezTo>
                  <a:cubicBezTo>
                    <a:pt x="6006" y="40"/>
                    <a:pt x="5885" y="42"/>
                    <a:pt x="5764" y="43"/>
                  </a:cubicBezTo>
                  <a:cubicBezTo>
                    <a:pt x="5677" y="44"/>
                    <a:pt x="5589" y="48"/>
                    <a:pt x="5502" y="48"/>
                  </a:cubicBezTo>
                  <a:cubicBezTo>
                    <a:pt x="5470" y="48"/>
                    <a:pt x="5438" y="47"/>
                    <a:pt x="5406" y="46"/>
                  </a:cubicBezTo>
                  <a:lnTo>
                    <a:pt x="5406" y="46"/>
                  </a:lnTo>
                  <a:cubicBezTo>
                    <a:pt x="5407" y="46"/>
                    <a:pt x="5407" y="46"/>
                    <a:pt x="5408" y="46"/>
                  </a:cubicBezTo>
                  <a:lnTo>
                    <a:pt x="5408" y="46"/>
                  </a:lnTo>
                  <a:cubicBezTo>
                    <a:pt x="5187" y="35"/>
                    <a:pt x="4963" y="34"/>
                    <a:pt x="4740" y="27"/>
                  </a:cubicBezTo>
                  <a:cubicBezTo>
                    <a:pt x="4722" y="27"/>
                    <a:pt x="4703" y="27"/>
                    <a:pt x="4685" y="27"/>
                  </a:cubicBezTo>
                  <a:cubicBezTo>
                    <a:pt x="4583" y="27"/>
                    <a:pt x="4483" y="32"/>
                    <a:pt x="4382" y="37"/>
                  </a:cubicBezTo>
                  <a:cubicBezTo>
                    <a:pt x="4330" y="39"/>
                    <a:pt x="4278" y="39"/>
                    <a:pt x="4226" y="39"/>
                  </a:cubicBezTo>
                  <a:cubicBezTo>
                    <a:pt x="4209" y="39"/>
                    <a:pt x="4191" y="39"/>
                    <a:pt x="4174" y="39"/>
                  </a:cubicBezTo>
                  <a:cubicBezTo>
                    <a:pt x="4139" y="39"/>
                    <a:pt x="4104" y="39"/>
                    <a:pt x="4069" y="40"/>
                  </a:cubicBezTo>
                  <a:cubicBezTo>
                    <a:pt x="3966" y="41"/>
                    <a:pt x="3863" y="47"/>
                    <a:pt x="3760" y="50"/>
                  </a:cubicBezTo>
                  <a:cubicBezTo>
                    <a:pt x="3717" y="53"/>
                    <a:pt x="3674" y="54"/>
                    <a:pt x="3630" y="54"/>
                  </a:cubicBezTo>
                  <a:cubicBezTo>
                    <a:pt x="3578" y="54"/>
                    <a:pt x="3526" y="53"/>
                    <a:pt x="3473" y="53"/>
                  </a:cubicBezTo>
                  <a:cubicBezTo>
                    <a:pt x="3435" y="52"/>
                    <a:pt x="3396" y="52"/>
                    <a:pt x="3357" y="52"/>
                  </a:cubicBezTo>
                  <a:cubicBezTo>
                    <a:pt x="3319" y="52"/>
                    <a:pt x="3280" y="52"/>
                    <a:pt x="3241" y="53"/>
                  </a:cubicBezTo>
                  <a:cubicBezTo>
                    <a:pt x="3165" y="50"/>
                    <a:pt x="3089" y="48"/>
                    <a:pt x="3012" y="48"/>
                  </a:cubicBezTo>
                  <a:cubicBezTo>
                    <a:pt x="2995" y="48"/>
                    <a:pt x="2979" y="48"/>
                    <a:pt x="2962" y="48"/>
                  </a:cubicBezTo>
                  <a:cubicBezTo>
                    <a:pt x="2918" y="49"/>
                    <a:pt x="2875" y="49"/>
                    <a:pt x="2831" y="49"/>
                  </a:cubicBezTo>
                  <a:cubicBezTo>
                    <a:pt x="2685" y="49"/>
                    <a:pt x="2540" y="46"/>
                    <a:pt x="2395" y="45"/>
                  </a:cubicBezTo>
                  <a:cubicBezTo>
                    <a:pt x="2204" y="41"/>
                    <a:pt x="2012" y="33"/>
                    <a:pt x="1821" y="31"/>
                  </a:cubicBezTo>
                  <a:cubicBezTo>
                    <a:pt x="1796" y="31"/>
                    <a:pt x="1772" y="30"/>
                    <a:pt x="1747" y="30"/>
                  </a:cubicBezTo>
                  <a:cubicBezTo>
                    <a:pt x="1462" y="30"/>
                    <a:pt x="1175" y="48"/>
                    <a:pt x="889" y="48"/>
                  </a:cubicBezTo>
                  <a:cubicBezTo>
                    <a:pt x="809" y="48"/>
                    <a:pt x="730" y="47"/>
                    <a:pt x="651" y="43"/>
                  </a:cubicBezTo>
                  <a:cubicBezTo>
                    <a:pt x="587" y="39"/>
                    <a:pt x="520" y="31"/>
                    <a:pt x="454" y="31"/>
                  </a:cubicBezTo>
                  <a:cubicBezTo>
                    <a:pt x="429" y="31"/>
                    <a:pt x="404" y="32"/>
                    <a:pt x="379" y="35"/>
                  </a:cubicBezTo>
                  <a:cubicBezTo>
                    <a:pt x="297" y="45"/>
                    <a:pt x="237" y="111"/>
                    <a:pt x="224" y="189"/>
                  </a:cubicBezTo>
                  <a:cubicBezTo>
                    <a:pt x="220" y="190"/>
                    <a:pt x="218" y="190"/>
                    <a:pt x="215" y="191"/>
                  </a:cubicBezTo>
                  <a:cubicBezTo>
                    <a:pt x="117" y="225"/>
                    <a:pt x="22" y="290"/>
                    <a:pt x="10" y="403"/>
                  </a:cubicBezTo>
                  <a:cubicBezTo>
                    <a:pt x="1" y="480"/>
                    <a:pt x="44" y="563"/>
                    <a:pt x="116" y="598"/>
                  </a:cubicBezTo>
                  <a:cubicBezTo>
                    <a:pt x="186" y="632"/>
                    <a:pt x="261" y="652"/>
                    <a:pt x="337" y="669"/>
                  </a:cubicBezTo>
                  <a:cubicBezTo>
                    <a:pt x="375" y="678"/>
                    <a:pt x="413" y="683"/>
                    <a:pt x="451" y="684"/>
                  </a:cubicBezTo>
                  <a:cubicBezTo>
                    <a:pt x="478" y="686"/>
                    <a:pt x="505" y="686"/>
                    <a:pt x="532" y="686"/>
                  </a:cubicBezTo>
                  <a:cubicBezTo>
                    <a:pt x="559" y="686"/>
                    <a:pt x="586" y="686"/>
                    <a:pt x="614" y="685"/>
                  </a:cubicBezTo>
                  <a:cubicBezTo>
                    <a:pt x="709" y="683"/>
                    <a:pt x="801" y="684"/>
                    <a:pt x="896" y="677"/>
                  </a:cubicBezTo>
                  <a:cubicBezTo>
                    <a:pt x="1084" y="663"/>
                    <a:pt x="1269" y="635"/>
                    <a:pt x="1456" y="616"/>
                  </a:cubicBezTo>
                  <a:cubicBezTo>
                    <a:pt x="1674" y="609"/>
                    <a:pt x="1891" y="612"/>
                    <a:pt x="2108" y="609"/>
                  </a:cubicBezTo>
                  <a:cubicBezTo>
                    <a:pt x="2122" y="609"/>
                    <a:pt x="2137" y="609"/>
                    <a:pt x="2151" y="609"/>
                  </a:cubicBezTo>
                  <a:cubicBezTo>
                    <a:pt x="2242" y="609"/>
                    <a:pt x="2334" y="612"/>
                    <a:pt x="2425" y="614"/>
                  </a:cubicBezTo>
                  <a:cubicBezTo>
                    <a:pt x="2440" y="614"/>
                    <a:pt x="2455" y="615"/>
                    <a:pt x="2469" y="615"/>
                  </a:cubicBezTo>
                  <a:cubicBezTo>
                    <a:pt x="2563" y="615"/>
                    <a:pt x="2657" y="609"/>
                    <a:pt x="2750" y="605"/>
                  </a:cubicBezTo>
                  <a:cubicBezTo>
                    <a:pt x="2942" y="597"/>
                    <a:pt x="3133" y="590"/>
                    <a:pt x="3325" y="589"/>
                  </a:cubicBezTo>
                  <a:cubicBezTo>
                    <a:pt x="3527" y="589"/>
                    <a:pt x="3731" y="595"/>
                    <a:pt x="3934" y="598"/>
                  </a:cubicBezTo>
                  <a:cubicBezTo>
                    <a:pt x="4334" y="605"/>
                    <a:pt x="4734" y="601"/>
                    <a:pt x="5134" y="614"/>
                  </a:cubicBezTo>
                  <a:lnTo>
                    <a:pt x="5134" y="614"/>
                  </a:lnTo>
                  <a:cubicBezTo>
                    <a:pt x="5216" y="618"/>
                    <a:pt x="5298" y="623"/>
                    <a:pt x="5379" y="627"/>
                  </a:cubicBezTo>
                  <a:lnTo>
                    <a:pt x="5379" y="627"/>
                  </a:lnTo>
                  <a:cubicBezTo>
                    <a:pt x="5379" y="627"/>
                    <a:pt x="5379" y="627"/>
                    <a:pt x="5378" y="627"/>
                  </a:cubicBezTo>
                  <a:lnTo>
                    <a:pt x="5378" y="627"/>
                  </a:lnTo>
                  <a:cubicBezTo>
                    <a:pt x="5591" y="637"/>
                    <a:pt x="5804" y="645"/>
                    <a:pt x="6017" y="645"/>
                  </a:cubicBezTo>
                  <a:cubicBezTo>
                    <a:pt x="6042" y="645"/>
                    <a:pt x="6067" y="645"/>
                    <a:pt x="6092" y="645"/>
                  </a:cubicBezTo>
                  <a:cubicBezTo>
                    <a:pt x="6201" y="644"/>
                    <a:pt x="6309" y="635"/>
                    <a:pt x="6417" y="622"/>
                  </a:cubicBezTo>
                  <a:cubicBezTo>
                    <a:pt x="6475" y="616"/>
                    <a:pt x="6531" y="608"/>
                    <a:pt x="6588" y="599"/>
                  </a:cubicBezTo>
                  <a:cubicBezTo>
                    <a:pt x="6671" y="587"/>
                    <a:pt x="6767" y="569"/>
                    <a:pt x="6831" y="512"/>
                  </a:cubicBezTo>
                  <a:cubicBezTo>
                    <a:pt x="6880" y="467"/>
                    <a:pt x="6910" y="408"/>
                    <a:pt x="6899" y="340"/>
                  </a:cubicBezTo>
                  <a:cubicBezTo>
                    <a:pt x="6890" y="281"/>
                    <a:pt x="6855" y="234"/>
                    <a:pt x="6806" y="204"/>
                  </a:cubicBezTo>
                  <a:cubicBezTo>
                    <a:pt x="6789" y="194"/>
                    <a:pt x="6773" y="189"/>
                    <a:pt x="6757" y="184"/>
                  </a:cubicBezTo>
                  <a:cubicBezTo>
                    <a:pt x="6755" y="80"/>
                    <a:pt x="6671" y="5"/>
                    <a:pt x="6569" y="1"/>
                  </a:cubicBezTo>
                  <a:cubicBezTo>
                    <a:pt x="6560" y="1"/>
                    <a:pt x="6551" y="1"/>
                    <a:pt x="6542"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3" name="Google Shape;5069;p61">
              <a:extLst>
                <a:ext uri="{FF2B5EF4-FFF2-40B4-BE49-F238E27FC236}">
                  <a16:creationId xmlns:a16="http://schemas.microsoft.com/office/drawing/2014/main" id="{D26444BE-1A56-4A55-8F1B-0DA10D3FA23E}"/>
                </a:ext>
              </a:extLst>
            </p:cNvPr>
            <p:cNvSpPr/>
            <p:nvPr/>
          </p:nvSpPr>
          <p:spPr>
            <a:xfrm>
              <a:off x="1877675" y="903175"/>
              <a:ext cx="9750" cy="9250"/>
            </a:xfrm>
            <a:custGeom>
              <a:avLst/>
              <a:gdLst/>
              <a:ahLst/>
              <a:cxnLst/>
              <a:rect l="l" t="t" r="r" b="b"/>
              <a:pathLst>
                <a:path w="390" h="370" extrusionOk="0">
                  <a:moveTo>
                    <a:pt x="203" y="1"/>
                  </a:moveTo>
                  <a:cubicBezTo>
                    <a:pt x="108" y="1"/>
                    <a:pt x="22" y="65"/>
                    <a:pt x="11" y="165"/>
                  </a:cubicBezTo>
                  <a:cubicBezTo>
                    <a:pt x="1" y="262"/>
                    <a:pt x="74" y="364"/>
                    <a:pt x="174" y="369"/>
                  </a:cubicBezTo>
                  <a:cubicBezTo>
                    <a:pt x="179" y="370"/>
                    <a:pt x="183" y="370"/>
                    <a:pt x="187" y="370"/>
                  </a:cubicBezTo>
                  <a:cubicBezTo>
                    <a:pt x="283" y="370"/>
                    <a:pt x="368" y="307"/>
                    <a:pt x="379" y="206"/>
                  </a:cubicBezTo>
                  <a:cubicBezTo>
                    <a:pt x="389" y="110"/>
                    <a:pt x="316"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4" name="Google Shape;5070;p61">
              <a:extLst>
                <a:ext uri="{FF2B5EF4-FFF2-40B4-BE49-F238E27FC236}">
                  <a16:creationId xmlns:a16="http://schemas.microsoft.com/office/drawing/2014/main" id="{3FC8AE02-9FCA-4C31-9036-CD06C6A7D495}"/>
                </a:ext>
              </a:extLst>
            </p:cNvPr>
            <p:cNvSpPr/>
            <p:nvPr/>
          </p:nvSpPr>
          <p:spPr>
            <a:xfrm>
              <a:off x="1891625" y="903525"/>
              <a:ext cx="9750" cy="9250"/>
            </a:xfrm>
            <a:custGeom>
              <a:avLst/>
              <a:gdLst/>
              <a:ahLst/>
              <a:cxnLst/>
              <a:rect l="l" t="t" r="r" b="b"/>
              <a:pathLst>
                <a:path w="390" h="370" extrusionOk="0">
                  <a:moveTo>
                    <a:pt x="203" y="1"/>
                  </a:moveTo>
                  <a:cubicBezTo>
                    <a:pt x="108" y="1"/>
                    <a:pt x="22" y="65"/>
                    <a:pt x="11" y="164"/>
                  </a:cubicBezTo>
                  <a:cubicBezTo>
                    <a:pt x="1" y="260"/>
                    <a:pt x="74" y="363"/>
                    <a:pt x="174" y="369"/>
                  </a:cubicBezTo>
                  <a:cubicBezTo>
                    <a:pt x="179" y="369"/>
                    <a:pt x="183" y="369"/>
                    <a:pt x="187" y="369"/>
                  </a:cubicBezTo>
                  <a:cubicBezTo>
                    <a:pt x="283" y="369"/>
                    <a:pt x="368" y="305"/>
                    <a:pt x="379" y="206"/>
                  </a:cubicBezTo>
                  <a:cubicBezTo>
                    <a:pt x="389" y="108"/>
                    <a:pt x="317" y="7"/>
                    <a:pt x="216" y="1"/>
                  </a:cubicBezTo>
                  <a:cubicBezTo>
                    <a:pt x="212" y="1"/>
                    <a:pt x="207" y="1"/>
                    <a:pt x="203"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5" name="Google Shape;5071;p61">
              <a:extLst>
                <a:ext uri="{FF2B5EF4-FFF2-40B4-BE49-F238E27FC236}">
                  <a16:creationId xmlns:a16="http://schemas.microsoft.com/office/drawing/2014/main" id="{C7D43595-FB75-4075-8589-553CA8A298A7}"/>
                </a:ext>
              </a:extLst>
            </p:cNvPr>
            <p:cNvSpPr/>
            <p:nvPr/>
          </p:nvSpPr>
          <p:spPr>
            <a:xfrm>
              <a:off x="1768913" y="866050"/>
              <a:ext cx="181200" cy="79400"/>
            </a:xfrm>
            <a:custGeom>
              <a:avLst/>
              <a:gdLst/>
              <a:ahLst/>
              <a:cxnLst/>
              <a:rect l="l" t="t" r="r" b="b"/>
              <a:pathLst>
                <a:path w="7248" h="3176" extrusionOk="0">
                  <a:moveTo>
                    <a:pt x="4471" y="383"/>
                  </a:moveTo>
                  <a:cubicBezTo>
                    <a:pt x="4471" y="383"/>
                    <a:pt x="4471" y="383"/>
                    <a:pt x="4470" y="383"/>
                  </a:cubicBezTo>
                  <a:cubicBezTo>
                    <a:pt x="4471" y="383"/>
                    <a:pt x="4471" y="383"/>
                    <a:pt x="4471" y="383"/>
                  </a:cubicBezTo>
                  <a:close/>
                  <a:moveTo>
                    <a:pt x="5818" y="760"/>
                  </a:moveTo>
                  <a:lnTo>
                    <a:pt x="5818" y="760"/>
                  </a:lnTo>
                  <a:cubicBezTo>
                    <a:pt x="5818" y="761"/>
                    <a:pt x="5819" y="761"/>
                    <a:pt x="5820" y="761"/>
                  </a:cubicBezTo>
                  <a:cubicBezTo>
                    <a:pt x="5820" y="760"/>
                    <a:pt x="5819" y="760"/>
                    <a:pt x="5818" y="760"/>
                  </a:cubicBezTo>
                  <a:close/>
                  <a:moveTo>
                    <a:pt x="4660" y="370"/>
                  </a:moveTo>
                  <a:cubicBezTo>
                    <a:pt x="4728" y="374"/>
                    <a:pt x="4793" y="378"/>
                    <a:pt x="4859" y="385"/>
                  </a:cubicBezTo>
                  <a:cubicBezTo>
                    <a:pt x="5000" y="406"/>
                    <a:pt x="5136" y="431"/>
                    <a:pt x="5273" y="464"/>
                  </a:cubicBezTo>
                  <a:cubicBezTo>
                    <a:pt x="5329" y="481"/>
                    <a:pt x="5385" y="499"/>
                    <a:pt x="5440" y="520"/>
                  </a:cubicBezTo>
                  <a:cubicBezTo>
                    <a:pt x="5465" y="531"/>
                    <a:pt x="5489" y="543"/>
                    <a:pt x="5512" y="554"/>
                  </a:cubicBezTo>
                  <a:cubicBezTo>
                    <a:pt x="5616" y="616"/>
                    <a:pt x="5715" y="686"/>
                    <a:pt x="5812" y="755"/>
                  </a:cubicBezTo>
                  <a:cubicBezTo>
                    <a:pt x="5814" y="758"/>
                    <a:pt x="5815" y="758"/>
                    <a:pt x="5816" y="759"/>
                  </a:cubicBezTo>
                  <a:cubicBezTo>
                    <a:pt x="5817" y="759"/>
                    <a:pt x="5817" y="760"/>
                    <a:pt x="5818" y="760"/>
                  </a:cubicBezTo>
                  <a:lnTo>
                    <a:pt x="5818" y="760"/>
                  </a:lnTo>
                  <a:cubicBezTo>
                    <a:pt x="5817" y="759"/>
                    <a:pt x="5817" y="759"/>
                    <a:pt x="5817" y="759"/>
                  </a:cubicBezTo>
                  <a:lnTo>
                    <a:pt x="5817" y="759"/>
                  </a:lnTo>
                  <a:cubicBezTo>
                    <a:pt x="5859" y="792"/>
                    <a:pt x="5899" y="825"/>
                    <a:pt x="5939" y="860"/>
                  </a:cubicBezTo>
                  <a:cubicBezTo>
                    <a:pt x="5940" y="862"/>
                    <a:pt x="5941" y="862"/>
                    <a:pt x="5943" y="864"/>
                  </a:cubicBezTo>
                  <a:cubicBezTo>
                    <a:pt x="5943" y="864"/>
                    <a:pt x="5944" y="865"/>
                    <a:pt x="5944" y="866"/>
                  </a:cubicBezTo>
                  <a:cubicBezTo>
                    <a:pt x="5951" y="873"/>
                    <a:pt x="5958" y="881"/>
                    <a:pt x="5965" y="886"/>
                  </a:cubicBezTo>
                  <a:cubicBezTo>
                    <a:pt x="5968" y="889"/>
                    <a:pt x="5972" y="893"/>
                    <a:pt x="5974" y="895"/>
                  </a:cubicBezTo>
                  <a:cubicBezTo>
                    <a:pt x="5976" y="897"/>
                    <a:pt x="5979" y="900"/>
                    <a:pt x="5981" y="902"/>
                  </a:cubicBezTo>
                  <a:cubicBezTo>
                    <a:pt x="5989" y="910"/>
                    <a:pt x="5998" y="919"/>
                    <a:pt x="6006" y="928"/>
                  </a:cubicBezTo>
                  <a:cubicBezTo>
                    <a:pt x="6000" y="922"/>
                    <a:pt x="5995" y="916"/>
                    <a:pt x="5989" y="911"/>
                  </a:cubicBezTo>
                  <a:lnTo>
                    <a:pt x="5989" y="911"/>
                  </a:lnTo>
                  <a:cubicBezTo>
                    <a:pt x="6069" y="992"/>
                    <a:pt x="6149" y="1073"/>
                    <a:pt x="6231" y="1153"/>
                  </a:cubicBezTo>
                  <a:cubicBezTo>
                    <a:pt x="6260" y="1183"/>
                    <a:pt x="6287" y="1213"/>
                    <a:pt x="6314" y="1246"/>
                  </a:cubicBezTo>
                  <a:cubicBezTo>
                    <a:pt x="6332" y="1271"/>
                    <a:pt x="6349" y="1297"/>
                    <a:pt x="6366" y="1325"/>
                  </a:cubicBezTo>
                  <a:cubicBezTo>
                    <a:pt x="6401" y="1387"/>
                    <a:pt x="6435" y="1448"/>
                    <a:pt x="6471" y="1509"/>
                  </a:cubicBezTo>
                  <a:cubicBezTo>
                    <a:pt x="6510" y="1574"/>
                    <a:pt x="6550" y="1637"/>
                    <a:pt x="6589" y="1700"/>
                  </a:cubicBezTo>
                  <a:cubicBezTo>
                    <a:pt x="6638" y="1793"/>
                    <a:pt x="6683" y="1889"/>
                    <a:pt x="6723" y="1987"/>
                  </a:cubicBezTo>
                  <a:cubicBezTo>
                    <a:pt x="6733" y="2011"/>
                    <a:pt x="6741" y="2035"/>
                    <a:pt x="6749" y="2060"/>
                  </a:cubicBezTo>
                  <a:cubicBezTo>
                    <a:pt x="6758" y="2099"/>
                    <a:pt x="6765" y="2139"/>
                    <a:pt x="6771" y="2180"/>
                  </a:cubicBezTo>
                  <a:lnTo>
                    <a:pt x="6770" y="2179"/>
                  </a:lnTo>
                  <a:lnTo>
                    <a:pt x="6770" y="2179"/>
                  </a:lnTo>
                  <a:cubicBezTo>
                    <a:pt x="6788" y="2323"/>
                    <a:pt x="6794" y="2470"/>
                    <a:pt x="6810" y="2614"/>
                  </a:cubicBezTo>
                  <a:cubicBezTo>
                    <a:pt x="6812" y="2637"/>
                    <a:pt x="6817" y="2658"/>
                    <a:pt x="6820" y="2680"/>
                  </a:cubicBezTo>
                  <a:cubicBezTo>
                    <a:pt x="6736" y="2687"/>
                    <a:pt x="6651" y="2694"/>
                    <a:pt x="6565" y="2701"/>
                  </a:cubicBezTo>
                  <a:cubicBezTo>
                    <a:pt x="6487" y="2706"/>
                    <a:pt x="6409" y="2707"/>
                    <a:pt x="6331" y="2717"/>
                  </a:cubicBezTo>
                  <a:cubicBezTo>
                    <a:pt x="6300" y="2720"/>
                    <a:pt x="6273" y="2731"/>
                    <a:pt x="6247" y="2747"/>
                  </a:cubicBezTo>
                  <a:cubicBezTo>
                    <a:pt x="6210" y="2751"/>
                    <a:pt x="6172" y="2754"/>
                    <a:pt x="6134" y="2758"/>
                  </a:cubicBezTo>
                  <a:cubicBezTo>
                    <a:pt x="5980" y="2769"/>
                    <a:pt x="5825" y="2782"/>
                    <a:pt x="5670" y="2786"/>
                  </a:cubicBezTo>
                  <a:cubicBezTo>
                    <a:pt x="5601" y="2786"/>
                    <a:pt x="5533" y="2786"/>
                    <a:pt x="5464" y="2785"/>
                  </a:cubicBezTo>
                  <a:cubicBezTo>
                    <a:pt x="5278" y="2782"/>
                    <a:pt x="5091" y="2771"/>
                    <a:pt x="4905" y="2769"/>
                  </a:cubicBezTo>
                  <a:cubicBezTo>
                    <a:pt x="4895" y="2769"/>
                    <a:pt x="4886" y="2769"/>
                    <a:pt x="4876" y="2769"/>
                  </a:cubicBezTo>
                  <a:cubicBezTo>
                    <a:pt x="4684" y="2769"/>
                    <a:pt x="4492" y="2780"/>
                    <a:pt x="4298" y="2785"/>
                  </a:cubicBezTo>
                  <a:cubicBezTo>
                    <a:pt x="4088" y="2792"/>
                    <a:pt x="3878" y="2792"/>
                    <a:pt x="3669" y="2795"/>
                  </a:cubicBezTo>
                  <a:cubicBezTo>
                    <a:pt x="3477" y="2799"/>
                    <a:pt x="3283" y="2805"/>
                    <a:pt x="3091" y="2806"/>
                  </a:cubicBezTo>
                  <a:cubicBezTo>
                    <a:pt x="2907" y="2805"/>
                    <a:pt x="2723" y="2803"/>
                    <a:pt x="2539" y="2798"/>
                  </a:cubicBezTo>
                  <a:cubicBezTo>
                    <a:pt x="2125" y="2785"/>
                    <a:pt x="1711" y="2758"/>
                    <a:pt x="1297" y="2747"/>
                  </a:cubicBezTo>
                  <a:cubicBezTo>
                    <a:pt x="1113" y="2742"/>
                    <a:pt x="928" y="2742"/>
                    <a:pt x="743" y="2731"/>
                  </a:cubicBezTo>
                  <a:cubicBezTo>
                    <a:pt x="651" y="2726"/>
                    <a:pt x="559" y="2721"/>
                    <a:pt x="466" y="2717"/>
                  </a:cubicBezTo>
                  <a:cubicBezTo>
                    <a:pt x="482" y="2666"/>
                    <a:pt x="498" y="2616"/>
                    <a:pt x="516" y="2566"/>
                  </a:cubicBezTo>
                  <a:cubicBezTo>
                    <a:pt x="586" y="2400"/>
                    <a:pt x="660" y="2236"/>
                    <a:pt x="748" y="2078"/>
                  </a:cubicBezTo>
                  <a:cubicBezTo>
                    <a:pt x="774" y="2038"/>
                    <a:pt x="799" y="1998"/>
                    <a:pt x="826" y="1960"/>
                  </a:cubicBezTo>
                  <a:cubicBezTo>
                    <a:pt x="857" y="1920"/>
                    <a:pt x="890" y="1882"/>
                    <a:pt x="924" y="1845"/>
                  </a:cubicBezTo>
                  <a:cubicBezTo>
                    <a:pt x="965" y="1806"/>
                    <a:pt x="1007" y="1769"/>
                    <a:pt x="1050" y="1733"/>
                  </a:cubicBezTo>
                  <a:cubicBezTo>
                    <a:pt x="1106" y="1694"/>
                    <a:pt x="1161" y="1658"/>
                    <a:pt x="1218" y="1621"/>
                  </a:cubicBezTo>
                  <a:cubicBezTo>
                    <a:pt x="1271" y="1595"/>
                    <a:pt x="1321" y="1570"/>
                    <a:pt x="1374" y="1546"/>
                  </a:cubicBezTo>
                  <a:cubicBezTo>
                    <a:pt x="1416" y="1531"/>
                    <a:pt x="1458" y="1516"/>
                    <a:pt x="1502" y="1504"/>
                  </a:cubicBezTo>
                  <a:cubicBezTo>
                    <a:pt x="1533" y="1496"/>
                    <a:pt x="1564" y="1491"/>
                    <a:pt x="1596" y="1485"/>
                  </a:cubicBezTo>
                  <a:cubicBezTo>
                    <a:pt x="1629" y="1482"/>
                    <a:pt x="1662" y="1479"/>
                    <a:pt x="1695" y="1477"/>
                  </a:cubicBezTo>
                  <a:cubicBezTo>
                    <a:pt x="1754" y="1479"/>
                    <a:pt x="1811" y="1484"/>
                    <a:pt x="1868" y="1490"/>
                  </a:cubicBezTo>
                  <a:cubicBezTo>
                    <a:pt x="1960" y="1501"/>
                    <a:pt x="2052" y="1516"/>
                    <a:pt x="2142" y="1536"/>
                  </a:cubicBezTo>
                  <a:cubicBezTo>
                    <a:pt x="2178" y="1547"/>
                    <a:pt x="2212" y="1559"/>
                    <a:pt x="2247" y="1573"/>
                  </a:cubicBezTo>
                  <a:cubicBezTo>
                    <a:pt x="2252" y="1575"/>
                    <a:pt x="2257" y="1577"/>
                    <a:pt x="2262" y="1580"/>
                  </a:cubicBezTo>
                  <a:cubicBezTo>
                    <a:pt x="2269" y="1581"/>
                    <a:pt x="2277" y="1582"/>
                    <a:pt x="2285" y="1585"/>
                  </a:cubicBezTo>
                  <a:cubicBezTo>
                    <a:pt x="2318" y="1598"/>
                    <a:pt x="2352" y="1615"/>
                    <a:pt x="2382" y="1633"/>
                  </a:cubicBezTo>
                  <a:cubicBezTo>
                    <a:pt x="2395" y="1638"/>
                    <a:pt x="2408" y="1645"/>
                    <a:pt x="2420" y="1651"/>
                  </a:cubicBezTo>
                  <a:cubicBezTo>
                    <a:pt x="2420" y="1652"/>
                    <a:pt x="2420" y="1652"/>
                    <a:pt x="2420" y="1652"/>
                  </a:cubicBezTo>
                  <a:cubicBezTo>
                    <a:pt x="2427" y="1657"/>
                    <a:pt x="2434" y="1660"/>
                    <a:pt x="2441" y="1663"/>
                  </a:cubicBezTo>
                  <a:cubicBezTo>
                    <a:pt x="2467" y="1677"/>
                    <a:pt x="2492" y="1691"/>
                    <a:pt x="2518" y="1706"/>
                  </a:cubicBezTo>
                  <a:cubicBezTo>
                    <a:pt x="2540" y="1715"/>
                    <a:pt x="2561" y="1726"/>
                    <a:pt x="2581" y="1737"/>
                  </a:cubicBezTo>
                  <a:cubicBezTo>
                    <a:pt x="2595" y="1742"/>
                    <a:pt x="2608" y="1748"/>
                    <a:pt x="2620" y="1755"/>
                  </a:cubicBezTo>
                  <a:cubicBezTo>
                    <a:pt x="2656" y="1774"/>
                    <a:pt x="2691" y="1795"/>
                    <a:pt x="2728" y="1814"/>
                  </a:cubicBezTo>
                  <a:cubicBezTo>
                    <a:pt x="2736" y="1797"/>
                    <a:pt x="2744" y="1780"/>
                    <a:pt x="2752" y="1763"/>
                  </a:cubicBezTo>
                  <a:cubicBezTo>
                    <a:pt x="2781" y="1697"/>
                    <a:pt x="2817" y="1633"/>
                    <a:pt x="2856" y="1572"/>
                  </a:cubicBezTo>
                  <a:cubicBezTo>
                    <a:pt x="2859" y="1566"/>
                    <a:pt x="2863" y="1562"/>
                    <a:pt x="2866" y="1556"/>
                  </a:cubicBezTo>
                  <a:cubicBezTo>
                    <a:pt x="2884" y="1527"/>
                    <a:pt x="2905" y="1500"/>
                    <a:pt x="2926" y="1471"/>
                  </a:cubicBezTo>
                  <a:cubicBezTo>
                    <a:pt x="2990" y="1366"/>
                    <a:pt x="3056" y="1264"/>
                    <a:pt x="3130" y="1165"/>
                  </a:cubicBezTo>
                  <a:cubicBezTo>
                    <a:pt x="3207" y="1067"/>
                    <a:pt x="3283" y="966"/>
                    <a:pt x="3368" y="874"/>
                  </a:cubicBezTo>
                  <a:cubicBezTo>
                    <a:pt x="3399" y="845"/>
                    <a:pt x="3430" y="817"/>
                    <a:pt x="3463" y="792"/>
                  </a:cubicBezTo>
                  <a:cubicBezTo>
                    <a:pt x="3541" y="734"/>
                    <a:pt x="3624" y="685"/>
                    <a:pt x="3709" y="637"/>
                  </a:cubicBezTo>
                  <a:cubicBezTo>
                    <a:pt x="3799" y="587"/>
                    <a:pt x="3890" y="543"/>
                    <a:pt x="3983" y="503"/>
                  </a:cubicBezTo>
                  <a:cubicBezTo>
                    <a:pt x="4038" y="482"/>
                    <a:pt x="4094" y="463"/>
                    <a:pt x="4151" y="444"/>
                  </a:cubicBezTo>
                  <a:cubicBezTo>
                    <a:pt x="4204" y="431"/>
                    <a:pt x="4257" y="418"/>
                    <a:pt x="4310" y="407"/>
                  </a:cubicBezTo>
                  <a:cubicBezTo>
                    <a:pt x="4364" y="395"/>
                    <a:pt x="4418" y="388"/>
                    <a:pt x="4473" y="380"/>
                  </a:cubicBezTo>
                  <a:lnTo>
                    <a:pt x="4473" y="380"/>
                  </a:lnTo>
                  <a:cubicBezTo>
                    <a:pt x="4472" y="381"/>
                    <a:pt x="4472" y="382"/>
                    <a:pt x="4471" y="383"/>
                  </a:cubicBezTo>
                  <a:lnTo>
                    <a:pt x="4471" y="383"/>
                  </a:lnTo>
                  <a:cubicBezTo>
                    <a:pt x="4535" y="376"/>
                    <a:pt x="4597" y="372"/>
                    <a:pt x="4660" y="370"/>
                  </a:cubicBezTo>
                  <a:close/>
                  <a:moveTo>
                    <a:pt x="4649" y="1"/>
                  </a:moveTo>
                  <a:cubicBezTo>
                    <a:pt x="4570" y="1"/>
                    <a:pt x="4491" y="5"/>
                    <a:pt x="4413" y="17"/>
                  </a:cubicBezTo>
                  <a:cubicBezTo>
                    <a:pt x="4214" y="44"/>
                    <a:pt x="4015" y="85"/>
                    <a:pt x="3829" y="165"/>
                  </a:cubicBezTo>
                  <a:cubicBezTo>
                    <a:pt x="3647" y="244"/>
                    <a:pt x="3474" y="340"/>
                    <a:pt x="3307" y="447"/>
                  </a:cubicBezTo>
                  <a:cubicBezTo>
                    <a:pt x="3166" y="538"/>
                    <a:pt x="3056" y="664"/>
                    <a:pt x="2951" y="796"/>
                  </a:cubicBezTo>
                  <a:cubicBezTo>
                    <a:pt x="2883" y="880"/>
                    <a:pt x="2817" y="966"/>
                    <a:pt x="2753" y="1053"/>
                  </a:cubicBezTo>
                  <a:cubicBezTo>
                    <a:pt x="2697" y="1128"/>
                    <a:pt x="2648" y="1211"/>
                    <a:pt x="2601" y="1292"/>
                  </a:cubicBezTo>
                  <a:cubicBezTo>
                    <a:pt x="2595" y="1301"/>
                    <a:pt x="2589" y="1311"/>
                    <a:pt x="2584" y="1320"/>
                  </a:cubicBezTo>
                  <a:cubicBezTo>
                    <a:pt x="2555" y="1305"/>
                    <a:pt x="2526" y="1291"/>
                    <a:pt x="2497" y="1278"/>
                  </a:cubicBezTo>
                  <a:cubicBezTo>
                    <a:pt x="2419" y="1243"/>
                    <a:pt x="2340" y="1211"/>
                    <a:pt x="2260" y="1185"/>
                  </a:cubicBezTo>
                  <a:cubicBezTo>
                    <a:pt x="2181" y="1160"/>
                    <a:pt x="2098" y="1149"/>
                    <a:pt x="2015" y="1135"/>
                  </a:cubicBezTo>
                  <a:cubicBezTo>
                    <a:pt x="1942" y="1124"/>
                    <a:pt x="1867" y="1115"/>
                    <a:pt x="1792" y="1111"/>
                  </a:cubicBezTo>
                  <a:cubicBezTo>
                    <a:pt x="1765" y="1110"/>
                    <a:pt x="1738" y="1109"/>
                    <a:pt x="1711" y="1109"/>
                  </a:cubicBezTo>
                  <a:cubicBezTo>
                    <a:pt x="1584" y="1109"/>
                    <a:pt x="1456" y="1124"/>
                    <a:pt x="1335" y="1167"/>
                  </a:cubicBezTo>
                  <a:cubicBezTo>
                    <a:pt x="1261" y="1193"/>
                    <a:pt x="1186" y="1221"/>
                    <a:pt x="1117" y="1257"/>
                  </a:cubicBezTo>
                  <a:cubicBezTo>
                    <a:pt x="1022" y="1307"/>
                    <a:pt x="935" y="1362"/>
                    <a:pt x="848" y="1423"/>
                  </a:cubicBezTo>
                  <a:cubicBezTo>
                    <a:pt x="684" y="1539"/>
                    <a:pt x="554" y="1693"/>
                    <a:pt x="448" y="1861"/>
                  </a:cubicBezTo>
                  <a:cubicBezTo>
                    <a:pt x="342" y="2028"/>
                    <a:pt x="264" y="2215"/>
                    <a:pt x="187" y="2396"/>
                  </a:cubicBezTo>
                  <a:cubicBezTo>
                    <a:pt x="152" y="2480"/>
                    <a:pt x="124" y="2564"/>
                    <a:pt x="100" y="2651"/>
                  </a:cubicBezTo>
                  <a:cubicBezTo>
                    <a:pt x="89" y="2703"/>
                    <a:pt x="78" y="2753"/>
                    <a:pt x="67" y="2805"/>
                  </a:cubicBezTo>
                  <a:cubicBezTo>
                    <a:pt x="63" y="2821"/>
                    <a:pt x="60" y="2835"/>
                    <a:pt x="57" y="2850"/>
                  </a:cubicBezTo>
                  <a:cubicBezTo>
                    <a:pt x="49" y="2882"/>
                    <a:pt x="42" y="2913"/>
                    <a:pt x="34" y="2945"/>
                  </a:cubicBezTo>
                  <a:cubicBezTo>
                    <a:pt x="27" y="2973"/>
                    <a:pt x="20" y="2999"/>
                    <a:pt x="13" y="3028"/>
                  </a:cubicBezTo>
                  <a:cubicBezTo>
                    <a:pt x="9" y="3041"/>
                    <a:pt x="5" y="3056"/>
                    <a:pt x="1" y="3071"/>
                  </a:cubicBezTo>
                  <a:lnTo>
                    <a:pt x="36" y="3071"/>
                  </a:lnTo>
                  <a:lnTo>
                    <a:pt x="143" y="3073"/>
                  </a:lnTo>
                  <a:lnTo>
                    <a:pt x="272" y="3073"/>
                  </a:lnTo>
                  <a:cubicBezTo>
                    <a:pt x="312" y="3073"/>
                    <a:pt x="352" y="3073"/>
                    <a:pt x="392" y="3072"/>
                  </a:cubicBezTo>
                  <a:cubicBezTo>
                    <a:pt x="414" y="3072"/>
                    <a:pt x="438" y="3072"/>
                    <a:pt x="462" y="3071"/>
                  </a:cubicBezTo>
                  <a:lnTo>
                    <a:pt x="462" y="3071"/>
                  </a:lnTo>
                  <a:cubicBezTo>
                    <a:pt x="461" y="3071"/>
                    <a:pt x="460" y="3072"/>
                    <a:pt x="459" y="3072"/>
                  </a:cubicBezTo>
                  <a:lnTo>
                    <a:pt x="466" y="3072"/>
                  </a:lnTo>
                  <a:cubicBezTo>
                    <a:pt x="467" y="3072"/>
                    <a:pt x="469" y="3072"/>
                    <a:pt x="470" y="3072"/>
                  </a:cubicBezTo>
                  <a:cubicBezTo>
                    <a:pt x="487" y="3072"/>
                    <a:pt x="504" y="3079"/>
                    <a:pt x="517" y="3089"/>
                  </a:cubicBezTo>
                  <a:cubicBezTo>
                    <a:pt x="588" y="3093"/>
                    <a:pt x="659" y="3098"/>
                    <a:pt x="730" y="3101"/>
                  </a:cubicBezTo>
                  <a:cubicBezTo>
                    <a:pt x="910" y="3106"/>
                    <a:pt x="1090" y="3111"/>
                    <a:pt x="1270" y="3116"/>
                  </a:cubicBezTo>
                  <a:cubicBezTo>
                    <a:pt x="1641" y="3126"/>
                    <a:pt x="2012" y="3151"/>
                    <a:pt x="2384" y="3163"/>
                  </a:cubicBezTo>
                  <a:cubicBezTo>
                    <a:pt x="2594" y="3169"/>
                    <a:pt x="2804" y="3174"/>
                    <a:pt x="3016" y="3175"/>
                  </a:cubicBezTo>
                  <a:cubicBezTo>
                    <a:pt x="3034" y="3175"/>
                    <a:pt x="3051" y="3175"/>
                    <a:pt x="3069" y="3175"/>
                  </a:cubicBezTo>
                  <a:cubicBezTo>
                    <a:pt x="3253" y="3175"/>
                    <a:pt x="3437" y="3170"/>
                    <a:pt x="3622" y="3166"/>
                  </a:cubicBezTo>
                  <a:cubicBezTo>
                    <a:pt x="3821" y="3163"/>
                    <a:pt x="4020" y="3163"/>
                    <a:pt x="4219" y="3158"/>
                  </a:cubicBezTo>
                  <a:cubicBezTo>
                    <a:pt x="4418" y="3151"/>
                    <a:pt x="4616" y="3142"/>
                    <a:pt x="4813" y="3138"/>
                  </a:cubicBezTo>
                  <a:cubicBezTo>
                    <a:pt x="5075" y="3140"/>
                    <a:pt x="5337" y="3157"/>
                    <a:pt x="5599" y="3157"/>
                  </a:cubicBezTo>
                  <a:cubicBezTo>
                    <a:pt x="5640" y="3157"/>
                    <a:pt x="5680" y="3157"/>
                    <a:pt x="5721" y="3156"/>
                  </a:cubicBezTo>
                  <a:cubicBezTo>
                    <a:pt x="5953" y="3149"/>
                    <a:pt x="6183" y="3124"/>
                    <a:pt x="6414" y="3102"/>
                  </a:cubicBezTo>
                  <a:cubicBezTo>
                    <a:pt x="6419" y="3105"/>
                    <a:pt x="6423" y="3111"/>
                    <a:pt x="6428" y="3114"/>
                  </a:cubicBezTo>
                  <a:cubicBezTo>
                    <a:pt x="6463" y="3112"/>
                    <a:pt x="6498" y="3110"/>
                    <a:pt x="6532" y="3108"/>
                  </a:cubicBezTo>
                  <a:cubicBezTo>
                    <a:pt x="6633" y="3101"/>
                    <a:pt x="6732" y="3096"/>
                    <a:pt x="6832" y="3092"/>
                  </a:cubicBezTo>
                  <a:cubicBezTo>
                    <a:pt x="6971" y="3085"/>
                    <a:pt x="7110" y="3078"/>
                    <a:pt x="7248" y="3074"/>
                  </a:cubicBezTo>
                  <a:cubicBezTo>
                    <a:pt x="7244" y="3044"/>
                    <a:pt x="7242" y="3013"/>
                    <a:pt x="7239" y="2982"/>
                  </a:cubicBezTo>
                  <a:cubicBezTo>
                    <a:pt x="7239" y="2981"/>
                    <a:pt x="7239" y="2980"/>
                    <a:pt x="7239" y="2977"/>
                  </a:cubicBezTo>
                  <a:cubicBezTo>
                    <a:pt x="7231" y="2941"/>
                    <a:pt x="7225" y="2904"/>
                    <a:pt x="7218" y="2867"/>
                  </a:cubicBezTo>
                  <a:cubicBezTo>
                    <a:pt x="7214" y="2840"/>
                    <a:pt x="7210" y="2813"/>
                    <a:pt x="7206" y="2784"/>
                  </a:cubicBezTo>
                  <a:cubicBezTo>
                    <a:pt x="7195" y="2723"/>
                    <a:pt x="7185" y="2663"/>
                    <a:pt x="7177" y="2603"/>
                  </a:cubicBezTo>
                  <a:cubicBezTo>
                    <a:pt x="7164" y="2508"/>
                    <a:pt x="7153" y="2412"/>
                    <a:pt x="7151" y="2316"/>
                  </a:cubicBezTo>
                  <a:cubicBezTo>
                    <a:pt x="7151" y="2307"/>
                    <a:pt x="7152" y="2298"/>
                    <a:pt x="7155" y="2288"/>
                  </a:cubicBezTo>
                  <a:cubicBezTo>
                    <a:pt x="7143" y="2141"/>
                    <a:pt x="7123" y="1996"/>
                    <a:pt x="7071" y="1858"/>
                  </a:cubicBezTo>
                  <a:cubicBezTo>
                    <a:pt x="7031" y="1754"/>
                    <a:pt x="6984" y="1650"/>
                    <a:pt x="6931" y="1554"/>
                  </a:cubicBezTo>
                  <a:cubicBezTo>
                    <a:pt x="6881" y="1464"/>
                    <a:pt x="6825" y="1380"/>
                    <a:pt x="6772" y="1293"/>
                  </a:cubicBezTo>
                  <a:cubicBezTo>
                    <a:pt x="6713" y="1187"/>
                    <a:pt x="6658" y="1077"/>
                    <a:pt x="6579" y="984"/>
                  </a:cubicBezTo>
                  <a:cubicBezTo>
                    <a:pt x="6506" y="897"/>
                    <a:pt x="6421" y="821"/>
                    <a:pt x="6339" y="741"/>
                  </a:cubicBezTo>
                  <a:cubicBezTo>
                    <a:pt x="6309" y="710"/>
                    <a:pt x="6278" y="671"/>
                    <a:pt x="6242" y="641"/>
                  </a:cubicBezTo>
                  <a:cubicBezTo>
                    <a:pt x="6240" y="640"/>
                    <a:pt x="6238" y="638"/>
                    <a:pt x="6237" y="635"/>
                  </a:cubicBezTo>
                  <a:cubicBezTo>
                    <a:pt x="6235" y="633"/>
                    <a:pt x="6232" y="632"/>
                    <a:pt x="6230" y="630"/>
                  </a:cubicBezTo>
                  <a:cubicBezTo>
                    <a:pt x="6229" y="627"/>
                    <a:pt x="6227" y="625"/>
                    <a:pt x="6226" y="624"/>
                  </a:cubicBezTo>
                  <a:cubicBezTo>
                    <a:pt x="6214" y="609"/>
                    <a:pt x="6200" y="598"/>
                    <a:pt x="6187" y="585"/>
                  </a:cubicBezTo>
                  <a:cubicBezTo>
                    <a:pt x="6108" y="517"/>
                    <a:pt x="6026" y="454"/>
                    <a:pt x="5941" y="393"/>
                  </a:cubicBezTo>
                  <a:cubicBezTo>
                    <a:pt x="5839" y="319"/>
                    <a:pt x="5731" y="242"/>
                    <a:pt x="5615" y="193"/>
                  </a:cubicBezTo>
                  <a:cubicBezTo>
                    <a:pt x="5430" y="112"/>
                    <a:pt x="5226" y="63"/>
                    <a:pt x="5026" y="35"/>
                  </a:cubicBezTo>
                  <a:cubicBezTo>
                    <a:pt x="4924" y="20"/>
                    <a:pt x="4823" y="5"/>
                    <a:pt x="4720" y="2"/>
                  </a:cubicBezTo>
                  <a:cubicBezTo>
                    <a:pt x="4696" y="1"/>
                    <a:pt x="4672" y="1"/>
                    <a:pt x="4649"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grpSp>
        <p:nvGrpSpPr>
          <p:cNvPr id="76" name="Google Shape;1194;p37">
            <a:extLst>
              <a:ext uri="{FF2B5EF4-FFF2-40B4-BE49-F238E27FC236}">
                <a16:creationId xmlns:a16="http://schemas.microsoft.com/office/drawing/2014/main" id="{E6C9E92E-1239-4C68-811D-856C11283755}"/>
              </a:ext>
            </a:extLst>
          </p:cNvPr>
          <p:cNvGrpSpPr/>
          <p:nvPr/>
        </p:nvGrpSpPr>
        <p:grpSpPr>
          <a:xfrm flipH="1">
            <a:off x="10861979" y="214313"/>
            <a:ext cx="883925" cy="304796"/>
            <a:chOff x="1579263" y="684775"/>
            <a:chExt cx="290650" cy="101925"/>
          </a:xfrm>
        </p:grpSpPr>
        <p:sp>
          <p:nvSpPr>
            <p:cNvPr id="77" name="Google Shape;1195;p37">
              <a:extLst>
                <a:ext uri="{FF2B5EF4-FFF2-40B4-BE49-F238E27FC236}">
                  <a16:creationId xmlns:a16="http://schemas.microsoft.com/office/drawing/2014/main" id="{2ABCF8E4-A795-4ED3-8BA9-E0197D313964}"/>
                </a:ext>
              </a:extLst>
            </p:cNvPr>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8" name="Google Shape;1196;p37">
              <a:extLst>
                <a:ext uri="{FF2B5EF4-FFF2-40B4-BE49-F238E27FC236}">
                  <a16:creationId xmlns:a16="http://schemas.microsoft.com/office/drawing/2014/main" id="{71B843BD-98F2-46C3-B51B-C330B338166F}"/>
                </a:ext>
              </a:extLst>
            </p:cNvPr>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79" name="Google Shape;1197;p37">
              <a:extLst>
                <a:ext uri="{FF2B5EF4-FFF2-40B4-BE49-F238E27FC236}">
                  <a16:creationId xmlns:a16="http://schemas.microsoft.com/office/drawing/2014/main" id="{80B925CD-3E50-46D6-A671-365C9A908A15}"/>
                </a:ext>
              </a:extLst>
            </p:cNvPr>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0" name="Google Shape;1198;p37">
              <a:extLst>
                <a:ext uri="{FF2B5EF4-FFF2-40B4-BE49-F238E27FC236}">
                  <a16:creationId xmlns:a16="http://schemas.microsoft.com/office/drawing/2014/main" id="{4DBAB43C-309B-4E4D-A2E3-6CD02E9C6D1E}"/>
                </a:ext>
              </a:extLst>
            </p:cNvPr>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1" name="Google Shape;1199;p37">
              <a:extLst>
                <a:ext uri="{FF2B5EF4-FFF2-40B4-BE49-F238E27FC236}">
                  <a16:creationId xmlns:a16="http://schemas.microsoft.com/office/drawing/2014/main" id="{70303D26-0691-44C1-B825-8E304942B805}"/>
                </a:ext>
              </a:extLst>
            </p:cNvPr>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2" name="Google Shape;1200;p37">
              <a:extLst>
                <a:ext uri="{FF2B5EF4-FFF2-40B4-BE49-F238E27FC236}">
                  <a16:creationId xmlns:a16="http://schemas.microsoft.com/office/drawing/2014/main" id="{13D47FBC-3BC5-47DF-8490-7F5BB9E36F41}"/>
                </a:ext>
              </a:extLst>
            </p:cNvPr>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3" name="Google Shape;1201;p37">
              <a:extLst>
                <a:ext uri="{FF2B5EF4-FFF2-40B4-BE49-F238E27FC236}">
                  <a16:creationId xmlns:a16="http://schemas.microsoft.com/office/drawing/2014/main" id="{7F371C17-E0C9-4CE6-8CA4-79870D1EAD7B}"/>
                </a:ext>
              </a:extLst>
            </p:cNvPr>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sp>
          <p:nvSpPr>
            <p:cNvPr id="84" name="Google Shape;1202;p37">
              <a:extLst>
                <a:ext uri="{FF2B5EF4-FFF2-40B4-BE49-F238E27FC236}">
                  <a16:creationId xmlns:a16="http://schemas.microsoft.com/office/drawing/2014/main" id="{D682AB64-C6E6-42F5-9267-5767D05A11C7}"/>
                </a:ext>
              </a:extLst>
            </p:cNvPr>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121900" tIns="121900" rIns="121900" bIns="121900" anchor="ctr" anchorCtr="0">
              <a:noAutofit/>
            </a:bodyPr>
            <a:lstStyle/>
            <a:p>
              <a:pPr defTabSz="857250" eaLnBrk="0" fontAlgn="base" hangingPunct="0">
                <a:spcBef>
                  <a:spcPct val="0"/>
                </a:spcBef>
                <a:spcAft>
                  <a:spcPct val="0"/>
                </a:spcAft>
              </a:pPr>
              <a:endParaRPr sz="2400">
                <a:solidFill>
                  <a:prstClr val="black"/>
                </a:solidFill>
              </a:endParaRPr>
            </a:p>
          </p:txBody>
        </p:sp>
      </p:grpSp>
      <p:sp>
        <p:nvSpPr>
          <p:cNvPr id="6" name="Arrow: Right 5">
            <a:hlinkClick r:id="rId16" action="ppaction://hlinksldjump"/>
            <a:extLst>
              <a:ext uri="{FF2B5EF4-FFF2-40B4-BE49-F238E27FC236}">
                <a16:creationId xmlns:a16="http://schemas.microsoft.com/office/drawing/2014/main" id="{09BACCAF-9F76-92ED-2705-26B6F3C2CC54}"/>
              </a:ext>
            </a:extLst>
          </p:cNvPr>
          <p:cNvSpPr/>
          <p:nvPr/>
        </p:nvSpPr>
        <p:spPr>
          <a:xfrm>
            <a:off x="186612" y="6298164"/>
            <a:ext cx="947563" cy="429208"/>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6A421A0-0884-74C1-C184-E3F8B36686CE}"/>
              </a:ext>
            </a:extLst>
          </p:cNvPr>
          <p:cNvSpPr>
            <a:spLocks noGrp="1"/>
          </p:cNvSpPr>
          <p:nvPr>
            <p:ph type="sldNum" sz="quarter" idx="12"/>
          </p:nvPr>
        </p:nvSpPr>
        <p:spPr/>
        <p:txBody>
          <a:bodyPr/>
          <a:lstStyle/>
          <a:p>
            <a:fld id="{A38DB642-B96B-4E4F-95BE-DCA4F685BD55}" type="slidenum">
              <a:rPr lang="en-US" smtClean="0"/>
              <a:t>43</a:t>
            </a:fld>
            <a:endParaRPr lang="en-US"/>
          </a:p>
        </p:txBody>
      </p:sp>
    </p:spTree>
    <p:extLst>
      <p:ext uri="{BB962C8B-B14F-4D97-AF65-F5344CB8AC3E}">
        <p14:creationId xmlns:p14="http://schemas.microsoft.com/office/powerpoint/2010/main" val="7471816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1"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8EF071E-8A99-4E84-BFD8-7EF72A037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28"/>
            <a:ext cx="12192000" cy="6924944"/>
          </a:xfrm>
          <a:prstGeom prst="rect">
            <a:avLst/>
          </a:prstGeom>
        </p:spPr>
      </p:pic>
      <p:sp>
        <p:nvSpPr>
          <p:cNvPr id="57" name="Cloud 56">
            <a:hlinkClick r:id="rId3" action="ppaction://hlinksldjump"/>
          </p:cNvPr>
          <p:cNvSpPr/>
          <p:nvPr/>
        </p:nvSpPr>
        <p:spPr>
          <a:xfrm>
            <a:off x="9278311" y="3252173"/>
            <a:ext cx="2576155" cy="958841"/>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9656EE0B-5618-4D42-996B-B2856AEDE710}"/>
              </a:ext>
            </a:extLst>
          </p:cNvPr>
          <p:cNvSpPr/>
          <p:nvPr/>
        </p:nvSpPr>
        <p:spPr>
          <a:xfrm>
            <a:off x="2069787" y="-3735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233D86BD-00D4-39C0-D4AD-0979FBF43E42}"/>
              </a:ext>
            </a:extLst>
          </p:cNvPr>
          <p:cNvSpPr txBox="1"/>
          <p:nvPr/>
        </p:nvSpPr>
        <p:spPr>
          <a:xfrm>
            <a:off x="1253491" y="606471"/>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Tại sao việc giải mã thành công hệ gene người đã mở ra nhiều triển vọng trong việc bảo vệ sức khoẻ con người?</a:t>
            </a:r>
            <a:endParaRPr lang="en-US" sz="3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90F9CB-AB5F-6CE3-FD40-5ACC5FD89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C3AB2E27-56C5-EF3A-DFD8-422886A79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2" y="4611254"/>
            <a:ext cx="1253493" cy="1253493"/>
          </a:xfrm>
          <a:prstGeom prst="rect">
            <a:avLst/>
          </a:prstGeom>
        </p:spPr>
      </p:pic>
      <p:sp>
        <p:nvSpPr>
          <p:cNvPr id="6" name="TextBox 5">
            <a:extLst>
              <a:ext uri="{FF2B5EF4-FFF2-40B4-BE49-F238E27FC236}">
                <a16:creationId xmlns:a16="http://schemas.microsoft.com/office/drawing/2014/main" id="{6FE8C3C9-81E3-E851-BB65-613F2E60A0C4}"/>
              </a:ext>
            </a:extLst>
          </p:cNvPr>
          <p:cNvSpPr txBox="1"/>
          <p:nvPr/>
        </p:nvSpPr>
        <p:spPr>
          <a:xfrm>
            <a:off x="1220781" y="4444595"/>
            <a:ext cx="10447095"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Việc giải mã thành công hệ gene người giúp giải thích cơ chế gây đột biến hoặc bất thường ở gene gây ra biểu hiện tính trạng bệnh ở người, đồng thời mở ra hướng điều trị mới là sửa chữa hoặc loại bỏ các gene gây bệnh và thay vào đó là gene lành (hay còn gọi là liệu pháp gene). Điều đó đã đóng góp rất lớn trong việc bảo vệ sức khỏe con người.</a:t>
            </a:r>
            <a:endParaRPr lang="en-US" sz="3200">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Giải mã bản đồ gien người | baotintuc.vn">
            <a:extLst>
              <a:ext uri="{FF2B5EF4-FFF2-40B4-BE49-F238E27FC236}">
                <a16:creationId xmlns:a16="http://schemas.microsoft.com/office/drawing/2014/main" id="{7C962FF9-CEE3-7A44-5970-17E5C7910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8652" y="1780341"/>
            <a:ext cx="3374696" cy="261201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8288E5F-F93A-A76A-4CF8-5B1A31AC1BB7}"/>
              </a:ext>
            </a:extLst>
          </p:cNvPr>
          <p:cNvSpPr>
            <a:spLocks noGrp="1"/>
          </p:cNvSpPr>
          <p:nvPr>
            <p:ph type="sldNum" sz="quarter" idx="12"/>
          </p:nvPr>
        </p:nvSpPr>
        <p:spPr/>
        <p:txBody>
          <a:bodyPr/>
          <a:lstStyle/>
          <a:p>
            <a:fld id="{A38DB642-B96B-4E4F-95BE-DCA4F685BD55}" type="slidenum">
              <a:rPr lang="en-US" smtClean="0"/>
              <a:t>44</a:t>
            </a:fld>
            <a:endParaRPr lang="en-US"/>
          </a:p>
        </p:txBody>
      </p:sp>
    </p:spTree>
    <p:extLst>
      <p:ext uri="{BB962C8B-B14F-4D97-AF65-F5344CB8AC3E}">
        <p14:creationId xmlns:p14="http://schemas.microsoft.com/office/powerpoint/2010/main" val="255384723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58333E-6 6.93889E-18 L -4.58333E-6 -0.02407 " pathEditMode="relative" rAng="0" ptsTypes="AA">
                                      <p:cBhvr>
                                        <p:cTn id="6" dur="250" accel="50000" decel="50000" autoRev="1" fill="hold">
                                          <p:stCondLst>
                                            <p:cond delay="0"/>
                                          </p:stCondLst>
                                        </p:cTn>
                                        <p:tgtEl>
                                          <p:spTgt spid="18"/>
                                        </p:tgtEl>
                                        <p:attrNameLst>
                                          <p:attrName>ppt_x</p:attrName>
                                          <p:attrName>ppt_y</p:attrName>
                                        </p:attrNameLst>
                                      </p:cBhvr>
                                      <p:rCtr x="0" y="-1204"/>
                                    </p:animMotion>
                                    <p:animRot by="1500000">
                                      <p:cBhvr>
                                        <p:cTn id="7" dur="125" fill="hold">
                                          <p:stCondLst>
                                            <p:cond delay="0"/>
                                          </p:stCondLst>
                                        </p:cTn>
                                        <p:tgtEl>
                                          <p:spTgt spid="18"/>
                                        </p:tgtEl>
                                        <p:attrNameLst>
                                          <p:attrName>r</p:attrName>
                                        </p:attrNameLst>
                                      </p:cBhvr>
                                    </p:animRot>
                                    <p:animRot by="-1500000">
                                      <p:cBhvr>
                                        <p:cTn id="8" dur="125" fill="hold">
                                          <p:stCondLst>
                                            <p:cond delay="125"/>
                                          </p:stCondLst>
                                        </p:cTn>
                                        <p:tgtEl>
                                          <p:spTgt spid="18"/>
                                        </p:tgtEl>
                                        <p:attrNameLst>
                                          <p:attrName>r</p:attrName>
                                        </p:attrNameLst>
                                      </p:cBhvr>
                                    </p:animRot>
                                    <p:animRot by="-1500000">
                                      <p:cBhvr>
                                        <p:cTn id="9" dur="125" fill="hold">
                                          <p:stCondLst>
                                            <p:cond delay="250"/>
                                          </p:stCondLst>
                                        </p:cTn>
                                        <p:tgtEl>
                                          <p:spTgt spid="18"/>
                                        </p:tgtEl>
                                        <p:attrNameLst>
                                          <p:attrName>r</p:attrName>
                                        </p:attrNameLst>
                                      </p:cBhvr>
                                    </p:animRot>
                                    <p:animRot by="1500000">
                                      <p:cBhvr>
                                        <p:cTn id="10" dur="125" fill="hold">
                                          <p:stCondLst>
                                            <p:cond delay="375"/>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46D3176-35FC-4585-892B-17ED04E34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42" y="-30581"/>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4329175"/>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889217"/>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5350119"/>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8" name="Cloud 17">
            <a:hlinkClick r:id="rId9" action="ppaction://hlinksldjump"/>
          </p:cNvPr>
          <p:cNvSpPr/>
          <p:nvPr/>
        </p:nvSpPr>
        <p:spPr>
          <a:xfrm>
            <a:off x="9173638" y="5672623"/>
            <a:ext cx="2708799" cy="1024218"/>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0245F8B8-D4C3-45DC-889F-464E7230C2B2}"/>
              </a:ext>
            </a:extLst>
          </p:cNvPr>
          <p:cNvSpPr/>
          <p:nvPr/>
        </p:nvSpPr>
        <p:spPr>
          <a:xfrm>
            <a:off x="2316476" y="309816"/>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0CE45E60-00CD-B557-F3A7-27617B7B8219}"/>
              </a:ext>
            </a:extLst>
          </p:cNvPr>
          <p:cNvSpPr txBox="1"/>
          <p:nvPr/>
        </p:nvSpPr>
        <p:spPr>
          <a:xfrm>
            <a:off x="1244921" y="1186335"/>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gene diễn ra theo hướng nào ít làm biến đổi chuỗi polypeptide nhất? </a:t>
            </a:r>
            <a:r>
              <a:rPr lang="en-US" sz="3200">
                <a:latin typeface="Calibri" panose="020F0502020204030204" pitchFamily="34" charset="0"/>
                <a:cs typeface="Calibri" panose="020F0502020204030204" pitchFamily="34" charset="0"/>
              </a:rPr>
              <a:t>Giải thích.</a:t>
            </a:r>
          </a:p>
        </p:txBody>
      </p:sp>
      <p:pic>
        <p:nvPicPr>
          <p:cNvPr id="3" name="Picture 2">
            <a:extLst>
              <a:ext uri="{FF2B5EF4-FFF2-40B4-BE49-F238E27FC236}">
                <a16:creationId xmlns:a16="http://schemas.microsoft.com/office/drawing/2014/main" id="{187630F7-085F-D1A6-C102-C038720C04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100" y="1453997"/>
            <a:ext cx="821571" cy="1422226"/>
          </a:xfrm>
          <a:prstGeom prst="rect">
            <a:avLst/>
          </a:prstGeom>
        </p:spPr>
      </p:pic>
      <p:pic>
        <p:nvPicPr>
          <p:cNvPr id="5" name="Picture 4">
            <a:extLst>
              <a:ext uri="{FF2B5EF4-FFF2-40B4-BE49-F238E27FC236}">
                <a16:creationId xmlns:a16="http://schemas.microsoft.com/office/drawing/2014/main" id="{67CF195E-EFA9-5078-8831-CDE9A4917A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6" name="TextBox 5">
            <a:extLst>
              <a:ext uri="{FF2B5EF4-FFF2-40B4-BE49-F238E27FC236}">
                <a16:creationId xmlns:a16="http://schemas.microsoft.com/office/drawing/2014/main" id="{D6A9C38A-7A8A-84D0-F2B9-1BE605A9BD96}"/>
              </a:ext>
            </a:extLst>
          </p:cNvPr>
          <p:cNvSpPr txBox="1"/>
          <p:nvPr/>
        </p:nvSpPr>
        <p:spPr>
          <a:xfrm>
            <a:off x="1253493" y="3485782"/>
            <a:ext cx="10447095" cy="206210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a:latin typeface="Calibri" panose="020F0502020204030204" pitchFamily="34" charset="0"/>
                <a:cs typeface="Calibri" panose="020F0502020204030204" pitchFamily="34" charset="0"/>
              </a:rPr>
              <a:t>Đột biến đồng nghĩa (đột biến im lặng) ít làm biến đổi chuỗi nucleotide nhất. Vì đột biến này làm cho codon này bị biến đổi thành một codon khác nhưng mã hoá cùng một loại amino acid, có nghĩa là chuỗi nucleotide không thay đổi.</a:t>
            </a:r>
            <a:endParaRPr lang="en-US" sz="3200">
              <a:latin typeface="Calibri" panose="020F0502020204030204" pitchFamily="34" charset="0"/>
              <a:ea typeface="Tahoma" panose="020B060403050404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7755565-599B-A870-44A4-D47F9176F44E}"/>
              </a:ext>
            </a:extLst>
          </p:cNvPr>
          <p:cNvSpPr>
            <a:spLocks noGrp="1"/>
          </p:cNvSpPr>
          <p:nvPr>
            <p:ph type="sldNum" sz="quarter" idx="12"/>
          </p:nvPr>
        </p:nvSpPr>
        <p:spPr/>
        <p:txBody>
          <a:bodyPr/>
          <a:lstStyle/>
          <a:p>
            <a:fld id="{A38DB642-B96B-4E4F-95BE-DCA4F685BD55}" type="slidenum">
              <a:rPr lang="en-US" smtClean="0"/>
              <a:t>45</a:t>
            </a:fld>
            <a:endParaRPr lang="en-US"/>
          </a:p>
        </p:txBody>
      </p:sp>
    </p:spTree>
    <p:extLst>
      <p:ext uri="{BB962C8B-B14F-4D97-AF65-F5344CB8AC3E}">
        <p14:creationId xmlns:p14="http://schemas.microsoft.com/office/powerpoint/2010/main" val="45526077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F8E309-8A89-4C26-A70E-E7FC3B22A0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44"/>
            <a:ext cx="12192000" cy="6924944"/>
          </a:xfrm>
          <a:prstGeom prst="rect">
            <a:avLst/>
          </a:prstGeom>
        </p:spPr>
      </p:pic>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394623" y="3684099"/>
            <a:ext cx="814875" cy="887195"/>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856704" y="4244141"/>
            <a:ext cx="609667" cy="663774"/>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95485" y="4705043"/>
            <a:ext cx="390293" cy="424931"/>
          </a:xfrm>
          <a:prstGeom prst="rect">
            <a:avLst/>
          </a:prstGeom>
        </p:spPr>
      </p:pic>
      <p:sp>
        <p:nvSpPr>
          <p:cNvPr id="40" name="Cloud 39"/>
          <p:cNvSpPr/>
          <p:nvPr/>
        </p:nvSpPr>
        <p:spPr>
          <a:xfrm>
            <a:off x="-512509" y="453389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41" name="Cloud 40"/>
          <p:cNvSpPr/>
          <p:nvPr/>
        </p:nvSpPr>
        <p:spPr>
          <a:xfrm>
            <a:off x="13272451" y="438412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endParaRPr lang="vi-VN" sz="1350">
              <a:solidFill>
                <a:prstClr val="white"/>
              </a:solidFill>
              <a:latin typeface="Calibri" panose="020F0502020204030204" pitchFamily="34" charset="0"/>
              <a:cs typeface="Calibri" panose="020F0502020204030204" pitchFamily="34" charset="0"/>
            </a:endParaRPr>
          </a:p>
        </p:txBody>
      </p:sp>
      <p:sp>
        <p:nvSpPr>
          <p:cNvPr id="17" name="Cloud 16">
            <a:hlinkClick r:id="rId9" action="ppaction://hlinksldjump"/>
          </p:cNvPr>
          <p:cNvSpPr/>
          <p:nvPr/>
        </p:nvSpPr>
        <p:spPr>
          <a:xfrm>
            <a:off x="8731832" y="2148724"/>
            <a:ext cx="2621968" cy="1109194"/>
          </a:xfrm>
          <a:prstGeom prst="cloud">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22" eaLnBrk="0" fontAlgn="base" hangingPunct="0">
              <a:spcBef>
                <a:spcPct val="0"/>
              </a:spcBef>
              <a:spcAft>
                <a:spcPct val="0"/>
              </a:spcAft>
              <a:defRPr/>
            </a:pPr>
            <a:r>
              <a:rPr lang="en-US" sz="3200" b="1" dirty="0">
                <a:solidFill>
                  <a:prstClr val="black"/>
                </a:solidFill>
                <a:latin typeface="Calibri" panose="020F0502020204030204" pitchFamily="34" charset="0"/>
                <a:cs typeface="Calibri" panose="020F0502020204030204" pitchFamily="34" charset="0"/>
              </a:rPr>
              <a:t>QUAY VỀ</a:t>
            </a:r>
            <a:endParaRPr lang="vi-VN" sz="3200" b="1" dirty="0">
              <a:solidFill>
                <a:prstClr val="black"/>
              </a:solidFill>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C25821A9-DA70-4352-B7AF-3FCED3C15D23}"/>
              </a:ext>
            </a:extLst>
          </p:cNvPr>
          <p:cNvSpPr/>
          <p:nvPr/>
        </p:nvSpPr>
        <p:spPr>
          <a:xfrm>
            <a:off x="2086961" y="-105932"/>
            <a:ext cx="7208524" cy="761747"/>
          </a:xfrm>
          <a:prstGeom prst="rect">
            <a:avLst/>
          </a:prstGeom>
          <a:noFill/>
          <a:ln>
            <a:noFill/>
          </a:ln>
        </p:spPr>
        <p:txBody>
          <a:bodyPr wrap="square" lIns="68580" tIns="34290" rIns="68580" bIns="34290">
            <a:spAutoFit/>
          </a:bodyPr>
          <a:lstStyle/>
          <a:p>
            <a:pPr algn="ctr" defTabSz="685822" eaLnBrk="0" fontAlgn="base" hangingPunct="0">
              <a:spcBef>
                <a:spcPct val="0"/>
              </a:spcBef>
              <a:spcAft>
                <a:spcPct val="0"/>
              </a:spcAft>
              <a:defRPr/>
            </a:pP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VÒNG </a:t>
            </a:r>
            <a:r>
              <a:rPr lang="en-US" sz="4500" b="1">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QUAY MAY </a:t>
            </a:r>
            <a:r>
              <a:rPr lang="en-US" sz="4500" b="1" dirty="0">
                <a:ln w="6600">
                  <a:solidFill>
                    <a:srgbClr val="ED7D31"/>
                  </a:solidFill>
                  <a:prstDash val="solid"/>
                </a:ln>
                <a:solidFill>
                  <a:prstClr val="black"/>
                </a:solidFill>
                <a:effectLst>
                  <a:outerShdw dist="38100" dir="2700000" algn="tl" rotWithShape="0">
                    <a:srgbClr val="ED7D31"/>
                  </a:outerShdw>
                </a:effectLst>
                <a:latin typeface="Calibri" panose="020F0502020204030204" pitchFamily="34" charset="0"/>
                <a:ea typeface="Tahoma" panose="020B0604030504040204" pitchFamily="34" charset="0"/>
                <a:cs typeface="Calibri" panose="020F0502020204030204" pitchFamily="34" charset="0"/>
              </a:rPr>
              <a:t>MẮN</a:t>
            </a:r>
          </a:p>
        </p:txBody>
      </p:sp>
      <p:sp>
        <p:nvSpPr>
          <p:cNvPr id="2" name="TextBox 1">
            <a:extLst>
              <a:ext uri="{FF2B5EF4-FFF2-40B4-BE49-F238E27FC236}">
                <a16:creationId xmlns:a16="http://schemas.microsoft.com/office/drawing/2014/main" id="{7C3BF506-CC7C-3D54-2173-10C500FB79A8}"/>
              </a:ext>
            </a:extLst>
          </p:cNvPr>
          <p:cNvSpPr txBox="1"/>
          <p:nvPr/>
        </p:nvSpPr>
        <p:spPr>
          <a:xfrm>
            <a:off x="1253491" y="604367"/>
            <a:ext cx="10381673"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Công nghệ gene có vai trò như thế nào đối với đời sống con người?</a:t>
            </a:r>
            <a:endParaRPr lang="en-US" sz="3200" b="1">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495F6B-F35A-27DA-9CFD-EBB90A8DF5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960" y="744082"/>
            <a:ext cx="821571" cy="1422226"/>
          </a:xfrm>
          <a:prstGeom prst="rect">
            <a:avLst/>
          </a:prstGeom>
        </p:spPr>
      </p:pic>
      <p:pic>
        <p:nvPicPr>
          <p:cNvPr id="5" name="Picture 4">
            <a:extLst>
              <a:ext uri="{FF2B5EF4-FFF2-40B4-BE49-F238E27FC236}">
                <a16:creationId xmlns:a16="http://schemas.microsoft.com/office/drawing/2014/main" id="{DDAE6C3E-316E-F266-6EE0-69729EB14D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712" y="4691693"/>
            <a:ext cx="1253493" cy="1253493"/>
          </a:xfrm>
          <a:prstGeom prst="rect">
            <a:avLst/>
          </a:prstGeom>
        </p:spPr>
      </p:pic>
      <p:sp>
        <p:nvSpPr>
          <p:cNvPr id="6" name="TextBox 5">
            <a:extLst>
              <a:ext uri="{FF2B5EF4-FFF2-40B4-BE49-F238E27FC236}">
                <a16:creationId xmlns:a16="http://schemas.microsoft.com/office/drawing/2014/main" id="{14C972C7-CC54-D481-62E4-0457BEBF1283}"/>
              </a:ext>
            </a:extLst>
          </p:cNvPr>
          <p:cNvSpPr txBox="1"/>
          <p:nvPr/>
        </p:nvSpPr>
        <p:spPr>
          <a:xfrm>
            <a:off x="1220781" y="3760917"/>
            <a:ext cx="10836101"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nl-NL" sz="3200" b="1">
                <a:latin typeface="Calibri" panose="020F0502020204030204" pitchFamily="34" charset="0"/>
                <a:cs typeface="Calibri" panose="020F0502020204030204" pitchFamily="34" charset="0"/>
              </a:rPr>
              <a:t>Vai trò của công nghệ gene đối với đời sống con người: Nhờ kĩ thuật chuyển gene, con người đã đưa vào sản xuất nhiều giống thực vật và động vật biến đổi gene mang những tính trạng có giá trị như tăng khả năng kháng bệnh, chống chịu với các điều kiện bất lợi; có năng suất và chất lượng sản phẩm cao; có thể sản xuất các loại thuốc chữa bệnh cho con người. </a:t>
            </a:r>
            <a:endParaRPr lang="en-US" sz="3200" b="1">
              <a:latin typeface="Calibri" panose="020F0502020204030204" pitchFamily="34" charset="0"/>
              <a:ea typeface="Tahoma" panose="020B0604030504040204" pitchFamily="34" charset="0"/>
              <a:cs typeface="Calibri" panose="020F0502020204030204" pitchFamily="34" charset="0"/>
            </a:endParaRPr>
          </a:p>
        </p:txBody>
      </p:sp>
      <p:pic>
        <p:nvPicPr>
          <p:cNvPr id="8" name="Picture 2" descr="Ứng dụng công nghệ gene di truyền trong y khoa">
            <a:extLst>
              <a:ext uri="{FF2B5EF4-FFF2-40B4-BE49-F238E27FC236}">
                <a16:creationId xmlns:a16="http://schemas.microsoft.com/office/drawing/2014/main" id="{F9C06A04-02E6-80B6-6CAA-629B5C6505C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1643" y="1720573"/>
            <a:ext cx="2621968" cy="19664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618B007-C920-E54A-C6B4-A44A98E3FE5C}"/>
              </a:ext>
            </a:extLst>
          </p:cNvPr>
          <p:cNvSpPr>
            <a:spLocks noGrp="1"/>
          </p:cNvSpPr>
          <p:nvPr>
            <p:ph type="sldNum" sz="quarter" idx="12"/>
          </p:nvPr>
        </p:nvSpPr>
        <p:spPr/>
        <p:txBody>
          <a:bodyPr/>
          <a:lstStyle/>
          <a:p>
            <a:fld id="{A38DB642-B96B-4E4F-95BE-DCA4F685BD55}" type="slidenum">
              <a:rPr lang="en-US" smtClean="0"/>
              <a:t>46</a:t>
            </a:fld>
            <a:endParaRPr lang="en-US"/>
          </a:p>
        </p:txBody>
      </p:sp>
    </p:spTree>
    <p:extLst>
      <p:ext uri="{BB962C8B-B14F-4D97-AF65-F5344CB8AC3E}">
        <p14:creationId xmlns:p14="http://schemas.microsoft.com/office/powerpoint/2010/main" val="894067991"/>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par>
                                <p:cTn id="19" presetID="34" presetClass="emph" presetSubtype="0" repeatCount="indefinite" fill="hold" grpId="0" nodeType="withEffect">
                                  <p:stCondLst>
                                    <p:cond delay="0"/>
                                  </p:stCondLst>
                                  <p:iterate type="lt">
                                    <p:tmPct val="10000"/>
                                  </p:iterate>
                                  <p:childTnLst>
                                    <p:animMotion origin="layout" path="M 3.125E-6 3.7037E-6 L 3.125E-6 -0.02408 " pathEditMode="relative" rAng="0" ptsTypes="AA">
                                      <p:cBhvr>
                                        <p:cTn id="20" dur="250" accel="50000" decel="50000" autoRev="1" fill="hold">
                                          <p:stCondLst>
                                            <p:cond delay="0"/>
                                          </p:stCondLst>
                                        </p:cTn>
                                        <p:tgtEl>
                                          <p:spTgt spid="19"/>
                                        </p:tgtEl>
                                        <p:attrNameLst>
                                          <p:attrName>ppt_x</p:attrName>
                                          <p:attrName>ppt_y</p:attrName>
                                        </p:attrNameLst>
                                      </p:cBhvr>
                                      <p:rCtr x="0" y="-1204"/>
                                    </p:animMotion>
                                    <p:animRot by="1500000">
                                      <p:cBhvr>
                                        <p:cTn id="21" dur="125" fill="hold">
                                          <p:stCondLst>
                                            <p:cond delay="0"/>
                                          </p:stCondLst>
                                        </p:cTn>
                                        <p:tgtEl>
                                          <p:spTgt spid="19"/>
                                        </p:tgtEl>
                                        <p:attrNameLst>
                                          <p:attrName>r</p:attrName>
                                        </p:attrNameLst>
                                      </p:cBhvr>
                                    </p:animRot>
                                    <p:animRot by="-1500000">
                                      <p:cBhvr>
                                        <p:cTn id="22" dur="125" fill="hold">
                                          <p:stCondLst>
                                            <p:cond delay="125"/>
                                          </p:stCondLst>
                                        </p:cTn>
                                        <p:tgtEl>
                                          <p:spTgt spid="19"/>
                                        </p:tgtEl>
                                        <p:attrNameLst>
                                          <p:attrName>r</p:attrName>
                                        </p:attrNameLst>
                                      </p:cBhvr>
                                    </p:animRot>
                                    <p:animRot by="-1500000">
                                      <p:cBhvr>
                                        <p:cTn id="23" dur="125" fill="hold">
                                          <p:stCondLst>
                                            <p:cond delay="250"/>
                                          </p:stCondLst>
                                        </p:cTn>
                                        <p:tgtEl>
                                          <p:spTgt spid="19"/>
                                        </p:tgtEl>
                                        <p:attrNameLst>
                                          <p:attrName>r</p:attrName>
                                        </p:attrNameLst>
                                      </p:cBhvr>
                                    </p:animRot>
                                    <p:animRot by="1500000">
                                      <p:cBhvr>
                                        <p:cTn id="24" dur="125" fill="hold">
                                          <p:stCondLst>
                                            <p:cond delay="375"/>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19" grpId="0" animBg="1"/>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1253493" y="810434"/>
            <a:ext cx="10381673" cy="206210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376040" y="2934341"/>
            <a:ext cx="10381673" cy="35394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solidFill>
                  <a:srgbClr val="00B050"/>
                </a:solidFill>
                <a:latin typeface="Calibri" panose="020F0502020204030204" pitchFamily="34" charset="0"/>
              </a:rPr>
              <a:t>- Theo em, việc tạo giống sinh vật biến đổi gene có một phần trái với đạo đức sinh học. Vì:</a:t>
            </a:r>
            <a:endParaRPr lang="en-US" sz="3200" b="1">
              <a:solidFill>
                <a:srgbClr val="00B050"/>
              </a:solidFill>
              <a:latin typeface="+mj-lt"/>
            </a:endParaRPr>
          </a:p>
          <a:p>
            <a:pPr algn="just"/>
            <a:r>
              <a:rPr lang="vi-VN" sz="3200" b="1">
                <a:latin typeface="Calibri" panose="020F0502020204030204" pitchFamily="34" charset="0"/>
              </a:rPr>
              <a:t> + Một số sinh vật biến đổi gene được tạo ra mạng lại nhiều lợi ích và tác hại của chúng vẫn chưa được ghi nhận tính đến thời điểm hiện tại, những sinh vật này cũng được kiểm soát nghiêm ngặt bởi các đạo luật nên chúng được tạo ra không trái với đạo đức sinh học.</a:t>
            </a:r>
            <a:endParaRPr lang="en-US" sz="3200" b="1">
              <a:latin typeface="+mj-lt"/>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791241" y="173408"/>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47</a:t>
            </a:fld>
            <a:endParaRPr lang="en-US"/>
          </a:p>
        </p:txBody>
      </p:sp>
    </p:spTree>
    <p:extLst>
      <p:ext uri="{BB962C8B-B14F-4D97-AF65-F5344CB8AC3E}">
        <p14:creationId xmlns:p14="http://schemas.microsoft.com/office/powerpoint/2010/main" val="291737416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415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253493" y="967402"/>
            <a:ext cx="10784536"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rPr>
              <a:t> + Tuy nhiên, có một số sinh vật biến đổi gene được tạo ra không mang mục đích cụ thể, thậm chí còn gây ra tranh cãi và tác động tiêu cực, việc tạo ra những sinh vật đó là trái với đạo đức sinh học. Ví dụ điển hình là: tạo ra giống lợn mang khuôn mặt con người với mục đích nghiên cứu và làm vật nuôi.</a:t>
            </a:r>
            <a:endParaRPr lang="en-US" sz="3200" b="1">
              <a:latin typeface="+mj-lt"/>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79124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48</a:t>
            </a:fld>
            <a:endParaRPr lang="en-US"/>
          </a:p>
        </p:txBody>
      </p:sp>
      <p:pic>
        <p:nvPicPr>
          <p:cNvPr id="1028" name="Picture 4" descr="Tranh nhau mua lợn đột biến mặt giống người">
            <a:extLst>
              <a:ext uri="{FF2B5EF4-FFF2-40B4-BE49-F238E27FC236}">
                <a16:creationId xmlns:a16="http://schemas.microsoft.com/office/drawing/2014/main" id="{7405E3E1-65C9-3608-AEED-1894D31862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87"/>
          <a:stretch/>
        </p:blipFill>
        <p:spPr bwMode="auto">
          <a:xfrm>
            <a:off x="4147150" y="3623298"/>
            <a:ext cx="3368565" cy="309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26729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FA7E3D5-C6F2-3545-7EC2-86CB20BB102D}"/>
              </a:ext>
            </a:extLst>
          </p:cNvPr>
          <p:cNvSpPr txBox="1"/>
          <p:nvPr/>
        </p:nvSpPr>
        <p:spPr>
          <a:xfrm>
            <a:off x="1253493" y="850674"/>
            <a:ext cx="10793963"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3200" b="1">
                <a:latin typeface="Calibri" panose="020F0502020204030204" pitchFamily="34" charset="0"/>
              </a:rPr>
              <a:t>Theo em, việc tạo giống sinh vật biến đổi gene có trái với đạo đức sinh học không? Tại sao? Quan điểm của em như thế nào về việc sản xuất và sử dụng sản phẩm biến đổi gene?</a:t>
            </a:r>
            <a:endParaRPr lang="en-US" sz="3200" b="1">
              <a:latin typeface="+mj-lt"/>
            </a:endParaRPr>
          </a:p>
        </p:txBody>
      </p:sp>
      <p:pic>
        <p:nvPicPr>
          <p:cNvPr id="3" name="Picture 2">
            <a:extLst>
              <a:ext uri="{FF2B5EF4-FFF2-40B4-BE49-F238E27FC236}">
                <a16:creationId xmlns:a16="http://schemas.microsoft.com/office/drawing/2014/main" id="{10975681-9E1F-239F-3479-26C400BF3C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71" y="850674"/>
            <a:ext cx="821571" cy="1422226"/>
          </a:xfrm>
          <a:prstGeom prst="rect">
            <a:avLst/>
          </a:prstGeom>
        </p:spPr>
      </p:pic>
      <p:sp>
        <p:nvSpPr>
          <p:cNvPr id="6" name="Google Shape;158;p6">
            <a:extLst>
              <a:ext uri="{FF2B5EF4-FFF2-40B4-BE49-F238E27FC236}">
                <a16:creationId xmlns:a16="http://schemas.microsoft.com/office/drawing/2014/main" id="{D01DF5CE-BB8F-E6EF-607E-3533F19961D4}"/>
              </a:ext>
            </a:extLst>
          </p:cNvPr>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49</a:t>
            </a:fld>
            <a:endParaRPr lang="en-US"/>
          </a:p>
        </p:txBody>
      </p:sp>
      <p:pic>
        <p:nvPicPr>
          <p:cNvPr id="9" name="Picture 8">
            <a:extLst>
              <a:ext uri="{FF2B5EF4-FFF2-40B4-BE49-F238E27FC236}">
                <a16:creationId xmlns:a16="http://schemas.microsoft.com/office/drawing/2014/main" id="{CEFFCD30-53FD-E5F5-B0D7-5418E6D6C76F}"/>
              </a:ext>
            </a:extLst>
          </p:cNvPr>
          <p:cNvPicPr>
            <a:picLocks noChangeAspect="1"/>
          </p:cNvPicPr>
          <p:nvPr/>
        </p:nvPicPr>
        <p:blipFill>
          <a:blip r:embed="rId3"/>
          <a:stretch>
            <a:fillRect/>
          </a:stretch>
        </p:blipFill>
        <p:spPr>
          <a:xfrm>
            <a:off x="3490425" y="3088663"/>
            <a:ext cx="4611069" cy="3267687"/>
          </a:xfrm>
          <a:prstGeom prst="rect">
            <a:avLst/>
          </a:prstGeom>
        </p:spPr>
      </p:pic>
    </p:spTree>
    <p:extLst>
      <p:ext uri="{BB962C8B-B14F-4D97-AF65-F5344CB8AC3E}">
        <p14:creationId xmlns:p14="http://schemas.microsoft.com/office/powerpoint/2010/main" val="173827871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6" y="768056"/>
            <a:ext cx="8961583" cy="58477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rPr>
              <a:t>Mô hình cấu trúc Operon Lac gồm những vùng nào?</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DDA184C0-AA90-DF99-862C-428143DDD27B}"/>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94F7C77-B448-C502-846B-65C4CDB33D77}"/>
              </a:ext>
            </a:extLst>
          </p:cNvPr>
          <p:cNvSpPr>
            <a:spLocks noGrp="1"/>
          </p:cNvSpPr>
          <p:nvPr>
            <p:ph type="sldNum" sz="quarter" idx="12"/>
          </p:nvPr>
        </p:nvSpPr>
        <p:spPr/>
        <p:txBody>
          <a:bodyPr/>
          <a:lstStyle/>
          <a:p>
            <a:fld id="{A38DB642-B96B-4E4F-95BE-DCA4F685BD55}" type="slidenum">
              <a:rPr lang="en-US" smtClean="0"/>
              <a:t>5</a:t>
            </a:fld>
            <a:endParaRPr lang="en-US"/>
          </a:p>
        </p:txBody>
      </p:sp>
    </p:spTree>
    <p:extLst>
      <p:ext uri="{BB962C8B-B14F-4D97-AF65-F5344CB8AC3E}">
        <p14:creationId xmlns:p14="http://schemas.microsoft.com/office/powerpoint/2010/main" val="213407831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7768-B3C2-65D5-9A6B-DA1D459322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86593A-9088-1A71-84F1-D11CAEC09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1253493" cy="1253493"/>
          </a:xfrm>
          <a:prstGeom prst="rect">
            <a:avLst/>
          </a:prstGeom>
        </p:spPr>
      </p:pic>
      <p:sp>
        <p:nvSpPr>
          <p:cNvPr id="5" name="TextBox 4">
            <a:extLst>
              <a:ext uri="{FF2B5EF4-FFF2-40B4-BE49-F238E27FC236}">
                <a16:creationId xmlns:a16="http://schemas.microsoft.com/office/drawing/2014/main" id="{1975CC51-91B3-00C5-AA4A-FF5EC836E21D}"/>
              </a:ext>
            </a:extLst>
          </p:cNvPr>
          <p:cNvSpPr txBox="1"/>
          <p:nvPr/>
        </p:nvSpPr>
        <p:spPr>
          <a:xfrm>
            <a:off x="1305340" y="1212275"/>
            <a:ext cx="6862985"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200" b="1">
                <a:latin typeface="Calibri" panose="020F0502020204030204" pitchFamily="34" charset="0"/>
                <a:cs typeface="Calibri" panose="020F0502020204030204" pitchFamily="34" charset="0"/>
              </a:rPr>
              <a:t> </a:t>
            </a:r>
            <a:r>
              <a:rPr lang="vi-VN" sz="3200" b="1">
                <a:solidFill>
                  <a:srgbClr val="00B050"/>
                </a:solidFill>
                <a:latin typeface="Calibri" panose="020F0502020204030204" pitchFamily="34" charset="0"/>
                <a:cs typeface="Calibri" panose="020F0502020204030204" pitchFamily="34" charset="0"/>
              </a:rPr>
              <a:t>- Quan điểm của em về việc sản xuất và sử dụng sản phẩm biến đổi gene: </a:t>
            </a:r>
            <a:r>
              <a:rPr lang="vi-VN" sz="3200" b="1">
                <a:latin typeface="Calibri" panose="020F0502020204030204" pitchFamily="34" charset="0"/>
                <a:cs typeface="Calibri" panose="020F0502020204030204" pitchFamily="34" charset="0"/>
              </a:rPr>
              <a:t>việc sản xuất và sử dụng sản phẩm biến đổi gene nếu được kiểm soát chặt chẽ và dùng đúng mục đích sẽ mang lại nhiều lợi ích cho con người, giải quyết được các vấn đề như năng suất cây trồng, an ninh lương thực; tuy nhiên sản phẩm biến đổi gene luôn khiến người tiêu dùng lo ngại về chính sự biến đổi gene đó.</a:t>
            </a:r>
            <a:endParaRPr lang="en-US" sz="3200" b="1">
              <a:latin typeface="Calibri" panose="020F0502020204030204" pitchFamily="34" charset="0"/>
              <a:cs typeface="Calibri" panose="020F0502020204030204" pitchFamily="34" charset="0"/>
            </a:endParaRPr>
          </a:p>
        </p:txBody>
      </p:sp>
      <p:sp>
        <p:nvSpPr>
          <p:cNvPr id="6" name="Google Shape;158;p6">
            <a:extLst>
              <a:ext uri="{FF2B5EF4-FFF2-40B4-BE49-F238E27FC236}">
                <a16:creationId xmlns:a16="http://schemas.microsoft.com/office/drawing/2014/main" id="{D01DF5CE-BB8F-E6EF-607E-3533F19961D4}"/>
              </a:ext>
            </a:extLst>
          </p:cNvPr>
          <p:cNvSpPr/>
          <p:nvPr/>
        </p:nvSpPr>
        <p:spPr>
          <a:xfrm>
            <a:off x="4319901" y="166636"/>
            <a:ext cx="2360868" cy="575222"/>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gn="ctr">
              <a:lnSpc>
                <a:spcPct val="109000"/>
              </a:lnSpc>
              <a:spcAft>
                <a:spcPts val="300"/>
              </a:spcAft>
            </a:pPr>
            <a:r>
              <a:rPr lang="en-SG" sz="32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VẬN DỤNG</a:t>
            </a:r>
            <a:endParaRPr lang="en-US" sz="32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A85624F-7B77-F38E-7824-31D19571719A}"/>
              </a:ext>
            </a:extLst>
          </p:cNvPr>
          <p:cNvSpPr>
            <a:spLocks noGrp="1"/>
          </p:cNvSpPr>
          <p:nvPr>
            <p:ph type="sldNum" sz="quarter" idx="12"/>
          </p:nvPr>
        </p:nvSpPr>
        <p:spPr/>
        <p:txBody>
          <a:bodyPr/>
          <a:lstStyle/>
          <a:p>
            <a:fld id="{A38DB642-B96B-4E4F-95BE-DCA4F685BD55}" type="slidenum">
              <a:rPr lang="en-US" smtClean="0"/>
              <a:t>50</a:t>
            </a:fld>
            <a:endParaRPr lang="en-US"/>
          </a:p>
        </p:txBody>
      </p:sp>
      <p:pic>
        <p:nvPicPr>
          <p:cNvPr id="9" name="Picture 8">
            <a:extLst>
              <a:ext uri="{FF2B5EF4-FFF2-40B4-BE49-F238E27FC236}">
                <a16:creationId xmlns:a16="http://schemas.microsoft.com/office/drawing/2014/main" id="{CEFFCD30-53FD-E5F5-B0D7-5418E6D6C76F}"/>
              </a:ext>
            </a:extLst>
          </p:cNvPr>
          <p:cNvPicPr>
            <a:picLocks noChangeAspect="1"/>
          </p:cNvPicPr>
          <p:nvPr/>
        </p:nvPicPr>
        <p:blipFill>
          <a:blip r:embed="rId3"/>
          <a:stretch>
            <a:fillRect/>
          </a:stretch>
        </p:blipFill>
        <p:spPr>
          <a:xfrm>
            <a:off x="8298284" y="3116424"/>
            <a:ext cx="3694034" cy="2617820"/>
          </a:xfrm>
          <a:prstGeom prst="rect">
            <a:avLst/>
          </a:prstGeom>
        </p:spPr>
      </p:pic>
    </p:spTree>
    <p:extLst>
      <p:ext uri="{BB962C8B-B14F-4D97-AF65-F5344CB8AC3E}">
        <p14:creationId xmlns:p14="http://schemas.microsoft.com/office/powerpoint/2010/main" val="4168836209"/>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1745C-EE3B-DB5B-830A-073416A94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50" y="1291276"/>
            <a:ext cx="2157668" cy="2852437"/>
          </a:xfrm>
          <a:prstGeom prst="rect">
            <a:avLst/>
          </a:prstGeom>
        </p:spPr>
      </p:pic>
      <p:sp>
        <p:nvSpPr>
          <p:cNvPr id="3" name="Rectangle 2">
            <a:extLst>
              <a:ext uri="{FF2B5EF4-FFF2-40B4-BE49-F238E27FC236}">
                <a16:creationId xmlns:a16="http://schemas.microsoft.com/office/drawing/2014/main" id="{F61A5508-02CF-D91C-1AF1-7732B7620639}"/>
              </a:ext>
            </a:extLst>
          </p:cNvPr>
          <p:cNvSpPr/>
          <p:nvPr/>
        </p:nvSpPr>
        <p:spPr>
          <a:xfrm>
            <a:off x="2392218" y="768056"/>
            <a:ext cx="8961582"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Dựa vào cơ chế điều hoà biểu hiện gene của operon Lac, hãy cho biết ý nghĩa của điều hoà biểu hiện gene đối với quá trình trao đổi chất ở sinh vật.</a:t>
            </a:r>
            <a:endPar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Arrow: Right 3">
            <a:hlinkClick r:id="rId3" action="ppaction://hlinksldjump"/>
            <a:extLst>
              <a:ext uri="{FF2B5EF4-FFF2-40B4-BE49-F238E27FC236}">
                <a16:creationId xmlns:a16="http://schemas.microsoft.com/office/drawing/2014/main" id="{BE4F5F4C-DDA3-180E-2D5D-A905113AAD97}"/>
              </a:ext>
            </a:extLst>
          </p:cNvPr>
          <p:cNvSpPr/>
          <p:nvPr/>
        </p:nvSpPr>
        <p:spPr>
          <a:xfrm rot="10800000">
            <a:off x="11074399" y="6188364"/>
            <a:ext cx="526473" cy="350982"/>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9070FCAF-6C0B-A0B1-6678-5375B33367BB}"/>
              </a:ext>
            </a:extLst>
          </p:cNvPr>
          <p:cNvSpPr>
            <a:spLocks noGrp="1"/>
          </p:cNvSpPr>
          <p:nvPr>
            <p:ph type="sldNum" sz="quarter" idx="12"/>
          </p:nvPr>
        </p:nvSpPr>
        <p:spPr/>
        <p:txBody>
          <a:bodyPr/>
          <a:lstStyle/>
          <a:p>
            <a:fld id="{A38DB642-B96B-4E4F-95BE-DCA4F685BD55}" type="slidenum">
              <a:rPr lang="en-US" smtClean="0"/>
              <a:t>6</a:t>
            </a:fld>
            <a:endParaRPr lang="en-US"/>
          </a:p>
        </p:txBody>
      </p:sp>
    </p:spTree>
    <p:extLst>
      <p:ext uri="{BB962C8B-B14F-4D97-AF65-F5344CB8AC3E}">
        <p14:creationId xmlns:p14="http://schemas.microsoft.com/office/powerpoint/2010/main" val="129869526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ệnh bạch tạng là gì? Nguyên nhân, dấu hiệu và cách điều trị">
            <a:extLst>
              <a:ext uri="{FF2B5EF4-FFF2-40B4-BE49-F238E27FC236}">
                <a16:creationId xmlns:a16="http://schemas.microsoft.com/office/drawing/2014/main" id="{706CAE89-6FF1-BCD5-A035-52B14DDFEA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578" y="1443531"/>
            <a:ext cx="3496368" cy="2331268"/>
          </a:xfrm>
          <a:prstGeom prst="rect">
            <a:avLst/>
          </a:prstGeom>
          <a:noFill/>
          <a:ln>
            <a:noFill/>
          </a:ln>
        </p:spPr>
      </p:pic>
      <p:pic>
        <p:nvPicPr>
          <p:cNvPr id="3" name="Picture 2" descr="Cừu Quinto sinh hoạt và di chuyển bình thường dù nó có tới 5 chân. ">
            <a:extLst>
              <a:ext uri="{FF2B5EF4-FFF2-40B4-BE49-F238E27FC236}">
                <a16:creationId xmlns:a16="http://schemas.microsoft.com/office/drawing/2014/main" id="{057D1F1B-3964-3981-1113-AE74B4C46DC7}"/>
              </a:ext>
            </a:extLst>
          </p:cNvPr>
          <p:cNvPicPr>
            <a:picLocks noChangeAspect="1"/>
          </p:cNvPicPr>
          <p:nvPr/>
        </p:nvPicPr>
        <p:blipFill rotWithShape="1">
          <a:blip r:embed="rId3">
            <a:extLst>
              <a:ext uri="{28A0092B-C50C-407E-A947-70E740481C1C}">
                <a14:useLocalDpi xmlns:a14="http://schemas.microsoft.com/office/drawing/2010/main" val="0"/>
              </a:ext>
            </a:extLst>
          </a:blip>
          <a:srcRect l="10378" t="1" r="10629" b="11399"/>
          <a:stretch/>
        </p:blipFill>
        <p:spPr bwMode="auto">
          <a:xfrm>
            <a:off x="4608945" y="1443531"/>
            <a:ext cx="3496367" cy="2337000"/>
          </a:xfrm>
          <a:prstGeom prst="rect">
            <a:avLst/>
          </a:prstGeom>
          <a:noFill/>
          <a:ln>
            <a:noFill/>
          </a:ln>
          <a:extLst>
            <a:ext uri="{53640926-AAD7-44D8-BBD7-CCE9431645EC}">
              <a14:shadowObscured xmlns:a14="http://schemas.microsoft.com/office/drawing/2010/main"/>
            </a:ext>
          </a:extLst>
        </p:spPr>
      </p:pic>
      <p:pic>
        <p:nvPicPr>
          <p:cNvPr id="4" name="Picture 3" descr="Tận mục những loài động vật đột biến kỳ lạ nhất hành tinh | Khoa ...">
            <a:extLst>
              <a:ext uri="{FF2B5EF4-FFF2-40B4-BE49-F238E27FC236}">
                <a16:creationId xmlns:a16="http://schemas.microsoft.com/office/drawing/2014/main" id="{8FCD1D27-2477-55A2-4E0E-EBB72FDC5C7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5312" y="1443530"/>
            <a:ext cx="2950616" cy="2333145"/>
          </a:xfrm>
          <a:prstGeom prst="rect">
            <a:avLst/>
          </a:prstGeom>
          <a:noFill/>
          <a:ln>
            <a:noFill/>
          </a:ln>
        </p:spPr>
      </p:pic>
      <p:pic>
        <p:nvPicPr>
          <p:cNvPr id="5" name="Picture 4" descr="Nỗi đau nạn nhân chất độc da cam: Không gì so sánh được">
            <a:extLst>
              <a:ext uri="{FF2B5EF4-FFF2-40B4-BE49-F238E27FC236}">
                <a16:creationId xmlns:a16="http://schemas.microsoft.com/office/drawing/2014/main" id="{6ED8F6F7-324A-2AEA-9976-23533BAF5A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1312" y="3774799"/>
            <a:ext cx="5294688" cy="2778401"/>
          </a:xfrm>
          <a:prstGeom prst="rect">
            <a:avLst/>
          </a:prstGeom>
          <a:noFill/>
          <a:ln>
            <a:noFill/>
          </a:ln>
        </p:spPr>
      </p:pic>
      <p:pic>
        <p:nvPicPr>
          <p:cNvPr id="6" name="Picture 5">
            <a:extLst>
              <a:ext uri="{FF2B5EF4-FFF2-40B4-BE49-F238E27FC236}">
                <a16:creationId xmlns:a16="http://schemas.microsoft.com/office/drawing/2014/main" id="{1F69521F-A23D-E855-FB92-51D3D02FF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550" y="3979058"/>
            <a:ext cx="2157668" cy="2852437"/>
          </a:xfrm>
          <a:prstGeom prst="rect">
            <a:avLst/>
          </a:prstGeom>
        </p:spPr>
      </p:pic>
      <p:sp>
        <p:nvSpPr>
          <p:cNvPr id="7" name="Rectangle 6">
            <a:extLst>
              <a:ext uri="{FF2B5EF4-FFF2-40B4-BE49-F238E27FC236}">
                <a16:creationId xmlns:a16="http://schemas.microsoft.com/office/drawing/2014/main" id="{379A0487-5B9C-9A9E-DC2E-23C0AE246F9F}"/>
              </a:ext>
            </a:extLst>
          </p:cNvPr>
          <p:cNvSpPr/>
          <p:nvPr/>
        </p:nvSpPr>
        <p:spPr>
          <a:xfrm>
            <a:off x="1905237" y="264183"/>
            <a:ext cx="9150691"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tabLst>
                <a:tab pos="2114550" algn="l"/>
              </a:tabLst>
            </a:pPr>
            <a:r>
              <a:rPr lang="en-US" sz="3200" b="1">
                <a:solidFill>
                  <a:srgbClr val="FF0000"/>
                </a:solidFill>
                <a:latin typeface="Calibri" panose="020F0502020204030204" pitchFamily="34" charset="0"/>
                <a:cs typeface="Calibri" panose="020F0502020204030204" pitchFamily="34" charset="0"/>
              </a:rPr>
              <a:t>CH Khóa: </a:t>
            </a:r>
            <a:r>
              <a:rPr lang="en-US" sz="3200" b="1">
                <a:solidFill>
                  <a:srgbClr val="00B050"/>
                </a:solidFill>
                <a:effectLst/>
                <a:latin typeface="Calibri" panose="020F0502020204030204" pitchFamily="34" charset="0"/>
                <a:ea typeface="Arial" panose="020B0604020202020204" pitchFamily="34" charset="0"/>
                <a:cs typeface="Calibri" panose="020F0502020204030204" pitchFamily="34" charset="0"/>
              </a:rPr>
              <a:t>Hiện tượng trên là gì? </a:t>
            </a:r>
            <a:r>
              <a:rPr lang="en-US" sz="3200" b="1">
                <a:solidFill>
                  <a:srgbClr val="00B050"/>
                </a:solidFill>
                <a:effectLst/>
                <a:latin typeface="Calibri" panose="020F0502020204030204" pitchFamily="34" charset="0"/>
                <a:ea typeface="Calibri" panose="020F0502020204030204" pitchFamily="34" charset="0"/>
                <a:cs typeface="Calibri" panose="020F0502020204030204" pitchFamily="34" charset="0"/>
              </a:rPr>
              <a:t>Tại sao con cái sinh ra lại có những bệnh tật như vậy?</a:t>
            </a:r>
          </a:p>
        </p:txBody>
      </p:sp>
      <p:sp>
        <p:nvSpPr>
          <p:cNvPr id="8" name="Slide Number Placeholder 7">
            <a:extLst>
              <a:ext uri="{FF2B5EF4-FFF2-40B4-BE49-F238E27FC236}">
                <a16:creationId xmlns:a16="http://schemas.microsoft.com/office/drawing/2014/main" id="{B75FACE1-1FBF-3FB7-0C20-FEC72CD3A119}"/>
              </a:ext>
            </a:extLst>
          </p:cNvPr>
          <p:cNvSpPr>
            <a:spLocks noGrp="1"/>
          </p:cNvSpPr>
          <p:nvPr>
            <p:ph type="sldNum" sz="quarter" idx="12"/>
          </p:nvPr>
        </p:nvSpPr>
        <p:spPr/>
        <p:txBody>
          <a:bodyPr/>
          <a:lstStyle/>
          <a:p>
            <a:fld id="{A38DB642-B96B-4E4F-95BE-DCA4F685BD55}" type="slidenum">
              <a:rPr lang="en-US" smtClean="0"/>
              <a:t>7</a:t>
            </a:fld>
            <a:endParaRPr lang="en-US"/>
          </a:p>
        </p:txBody>
      </p:sp>
    </p:spTree>
    <p:extLst>
      <p:ext uri="{BB962C8B-B14F-4D97-AF65-F5344CB8AC3E}">
        <p14:creationId xmlns:p14="http://schemas.microsoft.com/office/powerpoint/2010/main" val="4151068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C36147-65C1-45D6-AA01-C916795CF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3331"/>
            <a:ext cx="12190992" cy="6851337"/>
          </a:xfrm>
          <a:prstGeom prst="rect">
            <a:avLst/>
          </a:prstGeom>
        </p:spPr>
      </p:pic>
      <p:sp>
        <p:nvSpPr>
          <p:cNvPr id="6" name="TextBox 5">
            <a:extLst>
              <a:ext uri="{FF2B5EF4-FFF2-40B4-BE49-F238E27FC236}">
                <a16:creationId xmlns:a16="http://schemas.microsoft.com/office/drawing/2014/main" id="{56636DF5-91D2-6393-400D-ADD1CF646977}"/>
              </a:ext>
            </a:extLst>
          </p:cNvPr>
          <p:cNvSpPr txBox="1"/>
          <p:nvPr/>
        </p:nvSpPr>
        <p:spPr>
          <a:xfrm>
            <a:off x="2868593" y="136525"/>
            <a:ext cx="6988916" cy="2308324"/>
          </a:xfrm>
          <a:prstGeom prst="rect">
            <a:avLst/>
          </a:prstGeom>
          <a:noFill/>
        </p:spPr>
        <p:txBody>
          <a:bodyPr wrap="square">
            <a:spAutoFit/>
          </a:bodyPr>
          <a:lstStyle/>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BÀI 4:</a:t>
            </a:r>
          </a:p>
          <a:p>
            <a:pPr algn="ctr" eaLnBrk="1" hangingPunct="1">
              <a:defRPr/>
            </a:pPr>
            <a:r>
              <a:rPr lang="en-US" altLang="en-US" sz="4800" b="1">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rPr>
              <a:t>HỆ GENE, ĐỘT BIẾN GENE VÀ CÔNG NGHỆ GENE</a:t>
            </a:r>
            <a:endParaRPr lang="en-US" altLang="en-US" sz="4800" b="1" dirty="0">
              <a:ln w="12700" cmpd="sng">
                <a:solidFill>
                  <a:srgbClr val="FFFF00"/>
                </a:solidFill>
                <a:prstDash val="solid"/>
              </a:ln>
              <a:solidFill>
                <a:srgbClr val="FF0000"/>
              </a:solidFill>
              <a:effectLst>
                <a:outerShdw blurRad="50800" dist="38100" dir="10800000" algn="r" rotWithShape="0">
                  <a:prstClr val="black">
                    <a:alpha val="40000"/>
                  </a:prstClr>
                </a:outerShdw>
              </a:effectLst>
              <a:latin typeface="Calibri" panose="020F0502020204030204" pitchFamily="34" charset="0"/>
              <a:cs typeface="Calibri" panose="020F0502020204030204" pitchFamily="34" charset="0"/>
            </a:endParaRPr>
          </a:p>
        </p:txBody>
      </p:sp>
      <p:pic>
        <p:nvPicPr>
          <p:cNvPr id="1026" name="Picture 2" descr="Gene — Knowledge Hub">
            <a:extLst>
              <a:ext uri="{FF2B5EF4-FFF2-40B4-BE49-F238E27FC236}">
                <a16:creationId xmlns:a16="http://schemas.microsoft.com/office/drawing/2014/main" id="{C641F3EE-6DCE-214B-5555-D4BCB37A3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84" b="14417"/>
          <a:stretch/>
        </p:blipFill>
        <p:spPr bwMode="auto">
          <a:xfrm>
            <a:off x="1422400" y="2371199"/>
            <a:ext cx="9504218" cy="36513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73D3D2B-FFA2-8802-3D2F-FF7A2C2D5173}"/>
              </a:ext>
            </a:extLst>
          </p:cNvPr>
          <p:cNvSpPr>
            <a:spLocks noGrp="1"/>
          </p:cNvSpPr>
          <p:nvPr>
            <p:ph type="sldNum" sz="quarter" idx="12"/>
          </p:nvPr>
        </p:nvSpPr>
        <p:spPr/>
        <p:txBody>
          <a:bodyPr/>
          <a:lstStyle/>
          <a:p>
            <a:fld id="{A38DB642-B96B-4E4F-95BE-DCA4F685BD55}" type="slidenum">
              <a:rPr lang="en-US" smtClean="0"/>
              <a:t>8</a:t>
            </a:fld>
            <a:endParaRPr lang="en-US"/>
          </a:p>
        </p:txBody>
      </p:sp>
    </p:spTree>
    <p:extLst>
      <p:ext uri="{BB962C8B-B14F-4D97-AF65-F5344CB8AC3E}">
        <p14:creationId xmlns:p14="http://schemas.microsoft.com/office/powerpoint/2010/main" val="198335443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01BAD3-96E9-CD4E-D37A-B76413587009}"/>
              </a:ext>
            </a:extLst>
          </p:cNvPr>
          <p:cNvSpPr txBox="1"/>
          <p:nvPr/>
        </p:nvSpPr>
        <p:spPr>
          <a:xfrm>
            <a:off x="602883" y="750169"/>
            <a:ext cx="10054084" cy="726994"/>
          </a:xfrm>
          <a:prstGeom prst="rect">
            <a:avLst/>
          </a:prstGeom>
          <a:noFill/>
        </p:spPr>
        <p:txBody>
          <a:bodyPr wrap="square">
            <a:spAutoFit/>
          </a:bodyPr>
          <a:lstStyle/>
          <a:p>
            <a:pPr algn="just">
              <a:lnSpc>
                <a:spcPct val="109000"/>
              </a:lnSpc>
              <a:spcAft>
                <a:spcPts val="300"/>
              </a:spcAft>
            </a:pPr>
            <a:r>
              <a:rPr lang="en-US" sz="4000" b="1">
                <a:solidFill>
                  <a:srgbClr val="FF0000"/>
                </a:solidFill>
                <a:effectLst/>
                <a:latin typeface="Calibri" panose="020F0502020204030204" pitchFamily="34" charset="0"/>
                <a:ea typeface="Segoe UI" panose="020B0502040204020203" pitchFamily="34" charset="0"/>
                <a:cs typeface="Arial" panose="020B0604020202020204" pitchFamily="34" charset="0"/>
              </a:rPr>
              <a:t>1. </a:t>
            </a:r>
            <a:r>
              <a:rPr lang="en-US" sz="4000" b="1">
                <a:solidFill>
                  <a:srgbClr val="FF0000"/>
                </a:solidFill>
                <a:latin typeface="Calibri" panose="020F0502020204030204" pitchFamily="34" charset="0"/>
                <a:ea typeface="Segoe UI" panose="020B0502040204020203" pitchFamily="34" charset="0"/>
                <a:cs typeface="Arial" panose="020B0604020202020204" pitchFamily="34" charset="0"/>
              </a:rPr>
              <a:t>Khái niệm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9587361-B6E2-8AD7-35F2-7B44CB3DEF5A}"/>
              </a:ext>
            </a:extLst>
          </p:cNvPr>
          <p:cNvSpPr txBox="1"/>
          <p:nvPr/>
        </p:nvSpPr>
        <p:spPr>
          <a:xfrm>
            <a:off x="1197930" y="1590384"/>
            <a:ext cx="3603637" cy="25545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Đọc thông tin trong Bảng 4.1, hãy nhận xét tính đặc trưng về hệ gene ở một số loài sinh vật.</a:t>
            </a:r>
            <a:endParaRPr lang="en-US" sz="3200" b="1">
              <a:solidFill>
                <a:srgbClr val="00B05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2116BCF0-F823-2C0E-3A2A-718FE526CA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054" y="1538629"/>
            <a:ext cx="859657" cy="863999"/>
          </a:xfrm>
          <a:prstGeom prst="rect">
            <a:avLst/>
          </a:prstGeom>
        </p:spPr>
      </p:pic>
      <p:sp>
        <p:nvSpPr>
          <p:cNvPr id="7" name="TextBox 6">
            <a:extLst>
              <a:ext uri="{FF2B5EF4-FFF2-40B4-BE49-F238E27FC236}">
                <a16:creationId xmlns:a16="http://schemas.microsoft.com/office/drawing/2014/main" id="{C661DA74-3A99-E52C-BA40-9ABDAF292B65}"/>
              </a:ext>
            </a:extLst>
          </p:cNvPr>
          <p:cNvSpPr txBox="1"/>
          <p:nvPr/>
        </p:nvSpPr>
        <p:spPr>
          <a:xfrm>
            <a:off x="1197930" y="5407608"/>
            <a:ext cx="1082101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a:latin typeface="Calibri" panose="020F0502020204030204" pitchFamily="34" charset="0"/>
                <a:cs typeface="Calibri" panose="020F0502020204030204" pitchFamily="34" charset="0"/>
              </a:rPr>
              <a:t>Các loài sinh vật khác nhau có hệ gene đặc trưng về kích thước hệ gene (được tính bằng hàm lượng DNA) và số lượng gene.</a:t>
            </a:r>
          </a:p>
        </p:txBody>
      </p:sp>
      <p:pic>
        <p:nvPicPr>
          <p:cNvPr id="8" name="Picture 7">
            <a:extLst>
              <a:ext uri="{FF2B5EF4-FFF2-40B4-BE49-F238E27FC236}">
                <a16:creationId xmlns:a16="http://schemas.microsoft.com/office/drawing/2014/main" id="{3CC564BE-FD03-BCCE-40EF-89EEC92A3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54" y="5378775"/>
            <a:ext cx="859657" cy="802901"/>
          </a:xfrm>
          <a:prstGeom prst="rect">
            <a:avLst/>
          </a:prstGeom>
        </p:spPr>
      </p:pic>
      <p:pic>
        <p:nvPicPr>
          <p:cNvPr id="9" name="Picture 8">
            <a:extLst>
              <a:ext uri="{FF2B5EF4-FFF2-40B4-BE49-F238E27FC236}">
                <a16:creationId xmlns:a16="http://schemas.microsoft.com/office/drawing/2014/main" id="{10A5C80D-0227-8B51-7DD7-5295B2C3F49D}"/>
              </a:ext>
            </a:extLst>
          </p:cNvPr>
          <p:cNvPicPr>
            <a:picLocks noChangeAspect="1"/>
          </p:cNvPicPr>
          <p:nvPr/>
        </p:nvPicPr>
        <p:blipFill>
          <a:blip r:embed="rId4"/>
          <a:stretch>
            <a:fillRect/>
          </a:stretch>
        </p:blipFill>
        <p:spPr>
          <a:xfrm>
            <a:off x="4801567" y="1357309"/>
            <a:ext cx="6552233" cy="3925216"/>
          </a:xfrm>
          <a:prstGeom prst="rect">
            <a:avLst/>
          </a:prstGeom>
        </p:spPr>
      </p:pic>
      <p:sp>
        <p:nvSpPr>
          <p:cNvPr id="5" name="Slide Number Placeholder 4">
            <a:extLst>
              <a:ext uri="{FF2B5EF4-FFF2-40B4-BE49-F238E27FC236}">
                <a16:creationId xmlns:a16="http://schemas.microsoft.com/office/drawing/2014/main" id="{F68AB9F5-C759-B699-BEB2-DE22F7A8BC69}"/>
              </a:ext>
            </a:extLst>
          </p:cNvPr>
          <p:cNvSpPr>
            <a:spLocks noGrp="1"/>
          </p:cNvSpPr>
          <p:nvPr>
            <p:ph type="sldNum" sz="quarter" idx="12"/>
          </p:nvPr>
        </p:nvSpPr>
        <p:spPr/>
        <p:txBody>
          <a:bodyPr/>
          <a:lstStyle/>
          <a:p>
            <a:fld id="{A38DB642-B96B-4E4F-95BE-DCA4F685BD55}" type="slidenum">
              <a:rPr lang="en-US" smtClean="0"/>
              <a:t>9</a:t>
            </a:fld>
            <a:endParaRPr lang="en-US"/>
          </a:p>
        </p:txBody>
      </p:sp>
      <p:sp>
        <p:nvSpPr>
          <p:cNvPr id="10" name="Google Shape;158;p6">
            <a:extLst>
              <a:ext uri="{FF2B5EF4-FFF2-40B4-BE49-F238E27FC236}">
                <a16:creationId xmlns:a16="http://schemas.microsoft.com/office/drawing/2014/main" id="{F767781B-C78C-ADC6-7A21-6256483379D7}"/>
              </a:ext>
            </a:extLst>
          </p:cNvPr>
          <p:cNvSpPr/>
          <p:nvPr/>
        </p:nvSpPr>
        <p:spPr>
          <a:xfrm>
            <a:off x="114476" y="97668"/>
            <a:ext cx="3081305" cy="709425"/>
          </a:xfrm>
          <a:prstGeom prst="rect">
            <a:avLst/>
          </a:prstGeom>
          <a:solidFill>
            <a:srgbClr val="FBDC77">
              <a:lumMod val="60000"/>
              <a:lumOff val="40000"/>
            </a:srgbClr>
          </a:solidFill>
          <a:ln w="9525" cap="flat" cmpd="sng" algn="ctr">
            <a:solidFill>
              <a:srgbClr val="FFC000"/>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spcFirstLastPara="1" wrap="square" lIns="0" tIns="0" rIns="0" bIns="0" anchor="t" anchorCtr="0">
            <a:spAutoFit/>
          </a:bodyPr>
          <a:lstStyle/>
          <a:p>
            <a:pPr marL="111125">
              <a:lnSpc>
                <a:spcPct val="109000"/>
              </a:lnSpc>
              <a:spcAft>
                <a:spcPts val="300"/>
              </a:spcAft>
            </a:pPr>
            <a:r>
              <a:rPr lang="en-SG" sz="4000" b="1">
                <a:solidFill>
                  <a:srgbClr val="FF0000"/>
                </a:solidFill>
                <a:effectLst/>
                <a:latin typeface="Calibri" panose="020F0502020204030204" pitchFamily="34" charset="0"/>
                <a:ea typeface="Times New Roman" panose="02020603050405020304" pitchFamily="18" charset="0"/>
                <a:cs typeface="Arial" panose="020B0604020202020204" pitchFamily="34" charset="0"/>
              </a:rPr>
              <a:t>I. HỆ GENE</a:t>
            </a:r>
            <a:endParaRPr lang="en-US" sz="4000" b="1">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494406"/>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3589</TotalTime>
  <Words>2771</Words>
  <Application>Microsoft Office PowerPoint</Application>
  <PresentationFormat>Widescreen</PresentationFormat>
  <Paragraphs>273</Paragraphs>
  <Slides>50</Slides>
  <Notes>2</Notes>
  <HiddenSlides>6</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Calibri</vt:lpstr>
      <vt:lpstr>Calibri Light</vt:lpstr>
      <vt:lpstr>Segoe UI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quoct</dc:creator>
  <cp:lastModifiedBy>Administrator</cp:lastModifiedBy>
  <cp:revision>1060</cp:revision>
  <dcterms:created xsi:type="dcterms:W3CDTF">2019-04-01T09:07:42Z</dcterms:created>
  <dcterms:modified xsi:type="dcterms:W3CDTF">2024-08-05T00:40:44Z</dcterms:modified>
</cp:coreProperties>
</file>