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668" r:id="rId3"/>
    <p:sldId id="678" r:id="rId4"/>
    <p:sldId id="670" r:id="rId5"/>
    <p:sldId id="671" r:id="rId6"/>
    <p:sldId id="672" r:id="rId7"/>
    <p:sldId id="673" r:id="rId8"/>
    <p:sldId id="674" r:id="rId9"/>
    <p:sldId id="675" r:id="rId10"/>
    <p:sldId id="67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4" r:id="rId28"/>
    <p:sldId id="276" r:id="rId29"/>
    <p:sldId id="277" r:id="rId30"/>
    <p:sldId id="278" r:id="rId31"/>
    <p:sldId id="279" r:id="rId32"/>
    <p:sldId id="280" r:id="rId33"/>
    <p:sldId id="281" r:id="rId34"/>
    <p:sldId id="282" r:id="rId35"/>
    <p:sldId id="290" r:id="rId36"/>
    <p:sldId id="667" r:id="rId37"/>
  </p:sldIdLst>
  <p:sldSz cx="18288000" cy="10287000"/>
  <p:notesSz cx="6858000" cy="9144000"/>
  <p:embeddedFontLst>
    <p:embeddedFont>
      <p:font typeface="Century Gothic" panose="020B050202020202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8B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4622" autoAdjust="0"/>
  </p:normalViewPr>
  <p:slideViewPr>
    <p:cSldViewPr>
      <p:cViewPr varScale="1">
        <p:scale>
          <a:sx n="50" d="100"/>
          <a:sy n="50" d="100"/>
        </p:scale>
        <p:origin x="91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B33DB-8964-4C5C-A132-6A48D7CA8A58}" type="datetimeFigureOut">
              <a:rPr lang="vi-VN" smtClean="0"/>
              <a:t>13/09/2024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C09A7B-0DE2-49B6-AEB1-6679C6FAE57A}" type="slidenum">
              <a:rPr lang="vi-VN" smtClean="0"/>
              <a:t>‹#›</a:t>
            </a:fld>
            <a:endParaRPr lang="vi-VN"/>
          </a:p>
        </p:txBody>
      </p:sp>
    </p:spTree>
    <p:extLst>
      <p:ext uri="{BB962C8B-B14F-4D97-AF65-F5344CB8AC3E}">
        <p14:creationId xmlns:p14="http://schemas.microsoft.com/office/powerpoint/2010/main" val="2869492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EEC09A7B-0DE2-49B6-AEB1-6679C6FAE57A}" type="slidenum">
              <a:rPr lang="vi-VN" smtClean="0"/>
              <a:t>11</a:t>
            </a:fld>
            <a:endParaRPr lang="vi-VN"/>
          </a:p>
        </p:txBody>
      </p:sp>
    </p:spTree>
    <p:extLst>
      <p:ext uri="{BB962C8B-B14F-4D97-AF65-F5344CB8AC3E}">
        <p14:creationId xmlns:p14="http://schemas.microsoft.com/office/powerpoint/2010/main" val="417809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EEC09A7B-0DE2-49B6-AEB1-6679C6FAE57A}" type="slidenum">
              <a:rPr lang="vi-VN" smtClean="0"/>
              <a:t>27</a:t>
            </a:fld>
            <a:endParaRPr lang="vi-VN"/>
          </a:p>
        </p:txBody>
      </p:sp>
    </p:spTree>
    <p:extLst>
      <p:ext uri="{BB962C8B-B14F-4D97-AF65-F5344CB8AC3E}">
        <p14:creationId xmlns:p14="http://schemas.microsoft.com/office/powerpoint/2010/main" val="234080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13-Sep-24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13-Sep-24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13-Sep-24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13-Sep-24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13-Sep-24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13-Sep-24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13.svg"/><Relationship Id="rId5" Type="http://schemas.openxmlformats.org/officeDocument/2006/relationships/image" Target="../media/image57.svg"/><Relationship Id="rId10" Type="http://schemas.openxmlformats.org/officeDocument/2006/relationships/image" Target="../media/image12.png"/><Relationship Id="rId4" Type="http://schemas.openxmlformats.org/officeDocument/2006/relationships/image" Target="../media/image56.png"/><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image" Target="../media/image60.png"/><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14.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sv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sv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jpeg"/></Relationships>
</file>

<file path=ppt/slides/_rels/slide19.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jpe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svg"/><Relationship Id="rId7" Type="http://schemas.openxmlformats.org/officeDocument/2006/relationships/image" Target="../media/image107.jpe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svg"/><Relationship Id="rId4" Type="http://schemas.openxmlformats.org/officeDocument/2006/relationships/image" Target="../media/image104.png"/><Relationship Id="rId9" Type="http://schemas.openxmlformats.org/officeDocument/2006/relationships/image" Target="../media/image109.svg"/></Relationships>
</file>

<file path=ppt/slides/_rels/slide21.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sv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5.svg"/><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05.svg"/><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2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svg"/></Relationships>
</file>

<file path=ppt/slides/_rels/slide26.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02.png"/><Relationship Id="rId7" Type="http://schemas.openxmlformats.org/officeDocument/2006/relationships/image" Target="../media/image123.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slides/_rels/slide27.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slides/_rels/slide28.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6.svg"/><Relationship Id="rId7" Type="http://schemas.openxmlformats.org/officeDocument/2006/relationships/image" Target="../media/image139.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svg"/><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28.png"/><Relationship Id="rId26" Type="http://schemas.microsoft.com/office/2007/relationships/hdphoto" Target="../media/hdphoto14.wdp"/><Relationship Id="rId39" Type="http://schemas.microsoft.com/office/2007/relationships/hdphoto" Target="../media/hdphoto20.wdp"/><Relationship Id="rId21" Type="http://schemas.microsoft.com/office/2007/relationships/hdphoto" Target="../media/hdphoto12.wdp"/><Relationship Id="rId34" Type="http://schemas.microsoft.com/office/2007/relationships/hdphoto" Target="../media/hdphoto18.wdp"/><Relationship Id="rId42" Type="http://schemas.microsoft.com/office/2007/relationships/hdphoto" Target="../media/hdphoto21.wdp"/><Relationship Id="rId47" Type="http://schemas.openxmlformats.org/officeDocument/2006/relationships/image" Target="../media/image42.png"/><Relationship Id="rId50" Type="http://schemas.openxmlformats.org/officeDocument/2006/relationships/image" Target="../media/image43.png"/><Relationship Id="rId55" Type="http://schemas.openxmlformats.org/officeDocument/2006/relationships/slide" Target="slide15.xml"/><Relationship Id="rId7" Type="http://schemas.microsoft.com/office/2007/relationships/hdphoto" Target="../media/hdphoto5.wdp"/><Relationship Id="rId2" Type="http://schemas.openxmlformats.org/officeDocument/2006/relationships/image" Target="../media/image20.png"/><Relationship Id="rId16" Type="http://schemas.openxmlformats.org/officeDocument/2006/relationships/image" Target="../media/image27.png"/><Relationship Id="rId29" Type="http://schemas.openxmlformats.org/officeDocument/2006/relationships/image" Target="../media/image34.png"/><Relationship Id="rId11" Type="http://schemas.microsoft.com/office/2007/relationships/hdphoto" Target="../media/hdphoto7.wdp"/><Relationship Id="rId24" Type="http://schemas.openxmlformats.org/officeDocument/2006/relationships/image" Target="../media/image31.png"/><Relationship Id="rId32" Type="http://schemas.microsoft.com/office/2007/relationships/hdphoto" Target="../media/hdphoto17.wdp"/><Relationship Id="rId37" Type="http://schemas.microsoft.com/office/2007/relationships/hdphoto" Target="../media/hdphoto19.wdp"/><Relationship Id="rId40" Type="http://schemas.openxmlformats.org/officeDocument/2006/relationships/slide" Target="slide16.xml"/><Relationship Id="rId45" Type="http://schemas.microsoft.com/office/2007/relationships/hdphoto" Target="../media/hdphoto22.wdp"/><Relationship Id="rId53" Type="http://schemas.openxmlformats.org/officeDocument/2006/relationships/image" Target="../media/image44.png"/><Relationship Id="rId58" Type="http://schemas.openxmlformats.org/officeDocument/2006/relationships/slide" Target="slide10.xml"/><Relationship Id="rId5" Type="http://schemas.microsoft.com/office/2007/relationships/hdphoto" Target="../media/hdphoto4.wdp"/><Relationship Id="rId19" Type="http://schemas.microsoft.com/office/2007/relationships/hdphoto" Target="../media/hdphoto11.wdp"/><Relationship Id="rId4" Type="http://schemas.openxmlformats.org/officeDocument/2006/relationships/image" Target="../media/image21.png"/><Relationship Id="rId9" Type="http://schemas.microsoft.com/office/2007/relationships/hdphoto" Target="../media/hdphoto6.wdp"/><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image" Target="../media/image33.png"/><Relationship Id="rId30" Type="http://schemas.microsoft.com/office/2007/relationships/hdphoto" Target="../media/hdphoto16.wdp"/><Relationship Id="rId35" Type="http://schemas.openxmlformats.org/officeDocument/2006/relationships/image" Target="../media/image37.png"/><Relationship Id="rId43" Type="http://schemas.openxmlformats.org/officeDocument/2006/relationships/slide" Target="slide11.xml"/><Relationship Id="rId48" Type="http://schemas.microsoft.com/office/2007/relationships/hdphoto" Target="../media/hdphoto23.wdp"/><Relationship Id="rId56" Type="http://schemas.openxmlformats.org/officeDocument/2006/relationships/image" Target="../media/image45.png"/><Relationship Id="rId8" Type="http://schemas.openxmlformats.org/officeDocument/2006/relationships/image" Target="../media/image23.png"/><Relationship Id="rId51" Type="http://schemas.microsoft.com/office/2007/relationships/hdphoto" Target="../media/hdphoto24.wdp"/><Relationship Id="rId3" Type="http://schemas.microsoft.com/office/2007/relationships/hdphoto" Target="../media/hdphoto3.wdp"/><Relationship Id="rId12" Type="http://schemas.openxmlformats.org/officeDocument/2006/relationships/image" Target="../media/image25.png"/><Relationship Id="rId17" Type="http://schemas.microsoft.com/office/2007/relationships/hdphoto" Target="../media/hdphoto10.wdp"/><Relationship Id="rId25" Type="http://schemas.openxmlformats.org/officeDocument/2006/relationships/image" Target="../media/image32.png"/><Relationship Id="rId33" Type="http://schemas.openxmlformats.org/officeDocument/2006/relationships/image" Target="../media/image36.png"/><Relationship Id="rId38" Type="http://schemas.openxmlformats.org/officeDocument/2006/relationships/image" Target="../media/image39.png"/><Relationship Id="rId46" Type="http://schemas.openxmlformats.org/officeDocument/2006/relationships/slide" Target="slide12.xml"/><Relationship Id="rId59" Type="http://schemas.openxmlformats.org/officeDocument/2006/relationships/image" Target="../media/image46.jpeg"/><Relationship Id="rId20" Type="http://schemas.openxmlformats.org/officeDocument/2006/relationships/image" Target="../media/image29.png"/><Relationship Id="rId41" Type="http://schemas.openxmlformats.org/officeDocument/2006/relationships/image" Target="../media/image40.png"/><Relationship Id="rId54" Type="http://schemas.microsoft.com/office/2007/relationships/hdphoto" Target="../media/hdphoto25.wdp"/><Relationship Id="rId1" Type="http://schemas.openxmlformats.org/officeDocument/2006/relationships/slideLayout" Target="../slideLayouts/slideLayout1.xml"/><Relationship Id="rId6" Type="http://schemas.openxmlformats.org/officeDocument/2006/relationships/image" Target="../media/image22.png"/><Relationship Id="rId15" Type="http://schemas.microsoft.com/office/2007/relationships/hdphoto" Target="../media/hdphoto9.wdp"/><Relationship Id="rId23" Type="http://schemas.microsoft.com/office/2007/relationships/hdphoto" Target="../media/hdphoto13.wdp"/><Relationship Id="rId28" Type="http://schemas.microsoft.com/office/2007/relationships/hdphoto" Target="../media/hdphoto15.wdp"/><Relationship Id="rId36" Type="http://schemas.openxmlformats.org/officeDocument/2006/relationships/image" Target="../media/image38.png"/><Relationship Id="rId49" Type="http://schemas.openxmlformats.org/officeDocument/2006/relationships/slide" Target="slide13.xml"/><Relationship Id="rId57" Type="http://schemas.microsoft.com/office/2007/relationships/hdphoto" Target="../media/hdphoto26.wdp"/><Relationship Id="rId10" Type="http://schemas.openxmlformats.org/officeDocument/2006/relationships/image" Target="../media/image24.png"/><Relationship Id="rId31" Type="http://schemas.openxmlformats.org/officeDocument/2006/relationships/image" Target="../media/image35.png"/><Relationship Id="rId44" Type="http://schemas.openxmlformats.org/officeDocument/2006/relationships/image" Target="../media/image41.png"/><Relationship Id="rId52" Type="http://schemas.openxmlformats.org/officeDocument/2006/relationships/slide" Target="slide14.xml"/><Relationship Id="rId60" Type="http://schemas.openxmlformats.org/officeDocument/2006/relationships/image" Target="../media/image47.png"/></Relationships>
</file>

<file path=ppt/slides/_rels/slide30.xml.rels><?xml version="1.0" encoding="UTF-8" standalone="yes"?>
<Relationships xmlns="http://schemas.openxmlformats.org/package/2006/relationships"><Relationship Id="rId3" Type="http://schemas.openxmlformats.org/officeDocument/2006/relationships/image" Target="../media/image96.svg"/><Relationship Id="rId7" Type="http://schemas.openxmlformats.org/officeDocument/2006/relationships/image" Target="../media/image141.jpe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7.svg"/><Relationship Id="rId4" Type="http://schemas.openxmlformats.org/officeDocument/2006/relationships/image" Target="../media/image136.png"/></Relationships>
</file>

<file path=ppt/slides/_rels/slide31.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96.svg"/><Relationship Id="rId7" Type="http://schemas.openxmlformats.org/officeDocument/2006/relationships/image" Target="../media/image143.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37.svg"/><Relationship Id="rId4" Type="http://schemas.openxmlformats.org/officeDocument/2006/relationships/image" Target="../media/image136.png"/></Relationships>
</file>

<file path=ppt/slides/_rels/slide32.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96.svg"/><Relationship Id="rId7" Type="http://schemas.openxmlformats.org/officeDocument/2006/relationships/image" Target="../media/image146.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37.svg"/><Relationship Id="rId4" Type="http://schemas.openxmlformats.org/officeDocument/2006/relationships/image" Target="../media/image136.png"/></Relationships>
</file>

<file path=ppt/slides/_rels/slide33.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svg"/><Relationship Id="rId4" Type="http://schemas.openxmlformats.org/officeDocument/2006/relationships/image" Target="../media/image148.png"/></Relationships>
</file>

<file path=ppt/slides/_rels/slide34.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svg"/><Relationship Id="rId3" Type="http://schemas.openxmlformats.org/officeDocument/2006/relationships/image" Target="../media/image76.svg"/><Relationship Id="rId7" Type="http://schemas.openxmlformats.org/officeDocument/2006/relationships/image" Target="../media/image11.svg"/><Relationship Id="rId12" Type="http://schemas.openxmlformats.org/officeDocument/2006/relationships/image" Target="../media/image5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59.svg"/><Relationship Id="rId10" Type="http://schemas.openxmlformats.org/officeDocument/2006/relationships/image" Target="../media/image12.png"/><Relationship Id="rId4" Type="http://schemas.openxmlformats.org/officeDocument/2006/relationships/image" Target="../media/image58.png"/><Relationship Id="rId9" Type="http://schemas.openxmlformats.org/officeDocument/2006/relationships/image" Target="../media/image55.sv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4.png"/></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50.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6230600" cy="8229600"/>
          </a:xfrm>
          <a:prstGeom prst="rect">
            <a:avLst/>
          </a:prstGeom>
          <a:solidFill>
            <a:srgbClr val="F0F5DB"/>
          </a:solidFill>
        </p:spPr>
        <p:txBody>
          <a:bodyPr/>
          <a:lstStyle/>
          <a:p>
            <a:endParaRPr lang="en-US">
              <a:latin typeface="+mj-lt"/>
            </a:endParaRPr>
          </a:p>
        </p:txBody>
      </p:sp>
      <p:sp>
        <p:nvSpPr>
          <p:cNvPr id="3" name="Freeform 3"/>
          <p:cNvSpPr/>
          <p:nvPr/>
        </p:nvSpPr>
        <p:spPr>
          <a:xfrm>
            <a:off x="0" y="-937260"/>
            <a:ext cx="19973046" cy="13282075"/>
          </a:xfrm>
          <a:custGeom>
            <a:avLst/>
            <a:gdLst/>
            <a:ahLst/>
            <a:cxnLst/>
            <a:rect l="l" t="t" r="r" b="b"/>
            <a:pathLst>
              <a:path w="19973046" h="13282075">
                <a:moveTo>
                  <a:pt x="0" y="0"/>
                </a:moveTo>
                <a:lnTo>
                  <a:pt x="19973046" y="0"/>
                </a:lnTo>
                <a:lnTo>
                  <a:pt x="19973046" y="13282075"/>
                </a:lnTo>
                <a:lnTo>
                  <a:pt x="0" y="13282075"/>
                </a:lnTo>
                <a:lnTo>
                  <a:pt x="0" y="0"/>
                </a:lnTo>
                <a:close/>
              </a:path>
            </a:pathLst>
          </a:custGeom>
          <a:blipFill>
            <a:blip r:embed="rId2"/>
            <a:stretch>
              <a:fillRect/>
            </a:stretch>
          </a:blipFill>
        </p:spPr>
        <p:txBody>
          <a:bodyPr/>
          <a:lstStyle/>
          <a:p>
            <a:endParaRPr lang="en-US">
              <a:latin typeface="+mj-lt"/>
            </a:endParaRPr>
          </a:p>
        </p:txBody>
      </p:sp>
      <p:sp>
        <p:nvSpPr>
          <p:cNvPr id="4" name="TextBox 4"/>
          <p:cNvSpPr txBox="1"/>
          <p:nvPr/>
        </p:nvSpPr>
        <p:spPr>
          <a:xfrm>
            <a:off x="1028700" y="3438525"/>
            <a:ext cx="16230600" cy="3031599"/>
          </a:xfrm>
          <a:prstGeom prst="rect">
            <a:avLst/>
          </a:prstGeom>
        </p:spPr>
        <p:txBody>
          <a:bodyPr lIns="0" tIns="0" rIns="0" bIns="0" rtlCol="0" anchor="t">
            <a:spAutoFit/>
          </a:bodyPr>
          <a:lstStyle/>
          <a:p>
            <a:pPr algn="ctr">
              <a:lnSpc>
                <a:spcPts val="11999"/>
              </a:lnSpc>
            </a:pPr>
            <a:r>
              <a:rPr lang="en-US" sz="9999" b="1" spc="749">
                <a:solidFill>
                  <a:srgbClr val="136447"/>
                </a:solidFill>
                <a:effectLst>
                  <a:outerShdw blurRad="50800" dist="38100" algn="l" rotWithShape="0">
                    <a:prstClr val="black">
                      <a:alpha val="40000"/>
                    </a:prstClr>
                  </a:outerShdw>
                </a:effectLst>
                <a:latin typeface="+mj-lt"/>
              </a:rPr>
              <a:t>CHÀO MỪNG </a:t>
            </a:r>
          </a:p>
          <a:p>
            <a:pPr marL="0" lvl="0" indent="0" algn="ctr">
              <a:lnSpc>
                <a:spcPts val="11999"/>
              </a:lnSpc>
            </a:pPr>
            <a:r>
              <a:rPr lang="en-US" sz="9999" b="1" spc="749">
                <a:solidFill>
                  <a:srgbClr val="136447"/>
                </a:solidFill>
                <a:effectLst>
                  <a:outerShdw blurRad="50800" dist="38100" algn="l" rotWithShape="0">
                    <a:prstClr val="black">
                      <a:alpha val="40000"/>
                    </a:prstClr>
                  </a:outerShdw>
                </a:effectLst>
                <a:latin typeface="+mj-lt"/>
              </a:rPr>
              <a:t>CÁC EM HỌC SINH</a:t>
            </a:r>
          </a:p>
        </p:txBody>
      </p:sp>
      <p:sp>
        <p:nvSpPr>
          <p:cNvPr id="5" name="Freeform 5"/>
          <p:cNvSpPr/>
          <p:nvPr/>
        </p:nvSpPr>
        <p:spPr>
          <a:xfrm>
            <a:off x="15011400" y="5273475"/>
            <a:ext cx="8012796" cy="7721422"/>
          </a:xfrm>
          <a:custGeom>
            <a:avLst/>
            <a:gdLst/>
            <a:ahLst/>
            <a:cxnLst/>
            <a:rect l="l" t="t" r="r" b="b"/>
            <a:pathLst>
              <a:path w="8012796" h="7721422">
                <a:moveTo>
                  <a:pt x="0" y="0"/>
                </a:moveTo>
                <a:lnTo>
                  <a:pt x="8012796" y="0"/>
                </a:lnTo>
                <a:lnTo>
                  <a:pt x="8012796" y="7721422"/>
                </a:lnTo>
                <a:lnTo>
                  <a:pt x="0" y="7721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mj-lt"/>
            </a:endParaRPr>
          </a:p>
        </p:txBody>
      </p:sp>
      <p:sp>
        <p:nvSpPr>
          <p:cNvPr id="6" name="Freeform 6"/>
          <p:cNvSpPr/>
          <p:nvPr/>
        </p:nvSpPr>
        <p:spPr>
          <a:xfrm>
            <a:off x="1560707" y="-330006"/>
            <a:ext cx="15166587" cy="3469357"/>
          </a:xfrm>
          <a:custGeom>
            <a:avLst/>
            <a:gdLst/>
            <a:ahLst/>
            <a:cxnLst/>
            <a:rect l="l" t="t" r="r" b="b"/>
            <a:pathLst>
              <a:path w="15166587" h="3469357">
                <a:moveTo>
                  <a:pt x="0" y="0"/>
                </a:moveTo>
                <a:lnTo>
                  <a:pt x="15166586" y="0"/>
                </a:lnTo>
                <a:lnTo>
                  <a:pt x="15166586" y="3469357"/>
                </a:lnTo>
                <a:lnTo>
                  <a:pt x="0" y="34693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mj-lt"/>
            </a:endParaRPr>
          </a:p>
        </p:txBody>
      </p:sp>
      <p:sp>
        <p:nvSpPr>
          <p:cNvPr id="7" name="Freeform 7"/>
          <p:cNvSpPr/>
          <p:nvPr/>
        </p:nvSpPr>
        <p:spPr>
          <a:xfrm>
            <a:off x="-490198" y="-38168"/>
            <a:ext cx="3654235" cy="6355039"/>
          </a:xfrm>
          <a:custGeom>
            <a:avLst/>
            <a:gdLst/>
            <a:ahLst/>
            <a:cxnLst/>
            <a:rect l="l" t="t" r="r" b="b"/>
            <a:pathLst>
              <a:path w="3654235" h="6355039">
                <a:moveTo>
                  <a:pt x="0" y="0"/>
                </a:moveTo>
                <a:lnTo>
                  <a:pt x="3654235" y="0"/>
                </a:lnTo>
                <a:lnTo>
                  <a:pt x="3654235" y="6355038"/>
                </a:lnTo>
                <a:lnTo>
                  <a:pt x="0" y="63550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mj-lt"/>
            </a:endParaRPr>
          </a:p>
        </p:txBody>
      </p:sp>
      <p:sp>
        <p:nvSpPr>
          <p:cNvPr id="8" name="Freeform 8"/>
          <p:cNvSpPr/>
          <p:nvPr/>
        </p:nvSpPr>
        <p:spPr>
          <a:xfrm rot="-3790515">
            <a:off x="15695676" y="-63614"/>
            <a:ext cx="3127248" cy="4114800"/>
          </a:xfrm>
          <a:custGeom>
            <a:avLst/>
            <a:gdLst/>
            <a:ahLst/>
            <a:cxnLst/>
            <a:rect l="l" t="t" r="r" b="b"/>
            <a:pathLst>
              <a:path w="3127248" h="4114800">
                <a:moveTo>
                  <a:pt x="0" y="0"/>
                </a:moveTo>
                <a:lnTo>
                  <a:pt x="3127248" y="0"/>
                </a:lnTo>
                <a:lnTo>
                  <a:pt x="312724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mj-lt"/>
            </a:endParaRPr>
          </a:p>
        </p:txBody>
      </p:sp>
      <p:sp>
        <p:nvSpPr>
          <p:cNvPr id="9" name="Freeform 9"/>
          <p:cNvSpPr/>
          <p:nvPr/>
        </p:nvSpPr>
        <p:spPr>
          <a:xfrm rot="3440046">
            <a:off x="12731754" y="8058915"/>
            <a:ext cx="1967199" cy="2997117"/>
          </a:xfrm>
          <a:custGeom>
            <a:avLst/>
            <a:gdLst/>
            <a:ahLst/>
            <a:cxnLst/>
            <a:rect l="l" t="t" r="r" b="b"/>
            <a:pathLst>
              <a:path w="1967199" h="2997117">
                <a:moveTo>
                  <a:pt x="0" y="0"/>
                </a:moveTo>
                <a:lnTo>
                  <a:pt x="1967199" y="0"/>
                </a:lnTo>
                <a:lnTo>
                  <a:pt x="1967199" y="2997117"/>
                </a:lnTo>
                <a:lnTo>
                  <a:pt x="0" y="29971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mj-lt"/>
            </a:endParaRPr>
          </a:p>
        </p:txBody>
      </p:sp>
      <p:sp>
        <p:nvSpPr>
          <p:cNvPr id="10" name="Freeform 10"/>
          <p:cNvSpPr/>
          <p:nvPr/>
        </p:nvSpPr>
        <p:spPr>
          <a:xfrm rot="-3770448" flipH="1">
            <a:off x="6942724" y="7944440"/>
            <a:ext cx="4954429" cy="4801293"/>
          </a:xfrm>
          <a:custGeom>
            <a:avLst/>
            <a:gdLst/>
            <a:ahLst/>
            <a:cxnLst/>
            <a:rect l="l" t="t" r="r" b="b"/>
            <a:pathLst>
              <a:path w="4954429" h="4801293">
                <a:moveTo>
                  <a:pt x="4954430" y="0"/>
                </a:moveTo>
                <a:lnTo>
                  <a:pt x="0" y="0"/>
                </a:lnTo>
                <a:lnTo>
                  <a:pt x="0" y="4801292"/>
                </a:lnTo>
                <a:lnTo>
                  <a:pt x="4954430" y="4801292"/>
                </a:lnTo>
                <a:lnTo>
                  <a:pt x="495443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mj-lt"/>
            </a:endParaRPr>
          </a:p>
        </p:txBody>
      </p:sp>
      <p:sp>
        <p:nvSpPr>
          <p:cNvPr id="11" name="Freeform 11"/>
          <p:cNvSpPr/>
          <p:nvPr/>
        </p:nvSpPr>
        <p:spPr>
          <a:xfrm>
            <a:off x="0" y="5143500"/>
            <a:ext cx="7357666" cy="7201315"/>
          </a:xfrm>
          <a:custGeom>
            <a:avLst/>
            <a:gdLst/>
            <a:ahLst/>
            <a:cxnLst/>
            <a:rect l="l" t="t" r="r" b="b"/>
            <a:pathLst>
              <a:path w="7357666" h="7201315">
                <a:moveTo>
                  <a:pt x="0" y="0"/>
                </a:moveTo>
                <a:lnTo>
                  <a:pt x="7357666" y="0"/>
                </a:lnTo>
                <a:lnTo>
                  <a:pt x="7357666" y="7201315"/>
                </a:lnTo>
                <a:lnTo>
                  <a:pt x="0" y="720131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latin typeface="+mj-lt"/>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0" y="1714500"/>
            <a:ext cx="13487400" cy="2585323"/>
          </a:xfrm>
          <a:prstGeom prst="rect">
            <a:avLst/>
          </a:prstGeom>
          <a:solidFill>
            <a:schemeClr val="bg1"/>
          </a:solidFill>
        </p:spPr>
        <p:txBody>
          <a:bodyPr wrap="square" rtlCol="0">
            <a:spAutoFit/>
          </a:bodyPr>
          <a:lstStyle/>
          <a:p>
            <a:r>
              <a:rPr lang="en-US" sz="5400" b="1" dirty="0" err="1">
                <a:latin typeface="+mj-lt"/>
                <a:ea typeface="Times New Roman" panose="02020603050405020304" pitchFamily="18" charset="0"/>
              </a:rPr>
              <a:t>Câu</a:t>
            </a:r>
            <a:r>
              <a:rPr lang="en-US" sz="5400" b="1" dirty="0">
                <a:latin typeface="+mj-lt"/>
                <a:ea typeface="Times New Roman" panose="02020603050405020304" pitchFamily="18" charset="0"/>
              </a:rPr>
              <a:t> 7:</a:t>
            </a:r>
            <a:r>
              <a:rPr lang="en-US" sz="5400" dirty="0">
                <a:latin typeface="+mj-lt"/>
                <a:ea typeface="Times New Roman" panose="02020603050405020304" pitchFamily="18" charset="0"/>
              </a:rPr>
              <a:t> </a:t>
            </a:r>
            <a:r>
              <a:rPr lang="vi-VN" sz="5400" dirty="0">
                <a:latin typeface="+mj-lt"/>
                <a:ea typeface="Times New Roman" panose="02020603050405020304" pitchFamily="18" charset="0"/>
              </a:rPr>
              <a:t>Điền từ còn thiếu: </a:t>
            </a:r>
            <a:r>
              <a:rPr lang="vi-VN" sz="5400" spc="-10" dirty="0">
                <a:solidFill>
                  <a:srgbClr val="231F20"/>
                </a:solidFill>
                <a:latin typeface="+mj-lt"/>
                <a:ea typeface="Calibri" panose="020F0502020204030204" pitchFamily="34" charset="0"/>
              </a:rPr>
              <a:t>Điều</a:t>
            </a:r>
            <a:r>
              <a:rPr lang="vi-VN" sz="5400" spc="-55" dirty="0">
                <a:solidFill>
                  <a:srgbClr val="231F20"/>
                </a:solidFill>
                <a:latin typeface="+mj-lt"/>
                <a:ea typeface="Calibri" panose="020F0502020204030204" pitchFamily="34" charset="0"/>
              </a:rPr>
              <a:t> </a:t>
            </a:r>
            <a:r>
              <a:rPr lang="vi-VN" sz="5400" spc="-10" dirty="0">
                <a:solidFill>
                  <a:srgbClr val="231F20"/>
                </a:solidFill>
                <a:latin typeface="+mj-lt"/>
                <a:ea typeface="Calibri" panose="020F0502020204030204" pitchFamily="34" charset="0"/>
              </a:rPr>
              <a:t>hoà</a:t>
            </a:r>
            <a:r>
              <a:rPr lang="vi-VN" sz="5400" spc="-50" dirty="0">
                <a:solidFill>
                  <a:srgbClr val="231F20"/>
                </a:solidFill>
                <a:latin typeface="+mj-lt"/>
                <a:ea typeface="Calibri" panose="020F0502020204030204" pitchFamily="34" charset="0"/>
              </a:rPr>
              <a:t> </a:t>
            </a:r>
            <a:r>
              <a:rPr lang="vi-VN" sz="5400" spc="-10" dirty="0">
                <a:solidFill>
                  <a:srgbClr val="231F20"/>
                </a:solidFill>
                <a:latin typeface="+mj-lt"/>
                <a:ea typeface="Calibri" panose="020F0502020204030204" pitchFamily="34" charset="0"/>
              </a:rPr>
              <a:t>hoạt</a:t>
            </a:r>
            <a:r>
              <a:rPr lang="vi-VN" sz="5400" spc="-55" dirty="0">
                <a:solidFill>
                  <a:srgbClr val="231F20"/>
                </a:solidFill>
                <a:latin typeface="+mj-lt"/>
                <a:ea typeface="Calibri" panose="020F0502020204030204" pitchFamily="34" charset="0"/>
              </a:rPr>
              <a:t> </a:t>
            </a:r>
            <a:r>
              <a:rPr lang="vi-VN" sz="5400" spc="-10" dirty="0">
                <a:solidFill>
                  <a:srgbClr val="231F20"/>
                </a:solidFill>
                <a:latin typeface="+mj-lt"/>
                <a:ea typeface="Calibri" panose="020F0502020204030204" pitchFamily="34" charset="0"/>
              </a:rPr>
              <a:t>động</a:t>
            </a:r>
            <a:r>
              <a:rPr lang="vi-VN" sz="5400" spc="-55" dirty="0">
                <a:solidFill>
                  <a:srgbClr val="231F20"/>
                </a:solidFill>
                <a:latin typeface="+mj-lt"/>
                <a:ea typeface="Calibri" panose="020F0502020204030204" pitchFamily="34" charset="0"/>
              </a:rPr>
              <a:t> </a:t>
            </a:r>
            <a:r>
              <a:rPr lang="vi-VN" sz="5400" spc="-10" dirty="0">
                <a:solidFill>
                  <a:srgbClr val="231F20"/>
                </a:solidFill>
                <a:latin typeface="+mj-lt"/>
                <a:ea typeface="Calibri" panose="020F0502020204030204" pitchFamily="34" charset="0"/>
              </a:rPr>
              <a:t>gene</a:t>
            </a:r>
            <a:r>
              <a:rPr lang="vi-VN" sz="5400" spc="-55"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chính</a:t>
            </a:r>
            <a:r>
              <a:rPr lang="vi-VN" sz="5400" spc="-50"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là</a:t>
            </a:r>
            <a:r>
              <a:rPr lang="vi-VN" sz="5400" spc="-55"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điều</a:t>
            </a:r>
            <a:r>
              <a:rPr lang="vi-VN" sz="5400" spc="-55"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hoà</a:t>
            </a:r>
            <a:r>
              <a:rPr lang="vi-VN" sz="5400" spc="-50"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lượng .... của</a:t>
            </a:r>
            <a:r>
              <a:rPr lang="vi-VN" sz="5400" spc="-75"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gene</a:t>
            </a:r>
            <a:r>
              <a:rPr lang="vi-VN" sz="5400" spc="-75"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được</a:t>
            </a:r>
            <a:r>
              <a:rPr lang="vi-VN" sz="5400" spc="-70" dirty="0">
                <a:solidFill>
                  <a:srgbClr val="231F20"/>
                </a:solidFill>
                <a:latin typeface="+mj-lt"/>
                <a:ea typeface="Calibri" panose="020F0502020204030204" pitchFamily="34" charset="0"/>
              </a:rPr>
              <a:t> </a:t>
            </a:r>
            <a:r>
              <a:rPr lang="vi-VN" sz="5400" spc="-5" dirty="0">
                <a:solidFill>
                  <a:srgbClr val="231F20"/>
                </a:solidFill>
                <a:latin typeface="+mj-lt"/>
                <a:ea typeface="Calibri" panose="020F0502020204030204" pitchFamily="34" charset="0"/>
              </a:rPr>
              <a:t>tạo</a:t>
            </a:r>
            <a:r>
              <a:rPr lang="vi-VN" sz="5400" spc="-75" dirty="0">
                <a:solidFill>
                  <a:srgbClr val="231F20"/>
                </a:solidFill>
                <a:latin typeface="+mj-lt"/>
                <a:ea typeface="Calibri" panose="020F0502020204030204" pitchFamily="34" charset="0"/>
              </a:rPr>
              <a:t> </a:t>
            </a:r>
            <a:r>
              <a:rPr lang="vi-VN" sz="5400" dirty="0">
                <a:solidFill>
                  <a:srgbClr val="231F20"/>
                </a:solidFill>
                <a:latin typeface="+mj-lt"/>
                <a:ea typeface="Calibri" panose="020F0502020204030204" pitchFamily="34" charset="0"/>
              </a:rPr>
              <a:t>ra.</a:t>
            </a:r>
            <a:endParaRPr lang="en-US" sz="5400" b="1" dirty="0">
              <a:solidFill>
                <a:schemeClr val="bg1"/>
              </a:solidFill>
              <a:latin typeface="+mj-lt"/>
              <a:cs typeface="Arial" panose="020B0604020202020204" pitchFamily="34" charset="0"/>
            </a:endParaRPr>
          </a:p>
        </p:txBody>
      </p:sp>
      <p:sp>
        <p:nvSpPr>
          <p:cNvPr id="5" name="TextBox 4"/>
          <p:cNvSpPr txBox="1"/>
          <p:nvPr/>
        </p:nvSpPr>
        <p:spPr>
          <a:xfrm>
            <a:off x="4584094" y="4838701"/>
            <a:ext cx="4826962" cy="830997"/>
          </a:xfrm>
          <a:prstGeom prst="rect">
            <a:avLst/>
          </a:prstGeom>
          <a:noFill/>
        </p:spPr>
        <p:txBody>
          <a:bodyPr wrap="none" rtlCol="0">
            <a:spAutoFit/>
          </a:bodyPr>
          <a:lstStyle/>
          <a:p>
            <a:r>
              <a:rPr lang="en-US" sz="4800" b="1" dirty="0" err="1">
                <a:solidFill>
                  <a:srgbClr val="0000FF"/>
                </a:solidFill>
                <a:latin typeface="+mj-lt"/>
              </a:rPr>
              <a:t>Đáp</a:t>
            </a:r>
            <a:r>
              <a:rPr lang="en-US" sz="4800" b="1" dirty="0">
                <a:solidFill>
                  <a:srgbClr val="0000FF"/>
                </a:solidFill>
                <a:latin typeface="+mj-lt"/>
              </a:rPr>
              <a:t> </a:t>
            </a:r>
            <a:r>
              <a:rPr lang="en-US" sz="4800" b="1" dirty="0" err="1">
                <a:solidFill>
                  <a:srgbClr val="0000FF"/>
                </a:solidFill>
                <a:latin typeface="+mj-lt"/>
              </a:rPr>
              <a:t>án</a:t>
            </a:r>
            <a:r>
              <a:rPr lang="en-US" sz="4800" b="1" dirty="0">
                <a:solidFill>
                  <a:srgbClr val="0000FF"/>
                </a:solidFill>
                <a:latin typeface="+mj-lt"/>
              </a:rPr>
              <a:t>: </a:t>
            </a:r>
            <a:r>
              <a:rPr lang="en-US" sz="4800" b="1" dirty="0" err="1">
                <a:solidFill>
                  <a:srgbClr val="0000FF"/>
                </a:solidFill>
                <a:latin typeface="+mj-lt"/>
              </a:rPr>
              <a:t>Sản</a:t>
            </a:r>
            <a:r>
              <a:rPr lang="en-US" sz="4800" b="1" dirty="0">
                <a:solidFill>
                  <a:srgbClr val="0000FF"/>
                </a:solidFill>
                <a:latin typeface="+mj-lt"/>
              </a:rPr>
              <a:t> </a:t>
            </a:r>
            <a:r>
              <a:rPr lang="en-US" sz="4800" b="1" dirty="0" err="1">
                <a:solidFill>
                  <a:srgbClr val="0000FF"/>
                </a:solidFill>
                <a:latin typeface="+mj-lt"/>
              </a:rPr>
              <a:t>phẩm</a:t>
            </a:r>
            <a:endParaRPr lang="en-US" sz="4800" b="1" dirty="0">
              <a:solidFill>
                <a:srgbClr val="0000FF"/>
              </a:solidFill>
              <a:latin typeface="+mj-lt"/>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65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9942399" y="0"/>
            <a:ext cx="9144000" cy="10287000"/>
          </a:xfrm>
          <a:prstGeom prst="rect">
            <a:avLst/>
          </a:prstGeom>
          <a:solidFill>
            <a:srgbClr val="F0F5DB"/>
          </a:solidFill>
        </p:spPr>
        <p:txBody>
          <a:bodyPr/>
          <a:lstStyle/>
          <a:p>
            <a:endParaRPr lang="en-US">
              <a:latin typeface="+mj-lt"/>
            </a:endParaRPr>
          </a:p>
        </p:txBody>
      </p:sp>
      <p:sp>
        <p:nvSpPr>
          <p:cNvPr id="3" name="Freeform 3"/>
          <p:cNvSpPr/>
          <p:nvPr/>
        </p:nvSpPr>
        <p:spPr>
          <a:xfrm>
            <a:off x="399199" y="678624"/>
            <a:ext cx="9088466" cy="7980871"/>
          </a:xfrm>
          <a:custGeom>
            <a:avLst/>
            <a:gdLst/>
            <a:ahLst/>
            <a:cxnLst/>
            <a:rect l="l" t="t" r="r" b="b"/>
            <a:pathLst>
              <a:path w="9088466" h="7980871">
                <a:moveTo>
                  <a:pt x="0" y="0"/>
                </a:moveTo>
                <a:lnTo>
                  <a:pt x="9088466" y="0"/>
                </a:lnTo>
                <a:lnTo>
                  <a:pt x="9088466" y="7980871"/>
                </a:lnTo>
                <a:lnTo>
                  <a:pt x="0" y="7980871"/>
                </a:lnTo>
                <a:lnTo>
                  <a:pt x="0" y="0"/>
                </a:lnTo>
                <a:close/>
              </a:path>
            </a:pathLst>
          </a:custGeom>
          <a:blipFill>
            <a:blip r:embed="rId3"/>
            <a:stretch>
              <a:fillRect l="-2097" t="-140" r="-7977" b="-140"/>
            </a:stretch>
          </a:blipFill>
        </p:spPr>
        <p:txBody>
          <a:bodyPr/>
          <a:lstStyle/>
          <a:p>
            <a:endParaRPr lang="en-US">
              <a:latin typeface="+mj-lt"/>
            </a:endParaRPr>
          </a:p>
        </p:txBody>
      </p:sp>
      <p:grpSp>
        <p:nvGrpSpPr>
          <p:cNvPr id="9" name="Group 8">
            <a:extLst>
              <a:ext uri="{FF2B5EF4-FFF2-40B4-BE49-F238E27FC236}">
                <a16:creationId xmlns:a16="http://schemas.microsoft.com/office/drawing/2014/main" id="{0C756E3A-C7CA-65EC-5586-C6AF594E4DF0}"/>
              </a:ext>
            </a:extLst>
          </p:cNvPr>
          <p:cNvGrpSpPr/>
          <p:nvPr/>
        </p:nvGrpSpPr>
        <p:grpSpPr>
          <a:xfrm>
            <a:off x="10065787" y="678624"/>
            <a:ext cx="7715543" cy="8163701"/>
            <a:chOff x="10065787" y="678624"/>
            <a:chExt cx="7715543" cy="8163701"/>
          </a:xfrm>
        </p:grpSpPr>
        <p:grpSp>
          <p:nvGrpSpPr>
            <p:cNvPr id="4" name="Group 4"/>
            <p:cNvGrpSpPr/>
            <p:nvPr/>
          </p:nvGrpSpPr>
          <p:grpSpPr>
            <a:xfrm>
              <a:off x="10065787" y="678624"/>
              <a:ext cx="7715543" cy="8163701"/>
              <a:chOff x="0" y="0"/>
              <a:chExt cx="2032077" cy="2150111"/>
            </a:xfrm>
          </p:grpSpPr>
          <p:sp>
            <p:nvSpPr>
              <p:cNvPr id="5" name="Freeform 5"/>
              <p:cNvSpPr/>
              <p:nvPr/>
            </p:nvSpPr>
            <p:spPr>
              <a:xfrm>
                <a:off x="0" y="0"/>
                <a:ext cx="2032077" cy="2150111"/>
              </a:xfrm>
              <a:custGeom>
                <a:avLst/>
                <a:gdLst/>
                <a:ahLst/>
                <a:cxnLst/>
                <a:rect l="l" t="t" r="r" b="b"/>
                <a:pathLst>
                  <a:path w="2032077" h="2150111">
                    <a:moveTo>
                      <a:pt x="0" y="0"/>
                    </a:moveTo>
                    <a:lnTo>
                      <a:pt x="2032077" y="0"/>
                    </a:lnTo>
                    <a:lnTo>
                      <a:pt x="2032077" y="2150111"/>
                    </a:lnTo>
                    <a:lnTo>
                      <a:pt x="0" y="2150111"/>
                    </a:lnTo>
                    <a:close/>
                  </a:path>
                </a:pathLst>
              </a:custGeom>
              <a:solidFill>
                <a:srgbClr val="000000">
                  <a:alpha val="0"/>
                </a:srgbClr>
              </a:solidFill>
              <a:ln w="85725" cap="sq">
                <a:solidFill>
                  <a:srgbClr val="000000"/>
                </a:solidFill>
                <a:prstDash val="dash"/>
                <a:miter/>
              </a:ln>
            </p:spPr>
            <p:txBody>
              <a:bodyPr/>
              <a:lstStyle/>
              <a:p>
                <a:endParaRPr lang="en-US">
                  <a:latin typeface="+mj-lt"/>
                </a:endParaRPr>
              </a:p>
            </p:txBody>
          </p:sp>
          <p:sp>
            <p:nvSpPr>
              <p:cNvPr id="6" name="TextBox 6"/>
              <p:cNvSpPr txBox="1"/>
              <p:nvPr/>
            </p:nvSpPr>
            <p:spPr>
              <a:xfrm>
                <a:off x="0" y="-57150"/>
                <a:ext cx="2032077" cy="2207261"/>
              </a:xfrm>
              <a:prstGeom prst="rect">
                <a:avLst/>
              </a:prstGeom>
            </p:spPr>
            <p:txBody>
              <a:bodyPr lIns="50800" tIns="50800" rIns="50800" bIns="50800" rtlCol="0" anchor="ctr"/>
              <a:lstStyle/>
              <a:p>
                <a:pPr algn="ctr">
                  <a:lnSpc>
                    <a:spcPts val="2659"/>
                  </a:lnSpc>
                </a:pPr>
                <a:endParaRPr>
                  <a:latin typeface="+mj-lt"/>
                </a:endParaRPr>
              </a:p>
            </p:txBody>
          </p:sp>
        </p:grpSp>
        <p:sp>
          <p:nvSpPr>
            <p:cNvPr id="7" name="TextBox 7"/>
            <p:cNvSpPr txBox="1"/>
            <p:nvPr/>
          </p:nvSpPr>
          <p:spPr>
            <a:xfrm>
              <a:off x="10591800" y="1181100"/>
              <a:ext cx="6922558" cy="5831083"/>
            </a:xfrm>
            <a:prstGeom prst="rect">
              <a:avLst/>
            </a:prstGeom>
          </p:spPr>
          <p:txBody>
            <a:bodyPr lIns="0" tIns="0" rIns="0" bIns="0" rtlCol="0" anchor="t">
              <a:spAutoFit/>
            </a:bodyPr>
            <a:lstStyle/>
            <a:p>
              <a:pPr>
                <a:lnSpc>
                  <a:spcPts val="5069"/>
                </a:lnSpc>
              </a:pPr>
              <a:r>
                <a:rPr lang="en-US" sz="3200">
                  <a:latin typeface="+mj-lt"/>
                </a:rPr>
                <a:t>Hiện nay, việc sử dụng tế bào gốc trong y học là một trong những thành tựu có vai trò quan trọng trong điều trị các bệnh di truyền ở người. </a:t>
              </a:r>
            </a:p>
            <a:p>
              <a:pPr marL="0" lvl="0" indent="0">
                <a:lnSpc>
                  <a:spcPts val="5069"/>
                </a:lnSpc>
              </a:pPr>
              <a:r>
                <a:rPr lang="en-US" sz="3200">
                  <a:latin typeface="+mj-lt"/>
                </a:rPr>
                <a:t>Tế bào gốc được sử dụng để thay thế cho các tế bào, mô bị tổn thương trong cơ thể bệnh nhân. Bằng cách nào mà tế bào gốc có thể trở thành các loại tế bào khác nhau trong cơ thể? </a:t>
              </a:r>
            </a:p>
          </p:txBody>
        </p:sp>
      </p:grpSp>
      <p:sp>
        <p:nvSpPr>
          <p:cNvPr id="8" name="Freeform 8"/>
          <p:cNvSpPr/>
          <p:nvPr/>
        </p:nvSpPr>
        <p:spPr>
          <a:xfrm>
            <a:off x="16232669" y="6172200"/>
            <a:ext cx="3097322" cy="4114800"/>
          </a:xfrm>
          <a:custGeom>
            <a:avLst/>
            <a:gdLst/>
            <a:ahLst/>
            <a:cxnLst/>
            <a:rect l="l" t="t" r="r" b="b"/>
            <a:pathLst>
              <a:path w="3097322" h="4114800">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6607555" y="148320"/>
            <a:ext cx="800642" cy="917462"/>
          </a:xfrm>
          <a:custGeom>
            <a:avLst/>
            <a:gdLst/>
            <a:ahLst/>
            <a:cxnLst/>
            <a:rect l="l" t="t" r="r" b="b"/>
            <a:pathLst>
              <a:path w="800642" h="917462">
                <a:moveTo>
                  <a:pt x="0" y="0"/>
                </a:moveTo>
                <a:lnTo>
                  <a:pt x="800642" y="0"/>
                </a:lnTo>
                <a:lnTo>
                  <a:pt x="800642" y="917462"/>
                </a:lnTo>
                <a:lnTo>
                  <a:pt x="0" y="917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3581400" y="-145510"/>
            <a:ext cx="768281" cy="880380"/>
          </a:xfrm>
          <a:custGeom>
            <a:avLst/>
            <a:gdLst/>
            <a:ahLst/>
            <a:cxnLst/>
            <a:rect l="l" t="t" r="r" b="b"/>
            <a:pathLst>
              <a:path w="768281" h="880380">
                <a:moveTo>
                  <a:pt x="0" y="0"/>
                </a:moveTo>
                <a:lnTo>
                  <a:pt x="768282" y="0"/>
                </a:lnTo>
                <a:lnTo>
                  <a:pt x="768282" y="880380"/>
                </a:lnTo>
                <a:lnTo>
                  <a:pt x="0" y="880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4" name="Freeform 4"/>
          <p:cNvSpPr/>
          <p:nvPr/>
        </p:nvSpPr>
        <p:spPr>
          <a:xfrm>
            <a:off x="1223841" y="6490147"/>
            <a:ext cx="753212" cy="863112"/>
          </a:xfrm>
          <a:custGeom>
            <a:avLst/>
            <a:gdLst/>
            <a:ahLst/>
            <a:cxnLst/>
            <a:rect l="l" t="t" r="r" b="b"/>
            <a:pathLst>
              <a:path w="753212" h="863112">
                <a:moveTo>
                  <a:pt x="0" y="0"/>
                </a:moveTo>
                <a:lnTo>
                  <a:pt x="753212" y="0"/>
                </a:lnTo>
                <a:lnTo>
                  <a:pt x="753212" y="863112"/>
                </a:lnTo>
                <a:lnTo>
                  <a:pt x="0" y="863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5" name="Freeform 5"/>
          <p:cNvSpPr/>
          <p:nvPr/>
        </p:nvSpPr>
        <p:spPr>
          <a:xfrm>
            <a:off x="17643687" y="9423888"/>
            <a:ext cx="753212" cy="863112"/>
          </a:xfrm>
          <a:custGeom>
            <a:avLst/>
            <a:gdLst/>
            <a:ahLst/>
            <a:cxnLst/>
            <a:rect l="l" t="t" r="r" b="b"/>
            <a:pathLst>
              <a:path w="753212" h="863112">
                <a:moveTo>
                  <a:pt x="0" y="0"/>
                </a:moveTo>
                <a:lnTo>
                  <a:pt x="753212" y="0"/>
                </a:lnTo>
                <a:lnTo>
                  <a:pt x="753212" y="863112"/>
                </a:lnTo>
                <a:lnTo>
                  <a:pt x="0" y="863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6" name="Freeform 6"/>
          <p:cNvSpPr/>
          <p:nvPr/>
        </p:nvSpPr>
        <p:spPr>
          <a:xfrm rot="2807856">
            <a:off x="16862177" y="4207227"/>
            <a:ext cx="393075" cy="2807680"/>
          </a:xfrm>
          <a:custGeom>
            <a:avLst/>
            <a:gdLst/>
            <a:ahLst/>
            <a:cxnLst/>
            <a:rect l="l" t="t" r="r" b="b"/>
            <a:pathLst>
              <a:path w="393075" h="2807680">
                <a:moveTo>
                  <a:pt x="0" y="0"/>
                </a:moveTo>
                <a:lnTo>
                  <a:pt x="393075" y="0"/>
                </a:lnTo>
                <a:lnTo>
                  <a:pt x="393075" y="2807679"/>
                </a:lnTo>
                <a:lnTo>
                  <a:pt x="0" y="28076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7" name="Freeform 7"/>
          <p:cNvSpPr/>
          <p:nvPr/>
        </p:nvSpPr>
        <p:spPr>
          <a:xfrm rot="2807856">
            <a:off x="17211660" y="5086308"/>
            <a:ext cx="393075" cy="2807680"/>
          </a:xfrm>
          <a:custGeom>
            <a:avLst/>
            <a:gdLst/>
            <a:ahLst/>
            <a:cxnLst/>
            <a:rect l="l" t="t" r="r" b="b"/>
            <a:pathLst>
              <a:path w="393075" h="2807680">
                <a:moveTo>
                  <a:pt x="0" y="0"/>
                </a:moveTo>
                <a:lnTo>
                  <a:pt x="393075" y="0"/>
                </a:lnTo>
                <a:lnTo>
                  <a:pt x="393075" y="2807679"/>
                </a:lnTo>
                <a:lnTo>
                  <a:pt x="0" y="28076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8" name="Freeform 8"/>
          <p:cNvSpPr/>
          <p:nvPr/>
        </p:nvSpPr>
        <p:spPr>
          <a:xfrm rot="-545948">
            <a:off x="17175024" y="4713174"/>
            <a:ext cx="393075" cy="2807680"/>
          </a:xfrm>
          <a:custGeom>
            <a:avLst/>
            <a:gdLst/>
            <a:ahLst/>
            <a:cxnLst/>
            <a:rect l="l" t="t" r="r" b="b"/>
            <a:pathLst>
              <a:path w="393075" h="2807680">
                <a:moveTo>
                  <a:pt x="0" y="0"/>
                </a:moveTo>
                <a:lnTo>
                  <a:pt x="393075" y="0"/>
                </a:lnTo>
                <a:lnTo>
                  <a:pt x="393075" y="2807680"/>
                </a:lnTo>
                <a:lnTo>
                  <a:pt x="0" y="28076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grpSp>
        <p:nvGrpSpPr>
          <p:cNvPr id="9" name="Group 9"/>
          <p:cNvGrpSpPr/>
          <p:nvPr/>
        </p:nvGrpSpPr>
        <p:grpSpPr>
          <a:xfrm>
            <a:off x="1028700" y="983221"/>
            <a:ext cx="16230600" cy="8440667"/>
            <a:chOff x="0" y="0"/>
            <a:chExt cx="4274726" cy="2223056"/>
          </a:xfrm>
        </p:grpSpPr>
        <p:sp>
          <p:nvSpPr>
            <p:cNvPr id="10" name="Freeform 10"/>
            <p:cNvSpPr/>
            <p:nvPr/>
          </p:nvSpPr>
          <p:spPr>
            <a:xfrm>
              <a:off x="0" y="0"/>
              <a:ext cx="4274726" cy="2223056"/>
            </a:xfrm>
            <a:custGeom>
              <a:avLst/>
              <a:gdLst/>
              <a:ahLst/>
              <a:cxnLst/>
              <a:rect l="l" t="t" r="r" b="b"/>
              <a:pathLst>
                <a:path w="4274726" h="2223056">
                  <a:moveTo>
                    <a:pt x="47700" y="0"/>
                  </a:moveTo>
                  <a:lnTo>
                    <a:pt x="4227026" y="0"/>
                  </a:lnTo>
                  <a:cubicBezTo>
                    <a:pt x="4239677" y="0"/>
                    <a:pt x="4251809" y="5025"/>
                    <a:pt x="4260755" y="13971"/>
                  </a:cubicBezTo>
                  <a:cubicBezTo>
                    <a:pt x="4269700" y="22916"/>
                    <a:pt x="4274726" y="35049"/>
                    <a:pt x="4274726" y="47700"/>
                  </a:cubicBezTo>
                  <a:lnTo>
                    <a:pt x="4274726" y="2175357"/>
                  </a:lnTo>
                  <a:cubicBezTo>
                    <a:pt x="4274726" y="2188008"/>
                    <a:pt x="4269700" y="2200140"/>
                    <a:pt x="4260755" y="2209086"/>
                  </a:cubicBezTo>
                  <a:cubicBezTo>
                    <a:pt x="4251809" y="2218031"/>
                    <a:pt x="4239677" y="2223056"/>
                    <a:pt x="4227026" y="2223056"/>
                  </a:cubicBezTo>
                  <a:lnTo>
                    <a:pt x="47700" y="2223056"/>
                  </a:lnTo>
                  <a:cubicBezTo>
                    <a:pt x="35049" y="2223056"/>
                    <a:pt x="22916" y="2218031"/>
                    <a:pt x="13971" y="2209086"/>
                  </a:cubicBezTo>
                  <a:cubicBezTo>
                    <a:pt x="5025" y="2200140"/>
                    <a:pt x="0" y="2188008"/>
                    <a:pt x="0" y="2175357"/>
                  </a:cubicBezTo>
                  <a:lnTo>
                    <a:pt x="0" y="47700"/>
                  </a:lnTo>
                  <a:cubicBezTo>
                    <a:pt x="0" y="35049"/>
                    <a:pt x="5025" y="22916"/>
                    <a:pt x="13971" y="13971"/>
                  </a:cubicBezTo>
                  <a:cubicBezTo>
                    <a:pt x="22916" y="5025"/>
                    <a:pt x="35049" y="0"/>
                    <a:pt x="47700" y="0"/>
                  </a:cubicBezTo>
                  <a:close/>
                </a:path>
              </a:pathLst>
            </a:custGeom>
            <a:solidFill>
              <a:srgbClr val="F0F5DB"/>
            </a:solidFill>
            <a:ln w="238125" cap="rnd">
              <a:solidFill>
                <a:srgbClr val="5E9459"/>
              </a:solidFill>
              <a:prstDash val="solid"/>
              <a:round/>
            </a:ln>
          </p:spPr>
          <p:txBody>
            <a:bodyPr/>
            <a:lstStyle/>
            <a:p>
              <a:endParaRPr lang="en-US">
                <a:latin typeface="+mj-lt"/>
              </a:endParaRPr>
            </a:p>
          </p:txBody>
        </p:sp>
        <p:sp>
          <p:nvSpPr>
            <p:cNvPr id="11" name="TextBox 11"/>
            <p:cNvSpPr txBox="1"/>
            <p:nvPr/>
          </p:nvSpPr>
          <p:spPr>
            <a:xfrm>
              <a:off x="0" y="-57150"/>
              <a:ext cx="4274726" cy="2280206"/>
            </a:xfrm>
            <a:prstGeom prst="rect">
              <a:avLst/>
            </a:prstGeom>
          </p:spPr>
          <p:txBody>
            <a:bodyPr lIns="50800" tIns="50800" rIns="50800" bIns="50800" rtlCol="0" anchor="ctr"/>
            <a:lstStyle/>
            <a:p>
              <a:pPr algn="ctr">
                <a:lnSpc>
                  <a:spcPts val="2659"/>
                </a:lnSpc>
              </a:pPr>
              <a:endParaRPr>
                <a:latin typeface="+mj-lt"/>
              </a:endParaRPr>
            </a:p>
          </p:txBody>
        </p:sp>
      </p:grpSp>
      <p:sp>
        <p:nvSpPr>
          <p:cNvPr id="12" name="TextBox 12"/>
          <p:cNvSpPr txBox="1"/>
          <p:nvPr/>
        </p:nvSpPr>
        <p:spPr>
          <a:xfrm>
            <a:off x="1223841" y="3205539"/>
            <a:ext cx="15731649" cy="5229124"/>
          </a:xfrm>
          <a:prstGeom prst="rect">
            <a:avLst/>
          </a:prstGeom>
        </p:spPr>
        <p:txBody>
          <a:bodyPr lIns="0" tIns="0" rIns="0" bIns="0" rtlCol="0" anchor="t">
            <a:spAutoFit/>
          </a:bodyPr>
          <a:lstStyle/>
          <a:p>
            <a:pPr algn="ctr">
              <a:lnSpc>
                <a:spcPts val="13999"/>
              </a:lnSpc>
            </a:pPr>
            <a:r>
              <a:rPr lang="en-US" sz="7200" b="1" spc="749" dirty="0" err="1">
                <a:solidFill>
                  <a:srgbClr val="FFC000"/>
                </a:solidFill>
                <a:effectLst>
                  <a:outerShdw blurRad="50800" dist="38100" dir="5400000" algn="t" rotWithShape="0">
                    <a:prstClr val="black">
                      <a:alpha val="40000"/>
                    </a:prstClr>
                  </a:outerShdw>
                </a:effectLst>
                <a:latin typeface="+mj-lt"/>
              </a:rPr>
              <a:t>BÀI</a:t>
            </a:r>
            <a:r>
              <a:rPr lang="en-US" sz="7200" b="1" spc="749" dirty="0">
                <a:solidFill>
                  <a:srgbClr val="FFC000"/>
                </a:solidFill>
                <a:effectLst>
                  <a:outerShdw blurRad="50800" dist="38100" dir="5400000" algn="t" rotWithShape="0">
                    <a:prstClr val="black">
                      <a:alpha val="40000"/>
                    </a:prstClr>
                  </a:outerShdw>
                </a:effectLst>
                <a:latin typeface="+mj-lt"/>
              </a:rPr>
              <a:t> 3</a:t>
            </a:r>
          </a:p>
          <a:p>
            <a:pPr algn="ctr">
              <a:lnSpc>
                <a:spcPts val="13999"/>
              </a:lnSpc>
            </a:pPr>
            <a:r>
              <a:rPr lang="en-US" sz="9999" b="1" spc="749" dirty="0" err="1">
                <a:solidFill>
                  <a:srgbClr val="136447"/>
                </a:solidFill>
                <a:effectLst>
                  <a:outerShdw blurRad="50800" dist="38100" dir="5400000" algn="t" rotWithShape="0">
                    <a:prstClr val="black">
                      <a:alpha val="40000"/>
                    </a:prstClr>
                  </a:outerShdw>
                </a:effectLst>
                <a:latin typeface="+mj-lt"/>
              </a:rPr>
              <a:t>ĐIỀU</a:t>
            </a:r>
            <a:r>
              <a:rPr lang="en-US" sz="9999" b="1" spc="749" dirty="0">
                <a:solidFill>
                  <a:srgbClr val="136447"/>
                </a:solidFill>
                <a:effectLst>
                  <a:outerShdw blurRad="50800" dist="38100" dir="5400000" algn="t" rotWithShape="0">
                    <a:prstClr val="black">
                      <a:alpha val="40000"/>
                    </a:prstClr>
                  </a:outerShdw>
                </a:effectLst>
                <a:latin typeface="+mj-lt"/>
              </a:rPr>
              <a:t> </a:t>
            </a:r>
            <a:r>
              <a:rPr lang="en-US" sz="9999" b="1" spc="749" dirty="0" err="1">
                <a:solidFill>
                  <a:srgbClr val="136447"/>
                </a:solidFill>
                <a:effectLst>
                  <a:outerShdw blurRad="50800" dist="38100" dir="5400000" algn="t" rotWithShape="0">
                    <a:prstClr val="black">
                      <a:alpha val="40000"/>
                    </a:prstClr>
                  </a:outerShdw>
                </a:effectLst>
                <a:latin typeface="+mj-lt"/>
              </a:rPr>
              <a:t>HÒA</a:t>
            </a:r>
            <a:endParaRPr lang="en-US" sz="9999" b="1" spc="749" dirty="0">
              <a:solidFill>
                <a:srgbClr val="136447"/>
              </a:solidFill>
              <a:effectLst>
                <a:outerShdw blurRad="50800" dist="38100" dir="5400000" algn="t" rotWithShape="0">
                  <a:prstClr val="black">
                    <a:alpha val="40000"/>
                  </a:prstClr>
                </a:outerShdw>
              </a:effectLst>
              <a:latin typeface="+mj-lt"/>
            </a:endParaRPr>
          </a:p>
          <a:p>
            <a:pPr algn="ctr">
              <a:lnSpc>
                <a:spcPts val="13999"/>
              </a:lnSpc>
              <a:spcBef>
                <a:spcPct val="0"/>
              </a:spcBef>
            </a:pPr>
            <a:r>
              <a:rPr lang="en-US" sz="9999" b="1" spc="749" dirty="0">
                <a:solidFill>
                  <a:srgbClr val="136447"/>
                </a:solidFill>
                <a:effectLst>
                  <a:outerShdw blurRad="50800" dist="38100" dir="5400000" algn="t" rotWithShape="0">
                    <a:prstClr val="black">
                      <a:alpha val="40000"/>
                    </a:prstClr>
                  </a:outerShdw>
                </a:effectLst>
                <a:latin typeface="+mj-lt"/>
              </a:rPr>
              <a:t> </a:t>
            </a:r>
            <a:r>
              <a:rPr lang="en-US" sz="9999" b="1" spc="749" dirty="0" err="1">
                <a:solidFill>
                  <a:srgbClr val="136447"/>
                </a:solidFill>
                <a:effectLst>
                  <a:outerShdw blurRad="50800" dist="38100" dir="5400000" algn="t" rotWithShape="0">
                    <a:prstClr val="black">
                      <a:alpha val="40000"/>
                    </a:prstClr>
                  </a:outerShdw>
                </a:effectLst>
                <a:latin typeface="+mj-lt"/>
              </a:rPr>
              <a:t>BIỂU</a:t>
            </a:r>
            <a:r>
              <a:rPr lang="en-US" sz="9999" b="1" spc="749" dirty="0">
                <a:solidFill>
                  <a:srgbClr val="136447"/>
                </a:solidFill>
                <a:effectLst>
                  <a:outerShdw blurRad="50800" dist="38100" dir="5400000" algn="t" rotWithShape="0">
                    <a:prstClr val="black">
                      <a:alpha val="40000"/>
                    </a:prstClr>
                  </a:outerShdw>
                </a:effectLst>
                <a:latin typeface="+mj-lt"/>
              </a:rPr>
              <a:t> </a:t>
            </a:r>
            <a:r>
              <a:rPr lang="en-US" sz="9999" b="1" spc="749" dirty="0" err="1">
                <a:solidFill>
                  <a:srgbClr val="136447"/>
                </a:solidFill>
                <a:effectLst>
                  <a:outerShdw blurRad="50800" dist="38100" dir="5400000" algn="t" rotWithShape="0">
                    <a:prstClr val="black">
                      <a:alpha val="40000"/>
                    </a:prstClr>
                  </a:outerShdw>
                </a:effectLst>
                <a:latin typeface="+mj-lt"/>
              </a:rPr>
              <a:t>HIỆN</a:t>
            </a:r>
            <a:r>
              <a:rPr lang="en-US" sz="9999" b="1" spc="749" dirty="0">
                <a:solidFill>
                  <a:srgbClr val="136447"/>
                </a:solidFill>
                <a:effectLst>
                  <a:outerShdw blurRad="50800" dist="38100" dir="5400000" algn="t" rotWithShape="0">
                    <a:prstClr val="black">
                      <a:alpha val="40000"/>
                    </a:prstClr>
                  </a:outerShdw>
                </a:effectLst>
                <a:latin typeface="+mj-lt"/>
              </a:rPr>
              <a:t> GENE</a:t>
            </a:r>
          </a:p>
        </p:txBody>
      </p:sp>
      <p:sp>
        <p:nvSpPr>
          <p:cNvPr id="13" name="TextBox 13"/>
          <p:cNvSpPr txBox="1"/>
          <p:nvPr/>
        </p:nvSpPr>
        <p:spPr>
          <a:xfrm>
            <a:off x="1463120" y="1312695"/>
            <a:ext cx="16060347" cy="1846659"/>
          </a:xfrm>
          <a:prstGeom prst="rect">
            <a:avLst/>
          </a:prstGeom>
        </p:spPr>
        <p:txBody>
          <a:bodyPr lIns="0" tIns="0" rIns="0" bIns="0" rtlCol="0" anchor="t">
            <a:spAutoFit/>
          </a:bodyPr>
          <a:lstStyle/>
          <a:p>
            <a:pPr algn="ctr">
              <a:spcBef>
                <a:spcPct val="0"/>
              </a:spcBef>
            </a:pPr>
            <a:r>
              <a:rPr lang="en-US" sz="6000" b="1" dirty="0" err="1">
                <a:solidFill>
                  <a:schemeClr val="accent2"/>
                </a:solidFill>
                <a:latin typeface="+mj-lt"/>
                <a:cs typeface="Arial" panose="020B0604020202020204" pitchFamily="34" charset="0"/>
              </a:rPr>
              <a:t>CHƯƠNG</a:t>
            </a:r>
            <a:r>
              <a:rPr lang="en-US" sz="6000" b="1" dirty="0">
                <a:solidFill>
                  <a:schemeClr val="accent2"/>
                </a:solidFill>
                <a:latin typeface="+mj-lt"/>
                <a:cs typeface="Arial" panose="020B0604020202020204" pitchFamily="34" charset="0"/>
              </a:rPr>
              <a:t> 1 DI </a:t>
            </a:r>
            <a:r>
              <a:rPr lang="en-US" sz="6000" b="1" dirty="0" err="1">
                <a:solidFill>
                  <a:schemeClr val="accent2"/>
                </a:solidFill>
                <a:latin typeface="+mj-lt"/>
                <a:cs typeface="Arial" panose="020B0604020202020204" pitchFamily="34" charset="0"/>
              </a:rPr>
              <a:t>TRUYỀN</a:t>
            </a:r>
            <a:r>
              <a:rPr lang="en-US" sz="6000" b="1" dirty="0">
                <a:solidFill>
                  <a:schemeClr val="accent2"/>
                </a:solidFill>
                <a:latin typeface="+mj-lt"/>
                <a:cs typeface="Arial" panose="020B0604020202020204" pitchFamily="34" charset="0"/>
              </a:rPr>
              <a:t> </a:t>
            </a:r>
            <a:r>
              <a:rPr lang="en-US" sz="6000" b="1" dirty="0" err="1">
                <a:solidFill>
                  <a:schemeClr val="accent2"/>
                </a:solidFill>
                <a:latin typeface="+mj-lt"/>
                <a:cs typeface="Arial" panose="020B0604020202020204" pitchFamily="34" charset="0"/>
              </a:rPr>
              <a:t>PHÂN</a:t>
            </a:r>
            <a:r>
              <a:rPr lang="en-US" sz="6000" b="1" dirty="0">
                <a:solidFill>
                  <a:schemeClr val="accent2"/>
                </a:solidFill>
                <a:latin typeface="+mj-lt"/>
                <a:cs typeface="Arial" panose="020B0604020202020204" pitchFamily="34" charset="0"/>
              </a:rPr>
              <a:t> </a:t>
            </a:r>
            <a:r>
              <a:rPr lang="en-US" sz="6000" b="1" dirty="0" err="1">
                <a:solidFill>
                  <a:schemeClr val="accent2"/>
                </a:solidFill>
                <a:latin typeface="+mj-lt"/>
                <a:cs typeface="Arial" panose="020B0604020202020204" pitchFamily="34" charset="0"/>
              </a:rPr>
              <a:t>TỬ</a:t>
            </a:r>
            <a:r>
              <a:rPr lang="en-US" sz="6000" b="1" dirty="0">
                <a:solidFill>
                  <a:schemeClr val="accent2"/>
                </a:solidFill>
                <a:latin typeface="+mj-lt"/>
                <a:cs typeface="Arial" panose="020B0604020202020204" pitchFamily="34" charset="0"/>
              </a:rPr>
              <a:t> </a:t>
            </a:r>
            <a:r>
              <a:rPr lang="en-US" sz="6000" b="1" dirty="0" err="1">
                <a:solidFill>
                  <a:schemeClr val="accent2"/>
                </a:solidFill>
                <a:latin typeface="+mj-lt"/>
                <a:cs typeface="Arial" panose="020B0604020202020204" pitchFamily="34" charset="0"/>
              </a:rPr>
              <a:t>VÀ</a:t>
            </a:r>
            <a:r>
              <a:rPr lang="en-US" sz="6000" b="1" dirty="0">
                <a:solidFill>
                  <a:schemeClr val="accent2"/>
                </a:solidFill>
                <a:latin typeface="+mj-lt"/>
                <a:cs typeface="Arial" panose="020B0604020202020204" pitchFamily="34" charset="0"/>
              </a:rPr>
              <a:t> DI </a:t>
            </a:r>
            <a:r>
              <a:rPr lang="en-US" sz="6000" b="1" dirty="0" err="1">
                <a:solidFill>
                  <a:schemeClr val="accent2"/>
                </a:solidFill>
                <a:latin typeface="+mj-lt"/>
                <a:cs typeface="Arial" panose="020B0604020202020204" pitchFamily="34" charset="0"/>
              </a:rPr>
              <a:t>TRUYỀN</a:t>
            </a:r>
            <a:r>
              <a:rPr lang="en-US" sz="6000" b="1" dirty="0">
                <a:solidFill>
                  <a:schemeClr val="accent2"/>
                </a:solidFill>
                <a:latin typeface="+mj-lt"/>
                <a:cs typeface="Arial" panose="020B0604020202020204" pitchFamily="34" charset="0"/>
              </a:rPr>
              <a:t> </a:t>
            </a:r>
            <a:r>
              <a:rPr lang="en-US" sz="6000" b="1" dirty="0" err="1">
                <a:solidFill>
                  <a:schemeClr val="accent2"/>
                </a:solidFill>
                <a:latin typeface="+mj-lt"/>
                <a:cs typeface="Arial" panose="020B0604020202020204" pitchFamily="34" charset="0"/>
              </a:rPr>
              <a:t>NHIỄM</a:t>
            </a:r>
            <a:r>
              <a:rPr lang="en-US" sz="6000" b="1" dirty="0">
                <a:solidFill>
                  <a:schemeClr val="accent2"/>
                </a:solidFill>
                <a:latin typeface="+mj-lt"/>
                <a:cs typeface="Arial" panose="020B0604020202020204" pitchFamily="34" charset="0"/>
              </a:rPr>
              <a:t> </a:t>
            </a:r>
            <a:r>
              <a:rPr lang="en-US" sz="6000" b="1" dirty="0" err="1">
                <a:solidFill>
                  <a:schemeClr val="accent2"/>
                </a:solidFill>
                <a:latin typeface="+mj-lt"/>
                <a:cs typeface="Arial" panose="020B0604020202020204" pitchFamily="34" charset="0"/>
              </a:rPr>
              <a:t>SẮC</a:t>
            </a:r>
            <a:r>
              <a:rPr lang="en-US" sz="6000" b="1" dirty="0">
                <a:solidFill>
                  <a:schemeClr val="accent2"/>
                </a:solidFill>
                <a:latin typeface="+mj-lt"/>
                <a:cs typeface="Arial" panose="020B0604020202020204" pitchFamily="34" charset="0"/>
              </a:rPr>
              <a:t> </a:t>
            </a:r>
            <a:r>
              <a:rPr lang="en-US" sz="6000" b="1" dirty="0" err="1">
                <a:solidFill>
                  <a:schemeClr val="accent2"/>
                </a:solidFill>
                <a:latin typeface="+mj-lt"/>
                <a:cs typeface="Arial" panose="020B0604020202020204" pitchFamily="34" charset="0"/>
              </a:rPr>
              <a:t>THỂ</a:t>
            </a:r>
            <a:endParaRPr lang="en-US" sz="6000" b="1" dirty="0">
              <a:solidFill>
                <a:schemeClr val="accent2"/>
              </a:solidFill>
              <a:latin typeface="+mj-lt"/>
              <a:cs typeface="Arial" panose="020B0604020202020204" pitchFamily="34" charset="0"/>
            </a:endParaRPr>
          </a:p>
        </p:txBody>
      </p:sp>
      <p:sp>
        <p:nvSpPr>
          <p:cNvPr id="15" name="Freeform 15"/>
          <p:cNvSpPr/>
          <p:nvPr/>
        </p:nvSpPr>
        <p:spPr>
          <a:xfrm rot="-710194">
            <a:off x="-307229" y="7411472"/>
            <a:ext cx="1952859" cy="3433927"/>
          </a:xfrm>
          <a:custGeom>
            <a:avLst/>
            <a:gdLst/>
            <a:ahLst/>
            <a:cxnLst/>
            <a:rect l="l" t="t" r="r" b="b"/>
            <a:pathLst>
              <a:path w="1952859" h="3433927">
                <a:moveTo>
                  <a:pt x="0" y="0"/>
                </a:moveTo>
                <a:lnTo>
                  <a:pt x="1952859" y="0"/>
                </a:lnTo>
                <a:lnTo>
                  <a:pt x="1952859" y="3433927"/>
                </a:lnTo>
                <a:lnTo>
                  <a:pt x="0" y="3433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mj-lt"/>
            </a:endParaRPr>
          </a:p>
        </p:txBody>
      </p:sp>
      <p:sp>
        <p:nvSpPr>
          <p:cNvPr id="16" name="Freeform 16"/>
          <p:cNvSpPr/>
          <p:nvPr/>
        </p:nvSpPr>
        <p:spPr>
          <a:xfrm rot="1546225">
            <a:off x="15266738" y="7629877"/>
            <a:ext cx="1967199" cy="2997117"/>
          </a:xfrm>
          <a:custGeom>
            <a:avLst/>
            <a:gdLst/>
            <a:ahLst/>
            <a:cxnLst/>
            <a:rect l="l" t="t" r="r" b="b"/>
            <a:pathLst>
              <a:path w="1967199" h="2997117">
                <a:moveTo>
                  <a:pt x="0" y="0"/>
                </a:moveTo>
                <a:lnTo>
                  <a:pt x="1967198" y="0"/>
                </a:lnTo>
                <a:lnTo>
                  <a:pt x="1967198" y="2997117"/>
                </a:lnTo>
                <a:lnTo>
                  <a:pt x="0" y="29971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mj-lt"/>
            </a:endParaRPr>
          </a:p>
        </p:txBody>
      </p:sp>
      <p:sp>
        <p:nvSpPr>
          <p:cNvPr id="17" name="Freeform 17"/>
          <p:cNvSpPr/>
          <p:nvPr/>
        </p:nvSpPr>
        <p:spPr>
          <a:xfrm rot="3036303" flipH="1">
            <a:off x="-2472101" y="265103"/>
            <a:ext cx="4954429" cy="4801293"/>
          </a:xfrm>
          <a:custGeom>
            <a:avLst/>
            <a:gdLst/>
            <a:ahLst/>
            <a:cxnLst/>
            <a:rect l="l" t="t" r="r" b="b"/>
            <a:pathLst>
              <a:path w="4954429" h="4801293">
                <a:moveTo>
                  <a:pt x="4954429" y="0"/>
                </a:moveTo>
                <a:lnTo>
                  <a:pt x="0" y="0"/>
                </a:lnTo>
                <a:lnTo>
                  <a:pt x="0" y="4801293"/>
                </a:lnTo>
                <a:lnTo>
                  <a:pt x="4954429" y="4801293"/>
                </a:lnTo>
                <a:lnTo>
                  <a:pt x="49544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mj-lt"/>
            </a:endParaRPr>
          </a:p>
        </p:txBody>
      </p:sp>
      <p:sp>
        <p:nvSpPr>
          <p:cNvPr id="18" name="Freeform 18"/>
          <p:cNvSpPr/>
          <p:nvPr/>
        </p:nvSpPr>
        <p:spPr>
          <a:xfrm rot="2700000">
            <a:off x="16184559" y="2473958"/>
            <a:ext cx="1280640" cy="2251889"/>
          </a:xfrm>
          <a:custGeom>
            <a:avLst/>
            <a:gdLst/>
            <a:ahLst/>
            <a:cxnLst/>
            <a:rect l="l" t="t" r="r" b="b"/>
            <a:pathLst>
              <a:path w="1280640" h="2251889">
                <a:moveTo>
                  <a:pt x="0" y="0"/>
                </a:moveTo>
                <a:lnTo>
                  <a:pt x="1280640" y="0"/>
                </a:lnTo>
                <a:lnTo>
                  <a:pt x="1280640" y="2251889"/>
                </a:lnTo>
                <a:lnTo>
                  <a:pt x="0" y="2251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mj-lt"/>
            </a:endParaRP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9398639" y="217312"/>
            <a:ext cx="11127999" cy="10488139"/>
          </a:xfrm>
          <a:custGeom>
            <a:avLst/>
            <a:gdLst/>
            <a:ahLst/>
            <a:cxnLst/>
            <a:rect l="l" t="t" r="r" b="b"/>
            <a:pathLst>
              <a:path w="11127999" h="10488139">
                <a:moveTo>
                  <a:pt x="0" y="0"/>
                </a:moveTo>
                <a:lnTo>
                  <a:pt x="11127999" y="0"/>
                </a:lnTo>
                <a:lnTo>
                  <a:pt x="11127999" y="10488139"/>
                </a:lnTo>
                <a:lnTo>
                  <a:pt x="0" y="10488139"/>
                </a:lnTo>
                <a:lnTo>
                  <a:pt x="0" y="0"/>
                </a:lnTo>
                <a:close/>
              </a:path>
            </a:pathLst>
          </a:custGeom>
          <a:blipFill>
            <a:blip r:embed="rId2"/>
            <a:stretch>
              <a:fillRect/>
            </a:stretch>
          </a:blipFill>
        </p:spPr>
        <p:txBody>
          <a:bodyPr/>
          <a:lstStyle/>
          <a:p>
            <a:endParaRPr lang="en-US">
              <a:latin typeface="+mj-lt"/>
            </a:endParaRPr>
          </a:p>
        </p:txBody>
      </p:sp>
      <p:sp>
        <p:nvSpPr>
          <p:cNvPr id="3" name="Freeform 3"/>
          <p:cNvSpPr/>
          <p:nvPr/>
        </p:nvSpPr>
        <p:spPr>
          <a:xfrm>
            <a:off x="14502608" y="6251237"/>
            <a:ext cx="4201606" cy="4048821"/>
          </a:xfrm>
          <a:custGeom>
            <a:avLst/>
            <a:gdLst/>
            <a:ahLst/>
            <a:cxnLst/>
            <a:rect l="l" t="t" r="r" b="b"/>
            <a:pathLst>
              <a:path w="4201606" h="4048821">
                <a:moveTo>
                  <a:pt x="0" y="0"/>
                </a:moveTo>
                <a:lnTo>
                  <a:pt x="4201607" y="0"/>
                </a:lnTo>
                <a:lnTo>
                  <a:pt x="4201607" y="4048820"/>
                </a:lnTo>
                <a:lnTo>
                  <a:pt x="0" y="4048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mj-lt"/>
            </a:endParaRPr>
          </a:p>
        </p:txBody>
      </p:sp>
      <p:sp>
        <p:nvSpPr>
          <p:cNvPr id="4" name="Freeform 4"/>
          <p:cNvSpPr/>
          <p:nvPr/>
        </p:nvSpPr>
        <p:spPr>
          <a:xfrm>
            <a:off x="5821585" y="8156554"/>
            <a:ext cx="5192198" cy="2548897"/>
          </a:xfrm>
          <a:custGeom>
            <a:avLst/>
            <a:gdLst/>
            <a:ahLst/>
            <a:cxnLst/>
            <a:rect l="l" t="t" r="r" b="b"/>
            <a:pathLst>
              <a:path w="5192198" h="2548897">
                <a:moveTo>
                  <a:pt x="0" y="0"/>
                </a:moveTo>
                <a:lnTo>
                  <a:pt x="5192198" y="0"/>
                </a:lnTo>
                <a:lnTo>
                  <a:pt x="5192198" y="2548897"/>
                </a:lnTo>
                <a:lnTo>
                  <a:pt x="0" y="2548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mj-lt"/>
            </a:endParaRPr>
          </a:p>
        </p:txBody>
      </p:sp>
      <p:sp>
        <p:nvSpPr>
          <p:cNvPr id="5" name="Freeform 5"/>
          <p:cNvSpPr/>
          <p:nvPr/>
        </p:nvSpPr>
        <p:spPr>
          <a:xfrm>
            <a:off x="10678533" y="7844283"/>
            <a:ext cx="4694942" cy="2680385"/>
          </a:xfrm>
          <a:custGeom>
            <a:avLst/>
            <a:gdLst/>
            <a:ahLst/>
            <a:cxnLst/>
            <a:rect l="l" t="t" r="r" b="b"/>
            <a:pathLst>
              <a:path w="4694942" h="2680385">
                <a:moveTo>
                  <a:pt x="0" y="0"/>
                </a:moveTo>
                <a:lnTo>
                  <a:pt x="4694942" y="0"/>
                </a:lnTo>
                <a:lnTo>
                  <a:pt x="4694942" y="2680385"/>
                </a:lnTo>
                <a:lnTo>
                  <a:pt x="0" y="26803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mj-lt"/>
            </a:endParaRPr>
          </a:p>
        </p:txBody>
      </p:sp>
      <p:sp>
        <p:nvSpPr>
          <p:cNvPr id="6" name="Freeform 6"/>
          <p:cNvSpPr/>
          <p:nvPr/>
        </p:nvSpPr>
        <p:spPr>
          <a:xfrm>
            <a:off x="10830352" y="7930957"/>
            <a:ext cx="4391304" cy="2507036"/>
          </a:xfrm>
          <a:custGeom>
            <a:avLst/>
            <a:gdLst/>
            <a:ahLst/>
            <a:cxnLst/>
            <a:rect l="l" t="t" r="r" b="b"/>
            <a:pathLst>
              <a:path w="4391304" h="2507036">
                <a:moveTo>
                  <a:pt x="0" y="0"/>
                </a:moveTo>
                <a:lnTo>
                  <a:pt x="4391304" y="0"/>
                </a:lnTo>
                <a:lnTo>
                  <a:pt x="4391304" y="2507036"/>
                </a:lnTo>
                <a:lnTo>
                  <a:pt x="0" y="25070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mj-lt"/>
            </a:endParaRPr>
          </a:p>
        </p:txBody>
      </p:sp>
      <p:sp>
        <p:nvSpPr>
          <p:cNvPr id="7" name="Freeform 7"/>
          <p:cNvSpPr/>
          <p:nvPr/>
        </p:nvSpPr>
        <p:spPr>
          <a:xfrm>
            <a:off x="10830352" y="7930957"/>
            <a:ext cx="2195652" cy="2115810"/>
          </a:xfrm>
          <a:custGeom>
            <a:avLst/>
            <a:gdLst/>
            <a:ahLst/>
            <a:cxnLst/>
            <a:rect l="l" t="t" r="r" b="b"/>
            <a:pathLst>
              <a:path w="2195652" h="2115810">
                <a:moveTo>
                  <a:pt x="0" y="0"/>
                </a:moveTo>
                <a:lnTo>
                  <a:pt x="2195652" y="0"/>
                </a:lnTo>
                <a:lnTo>
                  <a:pt x="2195652" y="2115811"/>
                </a:lnTo>
                <a:lnTo>
                  <a:pt x="0" y="21158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mj-lt"/>
            </a:endParaRPr>
          </a:p>
        </p:txBody>
      </p:sp>
      <p:sp>
        <p:nvSpPr>
          <p:cNvPr id="8" name="Freeform 8"/>
          <p:cNvSpPr/>
          <p:nvPr/>
        </p:nvSpPr>
        <p:spPr>
          <a:xfrm>
            <a:off x="12941491" y="7930957"/>
            <a:ext cx="2195652" cy="2115810"/>
          </a:xfrm>
          <a:custGeom>
            <a:avLst/>
            <a:gdLst/>
            <a:ahLst/>
            <a:cxnLst/>
            <a:rect l="l" t="t" r="r" b="b"/>
            <a:pathLst>
              <a:path w="2195652" h="2115810">
                <a:moveTo>
                  <a:pt x="0" y="0"/>
                </a:moveTo>
                <a:lnTo>
                  <a:pt x="2195652" y="0"/>
                </a:lnTo>
                <a:lnTo>
                  <a:pt x="2195652" y="2115811"/>
                </a:lnTo>
                <a:lnTo>
                  <a:pt x="0" y="21158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mj-lt"/>
            </a:endParaRPr>
          </a:p>
        </p:txBody>
      </p:sp>
      <p:sp>
        <p:nvSpPr>
          <p:cNvPr id="9" name="Freeform 9"/>
          <p:cNvSpPr/>
          <p:nvPr/>
        </p:nvSpPr>
        <p:spPr>
          <a:xfrm rot="5400000">
            <a:off x="12102011" y="9101827"/>
            <a:ext cx="1839955" cy="160996"/>
          </a:xfrm>
          <a:custGeom>
            <a:avLst/>
            <a:gdLst/>
            <a:ahLst/>
            <a:cxnLst/>
            <a:rect l="l" t="t" r="r" b="b"/>
            <a:pathLst>
              <a:path w="1839955" h="160996">
                <a:moveTo>
                  <a:pt x="0" y="0"/>
                </a:moveTo>
                <a:lnTo>
                  <a:pt x="1839955" y="0"/>
                </a:lnTo>
                <a:lnTo>
                  <a:pt x="1839955" y="160996"/>
                </a:lnTo>
                <a:lnTo>
                  <a:pt x="0" y="1609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mj-lt"/>
            </a:endParaRPr>
          </a:p>
        </p:txBody>
      </p:sp>
      <p:sp>
        <p:nvSpPr>
          <p:cNvPr id="22" name="Freeform 22"/>
          <p:cNvSpPr/>
          <p:nvPr/>
        </p:nvSpPr>
        <p:spPr>
          <a:xfrm>
            <a:off x="592017" y="5316202"/>
            <a:ext cx="4995205" cy="4114800"/>
          </a:xfrm>
          <a:custGeom>
            <a:avLst/>
            <a:gdLst/>
            <a:ahLst/>
            <a:cxnLst/>
            <a:rect l="l" t="t" r="r" b="b"/>
            <a:pathLst>
              <a:path w="4995205" h="4114800">
                <a:moveTo>
                  <a:pt x="0" y="0"/>
                </a:moveTo>
                <a:lnTo>
                  <a:pt x="4995205" y="0"/>
                </a:lnTo>
                <a:lnTo>
                  <a:pt x="4995205"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latin typeface="+mj-lt"/>
            </a:endParaRPr>
          </a:p>
        </p:txBody>
      </p:sp>
      <p:sp>
        <p:nvSpPr>
          <p:cNvPr id="23" name="Freeform 23"/>
          <p:cNvSpPr/>
          <p:nvPr/>
        </p:nvSpPr>
        <p:spPr>
          <a:xfrm rot="-10800000">
            <a:off x="-1639732" y="-292384"/>
            <a:ext cx="6942834" cy="6543621"/>
          </a:xfrm>
          <a:custGeom>
            <a:avLst/>
            <a:gdLst/>
            <a:ahLst/>
            <a:cxnLst/>
            <a:rect l="l" t="t" r="r" b="b"/>
            <a:pathLst>
              <a:path w="6942834" h="6543621">
                <a:moveTo>
                  <a:pt x="0" y="0"/>
                </a:moveTo>
                <a:lnTo>
                  <a:pt x="6942834" y="0"/>
                </a:lnTo>
                <a:lnTo>
                  <a:pt x="6942834" y="6543621"/>
                </a:lnTo>
                <a:lnTo>
                  <a:pt x="0" y="6543621"/>
                </a:lnTo>
                <a:lnTo>
                  <a:pt x="0" y="0"/>
                </a:lnTo>
                <a:close/>
              </a:path>
            </a:pathLst>
          </a:custGeom>
          <a:blipFill>
            <a:blip r:embed="rId2"/>
            <a:stretch>
              <a:fillRect/>
            </a:stretch>
          </a:blipFill>
        </p:spPr>
        <p:txBody>
          <a:bodyPr/>
          <a:lstStyle/>
          <a:p>
            <a:endParaRPr lang="en-US">
              <a:latin typeface="+mj-lt"/>
            </a:endParaRPr>
          </a:p>
        </p:txBody>
      </p:sp>
      <p:sp>
        <p:nvSpPr>
          <p:cNvPr id="24" name="TextBox 24"/>
          <p:cNvSpPr txBox="1"/>
          <p:nvPr/>
        </p:nvSpPr>
        <p:spPr>
          <a:xfrm>
            <a:off x="537378" y="3010015"/>
            <a:ext cx="3811483" cy="1487587"/>
          </a:xfrm>
          <a:prstGeom prst="rect">
            <a:avLst/>
          </a:prstGeom>
        </p:spPr>
        <p:txBody>
          <a:bodyPr lIns="0" tIns="0" rIns="0" bIns="0" rtlCol="0" anchor="t">
            <a:spAutoFit/>
          </a:bodyPr>
          <a:lstStyle/>
          <a:p>
            <a:pPr marL="0" lvl="0" indent="0" algn="ctr">
              <a:lnSpc>
                <a:spcPts val="5829"/>
              </a:lnSpc>
              <a:spcBef>
                <a:spcPct val="0"/>
              </a:spcBef>
            </a:pPr>
            <a:r>
              <a:rPr lang="en-US" sz="4857" b="1" spc="364">
                <a:solidFill>
                  <a:srgbClr val="136447"/>
                </a:solidFill>
                <a:latin typeface="+mj-lt"/>
                <a:cs typeface="Arial" panose="020B0604020202020204" pitchFamily="34" charset="0"/>
              </a:rPr>
              <a:t>MỤC TIÊU BÀI HỌC</a:t>
            </a:r>
          </a:p>
        </p:txBody>
      </p:sp>
      <p:grpSp>
        <p:nvGrpSpPr>
          <p:cNvPr id="32" name="Group 31">
            <a:extLst>
              <a:ext uri="{FF2B5EF4-FFF2-40B4-BE49-F238E27FC236}">
                <a16:creationId xmlns:a16="http://schemas.microsoft.com/office/drawing/2014/main" id="{C674FEF8-1E4F-84AB-E59F-BC50708B0318}"/>
              </a:ext>
            </a:extLst>
          </p:cNvPr>
          <p:cNvGrpSpPr/>
          <p:nvPr/>
        </p:nvGrpSpPr>
        <p:grpSpPr>
          <a:xfrm>
            <a:off x="4348861" y="991458"/>
            <a:ext cx="13787602" cy="2847232"/>
            <a:chOff x="4348861" y="991458"/>
            <a:chExt cx="13787602" cy="2847232"/>
          </a:xfrm>
        </p:grpSpPr>
        <p:grpSp>
          <p:nvGrpSpPr>
            <p:cNvPr id="11" name="Group 11"/>
            <p:cNvGrpSpPr/>
            <p:nvPr/>
          </p:nvGrpSpPr>
          <p:grpSpPr>
            <a:xfrm>
              <a:off x="5587222" y="991458"/>
              <a:ext cx="12267619" cy="1333500"/>
              <a:chOff x="0" y="0"/>
              <a:chExt cx="3230978" cy="351210"/>
            </a:xfrm>
          </p:grpSpPr>
          <p:sp>
            <p:nvSpPr>
              <p:cNvPr id="12" name="Freeform 12"/>
              <p:cNvSpPr/>
              <p:nvPr/>
            </p:nvSpPr>
            <p:spPr>
              <a:xfrm>
                <a:off x="0" y="0"/>
                <a:ext cx="3230978" cy="351210"/>
              </a:xfrm>
              <a:custGeom>
                <a:avLst/>
                <a:gdLst/>
                <a:ahLst/>
                <a:cxnLst/>
                <a:rect l="l" t="t" r="r" b="b"/>
                <a:pathLst>
                  <a:path w="3230978" h="351210">
                    <a:moveTo>
                      <a:pt x="12622" y="0"/>
                    </a:moveTo>
                    <a:lnTo>
                      <a:pt x="3218356" y="0"/>
                    </a:lnTo>
                    <a:cubicBezTo>
                      <a:pt x="3225327" y="0"/>
                      <a:pt x="3230978" y="5651"/>
                      <a:pt x="3230978" y="12622"/>
                    </a:cubicBezTo>
                    <a:lnTo>
                      <a:pt x="3230978" y="338588"/>
                    </a:lnTo>
                    <a:cubicBezTo>
                      <a:pt x="3230978" y="341936"/>
                      <a:pt x="3229648" y="345146"/>
                      <a:pt x="3227281" y="347513"/>
                    </a:cubicBezTo>
                    <a:cubicBezTo>
                      <a:pt x="3224914" y="349880"/>
                      <a:pt x="3221704" y="351210"/>
                      <a:pt x="3218356" y="351210"/>
                    </a:cubicBezTo>
                    <a:lnTo>
                      <a:pt x="12622" y="351210"/>
                    </a:lnTo>
                    <a:cubicBezTo>
                      <a:pt x="9274" y="351210"/>
                      <a:pt x="6064" y="349880"/>
                      <a:pt x="3697" y="347513"/>
                    </a:cubicBezTo>
                    <a:cubicBezTo>
                      <a:pt x="1330" y="345146"/>
                      <a:pt x="0" y="341936"/>
                      <a:pt x="0" y="338588"/>
                    </a:cubicBezTo>
                    <a:lnTo>
                      <a:pt x="0" y="12622"/>
                    </a:lnTo>
                    <a:cubicBezTo>
                      <a:pt x="0" y="9274"/>
                      <a:pt x="1330" y="6064"/>
                      <a:pt x="3697" y="3697"/>
                    </a:cubicBezTo>
                    <a:cubicBezTo>
                      <a:pt x="6064" y="1330"/>
                      <a:pt x="9274" y="0"/>
                      <a:pt x="12622" y="0"/>
                    </a:cubicBezTo>
                    <a:close/>
                  </a:path>
                </a:pathLst>
              </a:custGeom>
              <a:solidFill>
                <a:srgbClr val="DFE9E5"/>
              </a:solidFill>
              <a:ln cap="sq">
                <a:noFill/>
                <a:prstDash val="solid"/>
                <a:miter/>
              </a:ln>
            </p:spPr>
            <p:txBody>
              <a:bodyPr/>
              <a:lstStyle/>
              <a:p>
                <a:endParaRPr lang="en-US">
                  <a:latin typeface="+mj-lt"/>
                </a:endParaRPr>
              </a:p>
            </p:txBody>
          </p:sp>
          <p:sp>
            <p:nvSpPr>
              <p:cNvPr id="13" name="TextBox 13"/>
              <p:cNvSpPr txBox="1"/>
              <p:nvPr/>
            </p:nvSpPr>
            <p:spPr>
              <a:xfrm>
                <a:off x="0" y="-57150"/>
                <a:ext cx="3230978" cy="408360"/>
              </a:xfrm>
              <a:prstGeom prst="rect">
                <a:avLst/>
              </a:prstGeom>
            </p:spPr>
            <p:txBody>
              <a:bodyPr lIns="50800" tIns="50800" rIns="50800" bIns="50800" rtlCol="0" anchor="ctr"/>
              <a:lstStyle/>
              <a:p>
                <a:pPr marL="0" lvl="0" indent="0" algn="ctr">
                  <a:lnSpc>
                    <a:spcPts val="2659"/>
                  </a:lnSpc>
                  <a:spcBef>
                    <a:spcPct val="0"/>
                  </a:spcBef>
                </a:pPr>
                <a:endParaRPr>
                  <a:latin typeface="+mj-lt"/>
                </a:endParaRPr>
              </a:p>
            </p:txBody>
          </p:sp>
        </p:grpSp>
        <p:grpSp>
          <p:nvGrpSpPr>
            <p:cNvPr id="29" name="Group 28">
              <a:extLst>
                <a:ext uri="{FF2B5EF4-FFF2-40B4-BE49-F238E27FC236}">
                  <a16:creationId xmlns:a16="http://schemas.microsoft.com/office/drawing/2014/main" id="{78131AB5-691C-4D80-8236-1DAF3297B408}"/>
                </a:ext>
              </a:extLst>
            </p:cNvPr>
            <p:cNvGrpSpPr/>
            <p:nvPr/>
          </p:nvGrpSpPr>
          <p:grpSpPr>
            <a:xfrm>
              <a:off x="4348861" y="1004733"/>
              <a:ext cx="13787602" cy="2833957"/>
              <a:chOff x="4348861" y="1004733"/>
              <a:chExt cx="13787602" cy="2833957"/>
            </a:xfrm>
          </p:grpSpPr>
          <p:sp>
            <p:nvSpPr>
              <p:cNvPr id="10" name="AutoShape 10"/>
              <p:cNvSpPr/>
              <p:nvPr/>
            </p:nvSpPr>
            <p:spPr>
              <a:xfrm flipV="1">
                <a:off x="4348861" y="1658208"/>
                <a:ext cx="1238361" cy="2180482"/>
              </a:xfrm>
              <a:prstGeom prst="line">
                <a:avLst/>
              </a:prstGeom>
              <a:ln w="47625" cap="flat">
                <a:solidFill>
                  <a:srgbClr val="136447"/>
                </a:solidFill>
                <a:prstDash val="solid"/>
                <a:headEnd type="none" w="sm" len="sm"/>
                <a:tailEnd type="none" w="sm" len="sm"/>
              </a:ln>
            </p:spPr>
            <p:txBody>
              <a:bodyPr/>
              <a:lstStyle/>
              <a:p>
                <a:endParaRPr lang="en-US">
                  <a:latin typeface="+mj-lt"/>
                </a:endParaRPr>
              </a:p>
            </p:txBody>
          </p:sp>
          <p:sp>
            <p:nvSpPr>
              <p:cNvPr id="25" name="TextBox 25"/>
              <p:cNvSpPr txBox="1"/>
              <p:nvPr/>
            </p:nvSpPr>
            <p:spPr>
              <a:xfrm>
                <a:off x="5868779" y="1004733"/>
                <a:ext cx="12267684" cy="1397242"/>
              </a:xfrm>
              <a:prstGeom prst="rect">
                <a:avLst/>
              </a:prstGeom>
            </p:spPr>
            <p:txBody>
              <a:bodyPr lIns="0" tIns="0" rIns="0" bIns="0" rtlCol="0" anchor="t">
                <a:spAutoFit/>
              </a:bodyPr>
              <a:lstStyle/>
              <a:p>
                <a:pPr>
                  <a:lnSpc>
                    <a:spcPts val="5599"/>
                  </a:lnSpc>
                </a:pPr>
                <a:r>
                  <a:rPr lang="en-US" sz="3999">
                    <a:latin typeface="+mj-lt"/>
                  </a:rPr>
                  <a:t>Trình bày được thí nghiệm trên operon Lac của </a:t>
                </a:r>
              </a:p>
              <a:p>
                <a:pPr>
                  <a:lnSpc>
                    <a:spcPts val="5599"/>
                  </a:lnSpc>
                  <a:spcBef>
                    <a:spcPct val="0"/>
                  </a:spcBef>
                </a:pPr>
                <a:r>
                  <a:rPr lang="en-US" sz="3999">
                    <a:latin typeface="+mj-lt"/>
                  </a:rPr>
                  <a:t>E. coli.</a:t>
                </a:r>
              </a:p>
            </p:txBody>
          </p:sp>
        </p:grpSp>
      </p:grpSp>
      <p:grpSp>
        <p:nvGrpSpPr>
          <p:cNvPr id="31" name="Group 30">
            <a:extLst>
              <a:ext uri="{FF2B5EF4-FFF2-40B4-BE49-F238E27FC236}">
                <a16:creationId xmlns:a16="http://schemas.microsoft.com/office/drawing/2014/main" id="{8418BC42-A85D-62AB-6F87-CD504A592ECB}"/>
              </a:ext>
            </a:extLst>
          </p:cNvPr>
          <p:cNvGrpSpPr/>
          <p:nvPr/>
        </p:nvGrpSpPr>
        <p:grpSpPr>
          <a:xfrm>
            <a:off x="4348861" y="3838690"/>
            <a:ext cx="13505979" cy="3336789"/>
            <a:chOff x="4348861" y="3838690"/>
            <a:chExt cx="13505979" cy="3336789"/>
          </a:xfrm>
        </p:grpSpPr>
        <p:grpSp>
          <p:nvGrpSpPr>
            <p:cNvPr id="30" name="Group 29">
              <a:extLst>
                <a:ext uri="{FF2B5EF4-FFF2-40B4-BE49-F238E27FC236}">
                  <a16:creationId xmlns:a16="http://schemas.microsoft.com/office/drawing/2014/main" id="{24D334CE-DF2E-36F8-0AC5-E698E1921C3B}"/>
                </a:ext>
              </a:extLst>
            </p:cNvPr>
            <p:cNvGrpSpPr/>
            <p:nvPr/>
          </p:nvGrpSpPr>
          <p:grpSpPr>
            <a:xfrm>
              <a:off x="4348861" y="3838690"/>
              <a:ext cx="13505979" cy="3336789"/>
              <a:chOff x="4348861" y="3838690"/>
              <a:chExt cx="13505979" cy="3336789"/>
            </a:xfrm>
          </p:grpSpPr>
          <p:grpSp>
            <p:nvGrpSpPr>
              <p:cNvPr id="14" name="Group 14"/>
              <p:cNvGrpSpPr/>
              <p:nvPr/>
            </p:nvGrpSpPr>
            <p:grpSpPr>
              <a:xfrm>
                <a:off x="5587156" y="5841979"/>
                <a:ext cx="12267684" cy="1333500"/>
                <a:chOff x="0" y="0"/>
                <a:chExt cx="3230995" cy="351210"/>
              </a:xfrm>
            </p:grpSpPr>
            <p:sp>
              <p:nvSpPr>
                <p:cNvPr id="15" name="Freeform 15"/>
                <p:cNvSpPr/>
                <p:nvPr/>
              </p:nvSpPr>
              <p:spPr>
                <a:xfrm>
                  <a:off x="0" y="0"/>
                  <a:ext cx="3230995" cy="351210"/>
                </a:xfrm>
                <a:custGeom>
                  <a:avLst/>
                  <a:gdLst/>
                  <a:ahLst/>
                  <a:cxnLst/>
                  <a:rect l="l" t="t" r="r" b="b"/>
                  <a:pathLst>
                    <a:path w="3230995" h="351210">
                      <a:moveTo>
                        <a:pt x="12622" y="0"/>
                      </a:moveTo>
                      <a:lnTo>
                        <a:pt x="3218373" y="0"/>
                      </a:lnTo>
                      <a:cubicBezTo>
                        <a:pt x="3221721" y="0"/>
                        <a:pt x="3224931" y="1330"/>
                        <a:pt x="3227298" y="3697"/>
                      </a:cubicBezTo>
                      <a:cubicBezTo>
                        <a:pt x="3229665" y="6064"/>
                        <a:pt x="3230995" y="9274"/>
                        <a:pt x="3230995" y="12622"/>
                      </a:cubicBezTo>
                      <a:lnTo>
                        <a:pt x="3230995" y="338588"/>
                      </a:lnTo>
                      <a:cubicBezTo>
                        <a:pt x="3230995" y="345559"/>
                        <a:pt x="3225344" y="351210"/>
                        <a:pt x="3218373" y="351210"/>
                      </a:cubicBezTo>
                      <a:lnTo>
                        <a:pt x="12622" y="351210"/>
                      </a:lnTo>
                      <a:cubicBezTo>
                        <a:pt x="9274" y="351210"/>
                        <a:pt x="6064" y="349880"/>
                        <a:pt x="3697" y="347513"/>
                      </a:cubicBezTo>
                      <a:cubicBezTo>
                        <a:pt x="1330" y="345146"/>
                        <a:pt x="0" y="341936"/>
                        <a:pt x="0" y="338588"/>
                      </a:cubicBezTo>
                      <a:lnTo>
                        <a:pt x="0" y="12622"/>
                      </a:lnTo>
                      <a:cubicBezTo>
                        <a:pt x="0" y="9274"/>
                        <a:pt x="1330" y="6064"/>
                        <a:pt x="3697" y="3697"/>
                      </a:cubicBezTo>
                      <a:cubicBezTo>
                        <a:pt x="6064" y="1330"/>
                        <a:pt x="9274" y="0"/>
                        <a:pt x="12622" y="0"/>
                      </a:cubicBezTo>
                      <a:close/>
                    </a:path>
                  </a:pathLst>
                </a:custGeom>
                <a:solidFill>
                  <a:srgbClr val="DFE9E5"/>
                </a:solidFill>
                <a:ln cap="sq">
                  <a:noFill/>
                  <a:prstDash val="solid"/>
                  <a:miter/>
                </a:ln>
              </p:spPr>
              <p:txBody>
                <a:bodyPr/>
                <a:lstStyle/>
                <a:p>
                  <a:endParaRPr lang="en-US">
                    <a:latin typeface="+mj-lt"/>
                  </a:endParaRPr>
                </a:p>
              </p:txBody>
            </p:sp>
            <p:sp>
              <p:nvSpPr>
                <p:cNvPr id="16" name="TextBox 16"/>
                <p:cNvSpPr txBox="1"/>
                <p:nvPr/>
              </p:nvSpPr>
              <p:spPr>
                <a:xfrm>
                  <a:off x="0" y="-57150"/>
                  <a:ext cx="3230995" cy="408360"/>
                </a:xfrm>
                <a:prstGeom prst="rect">
                  <a:avLst/>
                </a:prstGeom>
              </p:spPr>
              <p:txBody>
                <a:bodyPr lIns="50800" tIns="50800" rIns="50800" bIns="50800" rtlCol="0" anchor="ctr"/>
                <a:lstStyle/>
                <a:p>
                  <a:pPr marL="0" lvl="0" indent="0" algn="ctr">
                    <a:lnSpc>
                      <a:spcPts val="2659"/>
                    </a:lnSpc>
                    <a:spcBef>
                      <a:spcPct val="0"/>
                    </a:spcBef>
                  </a:pPr>
                  <a:endParaRPr>
                    <a:latin typeface="+mj-lt"/>
                  </a:endParaRPr>
                </a:p>
              </p:txBody>
            </p:sp>
          </p:grpSp>
          <p:sp>
            <p:nvSpPr>
              <p:cNvPr id="17" name="AutoShape 17"/>
              <p:cNvSpPr/>
              <p:nvPr/>
            </p:nvSpPr>
            <p:spPr>
              <a:xfrm>
                <a:off x="4348861" y="3838690"/>
                <a:ext cx="1238295" cy="2670038"/>
              </a:xfrm>
              <a:prstGeom prst="line">
                <a:avLst/>
              </a:prstGeom>
              <a:ln w="47625" cap="flat">
                <a:solidFill>
                  <a:srgbClr val="136447"/>
                </a:solidFill>
                <a:prstDash val="solid"/>
                <a:headEnd type="none" w="sm" len="sm"/>
                <a:tailEnd type="none" w="sm" len="sm"/>
              </a:ln>
            </p:spPr>
            <p:txBody>
              <a:bodyPr/>
              <a:lstStyle/>
              <a:p>
                <a:endParaRPr lang="en-US">
                  <a:latin typeface="+mj-lt"/>
                </a:endParaRPr>
              </a:p>
            </p:txBody>
          </p:sp>
        </p:grpSp>
        <p:sp>
          <p:nvSpPr>
            <p:cNvPr id="26" name="TextBox 26"/>
            <p:cNvSpPr txBox="1"/>
            <p:nvPr/>
          </p:nvSpPr>
          <p:spPr>
            <a:xfrm>
              <a:off x="5821585" y="5993745"/>
              <a:ext cx="11437715" cy="520142"/>
            </a:xfrm>
            <a:prstGeom prst="rect">
              <a:avLst/>
            </a:prstGeom>
          </p:spPr>
          <p:txBody>
            <a:bodyPr lIns="0" tIns="0" rIns="0" bIns="0" rtlCol="0" anchor="t">
              <a:spAutoFit/>
            </a:bodyPr>
            <a:lstStyle/>
            <a:p>
              <a:pPr marL="0" lvl="0" indent="0">
                <a:lnSpc>
                  <a:spcPts val="3999"/>
                </a:lnSpc>
              </a:pPr>
              <a:r>
                <a:rPr lang="en-US" sz="3999">
                  <a:latin typeface="+mj-lt"/>
                </a:rPr>
                <a:t>Nêu được các ứng dụng của điều hoà biểu hiện gene</a:t>
              </a:r>
            </a:p>
          </p:txBody>
        </p:sp>
      </p:grpSp>
      <p:grpSp>
        <p:nvGrpSpPr>
          <p:cNvPr id="28" name="Group 27">
            <a:extLst>
              <a:ext uri="{FF2B5EF4-FFF2-40B4-BE49-F238E27FC236}">
                <a16:creationId xmlns:a16="http://schemas.microsoft.com/office/drawing/2014/main" id="{198CFE79-751B-7823-FB07-4AC4BDE069D1}"/>
              </a:ext>
            </a:extLst>
          </p:cNvPr>
          <p:cNvGrpSpPr/>
          <p:nvPr/>
        </p:nvGrpSpPr>
        <p:grpSpPr>
          <a:xfrm>
            <a:off x="4348861" y="2697037"/>
            <a:ext cx="13505980" cy="2316266"/>
            <a:chOff x="4348861" y="2697037"/>
            <a:chExt cx="13505980" cy="2316266"/>
          </a:xfrm>
        </p:grpSpPr>
        <p:grpSp>
          <p:nvGrpSpPr>
            <p:cNvPr id="18" name="Group 18"/>
            <p:cNvGrpSpPr/>
            <p:nvPr/>
          </p:nvGrpSpPr>
          <p:grpSpPr>
            <a:xfrm>
              <a:off x="5587222" y="2697037"/>
              <a:ext cx="12267619" cy="2316266"/>
              <a:chOff x="0" y="0"/>
              <a:chExt cx="3230978" cy="610045"/>
            </a:xfrm>
          </p:grpSpPr>
          <p:sp>
            <p:nvSpPr>
              <p:cNvPr id="19" name="Freeform 19"/>
              <p:cNvSpPr/>
              <p:nvPr/>
            </p:nvSpPr>
            <p:spPr>
              <a:xfrm>
                <a:off x="0" y="0"/>
                <a:ext cx="3230978" cy="610045"/>
              </a:xfrm>
              <a:custGeom>
                <a:avLst/>
                <a:gdLst/>
                <a:ahLst/>
                <a:cxnLst/>
                <a:rect l="l" t="t" r="r" b="b"/>
                <a:pathLst>
                  <a:path w="3230978" h="610045">
                    <a:moveTo>
                      <a:pt x="12622" y="0"/>
                    </a:moveTo>
                    <a:lnTo>
                      <a:pt x="3218356" y="0"/>
                    </a:lnTo>
                    <a:cubicBezTo>
                      <a:pt x="3225327" y="0"/>
                      <a:pt x="3230978" y="5651"/>
                      <a:pt x="3230978" y="12622"/>
                    </a:cubicBezTo>
                    <a:lnTo>
                      <a:pt x="3230978" y="597424"/>
                    </a:lnTo>
                    <a:cubicBezTo>
                      <a:pt x="3230978" y="600771"/>
                      <a:pt x="3229648" y="603982"/>
                      <a:pt x="3227281" y="606349"/>
                    </a:cubicBezTo>
                    <a:cubicBezTo>
                      <a:pt x="3224914" y="608716"/>
                      <a:pt x="3221704" y="610045"/>
                      <a:pt x="3218356" y="610045"/>
                    </a:cubicBezTo>
                    <a:lnTo>
                      <a:pt x="12622" y="610045"/>
                    </a:lnTo>
                    <a:cubicBezTo>
                      <a:pt x="9274" y="610045"/>
                      <a:pt x="6064" y="608716"/>
                      <a:pt x="3697" y="606349"/>
                    </a:cubicBezTo>
                    <a:cubicBezTo>
                      <a:pt x="1330" y="603982"/>
                      <a:pt x="0" y="600771"/>
                      <a:pt x="0" y="597424"/>
                    </a:cubicBezTo>
                    <a:lnTo>
                      <a:pt x="0" y="12622"/>
                    </a:lnTo>
                    <a:cubicBezTo>
                      <a:pt x="0" y="9274"/>
                      <a:pt x="1330" y="6064"/>
                      <a:pt x="3697" y="3697"/>
                    </a:cubicBezTo>
                    <a:cubicBezTo>
                      <a:pt x="6064" y="1330"/>
                      <a:pt x="9274" y="0"/>
                      <a:pt x="12622" y="0"/>
                    </a:cubicBezTo>
                    <a:close/>
                  </a:path>
                </a:pathLst>
              </a:custGeom>
              <a:solidFill>
                <a:srgbClr val="DFE9E5"/>
              </a:solidFill>
              <a:ln cap="sq">
                <a:noFill/>
                <a:prstDash val="solid"/>
                <a:miter/>
              </a:ln>
            </p:spPr>
            <p:txBody>
              <a:bodyPr/>
              <a:lstStyle/>
              <a:p>
                <a:endParaRPr lang="en-US">
                  <a:latin typeface="+mj-lt"/>
                </a:endParaRPr>
              </a:p>
            </p:txBody>
          </p:sp>
          <p:sp>
            <p:nvSpPr>
              <p:cNvPr id="20" name="TextBox 20"/>
              <p:cNvSpPr txBox="1"/>
              <p:nvPr/>
            </p:nvSpPr>
            <p:spPr>
              <a:xfrm>
                <a:off x="0" y="-57150"/>
                <a:ext cx="3230978" cy="667195"/>
              </a:xfrm>
              <a:prstGeom prst="rect">
                <a:avLst/>
              </a:prstGeom>
            </p:spPr>
            <p:txBody>
              <a:bodyPr lIns="50800" tIns="50800" rIns="50800" bIns="50800" rtlCol="0" anchor="ctr"/>
              <a:lstStyle/>
              <a:p>
                <a:pPr marL="0" lvl="0" indent="0" algn="ctr">
                  <a:lnSpc>
                    <a:spcPts val="2659"/>
                  </a:lnSpc>
                  <a:spcBef>
                    <a:spcPct val="0"/>
                  </a:spcBef>
                </a:pPr>
                <a:endParaRPr>
                  <a:latin typeface="+mj-lt"/>
                </a:endParaRPr>
              </a:p>
            </p:txBody>
          </p:sp>
        </p:grpSp>
        <p:sp>
          <p:nvSpPr>
            <p:cNvPr id="21" name="AutoShape 21"/>
            <p:cNvSpPr/>
            <p:nvPr/>
          </p:nvSpPr>
          <p:spPr>
            <a:xfrm>
              <a:off x="4348861" y="3838690"/>
              <a:ext cx="1238361" cy="16480"/>
            </a:xfrm>
            <a:prstGeom prst="line">
              <a:avLst/>
            </a:prstGeom>
            <a:ln w="47625" cap="flat">
              <a:solidFill>
                <a:srgbClr val="136447"/>
              </a:solidFill>
              <a:prstDash val="solid"/>
              <a:headEnd type="none" w="sm" len="sm"/>
              <a:tailEnd type="none" w="sm" len="sm"/>
            </a:ln>
          </p:spPr>
          <p:txBody>
            <a:bodyPr/>
            <a:lstStyle/>
            <a:p>
              <a:endParaRPr lang="en-US">
                <a:latin typeface="+mj-lt"/>
              </a:endParaRPr>
            </a:p>
          </p:txBody>
        </p:sp>
        <p:sp>
          <p:nvSpPr>
            <p:cNvPr id="27" name="TextBox 27"/>
            <p:cNvSpPr txBox="1"/>
            <p:nvPr/>
          </p:nvSpPr>
          <p:spPr>
            <a:xfrm>
              <a:off x="5821585" y="3148639"/>
              <a:ext cx="11960542" cy="1392176"/>
            </a:xfrm>
            <a:prstGeom prst="rect">
              <a:avLst/>
            </a:prstGeom>
          </p:spPr>
          <p:txBody>
            <a:bodyPr lIns="0" tIns="0" rIns="0" bIns="0" rtlCol="0" anchor="t">
              <a:spAutoFit/>
            </a:bodyPr>
            <a:lstStyle/>
            <a:p>
              <a:pPr>
                <a:lnSpc>
                  <a:spcPts val="5599"/>
                </a:lnSpc>
              </a:pPr>
              <a:r>
                <a:rPr lang="en-US" sz="3999">
                  <a:latin typeface="+mj-lt"/>
                </a:rPr>
                <a:t>Phân tích được ý nghĩa của điều hoà biểu hiện gene trong tế bào và trong quá trình phát triển cá thể. </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5400000" flipV="1">
            <a:off x="-3978055" y="1702476"/>
            <a:ext cx="12533531" cy="6882048"/>
          </a:xfrm>
          <a:custGeom>
            <a:avLst/>
            <a:gdLst/>
            <a:ahLst/>
            <a:cxnLst/>
            <a:rect l="l" t="t" r="r" b="b"/>
            <a:pathLst>
              <a:path w="12533531" h="6882048">
                <a:moveTo>
                  <a:pt x="0" y="6882048"/>
                </a:moveTo>
                <a:lnTo>
                  <a:pt x="12533532" y="6882048"/>
                </a:lnTo>
                <a:lnTo>
                  <a:pt x="12533532" y="0"/>
                </a:lnTo>
                <a:lnTo>
                  <a:pt x="0" y="0"/>
                </a:lnTo>
                <a:lnTo>
                  <a:pt x="0" y="6882048"/>
                </a:lnTo>
                <a:close/>
              </a:path>
            </a:pathLst>
          </a:custGeom>
          <a:blipFill>
            <a:blip r:embed="rId2">
              <a:alphaModFix amt="10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4" name="AutoShape 4"/>
          <p:cNvSpPr/>
          <p:nvPr/>
        </p:nvSpPr>
        <p:spPr>
          <a:xfrm>
            <a:off x="5729735" y="7097492"/>
            <a:ext cx="13680168" cy="0"/>
          </a:xfrm>
          <a:prstGeom prst="line">
            <a:avLst/>
          </a:prstGeom>
          <a:ln w="28575" cap="rnd">
            <a:solidFill>
              <a:srgbClr val="B9CF4F"/>
            </a:solidFill>
            <a:prstDash val="solid"/>
            <a:headEnd type="none" w="sm" len="sm"/>
            <a:tailEnd type="none" w="sm" len="sm"/>
          </a:ln>
        </p:spPr>
        <p:txBody>
          <a:bodyPr/>
          <a:lstStyle/>
          <a:p>
            <a:endParaRPr lang="en-US">
              <a:latin typeface="+mj-lt"/>
            </a:endParaRPr>
          </a:p>
        </p:txBody>
      </p:sp>
      <p:sp>
        <p:nvSpPr>
          <p:cNvPr id="6" name="Freeform 6"/>
          <p:cNvSpPr/>
          <p:nvPr/>
        </p:nvSpPr>
        <p:spPr>
          <a:xfrm>
            <a:off x="-705355" y="6441886"/>
            <a:ext cx="5988133" cy="4303971"/>
          </a:xfrm>
          <a:custGeom>
            <a:avLst/>
            <a:gdLst/>
            <a:ahLst/>
            <a:cxnLst/>
            <a:rect l="l" t="t" r="r" b="b"/>
            <a:pathLst>
              <a:path w="5988133" h="4303971">
                <a:moveTo>
                  <a:pt x="0" y="0"/>
                </a:moveTo>
                <a:lnTo>
                  <a:pt x="5988133" y="0"/>
                </a:lnTo>
                <a:lnTo>
                  <a:pt x="5988133" y="4303970"/>
                </a:lnTo>
                <a:lnTo>
                  <a:pt x="0" y="4303970"/>
                </a:lnTo>
                <a:lnTo>
                  <a:pt x="0" y="0"/>
                </a:lnTo>
                <a:close/>
              </a:path>
            </a:pathLst>
          </a:custGeom>
          <a:blipFill>
            <a:blip r:embed="rId4"/>
            <a:stretch>
              <a:fillRect/>
            </a:stretch>
          </a:blipFill>
        </p:spPr>
        <p:txBody>
          <a:bodyPr/>
          <a:lstStyle/>
          <a:p>
            <a:endParaRPr lang="en-US">
              <a:latin typeface="+mj-lt"/>
            </a:endParaRPr>
          </a:p>
        </p:txBody>
      </p:sp>
      <p:sp>
        <p:nvSpPr>
          <p:cNvPr id="7" name="Freeform 7"/>
          <p:cNvSpPr/>
          <p:nvPr/>
        </p:nvSpPr>
        <p:spPr>
          <a:xfrm>
            <a:off x="5282778" y="8173400"/>
            <a:ext cx="8756835" cy="2254885"/>
          </a:xfrm>
          <a:custGeom>
            <a:avLst/>
            <a:gdLst/>
            <a:ahLst/>
            <a:cxnLst/>
            <a:rect l="l" t="t" r="r" b="b"/>
            <a:pathLst>
              <a:path w="8756835" h="2254885">
                <a:moveTo>
                  <a:pt x="0" y="0"/>
                </a:moveTo>
                <a:lnTo>
                  <a:pt x="8756835" y="0"/>
                </a:lnTo>
                <a:lnTo>
                  <a:pt x="8756835" y="2254885"/>
                </a:lnTo>
                <a:lnTo>
                  <a:pt x="0" y="22548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mj-lt"/>
            </a:endParaRPr>
          </a:p>
        </p:txBody>
      </p:sp>
      <p:sp>
        <p:nvSpPr>
          <p:cNvPr id="8" name="Freeform 8"/>
          <p:cNvSpPr/>
          <p:nvPr/>
        </p:nvSpPr>
        <p:spPr>
          <a:xfrm>
            <a:off x="13399626" y="7586288"/>
            <a:ext cx="6525773" cy="2795206"/>
          </a:xfrm>
          <a:custGeom>
            <a:avLst/>
            <a:gdLst/>
            <a:ahLst/>
            <a:cxnLst/>
            <a:rect l="l" t="t" r="r" b="b"/>
            <a:pathLst>
              <a:path w="6525773" h="2795206">
                <a:moveTo>
                  <a:pt x="0" y="0"/>
                </a:moveTo>
                <a:lnTo>
                  <a:pt x="6525773" y="0"/>
                </a:lnTo>
                <a:lnTo>
                  <a:pt x="6525773" y="2795206"/>
                </a:lnTo>
                <a:lnTo>
                  <a:pt x="0" y="27952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mj-lt"/>
            </a:endParaRPr>
          </a:p>
        </p:txBody>
      </p:sp>
      <p:sp>
        <p:nvSpPr>
          <p:cNvPr id="9" name="TextBox 9"/>
          <p:cNvSpPr txBox="1"/>
          <p:nvPr/>
        </p:nvSpPr>
        <p:spPr>
          <a:xfrm>
            <a:off x="488341" y="813527"/>
            <a:ext cx="9956401" cy="1040285"/>
          </a:xfrm>
          <a:prstGeom prst="rect">
            <a:avLst/>
          </a:prstGeom>
        </p:spPr>
        <p:txBody>
          <a:bodyPr lIns="0" tIns="0" rIns="0" bIns="0" rtlCol="0" anchor="t">
            <a:spAutoFit/>
          </a:bodyPr>
          <a:lstStyle/>
          <a:p>
            <a:pPr marL="0" lvl="0" indent="0">
              <a:lnSpc>
                <a:spcPts val="8000"/>
              </a:lnSpc>
            </a:pPr>
            <a:r>
              <a:rPr lang="en-US" sz="8000" b="1" spc="600">
                <a:solidFill>
                  <a:srgbClr val="136447"/>
                </a:solidFill>
                <a:latin typeface="+mj-lt"/>
              </a:rPr>
              <a:t>NỘI DUNG CHÍNH</a:t>
            </a:r>
          </a:p>
        </p:txBody>
      </p:sp>
      <p:sp>
        <p:nvSpPr>
          <p:cNvPr id="11" name="TextBox 11"/>
          <p:cNvSpPr txBox="1"/>
          <p:nvPr/>
        </p:nvSpPr>
        <p:spPr>
          <a:xfrm>
            <a:off x="5729735" y="7114800"/>
            <a:ext cx="4393405" cy="710131"/>
          </a:xfrm>
          <a:prstGeom prst="rect">
            <a:avLst/>
          </a:prstGeom>
        </p:spPr>
        <p:txBody>
          <a:bodyPr lIns="0" tIns="0" rIns="0" bIns="0" rtlCol="0" anchor="t">
            <a:spAutoFit/>
          </a:bodyPr>
          <a:lstStyle/>
          <a:p>
            <a:pPr>
              <a:lnSpc>
                <a:spcPts val="5849"/>
              </a:lnSpc>
            </a:pPr>
            <a:r>
              <a:rPr lang="en-US" sz="4499" b="1" spc="337">
                <a:solidFill>
                  <a:srgbClr val="136447"/>
                </a:solidFill>
                <a:latin typeface="+mj-lt"/>
              </a:rPr>
              <a:t>03</a:t>
            </a:r>
          </a:p>
        </p:txBody>
      </p:sp>
      <p:grpSp>
        <p:nvGrpSpPr>
          <p:cNvPr id="16" name="Group 15">
            <a:extLst>
              <a:ext uri="{FF2B5EF4-FFF2-40B4-BE49-F238E27FC236}">
                <a16:creationId xmlns:a16="http://schemas.microsoft.com/office/drawing/2014/main" id="{19D4DC80-F0FF-EDEF-FDA2-449D9418968A}"/>
              </a:ext>
            </a:extLst>
          </p:cNvPr>
          <p:cNvGrpSpPr/>
          <p:nvPr/>
        </p:nvGrpSpPr>
        <p:grpSpPr>
          <a:xfrm>
            <a:off x="5729735" y="2464408"/>
            <a:ext cx="13062712" cy="1566134"/>
            <a:chOff x="5729735" y="2464408"/>
            <a:chExt cx="13062712" cy="1566134"/>
          </a:xfrm>
        </p:grpSpPr>
        <p:sp>
          <p:nvSpPr>
            <p:cNvPr id="5" name="AutoShape 5"/>
            <p:cNvSpPr/>
            <p:nvPr/>
          </p:nvSpPr>
          <p:spPr>
            <a:xfrm>
              <a:off x="5729735" y="2490616"/>
              <a:ext cx="13062712" cy="0"/>
            </a:xfrm>
            <a:prstGeom prst="line">
              <a:avLst/>
            </a:prstGeom>
            <a:ln w="28575" cap="rnd">
              <a:solidFill>
                <a:srgbClr val="B9CF4F"/>
              </a:solidFill>
              <a:prstDash val="solid"/>
              <a:headEnd type="none" w="sm" len="sm"/>
              <a:tailEnd type="none" w="sm" len="sm"/>
            </a:ln>
          </p:spPr>
          <p:txBody>
            <a:bodyPr/>
            <a:lstStyle/>
            <a:p>
              <a:endParaRPr lang="en-US">
                <a:latin typeface="+mj-lt"/>
              </a:endParaRPr>
            </a:p>
          </p:txBody>
        </p:sp>
        <p:sp>
          <p:nvSpPr>
            <p:cNvPr id="12" name="TextBox 12"/>
            <p:cNvSpPr txBox="1"/>
            <p:nvPr/>
          </p:nvSpPr>
          <p:spPr>
            <a:xfrm>
              <a:off x="5729735" y="2502508"/>
              <a:ext cx="4393405" cy="710131"/>
            </a:xfrm>
            <a:prstGeom prst="rect">
              <a:avLst/>
            </a:prstGeom>
          </p:spPr>
          <p:txBody>
            <a:bodyPr lIns="0" tIns="0" rIns="0" bIns="0" rtlCol="0" anchor="t">
              <a:spAutoFit/>
            </a:bodyPr>
            <a:lstStyle/>
            <a:p>
              <a:pPr>
                <a:lnSpc>
                  <a:spcPts val="5849"/>
                </a:lnSpc>
              </a:pPr>
              <a:r>
                <a:rPr lang="en-US" sz="4499" b="1" spc="337">
                  <a:solidFill>
                    <a:srgbClr val="136447"/>
                  </a:solidFill>
                  <a:latin typeface="+mj-lt"/>
                </a:rPr>
                <a:t>01</a:t>
              </a:r>
            </a:p>
          </p:txBody>
        </p:sp>
        <p:sp>
          <p:nvSpPr>
            <p:cNvPr id="13" name="TextBox 13"/>
            <p:cNvSpPr txBox="1"/>
            <p:nvPr/>
          </p:nvSpPr>
          <p:spPr>
            <a:xfrm>
              <a:off x="6575578" y="2464408"/>
              <a:ext cx="11560021" cy="1566134"/>
            </a:xfrm>
            <a:prstGeom prst="rect">
              <a:avLst/>
            </a:prstGeom>
          </p:spPr>
          <p:txBody>
            <a:bodyPr wrap="square" lIns="0" tIns="0" rIns="0" bIns="0" rtlCol="0" anchor="t">
              <a:spAutoFit/>
            </a:bodyPr>
            <a:lstStyle/>
            <a:p>
              <a:pPr marL="0" lvl="0" indent="0">
                <a:lnSpc>
                  <a:spcPts val="6299"/>
                </a:lnSpc>
              </a:pPr>
              <a:r>
                <a:rPr lang="en-US" sz="4499" b="1">
                  <a:solidFill>
                    <a:srgbClr val="136447"/>
                  </a:solidFill>
                  <a:latin typeface="+mj-lt"/>
                </a:rPr>
                <a:t>THÍ NGHIỆN XÁC ĐỊNH CƠ CHẾ ĐIỀU HÒA BIỂU HIỆN GENE CỦA OPERON LAC</a:t>
              </a:r>
            </a:p>
          </p:txBody>
        </p:sp>
      </p:grpSp>
      <p:grpSp>
        <p:nvGrpSpPr>
          <p:cNvPr id="17" name="Group 16">
            <a:extLst>
              <a:ext uri="{FF2B5EF4-FFF2-40B4-BE49-F238E27FC236}">
                <a16:creationId xmlns:a16="http://schemas.microsoft.com/office/drawing/2014/main" id="{EAF4195A-4D32-351A-CB71-D9FB2AF57DD3}"/>
              </a:ext>
            </a:extLst>
          </p:cNvPr>
          <p:cNvGrpSpPr/>
          <p:nvPr/>
        </p:nvGrpSpPr>
        <p:grpSpPr>
          <a:xfrm>
            <a:off x="5729735" y="4794054"/>
            <a:ext cx="14195664" cy="790487"/>
            <a:chOff x="5729735" y="4794054"/>
            <a:chExt cx="14195664" cy="790487"/>
          </a:xfrm>
        </p:grpSpPr>
        <p:sp>
          <p:nvSpPr>
            <p:cNvPr id="3" name="AutoShape 3"/>
            <p:cNvSpPr/>
            <p:nvPr/>
          </p:nvSpPr>
          <p:spPr>
            <a:xfrm>
              <a:off x="5729735" y="4794054"/>
              <a:ext cx="14195664" cy="0"/>
            </a:xfrm>
            <a:prstGeom prst="line">
              <a:avLst/>
            </a:prstGeom>
            <a:ln w="28575" cap="rnd">
              <a:solidFill>
                <a:srgbClr val="B9CF4F"/>
              </a:solidFill>
              <a:prstDash val="solid"/>
              <a:headEnd type="none" w="sm" len="sm"/>
              <a:tailEnd type="none" w="sm" len="sm"/>
            </a:ln>
          </p:spPr>
          <p:txBody>
            <a:bodyPr/>
            <a:lstStyle/>
            <a:p>
              <a:endParaRPr lang="en-US">
                <a:latin typeface="+mj-lt"/>
              </a:endParaRPr>
            </a:p>
          </p:txBody>
        </p:sp>
        <p:sp>
          <p:nvSpPr>
            <p:cNvPr id="10" name="TextBox 10"/>
            <p:cNvSpPr txBox="1"/>
            <p:nvPr/>
          </p:nvSpPr>
          <p:spPr>
            <a:xfrm>
              <a:off x="5729735" y="4805946"/>
              <a:ext cx="4393405" cy="710131"/>
            </a:xfrm>
            <a:prstGeom prst="rect">
              <a:avLst/>
            </a:prstGeom>
          </p:spPr>
          <p:txBody>
            <a:bodyPr lIns="0" tIns="0" rIns="0" bIns="0" rtlCol="0" anchor="t">
              <a:spAutoFit/>
            </a:bodyPr>
            <a:lstStyle/>
            <a:p>
              <a:pPr>
                <a:lnSpc>
                  <a:spcPts val="5849"/>
                </a:lnSpc>
              </a:pPr>
              <a:r>
                <a:rPr lang="en-US" sz="4499" b="1" spc="337">
                  <a:solidFill>
                    <a:srgbClr val="136447"/>
                  </a:solidFill>
                  <a:latin typeface="+mj-lt"/>
                </a:rPr>
                <a:t>02</a:t>
              </a:r>
            </a:p>
          </p:txBody>
        </p:sp>
        <p:sp>
          <p:nvSpPr>
            <p:cNvPr id="14" name="TextBox 14"/>
            <p:cNvSpPr txBox="1"/>
            <p:nvPr/>
          </p:nvSpPr>
          <p:spPr>
            <a:xfrm>
              <a:off x="6575578" y="4826320"/>
              <a:ext cx="11712421" cy="758221"/>
            </a:xfrm>
            <a:prstGeom prst="rect">
              <a:avLst/>
            </a:prstGeom>
          </p:spPr>
          <p:txBody>
            <a:bodyPr wrap="square" lIns="0" tIns="0" rIns="0" bIns="0" rtlCol="0" anchor="t">
              <a:spAutoFit/>
            </a:bodyPr>
            <a:lstStyle/>
            <a:p>
              <a:pPr marL="0" lvl="0" indent="0">
                <a:lnSpc>
                  <a:spcPts val="6299"/>
                </a:lnSpc>
              </a:pPr>
              <a:r>
                <a:rPr lang="en-US" sz="4499" b="1">
                  <a:solidFill>
                    <a:srgbClr val="136447"/>
                  </a:solidFill>
                  <a:latin typeface="+mj-lt"/>
                </a:rPr>
                <a:t>Ý NGHĨA CỦA ĐIỀU HÒA BIỂU HIỆN GENE</a:t>
              </a:r>
            </a:p>
          </p:txBody>
        </p:sp>
      </p:grpSp>
      <p:sp>
        <p:nvSpPr>
          <p:cNvPr id="15" name="TextBox 15"/>
          <p:cNvSpPr txBox="1"/>
          <p:nvPr/>
        </p:nvSpPr>
        <p:spPr>
          <a:xfrm>
            <a:off x="6575579" y="7135174"/>
            <a:ext cx="11282514" cy="758221"/>
          </a:xfrm>
          <a:prstGeom prst="rect">
            <a:avLst/>
          </a:prstGeom>
        </p:spPr>
        <p:txBody>
          <a:bodyPr lIns="0" tIns="0" rIns="0" bIns="0" rtlCol="0" anchor="t">
            <a:spAutoFit/>
          </a:bodyPr>
          <a:lstStyle/>
          <a:p>
            <a:pPr marL="0" lvl="0" indent="0">
              <a:lnSpc>
                <a:spcPts val="6299"/>
              </a:lnSpc>
            </a:pPr>
            <a:r>
              <a:rPr lang="en-US" sz="4499" b="1">
                <a:solidFill>
                  <a:srgbClr val="136447"/>
                </a:solidFill>
                <a:latin typeface="+mj-lt"/>
              </a:rPr>
              <a:t>ỨNG DỤNG ĐIỀU HÒA BIỂU HIỆN GENE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2268297">
            <a:off x="-7124537" y="-809690"/>
            <a:ext cx="14774545" cy="13469460"/>
          </a:xfrm>
          <a:custGeom>
            <a:avLst/>
            <a:gdLst/>
            <a:ahLst/>
            <a:cxnLst/>
            <a:rect l="l" t="t" r="r" b="b"/>
            <a:pathLst>
              <a:path w="14774545" h="13469460">
                <a:moveTo>
                  <a:pt x="0" y="0"/>
                </a:moveTo>
                <a:lnTo>
                  <a:pt x="14774545" y="0"/>
                </a:lnTo>
                <a:lnTo>
                  <a:pt x="14774545" y="13469460"/>
                </a:lnTo>
                <a:lnTo>
                  <a:pt x="0" y="1346946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188851" y="1674970"/>
            <a:ext cx="1352701" cy="1463038"/>
          </a:xfrm>
          <a:custGeom>
            <a:avLst/>
            <a:gdLst/>
            <a:ahLst/>
            <a:cxnLst/>
            <a:rect l="l" t="t" r="r" b="b"/>
            <a:pathLst>
              <a:path w="1352701" h="1463038">
                <a:moveTo>
                  <a:pt x="0" y="0"/>
                </a:moveTo>
                <a:lnTo>
                  <a:pt x="1352700" y="0"/>
                </a:lnTo>
                <a:lnTo>
                  <a:pt x="1352700" y="1463038"/>
                </a:lnTo>
                <a:lnTo>
                  <a:pt x="0" y="14630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4" name="Freeform 4"/>
          <p:cNvSpPr/>
          <p:nvPr/>
        </p:nvSpPr>
        <p:spPr>
          <a:xfrm>
            <a:off x="7891815" y="3192018"/>
            <a:ext cx="10188682" cy="4386711"/>
          </a:xfrm>
          <a:custGeom>
            <a:avLst/>
            <a:gdLst/>
            <a:ahLst/>
            <a:cxnLst/>
            <a:rect l="l" t="t" r="r" b="b"/>
            <a:pathLst>
              <a:path w="10399731" h="4741054">
                <a:moveTo>
                  <a:pt x="0" y="0"/>
                </a:moveTo>
                <a:lnTo>
                  <a:pt x="10399731" y="0"/>
                </a:lnTo>
                <a:lnTo>
                  <a:pt x="10399731" y="4741054"/>
                </a:lnTo>
                <a:lnTo>
                  <a:pt x="0" y="4741054"/>
                </a:lnTo>
                <a:lnTo>
                  <a:pt x="0" y="0"/>
                </a:lnTo>
                <a:close/>
              </a:path>
            </a:pathLst>
          </a:custGeom>
          <a:blipFill>
            <a:blip r:embed="rId6"/>
            <a:stretch>
              <a:fillRect/>
            </a:stretch>
          </a:blipFill>
        </p:spPr>
        <p:txBody>
          <a:bodyPr/>
          <a:lstStyle/>
          <a:p>
            <a:endParaRPr lang="en-US">
              <a:latin typeface="+mj-lt"/>
            </a:endParaRPr>
          </a:p>
        </p:txBody>
      </p:sp>
      <p:sp>
        <p:nvSpPr>
          <p:cNvPr id="5" name="Freeform 5"/>
          <p:cNvSpPr/>
          <p:nvPr/>
        </p:nvSpPr>
        <p:spPr>
          <a:xfrm>
            <a:off x="838200" y="3385083"/>
            <a:ext cx="6194563" cy="2749017"/>
          </a:xfrm>
          <a:custGeom>
            <a:avLst/>
            <a:gdLst/>
            <a:ahLst/>
            <a:cxnLst/>
            <a:rect l="l" t="t" r="r" b="b"/>
            <a:pathLst>
              <a:path w="6445021" h="2953900">
                <a:moveTo>
                  <a:pt x="0" y="0"/>
                </a:moveTo>
                <a:lnTo>
                  <a:pt x="6445021" y="0"/>
                </a:lnTo>
                <a:lnTo>
                  <a:pt x="6445021" y="2953900"/>
                </a:lnTo>
                <a:lnTo>
                  <a:pt x="0" y="2953900"/>
                </a:lnTo>
                <a:lnTo>
                  <a:pt x="0" y="0"/>
                </a:lnTo>
                <a:close/>
              </a:path>
            </a:pathLst>
          </a:custGeom>
          <a:blipFill>
            <a:blip r:embed="rId7"/>
            <a:stretch>
              <a:fillRect b="-3539"/>
            </a:stretch>
          </a:blipFill>
        </p:spPr>
        <p:txBody>
          <a:bodyPr/>
          <a:lstStyle/>
          <a:p>
            <a:endParaRPr lang="en-US">
              <a:latin typeface="+mj-lt"/>
            </a:endParaRPr>
          </a:p>
        </p:txBody>
      </p:sp>
      <p:grpSp>
        <p:nvGrpSpPr>
          <p:cNvPr id="6" name="Group 6"/>
          <p:cNvGrpSpPr/>
          <p:nvPr/>
        </p:nvGrpSpPr>
        <p:grpSpPr>
          <a:xfrm>
            <a:off x="1752600" y="1702139"/>
            <a:ext cx="13240220" cy="1307761"/>
            <a:chOff x="0" y="0"/>
            <a:chExt cx="11975010" cy="2701934"/>
          </a:xfrm>
        </p:grpSpPr>
        <p:grpSp>
          <p:nvGrpSpPr>
            <p:cNvPr id="7" name="Group 7"/>
            <p:cNvGrpSpPr/>
            <p:nvPr/>
          </p:nvGrpSpPr>
          <p:grpSpPr>
            <a:xfrm>
              <a:off x="0" y="0"/>
              <a:ext cx="11975010" cy="2701934"/>
              <a:chOff x="0" y="0"/>
              <a:chExt cx="2365434" cy="533715"/>
            </a:xfrm>
          </p:grpSpPr>
          <p:sp>
            <p:nvSpPr>
              <p:cNvPr id="8" name="Freeform 8"/>
              <p:cNvSpPr/>
              <p:nvPr/>
            </p:nvSpPr>
            <p:spPr>
              <a:xfrm>
                <a:off x="0" y="0"/>
                <a:ext cx="2365434" cy="533715"/>
              </a:xfrm>
              <a:custGeom>
                <a:avLst/>
                <a:gdLst/>
                <a:ahLst/>
                <a:cxnLst/>
                <a:rect l="l" t="t" r="r" b="b"/>
                <a:pathLst>
                  <a:path w="2365434" h="533715">
                    <a:moveTo>
                      <a:pt x="0" y="0"/>
                    </a:moveTo>
                    <a:lnTo>
                      <a:pt x="2365434" y="0"/>
                    </a:lnTo>
                    <a:lnTo>
                      <a:pt x="2365434" y="533715"/>
                    </a:lnTo>
                    <a:lnTo>
                      <a:pt x="0" y="533715"/>
                    </a:lnTo>
                    <a:close/>
                  </a:path>
                </a:pathLst>
              </a:custGeom>
              <a:solidFill>
                <a:srgbClr val="000000">
                  <a:alpha val="0"/>
                </a:srgbClr>
              </a:solidFill>
              <a:ln w="47625" cap="sq">
                <a:solidFill>
                  <a:srgbClr val="000000"/>
                </a:solidFill>
                <a:prstDash val="lgDash"/>
                <a:miter/>
              </a:ln>
            </p:spPr>
            <p:txBody>
              <a:bodyPr/>
              <a:lstStyle/>
              <a:p>
                <a:endParaRPr lang="en-US">
                  <a:latin typeface="+mj-lt"/>
                </a:endParaRPr>
              </a:p>
            </p:txBody>
          </p:sp>
          <p:sp>
            <p:nvSpPr>
              <p:cNvPr id="9" name="TextBox 9"/>
              <p:cNvSpPr txBox="1"/>
              <p:nvPr/>
            </p:nvSpPr>
            <p:spPr>
              <a:xfrm>
                <a:off x="0" y="-57150"/>
                <a:ext cx="2365434" cy="590865"/>
              </a:xfrm>
              <a:prstGeom prst="rect">
                <a:avLst/>
              </a:prstGeom>
            </p:spPr>
            <p:txBody>
              <a:bodyPr lIns="50800" tIns="50800" rIns="50800" bIns="50800" rtlCol="0" anchor="ctr"/>
              <a:lstStyle/>
              <a:p>
                <a:pPr algn="ctr">
                  <a:lnSpc>
                    <a:spcPts val="2659"/>
                  </a:lnSpc>
                </a:pPr>
                <a:endParaRPr>
                  <a:latin typeface="+mj-lt"/>
                </a:endParaRPr>
              </a:p>
            </p:txBody>
          </p:sp>
        </p:grpSp>
        <p:sp>
          <p:nvSpPr>
            <p:cNvPr id="10" name="TextBox 10"/>
            <p:cNvSpPr txBox="1"/>
            <p:nvPr/>
          </p:nvSpPr>
          <p:spPr>
            <a:xfrm>
              <a:off x="393538" y="259089"/>
              <a:ext cx="11187935" cy="2442844"/>
            </a:xfrm>
            <a:prstGeom prst="rect">
              <a:avLst/>
            </a:prstGeom>
          </p:spPr>
          <p:txBody>
            <a:bodyPr lIns="0" tIns="0" rIns="0" bIns="0" rtlCol="0" anchor="t">
              <a:spAutoFit/>
            </a:bodyPr>
            <a:lstStyle/>
            <a:p>
              <a:pPr>
                <a:lnSpc>
                  <a:spcPts val="4619"/>
                </a:lnSpc>
              </a:pPr>
              <a:r>
                <a:rPr lang="en-US" sz="4000">
                  <a:solidFill>
                    <a:srgbClr val="2D2F3B"/>
                  </a:solidFill>
                  <a:latin typeface="+mj-lt"/>
                </a:rPr>
                <a:t>Học sinh đọc SGK, thảo luận. Các nhóm thảo luận luân phiên theo 2 vòng hoàn thành 2 nội dung sau:</a:t>
              </a:r>
            </a:p>
          </p:txBody>
        </p:sp>
      </p:grpSp>
      <p:sp>
        <p:nvSpPr>
          <p:cNvPr id="11" name="Freeform 11"/>
          <p:cNvSpPr/>
          <p:nvPr/>
        </p:nvSpPr>
        <p:spPr>
          <a:xfrm>
            <a:off x="14992820" y="997350"/>
            <a:ext cx="3032446" cy="2387733"/>
          </a:xfrm>
          <a:custGeom>
            <a:avLst/>
            <a:gdLst/>
            <a:ahLst/>
            <a:cxnLst/>
            <a:rect l="l" t="t" r="r" b="b"/>
            <a:pathLst>
              <a:path w="5352585" h="4114800">
                <a:moveTo>
                  <a:pt x="0" y="0"/>
                </a:moveTo>
                <a:lnTo>
                  <a:pt x="5352585" y="0"/>
                </a:lnTo>
                <a:lnTo>
                  <a:pt x="5352585" y="4114800"/>
                </a:lnTo>
                <a:lnTo>
                  <a:pt x="0" y="4114800"/>
                </a:lnTo>
                <a:lnTo>
                  <a:pt x="0" y="0"/>
                </a:lnTo>
                <a:close/>
              </a:path>
            </a:pathLst>
          </a:custGeom>
          <a:blipFill>
            <a:blip r:embed="rId8"/>
            <a:stretch>
              <a:fillRect/>
            </a:stretch>
          </a:blipFill>
        </p:spPr>
        <p:txBody>
          <a:bodyPr/>
          <a:lstStyle/>
          <a:p>
            <a:endParaRPr lang="en-US">
              <a:latin typeface="+mj-lt"/>
            </a:endParaRPr>
          </a:p>
        </p:txBody>
      </p:sp>
      <p:grpSp>
        <p:nvGrpSpPr>
          <p:cNvPr id="16" name="Group 6">
            <a:extLst>
              <a:ext uri="{FF2B5EF4-FFF2-40B4-BE49-F238E27FC236}">
                <a16:creationId xmlns:a16="http://schemas.microsoft.com/office/drawing/2014/main" id="{9A2E6421-4ED2-BF94-A5C1-D681A14324E7}"/>
              </a:ext>
            </a:extLst>
          </p:cNvPr>
          <p:cNvGrpSpPr/>
          <p:nvPr/>
        </p:nvGrpSpPr>
        <p:grpSpPr>
          <a:xfrm>
            <a:off x="-29695" y="-410547"/>
            <a:ext cx="19139053" cy="2046690"/>
            <a:chOff x="-39591" y="1132877"/>
            <a:chExt cx="25518737" cy="2728918"/>
          </a:xfrm>
        </p:grpSpPr>
        <p:sp>
          <p:nvSpPr>
            <p:cNvPr id="17" name="AutoShape 7">
              <a:extLst>
                <a:ext uri="{FF2B5EF4-FFF2-40B4-BE49-F238E27FC236}">
                  <a16:creationId xmlns:a16="http://schemas.microsoft.com/office/drawing/2014/main" id="{9860F34A-956B-A7D0-2822-258946C4BA67}"/>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8" name="TextBox 8">
              <a:extLst>
                <a:ext uri="{FF2B5EF4-FFF2-40B4-BE49-F238E27FC236}">
                  <a16:creationId xmlns:a16="http://schemas.microsoft.com/office/drawing/2014/main" id="{9C8720E8-BD94-0DBF-2920-2F8E28604E4C}"/>
                </a:ext>
              </a:extLst>
            </p:cNvPr>
            <p:cNvSpPr txBox="1"/>
            <p:nvPr/>
          </p:nvSpPr>
          <p:spPr>
            <a:xfrm>
              <a:off x="-39591" y="1892026"/>
              <a:ext cx="24383956" cy="1969769"/>
            </a:xfrm>
            <a:prstGeom prst="rect">
              <a:avLst/>
            </a:prstGeom>
          </p:spPr>
          <p:txBody>
            <a:bodyPr wrap="square"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graphicFrame>
        <p:nvGraphicFramePr>
          <p:cNvPr id="12" name="Table 11">
            <a:extLst>
              <a:ext uri="{FF2B5EF4-FFF2-40B4-BE49-F238E27FC236}">
                <a16:creationId xmlns:a16="http://schemas.microsoft.com/office/drawing/2014/main" id="{1A4EFDBE-3A84-5A3B-FBB6-2C73BB94396F}"/>
              </a:ext>
            </a:extLst>
          </p:cNvPr>
          <p:cNvGraphicFramePr>
            <a:graphicFrameLocks noGrp="1"/>
          </p:cNvGraphicFramePr>
          <p:nvPr>
            <p:extLst>
              <p:ext uri="{D42A27DB-BD31-4B8C-83A1-F6EECF244321}">
                <p14:modId xmlns:p14="http://schemas.microsoft.com/office/powerpoint/2010/main" val="3979397034"/>
              </p:ext>
            </p:extLst>
          </p:nvPr>
        </p:nvGraphicFramePr>
        <p:xfrm>
          <a:off x="207503" y="6569167"/>
          <a:ext cx="7162301" cy="3559018"/>
        </p:xfrm>
        <a:graphic>
          <a:graphicData uri="http://schemas.openxmlformats.org/drawingml/2006/table">
            <a:tbl>
              <a:tblPr firstRow="1" firstCol="1" bandRow="1">
                <a:tableStyleId>{93296810-A885-4BE3-A3E7-6D5BEEA58F35}</a:tableStyleId>
              </a:tblPr>
              <a:tblGrid>
                <a:gridCol w="1840641">
                  <a:extLst>
                    <a:ext uri="{9D8B030D-6E8A-4147-A177-3AD203B41FA5}">
                      <a16:colId xmlns:a16="http://schemas.microsoft.com/office/drawing/2014/main" val="1213029268"/>
                    </a:ext>
                  </a:extLst>
                </a:gridCol>
                <a:gridCol w="2895600">
                  <a:extLst>
                    <a:ext uri="{9D8B030D-6E8A-4147-A177-3AD203B41FA5}">
                      <a16:colId xmlns:a16="http://schemas.microsoft.com/office/drawing/2014/main" val="18146304"/>
                    </a:ext>
                  </a:extLst>
                </a:gridCol>
                <a:gridCol w="2426060">
                  <a:extLst>
                    <a:ext uri="{9D8B030D-6E8A-4147-A177-3AD203B41FA5}">
                      <a16:colId xmlns:a16="http://schemas.microsoft.com/office/drawing/2014/main" val="314006176"/>
                    </a:ext>
                  </a:extLst>
                </a:gridCol>
              </a:tblGrid>
              <a:tr h="621855">
                <a:tc gridSpan="3">
                  <a:txBody>
                    <a:bodyPr/>
                    <a:lstStyle/>
                    <a:p>
                      <a:pPr marL="0" marR="0" algn="ctr">
                        <a:spcBef>
                          <a:spcPts val="0"/>
                        </a:spcBef>
                        <a:spcAft>
                          <a:spcPts val="0"/>
                        </a:spcAft>
                      </a:pPr>
                      <a:r>
                        <a:rPr lang="vi-VN" sz="2400" dirty="0">
                          <a:effectLst/>
                        </a:rPr>
                        <a:t>PHIẾU HỌC TẬP 3</a:t>
                      </a:r>
                      <a:endParaRPr lang="en-US" sz="2800" dirty="0">
                        <a:effectLst/>
                      </a:endParaRPr>
                    </a:p>
                    <a:p>
                      <a:pPr marL="0" marR="0" algn="ctr">
                        <a:spcBef>
                          <a:spcPts val="0"/>
                        </a:spcBef>
                        <a:spcAft>
                          <a:spcPts val="0"/>
                        </a:spcAft>
                      </a:pPr>
                      <a:r>
                        <a:rPr lang="vi-VN" sz="2400" dirty="0">
                          <a:effectLst/>
                        </a:rPr>
                        <a:t>Giải thích kết quả thí nghiệm</a:t>
                      </a:r>
                      <a:endParaRPr lang="en-US" sz="2800" dirty="0">
                        <a:effectLst/>
                        <a:latin typeface="Times New Roman" panose="02020603050405020304" pitchFamily="18" charset="0"/>
                        <a:ea typeface="Calibri" panose="020F0502020204030204" pitchFamily="34" charset="0"/>
                      </a:endParaRPr>
                    </a:p>
                  </a:txBody>
                  <a:tcPr marL="59206" marR="59206" marT="0" marB="0" anchor="ctr"/>
                </a:tc>
                <a:tc hMerge="1">
                  <a:txBody>
                    <a:bodyPr/>
                    <a:lstStyle/>
                    <a:p>
                      <a:endParaRPr lang="en-US" sz="2800" dirty="0"/>
                    </a:p>
                  </a:txBody>
                  <a:tcPr marL="78941" marR="78941" marT="39471" marB="39471"/>
                </a:tc>
                <a:tc hMerge="1">
                  <a:txBody>
                    <a:bodyPr/>
                    <a:lstStyle/>
                    <a:p>
                      <a:endParaRPr lang="en-US"/>
                    </a:p>
                  </a:txBody>
                  <a:tcPr/>
                </a:tc>
                <a:extLst>
                  <a:ext uri="{0D108BD9-81ED-4DB2-BD59-A6C34878D82A}">
                    <a16:rowId xmlns:a16="http://schemas.microsoft.com/office/drawing/2014/main" val="4193606121"/>
                  </a:ext>
                </a:extLst>
              </a:tr>
              <a:tr h="621855">
                <a:tc>
                  <a:txBody>
                    <a:bodyPr/>
                    <a:lstStyle/>
                    <a:p>
                      <a:pPr marL="0" marR="0" algn="ctr">
                        <a:spcBef>
                          <a:spcPts val="0"/>
                        </a:spcBef>
                        <a:spcAft>
                          <a:spcPts val="0"/>
                        </a:spcAft>
                      </a:pPr>
                      <a:r>
                        <a:rPr lang="vi-VN" sz="2400" dirty="0">
                          <a:effectLst/>
                        </a:rPr>
                        <a:t>Tiêu chí </a:t>
                      </a:r>
                      <a:endParaRPr lang="en-US" sz="2800" dirty="0">
                        <a:effectLst/>
                        <a:latin typeface="Times New Roman" panose="02020603050405020304" pitchFamily="18" charset="0"/>
                        <a:ea typeface="Calibri" panose="020F0502020204030204" pitchFamily="34" charset="0"/>
                      </a:endParaRPr>
                    </a:p>
                  </a:txBody>
                  <a:tcPr marL="59206" marR="59206" marT="0" marB="0" anchor="ctr"/>
                </a:tc>
                <a:tc>
                  <a:txBody>
                    <a:bodyPr/>
                    <a:lstStyle/>
                    <a:p>
                      <a:pPr marL="0" marR="0" algn="ctr">
                        <a:spcBef>
                          <a:spcPts val="0"/>
                        </a:spcBef>
                        <a:spcAft>
                          <a:spcPts val="0"/>
                        </a:spcAft>
                      </a:pPr>
                      <a:r>
                        <a:rPr lang="vi-VN" sz="2400" dirty="0">
                          <a:effectLst/>
                        </a:rPr>
                        <a:t>Khi môi trường không có lactose</a:t>
                      </a:r>
                      <a:endParaRPr lang="en-US" sz="2800" dirty="0">
                        <a:effectLst/>
                        <a:latin typeface="Times New Roman" panose="02020603050405020304" pitchFamily="18" charset="0"/>
                        <a:ea typeface="Calibri" panose="020F0502020204030204" pitchFamily="34" charset="0"/>
                      </a:endParaRPr>
                    </a:p>
                  </a:txBody>
                  <a:tcPr marL="59206" marR="59206" marT="0" marB="0" anchor="ctr"/>
                </a:tc>
                <a:tc>
                  <a:txBody>
                    <a:bodyPr/>
                    <a:lstStyle/>
                    <a:p>
                      <a:pPr marL="0" marR="0" algn="ctr">
                        <a:spcBef>
                          <a:spcPts val="0"/>
                        </a:spcBef>
                        <a:spcAft>
                          <a:spcPts val="0"/>
                        </a:spcAft>
                      </a:pPr>
                      <a:r>
                        <a:rPr lang="vi-VN" sz="2400" dirty="0">
                          <a:effectLst/>
                        </a:rPr>
                        <a:t>Khi môi trường không có lactose</a:t>
                      </a:r>
                      <a:endParaRPr lang="en-US" sz="2800" dirty="0">
                        <a:effectLst/>
                        <a:latin typeface="Times New Roman" panose="02020603050405020304" pitchFamily="18" charset="0"/>
                        <a:ea typeface="Calibri" panose="020F0502020204030204" pitchFamily="34" charset="0"/>
                      </a:endParaRPr>
                    </a:p>
                  </a:txBody>
                  <a:tcPr marL="59206" marR="59206" marT="0" marB="0" anchor="ctr"/>
                </a:tc>
                <a:extLst>
                  <a:ext uri="{0D108BD9-81ED-4DB2-BD59-A6C34878D82A}">
                    <a16:rowId xmlns:a16="http://schemas.microsoft.com/office/drawing/2014/main" val="729304823"/>
                  </a:ext>
                </a:extLst>
              </a:tr>
              <a:tr h="310928">
                <a:tc>
                  <a:txBody>
                    <a:bodyPr/>
                    <a:lstStyle/>
                    <a:p>
                      <a:pPr marL="0" marR="0" algn="ctr">
                        <a:spcBef>
                          <a:spcPts val="0"/>
                        </a:spcBef>
                        <a:spcAft>
                          <a:spcPts val="0"/>
                        </a:spcAft>
                      </a:pPr>
                      <a:r>
                        <a:rPr lang="vi-VN" sz="2400">
                          <a:effectLst/>
                        </a:rPr>
                        <a:t>Giống nhau</a:t>
                      </a:r>
                      <a:endParaRPr lang="en-US" sz="2800">
                        <a:effectLst/>
                        <a:latin typeface="Times New Roman" panose="02020603050405020304" pitchFamily="18" charset="0"/>
                        <a:ea typeface="Calibri" panose="020F0502020204030204" pitchFamily="34" charset="0"/>
                      </a:endParaRPr>
                    </a:p>
                  </a:txBody>
                  <a:tcPr marL="59206" marR="59206" marT="0" marB="0" anchor="ctr"/>
                </a:tc>
                <a:tc gridSpan="2">
                  <a:txBody>
                    <a:bodyPr/>
                    <a:lstStyle/>
                    <a:p>
                      <a:pPr marL="0" marR="0" algn="ctr">
                        <a:spcBef>
                          <a:spcPts val="0"/>
                        </a:spcBef>
                        <a:spcAft>
                          <a:spcPts val="0"/>
                        </a:spcAft>
                      </a:pPr>
                      <a:r>
                        <a:rPr lang="vi-VN" sz="2400" dirty="0">
                          <a:effectLst/>
                        </a:rPr>
                        <a:t> </a:t>
                      </a:r>
                      <a:endParaRPr lang="en-US" sz="2800" dirty="0">
                        <a:effectLst/>
                        <a:latin typeface="Times New Roman" panose="02020603050405020304" pitchFamily="18" charset="0"/>
                        <a:ea typeface="Calibri" panose="020F0502020204030204" pitchFamily="34" charset="0"/>
                      </a:endParaRPr>
                    </a:p>
                  </a:txBody>
                  <a:tcPr marL="59206" marR="59206" marT="0" marB="0" anchor="ctr"/>
                </a:tc>
                <a:tc hMerge="1">
                  <a:txBody>
                    <a:bodyPr/>
                    <a:lstStyle/>
                    <a:p>
                      <a:endParaRPr lang="en-US"/>
                    </a:p>
                  </a:txBody>
                  <a:tcPr/>
                </a:tc>
                <a:extLst>
                  <a:ext uri="{0D108BD9-81ED-4DB2-BD59-A6C34878D82A}">
                    <a16:rowId xmlns:a16="http://schemas.microsoft.com/office/drawing/2014/main" val="4076247067"/>
                  </a:ext>
                </a:extLst>
              </a:tr>
              <a:tr h="865109">
                <a:tc>
                  <a:txBody>
                    <a:bodyPr/>
                    <a:lstStyle/>
                    <a:p>
                      <a:pPr marL="0" marR="0" algn="ctr">
                        <a:spcBef>
                          <a:spcPts val="0"/>
                        </a:spcBef>
                        <a:spcAft>
                          <a:spcPts val="0"/>
                        </a:spcAft>
                      </a:pPr>
                      <a:r>
                        <a:rPr lang="vi-VN" sz="2400" dirty="0">
                          <a:effectLst/>
                        </a:rPr>
                        <a:t>Khác nhau</a:t>
                      </a:r>
                      <a:endParaRPr lang="en-US" sz="2800" dirty="0">
                        <a:effectLst/>
                        <a:latin typeface="Times New Roman" panose="02020603050405020304" pitchFamily="18" charset="0"/>
                        <a:ea typeface="Calibri" panose="020F0502020204030204" pitchFamily="34" charset="0"/>
                      </a:endParaRPr>
                    </a:p>
                  </a:txBody>
                  <a:tcPr marL="59206" marR="59206" marT="0" marB="0" anchor="ctr"/>
                </a:tc>
                <a:tc>
                  <a:txBody>
                    <a:bodyPr/>
                    <a:lstStyle/>
                    <a:p>
                      <a:pPr marL="0" marR="0" algn="ctr">
                        <a:spcBef>
                          <a:spcPts val="0"/>
                        </a:spcBef>
                        <a:spcAft>
                          <a:spcPts val="0"/>
                        </a:spcAft>
                      </a:pPr>
                      <a:r>
                        <a:rPr lang="vi-VN" sz="2400" dirty="0">
                          <a:effectLst/>
                        </a:rPr>
                        <a:t> </a:t>
                      </a:r>
                      <a:endParaRPr lang="en-US" sz="2800" dirty="0">
                        <a:effectLst/>
                        <a:latin typeface="Times New Roman" panose="02020603050405020304" pitchFamily="18" charset="0"/>
                        <a:ea typeface="Calibri" panose="020F0502020204030204" pitchFamily="34" charset="0"/>
                      </a:endParaRPr>
                    </a:p>
                  </a:txBody>
                  <a:tcPr marL="59206" marR="59206" marT="0" marB="0" anchor="ctr"/>
                </a:tc>
                <a:tc>
                  <a:txBody>
                    <a:bodyPr/>
                    <a:lstStyle/>
                    <a:p>
                      <a:pPr marL="0" marR="0" algn="ctr">
                        <a:spcBef>
                          <a:spcPts val="0"/>
                        </a:spcBef>
                        <a:spcAft>
                          <a:spcPts val="0"/>
                        </a:spcAft>
                      </a:pPr>
                      <a:endParaRPr lang="en-US" sz="2800" dirty="0">
                        <a:effectLst/>
                        <a:latin typeface="Times New Roman" panose="02020603050405020304" pitchFamily="18" charset="0"/>
                        <a:ea typeface="Calibri" panose="020F0502020204030204" pitchFamily="34" charset="0"/>
                      </a:endParaRPr>
                    </a:p>
                  </a:txBody>
                  <a:tcPr marL="59206" marR="59206" marT="0" marB="0" anchor="ctr"/>
                </a:tc>
                <a:extLst>
                  <a:ext uri="{0D108BD9-81ED-4DB2-BD59-A6C34878D82A}">
                    <a16:rowId xmlns:a16="http://schemas.microsoft.com/office/drawing/2014/main" val="1638287501"/>
                  </a:ext>
                </a:extLst>
              </a:tr>
              <a:tr h="865109">
                <a:tc>
                  <a:txBody>
                    <a:bodyPr/>
                    <a:lstStyle/>
                    <a:p>
                      <a:pPr marL="0" marR="0" algn="ctr">
                        <a:spcBef>
                          <a:spcPts val="0"/>
                        </a:spcBef>
                        <a:spcAft>
                          <a:spcPts val="0"/>
                        </a:spcAft>
                      </a:pPr>
                      <a:r>
                        <a:rPr lang="en-US" sz="2400" dirty="0" err="1">
                          <a:effectLst/>
                          <a:latin typeface="Arial" panose="020B0604020202020204" pitchFamily="34" charset="0"/>
                          <a:ea typeface="Calibri" panose="020F0502020204030204" pitchFamily="34" charset="0"/>
                          <a:cs typeface="Arial" panose="020B0604020202020204" pitchFamily="34" charset="0"/>
                        </a:rPr>
                        <a:t>Kết</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luận</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59206" marR="59206" marT="0" marB="0" anchor="ctr"/>
                </a:tc>
                <a:tc gridSpan="2">
                  <a:txBody>
                    <a:bodyPr/>
                    <a:lstStyle/>
                    <a:p>
                      <a:pPr marL="0" marR="0" algn="ctr">
                        <a:spcBef>
                          <a:spcPts val="0"/>
                        </a:spcBef>
                        <a:spcAft>
                          <a:spcPts val="0"/>
                        </a:spcAft>
                      </a:pPr>
                      <a:r>
                        <a:rPr lang="en-US" sz="2800" dirty="0">
                          <a:effectLst/>
                          <a:latin typeface="Times New Roman" panose="02020603050405020304" pitchFamily="18" charset="0"/>
                          <a:ea typeface="Calibri" panose="020F0502020204030204" pitchFamily="34" charset="0"/>
                        </a:rPr>
                        <a:t>….</a:t>
                      </a:r>
                    </a:p>
                  </a:txBody>
                  <a:tcPr marL="59206" marR="59206" marT="0" marB="0" anchor="ctr"/>
                </a:tc>
                <a:tc hMerge="1">
                  <a:txBody>
                    <a:bodyPr/>
                    <a:lstStyle/>
                    <a:p>
                      <a:pPr marL="0" marR="0" algn="ctr">
                        <a:spcBef>
                          <a:spcPts val="0"/>
                        </a:spcBef>
                        <a:spcAft>
                          <a:spcPts val="0"/>
                        </a:spcAft>
                      </a:pPr>
                      <a:endParaRPr lang="en-US" sz="2800" dirty="0">
                        <a:effectLst/>
                        <a:latin typeface="Times New Roman" panose="02020603050405020304" pitchFamily="18" charset="0"/>
                        <a:ea typeface="Calibri" panose="020F0502020204030204" pitchFamily="34" charset="0"/>
                      </a:endParaRPr>
                    </a:p>
                  </a:txBody>
                  <a:tcPr marL="59206" marR="59206" marT="0" marB="0" anchor="ctr"/>
                </a:tc>
                <a:extLst>
                  <a:ext uri="{0D108BD9-81ED-4DB2-BD59-A6C34878D82A}">
                    <a16:rowId xmlns:a16="http://schemas.microsoft.com/office/drawing/2014/main" val="3980790657"/>
                  </a:ext>
                </a:extLst>
              </a:tr>
            </a:tbl>
          </a:graphicData>
        </a:graphic>
      </p:graphicFrame>
      <p:sp>
        <p:nvSpPr>
          <p:cNvPr id="13" name="Rectangle 12">
            <a:extLst>
              <a:ext uri="{FF2B5EF4-FFF2-40B4-BE49-F238E27FC236}">
                <a16:creationId xmlns:a16="http://schemas.microsoft.com/office/drawing/2014/main" id="{1C5BD9E1-DEBF-A7F8-267A-2D3238977FDA}"/>
              </a:ext>
            </a:extLst>
          </p:cNvPr>
          <p:cNvSpPr/>
          <p:nvPr/>
        </p:nvSpPr>
        <p:spPr>
          <a:xfrm>
            <a:off x="7696200" y="7578729"/>
            <a:ext cx="10329066" cy="2708271"/>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180340" algn="just">
              <a:spcBef>
                <a:spcPts val="0"/>
              </a:spcBef>
              <a:spcAft>
                <a:spcPts val="0"/>
              </a:spcAft>
            </a:pPr>
            <a:r>
              <a:rPr lang="vi-VN" sz="2800" b="1" dirty="0">
                <a:solidFill>
                  <a:schemeClr val="tx1"/>
                </a:solidFill>
                <a:effectLst/>
                <a:latin typeface="+mj-lt"/>
                <a:ea typeface="Calibri" panose="020F0502020204030204" pitchFamily="34" charset="0"/>
              </a:rPr>
              <a:t>Nhóm 4 hoàn thành các câu hỏi.</a:t>
            </a:r>
            <a:endParaRPr lang="en-US" sz="2800" b="1" dirty="0">
              <a:solidFill>
                <a:schemeClr val="tx1"/>
              </a:solidFill>
              <a:effectLst/>
              <a:latin typeface="+mj-lt"/>
              <a:ea typeface="Calibri" panose="020F0502020204030204" pitchFamily="34" charset="0"/>
            </a:endParaRPr>
          </a:p>
          <a:p>
            <a:pPr marL="0" marR="0">
              <a:spcBef>
                <a:spcPts val="0"/>
              </a:spcBef>
              <a:spcAft>
                <a:spcPts val="0"/>
              </a:spcAft>
            </a:pPr>
            <a:r>
              <a:rPr lang="vi-VN" sz="2400" b="1" dirty="0">
                <a:solidFill>
                  <a:schemeClr val="tx1"/>
                </a:solidFill>
                <a:effectLst/>
                <a:latin typeface="+mj-lt"/>
                <a:ea typeface="Calibri" panose="020F0502020204030204" pitchFamily="34" charset="0"/>
              </a:rPr>
              <a:t>Câu 1:</a:t>
            </a:r>
            <a:r>
              <a:rPr lang="vi-VN" sz="2400" dirty="0">
                <a:solidFill>
                  <a:schemeClr val="tx1"/>
                </a:solidFill>
                <a:effectLst/>
                <a:latin typeface="+mj-lt"/>
                <a:ea typeface="Calibri" panose="020F0502020204030204" pitchFamily="34" charset="0"/>
              </a:rPr>
              <a:t> Tại sao hai nhà khoa học Jacob và Monod có thể kết luận ba gene lacZ, lacY và lacA cùng nằm trên một phân tử DNA?</a:t>
            </a:r>
            <a:endParaRPr lang="en-US" sz="2400" dirty="0">
              <a:solidFill>
                <a:schemeClr val="tx1"/>
              </a:solidFill>
              <a:effectLst/>
              <a:latin typeface="+mj-lt"/>
              <a:ea typeface="Calibri" panose="020F0502020204030204" pitchFamily="34" charset="0"/>
            </a:endParaRPr>
          </a:p>
          <a:p>
            <a:pPr marL="0" marR="0">
              <a:spcBef>
                <a:spcPts val="0"/>
              </a:spcBef>
              <a:spcAft>
                <a:spcPts val="0"/>
              </a:spcAft>
            </a:pPr>
            <a:r>
              <a:rPr lang="vi-VN" sz="2400" b="1" dirty="0">
                <a:solidFill>
                  <a:schemeClr val="tx1"/>
                </a:solidFill>
                <a:effectLst/>
                <a:latin typeface="+mj-lt"/>
                <a:ea typeface="Calibri" panose="020F0502020204030204" pitchFamily="34" charset="0"/>
              </a:rPr>
              <a:t>Câu 2:</a:t>
            </a:r>
            <a:r>
              <a:rPr lang="vi-VN" sz="2400" dirty="0">
                <a:solidFill>
                  <a:schemeClr val="tx1"/>
                </a:solidFill>
                <a:effectLst/>
                <a:latin typeface="+mj-lt"/>
                <a:ea typeface="Calibri" panose="020F0502020204030204" pitchFamily="34" charset="0"/>
              </a:rPr>
              <a:t> Quan sát Hình 3.2 và 3.3, hãy: </a:t>
            </a:r>
            <a:endParaRPr lang="en-US" sz="2400" dirty="0">
              <a:solidFill>
                <a:schemeClr val="tx1"/>
              </a:solidFill>
              <a:effectLst/>
              <a:latin typeface="+mj-lt"/>
              <a:ea typeface="Calibri" panose="020F0502020204030204" pitchFamily="34" charset="0"/>
            </a:endParaRPr>
          </a:p>
          <a:p>
            <a:pPr marL="0" marR="0" algn="just">
              <a:spcBef>
                <a:spcPts val="0"/>
              </a:spcBef>
              <a:spcAft>
                <a:spcPts val="0"/>
              </a:spcAft>
            </a:pPr>
            <a:r>
              <a:rPr lang="vi-VN" sz="2400" dirty="0">
                <a:solidFill>
                  <a:schemeClr val="tx1"/>
                </a:solidFill>
                <a:effectLst/>
                <a:latin typeface="+mj-lt"/>
                <a:ea typeface="Calibri" panose="020F0502020204030204" pitchFamily="34" charset="0"/>
              </a:rPr>
              <a:t>a) Mô tả cơ chế điều hòa hoạt động của operon Lac khi môi trường không có và có đường lactose.</a:t>
            </a:r>
            <a:endParaRPr lang="en-US" sz="2400" dirty="0">
              <a:solidFill>
                <a:schemeClr val="tx1"/>
              </a:solidFill>
              <a:effectLst/>
              <a:latin typeface="+mj-lt"/>
              <a:ea typeface="Calibri" panose="020F0502020204030204" pitchFamily="34" charset="0"/>
            </a:endParaRPr>
          </a:p>
          <a:p>
            <a:r>
              <a:rPr lang="vi-VN" sz="2400" dirty="0">
                <a:solidFill>
                  <a:schemeClr val="tx1"/>
                </a:solidFill>
                <a:effectLst/>
                <a:latin typeface="+mj-lt"/>
                <a:ea typeface="Calibri" panose="020F0502020204030204" pitchFamily="34" charset="0"/>
              </a:rPr>
              <a:t>b) Cho biết điều gì sẽ xảy ra khi đường lactose được sử dụng hết?</a:t>
            </a:r>
            <a:endParaRPr lang="en-US" sz="2400" dirty="0">
              <a:solidFill>
                <a:schemeClr val="tx1"/>
              </a:solidFill>
              <a:latin typeface="+mj-lt"/>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3368034">
            <a:off x="-962210" y="-1919831"/>
            <a:ext cx="4332502" cy="5168928"/>
          </a:xfrm>
          <a:custGeom>
            <a:avLst/>
            <a:gdLst/>
            <a:ahLst/>
            <a:cxnLst/>
            <a:rect l="l" t="t" r="r" b="b"/>
            <a:pathLst>
              <a:path w="4332502" h="5168928">
                <a:moveTo>
                  <a:pt x="0" y="0"/>
                </a:moveTo>
                <a:lnTo>
                  <a:pt x="4332501" y="0"/>
                </a:lnTo>
                <a:lnTo>
                  <a:pt x="4332501" y="5168928"/>
                </a:lnTo>
                <a:lnTo>
                  <a:pt x="0" y="516892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2315709">
            <a:off x="12792210" y="6815347"/>
            <a:ext cx="6293323" cy="4885907"/>
          </a:xfrm>
          <a:custGeom>
            <a:avLst/>
            <a:gdLst/>
            <a:ahLst/>
            <a:cxnLst/>
            <a:rect l="l" t="t" r="r" b="b"/>
            <a:pathLst>
              <a:path w="6293323" h="4885907">
                <a:moveTo>
                  <a:pt x="0" y="0"/>
                </a:moveTo>
                <a:lnTo>
                  <a:pt x="6293323" y="0"/>
                </a:lnTo>
                <a:lnTo>
                  <a:pt x="6293323" y="4885906"/>
                </a:lnTo>
                <a:lnTo>
                  <a:pt x="0" y="4885906"/>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4" name="Freeform 4"/>
          <p:cNvSpPr/>
          <p:nvPr/>
        </p:nvSpPr>
        <p:spPr>
          <a:xfrm>
            <a:off x="14966733" y="-1641718"/>
            <a:ext cx="5379963" cy="5340836"/>
          </a:xfrm>
          <a:custGeom>
            <a:avLst/>
            <a:gdLst/>
            <a:ahLst/>
            <a:cxnLst/>
            <a:rect l="l" t="t" r="r" b="b"/>
            <a:pathLst>
              <a:path w="5379963" h="5340836">
                <a:moveTo>
                  <a:pt x="0" y="0"/>
                </a:moveTo>
                <a:lnTo>
                  <a:pt x="5379963" y="0"/>
                </a:lnTo>
                <a:lnTo>
                  <a:pt x="5379963" y="5340836"/>
                </a:lnTo>
                <a:lnTo>
                  <a:pt x="0" y="5340836"/>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txBody>
          <a:bodyPr/>
          <a:lstStyle/>
          <a:p>
            <a:endParaRPr lang="en-US">
              <a:latin typeface="+mj-lt"/>
            </a:endParaRPr>
          </a:p>
        </p:txBody>
      </p:sp>
      <p:grpSp>
        <p:nvGrpSpPr>
          <p:cNvPr id="28" name="Group 27">
            <a:extLst>
              <a:ext uri="{FF2B5EF4-FFF2-40B4-BE49-F238E27FC236}">
                <a16:creationId xmlns:a16="http://schemas.microsoft.com/office/drawing/2014/main" id="{8A626EDA-F513-1192-1248-96C0EBF7EE28}"/>
              </a:ext>
            </a:extLst>
          </p:cNvPr>
          <p:cNvGrpSpPr/>
          <p:nvPr/>
        </p:nvGrpSpPr>
        <p:grpSpPr>
          <a:xfrm>
            <a:off x="4456998" y="2552140"/>
            <a:ext cx="10508443" cy="3374421"/>
            <a:chOff x="1204041" y="2459582"/>
            <a:chExt cx="10508443" cy="3374421"/>
          </a:xfrm>
        </p:grpSpPr>
        <p:grpSp>
          <p:nvGrpSpPr>
            <p:cNvPr id="6" name="Group 6"/>
            <p:cNvGrpSpPr/>
            <p:nvPr/>
          </p:nvGrpSpPr>
          <p:grpSpPr>
            <a:xfrm>
              <a:off x="1778581" y="2715156"/>
              <a:ext cx="9933903" cy="3118847"/>
              <a:chOff x="0" y="-57150"/>
              <a:chExt cx="2616337" cy="821424"/>
            </a:xfrm>
          </p:grpSpPr>
          <p:sp>
            <p:nvSpPr>
              <p:cNvPr id="7" name="Freeform 7"/>
              <p:cNvSpPr/>
              <p:nvPr/>
            </p:nvSpPr>
            <p:spPr>
              <a:xfrm>
                <a:off x="0" y="0"/>
                <a:ext cx="2616337" cy="764274"/>
              </a:xfrm>
              <a:custGeom>
                <a:avLst/>
                <a:gdLst/>
                <a:ahLst/>
                <a:cxnLst/>
                <a:rect l="l" t="t" r="r" b="b"/>
                <a:pathLst>
                  <a:path w="2616337" h="764274">
                    <a:moveTo>
                      <a:pt x="0" y="0"/>
                    </a:moveTo>
                    <a:lnTo>
                      <a:pt x="2616337" y="0"/>
                    </a:lnTo>
                    <a:lnTo>
                      <a:pt x="2616337" y="764274"/>
                    </a:lnTo>
                    <a:lnTo>
                      <a:pt x="0" y="764274"/>
                    </a:lnTo>
                    <a:close/>
                  </a:path>
                </a:pathLst>
              </a:custGeom>
              <a:solidFill>
                <a:srgbClr val="000000">
                  <a:alpha val="0"/>
                </a:srgbClr>
              </a:solidFill>
              <a:ln w="38100" cap="sq">
                <a:solidFill>
                  <a:srgbClr val="000000"/>
                </a:solidFill>
                <a:prstDash val="lgDash"/>
                <a:miter/>
              </a:ln>
            </p:spPr>
            <p:txBody>
              <a:bodyPr/>
              <a:lstStyle/>
              <a:p>
                <a:endParaRPr lang="en-US">
                  <a:latin typeface="+mj-lt"/>
                </a:endParaRPr>
              </a:p>
            </p:txBody>
          </p:sp>
          <p:sp>
            <p:nvSpPr>
              <p:cNvPr id="8" name="TextBox 8"/>
              <p:cNvSpPr txBox="1"/>
              <p:nvPr/>
            </p:nvSpPr>
            <p:spPr>
              <a:xfrm>
                <a:off x="0" y="-57150"/>
                <a:ext cx="2616337" cy="821424"/>
              </a:xfrm>
              <a:prstGeom prst="rect">
                <a:avLst/>
              </a:prstGeom>
            </p:spPr>
            <p:txBody>
              <a:bodyPr lIns="50800" tIns="50800" rIns="50800" bIns="50800" rtlCol="0" anchor="ctr"/>
              <a:lstStyle/>
              <a:p>
                <a:pPr algn="ctr">
                  <a:lnSpc>
                    <a:spcPts val="2659"/>
                  </a:lnSpc>
                </a:pPr>
                <a:endParaRPr sz="3600">
                  <a:latin typeface="+mj-lt"/>
                </a:endParaRPr>
              </a:p>
            </p:txBody>
          </p:sp>
        </p:grpSp>
        <p:sp>
          <p:nvSpPr>
            <p:cNvPr id="10" name="Freeform 10"/>
            <p:cNvSpPr/>
            <p:nvPr/>
          </p:nvSpPr>
          <p:spPr>
            <a:xfrm>
              <a:off x="1204041" y="2459583"/>
              <a:ext cx="7108800" cy="945131"/>
            </a:xfrm>
            <a:custGeom>
              <a:avLst/>
              <a:gdLst/>
              <a:ahLst/>
              <a:cxnLst/>
              <a:rect l="l" t="t" r="r" b="b"/>
              <a:pathLst>
                <a:path w="1872277" h="248923">
                  <a:moveTo>
                    <a:pt x="55542" y="0"/>
                  </a:moveTo>
                  <a:lnTo>
                    <a:pt x="1816735" y="0"/>
                  </a:lnTo>
                  <a:cubicBezTo>
                    <a:pt x="1847410" y="0"/>
                    <a:pt x="1872277" y="24867"/>
                    <a:pt x="1872277" y="55542"/>
                  </a:cubicBezTo>
                  <a:lnTo>
                    <a:pt x="1872277" y="193381"/>
                  </a:lnTo>
                  <a:cubicBezTo>
                    <a:pt x="1872277" y="224056"/>
                    <a:pt x="1847410" y="248923"/>
                    <a:pt x="1816735" y="248923"/>
                  </a:cubicBezTo>
                  <a:lnTo>
                    <a:pt x="55542" y="248923"/>
                  </a:lnTo>
                  <a:cubicBezTo>
                    <a:pt x="24867" y="248923"/>
                    <a:pt x="0" y="224056"/>
                    <a:pt x="0" y="193381"/>
                  </a:cubicBezTo>
                  <a:lnTo>
                    <a:pt x="0" y="55542"/>
                  </a:lnTo>
                  <a:cubicBezTo>
                    <a:pt x="0" y="24867"/>
                    <a:pt x="24867" y="0"/>
                    <a:pt x="55542" y="0"/>
                  </a:cubicBezTo>
                  <a:close/>
                </a:path>
              </a:pathLst>
            </a:custGeom>
            <a:solidFill>
              <a:srgbClr val="C4BDA1"/>
            </a:solidFill>
          </p:spPr>
          <p:txBody>
            <a:bodyPr/>
            <a:lstStyle/>
            <a:p>
              <a:endParaRPr lang="en-US">
                <a:latin typeface="+mj-lt"/>
              </a:endParaRPr>
            </a:p>
          </p:txBody>
        </p:sp>
        <p:sp>
          <p:nvSpPr>
            <p:cNvPr id="11" name="TextBox 11"/>
            <p:cNvSpPr txBox="1"/>
            <p:nvPr/>
          </p:nvSpPr>
          <p:spPr>
            <a:xfrm>
              <a:off x="1204041" y="2459582"/>
              <a:ext cx="7108800" cy="945132"/>
            </a:xfrm>
            <a:prstGeom prst="rect">
              <a:avLst/>
            </a:prstGeom>
          </p:spPr>
          <p:txBody>
            <a:bodyPr lIns="50800" tIns="50800" rIns="50800" bIns="50800" rtlCol="0" anchor="ctr"/>
            <a:lstStyle/>
            <a:p>
              <a:pPr algn="ctr">
                <a:lnSpc>
                  <a:spcPts val="5599"/>
                </a:lnSpc>
              </a:pPr>
              <a:r>
                <a:rPr lang="en-US" sz="3600" b="1">
                  <a:latin typeface="+mj-lt"/>
                </a:rPr>
                <a:t>Mục đích thí nghiệm</a:t>
              </a:r>
            </a:p>
          </p:txBody>
        </p:sp>
        <p:sp>
          <p:nvSpPr>
            <p:cNvPr id="12" name="TextBox 12"/>
            <p:cNvSpPr txBox="1"/>
            <p:nvPr/>
          </p:nvSpPr>
          <p:spPr>
            <a:xfrm>
              <a:off x="2508784" y="3411825"/>
              <a:ext cx="8473498" cy="2072641"/>
            </a:xfrm>
            <a:prstGeom prst="rect">
              <a:avLst/>
            </a:prstGeom>
          </p:spPr>
          <p:txBody>
            <a:bodyPr lIns="0" tIns="0" rIns="0" bIns="0" rtlCol="0" anchor="t">
              <a:spAutoFit/>
            </a:bodyPr>
            <a:lstStyle/>
            <a:p>
              <a:pPr>
                <a:lnSpc>
                  <a:spcPts val="5459"/>
                </a:lnSpc>
              </a:pPr>
              <a:r>
                <a:rPr lang="en-US" sz="3600">
                  <a:latin typeface="+mj-lt"/>
                </a:rPr>
                <a:t>Nghiên cứu sự biểu hiện của các gene liên quan đến chuyển hoá lactose ở vi khuẩn E. coli</a:t>
              </a:r>
            </a:p>
          </p:txBody>
        </p:sp>
      </p:grpSp>
      <p:grpSp>
        <p:nvGrpSpPr>
          <p:cNvPr id="13" name="Group 13"/>
          <p:cNvGrpSpPr/>
          <p:nvPr/>
        </p:nvGrpSpPr>
        <p:grpSpPr>
          <a:xfrm>
            <a:off x="4456998" y="5926561"/>
            <a:ext cx="10333103" cy="4203526"/>
            <a:chOff x="0" y="0"/>
            <a:chExt cx="13777471" cy="5604701"/>
          </a:xfrm>
        </p:grpSpPr>
        <p:grpSp>
          <p:nvGrpSpPr>
            <p:cNvPr id="14" name="Group 14"/>
            <p:cNvGrpSpPr/>
            <p:nvPr/>
          </p:nvGrpSpPr>
          <p:grpSpPr>
            <a:xfrm>
              <a:off x="532265" y="340765"/>
              <a:ext cx="13245206" cy="5263936"/>
              <a:chOff x="0" y="-57150"/>
              <a:chExt cx="2616337" cy="1039790"/>
            </a:xfrm>
          </p:grpSpPr>
          <p:sp>
            <p:nvSpPr>
              <p:cNvPr id="15" name="Freeform 15"/>
              <p:cNvSpPr/>
              <p:nvPr/>
            </p:nvSpPr>
            <p:spPr>
              <a:xfrm>
                <a:off x="0" y="0"/>
                <a:ext cx="2616337" cy="982640"/>
              </a:xfrm>
              <a:custGeom>
                <a:avLst/>
                <a:gdLst/>
                <a:ahLst/>
                <a:cxnLst/>
                <a:rect l="l" t="t" r="r" b="b"/>
                <a:pathLst>
                  <a:path w="2616337" h="982640">
                    <a:moveTo>
                      <a:pt x="0" y="0"/>
                    </a:moveTo>
                    <a:lnTo>
                      <a:pt x="2616337" y="0"/>
                    </a:lnTo>
                    <a:lnTo>
                      <a:pt x="2616337" y="982640"/>
                    </a:lnTo>
                    <a:lnTo>
                      <a:pt x="0" y="982640"/>
                    </a:lnTo>
                    <a:close/>
                  </a:path>
                </a:pathLst>
              </a:custGeom>
              <a:solidFill>
                <a:srgbClr val="000000">
                  <a:alpha val="0"/>
                </a:srgbClr>
              </a:solidFill>
              <a:ln w="38100" cap="sq">
                <a:solidFill>
                  <a:srgbClr val="000000"/>
                </a:solidFill>
                <a:prstDash val="lgDash"/>
                <a:miter/>
              </a:ln>
            </p:spPr>
            <p:txBody>
              <a:bodyPr/>
              <a:lstStyle/>
              <a:p>
                <a:endParaRPr lang="en-US">
                  <a:latin typeface="+mj-lt"/>
                </a:endParaRPr>
              </a:p>
            </p:txBody>
          </p:sp>
          <p:sp>
            <p:nvSpPr>
              <p:cNvPr id="16" name="TextBox 16"/>
              <p:cNvSpPr txBox="1"/>
              <p:nvPr/>
            </p:nvSpPr>
            <p:spPr>
              <a:xfrm>
                <a:off x="0" y="-57150"/>
                <a:ext cx="2616337" cy="1039790"/>
              </a:xfrm>
              <a:prstGeom prst="rect">
                <a:avLst/>
              </a:prstGeom>
            </p:spPr>
            <p:txBody>
              <a:bodyPr lIns="50800" tIns="50800" rIns="50800" bIns="50800" rtlCol="0" anchor="ctr"/>
              <a:lstStyle/>
              <a:p>
                <a:pPr algn="ctr">
                  <a:lnSpc>
                    <a:spcPts val="2659"/>
                  </a:lnSpc>
                </a:pPr>
                <a:endParaRPr sz="3600">
                  <a:latin typeface="+mj-lt"/>
                </a:endParaRPr>
              </a:p>
            </p:txBody>
          </p:sp>
        </p:grpSp>
        <p:sp>
          <p:nvSpPr>
            <p:cNvPr id="17" name="TextBox 17"/>
            <p:cNvSpPr txBox="1"/>
            <p:nvPr/>
          </p:nvSpPr>
          <p:spPr>
            <a:xfrm>
              <a:off x="1505869" y="1513725"/>
              <a:ext cx="12271602" cy="3677921"/>
            </a:xfrm>
            <a:prstGeom prst="rect">
              <a:avLst/>
            </a:prstGeom>
          </p:spPr>
          <p:txBody>
            <a:bodyPr lIns="0" tIns="0" rIns="0" bIns="0" rtlCol="0" anchor="t">
              <a:spAutoFit/>
            </a:bodyPr>
            <a:lstStyle/>
            <a:p>
              <a:pPr>
                <a:lnSpc>
                  <a:spcPts val="5459"/>
                </a:lnSpc>
              </a:pPr>
              <a:r>
                <a:rPr lang="en-US" sz="3600">
                  <a:latin typeface="+mj-lt"/>
                </a:rPr>
                <a:t>- Nuôi cấy vi khuẩn E. coli trong môi trường không có lactose</a:t>
              </a:r>
            </a:p>
            <a:p>
              <a:pPr>
                <a:lnSpc>
                  <a:spcPts val="5459"/>
                </a:lnSpc>
              </a:pPr>
              <a:r>
                <a:rPr lang="en-US" sz="3600">
                  <a:latin typeface="+mj-lt"/>
                </a:rPr>
                <a:t>- nuôi cấy vi khuẩn E. coli trong môi trường có lactose</a:t>
              </a:r>
            </a:p>
          </p:txBody>
        </p:sp>
        <p:grpSp>
          <p:nvGrpSpPr>
            <p:cNvPr id="18" name="Group 18"/>
            <p:cNvGrpSpPr/>
            <p:nvPr/>
          </p:nvGrpSpPr>
          <p:grpSpPr>
            <a:xfrm>
              <a:off x="0" y="0"/>
              <a:ext cx="9244614" cy="1422059"/>
              <a:chOff x="0" y="-152400"/>
              <a:chExt cx="1826097" cy="433301"/>
            </a:xfrm>
          </p:grpSpPr>
          <p:sp>
            <p:nvSpPr>
              <p:cNvPr id="19" name="Freeform 19"/>
              <p:cNvSpPr/>
              <p:nvPr/>
            </p:nvSpPr>
            <p:spPr>
              <a:xfrm>
                <a:off x="0" y="-99528"/>
                <a:ext cx="1826096" cy="380429"/>
              </a:xfrm>
              <a:custGeom>
                <a:avLst/>
                <a:gdLst/>
                <a:ahLst/>
                <a:cxnLst/>
                <a:rect l="l" t="t" r="r" b="b"/>
                <a:pathLst>
                  <a:path w="1826096" h="280900">
                    <a:moveTo>
                      <a:pt x="56947" y="0"/>
                    </a:moveTo>
                    <a:lnTo>
                      <a:pt x="1769150" y="0"/>
                    </a:lnTo>
                    <a:cubicBezTo>
                      <a:pt x="1800601" y="0"/>
                      <a:pt x="1826096" y="25496"/>
                      <a:pt x="1826096" y="56947"/>
                    </a:cubicBezTo>
                    <a:lnTo>
                      <a:pt x="1826096" y="223953"/>
                    </a:lnTo>
                    <a:cubicBezTo>
                      <a:pt x="1826096" y="239056"/>
                      <a:pt x="1820097" y="253541"/>
                      <a:pt x="1809417" y="264221"/>
                    </a:cubicBezTo>
                    <a:cubicBezTo>
                      <a:pt x="1798737" y="274900"/>
                      <a:pt x="1784253" y="280900"/>
                      <a:pt x="1769150" y="280900"/>
                    </a:cubicBezTo>
                    <a:lnTo>
                      <a:pt x="56947" y="280900"/>
                    </a:lnTo>
                    <a:cubicBezTo>
                      <a:pt x="25496" y="280900"/>
                      <a:pt x="0" y="255404"/>
                      <a:pt x="0" y="223953"/>
                    </a:cubicBezTo>
                    <a:lnTo>
                      <a:pt x="0" y="56947"/>
                    </a:lnTo>
                    <a:cubicBezTo>
                      <a:pt x="0" y="25496"/>
                      <a:pt x="25496" y="0"/>
                      <a:pt x="56947" y="0"/>
                    </a:cubicBezTo>
                    <a:close/>
                  </a:path>
                </a:pathLst>
              </a:custGeom>
              <a:solidFill>
                <a:srgbClr val="C4BDA1"/>
              </a:solidFill>
            </p:spPr>
            <p:txBody>
              <a:bodyPr/>
              <a:lstStyle/>
              <a:p>
                <a:endParaRPr lang="en-US">
                  <a:latin typeface="+mj-lt"/>
                </a:endParaRPr>
              </a:p>
            </p:txBody>
          </p:sp>
          <p:sp>
            <p:nvSpPr>
              <p:cNvPr id="20" name="TextBox 20"/>
              <p:cNvSpPr txBox="1"/>
              <p:nvPr/>
            </p:nvSpPr>
            <p:spPr>
              <a:xfrm>
                <a:off x="0" y="-152400"/>
                <a:ext cx="1826097" cy="433300"/>
              </a:xfrm>
              <a:prstGeom prst="rect">
                <a:avLst/>
              </a:prstGeom>
            </p:spPr>
            <p:txBody>
              <a:bodyPr lIns="50800" tIns="50800" rIns="50800" bIns="50800" rtlCol="0" anchor="ctr"/>
              <a:lstStyle/>
              <a:p>
                <a:pPr algn="ctr">
                  <a:lnSpc>
                    <a:spcPts val="5599"/>
                  </a:lnSpc>
                </a:pPr>
                <a:r>
                  <a:rPr lang="en-US" sz="3600" b="1">
                    <a:latin typeface="+mj-lt"/>
                  </a:rPr>
                  <a:t>Nội dung thí nghiệm</a:t>
                </a:r>
              </a:p>
            </p:txBody>
          </p:sp>
        </p:grpSp>
      </p:grpSp>
      <p:sp>
        <p:nvSpPr>
          <p:cNvPr id="22" name="TextBox 22"/>
          <p:cNvSpPr txBox="1"/>
          <p:nvPr/>
        </p:nvSpPr>
        <p:spPr>
          <a:xfrm>
            <a:off x="513199" y="2552140"/>
            <a:ext cx="3004046" cy="589713"/>
          </a:xfrm>
          <a:prstGeom prst="rect">
            <a:avLst/>
          </a:prstGeom>
        </p:spPr>
        <p:txBody>
          <a:bodyPr lIns="0" tIns="0" rIns="0" bIns="0" rtlCol="0" anchor="t">
            <a:spAutoFit/>
          </a:bodyPr>
          <a:lstStyle/>
          <a:p>
            <a:pPr algn="ctr">
              <a:lnSpc>
                <a:spcPts val="4899"/>
              </a:lnSpc>
            </a:pPr>
            <a:r>
              <a:rPr lang="en-US" sz="3499" b="1" u="sng">
                <a:solidFill>
                  <a:srgbClr val="136447"/>
                </a:solidFill>
                <a:latin typeface="+mj-lt"/>
              </a:rPr>
              <a:t>a.  Thí nghiệm</a:t>
            </a:r>
          </a:p>
        </p:txBody>
      </p:sp>
      <p:sp>
        <p:nvSpPr>
          <p:cNvPr id="5" name="TextBox 6">
            <a:extLst>
              <a:ext uri="{FF2B5EF4-FFF2-40B4-BE49-F238E27FC236}">
                <a16:creationId xmlns:a16="http://schemas.microsoft.com/office/drawing/2014/main" id="{B2409E4B-F6C5-D5BD-749B-6F16DEFF4CEC}"/>
              </a:ext>
            </a:extLst>
          </p:cNvPr>
          <p:cNvSpPr txBox="1"/>
          <p:nvPr/>
        </p:nvSpPr>
        <p:spPr>
          <a:xfrm>
            <a:off x="-29695" y="1725633"/>
            <a:ext cx="20375095" cy="588046"/>
          </a:xfrm>
          <a:prstGeom prst="rect">
            <a:avLst/>
          </a:prstGeom>
        </p:spPr>
        <p:txBody>
          <a:bodyPr wrap="square" lIns="0" tIns="0" rIns="0" bIns="0" rtlCol="0" anchor="t">
            <a:spAutoFit/>
          </a:bodyPr>
          <a:lstStyle/>
          <a:p>
            <a:pPr algn="ctr">
              <a:lnSpc>
                <a:spcPts val="4899"/>
              </a:lnSpc>
            </a:pPr>
            <a:r>
              <a:rPr lang="vi-VN" sz="4000" b="1" u="sng">
                <a:solidFill>
                  <a:srgbClr val="136447"/>
                </a:solidFill>
                <a:latin typeface="+mj-lt"/>
              </a:rPr>
              <a:t>1. Thí nghiệm trên operon Lac của E.Coli</a:t>
            </a:r>
          </a:p>
        </p:txBody>
      </p:sp>
      <p:grpSp>
        <p:nvGrpSpPr>
          <p:cNvPr id="9" name="Group 6">
            <a:extLst>
              <a:ext uri="{FF2B5EF4-FFF2-40B4-BE49-F238E27FC236}">
                <a16:creationId xmlns:a16="http://schemas.microsoft.com/office/drawing/2014/main" id="{91BFDA3B-4F15-046C-DF72-670F2E214657}"/>
              </a:ext>
            </a:extLst>
          </p:cNvPr>
          <p:cNvGrpSpPr/>
          <p:nvPr/>
        </p:nvGrpSpPr>
        <p:grpSpPr>
          <a:xfrm>
            <a:off x="-609600" y="205277"/>
            <a:ext cx="19109349" cy="1477328"/>
            <a:chOff x="-798143" y="1892026"/>
            <a:chExt cx="25479133" cy="1969769"/>
          </a:xfrm>
        </p:grpSpPr>
        <p:sp>
          <p:nvSpPr>
            <p:cNvPr id="26" name="AutoShape 7">
              <a:extLst>
                <a:ext uri="{FF2B5EF4-FFF2-40B4-BE49-F238E27FC236}">
                  <a16:creationId xmlns:a16="http://schemas.microsoft.com/office/drawing/2014/main" id="{D13A2257-EBB6-3FBC-BC7A-ACCBE7848F71}"/>
                </a:ext>
              </a:extLst>
            </p:cNvPr>
            <p:cNvSpPr/>
            <p:nvPr/>
          </p:nvSpPr>
          <p:spPr>
            <a:xfrm>
              <a:off x="-798143" y="3799415"/>
              <a:ext cx="25479133" cy="19051"/>
            </a:xfrm>
            <a:prstGeom prst="line">
              <a:avLst/>
            </a:prstGeom>
            <a:ln w="38100" cap="rnd">
              <a:solidFill>
                <a:srgbClr val="136447"/>
              </a:solidFill>
              <a:prstDash val="solid"/>
              <a:headEnd type="none" w="sm" len="sm"/>
              <a:tailEnd type="none" w="sm" len="sm"/>
            </a:ln>
          </p:spPr>
          <p:txBody>
            <a:bodyPr/>
            <a:lstStyle/>
            <a:p>
              <a:endParaRPr lang="vi-VN">
                <a:latin typeface="+mj-lt"/>
              </a:endParaRPr>
            </a:p>
          </p:txBody>
        </p:sp>
        <p:sp>
          <p:nvSpPr>
            <p:cNvPr id="27" name="TextBox 8">
              <a:extLst>
                <a:ext uri="{FF2B5EF4-FFF2-40B4-BE49-F238E27FC236}">
                  <a16:creationId xmlns:a16="http://schemas.microsoft.com/office/drawing/2014/main" id="{2637E496-616C-D7B0-2B33-FF5A0539710D}"/>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rot="3368034">
            <a:off x="-962210" y="-1919831"/>
            <a:ext cx="4332502" cy="5168928"/>
          </a:xfrm>
          <a:custGeom>
            <a:avLst/>
            <a:gdLst/>
            <a:ahLst/>
            <a:cxnLst/>
            <a:rect l="l" t="t" r="r" b="b"/>
            <a:pathLst>
              <a:path w="4332502" h="5168928">
                <a:moveTo>
                  <a:pt x="0" y="0"/>
                </a:moveTo>
                <a:lnTo>
                  <a:pt x="4332501" y="0"/>
                </a:lnTo>
                <a:lnTo>
                  <a:pt x="4332501" y="5168928"/>
                </a:lnTo>
                <a:lnTo>
                  <a:pt x="0" y="516892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2315709">
            <a:off x="13216741" y="7483271"/>
            <a:ext cx="6293323" cy="4885907"/>
          </a:xfrm>
          <a:custGeom>
            <a:avLst/>
            <a:gdLst/>
            <a:ahLst/>
            <a:cxnLst/>
            <a:rect l="l" t="t" r="r" b="b"/>
            <a:pathLst>
              <a:path w="6293323" h="4885907">
                <a:moveTo>
                  <a:pt x="0" y="0"/>
                </a:moveTo>
                <a:lnTo>
                  <a:pt x="6293323" y="0"/>
                </a:lnTo>
                <a:lnTo>
                  <a:pt x="6293323" y="4885907"/>
                </a:lnTo>
                <a:lnTo>
                  <a:pt x="0" y="4885907"/>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4" name="Freeform 4"/>
          <p:cNvSpPr/>
          <p:nvPr/>
        </p:nvSpPr>
        <p:spPr>
          <a:xfrm>
            <a:off x="14966733" y="-1641718"/>
            <a:ext cx="5379963" cy="5340836"/>
          </a:xfrm>
          <a:custGeom>
            <a:avLst/>
            <a:gdLst/>
            <a:ahLst/>
            <a:cxnLst/>
            <a:rect l="l" t="t" r="r" b="b"/>
            <a:pathLst>
              <a:path w="5379963" h="5340836">
                <a:moveTo>
                  <a:pt x="0" y="0"/>
                </a:moveTo>
                <a:lnTo>
                  <a:pt x="5379963" y="0"/>
                </a:lnTo>
                <a:lnTo>
                  <a:pt x="5379963" y="5340836"/>
                </a:lnTo>
                <a:lnTo>
                  <a:pt x="0" y="5340836"/>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txBody>
          <a:bodyPr/>
          <a:lstStyle/>
          <a:p>
            <a:endParaRPr lang="en-US">
              <a:latin typeface="+mj-lt"/>
            </a:endParaRPr>
          </a:p>
        </p:txBody>
      </p:sp>
      <p:grpSp>
        <p:nvGrpSpPr>
          <p:cNvPr id="25" name="Group 24">
            <a:extLst>
              <a:ext uri="{FF2B5EF4-FFF2-40B4-BE49-F238E27FC236}">
                <a16:creationId xmlns:a16="http://schemas.microsoft.com/office/drawing/2014/main" id="{00AE2E09-80E2-5BCA-848E-87E81EEB462A}"/>
              </a:ext>
            </a:extLst>
          </p:cNvPr>
          <p:cNvGrpSpPr/>
          <p:nvPr/>
        </p:nvGrpSpPr>
        <p:grpSpPr>
          <a:xfrm>
            <a:off x="774134" y="1853863"/>
            <a:ext cx="15577161" cy="4085838"/>
            <a:chOff x="774134" y="1451032"/>
            <a:chExt cx="15577161" cy="4131905"/>
          </a:xfrm>
        </p:grpSpPr>
        <p:grpSp>
          <p:nvGrpSpPr>
            <p:cNvPr id="24" name="Group 23">
              <a:extLst>
                <a:ext uri="{FF2B5EF4-FFF2-40B4-BE49-F238E27FC236}">
                  <a16:creationId xmlns:a16="http://schemas.microsoft.com/office/drawing/2014/main" id="{4C415D2E-BBB8-545E-73AC-42B0EB840493}"/>
                </a:ext>
              </a:extLst>
            </p:cNvPr>
            <p:cNvGrpSpPr/>
            <p:nvPr/>
          </p:nvGrpSpPr>
          <p:grpSpPr>
            <a:xfrm>
              <a:off x="774134" y="1451032"/>
              <a:ext cx="15577161" cy="4131905"/>
              <a:chOff x="774134" y="1451032"/>
              <a:chExt cx="15577161" cy="4131905"/>
            </a:xfrm>
          </p:grpSpPr>
          <p:grpSp>
            <p:nvGrpSpPr>
              <p:cNvPr id="5" name="Group 5"/>
              <p:cNvGrpSpPr/>
              <p:nvPr/>
            </p:nvGrpSpPr>
            <p:grpSpPr>
              <a:xfrm>
                <a:off x="1651941" y="1988792"/>
                <a:ext cx="14699354" cy="3594145"/>
                <a:chOff x="0" y="0"/>
                <a:chExt cx="2533921" cy="619570"/>
              </a:xfrm>
            </p:grpSpPr>
            <p:sp>
              <p:nvSpPr>
                <p:cNvPr id="6" name="Freeform 6"/>
                <p:cNvSpPr/>
                <p:nvPr/>
              </p:nvSpPr>
              <p:spPr>
                <a:xfrm>
                  <a:off x="0" y="0"/>
                  <a:ext cx="2533921" cy="619570"/>
                </a:xfrm>
                <a:custGeom>
                  <a:avLst/>
                  <a:gdLst/>
                  <a:ahLst/>
                  <a:cxnLst/>
                  <a:rect l="l" t="t" r="r" b="b"/>
                  <a:pathLst>
                    <a:path w="2533921" h="619570">
                      <a:moveTo>
                        <a:pt x="0" y="0"/>
                      </a:moveTo>
                      <a:lnTo>
                        <a:pt x="2533921" y="0"/>
                      </a:lnTo>
                      <a:lnTo>
                        <a:pt x="2533921" y="619570"/>
                      </a:lnTo>
                      <a:lnTo>
                        <a:pt x="0" y="619570"/>
                      </a:lnTo>
                      <a:close/>
                    </a:path>
                  </a:pathLst>
                </a:custGeom>
                <a:solidFill>
                  <a:srgbClr val="000000">
                    <a:alpha val="0"/>
                  </a:srgbClr>
                </a:solidFill>
                <a:ln w="38100" cap="sq">
                  <a:solidFill>
                    <a:srgbClr val="000000"/>
                  </a:solidFill>
                  <a:prstDash val="lgDash"/>
                  <a:miter/>
                </a:ln>
              </p:spPr>
              <p:txBody>
                <a:bodyPr/>
                <a:lstStyle/>
                <a:p>
                  <a:endParaRPr lang="en-US">
                    <a:latin typeface="+mj-lt"/>
                  </a:endParaRPr>
                </a:p>
              </p:txBody>
            </p:sp>
            <p:sp>
              <p:nvSpPr>
                <p:cNvPr id="7" name="TextBox 7"/>
                <p:cNvSpPr txBox="1"/>
                <p:nvPr/>
              </p:nvSpPr>
              <p:spPr>
                <a:xfrm>
                  <a:off x="0" y="-57150"/>
                  <a:ext cx="2533921" cy="676720"/>
                </a:xfrm>
                <a:prstGeom prst="rect">
                  <a:avLst/>
                </a:prstGeom>
              </p:spPr>
              <p:txBody>
                <a:bodyPr lIns="77614" tIns="77614" rIns="77614" bIns="77614" rtlCol="0" anchor="ctr"/>
                <a:lstStyle/>
                <a:p>
                  <a:pPr algn="ctr">
                    <a:lnSpc>
                      <a:spcPts val="2660"/>
                    </a:lnSpc>
                  </a:pPr>
                  <a:endParaRPr sz="3200">
                    <a:latin typeface="+mj-lt"/>
                  </a:endParaRPr>
                </a:p>
              </p:txBody>
            </p:sp>
          </p:grpSp>
          <p:grpSp>
            <p:nvGrpSpPr>
              <p:cNvPr id="22" name="Group 21">
                <a:extLst>
                  <a:ext uri="{FF2B5EF4-FFF2-40B4-BE49-F238E27FC236}">
                    <a16:creationId xmlns:a16="http://schemas.microsoft.com/office/drawing/2014/main" id="{2A74B1CF-AA54-2BF3-F8B3-A2F2A7931F25}"/>
                  </a:ext>
                </a:extLst>
              </p:cNvPr>
              <p:cNvGrpSpPr/>
              <p:nvPr/>
            </p:nvGrpSpPr>
            <p:grpSpPr>
              <a:xfrm>
                <a:off x="774134" y="1451032"/>
                <a:ext cx="3030689" cy="1075521"/>
                <a:chOff x="774134" y="1451032"/>
                <a:chExt cx="3030689" cy="1075521"/>
              </a:xfrm>
            </p:grpSpPr>
            <p:sp>
              <p:nvSpPr>
                <p:cNvPr id="9" name="Freeform 9"/>
                <p:cNvSpPr/>
                <p:nvPr/>
              </p:nvSpPr>
              <p:spPr>
                <a:xfrm>
                  <a:off x="774134" y="1451032"/>
                  <a:ext cx="3030689" cy="1075521"/>
                </a:xfrm>
                <a:custGeom>
                  <a:avLst/>
                  <a:gdLst/>
                  <a:ahLst/>
                  <a:cxnLst/>
                  <a:rect l="l" t="t" r="r" b="b"/>
                  <a:pathLst>
                    <a:path w="522440" h="185402">
                      <a:moveTo>
                        <a:pt x="92701" y="0"/>
                      </a:moveTo>
                      <a:lnTo>
                        <a:pt x="429739" y="0"/>
                      </a:lnTo>
                      <a:cubicBezTo>
                        <a:pt x="480936" y="0"/>
                        <a:pt x="522440" y="41504"/>
                        <a:pt x="522440" y="92701"/>
                      </a:cubicBezTo>
                      <a:lnTo>
                        <a:pt x="522440" y="92701"/>
                      </a:lnTo>
                      <a:cubicBezTo>
                        <a:pt x="522440" y="117287"/>
                        <a:pt x="512673" y="140865"/>
                        <a:pt x="495288" y="158250"/>
                      </a:cubicBezTo>
                      <a:cubicBezTo>
                        <a:pt x="477903" y="175635"/>
                        <a:pt x="454325" y="185402"/>
                        <a:pt x="429739" y="185402"/>
                      </a:cubicBezTo>
                      <a:lnTo>
                        <a:pt x="92701" y="185402"/>
                      </a:lnTo>
                      <a:cubicBezTo>
                        <a:pt x="41504" y="185402"/>
                        <a:pt x="0" y="143898"/>
                        <a:pt x="0" y="92701"/>
                      </a:cubicBezTo>
                      <a:lnTo>
                        <a:pt x="0" y="92701"/>
                      </a:lnTo>
                      <a:cubicBezTo>
                        <a:pt x="0" y="41504"/>
                        <a:pt x="41504" y="0"/>
                        <a:pt x="92701" y="0"/>
                      </a:cubicBezTo>
                      <a:close/>
                    </a:path>
                  </a:pathLst>
                </a:custGeom>
                <a:solidFill>
                  <a:srgbClr val="C4BDA1"/>
                </a:solidFill>
              </p:spPr>
              <p:txBody>
                <a:bodyPr/>
                <a:lstStyle/>
                <a:p>
                  <a:endParaRPr lang="en-US">
                    <a:latin typeface="+mj-lt"/>
                  </a:endParaRPr>
                </a:p>
              </p:txBody>
            </p:sp>
            <p:sp>
              <p:nvSpPr>
                <p:cNvPr id="10" name="TextBox 10"/>
                <p:cNvSpPr txBox="1"/>
                <p:nvPr/>
              </p:nvSpPr>
              <p:spPr>
                <a:xfrm>
                  <a:off x="774134" y="1451032"/>
                  <a:ext cx="3030689" cy="1075521"/>
                </a:xfrm>
                <a:prstGeom prst="rect">
                  <a:avLst/>
                </a:prstGeom>
              </p:spPr>
              <p:txBody>
                <a:bodyPr lIns="77614" tIns="77614" rIns="77614" bIns="77614" rtlCol="0" anchor="ctr"/>
                <a:lstStyle/>
                <a:p>
                  <a:pPr algn="ctr">
                    <a:lnSpc>
                      <a:spcPts val="4899"/>
                    </a:lnSpc>
                  </a:pPr>
                  <a:r>
                    <a:rPr lang="en-US" sz="3200" b="1">
                      <a:latin typeface="+mj-lt"/>
                    </a:rPr>
                    <a:t>Kết quả</a:t>
                  </a:r>
                </a:p>
              </p:txBody>
            </p:sp>
          </p:grpSp>
        </p:grpSp>
        <p:sp>
          <p:nvSpPr>
            <p:cNvPr id="11" name="TextBox 11"/>
            <p:cNvSpPr txBox="1"/>
            <p:nvPr/>
          </p:nvSpPr>
          <p:spPr>
            <a:xfrm>
              <a:off x="2289478" y="2426539"/>
              <a:ext cx="14061817" cy="2492567"/>
            </a:xfrm>
            <a:prstGeom prst="rect">
              <a:avLst/>
            </a:prstGeom>
          </p:spPr>
          <p:txBody>
            <a:bodyPr lIns="0" tIns="0" rIns="0" bIns="0" rtlCol="0" anchor="t">
              <a:spAutoFit/>
            </a:bodyPr>
            <a:lstStyle/>
            <a:p>
              <a:pPr>
                <a:lnSpc>
                  <a:spcPts val="4900"/>
                </a:lnSpc>
              </a:pPr>
              <a:r>
                <a:rPr lang="en-US" sz="3200" dirty="0">
                  <a:latin typeface="+mj-lt"/>
                </a:rPr>
                <a:t>- Khi </a:t>
              </a:r>
              <a:r>
                <a:rPr lang="en-US" sz="3200" dirty="0" err="1">
                  <a:latin typeface="+mj-lt"/>
                </a:rPr>
                <a:t>môi</a:t>
              </a:r>
              <a:r>
                <a:rPr lang="en-US" sz="3200" dirty="0">
                  <a:latin typeface="+mj-lt"/>
                </a:rPr>
                <a:t> </a:t>
              </a:r>
              <a:r>
                <a:rPr lang="en-US" sz="3200" dirty="0" err="1">
                  <a:latin typeface="+mj-lt"/>
                </a:rPr>
                <a:t>trường</a:t>
              </a:r>
              <a:r>
                <a:rPr lang="en-US" sz="3200" dirty="0">
                  <a:latin typeface="+mj-lt"/>
                </a:rPr>
                <a:t> </a:t>
              </a:r>
              <a:r>
                <a:rPr lang="en-US" sz="3200" dirty="0" err="1">
                  <a:latin typeface="+mj-lt"/>
                </a:rPr>
                <a:t>không</a:t>
              </a:r>
              <a:r>
                <a:rPr lang="en-US" sz="3200" dirty="0">
                  <a:latin typeface="+mj-lt"/>
                </a:rPr>
                <a:t> </a:t>
              </a:r>
              <a:r>
                <a:rPr lang="en-US" sz="3200" dirty="0" err="1">
                  <a:latin typeface="+mj-lt"/>
                </a:rPr>
                <a:t>có</a:t>
              </a:r>
              <a:r>
                <a:rPr lang="en-US" sz="3200" dirty="0">
                  <a:latin typeface="+mj-lt"/>
                </a:rPr>
                <a:t> lactose, </a:t>
              </a:r>
              <a:r>
                <a:rPr lang="en-US" sz="3200" dirty="0" err="1">
                  <a:latin typeface="+mj-lt"/>
                </a:rPr>
                <a:t>trong</a:t>
              </a:r>
              <a:r>
                <a:rPr lang="en-US" sz="3200" dirty="0">
                  <a:latin typeface="+mj-lt"/>
                </a:rPr>
                <a:t> </a:t>
              </a:r>
              <a:r>
                <a:rPr lang="en-US" sz="3200" dirty="0" err="1">
                  <a:latin typeface="+mj-lt"/>
                </a:rPr>
                <a:t>mỗi</a:t>
              </a:r>
              <a:r>
                <a:rPr lang="en-US" sz="3200" dirty="0">
                  <a:latin typeface="+mj-lt"/>
                </a:rPr>
                <a:t> </a:t>
              </a:r>
              <a:r>
                <a:rPr lang="en-US" sz="3200" dirty="0" err="1">
                  <a:latin typeface="+mj-lt"/>
                </a:rPr>
                <a:t>tế</a:t>
              </a:r>
              <a:r>
                <a:rPr lang="en-US" sz="3200" dirty="0">
                  <a:latin typeface="+mj-lt"/>
                </a:rPr>
                <a:t> </a:t>
              </a:r>
              <a:r>
                <a:rPr lang="en-US" sz="3200" dirty="0" err="1">
                  <a:latin typeface="+mj-lt"/>
                </a:rPr>
                <a:t>bào</a:t>
              </a:r>
              <a:r>
                <a:rPr lang="en-US" sz="3200" dirty="0">
                  <a:latin typeface="+mj-lt"/>
                </a:rPr>
                <a:t> E. coli </a:t>
              </a:r>
              <a:r>
                <a:rPr lang="en-US" sz="3200" dirty="0" err="1">
                  <a:latin typeface="+mj-lt"/>
                </a:rPr>
                <a:t>chỉ</a:t>
              </a:r>
              <a:r>
                <a:rPr lang="en-US" sz="3200" dirty="0">
                  <a:latin typeface="+mj-lt"/>
                </a:rPr>
                <a:t> </a:t>
              </a:r>
              <a:r>
                <a:rPr lang="en-US" sz="3200" dirty="0" err="1">
                  <a:latin typeface="+mj-lt"/>
                </a:rPr>
                <a:t>có</a:t>
              </a:r>
              <a:r>
                <a:rPr lang="en-US" sz="3200" dirty="0">
                  <a:latin typeface="+mj-lt"/>
                </a:rPr>
                <a:t> </a:t>
              </a:r>
              <a:r>
                <a:rPr lang="en-US" sz="3200" dirty="0" err="1">
                  <a:latin typeface="+mj-lt"/>
                </a:rPr>
                <a:t>một</a:t>
              </a:r>
              <a:r>
                <a:rPr lang="en-US" sz="3200" dirty="0">
                  <a:latin typeface="+mj-lt"/>
                </a:rPr>
                <a:t> </a:t>
              </a:r>
              <a:r>
                <a:rPr lang="en-US" sz="3200" dirty="0" err="1">
                  <a:latin typeface="+mj-lt"/>
                </a:rPr>
                <a:t>vài</a:t>
              </a:r>
              <a:r>
                <a:rPr lang="en-US" sz="3200" dirty="0">
                  <a:latin typeface="+mj-lt"/>
                </a:rPr>
                <a:t> </a:t>
              </a:r>
              <a:r>
                <a:rPr lang="en-US" sz="3200" dirty="0" err="1">
                  <a:latin typeface="+mj-lt"/>
                </a:rPr>
                <a:t>phân</a:t>
              </a:r>
              <a:r>
                <a:rPr lang="en-US" sz="3200" dirty="0">
                  <a:latin typeface="+mj-lt"/>
                </a:rPr>
                <a:t> </a:t>
              </a:r>
              <a:r>
                <a:rPr lang="en-US" sz="3200" dirty="0" err="1">
                  <a:latin typeface="+mj-lt"/>
                </a:rPr>
                <a:t>tử</a:t>
              </a:r>
              <a:r>
                <a:rPr lang="en-US" sz="3200" dirty="0">
                  <a:latin typeface="+mj-lt"/>
                </a:rPr>
                <a:t> enzyme; </a:t>
              </a:r>
            </a:p>
            <a:p>
              <a:pPr>
                <a:lnSpc>
                  <a:spcPts val="4900"/>
                </a:lnSpc>
              </a:pPr>
              <a:r>
                <a:rPr lang="en-US" sz="3200" dirty="0">
                  <a:latin typeface="+mj-lt"/>
                </a:rPr>
                <a:t>- Khi lactose </a:t>
              </a:r>
              <a:r>
                <a:rPr lang="en-US" sz="3200" dirty="0" err="1">
                  <a:latin typeface="+mj-lt"/>
                </a:rPr>
                <a:t>được</a:t>
              </a:r>
              <a:r>
                <a:rPr lang="en-US" sz="3200" dirty="0">
                  <a:latin typeface="+mj-lt"/>
                </a:rPr>
                <a:t> </a:t>
              </a:r>
              <a:r>
                <a:rPr lang="en-US" sz="3200" dirty="0" err="1">
                  <a:latin typeface="+mj-lt"/>
                </a:rPr>
                <a:t>bổ</a:t>
              </a:r>
              <a:r>
                <a:rPr lang="en-US" sz="3200" dirty="0">
                  <a:latin typeface="+mj-lt"/>
                </a:rPr>
                <a:t> sung </a:t>
              </a:r>
              <a:r>
                <a:rPr lang="en-US" sz="3200" dirty="0" err="1">
                  <a:latin typeface="+mj-lt"/>
                </a:rPr>
                <a:t>vào</a:t>
              </a:r>
              <a:r>
                <a:rPr lang="en-US" sz="3200" dirty="0">
                  <a:latin typeface="+mj-lt"/>
                </a:rPr>
                <a:t> </a:t>
              </a:r>
              <a:r>
                <a:rPr lang="en-US" sz="3200" dirty="0" err="1">
                  <a:latin typeface="+mj-lt"/>
                </a:rPr>
                <a:t>môi</a:t>
              </a:r>
              <a:r>
                <a:rPr lang="en-US" sz="3200" dirty="0">
                  <a:latin typeface="+mj-lt"/>
                </a:rPr>
                <a:t> </a:t>
              </a:r>
              <a:r>
                <a:rPr lang="en-US" sz="3200" dirty="0" err="1">
                  <a:latin typeface="+mj-lt"/>
                </a:rPr>
                <a:t>trường</a:t>
              </a:r>
              <a:r>
                <a:rPr lang="en-US" sz="3200" dirty="0">
                  <a:latin typeface="+mj-lt"/>
                </a:rPr>
                <a:t> </a:t>
              </a:r>
              <a:r>
                <a:rPr lang="en-US" sz="3200" dirty="0" err="1">
                  <a:latin typeface="+mj-lt"/>
                </a:rPr>
                <a:t>nuôi</a:t>
              </a:r>
              <a:r>
                <a:rPr lang="en-US" sz="3200" dirty="0">
                  <a:latin typeface="+mj-lt"/>
                </a:rPr>
                <a:t> </a:t>
              </a:r>
              <a:r>
                <a:rPr lang="en-US" sz="3200" dirty="0" err="1">
                  <a:latin typeface="+mj-lt"/>
                </a:rPr>
                <a:t>cấy</a:t>
              </a:r>
              <a:r>
                <a:rPr lang="en-US" sz="3200" dirty="0">
                  <a:latin typeface="+mj-lt"/>
                </a:rPr>
                <a:t> (</a:t>
              </a:r>
              <a:r>
                <a:rPr lang="en-US" sz="3200" dirty="0" err="1">
                  <a:latin typeface="+mj-lt"/>
                </a:rPr>
                <a:t>không</a:t>
              </a:r>
              <a:r>
                <a:rPr lang="en-US" sz="3200" dirty="0">
                  <a:latin typeface="+mj-lt"/>
                </a:rPr>
                <a:t> </a:t>
              </a:r>
              <a:r>
                <a:rPr lang="en-US" sz="3200" dirty="0" err="1">
                  <a:latin typeface="+mj-lt"/>
                </a:rPr>
                <a:t>chứa</a:t>
              </a:r>
              <a:r>
                <a:rPr lang="en-US" sz="3200" dirty="0">
                  <a:latin typeface="+mj-lt"/>
                </a:rPr>
                <a:t> glucose), </a:t>
              </a:r>
              <a:r>
                <a:rPr lang="en-US" sz="3200" dirty="0" err="1">
                  <a:latin typeface="+mj-lt"/>
                </a:rPr>
                <a:t>tốc</a:t>
              </a:r>
              <a:r>
                <a:rPr lang="en-US" sz="3200" dirty="0">
                  <a:latin typeface="+mj-lt"/>
                </a:rPr>
                <a:t> </a:t>
              </a:r>
              <a:r>
                <a:rPr lang="en-US" sz="3200" dirty="0" err="1">
                  <a:latin typeface="+mj-lt"/>
                </a:rPr>
                <a:t>độ</a:t>
              </a:r>
              <a:r>
                <a:rPr lang="en-US" sz="3200" dirty="0">
                  <a:latin typeface="+mj-lt"/>
                </a:rPr>
                <a:t> </a:t>
              </a:r>
              <a:r>
                <a:rPr lang="en-US" sz="3200" dirty="0" err="1">
                  <a:latin typeface="+mj-lt"/>
                </a:rPr>
                <a:t>tổng</a:t>
              </a:r>
              <a:r>
                <a:rPr lang="en-US" sz="3200" dirty="0">
                  <a:latin typeface="+mj-lt"/>
                </a:rPr>
                <a:t> </a:t>
              </a:r>
              <a:r>
                <a:rPr lang="en-US" sz="3200" dirty="0" err="1">
                  <a:latin typeface="+mj-lt"/>
                </a:rPr>
                <a:t>hợp</a:t>
              </a:r>
              <a:r>
                <a:rPr lang="en-US" sz="3200" dirty="0">
                  <a:latin typeface="+mj-lt"/>
                </a:rPr>
                <a:t> </a:t>
              </a:r>
              <a:r>
                <a:rPr lang="en-US" sz="3200" dirty="0" err="1">
                  <a:latin typeface="+mj-lt"/>
                </a:rPr>
                <a:t>của</a:t>
              </a:r>
              <a:r>
                <a:rPr lang="en-US" sz="3200" dirty="0">
                  <a:latin typeface="+mj-lt"/>
                </a:rPr>
                <a:t> </a:t>
              </a:r>
              <a:r>
                <a:rPr lang="en-US" sz="3200" dirty="0" err="1">
                  <a:latin typeface="+mj-lt"/>
                </a:rPr>
                <a:t>cả</a:t>
              </a:r>
              <a:r>
                <a:rPr lang="en-US" sz="3200" dirty="0">
                  <a:latin typeface="+mj-lt"/>
                </a:rPr>
                <a:t> </a:t>
              </a:r>
              <a:r>
                <a:rPr lang="en-US" sz="3200" dirty="0" err="1">
                  <a:latin typeface="+mj-lt"/>
                </a:rPr>
                <a:t>ba</a:t>
              </a:r>
              <a:r>
                <a:rPr lang="en-US" sz="3200" dirty="0">
                  <a:latin typeface="+mj-lt"/>
                </a:rPr>
                <a:t> </a:t>
              </a:r>
              <a:r>
                <a:rPr lang="en-US" sz="3200" dirty="0" err="1">
                  <a:latin typeface="+mj-lt"/>
                </a:rPr>
                <a:t>loại</a:t>
              </a:r>
              <a:r>
                <a:rPr lang="en-US" sz="3200" dirty="0">
                  <a:latin typeface="+mj-lt"/>
                </a:rPr>
                <a:t> enzyme </a:t>
              </a:r>
              <a:r>
                <a:rPr lang="en-US" sz="3200" dirty="0" err="1">
                  <a:latin typeface="+mj-lt"/>
                </a:rPr>
                <a:t>tăng</a:t>
              </a:r>
              <a:r>
                <a:rPr lang="en-US" sz="3200" dirty="0">
                  <a:latin typeface="+mj-lt"/>
                </a:rPr>
                <a:t> </a:t>
              </a:r>
              <a:r>
                <a:rPr lang="en-US" sz="3200" dirty="0" err="1">
                  <a:latin typeface="+mj-lt"/>
                </a:rPr>
                <a:t>lên</a:t>
              </a:r>
              <a:r>
                <a:rPr lang="en-US" sz="3200" dirty="0">
                  <a:latin typeface="+mj-lt"/>
                </a:rPr>
                <a:t> </a:t>
              </a:r>
              <a:r>
                <a:rPr lang="en-US" sz="3200" dirty="0" err="1">
                  <a:latin typeface="+mj-lt"/>
                </a:rPr>
                <a:t>khoảng</a:t>
              </a:r>
              <a:r>
                <a:rPr lang="en-US" sz="3200" dirty="0">
                  <a:latin typeface="+mj-lt"/>
                </a:rPr>
                <a:t> 1.000 </a:t>
              </a:r>
              <a:r>
                <a:rPr lang="en-US" sz="3200" dirty="0" err="1">
                  <a:latin typeface="+mj-lt"/>
                </a:rPr>
                <a:t>lần</a:t>
              </a:r>
              <a:r>
                <a:rPr lang="en-US" sz="3200" dirty="0">
                  <a:latin typeface="+mj-lt"/>
                </a:rPr>
                <a:t> </a:t>
              </a:r>
              <a:r>
                <a:rPr lang="en-US" sz="3200" dirty="0" err="1">
                  <a:latin typeface="+mj-lt"/>
                </a:rPr>
                <a:t>chỉ</a:t>
              </a:r>
              <a:r>
                <a:rPr lang="en-US" sz="3200" dirty="0">
                  <a:latin typeface="+mj-lt"/>
                </a:rPr>
                <a:t> </a:t>
              </a:r>
              <a:r>
                <a:rPr lang="en-US" sz="3200" dirty="0" err="1">
                  <a:latin typeface="+mj-lt"/>
                </a:rPr>
                <a:t>trong</a:t>
              </a:r>
              <a:r>
                <a:rPr lang="en-US" sz="3200" dirty="0">
                  <a:latin typeface="+mj-lt"/>
                </a:rPr>
                <a:t> </a:t>
              </a:r>
              <a:r>
                <a:rPr lang="en-US" sz="3200" dirty="0" err="1">
                  <a:latin typeface="+mj-lt"/>
                </a:rPr>
                <a:t>vòng</a:t>
              </a:r>
              <a:r>
                <a:rPr lang="en-US" sz="3200" dirty="0">
                  <a:latin typeface="+mj-lt"/>
                </a:rPr>
                <a:t> 2 – 3 </a:t>
              </a:r>
              <a:r>
                <a:rPr lang="en-US" sz="3200" dirty="0" err="1">
                  <a:latin typeface="+mj-lt"/>
                </a:rPr>
                <a:t>phút</a:t>
              </a:r>
              <a:endParaRPr lang="en-US" sz="3200" dirty="0">
                <a:latin typeface="+mj-lt"/>
              </a:endParaRPr>
            </a:p>
          </p:txBody>
        </p:sp>
      </p:grpSp>
      <p:grpSp>
        <p:nvGrpSpPr>
          <p:cNvPr id="26" name="Group 25">
            <a:extLst>
              <a:ext uri="{FF2B5EF4-FFF2-40B4-BE49-F238E27FC236}">
                <a16:creationId xmlns:a16="http://schemas.microsoft.com/office/drawing/2014/main" id="{5BDF1177-F35E-532C-D75D-4A7F09C7F90E}"/>
              </a:ext>
            </a:extLst>
          </p:cNvPr>
          <p:cNvGrpSpPr/>
          <p:nvPr/>
        </p:nvGrpSpPr>
        <p:grpSpPr>
          <a:xfrm>
            <a:off x="774134" y="6123411"/>
            <a:ext cx="15577161" cy="3744490"/>
            <a:chOff x="1028700" y="5840931"/>
            <a:chExt cx="15322595" cy="4085293"/>
          </a:xfrm>
        </p:grpSpPr>
        <p:grpSp>
          <p:nvGrpSpPr>
            <p:cNvPr id="12" name="Group 12"/>
            <p:cNvGrpSpPr/>
            <p:nvPr/>
          </p:nvGrpSpPr>
          <p:grpSpPr>
            <a:xfrm>
              <a:off x="1603240" y="6195264"/>
              <a:ext cx="14748055" cy="3730960"/>
              <a:chOff x="0" y="0"/>
              <a:chExt cx="3884261" cy="982640"/>
            </a:xfrm>
          </p:grpSpPr>
          <p:sp>
            <p:nvSpPr>
              <p:cNvPr id="13" name="Freeform 13"/>
              <p:cNvSpPr/>
              <p:nvPr/>
            </p:nvSpPr>
            <p:spPr>
              <a:xfrm>
                <a:off x="0" y="0"/>
                <a:ext cx="3884261" cy="982640"/>
              </a:xfrm>
              <a:custGeom>
                <a:avLst/>
                <a:gdLst/>
                <a:ahLst/>
                <a:cxnLst/>
                <a:rect l="l" t="t" r="r" b="b"/>
                <a:pathLst>
                  <a:path w="3884261" h="982640">
                    <a:moveTo>
                      <a:pt x="0" y="0"/>
                    </a:moveTo>
                    <a:lnTo>
                      <a:pt x="3884261" y="0"/>
                    </a:lnTo>
                    <a:lnTo>
                      <a:pt x="3884261" y="982640"/>
                    </a:lnTo>
                    <a:lnTo>
                      <a:pt x="0" y="982640"/>
                    </a:lnTo>
                    <a:close/>
                  </a:path>
                </a:pathLst>
              </a:custGeom>
              <a:solidFill>
                <a:srgbClr val="000000">
                  <a:alpha val="0"/>
                </a:srgbClr>
              </a:solidFill>
              <a:ln w="38100" cap="sq">
                <a:solidFill>
                  <a:srgbClr val="000000"/>
                </a:solidFill>
                <a:prstDash val="lgDash"/>
                <a:miter/>
              </a:ln>
            </p:spPr>
            <p:txBody>
              <a:bodyPr/>
              <a:lstStyle/>
              <a:p>
                <a:endParaRPr lang="en-US">
                  <a:latin typeface="+mj-lt"/>
                </a:endParaRPr>
              </a:p>
            </p:txBody>
          </p:sp>
          <p:sp>
            <p:nvSpPr>
              <p:cNvPr id="14" name="TextBox 14"/>
              <p:cNvSpPr txBox="1"/>
              <p:nvPr/>
            </p:nvSpPr>
            <p:spPr>
              <a:xfrm>
                <a:off x="0" y="-57150"/>
                <a:ext cx="3884261" cy="1039790"/>
              </a:xfrm>
              <a:prstGeom prst="rect">
                <a:avLst/>
              </a:prstGeom>
            </p:spPr>
            <p:txBody>
              <a:bodyPr lIns="50800" tIns="50800" rIns="50800" bIns="50800" rtlCol="0" anchor="ctr"/>
              <a:lstStyle/>
              <a:p>
                <a:pPr algn="ctr">
                  <a:lnSpc>
                    <a:spcPts val="2659"/>
                  </a:lnSpc>
                </a:pPr>
                <a:endParaRPr sz="3200">
                  <a:latin typeface="+mj-lt"/>
                </a:endParaRPr>
              </a:p>
            </p:txBody>
          </p:sp>
        </p:grpSp>
        <p:sp>
          <p:nvSpPr>
            <p:cNvPr id="15" name="TextBox 15"/>
            <p:cNvSpPr txBox="1"/>
            <p:nvPr/>
          </p:nvSpPr>
          <p:spPr>
            <a:xfrm>
              <a:off x="2289478" y="7041096"/>
              <a:ext cx="13629361" cy="2672809"/>
            </a:xfrm>
            <a:prstGeom prst="rect">
              <a:avLst/>
            </a:prstGeom>
          </p:spPr>
          <p:txBody>
            <a:bodyPr lIns="0" tIns="0" rIns="0" bIns="0" rtlCol="0" anchor="t">
              <a:spAutoFit/>
            </a:bodyPr>
            <a:lstStyle/>
            <a:p>
              <a:pPr>
                <a:lnSpc>
                  <a:spcPts val="4899"/>
                </a:lnSpc>
              </a:pPr>
              <a:r>
                <a:rPr lang="en-US" sz="3200" dirty="0" err="1">
                  <a:latin typeface="+mj-lt"/>
                </a:rPr>
                <a:t>Một</a:t>
              </a:r>
              <a:r>
                <a:rPr lang="en-US" sz="3200" dirty="0">
                  <a:latin typeface="+mj-lt"/>
                </a:rPr>
                <a:t> </a:t>
              </a:r>
              <a:r>
                <a:rPr lang="en-US" sz="3200" dirty="0" err="1">
                  <a:latin typeface="+mj-lt"/>
                </a:rPr>
                <a:t>tín</a:t>
              </a:r>
              <a:r>
                <a:rPr lang="en-US" sz="3200" dirty="0">
                  <a:latin typeface="+mj-lt"/>
                </a:rPr>
                <a:t> </a:t>
              </a:r>
              <a:r>
                <a:rPr lang="en-US" sz="3200" dirty="0" err="1">
                  <a:latin typeface="+mj-lt"/>
                </a:rPr>
                <a:t>hiệu</a:t>
              </a:r>
              <a:r>
                <a:rPr lang="en-US" sz="3200" dirty="0">
                  <a:latin typeface="+mj-lt"/>
                </a:rPr>
                <a:t> </a:t>
              </a:r>
              <a:r>
                <a:rPr lang="en-US" sz="3200" dirty="0" err="1">
                  <a:latin typeface="+mj-lt"/>
                </a:rPr>
                <a:t>từ</a:t>
              </a:r>
              <a:r>
                <a:rPr lang="en-US" sz="3200" dirty="0">
                  <a:latin typeface="+mj-lt"/>
                </a:rPr>
                <a:t> </a:t>
              </a:r>
              <a:r>
                <a:rPr lang="en-US" sz="3200" dirty="0" err="1">
                  <a:latin typeface="+mj-lt"/>
                </a:rPr>
                <a:t>môi</a:t>
              </a:r>
              <a:r>
                <a:rPr lang="en-US" sz="3200" dirty="0">
                  <a:latin typeface="+mj-lt"/>
                </a:rPr>
                <a:t> </a:t>
              </a:r>
              <a:r>
                <a:rPr lang="en-US" sz="3200" dirty="0" err="1">
                  <a:latin typeface="+mj-lt"/>
                </a:rPr>
                <a:t>trường</a:t>
              </a:r>
              <a:r>
                <a:rPr lang="en-US" sz="3200" dirty="0">
                  <a:latin typeface="+mj-lt"/>
                </a:rPr>
                <a:t> </a:t>
              </a:r>
              <a:r>
                <a:rPr lang="en-US" sz="3200" dirty="0" err="1">
                  <a:latin typeface="+mj-lt"/>
                </a:rPr>
                <a:t>gây</a:t>
              </a:r>
              <a:r>
                <a:rPr lang="en-US" sz="3200" dirty="0">
                  <a:latin typeface="+mj-lt"/>
                </a:rPr>
                <a:t> </a:t>
              </a:r>
              <a:r>
                <a:rPr lang="en-US" sz="3200" dirty="0" err="1">
                  <a:latin typeface="+mj-lt"/>
                </a:rPr>
                <a:t>nên</a:t>
              </a:r>
              <a:r>
                <a:rPr lang="en-US" sz="3200" dirty="0">
                  <a:latin typeface="+mj-lt"/>
                </a:rPr>
                <a:t> </a:t>
              </a:r>
              <a:r>
                <a:rPr lang="en-US" sz="3200" dirty="0" err="1">
                  <a:latin typeface="+mj-lt"/>
                </a:rPr>
                <a:t>biểu</a:t>
              </a:r>
              <a:r>
                <a:rPr lang="en-US" sz="3200" dirty="0">
                  <a:latin typeface="+mj-lt"/>
                </a:rPr>
                <a:t> </a:t>
              </a:r>
              <a:r>
                <a:rPr lang="en-US" sz="3200" dirty="0" err="1">
                  <a:latin typeface="+mj-lt"/>
                </a:rPr>
                <a:t>hiện</a:t>
              </a:r>
              <a:r>
                <a:rPr lang="en-US" sz="3200" dirty="0">
                  <a:latin typeface="+mj-lt"/>
                </a:rPr>
                <a:t> </a:t>
              </a:r>
              <a:r>
                <a:rPr lang="en-US" sz="3200" dirty="0" err="1">
                  <a:latin typeface="+mj-lt"/>
                </a:rPr>
                <a:t>đồng</a:t>
              </a:r>
              <a:r>
                <a:rPr lang="en-US" sz="3200" dirty="0">
                  <a:latin typeface="+mj-lt"/>
                </a:rPr>
                <a:t> </a:t>
              </a:r>
              <a:r>
                <a:rPr lang="en-US" sz="3200" dirty="0" err="1">
                  <a:latin typeface="+mj-lt"/>
                </a:rPr>
                <a:t>thời</a:t>
              </a:r>
              <a:r>
                <a:rPr lang="en-US" sz="3200" dirty="0">
                  <a:latin typeface="+mj-lt"/>
                </a:rPr>
                <a:t> </a:t>
              </a:r>
              <a:r>
                <a:rPr lang="en-US" sz="3200" dirty="0" err="1">
                  <a:latin typeface="+mj-lt"/>
                </a:rPr>
                <a:t>một</a:t>
              </a:r>
              <a:r>
                <a:rPr lang="en-US" sz="3200" dirty="0">
                  <a:latin typeface="+mj-lt"/>
                </a:rPr>
                <a:t> </a:t>
              </a:r>
              <a:r>
                <a:rPr lang="en-US" sz="3200" dirty="0" err="1">
                  <a:latin typeface="+mj-lt"/>
                </a:rPr>
                <a:t>cụm</a:t>
              </a:r>
              <a:r>
                <a:rPr lang="en-US" sz="3200" dirty="0">
                  <a:latin typeface="+mj-lt"/>
                </a:rPr>
                <a:t> </a:t>
              </a:r>
              <a:r>
                <a:rPr lang="en-US" sz="3200" dirty="0" err="1">
                  <a:latin typeface="+mj-lt"/>
                </a:rPr>
                <a:t>nhiều</a:t>
              </a:r>
              <a:r>
                <a:rPr lang="en-US" sz="3200" dirty="0">
                  <a:latin typeface="+mj-lt"/>
                </a:rPr>
                <a:t> gene </a:t>
              </a:r>
              <a:r>
                <a:rPr lang="en-US" sz="3200" dirty="0" err="1">
                  <a:latin typeface="+mj-lt"/>
                </a:rPr>
                <a:t>mã</a:t>
              </a:r>
              <a:r>
                <a:rPr lang="en-US" sz="3200" dirty="0">
                  <a:latin typeface="+mj-lt"/>
                </a:rPr>
                <a:t> </a:t>
              </a:r>
              <a:r>
                <a:rPr lang="en-US" sz="3200" dirty="0" err="1">
                  <a:latin typeface="+mj-lt"/>
                </a:rPr>
                <a:t>hoá</a:t>
              </a:r>
              <a:r>
                <a:rPr lang="en-US" sz="3200" dirty="0">
                  <a:latin typeface="+mj-lt"/>
                </a:rPr>
                <a:t> </a:t>
              </a:r>
              <a:r>
                <a:rPr lang="en-US" sz="3200" dirty="0" err="1">
                  <a:latin typeface="+mj-lt"/>
                </a:rPr>
                <a:t>các</a:t>
              </a:r>
              <a:r>
                <a:rPr lang="en-US" sz="3200" dirty="0">
                  <a:latin typeface="+mj-lt"/>
                </a:rPr>
                <a:t> enzyme </a:t>
              </a:r>
              <a:r>
                <a:rPr lang="en-US" sz="3200" dirty="0" err="1">
                  <a:latin typeface="+mj-lt"/>
                </a:rPr>
                <a:t>tham</a:t>
              </a:r>
              <a:r>
                <a:rPr lang="en-US" sz="3200" dirty="0">
                  <a:latin typeface="+mj-lt"/>
                </a:rPr>
                <a:t> </a:t>
              </a:r>
              <a:r>
                <a:rPr lang="en-US" sz="3200" dirty="0" err="1">
                  <a:latin typeface="+mj-lt"/>
                </a:rPr>
                <a:t>gia</a:t>
              </a:r>
              <a:r>
                <a:rPr lang="en-US" sz="3200" dirty="0">
                  <a:latin typeface="+mj-lt"/>
                </a:rPr>
                <a:t> </a:t>
              </a:r>
              <a:r>
                <a:rPr lang="en-US" sz="3200" dirty="0" err="1">
                  <a:latin typeface="+mj-lt"/>
                </a:rPr>
                <a:t>chuyển</a:t>
              </a:r>
              <a:r>
                <a:rPr lang="en-US" sz="3200" dirty="0">
                  <a:latin typeface="+mj-lt"/>
                </a:rPr>
                <a:t> </a:t>
              </a:r>
              <a:r>
                <a:rPr lang="en-US" sz="3200" dirty="0" err="1">
                  <a:latin typeface="+mj-lt"/>
                </a:rPr>
                <a:t>hoá</a:t>
              </a:r>
              <a:r>
                <a:rPr lang="en-US" sz="3200" dirty="0">
                  <a:latin typeface="+mj-lt"/>
                </a:rPr>
                <a:t> lactose. </a:t>
              </a:r>
              <a:r>
                <a:rPr lang="en-US" sz="3200" dirty="0" err="1">
                  <a:latin typeface="+mj-lt"/>
                </a:rPr>
                <a:t>Các</a:t>
              </a:r>
              <a:r>
                <a:rPr lang="en-US" sz="3200" dirty="0">
                  <a:latin typeface="+mj-lt"/>
                </a:rPr>
                <a:t> gene </a:t>
              </a:r>
              <a:r>
                <a:rPr lang="en-US" sz="3200" dirty="0" err="1">
                  <a:latin typeface="+mj-lt"/>
                </a:rPr>
                <a:t>này</a:t>
              </a:r>
              <a:r>
                <a:rPr lang="en-US" sz="3200" dirty="0">
                  <a:latin typeface="+mj-lt"/>
                </a:rPr>
                <a:t> </a:t>
              </a:r>
              <a:r>
                <a:rPr lang="en-US" sz="3200" dirty="0" err="1">
                  <a:latin typeface="+mj-lt"/>
                </a:rPr>
                <a:t>được</a:t>
              </a:r>
              <a:r>
                <a:rPr lang="en-US" sz="3200" dirty="0">
                  <a:latin typeface="+mj-lt"/>
                </a:rPr>
                <a:t> </a:t>
              </a:r>
              <a:r>
                <a:rPr lang="en-US" sz="3200" dirty="0" err="1">
                  <a:latin typeface="+mj-lt"/>
                </a:rPr>
                <a:t>phiên</a:t>
              </a:r>
              <a:r>
                <a:rPr lang="en-US" sz="3200" dirty="0">
                  <a:latin typeface="+mj-lt"/>
                </a:rPr>
                <a:t> </a:t>
              </a:r>
              <a:r>
                <a:rPr lang="en-US" sz="3200" dirty="0" err="1">
                  <a:latin typeface="+mj-lt"/>
                </a:rPr>
                <a:t>mã</a:t>
              </a:r>
              <a:r>
                <a:rPr lang="en-US" sz="3200" dirty="0">
                  <a:latin typeface="+mj-lt"/>
                </a:rPr>
                <a:t> </a:t>
              </a:r>
              <a:r>
                <a:rPr lang="en-US" sz="3200" dirty="0" err="1">
                  <a:latin typeface="+mj-lt"/>
                </a:rPr>
                <a:t>thành</a:t>
              </a:r>
              <a:r>
                <a:rPr lang="en-US" sz="3200" dirty="0">
                  <a:latin typeface="+mj-lt"/>
                </a:rPr>
                <a:t> </a:t>
              </a:r>
              <a:r>
                <a:rPr lang="en-US" sz="3200" dirty="0" err="1">
                  <a:latin typeface="+mj-lt"/>
                </a:rPr>
                <a:t>một</a:t>
              </a:r>
              <a:r>
                <a:rPr lang="en-US" sz="3200" dirty="0">
                  <a:latin typeface="+mj-lt"/>
                </a:rPr>
                <a:t> mRNA (mRNA polycistronic) </a:t>
              </a:r>
              <a:r>
                <a:rPr lang="en-US" sz="3200" dirty="0" err="1">
                  <a:latin typeface="+mj-lt"/>
                </a:rPr>
                <a:t>và</a:t>
              </a:r>
              <a:r>
                <a:rPr lang="en-US" sz="3200" dirty="0">
                  <a:latin typeface="+mj-lt"/>
                </a:rPr>
                <a:t> </a:t>
              </a:r>
              <a:r>
                <a:rPr lang="en-US" sz="3200" dirty="0" err="1">
                  <a:latin typeface="+mj-lt"/>
                </a:rPr>
                <a:t>dịch</a:t>
              </a:r>
              <a:r>
                <a:rPr lang="en-US" sz="3200" dirty="0">
                  <a:latin typeface="+mj-lt"/>
                </a:rPr>
                <a:t> </a:t>
              </a:r>
              <a:r>
                <a:rPr lang="en-US" sz="3200" dirty="0" err="1">
                  <a:latin typeface="+mj-lt"/>
                </a:rPr>
                <a:t>mã</a:t>
              </a:r>
              <a:r>
                <a:rPr lang="en-US" sz="3200" dirty="0">
                  <a:latin typeface="+mj-lt"/>
                </a:rPr>
                <a:t> mRNA </a:t>
              </a:r>
              <a:r>
                <a:rPr lang="en-US" sz="3200" dirty="0" err="1">
                  <a:latin typeface="+mj-lt"/>
                </a:rPr>
                <a:t>này</a:t>
              </a:r>
              <a:r>
                <a:rPr lang="en-US" sz="3200" dirty="0">
                  <a:latin typeface="+mj-lt"/>
                </a:rPr>
                <a:t> </a:t>
              </a:r>
              <a:r>
                <a:rPr lang="en-US" sz="3200" dirty="0" err="1">
                  <a:latin typeface="+mj-lt"/>
                </a:rPr>
                <a:t>tạo</a:t>
              </a:r>
              <a:r>
                <a:rPr lang="en-US" sz="3200" dirty="0">
                  <a:latin typeface="+mj-lt"/>
                </a:rPr>
                <a:t> </a:t>
              </a:r>
              <a:r>
                <a:rPr lang="en-US" sz="3200" dirty="0" err="1">
                  <a:latin typeface="+mj-lt"/>
                </a:rPr>
                <a:t>ra</a:t>
              </a:r>
              <a:r>
                <a:rPr lang="en-US" sz="3200" dirty="0">
                  <a:latin typeface="+mj-lt"/>
                </a:rPr>
                <a:t> </a:t>
              </a:r>
              <a:r>
                <a:rPr lang="en-US" sz="3200" dirty="0" err="1">
                  <a:latin typeface="+mj-lt"/>
                </a:rPr>
                <a:t>nhiều</a:t>
              </a:r>
              <a:r>
                <a:rPr lang="en-US" sz="3200" dirty="0">
                  <a:latin typeface="+mj-lt"/>
                </a:rPr>
                <a:t> </a:t>
              </a:r>
              <a:r>
                <a:rPr lang="en-US" sz="3200" dirty="0" err="1">
                  <a:latin typeface="+mj-lt"/>
                </a:rPr>
                <a:t>chuỗi</a:t>
              </a:r>
              <a:r>
                <a:rPr lang="en-US" sz="3200" dirty="0">
                  <a:latin typeface="+mj-lt"/>
                </a:rPr>
                <a:t> polypeptide</a:t>
              </a:r>
            </a:p>
          </p:txBody>
        </p:sp>
        <p:grpSp>
          <p:nvGrpSpPr>
            <p:cNvPr id="23" name="Group 22">
              <a:extLst>
                <a:ext uri="{FF2B5EF4-FFF2-40B4-BE49-F238E27FC236}">
                  <a16:creationId xmlns:a16="http://schemas.microsoft.com/office/drawing/2014/main" id="{C9DDA731-5331-F4F6-AECB-EB50232980C1}"/>
                </a:ext>
              </a:extLst>
            </p:cNvPr>
            <p:cNvGrpSpPr/>
            <p:nvPr/>
          </p:nvGrpSpPr>
          <p:grpSpPr>
            <a:xfrm>
              <a:off x="1028700" y="5840931"/>
              <a:ext cx="5906593" cy="1075521"/>
              <a:chOff x="1028700" y="5840931"/>
              <a:chExt cx="5906593" cy="1075521"/>
            </a:xfrm>
          </p:grpSpPr>
          <p:sp>
            <p:nvSpPr>
              <p:cNvPr id="17" name="Freeform 17"/>
              <p:cNvSpPr/>
              <p:nvPr/>
            </p:nvSpPr>
            <p:spPr>
              <a:xfrm>
                <a:off x="1028700" y="5840931"/>
                <a:ext cx="5906593" cy="1075521"/>
              </a:xfrm>
              <a:custGeom>
                <a:avLst/>
                <a:gdLst/>
                <a:ahLst/>
                <a:cxnLst/>
                <a:rect l="l" t="t" r="r" b="b"/>
                <a:pathLst>
                  <a:path w="1018197" h="185402">
                    <a:moveTo>
                      <a:pt x="66847" y="0"/>
                    </a:moveTo>
                    <a:lnTo>
                      <a:pt x="951350" y="0"/>
                    </a:lnTo>
                    <a:cubicBezTo>
                      <a:pt x="988269" y="0"/>
                      <a:pt x="1018197" y="29928"/>
                      <a:pt x="1018197" y="66847"/>
                    </a:cubicBezTo>
                    <a:lnTo>
                      <a:pt x="1018197" y="118555"/>
                    </a:lnTo>
                    <a:cubicBezTo>
                      <a:pt x="1018197" y="136284"/>
                      <a:pt x="1011154" y="153286"/>
                      <a:pt x="998618" y="165823"/>
                    </a:cubicBezTo>
                    <a:cubicBezTo>
                      <a:pt x="986082" y="178359"/>
                      <a:pt x="969079" y="185402"/>
                      <a:pt x="951350" y="185402"/>
                    </a:cubicBezTo>
                    <a:lnTo>
                      <a:pt x="66847" y="185402"/>
                    </a:lnTo>
                    <a:cubicBezTo>
                      <a:pt x="29928" y="185402"/>
                      <a:pt x="0" y="155473"/>
                      <a:pt x="0" y="118555"/>
                    </a:cubicBezTo>
                    <a:lnTo>
                      <a:pt x="0" y="66847"/>
                    </a:lnTo>
                    <a:cubicBezTo>
                      <a:pt x="0" y="29928"/>
                      <a:pt x="29928" y="0"/>
                      <a:pt x="66847" y="0"/>
                    </a:cubicBezTo>
                    <a:close/>
                  </a:path>
                </a:pathLst>
              </a:custGeom>
              <a:solidFill>
                <a:srgbClr val="C4BDA1"/>
              </a:solidFill>
            </p:spPr>
            <p:txBody>
              <a:bodyPr/>
              <a:lstStyle/>
              <a:p>
                <a:endParaRPr lang="en-US">
                  <a:latin typeface="+mj-lt"/>
                </a:endParaRPr>
              </a:p>
            </p:txBody>
          </p:sp>
          <p:sp>
            <p:nvSpPr>
              <p:cNvPr id="18" name="TextBox 18"/>
              <p:cNvSpPr txBox="1"/>
              <p:nvPr/>
            </p:nvSpPr>
            <p:spPr>
              <a:xfrm>
                <a:off x="1028700" y="5840931"/>
                <a:ext cx="5906593" cy="1075521"/>
              </a:xfrm>
              <a:prstGeom prst="rect">
                <a:avLst/>
              </a:prstGeom>
            </p:spPr>
            <p:txBody>
              <a:bodyPr lIns="77614" tIns="77614" rIns="77614" bIns="77614" rtlCol="0" anchor="ctr"/>
              <a:lstStyle/>
              <a:p>
                <a:pPr algn="ctr">
                  <a:lnSpc>
                    <a:spcPts val="4899"/>
                  </a:lnSpc>
                </a:pPr>
                <a:r>
                  <a:rPr lang="en-US" sz="3200" b="1">
                    <a:latin typeface="+mj-lt"/>
                  </a:rPr>
                  <a:t>Giả thuyết đặt ra</a:t>
                </a:r>
              </a:p>
            </p:txBody>
          </p:sp>
        </p:grpSp>
      </p:grpSp>
      <p:grpSp>
        <p:nvGrpSpPr>
          <p:cNvPr id="29" name="Group 6">
            <a:extLst>
              <a:ext uri="{FF2B5EF4-FFF2-40B4-BE49-F238E27FC236}">
                <a16:creationId xmlns:a16="http://schemas.microsoft.com/office/drawing/2014/main" id="{6A9C0FA6-8E4C-9A51-223B-C99CA9C1F291}"/>
              </a:ext>
            </a:extLst>
          </p:cNvPr>
          <p:cNvGrpSpPr/>
          <p:nvPr/>
        </p:nvGrpSpPr>
        <p:grpSpPr>
          <a:xfrm>
            <a:off x="-609600" y="205277"/>
            <a:ext cx="19109349" cy="1477328"/>
            <a:chOff x="-798143" y="1892026"/>
            <a:chExt cx="25479133" cy="1969769"/>
          </a:xfrm>
        </p:grpSpPr>
        <p:sp>
          <p:nvSpPr>
            <p:cNvPr id="30" name="AutoShape 7">
              <a:extLst>
                <a:ext uri="{FF2B5EF4-FFF2-40B4-BE49-F238E27FC236}">
                  <a16:creationId xmlns:a16="http://schemas.microsoft.com/office/drawing/2014/main" id="{76C585C0-7129-5769-C84F-C8488B34F362}"/>
                </a:ext>
              </a:extLst>
            </p:cNvPr>
            <p:cNvSpPr/>
            <p:nvPr/>
          </p:nvSpPr>
          <p:spPr>
            <a:xfrm>
              <a:off x="-798143" y="3799415"/>
              <a:ext cx="25479133" cy="19051"/>
            </a:xfrm>
            <a:prstGeom prst="line">
              <a:avLst/>
            </a:prstGeom>
            <a:ln w="38100" cap="rnd">
              <a:solidFill>
                <a:srgbClr val="136447"/>
              </a:solidFill>
              <a:prstDash val="solid"/>
              <a:headEnd type="none" w="sm" len="sm"/>
              <a:tailEnd type="none" w="sm" len="sm"/>
            </a:ln>
          </p:spPr>
          <p:txBody>
            <a:bodyPr/>
            <a:lstStyle/>
            <a:p>
              <a:endParaRPr lang="vi-VN">
                <a:latin typeface="+mj-lt"/>
              </a:endParaRPr>
            </a:p>
          </p:txBody>
        </p:sp>
        <p:sp>
          <p:nvSpPr>
            <p:cNvPr id="31" name="TextBox 8">
              <a:extLst>
                <a:ext uri="{FF2B5EF4-FFF2-40B4-BE49-F238E27FC236}">
                  <a16:creationId xmlns:a16="http://schemas.microsoft.com/office/drawing/2014/main" id="{21F998B7-DCE7-75BA-6CA6-FE0D84809267}"/>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746582">
            <a:off x="-2326581" y="4736499"/>
            <a:ext cx="4137290" cy="7275051"/>
          </a:xfrm>
          <a:custGeom>
            <a:avLst/>
            <a:gdLst/>
            <a:ahLst/>
            <a:cxnLst/>
            <a:rect l="l" t="t" r="r" b="b"/>
            <a:pathLst>
              <a:path w="4137290" h="7275051">
                <a:moveTo>
                  <a:pt x="0" y="0"/>
                </a:moveTo>
                <a:lnTo>
                  <a:pt x="4137290" y="0"/>
                </a:lnTo>
                <a:lnTo>
                  <a:pt x="4137290" y="7275050"/>
                </a:lnTo>
                <a:lnTo>
                  <a:pt x="0" y="72750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820678">
            <a:off x="15440396" y="-186868"/>
            <a:ext cx="1751856" cy="3080481"/>
          </a:xfrm>
          <a:custGeom>
            <a:avLst/>
            <a:gdLst/>
            <a:ahLst/>
            <a:cxnLst/>
            <a:rect l="l" t="t" r="r" b="b"/>
            <a:pathLst>
              <a:path w="1751856" h="3080481">
                <a:moveTo>
                  <a:pt x="0" y="0"/>
                </a:moveTo>
                <a:lnTo>
                  <a:pt x="1751856" y="0"/>
                </a:lnTo>
                <a:lnTo>
                  <a:pt x="1751856" y="3080481"/>
                </a:lnTo>
                <a:lnTo>
                  <a:pt x="0" y="3080481"/>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573836">
            <a:off x="15197035" y="7226146"/>
            <a:ext cx="2238579" cy="3936339"/>
          </a:xfrm>
          <a:custGeom>
            <a:avLst/>
            <a:gdLst/>
            <a:ahLst/>
            <a:cxnLst/>
            <a:rect l="l" t="t" r="r" b="b"/>
            <a:pathLst>
              <a:path w="2238579" h="3936339">
                <a:moveTo>
                  <a:pt x="0" y="0"/>
                </a:moveTo>
                <a:lnTo>
                  <a:pt x="2238579" y="0"/>
                </a:lnTo>
                <a:lnTo>
                  <a:pt x="2238579" y="3936339"/>
                </a:lnTo>
                <a:lnTo>
                  <a:pt x="0" y="3936339"/>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04946">
            <a:off x="17369155" y="4080019"/>
            <a:ext cx="1446941" cy="2544315"/>
          </a:xfrm>
          <a:custGeom>
            <a:avLst/>
            <a:gdLst/>
            <a:ahLst/>
            <a:cxnLst/>
            <a:rect l="l" t="t" r="r" b="b"/>
            <a:pathLst>
              <a:path w="1446941" h="2544315">
                <a:moveTo>
                  <a:pt x="0" y="0"/>
                </a:moveTo>
                <a:lnTo>
                  <a:pt x="1446941" y="0"/>
                </a:lnTo>
                <a:lnTo>
                  <a:pt x="1446941" y="2544315"/>
                </a:lnTo>
                <a:lnTo>
                  <a:pt x="0" y="2544315"/>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858694" y="5157322"/>
            <a:ext cx="15268686" cy="2478164"/>
          </a:xfrm>
          <a:custGeom>
            <a:avLst/>
            <a:gdLst/>
            <a:ahLst/>
            <a:cxnLst/>
            <a:rect l="l" t="t" r="r" b="b"/>
            <a:pathLst>
              <a:path w="15268686" h="2478164">
                <a:moveTo>
                  <a:pt x="0" y="0"/>
                </a:moveTo>
                <a:lnTo>
                  <a:pt x="15268686" y="0"/>
                </a:lnTo>
                <a:lnTo>
                  <a:pt x="15268686" y="2478164"/>
                </a:lnTo>
                <a:lnTo>
                  <a:pt x="0" y="2478164"/>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1797023" y="7243297"/>
            <a:ext cx="15330357" cy="2639643"/>
            <a:chOff x="0" y="0"/>
            <a:chExt cx="20440475" cy="3519524"/>
          </a:xfrm>
        </p:grpSpPr>
        <p:grpSp>
          <p:nvGrpSpPr>
            <p:cNvPr id="8" name="Group 8"/>
            <p:cNvGrpSpPr/>
            <p:nvPr/>
          </p:nvGrpSpPr>
          <p:grpSpPr>
            <a:xfrm>
              <a:off x="1945953" y="732359"/>
              <a:ext cx="18494523" cy="2119955"/>
              <a:chOff x="0" y="0"/>
              <a:chExt cx="3653239" cy="418756"/>
            </a:xfrm>
          </p:grpSpPr>
          <p:sp>
            <p:nvSpPr>
              <p:cNvPr id="9" name="Freeform 9"/>
              <p:cNvSpPr/>
              <p:nvPr/>
            </p:nvSpPr>
            <p:spPr>
              <a:xfrm>
                <a:off x="0" y="0"/>
                <a:ext cx="3653239" cy="418756"/>
              </a:xfrm>
              <a:custGeom>
                <a:avLst/>
                <a:gdLst/>
                <a:ahLst/>
                <a:cxnLst/>
                <a:rect l="l" t="t" r="r" b="b"/>
                <a:pathLst>
                  <a:path w="3653239" h="418756">
                    <a:moveTo>
                      <a:pt x="28465" y="0"/>
                    </a:moveTo>
                    <a:lnTo>
                      <a:pt x="3624774" y="0"/>
                    </a:lnTo>
                    <a:cubicBezTo>
                      <a:pt x="3632323" y="0"/>
                      <a:pt x="3639564" y="2999"/>
                      <a:pt x="3644902" y="8337"/>
                    </a:cubicBezTo>
                    <a:cubicBezTo>
                      <a:pt x="3650240" y="13676"/>
                      <a:pt x="3653239" y="20916"/>
                      <a:pt x="3653239" y="28465"/>
                    </a:cubicBezTo>
                    <a:lnTo>
                      <a:pt x="3653239" y="390291"/>
                    </a:lnTo>
                    <a:cubicBezTo>
                      <a:pt x="3653239" y="397841"/>
                      <a:pt x="3650240" y="405081"/>
                      <a:pt x="3644902" y="410419"/>
                    </a:cubicBezTo>
                    <a:cubicBezTo>
                      <a:pt x="3639564" y="415757"/>
                      <a:pt x="3632323" y="418756"/>
                      <a:pt x="3624774" y="418756"/>
                    </a:cubicBezTo>
                    <a:lnTo>
                      <a:pt x="28465" y="418756"/>
                    </a:lnTo>
                    <a:cubicBezTo>
                      <a:pt x="20916" y="418756"/>
                      <a:pt x="13676" y="415757"/>
                      <a:pt x="8337" y="410419"/>
                    </a:cubicBezTo>
                    <a:cubicBezTo>
                      <a:pt x="2999" y="405081"/>
                      <a:pt x="0" y="397841"/>
                      <a:pt x="0" y="390291"/>
                    </a:cubicBezTo>
                    <a:lnTo>
                      <a:pt x="0" y="28465"/>
                    </a:lnTo>
                    <a:cubicBezTo>
                      <a:pt x="0" y="20916"/>
                      <a:pt x="2999" y="13676"/>
                      <a:pt x="8337" y="8337"/>
                    </a:cubicBezTo>
                    <a:cubicBezTo>
                      <a:pt x="13676" y="2999"/>
                      <a:pt x="20916" y="0"/>
                      <a:pt x="28465" y="0"/>
                    </a:cubicBezTo>
                    <a:close/>
                  </a:path>
                </a:pathLst>
              </a:custGeom>
              <a:solidFill>
                <a:srgbClr val="F0F5DB"/>
              </a:solidFill>
            </p:spPr>
            <p:txBody>
              <a:bodyPr/>
              <a:lstStyle/>
              <a:p>
                <a:endParaRPr lang="en-US"/>
              </a:p>
            </p:txBody>
          </p:sp>
          <p:sp>
            <p:nvSpPr>
              <p:cNvPr id="10" name="TextBox 10"/>
              <p:cNvSpPr txBox="1"/>
              <p:nvPr/>
            </p:nvSpPr>
            <p:spPr>
              <a:xfrm>
                <a:off x="0" y="-104775"/>
                <a:ext cx="3653239" cy="523531"/>
              </a:xfrm>
              <a:prstGeom prst="rect">
                <a:avLst/>
              </a:prstGeom>
            </p:spPr>
            <p:txBody>
              <a:bodyPr lIns="50800" tIns="50800" rIns="50800" bIns="50800" rtlCol="0" anchor="ctr"/>
              <a:lstStyle/>
              <a:p>
                <a:pPr>
                  <a:lnSpc>
                    <a:spcPts val="3779"/>
                  </a:lnSpc>
                </a:pPr>
                <a:endParaRPr/>
              </a:p>
              <a:p>
                <a:pPr>
                  <a:lnSpc>
                    <a:spcPts val="3779"/>
                  </a:lnSpc>
                </a:pPr>
                <a:endParaRPr/>
              </a:p>
            </p:txBody>
          </p:sp>
        </p:grpSp>
        <p:sp>
          <p:nvSpPr>
            <p:cNvPr id="11" name="Freeform 11"/>
            <p:cNvSpPr/>
            <p:nvPr/>
          </p:nvSpPr>
          <p:spPr>
            <a:xfrm>
              <a:off x="0" y="0"/>
              <a:ext cx="3097181" cy="3519524"/>
            </a:xfrm>
            <a:custGeom>
              <a:avLst/>
              <a:gdLst/>
              <a:ahLst/>
              <a:cxnLst/>
              <a:rect l="l" t="t" r="r" b="b"/>
              <a:pathLst>
                <a:path w="3097181" h="3519524">
                  <a:moveTo>
                    <a:pt x="0" y="0"/>
                  </a:moveTo>
                  <a:lnTo>
                    <a:pt x="3097181" y="0"/>
                  </a:lnTo>
                  <a:lnTo>
                    <a:pt x="3097181" y="3519524"/>
                  </a:lnTo>
                  <a:lnTo>
                    <a:pt x="0" y="3519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3282589" y="860178"/>
              <a:ext cx="17157886" cy="1665817"/>
            </a:xfrm>
            <a:prstGeom prst="rect">
              <a:avLst/>
            </a:prstGeom>
          </p:spPr>
          <p:txBody>
            <a:bodyPr lIns="0" tIns="0" rIns="0" bIns="0" rtlCol="0" anchor="t">
              <a:spAutoFit/>
            </a:bodyPr>
            <a:lstStyle/>
            <a:p>
              <a:pPr>
                <a:lnSpc>
                  <a:spcPts val="4899"/>
                </a:lnSpc>
              </a:pPr>
              <a:r>
                <a:rPr lang="en-US" sz="3499" b="1">
                  <a:solidFill>
                    <a:srgbClr val="000000"/>
                  </a:solidFill>
                  <a:latin typeface="Arial"/>
                </a:rPr>
                <a:t>Khái niệm</a:t>
              </a:r>
              <a:r>
                <a:rPr lang="en-US" sz="3499">
                  <a:solidFill>
                    <a:srgbClr val="000000"/>
                  </a:solidFill>
                  <a:latin typeface="Arial"/>
                </a:rPr>
                <a:t>: Operon là cụm các gene cấu trúc có chung một cơ chế điều hoà phiên mã và được phiên mã tạo thành một mRNA.</a:t>
              </a:r>
            </a:p>
          </p:txBody>
        </p:sp>
      </p:grpSp>
      <p:sp>
        <p:nvSpPr>
          <p:cNvPr id="14" name="TextBox 14"/>
          <p:cNvSpPr txBox="1"/>
          <p:nvPr/>
        </p:nvSpPr>
        <p:spPr>
          <a:xfrm>
            <a:off x="7835042" y="2414045"/>
            <a:ext cx="4713784" cy="573427"/>
          </a:xfrm>
          <a:prstGeom prst="rect">
            <a:avLst/>
          </a:prstGeom>
        </p:spPr>
        <p:txBody>
          <a:bodyPr lIns="0" tIns="0" rIns="0" bIns="0" rtlCol="0" anchor="t">
            <a:spAutoFit/>
          </a:bodyPr>
          <a:lstStyle/>
          <a:p>
            <a:pPr algn="ctr">
              <a:lnSpc>
                <a:spcPts val="4899"/>
              </a:lnSpc>
            </a:pPr>
            <a:r>
              <a:rPr lang="en-US" sz="3499" b="1" u="sng">
                <a:solidFill>
                  <a:srgbClr val="136447"/>
                </a:solidFill>
                <a:latin typeface="Arial" panose="020B0604020202020204" pitchFamily="34" charset="0"/>
              </a:rPr>
              <a:t>b. Cấu trúc operon lac</a:t>
            </a:r>
          </a:p>
        </p:txBody>
      </p:sp>
      <p:grpSp>
        <p:nvGrpSpPr>
          <p:cNvPr id="22" name="Group 21">
            <a:extLst>
              <a:ext uri="{FF2B5EF4-FFF2-40B4-BE49-F238E27FC236}">
                <a16:creationId xmlns:a16="http://schemas.microsoft.com/office/drawing/2014/main" id="{69FF99D6-CCBD-9BE0-DBE0-73948CEE82CF}"/>
              </a:ext>
            </a:extLst>
          </p:cNvPr>
          <p:cNvGrpSpPr/>
          <p:nvPr/>
        </p:nvGrpSpPr>
        <p:grpSpPr>
          <a:xfrm>
            <a:off x="709085" y="1894784"/>
            <a:ext cx="8086630" cy="3176814"/>
            <a:chOff x="709085" y="1894784"/>
            <a:chExt cx="8086630" cy="3176814"/>
          </a:xfrm>
        </p:grpSpPr>
        <p:sp>
          <p:nvSpPr>
            <p:cNvPr id="13" name="Freeform 13"/>
            <p:cNvSpPr/>
            <p:nvPr/>
          </p:nvSpPr>
          <p:spPr>
            <a:xfrm>
              <a:off x="709085" y="1894784"/>
              <a:ext cx="2299219" cy="3176814"/>
            </a:xfrm>
            <a:custGeom>
              <a:avLst/>
              <a:gdLst/>
              <a:ahLst/>
              <a:cxnLst/>
              <a:rect l="l" t="t" r="r" b="b"/>
              <a:pathLst>
                <a:path w="2299219" h="3176814">
                  <a:moveTo>
                    <a:pt x="0" y="0"/>
                  </a:moveTo>
                  <a:lnTo>
                    <a:pt x="2299219" y="0"/>
                  </a:lnTo>
                  <a:lnTo>
                    <a:pt x="2299219" y="3176813"/>
                  </a:lnTo>
                  <a:lnTo>
                    <a:pt x="0" y="31768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5" name="Group 15"/>
            <p:cNvGrpSpPr/>
            <p:nvPr/>
          </p:nvGrpSpPr>
          <p:grpSpPr>
            <a:xfrm>
              <a:off x="3039934" y="3213160"/>
              <a:ext cx="5755781" cy="1300091"/>
              <a:chOff x="0" y="0"/>
              <a:chExt cx="7674375" cy="1733455"/>
            </a:xfrm>
          </p:grpSpPr>
          <p:sp>
            <p:nvSpPr>
              <p:cNvPr id="16" name="AutoShape 16"/>
              <p:cNvSpPr/>
              <p:nvPr/>
            </p:nvSpPr>
            <p:spPr>
              <a:xfrm>
                <a:off x="168" y="1682655"/>
                <a:ext cx="7674123" cy="25400"/>
              </a:xfrm>
              <a:prstGeom prst="line">
                <a:avLst/>
              </a:prstGeom>
              <a:ln w="50800" cap="flat">
                <a:solidFill>
                  <a:srgbClr val="136447"/>
                </a:solidFill>
                <a:prstDash val="lgDash"/>
                <a:headEnd type="none" w="sm" len="sm"/>
                <a:tailEnd type="none" w="sm" len="sm"/>
              </a:ln>
            </p:spPr>
            <p:txBody>
              <a:bodyPr/>
              <a:lstStyle/>
              <a:p>
                <a:endParaRPr lang="en-US"/>
              </a:p>
            </p:txBody>
          </p:sp>
          <p:sp>
            <p:nvSpPr>
              <p:cNvPr id="17" name="TextBox 17"/>
              <p:cNvSpPr txBox="1"/>
              <p:nvPr/>
            </p:nvSpPr>
            <p:spPr>
              <a:xfrm>
                <a:off x="464808" y="260090"/>
                <a:ext cx="5815831" cy="1041824"/>
              </a:xfrm>
              <a:prstGeom prst="rect">
                <a:avLst/>
              </a:prstGeom>
            </p:spPr>
            <p:txBody>
              <a:bodyPr lIns="0" tIns="0" rIns="0" bIns="0" rtlCol="0" anchor="t">
                <a:spAutoFit/>
              </a:bodyPr>
              <a:lstStyle/>
              <a:p>
                <a:pPr algn="ctr">
                  <a:lnSpc>
                    <a:spcPts val="6019"/>
                  </a:lnSpc>
                </a:pPr>
                <a:r>
                  <a:rPr lang="en-US" sz="4299">
                    <a:solidFill>
                      <a:srgbClr val="000000"/>
                    </a:solidFill>
                    <a:latin typeface="Arial"/>
                  </a:rPr>
                  <a:t>Operon là gì?</a:t>
                </a:r>
              </a:p>
            </p:txBody>
          </p:sp>
          <p:sp>
            <p:nvSpPr>
              <p:cNvPr id="18" name="AutoShape 18"/>
              <p:cNvSpPr/>
              <p:nvPr/>
            </p:nvSpPr>
            <p:spPr>
              <a:xfrm>
                <a:off x="84" y="25400"/>
                <a:ext cx="7674123" cy="25400"/>
              </a:xfrm>
              <a:prstGeom prst="line">
                <a:avLst/>
              </a:prstGeom>
              <a:ln w="50800" cap="flat">
                <a:solidFill>
                  <a:srgbClr val="136447"/>
                </a:solidFill>
                <a:prstDash val="lgDash"/>
                <a:headEnd type="none" w="sm" len="sm"/>
                <a:tailEnd type="none" w="sm" len="sm"/>
              </a:ln>
            </p:spPr>
            <p:txBody>
              <a:bodyPr/>
              <a:lstStyle/>
              <a:p>
                <a:endParaRPr lang="en-US"/>
              </a:p>
            </p:txBody>
          </p:sp>
        </p:grpSp>
      </p:grpSp>
      <p:sp>
        <p:nvSpPr>
          <p:cNvPr id="27" name="TextBox 6">
            <a:extLst>
              <a:ext uri="{FF2B5EF4-FFF2-40B4-BE49-F238E27FC236}">
                <a16:creationId xmlns:a16="http://schemas.microsoft.com/office/drawing/2014/main" id="{5874D940-1782-9358-6908-685EF29A755E}"/>
              </a:ext>
            </a:extLst>
          </p:cNvPr>
          <p:cNvSpPr txBox="1"/>
          <p:nvPr/>
        </p:nvSpPr>
        <p:spPr>
          <a:xfrm>
            <a:off x="-29695" y="1725633"/>
            <a:ext cx="20375095" cy="588046"/>
          </a:xfrm>
          <a:prstGeom prst="rect">
            <a:avLst/>
          </a:prstGeom>
        </p:spPr>
        <p:txBody>
          <a:bodyPr wrap="square" lIns="0" tIns="0" rIns="0" bIns="0" rtlCol="0" anchor="t">
            <a:spAutoFit/>
          </a:bodyPr>
          <a:lstStyle/>
          <a:p>
            <a:pPr algn="ctr">
              <a:lnSpc>
                <a:spcPts val="4899"/>
              </a:lnSpc>
            </a:pPr>
            <a:r>
              <a:rPr lang="vi-VN" sz="4000" b="1" u="sng">
                <a:solidFill>
                  <a:srgbClr val="136447"/>
                </a:solidFill>
                <a:latin typeface="Arial" panose="020B0604020202020204" pitchFamily="34" charset="0"/>
              </a:rPr>
              <a:t>1. Thí nghiệm trên operon Lac của E.Coli</a:t>
            </a:r>
          </a:p>
        </p:txBody>
      </p:sp>
      <p:grpSp>
        <p:nvGrpSpPr>
          <p:cNvPr id="28" name="Group 6">
            <a:extLst>
              <a:ext uri="{FF2B5EF4-FFF2-40B4-BE49-F238E27FC236}">
                <a16:creationId xmlns:a16="http://schemas.microsoft.com/office/drawing/2014/main" id="{E8B303CC-D6D6-1B99-CADA-4C14B5BD2034}"/>
              </a:ext>
            </a:extLst>
          </p:cNvPr>
          <p:cNvGrpSpPr/>
          <p:nvPr/>
        </p:nvGrpSpPr>
        <p:grpSpPr>
          <a:xfrm>
            <a:off x="-609600" y="205277"/>
            <a:ext cx="19109349" cy="1477328"/>
            <a:chOff x="-798143" y="1892026"/>
            <a:chExt cx="25479133" cy="1969769"/>
          </a:xfrm>
        </p:grpSpPr>
        <p:sp>
          <p:nvSpPr>
            <p:cNvPr id="29" name="AutoShape 7">
              <a:extLst>
                <a:ext uri="{FF2B5EF4-FFF2-40B4-BE49-F238E27FC236}">
                  <a16:creationId xmlns:a16="http://schemas.microsoft.com/office/drawing/2014/main" id="{96E74FE2-DBFD-EACE-9CF0-6BE1D24A1F94}"/>
                </a:ext>
              </a:extLst>
            </p:cNvPr>
            <p:cNvSpPr/>
            <p:nvPr/>
          </p:nvSpPr>
          <p:spPr>
            <a:xfrm>
              <a:off x="-798143" y="3799415"/>
              <a:ext cx="25479133" cy="19051"/>
            </a:xfrm>
            <a:prstGeom prst="line">
              <a:avLst/>
            </a:prstGeom>
            <a:ln w="38100" cap="rnd">
              <a:solidFill>
                <a:srgbClr val="136447"/>
              </a:solidFill>
              <a:prstDash val="solid"/>
              <a:headEnd type="none" w="sm" len="sm"/>
              <a:tailEnd type="none" w="sm" len="sm"/>
            </a:ln>
          </p:spPr>
          <p:txBody>
            <a:bodyPr/>
            <a:lstStyle/>
            <a:p>
              <a:endParaRPr lang="vi-VN"/>
            </a:p>
          </p:txBody>
        </p:sp>
        <p:sp>
          <p:nvSpPr>
            <p:cNvPr id="30" name="TextBox 8">
              <a:extLst>
                <a:ext uri="{FF2B5EF4-FFF2-40B4-BE49-F238E27FC236}">
                  <a16:creationId xmlns:a16="http://schemas.microsoft.com/office/drawing/2014/main" id="{B36CB74A-75A6-A00C-6460-2AF0D9A5E190}"/>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Arial" panose="020B0604020202020204" pitchFamily="34" charset="0"/>
                </a:rPr>
                <a:t>I. THÍ NGHIỆM XÁC ĐỊNH CƠ CHẾ ĐIỀU HÒA BIỂU HIỆN GENE CỦA OPERON LAC</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746582">
            <a:off x="-2200608" y="884575"/>
            <a:ext cx="4137290" cy="7275051"/>
          </a:xfrm>
          <a:custGeom>
            <a:avLst/>
            <a:gdLst/>
            <a:ahLst/>
            <a:cxnLst/>
            <a:rect l="l" t="t" r="r" b="b"/>
            <a:pathLst>
              <a:path w="4137290" h="7275051">
                <a:moveTo>
                  <a:pt x="0" y="0"/>
                </a:moveTo>
                <a:lnTo>
                  <a:pt x="4137290" y="0"/>
                </a:lnTo>
                <a:lnTo>
                  <a:pt x="4137290" y="7275051"/>
                </a:lnTo>
                <a:lnTo>
                  <a:pt x="0" y="72750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1820678">
            <a:off x="15440396" y="-186868"/>
            <a:ext cx="1751856" cy="3080481"/>
          </a:xfrm>
          <a:custGeom>
            <a:avLst/>
            <a:gdLst/>
            <a:ahLst/>
            <a:cxnLst/>
            <a:rect l="l" t="t" r="r" b="b"/>
            <a:pathLst>
              <a:path w="1751856" h="3080481">
                <a:moveTo>
                  <a:pt x="0" y="0"/>
                </a:moveTo>
                <a:lnTo>
                  <a:pt x="1751856" y="0"/>
                </a:lnTo>
                <a:lnTo>
                  <a:pt x="1751856" y="3080481"/>
                </a:lnTo>
                <a:lnTo>
                  <a:pt x="0" y="3080481"/>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4" name="Freeform 4"/>
          <p:cNvSpPr/>
          <p:nvPr/>
        </p:nvSpPr>
        <p:spPr>
          <a:xfrm rot="5573836">
            <a:off x="15197035" y="7226146"/>
            <a:ext cx="2238579" cy="3936339"/>
          </a:xfrm>
          <a:custGeom>
            <a:avLst/>
            <a:gdLst/>
            <a:ahLst/>
            <a:cxnLst/>
            <a:rect l="l" t="t" r="r" b="b"/>
            <a:pathLst>
              <a:path w="2238579" h="3936339">
                <a:moveTo>
                  <a:pt x="0" y="0"/>
                </a:moveTo>
                <a:lnTo>
                  <a:pt x="2238579" y="0"/>
                </a:lnTo>
                <a:lnTo>
                  <a:pt x="2238579" y="3936339"/>
                </a:lnTo>
                <a:lnTo>
                  <a:pt x="0" y="3936339"/>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5" name="Freeform 5"/>
          <p:cNvSpPr/>
          <p:nvPr/>
        </p:nvSpPr>
        <p:spPr>
          <a:xfrm rot="-304946">
            <a:off x="17369155" y="4080019"/>
            <a:ext cx="1446941" cy="2544315"/>
          </a:xfrm>
          <a:custGeom>
            <a:avLst/>
            <a:gdLst/>
            <a:ahLst/>
            <a:cxnLst/>
            <a:rect l="l" t="t" r="r" b="b"/>
            <a:pathLst>
              <a:path w="1446941" h="2544315">
                <a:moveTo>
                  <a:pt x="0" y="0"/>
                </a:moveTo>
                <a:lnTo>
                  <a:pt x="1446941" y="0"/>
                </a:lnTo>
                <a:lnTo>
                  <a:pt x="1446941" y="2544315"/>
                </a:lnTo>
                <a:lnTo>
                  <a:pt x="0" y="2544315"/>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6" name="Freeform 6"/>
          <p:cNvSpPr/>
          <p:nvPr/>
        </p:nvSpPr>
        <p:spPr>
          <a:xfrm>
            <a:off x="1858694" y="1691156"/>
            <a:ext cx="15268686" cy="2478164"/>
          </a:xfrm>
          <a:custGeom>
            <a:avLst/>
            <a:gdLst/>
            <a:ahLst/>
            <a:cxnLst/>
            <a:rect l="l" t="t" r="r" b="b"/>
            <a:pathLst>
              <a:path w="15268686" h="2478164">
                <a:moveTo>
                  <a:pt x="0" y="0"/>
                </a:moveTo>
                <a:lnTo>
                  <a:pt x="15268686" y="0"/>
                </a:lnTo>
                <a:lnTo>
                  <a:pt x="15268686" y="2478164"/>
                </a:lnTo>
                <a:lnTo>
                  <a:pt x="0" y="2478164"/>
                </a:lnTo>
                <a:lnTo>
                  <a:pt x="0" y="0"/>
                </a:lnTo>
                <a:close/>
              </a:path>
            </a:pathLst>
          </a:custGeom>
          <a:blipFill>
            <a:blip r:embed="rId4"/>
            <a:stretch>
              <a:fillRect/>
            </a:stretch>
          </a:blipFill>
        </p:spPr>
        <p:txBody>
          <a:bodyPr/>
          <a:lstStyle/>
          <a:p>
            <a:endParaRPr lang="en-US">
              <a:latin typeface="+mj-lt"/>
            </a:endParaRPr>
          </a:p>
        </p:txBody>
      </p:sp>
      <p:graphicFrame>
        <p:nvGraphicFramePr>
          <p:cNvPr id="7" name="Table 7"/>
          <p:cNvGraphicFramePr>
            <a:graphicFrameLocks noGrp="1"/>
          </p:cNvGraphicFramePr>
          <p:nvPr>
            <p:extLst>
              <p:ext uri="{D42A27DB-BD31-4B8C-83A1-F6EECF244321}">
                <p14:modId xmlns:p14="http://schemas.microsoft.com/office/powerpoint/2010/main" val="458465626"/>
              </p:ext>
            </p:extLst>
          </p:nvPr>
        </p:nvGraphicFramePr>
        <p:xfrm>
          <a:off x="1660674" y="5034582"/>
          <a:ext cx="16223109" cy="4476749"/>
        </p:xfrm>
        <a:graphic>
          <a:graphicData uri="http://schemas.openxmlformats.org/drawingml/2006/table">
            <a:tbl>
              <a:tblPr/>
              <a:tblGrid>
                <a:gridCol w="3249613">
                  <a:extLst>
                    <a:ext uri="{9D8B030D-6E8A-4147-A177-3AD203B41FA5}">
                      <a16:colId xmlns:a16="http://schemas.microsoft.com/office/drawing/2014/main" val="20000"/>
                    </a:ext>
                  </a:extLst>
                </a:gridCol>
                <a:gridCol w="12973496">
                  <a:extLst>
                    <a:ext uri="{9D8B030D-6E8A-4147-A177-3AD203B41FA5}">
                      <a16:colId xmlns:a16="http://schemas.microsoft.com/office/drawing/2014/main" val="20001"/>
                    </a:ext>
                  </a:extLst>
                </a:gridCol>
              </a:tblGrid>
              <a:tr h="1700396">
                <a:tc>
                  <a:txBody>
                    <a:bodyPr/>
                    <a:lstStyle/>
                    <a:p>
                      <a:pPr algn="l">
                        <a:lnSpc>
                          <a:spcPts val="4899"/>
                        </a:lnSpc>
                        <a:defRPr/>
                      </a:pPr>
                      <a:r>
                        <a:rPr lang="en-US" sz="3499" b="1" dirty="0">
                          <a:solidFill>
                            <a:srgbClr val="000000"/>
                          </a:solidFill>
                          <a:latin typeface="+mj-lt"/>
                        </a:rPr>
                        <a:t>LacZ, </a:t>
                      </a:r>
                      <a:r>
                        <a:rPr lang="en-US" sz="3499" b="1" dirty="0" err="1">
                          <a:solidFill>
                            <a:srgbClr val="000000"/>
                          </a:solidFill>
                          <a:latin typeface="+mj-lt"/>
                        </a:rPr>
                        <a:t>LacY</a:t>
                      </a:r>
                      <a:r>
                        <a:rPr lang="en-US" sz="3499" b="1" dirty="0">
                          <a:solidFill>
                            <a:srgbClr val="000000"/>
                          </a:solidFill>
                          <a:latin typeface="+mj-lt"/>
                        </a:rPr>
                        <a:t>, </a:t>
                      </a:r>
                      <a:r>
                        <a:rPr lang="en-US" sz="3499" b="1" dirty="0" err="1">
                          <a:solidFill>
                            <a:srgbClr val="000000"/>
                          </a:solidFill>
                          <a:latin typeface="+mj-lt"/>
                        </a:rPr>
                        <a:t>lacA</a:t>
                      </a:r>
                      <a:endParaRPr lang="en-US" sz="1100" b="1"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4899"/>
                        </a:lnSpc>
                        <a:defRPr/>
                      </a:pPr>
                      <a:r>
                        <a:rPr lang="en-US" sz="3499" dirty="0" err="1">
                          <a:solidFill>
                            <a:srgbClr val="000000"/>
                          </a:solidFill>
                          <a:latin typeface="+mj-lt"/>
                        </a:rPr>
                        <a:t>Mã</a:t>
                      </a:r>
                      <a:r>
                        <a:rPr lang="en-US" sz="3499" dirty="0">
                          <a:solidFill>
                            <a:srgbClr val="000000"/>
                          </a:solidFill>
                          <a:latin typeface="+mj-lt"/>
                        </a:rPr>
                        <a:t> </a:t>
                      </a:r>
                      <a:r>
                        <a:rPr lang="en-US" sz="3499" dirty="0" err="1">
                          <a:solidFill>
                            <a:srgbClr val="000000"/>
                          </a:solidFill>
                          <a:latin typeface="+mj-lt"/>
                        </a:rPr>
                        <a:t>hóa</a:t>
                      </a:r>
                      <a:r>
                        <a:rPr lang="en-US" sz="3499" dirty="0">
                          <a:solidFill>
                            <a:srgbClr val="000000"/>
                          </a:solidFill>
                          <a:latin typeface="+mj-lt"/>
                        </a:rPr>
                        <a:t> </a:t>
                      </a:r>
                      <a:r>
                        <a:rPr lang="en-US" sz="3499" dirty="0" err="1">
                          <a:solidFill>
                            <a:srgbClr val="000000"/>
                          </a:solidFill>
                          <a:latin typeface="+mj-lt"/>
                        </a:rPr>
                        <a:t>cho</a:t>
                      </a:r>
                      <a:r>
                        <a:rPr lang="en-US" sz="3499" dirty="0">
                          <a:solidFill>
                            <a:srgbClr val="000000"/>
                          </a:solidFill>
                          <a:latin typeface="+mj-lt"/>
                        </a:rPr>
                        <a:t> </a:t>
                      </a:r>
                      <a:r>
                        <a:rPr lang="en-US" sz="3499" dirty="0" err="1">
                          <a:solidFill>
                            <a:srgbClr val="000000"/>
                          </a:solidFill>
                          <a:latin typeface="+mj-lt"/>
                        </a:rPr>
                        <a:t>các</a:t>
                      </a:r>
                      <a:r>
                        <a:rPr lang="en-US" sz="3499" dirty="0">
                          <a:solidFill>
                            <a:srgbClr val="000000"/>
                          </a:solidFill>
                          <a:latin typeface="+mj-lt"/>
                        </a:rPr>
                        <a:t> enzyme </a:t>
                      </a:r>
                      <a:r>
                        <a:rPr lang="en-US" sz="3499" dirty="0" err="1">
                          <a:solidFill>
                            <a:srgbClr val="000000"/>
                          </a:solidFill>
                          <a:latin typeface="+mj-lt"/>
                        </a:rPr>
                        <a:t>giúp</a:t>
                      </a:r>
                      <a:r>
                        <a:rPr lang="en-US" sz="3499" dirty="0">
                          <a:solidFill>
                            <a:srgbClr val="000000"/>
                          </a:solidFill>
                          <a:latin typeface="+mj-lt"/>
                        </a:rPr>
                        <a:t> Vi </a:t>
                      </a:r>
                      <a:r>
                        <a:rPr lang="en-US" sz="3499" dirty="0" err="1">
                          <a:solidFill>
                            <a:srgbClr val="000000"/>
                          </a:solidFill>
                          <a:latin typeface="+mj-lt"/>
                        </a:rPr>
                        <a:t>khuẩn</a:t>
                      </a:r>
                      <a:r>
                        <a:rPr lang="en-US" sz="3499" dirty="0">
                          <a:solidFill>
                            <a:srgbClr val="000000"/>
                          </a:solidFill>
                          <a:latin typeface="+mj-lt"/>
                        </a:rPr>
                        <a:t> </a:t>
                      </a:r>
                      <a:r>
                        <a:rPr lang="en-US" sz="3499" dirty="0" err="1">
                          <a:solidFill>
                            <a:srgbClr val="000000"/>
                          </a:solidFill>
                          <a:latin typeface="+mj-lt"/>
                        </a:rPr>
                        <a:t>chuyển</a:t>
                      </a:r>
                      <a:r>
                        <a:rPr lang="en-US" sz="3499" dirty="0">
                          <a:solidFill>
                            <a:srgbClr val="000000"/>
                          </a:solidFill>
                          <a:latin typeface="+mj-lt"/>
                        </a:rPr>
                        <a:t> </a:t>
                      </a:r>
                      <a:r>
                        <a:rPr lang="en-US" sz="3499" dirty="0" err="1">
                          <a:solidFill>
                            <a:srgbClr val="000000"/>
                          </a:solidFill>
                          <a:latin typeface="+mj-lt"/>
                        </a:rPr>
                        <a:t>hóa</a:t>
                      </a:r>
                      <a:r>
                        <a:rPr lang="en-US" sz="3499" dirty="0">
                          <a:solidFill>
                            <a:srgbClr val="000000"/>
                          </a:solidFill>
                          <a:latin typeface="+mj-lt"/>
                        </a:rPr>
                        <a:t> </a:t>
                      </a:r>
                      <a:r>
                        <a:rPr lang="en-US" sz="3499" dirty="0" err="1">
                          <a:solidFill>
                            <a:srgbClr val="000000"/>
                          </a:solidFill>
                          <a:latin typeface="+mj-lt"/>
                        </a:rPr>
                        <a:t>và</a:t>
                      </a:r>
                      <a:r>
                        <a:rPr lang="en-US" sz="3499" dirty="0">
                          <a:solidFill>
                            <a:srgbClr val="000000"/>
                          </a:solidFill>
                          <a:latin typeface="+mj-lt"/>
                        </a:rPr>
                        <a:t> </a:t>
                      </a:r>
                      <a:r>
                        <a:rPr lang="en-US" sz="3499" dirty="0" err="1">
                          <a:solidFill>
                            <a:srgbClr val="000000"/>
                          </a:solidFill>
                          <a:latin typeface="+mj-lt"/>
                        </a:rPr>
                        <a:t>sử</a:t>
                      </a:r>
                      <a:r>
                        <a:rPr lang="en-US" sz="3499" dirty="0">
                          <a:solidFill>
                            <a:srgbClr val="000000"/>
                          </a:solidFill>
                          <a:latin typeface="+mj-lt"/>
                        </a:rPr>
                        <a:t> </a:t>
                      </a:r>
                      <a:r>
                        <a:rPr lang="en-US" sz="3499" dirty="0" err="1">
                          <a:solidFill>
                            <a:srgbClr val="000000"/>
                          </a:solidFill>
                          <a:latin typeface="+mj-lt"/>
                        </a:rPr>
                        <a:t>dụng</a:t>
                      </a:r>
                      <a:r>
                        <a:rPr lang="en-US" sz="3499" dirty="0">
                          <a:solidFill>
                            <a:srgbClr val="000000"/>
                          </a:solidFill>
                          <a:latin typeface="+mj-lt"/>
                        </a:rPr>
                        <a:t> </a:t>
                      </a:r>
                      <a:r>
                        <a:rPr lang="en-US" sz="3499" dirty="0" err="1">
                          <a:solidFill>
                            <a:srgbClr val="000000"/>
                          </a:solidFill>
                          <a:latin typeface="+mj-lt"/>
                        </a:rPr>
                        <a:t>đường</a:t>
                      </a:r>
                      <a:r>
                        <a:rPr lang="en-US" sz="3499" dirty="0">
                          <a:solidFill>
                            <a:srgbClr val="000000"/>
                          </a:solidFill>
                          <a:latin typeface="+mj-lt"/>
                        </a:rPr>
                        <a:t> Lactose</a:t>
                      </a:r>
                      <a:endParaRPr lang="en-US" sz="11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75957">
                <a:tc>
                  <a:txBody>
                    <a:bodyPr/>
                    <a:lstStyle/>
                    <a:p>
                      <a:pPr algn="l">
                        <a:lnSpc>
                          <a:spcPts val="4899"/>
                        </a:lnSpc>
                        <a:defRPr/>
                      </a:pPr>
                      <a:r>
                        <a:rPr lang="en-US" sz="3499" b="1" dirty="0">
                          <a:solidFill>
                            <a:srgbClr val="000000"/>
                          </a:solidFill>
                          <a:latin typeface="+mj-lt"/>
                        </a:rPr>
                        <a:t>O (Operator)  </a:t>
                      </a:r>
                      <a:endParaRPr lang="en-US" sz="1100" b="1"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4899"/>
                        </a:lnSpc>
                        <a:defRPr/>
                      </a:pPr>
                      <a:r>
                        <a:rPr lang="en-US" sz="3499" dirty="0">
                          <a:solidFill>
                            <a:srgbClr val="000000"/>
                          </a:solidFill>
                          <a:latin typeface="+mj-lt"/>
                        </a:rPr>
                        <a:t>Vị trí </a:t>
                      </a:r>
                      <a:r>
                        <a:rPr lang="en-US" sz="3499" dirty="0" err="1">
                          <a:solidFill>
                            <a:srgbClr val="000000"/>
                          </a:solidFill>
                          <a:latin typeface="+mj-lt"/>
                        </a:rPr>
                        <a:t>bám</a:t>
                      </a:r>
                      <a:r>
                        <a:rPr lang="en-US" sz="3499" dirty="0">
                          <a:solidFill>
                            <a:srgbClr val="000000"/>
                          </a:solidFill>
                          <a:latin typeface="+mj-lt"/>
                        </a:rPr>
                        <a:t> </a:t>
                      </a:r>
                      <a:r>
                        <a:rPr lang="en-US" sz="3499" dirty="0" err="1">
                          <a:solidFill>
                            <a:srgbClr val="000000"/>
                          </a:solidFill>
                          <a:latin typeface="+mj-lt"/>
                        </a:rPr>
                        <a:t>của</a:t>
                      </a:r>
                      <a:r>
                        <a:rPr lang="en-US" sz="3499" dirty="0">
                          <a:solidFill>
                            <a:srgbClr val="000000"/>
                          </a:solidFill>
                          <a:latin typeface="+mj-lt"/>
                        </a:rPr>
                        <a:t> protein </a:t>
                      </a:r>
                      <a:r>
                        <a:rPr lang="en-US" sz="3499" dirty="0" err="1">
                          <a:solidFill>
                            <a:srgbClr val="000000"/>
                          </a:solidFill>
                          <a:latin typeface="+mj-lt"/>
                        </a:rPr>
                        <a:t>điều</a:t>
                      </a:r>
                      <a:r>
                        <a:rPr lang="en-US" sz="3499" dirty="0">
                          <a:solidFill>
                            <a:srgbClr val="000000"/>
                          </a:solidFill>
                          <a:latin typeface="+mj-lt"/>
                        </a:rPr>
                        <a:t> </a:t>
                      </a:r>
                      <a:r>
                        <a:rPr lang="en-US" sz="3499" dirty="0" err="1">
                          <a:solidFill>
                            <a:srgbClr val="000000"/>
                          </a:solidFill>
                          <a:latin typeface="+mj-lt"/>
                        </a:rPr>
                        <a:t>hòa</a:t>
                      </a:r>
                      <a:endParaRPr lang="en-US" sz="11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00396">
                <a:tc>
                  <a:txBody>
                    <a:bodyPr/>
                    <a:lstStyle/>
                    <a:p>
                      <a:pPr algn="l">
                        <a:lnSpc>
                          <a:spcPts val="4899"/>
                        </a:lnSpc>
                        <a:defRPr/>
                      </a:pPr>
                      <a:r>
                        <a:rPr lang="en-US" sz="3499" b="1" dirty="0">
                          <a:solidFill>
                            <a:srgbClr val="000000"/>
                          </a:solidFill>
                          <a:latin typeface="+mj-lt"/>
                        </a:rPr>
                        <a:t>P (promoter)  </a:t>
                      </a:r>
                      <a:endParaRPr lang="en-US" sz="1100" b="1"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4899"/>
                        </a:lnSpc>
                        <a:defRPr/>
                      </a:pPr>
                      <a:r>
                        <a:rPr lang="en-US" sz="3499" dirty="0" err="1">
                          <a:solidFill>
                            <a:srgbClr val="000000"/>
                          </a:solidFill>
                          <a:latin typeface="+mj-lt"/>
                        </a:rPr>
                        <a:t>Vị</a:t>
                      </a:r>
                      <a:r>
                        <a:rPr lang="en-US" sz="3499" dirty="0">
                          <a:solidFill>
                            <a:srgbClr val="000000"/>
                          </a:solidFill>
                          <a:latin typeface="+mj-lt"/>
                        </a:rPr>
                        <a:t> </a:t>
                      </a:r>
                      <a:r>
                        <a:rPr lang="en-US" sz="3499" dirty="0" err="1">
                          <a:solidFill>
                            <a:srgbClr val="000000"/>
                          </a:solidFill>
                          <a:latin typeface="+mj-lt"/>
                        </a:rPr>
                        <a:t>trí</a:t>
                      </a:r>
                      <a:r>
                        <a:rPr lang="en-US" sz="3499" dirty="0">
                          <a:solidFill>
                            <a:srgbClr val="000000"/>
                          </a:solidFill>
                          <a:latin typeface="+mj-lt"/>
                        </a:rPr>
                        <a:t> </a:t>
                      </a:r>
                      <a:r>
                        <a:rPr lang="en-US" sz="3499" dirty="0" err="1">
                          <a:solidFill>
                            <a:srgbClr val="000000"/>
                          </a:solidFill>
                          <a:latin typeface="+mj-lt"/>
                        </a:rPr>
                        <a:t>bám</a:t>
                      </a:r>
                      <a:r>
                        <a:rPr lang="en-US" sz="3499" dirty="0">
                          <a:solidFill>
                            <a:srgbClr val="000000"/>
                          </a:solidFill>
                          <a:latin typeface="+mj-lt"/>
                        </a:rPr>
                        <a:t> </a:t>
                      </a:r>
                      <a:r>
                        <a:rPr lang="en-US" sz="3499" dirty="0" err="1">
                          <a:solidFill>
                            <a:srgbClr val="000000"/>
                          </a:solidFill>
                          <a:latin typeface="+mj-lt"/>
                        </a:rPr>
                        <a:t>của</a:t>
                      </a:r>
                      <a:r>
                        <a:rPr lang="en-US" sz="3499" dirty="0">
                          <a:solidFill>
                            <a:srgbClr val="000000"/>
                          </a:solidFill>
                          <a:latin typeface="+mj-lt"/>
                        </a:rPr>
                        <a:t> enzyme RNA polymerase </a:t>
                      </a:r>
                      <a:r>
                        <a:rPr lang="en-US" sz="3499" dirty="0" err="1">
                          <a:solidFill>
                            <a:srgbClr val="000000"/>
                          </a:solidFill>
                          <a:latin typeface="+mj-lt"/>
                        </a:rPr>
                        <a:t>khởi</a:t>
                      </a:r>
                      <a:r>
                        <a:rPr lang="en-US" sz="3499" dirty="0">
                          <a:solidFill>
                            <a:srgbClr val="000000"/>
                          </a:solidFill>
                          <a:latin typeface="+mj-lt"/>
                        </a:rPr>
                        <a:t> </a:t>
                      </a:r>
                      <a:r>
                        <a:rPr lang="en-US" sz="3499" dirty="0" err="1">
                          <a:solidFill>
                            <a:srgbClr val="000000"/>
                          </a:solidFill>
                          <a:latin typeface="+mj-lt"/>
                        </a:rPr>
                        <a:t>động</a:t>
                      </a:r>
                      <a:r>
                        <a:rPr lang="en-US" sz="3499" dirty="0">
                          <a:solidFill>
                            <a:srgbClr val="000000"/>
                          </a:solidFill>
                          <a:latin typeface="+mj-lt"/>
                        </a:rPr>
                        <a:t> </a:t>
                      </a:r>
                      <a:r>
                        <a:rPr lang="en-US" sz="3499" dirty="0" err="1">
                          <a:solidFill>
                            <a:srgbClr val="000000"/>
                          </a:solidFill>
                          <a:latin typeface="+mj-lt"/>
                        </a:rPr>
                        <a:t>phiên</a:t>
                      </a:r>
                      <a:r>
                        <a:rPr lang="en-US" sz="3499" dirty="0">
                          <a:solidFill>
                            <a:srgbClr val="000000"/>
                          </a:solidFill>
                          <a:latin typeface="+mj-lt"/>
                        </a:rPr>
                        <a:t> mã </a:t>
                      </a:r>
                      <a:r>
                        <a:rPr lang="en-US" sz="3499" dirty="0" err="1">
                          <a:solidFill>
                            <a:srgbClr val="000000"/>
                          </a:solidFill>
                          <a:latin typeface="+mj-lt"/>
                        </a:rPr>
                        <a:t>nhóm</a:t>
                      </a:r>
                      <a:r>
                        <a:rPr lang="en-US" sz="3499" dirty="0">
                          <a:solidFill>
                            <a:srgbClr val="000000"/>
                          </a:solidFill>
                          <a:latin typeface="+mj-lt"/>
                        </a:rPr>
                        <a:t> gene </a:t>
                      </a:r>
                      <a:r>
                        <a:rPr lang="en-US" sz="3499" dirty="0" err="1">
                          <a:solidFill>
                            <a:srgbClr val="000000"/>
                          </a:solidFill>
                          <a:latin typeface="+mj-lt"/>
                        </a:rPr>
                        <a:t>cấu</a:t>
                      </a:r>
                      <a:r>
                        <a:rPr lang="en-US" sz="3499" dirty="0">
                          <a:solidFill>
                            <a:srgbClr val="000000"/>
                          </a:solidFill>
                          <a:latin typeface="+mj-lt"/>
                        </a:rPr>
                        <a:t> </a:t>
                      </a:r>
                      <a:r>
                        <a:rPr lang="en-US" sz="3499" dirty="0" err="1">
                          <a:solidFill>
                            <a:srgbClr val="000000"/>
                          </a:solidFill>
                          <a:latin typeface="+mj-lt"/>
                        </a:rPr>
                        <a:t>trúc</a:t>
                      </a:r>
                      <a:r>
                        <a:rPr lang="en-US" sz="3499" dirty="0">
                          <a:solidFill>
                            <a:srgbClr val="000000"/>
                          </a:solidFill>
                          <a:latin typeface="+mj-lt"/>
                        </a:rPr>
                        <a:t> </a:t>
                      </a:r>
                      <a:endParaRPr lang="en-US" sz="11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8" name="Group 6">
            <a:extLst>
              <a:ext uri="{FF2B5EF4-FFF2-40B4-BE49-F238E27FC236}">
                <a16:creationId xmlns:a16="http://schemas.microsoft.com/office/drawing/2014/main" id="{A81C57CF-1CFA-5661-BD40-0DAB24D3E6B1}"/>
              </a:ext>
            </a:extLst>
          </p:cNvPr>
          <p:cNvGrpSpPr/>
          <p:nvPr/>
        </p:nvGrpSpPr>
        <p:grpSpPr>
          <a:xfrm>
            <a:off x="-609600" y="205277"/>
            <a:ext cx="19109349" cy="1477328"/>
            <a:chOff x="-798143" y="1892026"/>
            <a:chExt cx="25479133" cy="1969769"/>
          </a:xfrm>
        </p:grpSpPr>
        <p:sp>
          <p:nvSpPr>
            <p:cNvPr id="12" name="AutoShape 7">
              <a:extLst>
                <a:ext uri="{FF2B5EF4-FFF2-40B4-BE49-F238E27FC236}">
                  <a16:creationId xmlns:a16="http://schemas.microsoft.com/office/drawing/2014/main" id="{A2D8604C-D90C-6965-D900-A09B1AAF6FDA}"/>
                </a:ext>
              </a:extLst>
            </p:cNvPr>
            <p:cNvSpPr/>
            <p:nvPr/>
          </p:nvSpPr>
          <p:spPr>
            <a:xfrm>
              <a:off x="-798143" y="3799415"/>
              <a:ext cx="25479133" cy="19051"/>
            </a:xfrm>
            <a:prstGeom prst="line">
              <a:avLst/>
            </a:prstGeom>
            <a:ln w="38100" cap="rnd">
              <a:solidFill>
                <a:srgbClr val="136447"/>
              </a:solidFill>
              <a:prstDash val="solid"/>
              <a:headEnd type="none" w="sm" len="sm"/>
              <a:tailEnd type="none" w="sm" len="sm"/>
            </a:ln>
          </p:spPr>
          <p:txBody>
            <a:bodyPr/>
            <a:lstStyle/>
            <a:p>
              <a:endParaRPr lang="vi-VN">
                <a:latin typeface="+mj-lt"/>
              </a:endParaRPr>
            </a:p>
          </p:txBody>
        </p:sp>
        <p:sp>
          <p:nvSpPr>
            <p:cNvPr id="13" name="TextBox 8">
              <a:extLst>
                <a:ext uri="{FF2B5EF4-FFF2-40B4-BE49-F238E27FC236}">
                  <a16:creationId xmlns:a16="http://schemas.microsoft.com/office/drawing/2014/main" id="{F8E4D288-38AF-D98B-A678-F88241542A0B}"/>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18288000" cy="107061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7124700"/>
            <a:ext cx="4114800" cy="39004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23566" y="7886700"/>
            <a:ext cx="3538148" cy="1815882"/>
          </a:xfrm>
          <a:prstGeom prst="rect">
            <a:avLst/>
          </a:prstGeom>
          <a:noFill/>
        </p:spPr>
        <p:txBody>
          <a:bodyPr wrap="none" rtlCol="0">
            <a:spAutoFit/>
          </a:bodyPr>
          <a:lstStyle/>
          <a:p>
            <a:pPr algn="ctr"/>
            <a:r>
              <a:rPr lang="en-US" sz="5600" dirty="0">
                <a:solidFill>
                  <a:srgbClr val="009900"/>
                </a:solidFill>
                <a:latin typeface="UTM Azuki" panose="02040603050506020204" pitchFamily="18" charset="0"/>
              </a:rPr>
              <a:t>XÂY DỰNG</a:t>
            </a:r>
          </a:p>
          <a:p>
            <a:pPr algn="ctr"/>
            <a:r>
              <a:rPr lang="en-US" sz="5600"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630401" y="32492"/>
            <a:ext cx="3419474" cy="1453408"/>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354800" y="9010312"/>
            <a:ext cx="1219200" cy="1219200"/>
          </a:xfrm>
          <a:prstGeom prst="rect">
            <a:avLst/>
          </a:prstGeom>
        </p:spPr>
      </p:pic>
    </p:spTree>
    <p:extLst>
      <p:ext uri="{BB962C8B-B14F-4D97-AF65-F5344CB8AC3E}">
        <p14:creationId xmlns:p14="http://schemas.microsoft.com/office/powerpoint/2010/main" val="13702258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7446"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14221462"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4" name="Freeform 4"/>
          <p:cNvSpPr/>
          <p:nvPr/>
        </p:nvSpPr>
        <p:spPr>
          <a:xfrm>
            <a:off x="2275892" y="2901338"/>
            <a:ext cx="9490267" cy="3013458"/>
          </a:xfrm>
          <a:custGeom>
            <a:avLst/>
            <a:gdLst/>
            <a:ahLst/>
            <a:cxnLst/>
            <a:rect l="l" t="t" r="r" b="b"/>
            <a:pathLst>
              <a:path w="10826906" h="3986457">
                <a:moveTo>
                  <a:pt x="0" y="0"/>
                </a:moveTo>
                <a:lnTo>
                  <a:pt x="10826907" y="0"/>
                </a:lnTo>
                <a:lnTo>
                  <a:pt x="10826907" y="3986457"/>
                </a:lnTo>
                <a:lnTo>
                  <a:pt x="0" y="3986457"/>
                </a:lnTo>
                <a:lnTo>
                  <a:pt x="0" y="0"/>
                </a:lnTo>
                <a:close/>
              </a:path>
            </a:pathLst>
          </a:custGeom>
          <a:blipFill>
            <a:blip r:embed="rId6"/>
            <a:stretch>
              <a:fillRect l="-332" t="-1963" r="-332"/>
            </a:stretch>
          </a:blipFill>
        </p:spPr>
        <p:txBody>
          <a:bodyPr/>
          <a:lstStyle/>
          <a:p>
            <a:endParaRPr lang="en-US">
              <a:latin typeface="+mj-lt"/>
            </a:endParaRPr>
          </a:p>
        </p:txBody>
      </p:sp>
      <p:sp>
        <p:nvSpPr>
          <p:cNvPr id="5" name="Freeform 5"/>
          <p:cNvSpPr/>
          <p:nvPr/>
        </p:nvSpPr>
        <p:spPr>
          <a:xfrm>
            <a:off x="2313330" y="5867569"/>
            <a:ext cx="9139306" cy="3824760"/>
          </a:xfrm>
          <a:custGeom>
            <a:avLst/>
            <a:gdLst/>
            <a:ahLst/>
            <a:cxnLst/>
            <a:rect l="l" t="t" r="r" b="b"/>
            <a:pathLst>
              <a:path w="10465613" h="4621302">
                <a:moveTo>
                  <a:pt x="0" y="0"/>
                </a:moveTo>
                <a:lnTo>
                  <a:pt x="10465614" y="0"/>
                </a:lnTo>
                <a:lnTo>
                  <a:pt x="10465614" y="4621302"/>
                </a:lnTo>
                <a:lnTo>
                  <a:pt x="0" y="4621302"/>
                </a:lnTo>
                <a:lnTo>
                  <a:pt x="0" y="0"/>
                </a:lnTo>
                <a:close/>
              </a:path>
            </a:pathLst>
          </a:custGeom>
          <a:blipFill>
            <a:blip r:embed="rId7"/>
            <a:stretch>
              <a:fillRect t="-1511" b="-1511"/>
            </a:stretch>
          </a:blipFill>
        </p:spPr>
        <p:txBody>
          <a:bodyPr/>
          <a:lstStyle/>
          <a:p>
            <a:endParaRPr lang="en-US">
              <a:latin typeface="+mj-lt"/>
            </a:endParaRPr>
          </a:p>
        </p:txBody>
      </p:sp>
      <p:grpSp>
        <p:nvGrpSpPr>
          <p:cNvPr id="15" name="Group 14">
            <a:extLst>
              <a:ext uri="{FF2B5EF4-FFF2-40B4-BE49-F238E27FC236}">
                <a16:creationId xmlns:a16="http://schemas.microsoft.com/office/drawing/2014/main" id="{E8C064A1-318F-1521-D89F-511AF153CE7B}"/>
              </a:ext>
            </a:extLst>
          </p:cNvPr>
          <p:cNvGrpSpPr/>
          <p:nvPr/>
        </p:nvGrpSpPr>
        <p:grpSpPr>
          <a:xfrm>
            <a:off x="12472400" y="3454592"/>
            <a:ext cx="5388600" cy="5387340"/>
            <a:chOff x="12472400" y="3454592"/>
            <a:chExt cx="5388600" cy="5387340"/>
          </a:xfrm>
        </p:grpSpPr>
        <p:grpSp>
          <p:nvGrpSpPr>
            <p:cNvPr id="6" name="Group 6"/>
            <p:cNvGrpSpPr/>
            <p:nvPr/>
          </p:nvGrpSpPr>
          <p:grpSpPr>
            <a:xfrm>
              <a:off x="13443235" y="4943109"/>
              <a:ext cx="4417765" cy="3392536"/>
              <a:chOff x="0" y="0"/>
              <a:chExt cx="1163527" cy="893507"/>
            </a:xfrm>
          </p:grpSpPr>
          <p:sp>
            <p:nvSpPr>
              <p:cNvPr id="7" name="Freeform 7"/>
              <p:cNvSpPr/>
              <p:nvPr/>
            </p:nvSpPr>
            <p:spPr>
              <a:xfrm>
                <a:off x="0" y="0"/>
                <a:ext cx="1163527" cy="893507"/>
              </a:xfrm>
              <a:custGeom>
                <a:avLst/>
                <a:gdLst/>
                <a:ahLst/>
                <a:cxnLst/>
                <a:rect l="l" t="t" r="r" b="b"/>
                <a:pathLst>
                  <a:path w="1163527" h="893507">
                    <a:moveTo>
                      <a:pt x="89375" y="0"/>
                    </a:moveTo>
                    <a:lnTo>
                      <a:pt x="1074152" y="0"/>
                    </a:lnTo>
                    <a:cubicBezTo>
                      <a:pt x="1123512" y="0"/>
                      <a:pt x="1163527" y="40015"/>
                      <a:pt x="1163527" y="89375"/>
                    </a:cubicBezTo>
                    <a:lnTo>
                      <a:pt x="1163527" y="804132"/>
                    </a:lnTo>
                    <a:cubicBezTo>
                      <a:pt x="1163527" y="853493"/>
                      <a:pt x="1123512" y="893507"/>
                      <a:pt x="1074152" y="893507"/>
                    </a:cubicBezTo>
                    <a:lnTo>
                      <a:pt x="89375" y="893507"/>
                    </a:lnTo>
                    <a:cubicBezTo>
                      <a:pt x="40015" y="893507"/>
                      <a:pt x="0" y="853493"/>
                      <a:pt x="0" y="804132"/>
                    </a:cubicBezTo>
                    <a:lnTo>
                      <a:pt x="0" y="89375"/>
                    </a:lnTo>
                    <a:cubicBezTo>
                      <a:pt x="0" y="40015"/>
                      <a:pt x="40015" y="0"/>
                      <a:pt x="89375" y="0"/>
                    </a:cubicBezTo>
                    <a:close/>
                  </a:path>
                </a:pathLst>
              </a:custGeom>
              <a:solidFill>
                <a:srgbClr val="000000">
                  <a:alpha val="0"/>
                </a:srgbClr>
              </a:solidFill>
              <a:ln w="38100" cap="rnd">
                <a:solidFill>
                  <a:srgbClr val="000000"/>
                </a:solidFill>
                <a:prstDash val="lgDash"/>
                <a:round/>
              </a:ln>
            </p:spPr>
            <p:txBody>
              <a:bodyPr/>
              <a:lstStyle/>
              <a:p>
                <a:endParaRPr lang="en-US">
                  <a:latin typeface="+mj-lt"/>
                </a:endParaRPr>
              </a:p>
            </p:txBody>
          </p:sp>
          <p:sp>
            <p:nvSpPr>
              <p:cNvPr id="8" name="TextBox 8"/>
              <p:cNvSpPr txBox="1"/>
              <p:nvPr/>
            </p:nvSpPr>
            <p:spPr>
              <a:xfrm>
                <a:off x="0" y="-57150"/>
                <a:ext cx="1163527" cy="950657"/>
              </a:xfrm>
              <a:prstGeom prst="rect">
                <a:avLst/>
              </a:prstGeom>
            </p:spPr>
            <p:txBody>
              <a:bodyPr lIns="50800" tIns="50800" rIns="50800" bIns="50800" rtlCol="0" anchor="ctr"/>
              <a:lstStyle/>
              <a:p>
                <a:pPr algn="ctr">
                  <a:lnSpc>
                    <a:spcPts val="2659"/>
                  </a:lnSpc>
                </a:pPr>
                <a:endParaRPr>
                  <a:latin typeface="+mj-lt"/>
                </a:endParaRPr>
              </a:p>
            </p:txBody>
          </p:sp>
        </p:grpSp>
        <p:sp>
          <p:nvSpPr>
            <p:cNvPr id="9" name="Freeform 9"/>
            <p:cNvSpPr/>
            <p:nvPr/>
          </p:nvSpPr>
          <p:spPr>
            <a:xfrm>
              <a:off x="12472400" y="3454592"/>
              <a:ext cx="1941671" cy="2057400"/>
            </a:xfrm>
            <a:custGeom>
              <a:avLst/>
              <a:gdLst/>
              <a:ahLst/>
              <a:cxnLst/>
              <a:rect l="l" t="t" r="r" b="b"/>
              <a:pathLst>
                <a:path w="1941671" h="2057400">
                  <a:moveTo>
                    <a:pt x="0" y="0"/>
                  </a:moveTo>
                  <a:lnTo>
                    <a:pt x="1941671" y="0"/>
                  </a:lnTo>
                  <a:lnTo>
                    <a:pt x="1941671"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mj-lt"/>
              </a:endParaRPr>
            </a:p>
          </p:txBody>
        </p:sp>
        <p:sp>
          <p:nvSpPr>
            <p:cNvPr id="11" name="TextBox 11"/>
            <p:cNvSpPr txBox="1"/>
            <p:nvPr/>
          </p:nvSpPr>
          <p:spPr>
            <a:xfrm>
              <a:off x="13755969" y="5359592"/>
              <a:ext cx="3792298" cy="3482340"/>
            </a:xfrm>
            <a:prstGeom prst="rect">
              <a:avLst/>
            </a:prstGeom>
          </p:spPr>
          <p:txBody>
            <a:bodyPr lIns="0" tIns="0" rIns="0" bIns="0" rtlCol="0" anchor="t">
              <a:spAutoFit/>
            </a:bodyPr>
            <a:lstStyle/>
            <a:p>
              <a:pPr algn="ctr">
                <a:lnSpc>
                  <a:spcPts val="5459"/>
                </a:lnSpc>
              </a:pPr>
              <a:r>
                <a:rPr lang="en-US" sz="3899" b="1" dirty="0" err="1">
                  <a:solidFill>
                    <a:srgbClr val="136447"/>
                  </a:solidFill>
                  <a:latin typeface="+mj-lt"/>
                </a:rPr>
                <a:t>Giống</a:t>
              </a:r>
              <a:r>
                <a:rPr lang="en-US" sz="3899" b="1" dirty="0">
                  <a:solidFill>
                    <a:srgbClr val="136447"/>
                  </a:solidFill>
                  <a:latin typeface="+mj-lt"/>
                </a:rPr>
                <a:t> </a:t>
              </a:r>
              <a:r>
                <a:rPr lang="en-US" sz="3899" b="1" dirty="0" err="1">
                  <a:solidFill>
                    <a:srgbClr val="136447"/>
                  </a:solidFill>
                  <a:latin typeface="+mj-lt"/>
                </a:rPr>
                <a:t>nhau</a:t>
              </a:r>
              <a:r>
                <a:rPr lang="en-US" sz="3899" b="1" dirty="0">
                  <a:solidFill>
                    <a:srgbClr val="136447"/>
                  </a:solidFill>
                  <a:latin typeface="+mj-lt"/>
                </a:rPr>
                <a:t>:</a:t>
              </a:r>
            </a:p>
            <a:p>
              <a:pPr>
                <a:lnSpc>
                  <a:spcPts val="5459"/>
                </a:lnSpc>
              </a:pPr>
              <a:r>
                <a:rPr lang="en-US" sz="3899" dirty="0">
                  <a:latin typeface="+mj-lt"/>
                </a:rPr>
                <a:t>Gene </a:t>
              </a:r>
              <a:r>
                <a:rPr lang="en-US" sz="3899" dirty="0" err="1">
                  <a:latin typeface="+mj-lt"/>
                </a:rPr>
                <a:t>điều</a:t>
              </a:r>
              <a:r>
                <a:rPr lang="en-US" sz="3899" dirty="0">
                  <a:latin typeface="+mj-lt"/>
                </a:rPr>
                <a:t> </a:t>
              </a:r>
              <a:r>
                <a:rPr lang="en-US" sz="3899" dirty="0" err="1">
                  <a:latin typeface="+mj-lt"/>
                </a:rPr>
                <a:t>hoà</a:t>
              </a:r>
              <a:r>
                <a:rPr lang="en-US" sz="3899" dirty="0">
                  <a:latin typeface="+mj-lt"/>
                </a:rPr>
                <a:t> </a:t>
              </a:r>
              <a:r>
                <a:rPr lang="en-US" sz="3899" dirty="0" err="1">
                  <a:latin typeface="+mj-lt"/>
                </a:rPr>
                <a:t>LacI</a:t>
              </a:r>
              <a:r>
                <a:rPr lang="en-US" sz="3899" dirty="0">
                  <a:latin typeface="+mj-lt"/>
                </a:rPr>
                <a:t> </a:t>
              </a:r>
              <a:r>
                <a:rPr lang="en-US" sz="3899" dirty="0" err="1">
                  <a:latin typeface="+mj-lt"/>
                </a:rPr>
                <a:t>tổng</a:t>
              </a:r>
              <a:r>
                <a:rPr lang="en-US" sz="3899" dirty="0">
                  <a:latin typeface="+mj-lt"/>
                </a:rPr>
                <a:t> </a:t>
              </a:r>
              <a:r>
                <a:rPr lang="en-US" sz="3899" dirty="0" err="1">
                  <a:latin typeface="+mj-lt"/>
                </a:rPr>
                <a:t>hợp</a:t>
              </a:r>
              <a:r>
                <a:rPr lang="en-US" sz="3899" dirty="0">
                  <a:latin typeface="+mj-lt"/>
                </a:rPr>
                <a:t> protein </a:t>
              </a:r>
              <a:r>
                <a:rPr lang="en-US" sz="3899" dirty="0" err="1">
                  <a:latin typeface="+mj-lt"/>
                </a:rPr>
                <a:t>điều</a:t>
              </a:r>
              <a:r>
                <a:rPr lang="en-US" sz="3899" dirty="0">
                  <a:latin typeface="+mj-lt"/>
                </a:rPr>
                <a:t> </a:t>
              </a:r>
              <a:r>
                <a:rPr lang="en-US" sz="3899" dirty="0" err="1">
                  <a:latin typeface="+mj-lt"/>
                </a:rPr>
                <a:t>hòa</a:t>
              </a:r>
              <a:endParaRPr lang="en-US" sz="3899" dirty="0">
                <a:latin typeface="+mj-lt"/>
              </a:endParaRPr>
            </a:p>
            <a:p>
              <a:pPr algn="ctr">
                <a:lnSpc>
                  <a:spcPts val="5459"/>
                </a:lnSpc>
              </a:pPr>
              <a:endParaRPr lang="en-US" sz="3899" dirty="0">
                <a:solidFill>
                  <a:srgbClr val="136447"/>
                </a:solidFill>
                <a:latin typeface="+mj-lt"/>
              </a:endParaRPr>
            </a:p>
          </p:txBody>
        </p:sp>
      </p:grpSp>
      <p:sp>
        <p:nvSpPr>
          <p:cNvPr id="22" name="TextBox 6">
            <a:extLst>
              <a:ext uri="{FF2B5EF4-FFF2-40B4-BE49-F238E27FC236}">
                <a16:creationId xmlns:a16="http://schemas.microsoft.com/office/drawing/2014/main" id="{569D01A1-E4E0-5674-5912-1DB5A4B3FF16}"/>
              </a:ext>
            </a:extLst>
          </p:cNvPr>
          <p:cNvSpPr txBox="1"/>
          <p:nvPr/>
        </p:nvSpPr>
        <p:spPr>
          <a:xfrm>
            <a:off x="-29695" y="1725633"/>
            <a:ext cx="20375095" cy="606705"/>
          </a:xfrm>
          <a:prstGeom prst="rect">
            <a:avLst/>
          </a:prstGeom>
        </p:spPr>
        <p:txBody>
          <a:bodyPr wrap="square" lIns="0" tIns="0" rIns="0" bIns="0" rtlCol="0" anchor="t">
            <a:spAutoFit/>
          </a:bodyPr>
          <a:lstStyle/>
          <a:p>
            <a:pPr algn="ctr">
              <a:lnSpc>
                <a:spcPts val="4899"/>
              </a:lnSpc>
            </a:pPr>
            <a:r>
              <a:rPr lang="en-US" sz="4000" b="1" u="sng">
                <a:solidFill>
                  <a:srgbClr val="136447"/>
                </a:solidFill>
                <a:latin typeface="+mj-lt"/>
              </a:rPr>
              <a:t>2. Giải thích kết quả thí nghiệm</a:t>
            </a:r>
          </a:p>
        </p:txBody>
      </p:sp>
      <p:grpSp>
        <p:nvGrpSpPr>
          <p:cNvPr id="32" name="Group 6">
            <a:extLst>
              <a:ext uri="{FF2B5EF4-FFF2-40B4-BE49-F238E27FC236}">
                <a16:creationId xmlns:a16="http://schemas.microsoft.com/office/drawing/2014/main" id="{CCBD9909-4873-EE1B-2A0F-D965C8D27E92}"/>
              </a:ext>
            </a:extLst>
          </p:cNvPr>
          <p:cNvGrpSpPr/>
          <p:nvPr/>
        </p:nvGrpSpPr>
        <p:grpSpPr>
          <a:xfrm>
            <a:off x="-440387" y="158815"/>
            <a:ext cx="19109349" cy="1477328"/>
            <a:chOff x="-587181" y="1892026"/>
            <a:chExt cx="25479133" cy="1969769"/>
          </a:xfrm>
        </p:grpSpPr>
        <p:sp>
          <p:nvSpPr>
            <p:cNvPr id="33" name="AutoShape 7">
              <a:extLst>
                <a:ext uri="{FF2B5EF4-FFF2-40B4-BE49-F238E27FC236}">
                  <a16:creationId xmlns:a16="http://schemas.microsoft.com/office/drawing/2014/main" id="{88A40454-13EB-CA06-F70C-89FB8E0F1DF7}"/>
                </a:ext>
              </a:extLst>
            </p:cNvPr>
            <p:cNvSpPr/>
            <p:nvPr/>
          </p:nvSpPr>
          <p:spPr>
            <a:xfrm>
              <a:off x="-587181" y="3842415"/>
              <a:ext cx="25479133" cy="19051"/>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34" name="TextBox 8">
              <a:extLst>
                <a:ext uri="{FF2B5EF4-FFF2-40B4-BE49-F238E27FC236}">
                  <a16:creationId xmlns:a16="http://schemas.microsoft.com/office/drawing/2014/main" id="{09F75B61-0502-32B1-5D82-FC335100EEED}"/>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7446"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14221462"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graphicFrame>
        <p:nvGraphicFramePr>
          <p:cNvPr id="4" name="Table 4"/>
          <p:cNvGraphicFramePr>
            <a:graphicFrameLocks noGrp="1"/>
          </p:cNvGraphicFramePr>
          <p:nvPr>
            <p:extLst>
              <p:ext uri="{D42A27DB-BD31-4B8C-83A1-F6EECF244321}">
                <p14:modId xmlns:p14="http://schemas.microsoft.com/office/powerpoint/2010/main" val="2104033217"/>
              </p:ext>
            </p:extLst>
          </p:nvPr>
        </p:nvGraphicFramePr>
        <p:xfrm>
          <a:off x="914846" y="2655683"/>
          <a:ext cx="16458308" cy="7050554"/>
        </p:xfrm>
        <a:graphic>
          <a:graphicData uri="http://schemas.openxmlformats.org/drawingml/2006/table">
            <a:tbl>
              <a:tblPr/>
              <a:tblGrid>
                <a:gridCol w="3024173">
                  <a:extLst>
                    <a:ext uri="{9D8B030D-6E8A-4147-A177-3AD203B41FA5}">
                      <a16:colId xmlns:a16="http://schemas.microsoft.com/office/drawing/2014/main" val="20000"/>
                    </a:ext>
                  </a:extLst>
                </a:gridCol>
                <a:gridCol w="5275410">
                  <a:extLst>
                    <a:ext uri="{9D8B030D-6E8A-4147-A177-3AD203B41FA5}">
                      <a16:colId xmlns:a16="http://schemas.microsoft.com/office/drawing/2014/main" val="20001"/>
                    </a:ext>
                  </a:extLst>
                </a:gridCol>
                <a:gridCol w="8158725">
                  <a:extLst>
                    <a:ext uri="{9D8B030D-6E8A-4147-A177-3AD203B41FA5}">
                      <a16:colId xmlns:a16="http://schemas.microsoft.com/office/drawing/2014/main" val="20002"/>
                    </a:ext>
                  </a:extLst>
                </a:gridCol>
              </a:tblGrid>
              <a:tr h="1724426">
                <a:tc>
                  <a:txBody>
                    <a:bodyPr/>
                    <a:lstStyle/>
                    <a:p>
                      <a:pPr algn="l">
                        <a:lnSpc>
                          <a:spcPts val="3394"/>
                        </a:lnSpc>
                        <a:defRPr/>
                      </a:pPr>
                      <a:endParaRPr lang="en-US" sz="1200">
                        <a:latin typeface="+mj-lt"/>
                      </a:endParaRPr>
                    </a:p>
                  </a:txBody>
                  <a:tcPr marL="190500" marR="190500" marT="190500" marB="1905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94"/>
                        </a:lnSpc>
                        <a:defRPr/>
                      </a:pPr>
                      <a:r>
                        <a:rPr lang="en-US" sz="3600" dirty="0">
                          <a:solidFill>
                            <a:srgbClr val="000000"/>
                          </a:solidFill>
                          <a:latin typeface="+mj-lt"/>
                        </a:rPr>
                        <a:t>Khi </a:t>
                      </a:r>
                      <a:r>
                        <a:rPr lang="en-US" sz="3600" dirty="0" err="1">
                          <a:solidFill>
                            <a:srgbClr val="000000"/>
                          </a:solidFill>
                          <a:latin typeface="+mj-lt"/>
                        </a:rPr>
                        <a:t>môi</a:t>
                      </a:r>
                      <a:r>
                        <a:rPr lang="en-US" sz="3600" dirty="0">
                          <a:solidFill>
                            <a:srgbClr val="000000"/>
                          </a:solidFill>
                          <a:latin typeface="+mj-lt"/>
                        </a:rPr>
                        <a:t> </a:t>
                      </a:r>
                      <a:r>
                        <a:rPr lang="en-US" sz="3600" dirty="0" err="1">
                          <a:solidFill>
                            <a:srgbClr val="000000"/>
                          </a:solidFill>
                          <a:latin typeface="+mj-lt"/>
                        </a:rPr>
                        <a:t>trường</a:t>
                      </a:r>
                      <a:r>
                        <a:rPr lang="en-US" sz="3600" dirty="0">
                          <a:solidFill>
                            <a:srgbClr val="000000"/>
                          </a:solidFill>
                          <a:latin typeface="+mj-lt"/>
                        </a:rPr>
                        <a:t> </a:t>
                      </a:r>
                      <a:r>
                        <a:rPr lang="en-US" sz="3600" b="1" dirty="0" err="1">
                          <a:solidFill>
                            <a:srgbClr val="000000"/>
                          </a:solidFill>
                          <a:latin typeface="+mj-lt"/>
                        </a:rPr>
                        <a:t>không</a:t>
                      </a:r>
                      <a:r>
                        <a:rPr lang="en-US" sz="3600" b="1" dirty="0">
                          <a:solidFill>
                            <a:srgbClr val="000000"/>
                          </a:solidFill>
                          <a:latin typeface="+mj-lt"/>
                        </a:rPr>
                        <a:t> </a:t>
                      </a:r>
                      <a:r>
                        <a:rPr lang="en-US" sz="3600" b="1" dirty="0" err="1">
                          <a:solidFill>
                            <a:srgbClr val="000000"/>
                          </a:solidFill>
                          <a:latin typeface="+mj-lt"/>
                        </a:rPr>
                        <a:t>có</a:t>
                      </a:r>
                      <a:r>
                        <a:rPr lang="en-US" sz="3600" dirty="0">
                          <a:solidFill>
                            <a:srgbClr val="000000"/>
                          </a:solidFill>
                          <a:latin typeface="+mj-lt"/>
                        </a:rPr>
                        <a:t> Lactose</a:t>
                      </a:r>
                      <a:endParaRPr lang="en-US" sz="12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394"/>
                        </a:lnSpc>
                        <a:defRPr/>
                      </a:pPr>
                      <a:r>
                        <a:rPr lang="en-US" sz="3600" dirty="0">
                          <a:solidFill>
                            <a:srgbClr val="000000"/>
                          </a:solidFill>
                          <a:latin typeface="+mj-lt"/>
                        </a:rPr>
                        <a:t>Khi </a:t>
                      </a:r>
                      <a:r>
                        <a:rPr lang="en-US" sz="3600" dirty="0" err="1">
                          <a:solidFill>
                            <a:srgbClr val="000000"/>
                          </a:solidFill>
                          <a:latin typeface="+mj-lt"/>
                        </a:rPr>
                        <a:t>môi</a:t>
                      </a:r>
                      <a:r>
                        <a:rPr lang="en-US" sz="3600" dirty="0">
                          <a:solidFill>
                            <a:srgbClr val="000000"/>
                          </a:solidFill>
                          <a:latin typeface="+mj-lt"/>
                        </a:rPr>
                        <a:t> </a:t>
                      </a:r>
                      <a:r>
                        <a:rPr lang="en-US" sz="3600" dirty="0" err="1">
                          <a:solidFill>
                            <a:srgbClr val="000000"/>
                          </a:solidFill>
                          <a:latin typeface="+mj-lt"/>
                        </a:rPr>
                        <a:t>trường</a:t>
                      </a:r>
                      <a:r>
                        <a:rPr lang="en-US" sz="3600" dirty="0">
                          <a:solidFill>
                            <a:srgbClr val="000000"/>
                          </a:solidFill>
                          <a:latin typeface="+mj-lt"/>
                        </a:rPr>
                        <a:t> </a:t>
                      </a:r>
                      <a:r>
                        <a:rPr lang="en-US" sz="3600" b="1" dirty="0" err="1">
                          <a:solidFill>
                            <a:srgbClr val="000000"/>
                          </a:solidFill>
                          <a:latin typeface="+mj-lt"/>
                        </a:rPr>
                        <a:t>có</a:t>
                      </a:r>
                      <a:r>
                        <a:rPr lang="en-US" sz="3600" dirty="0">
                          <a:solidFill>
                            <a:srgbClr val="000000"/>
                          </a:solidFill>
                          <a:latin typeface="+mj-lt"/>
                        </a:rPr>
                        <a:t> Lactose</a:t>
                      </a:r>
                      <a:endParaRPr lang="en-US" sz="12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05229">
                <a:tc>
                  <a:txBody>
                    <a:bodyPr/>
                    <a:lstStyle/>
                    <a:p>
                      <a:pPr algn="l">
                        <a:lnSpc>
                          <a:spcPts val="3394"/>
                        </a:lnSpc>
                        <a:defRPr/>
                      </a:pPr>
                      <a:r>
                        <a:rPr lang="en-US" sz="3600" b="1" dirty="0" err="1">
                          <a:solidFill>
                            <a:srgbClr val="000000"/>
                          </a:solidFill>
                          <a:latin typeface="+mj-lt"/>
                        </a:rPr>
                        <a:t>Khác</a:t>
                      </a:r>
                      <a:r>
                        <a:rPr lang="en-US" sz="3600" b="1" dirty="0">
                          <a:solidFill>
                            <a:srgbClr val="000000"/>
                          </a:solidFill>
                          <a:latin typeface="+mj-lt"/>
                        </a:rPr>
                        <a:t> </a:t>
                      </a:r>
                      <a:r>
                        <a:rPr lang="en-US" sz="3600" b="1" dirty="0" err="1">
                          <a:solidFill>
                            <a:srgbClr val="000000"/>
                          </a:solidFill>
                          <a:latin typeface="+mj-lt"/>
                        </a:rPr>
                        <a:t>nhau</a:t>
                      </a:r>
                      <a:endParaRPr lang="en-US" sz="1200" b="1"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394"/>
                        </a:lnSpc>
                        <a:defRPr/>
                      </a:pPr>
                      <a:r>
                        <a:rPr lang="en-US" sz="3600" dirty="0">
                          <a:solidFill>
                            <a:srgbClr val="000000"/>
                          </a:solidFill>
                          <a:latin typeface="+mj-lt"/>
                        </a:rPr>
                        <a:t>Protein </a:t>
                      </a:r>
                      <a:r>
                        <a:rPr lang="en-US" sz="3600" dirty="0" err="1">
                          <a:solidFill>
                            <a:srgbClr val="000000"/>
                          </a:solidFill>
                          <a:latin typeface="+mj-lt"/>
                        </a:rPr>
                        <a:t>ức</a:t>
                      </a:r>
                      <a:r>
                        <a:rPr lang="en-US" sz="3600" dirty="0">
                          <a:solidFill>
                            <a:srgbClr val="000000"/>
                          </a:solidFill>
                          <a:latin typeface="+mj-lt"/>
                        </a:rPr>
                        <a:t> </a:t>
                      </a:r>
                      <a:r>
                        <a:rPr lang="en-US" sz="3600" dirty="0" err="1">
                          <a:solidFill>
                            <a:srgbClr val="000000"/>
                          </a:solidFill>
                          <a:latin typeface="+mj-lt"/>
                        </a:rPr>
                        <a:t>chế</a:t>
                      </a:r>
                      <a:r>
                        <a:rPr lang="en-US" sz="3600" dirty="0">
                          <a:solidFill>
                            <a:srgbClr val="000000"/>
                          </a:solidFill>
                          <a:latin typeface="+mj-lt"/>
                        </a:rPr>
                        <a:t> </a:t>
                      </a:r>
                      <a:r>
                        <a:rPr lang="en-US" sz="3600" dirty="0" err="1">
                          <a:solidFill>
                            <a:srgbClr val="000000"/>
                          </a:solidFill>
                          <a:latin typeface="+mj-lt"/>
                        </a:rPr>
                        <a:t>gắn</a:t>
                      </a:r>
                      <a:r>
                        <a:rPr lang="en-US" sz="3600" dirty="0">
                          <a:solidFill>
                            <a:srgbClr val="000000"/>
                          </a:solidFill>
                          <a:latin typeface="+mj-lt"/>
                        </a:rPr>
                        <a:t> </a:t>
                      </a:r>
                      <a:r>
                        <a:rPr lang="en-US" sz="3600" dirty="0" err="1">
                          <a:solidFill>
                            <a:srgbClr val="000000"/>
                          </a:solidFill>
                          <a:latin typeface="+mj-lt"/>
                        </a:rPr>
                        <a:t>vào</a:t>
                      </a:r>
                      <a:r>
                        <a:rPr lang="en-US" sz="3600" dirty="0">
                          <a:solidFill>
                            <a:srgbClr val="000000"/>
                          </a:solidFill>
                          <a:latin typeface="+mj-lt"/>
                        </a:rPr>
                        <a:t> </a:t>
                      </a:r>
                      <a:r>
                        <a:rPr lang="en-US" sz="3600" dirty="0" err="1">
                          <a:solidFill>
                            <a:srgbClr val="000000"/>
                          </a:solidFill>
                          <a:latin typeface="+mj-lt"/>
                        </a:rPr>
                        <a:t>vùng</a:t>
                      </a:r>
                      <a:r>
                        <a:rPr lang="en-US" sz="3600" dirty="0">
                          <a:solidFill>
                            <a:srgbClr val="000000"/>
                          </a:solidFill>
                          <a:latin typeface="+mj-lt"/>
                        </a:rPr>
                        <a:t> Operator </a:t>
                      </a:r>
                      <a:r>
                        <a:rPr lang="en-US" sz="3600" dirty="0" err="1">
                          <a:solidFill>
                            <a:srgbClr val="000000"/>
                          </a:solidFill>
                          <a:latin typeface="+mj-lt"/>
                        </a:rPr>
                        <a:t>làm</a:t>
                      </a:r>
                      <a:r>
                        <a:rPr lang="en-US" sz="3600" dirty="0">
                          <a:solidFill>
                            <a:srgbClr val="000000"/>
                          </a:solidFill>
                          <a:latin typeface="+mj-lt"/>
                        </a:rPr>
                        <a:t> </a:t>
                      </a:r>
                      <a:r>
                        <a:rPr lang="en-US" sz="3600" dirty="0" err="1">
                          <a:solidFill>
                            <a:srgbClr val="000000"/>
                          </a:solidFill>
                          <a:latin typeface="+mj-lt"/>
                        </a:rPr>
                        <a:t>ức</a:t>
                      </a:r>
                      <a:r>
                        <a:rPr lang="en-US" sz="3600" dirty="0">
                          <a:solidFill>
                            <a:srgbClr val="000000"/>
                          </a:solidFill>
                          <a:latin typeface="+mj-lt"/>
                        </a:rPr>
                        <a:t> </a:t>
                      </a:r>
                      <a:r>
                        <a:rPr lang="en-US" sz="3600" dirty="0" err="1">
                          <a:solidFill>
                            <a:srgbClr val="000000"/>
                          </a:solidFill>
                          <a:latin typeface="+mj-lt"/>
                        </a:rPr>
                        <a:t>chế</a:t>
                      </a:r>
                      <a:r>
                        <a:rPr lang="en-US" sz="3600" dirty="0">
                          <a:solidFill>
                            <a:srgbClr val="000000"/>
                          </a:solidFill>
                          <a:latin typeface="+mj-lt"/>
                        </a:rPr>
                        <a:t> </a:t>
                      </a:r>
                      <a:r>
                        <a:rPr lang="en-US" sz="3600" dirty="0" err="1">
                          <a:solidFill>
                            <a:srgbClr val="000000"/>
                          </a:solidFill>
                          <a:latin typeface="+mj-lt"/>
                        </a:rPr>
                        <a:t>biểu</a:t>
                      </a:r>
                      <a:r>
                        <a:rPr lang="en-US" sz="3600" dirty="0">
                          <a:solidFill>
                            <a:srgbClr val="000000"/>
                          </a:solidFill>
                          <a:latin typeface="+mj-lt"/>
                        </a:rPr>
                        <a:t> </a:t>
                      </a:r>
                      <a:r>
                        <a:rPr lang="en-US" sz="3600" dirty="0" err="1">
                          <a:solidFill>
                            <a:srgbClr val="000000"/>
                          </a:solidFill>
                          <a:latin typeface="+mj-lt"/>
                        </a:rPr>
                        <a:t>hiện</a:t>
                      </a:r>
                      <a:r>
                        <a:rPr lang="en-US" sz="3600" dirty="0">
                          <a:solidFill>
                            <a:srgbClr val="000000"/>
                          </a:solidFill>
                          <a:latin typeface="+mj-lt"/>
                        </a:rPr>
                        <a:t> </a:t>
                      </a:r>
                      <a:r>
                        <a:rPr lang="en-US" sz="3600" dirty="0" err="1">
                          <a:solidFill>
                            <a:srgbClr val="000000"/>
                          </a:solidFill>
                          <a:latin typeface="+mj-lt"/>
                        </a:rPr>
                        <a:t>của</a:t>
                      </a:r>
                      <a:r>
                        <a:rPr lang="en-US" sz="3600" dirty="0">
                          <a:solidFill>
                            <a:srgbClr val="000000"/>
                          </a:solidFill>
                          <a:latin typeface="+mj-lt"/>
                        </a:rPr>
                        <a:t> gene </a:t>
                      </a:r>
                      <a:r>
                        <a:rPr lang="en-US" sz="3600" dirty="0" err="1">
                          <a:solidFill>
                            <a:srgbClr val="000000"/>
                          </a:solidFill>
                          <a:latin typeface="+mj-lt"/>
                        </a:rPr>
                        <a:t>cấu</a:t>
                      </a:r>
                      <a:r>
                        <a:rPr lang="en-US" sz="3600" dirty="0">
                          <a:solidFill>
                            <a:srgbClr val="000000"/>
                          </a:solidFill>
                          <a:latin typeface="+mj-lt"/>
                        </a:rPr>
                        <a:t> </a:t>
                      </a:r>
                      <a:r>
                        <a:rPr lang="en-US" sz="3600" dirty="0" err="1">
                          <a:solidFill>
                            <a:srgbClr val="000000"/>
                          </a:solidFill>
                          <a:latin typeface="+mj-lt"/>
                        </a:rPr>
                        <a:t>trúc</a:t>
                      </a:r>
                      <a:r>
                        <a:rPr lang="en-US" sz="3600" dirty="0">
                          <a:solidFill>
                            <a:srgbClr val="000000"/>
                          </a:solidFill>
                          <a:latin typeface="+mj-lt"/>
                        </a:rPr>
                        <a:t> (</a:t>
                      </a:r>
                      <a:r>
                        <a:rPr lang="en-US" sz="3600" dirty="0" err="1">
                          <a:solidFill>
                            <a:srgbClr val="000000"/>
                          </a:solidFill>
                          <a:latin typeface="+mj-lt"/>
                        </a:rPr>
                        <a:t>các</a:t>
                      </a:r>
                      <a:r>
                        <a:rPr lang="en-US" sz="3600" dirty="0">
                          <a:solidFill>
                            <a:srgbClr val="000000"/>
                          </a:solidFill>
                          <a:latin typeface="+mj-lt"/>
                        </a:rPr>
                        <a:t> gene </a:t>
                      </a:r>
                      <a:r>
                        <a:rPr lang="en-US" sz="3600" dirty="0" err="1">
                          <a:solidFill>
                            <a:srgbClr val="000000"/>
                          </a:solidFill>
                          <a:latin typeface="+mj-lt"/>
                        </a:rPr>
                        <a:t>cấu</a:t>
                      </a:r>
                      <a:r>
                        <a:rPr lang="en-US" sz="3600" dirty="0">
                          <a:solidFill>
                            <a:srgbClr val="000000"/>
                          </a:solidFill>
                          <a:latin typeface="+mj-lt"/>
                        </a:rPr>
                        <a:t> </a:t>
                      </a:r>
                      <a:r>
                        <a:rPr lang="en-US" sz="3600" dirty="0" err="1">
                          <a:solidFill>
                            <a:srgbClr val="000000"/>
                          </a:solidFill>
                          <a:latin typeface="+mj-lt"/>
                        </a:rPr>
                        <a:t>trúc</a:t>
                      </a:r>
                      <a:r>
                        <a:rPr lang="en-US" sz="3600" dirty="0">
                          <a:solidFill>
                            <a:srgbClr val="000000"/>
                          </a:solidFill>
                          <a:latin typeface="+mj-lt"/>
                        </a:rPr>
                        <a:t> </a:t>
                      </a:r>
                      <a:r>
                        <a:rPr lang="en-US" sz="3600" dirty="0" err="1">
                          <a:solidFill>
                            <a:srgbClr val="000000"/>
                          </a:solidFill>
                          <a:latin typeface="+mj-lt"/>
                        </a:rPr>
                        <a:t>không</a:t>
                      </a:r>
                      <a:r>
                        <a:rPr lang="en-US" sz="3600" dirty="0">
                          <a:solidFill>
                            <a:srgbClr val="000000"/>
                          </a:solidFill>
                          <a:latin typeface="+mj-lt"/>
                        </a:rPr>
                        <a:t> </a:t>
                      </a:r>
                      <a:r>
                        <a:rPr lang="en-US" sz="3600" dirty="0" err="1">
                          <a:solidFill>
                            <a:srgbClr val="000000"/>
                          </a:solidFill>
                          <a:latin typeface="+mj-lt"/>
                        </a:rPr>
                        <a:t>biểu</a:t>
                      </a:r>
                      <a:r>
                        <a:rPr lang="en-US" sz="3600" dirty="0">
                          <a:solidFill>
                            <a:srgbClr val="000000"/>
                          </a:solidFill>
                          <a:latin typeface="+mj-lt"/>
                        </a:rPr>
                        <a:t> </a:t>
                      </a:r>
                      <a:r>
                        <a:rPr lang="en-US" sz="3600" dirty="0" err="1">
                          <a:solidFill>
                            <a:srgbClr val="000000"/>
                          </a:solidFill>
                          <a:latin typeface="+mj-lt"/>
                        </a:rPr>
                        <a:t>hiện</a:t>
                      </a:r>
                      <a:r>
                        <a:rPr lang="en-US" sz="3600" dirty="0">
                          <a:solidFill>
                            <a:srgbClr val="000000"/>
                          </a:solidFill>
                          <a:latin typeface="+mj-lt"/>
                        </a:rPr>
                        <a:t>)</a:t>
                      </a:r>
                      <a:endParaRPr lang="en-US" sz="1100" dirty="0">
                        <a:latin typeface="+mj-l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3394"/>
                        </a:lnSpc>
                        <a:defRPr/>
                      </a:pPr>
                      <a:r>
                        <a:rPr lang="en-US" sz="3600" dirty="0">
                          <a:solidFill>
                            <a:srgbClr val="000000"/>
                          </a:solidFill>
                          <a:latin typeface="+mj-lt"/>
                        </a:rPr>
                        <a:t>Lactose </a:t>
                      </a:r>
                      <a:r>
                        <a:rPr lang="en-US" sz="3600" dirty="0" err="1">
                          <a:solidFill>
                            <a:srgbClr val="000000"/>
                          </a:solidFill>
                          <a:latin typeface="+mj-lt"/>
                        </a:rPr>
                        <a:t>như</a:t>
                      </a:r>
                      <a:r>
                        <a:rPr lang="en-US" sz="3600" dirty="0">
                          <a:solidFill>
                            <a:srgbClr val="000000"/>
                          </a:solidFill>
                          <a:latin typeface="+mj-lt"/>
                        </a:rPr>
                        <a:t> </a:t>
                      </a:r>
                      <a:r>
                        <a:rPr lang="en-US" sz="3600" dirty="0" err="1">
                          <a:solidFill>
                            <a:srgbClr val="000000"/>
                          </a:solidFill>
                          <a:latin typeface="+mj-lt"/>
                        </a:rPr>
                        <a:t>là</a:t>
                      </a:r>
                      <a:r>
                        <a:rPr lang="en-US" sz="3600" dirty="0">
                          <a:solidFill>
                            <a:srgbClr val="000000"/>
                          </a:solidFill>
                          <a:latin typeface="+mj-lt"/>
                        </a:rPr>
                        <a:t> </a:t>
                      </a:r>
                      <a:r>
                        <a:rPr lang="en-US" sz="3600" dirty="0" err="1">
                          <a:solidFill>
                            <a:srgbClr val="000000"/>
                          </a:solidFill>
                          <a:latin typeface="+mj-lt"/>
                        </a:rPr>
                        <a:t>chất</a:t>
                      </a:r>
                      <a:r>
                        <a:rPr lang="en-US" sz="3600" dirty="0">
                          <a:solidFill>
                            <a:srgbClr val="000000"/>
                          </a:solidFill>
                          <a:latin typeface="+mj-lt"/>
                        </a:rPr>
                        <a:t> </a:t>
                      </a:r>
                      <a:r>
                        <a:rPr lang="en-US" sz="3600" dirty="0" err="1">
                          <a:solidFill>
                            <a:srgbClr val="000000"/>
                          </a:solidFill>
                          <a:latin typeface="+mj-lt"/>
                        </a:rPr>
                        <a:t>cảm</a:t>
                      </a:r>
                      <a:r>
                        <a:rPr lang="en-US" sz="3600" dirty="0">
                          <a:solidFill>
                            <a:srgbClr val="000000"/>
                          </a:solidFill>
                          <a:latin typeface="+mj-lt"/>
                        </a:rPr>
                        <a:t> </a:t>
                      </a:r>
                      <a:r>
                        <a:rPr lang="en-US" sz="3600" dirty="0" err="1">
                          <a:solidFill>
                            <a:srgbClr val="000000"/>
                          </a:solidFill>
                          <a:latin typeface="+mj-lt"/>
                        </a:rPr>
                        <a:t>ứng</a:t>
                      </a:r>
                      <a:r>
                        <a:rPr lang="en-US" sz="3600" dirty="0">
                          <a:solidFill>
                            <a:srgbClr val="000000"/>
                          </a:solidFill>
                          <a:latin typeface="+mj-lt"/>
                        </a:rPr>
                        <a:t> </a:t>
                      </a:r>
                      <a:r>
                        <a:rPr lang="en-US" sz="3600" dirty="0" err="1">
                          <a:solidFill>
                            <a:srgbClr val="000000"/>
                          </a:solidFill>
                          <a:latin typeface="+mj-lt"/>
                        </a:rPr>
                        <a:t>gắn</a:t>
                      </a:r>
                      <a:r>
                        <a:rPr lang="en-US" sz="3600" dirty="0">
                          <a:solidFill>
                            <a:srgbClr val="000000"/>
                          </a:solidFill>
                          <a:latin typeface="+mj-lt"/>
                        </a:rPr>
                        <a:t> </a:t>
                      </a:r>
                      <a:r>
                        <a:rPr lang="en-US" sz="3600" dirty="0" err="1">
                          <a:solidFill>
                            <a:srgbClr val="000000"/>
                          </a:solidFill>
                          <a:latin typeface="+mj-lt"/>
                        </a:rPr>
                        <a:t>vào</a:t>
                      </a:r>
                      <a:r>
                        <a:rPr lang="en-US" sz="3600" dirty="0">
                          <a:solidFill>
                            <a:srgbClr val="000000"/>
                          </a:solidFill>
                          <a:latin typeface="+mj-lt"/>
                        </a:rPr>
                        <a:t> </a:t>
                      </a:r>
                      <a:r>
                        <a:rPr lang="en-US" sz="3600" dirty="0" err="1">
                          <a:solidFill>
                            <a:srgbClr val="000000"/>
                          </a:solidFill>
                          <a:latin typeface="+mj-lt"/>
                        </a:rPr>
                        <a:t>và</a:t>
                      </a:r>
                      <a:r>
                        <a:rPr lang="en-US" sz="3600" dirty="0">
                          <a:solidFill>
                            <a:srgbClr val="000000"/>
                          </a:solidFill>
                          <a:latin typeface="+mj-lt"/>
                        </a:rPr>
                        <a:t> </a:t>
                      </a:r>
                      <a:r>
                        <a:rPr lang="en-US" sz="3600" dirty="0" err="1">
                          <a:solidFill>
                            <a:srgbClr val="000000"/>
                          </a:solidFill>
                          <a:latin typeface="+mj-lt"/>
                        </a:rPr>
                        <a:t>làm</a:t>
                      </a:r>
                      <a:r>
                        <a:rPr lang="en-US" sz="3600" dirty="0">
                          <a:solidFill>
                            <a:srgbClr val="000000"/>
                          </a:solidFill>
                          <a:latin typeface="+mj-lt"/>
                        </a:rPr>
                        <a:t> </a:t>
                      </a:r>
                      <a:r>
                        <a:rPr lang="en-US" sz="3600" dirty="0" err="1">
                          <a:solidFill>
                            <a:srgbClr val="000000"/>
                          </a:solidFill>
                          <a:latin typeface="+mj-lt"/>
                        </a:rPr>
                        <a:t>thay</a:t>
                      </a:r>
                      <a:r>
                        <a:rPr lang="en-US" sz="3600" dirty="0">
                          <a:solidFill>
                            <a:srgbClr val="000000"/>
                          </a:solidFill>
                          <a:latin typeface="+mj-lt"/>
                        </a:rPr>
                        <a:t> </a:t>
                      </a:r>
                      <a:r>
                        <a:rPr lang="en-US" sz="3600" dirty="0" err="1">
                          <a:solidFill>
                            <a:srgbClr val="000000"/>
                          </a:solidFill>
                          <a:latin typeface="+mj-lt"/>
                        </a:rPr>
                        <a:t>đổi</a:t>
                      </a:r>
                      <a:r>
                        <a:rPr lang="en-US" sz="3600" dirty="0">
                          <a:solidFill>
                            <a:srgbClr val="000000"/>
                          </a:solidFill>
                          <a:latin typeface="+mj-lt"/>
                        </a:rPr>
                        <a:t> </a:t>
                      </a:r>
                      <a:r>
                        <a:rPr lang="en-US" sz="3600" dirty="0" err="1">
                          <a:solidFill>
                            <a:srgbClr val="000000"/>
                          </a:solidFill>
                          <a:latin typeface="+mj-lt"/>
                        </a:rPr>
                        <a:t>cấu</a:t>
                      </a:r>
                      <a:r>
                        <a:rPr lang="en-US" sz="3600" dirty="0">
                          <a:solidFill>
                            <a:srgbClr val="000000"/>
                          </a:solidFill>
                          <a:latin typeface="+mj-lt"/>
                        </a:rPr>
                        <a:t> </a:t>
                      </a:r>
                      <a:r>
                        <a:rPr lang="en-US" sz="3600" dirty="0" err="1">
                          <a:solidFill>
                            <a:srgbClr val="000000"/>
                          </a:solidFill>
                          <a:latin typeface="+mj-lt"/>
                        </a:rPr>
                        <a:t>hình</a:t>
                      </a:r>
                      <a:r>
                        <a:rPr lang="en-US" sz="3600" dirty="0">
                          <a:solidFill>
                            <a:srgbClr val="000000"/>
                          </a:solidFill>
                          <a:latin typeface="+mj-lt"/>
                        </a:rPr>
                        <a:t> protein </a:t>
                      </a:r>
                      <a:r>
                        <a:rPr lang="en-US" sz="3600" dirty="0" err="1">
                          <a:solidFill>
                            <a:srgbClr val="000000"/>
                          </a:solidFill>
                          <a:latin typeface="+mj-lt"/>
                        </a:rPr>
                        <a:t>ức</a:t>
                      </a:r>
                      <a:r>
                        <a:rPr lang="en-US" sz="3600" dirty="0">
                          <a:solidFill>
                            <a:srgbClr val="000000"/>
                          </a:solidFill>
                          <a:latin typeface="+mj-lt"/>
                        </a:rPr>
                        <a:t> </a:t>
                      </a:r>
                      <a:r>
                        <a:rPr lang="en-US" sz="3600" dirty="0" err="1">
                          <a:solidFill>
                            <a:srgbClr val="000000"/>
                          </a:solidFill>
                          <a:latin typeface="+mj-lt"/>
                        </a:rPr>
                        <a:t>chế</a:t>
                      </a:r>
                      <a:r>
                        <a:rPr lang="en-US" sz="3600" dirty="0">
                          <a:solidFill>
                            <a:srgbClr val="000000"/>
                          </a:solidFill>
                          <a:latin typeface="+mj-lt"/>
                        </a:rPr>
                        <a:t>, protein </a:t>
                      </a:r>
                      <a:r>
                        <a:rPr lang="en-US" sz="3600" dirty="0" err="1">
                          <a:solidFill>
                            <a:srgbClr val="000000"/>
                          </a:solidFill>
                          <a:latin typeface="+mj-lt"/>
                        </a:rPr>
                        <a:t>ức</a:t>
                      </a:r>
                      <a:r>
                        <a:rPr lang="en-US" sz="3600" dirty="0">
                          <a:solidFill>
                            <a:srgbClr val="000000"/>
                          </a:solidFill>
                          <a:latin typeface="+mj-lt"/>
                        </a:rPr>
                        <a:t> </a:t>
                      </a:r>
                      <a:r>
                        <a:rPr lang="en-US" sz="3600" dirty="0" err="1">
                          <a:solidFill>
                            <a:srgbClr val="000000"/>
                          </a:solidFill>
                          <a:latin typeface="+mj-lt"/>
                        </a:rPr>
                        <a:t>chế</a:t>
                      </a:r>
                      <a:r>
                        <a:rPr lang="en-US" sz="3600" dirty="0">
                          <a:solidFill>
                            <a:srgbClr val="000000"/>
                          </a:solidFill>
                          <a:latin typeface="+mj-lt"/>
                        </a:rPr>
                        <a:t> </a:t>
                      </a:r>
                      <a:r>
                        <a:rPr lang="en-US" sz="3600" dirty="0" err="1">
                          <a:solidFill>
                            <a:srgbClr val="000000"/>
                          </a:solidFill>
                          <a:latin typeface="+mj-lt"/>
                        </a:rPr>
                        <a:t>bị</a:t>
                      </a:r>
                      <a:r>
                        <a:rPr lang="en-US" sz="3600" dirty="0">
                          <a:solidFill>
                            <a:srgbClr val="000000"/>
                          </a:solidFill>
                          <a:latin typeface="+mj-lt"/>
                        </a:rPr>
                        <a:t> </a:t>
                      </a:r>
                      <a:r>
                        <a:rPr lang="en-US" sz="3600" dirty="0" err="1">
                          <a:solidFill>
                            <a:srgbClr val="000000"/>
                          </a:solidFill>
                          <a:latin typeface="+mj-lt"/>
                        </a:rPr>
                        <a:t>bất</a:t>
                      </a:r>
                      <a:r>
                        <a:rPr lang="en-US" sz="3600" dirty="0">
                          <a:solidFill>
                            <a:srgbClr val="000000"/>
                          </a:solidFill>
                          <a:latin typeface="+mj-lt"/>
                        </a:rPr>
                        <a:t> </a:t>
                      </a:r>
                      <a:r>
                        <a:rPr lang="en-US" sz="3600" dirty="0" err="1">
                          <a:solidFill>
                            <a:srgbClr val="000000"/>
                          </a:solidFill>
                          <a:latin typeface="+mj-lt"/>
                        </a:rPr>
                        <a:t>hoạt</a:t>
                      </a:r>
                      <a:r>
                        <a:rPr lang="en-US" sz="3600" dirty="0">
                          <a:solidFill>
                            <a:srgbClr val="000000"/>
                          </a:solidFill>
                          <a:latin typeface="+mj-lt"/>
                        </a:rPr>
                        <a:t> </a:t>
                      </a:r>
                      <a:r>
                        <a:rPr lang="en-US" sz="3600" dirty="0" err="1">
                          <a:solidFill>
                            <a:srgbClr val="000000"/>
                          </a:solidFill>
                          <a:latin typeface="+mj-lt"/>
                        </a:rPr>
                        <a:t>không</a:t>
                      </a:r>
                      <a:r>
                        <a:rPr lang="en-US" sz="3600" dirty="0">
                          <a:solidFill>
                            <a:srgbClr val="000000"/>
                          </a:solidFill>
                          <a:latin typeface="+mj-lt"/>
                        </a:rPr>
                        <a:t> </a:t>
                      </a:r>
                      <a:r>
                        <a:rPr lang="en-US" sz="3600" dirty="0" err="1">
                          <a:solidFill>
                            <a:srgbClr val="000000"/>
                          </a:solidFill>
                          <a:latin typeface="+mj-lt"/>
                        </a:rPr>
                        <a:t>gắn</a:t>
                      </a:r>
                      <a:r>
                        <a:rPr lang="en-US" sz="3600" dirty="0">
                          <a:solidFill>
                            <a:srgbClr val="000000"/>
                          </a:solidFill>
                          <a:latin typeface="+mj-lt"/>
                        </a:rPr>
                        <a:t> </a:t>
                      </a:r>
                      <a:r>
                        <a:rPr lang="en-US" sz="3600" dirty="0" err="1">
                          <a:solidFill>
                            <a:srgbClr val="000000"/>
                          </a:solidFill>
                          <a:latin typeface="+mj-lt"/>
                        </a:rPr>
                        <a:t>được</a:t>
                      </a:r>
                      <a:r>
                        <a:rPr lang="en-US" sz="3600" dirty="0">
                          <a:solidFill>
                            <a:srgbClr val="000000"/>
                          </a:solidFill>
                          <a:latin typeface="+mj-lt"/>
                        </a:rPr>
                        <a:t> </a:t>
                      </a:r>
                      <a:r>
                        <a:rPr lang="en-US" sz="3600" dirty="0" err="1">
                          <a:solidFill>
                            <a:srgbClr val="000000"/>
                          </a:solidFill>
                          <a:latin typeface="+mj-lt"/>
                        </a:rPr>
                        <a:t>vào</a:t>
                      </a:r>
                      <a:r>
                        <a:rPr lang="en-US" sz="3600" dirty="0">
                          <a:solidFill>
                            <a:srgbClr val="000000"/>
                          </a:solidFill>
                          <a:latin typeface="+mj-lt"/>
                        </a:rPr>
                        <a:t> </a:t>
                      </a:r>
                      <a:r>
                        <a:rPr lang="en-US" sz="3600" dirty="0" err="1">
                          <a:solidFill>
                            <a:srgbClr val="000000"/>
                          </a:solidFill>
                          <a:latin typeface="+mj-lt"/>
                        </a:rPr>
                        <a:t>vùng</a:t>
                      </a:r>
                      <a:r>
                        <a:rPr lang="en-US" sz="3600" dirty="0">
                          <a:solidFill>
                            <a:srgbClr val="000000"/>
                          </a:solidFill>
                          <a:latin typeface="+mj-lt"/>
                        </a:rPr>
                        <a:t> Operator </a:t>
                      </a:r>
                      <a:r>
                        <a:rPr lang="en-US" sz="3600" dirty="0" err="1">
                          <a:solidFill>
                            <a:srgbClr val="000000"/>
                          </a:solidFill>
                          <a:latin typeface="+mj-lt"/>
                        </a:rPr>
                        <a:t>nên</a:t>
                      </a:r>
                      <a:r>
                        <a:rPr lang="en-US" sz="3600" dirty="0">
                          <a:solidFill>
                            <a:srgbClr val="000000"/>
                          </a:solidFill>
                          <a:latin typeface="+mj-lt"/>
                        </a:rPr>
                        <a:t> </a:t>
                      </a:r>
                      <a:r>
                        <a:rPr lang="en-US" sz="3600" dirty="0" err="1">
                          <a:solidFill>
                            <a:srgbClr val="000000"/>
                          </a:solidFill>
                          <a:latin typeface="+mj-lt"/>
                        </a:rPr>
                        <a:t>các</a:t>
                      </a:r>
                      <a:r>
                        <a:rPr lang="en-US" sz="3600" dirty="0">
                          <a:solidFill>
                            <a:srgbClr val="000000"/>
                          </a:solidFill>
                          <a:latin typeface="+mj-lt"/>
                        </a:rPr>
                        <a:t> gene </a:t>
                      </a:r>
                      <a:r>
                        <a:rPr lang="en-US" sz="3600" dirty="0" err="1">
                          <a:solidFill>
                            <a:srgbClr val="000000"/>
                          </a:solidFill>
                          <a:latin typeface="+mj-lt"/>
                        </a:rPr>
                        <a:t>cấu</a:t>
                      </a:r>
                      <a:r>
                        <a:rPr lang="en-US" sz="3600" dirty="0">
                          <a:solidFill>
                            <a:srgbClr val="000000"/>
                          </a:solidFill>
                          <a:latin typeface="+mj-lt"/>
                        </a:rPr>
                        <a:t> </a:t>
                      </a:r>
                      <a:r>
                        <a:rPr lang="en-US" sz="3600" dirty="0" err="1">
                          <a:solidFill>
                            <a:srgbClr val="000000"/>
                          </a:solidFill>
                          <a:latin typeface="+mj-lt"/>
                        </a:rPr>
                        <a:t>trúc</a:t>
                      </a:r>
                      <a:r>
                        <a:rPr lang="en-US" sz="3600" dirty="0">
                          <a:solidFill>
                            <a:srgbClr val="000000"/>
                          </a:solidFill>
                          <a:latin typeface="+mj-lt"/>
                        </a:rPr>
                        <a:t> lacZ, </a:t>
                      </a:r>
                      <a:r>
                        <a:rPr lang="en-US" sz="3600" dirty="0" err="1">
                          <a:solidFill>
                            <a:srgbClr val="000000"/>
                          </a:solidFill>
                          <a:latin typeface="+mj-lt"/>
                        </a:rPr>
                        <a:t>lacY</a:t>
                      </a:r>
                      <a:r>
                        <a:rPr lang="en-US" sz="3600" dirty="0">
                          <a:solidFill>
                            <a:srgbClr val="000000"/>
                          </a:solidFill>
                          <a:latin typeface="+mj-lt"/>
                        </a:rPr>
                        <a:t>, </a:t>
                      </a:r>
                      <a:r>
                        <a:rPr lang="en-US" sz="3600" dirty="0" err="1">
                          <a:solidFill>
                            <a:srgbClr val="000000"/>
                          </a:solidFill>
                          <a:latin typeface="+mj-lt"/>
                        </a:rPr>
                        <a:t>lacA</a:t>
                      </a:r>
                      <a:r>
                        <a:rPr lang="en-US" sz="3600" dirty="0">
                          <a:solidFill>
                            <a:srgbClr val="000000"/>
                          </a:solidFill>
                          <a:latin typeface="+mj-lt"/>
                        </a:rPr>
                        <a:t>  </a:t>
                      </a:r>
                      <a:r>
                        <a:rPr lang="en-US" sz="3600" dirty="0" err="1">
                          <a:solidFill>
                            <a:srgbClr val="000000"/>
                          </a:solidFill>
                          <a:latin typeface="+mj-lt"/>
                        </a:rPr>
                        <a:t>biểu</a:t>
                      </a:r>
                      <a:r>
                        <a:rPr lang="en-US" sz="3600" dirty="0">
                          <a:solidFill>
                            <a:srgbClr val="000000"/>
                          </a:solidFill>
                          <a:latin typeface="+mj-lt"/>
                        </a:rPr>
                        <a:t> </a:t>
                      </a:r>
                      <a:r>
                        <a:rPr lang="en-US" sz="3600" dirty="0" err="1">
                          <a:solidFill>
                            <a:srgbClr val="000000"/>
                          </a:solidFill>
                          <a:latin typeface="+mj-lt"/>
                        </a:rPr>
                        <a:t>hiện</a:t>
                      </a:r>
                      <a:r>
                        <a:rPr lang="en-US" sz="3600" dirty="0">
                          <a:solidFill>
                            <a:srgbClr val="000000"/>
                          </a:solidFill>
                          <a:latin typeface="+mj-lt"/>
                        </a:rPr>
                        <a:t>.</a:t>
                      </a:r>
                      <a:endParaRPr lang="en-US" sz="1100" dirty="0">
                        <a:latin typeface="+mj-lt"/>
                      </a:endParaRPr>
                    </a:p>
                    <a:p>
                      <a:pPr>
                        <a:lnSpc>
                          <a:spcPts val="3394"/>
                        </a:lnSpc>
                      </a:pPr>
                      <a:r>
                        <a:rPr lang="en-US" sz="3600" dirty="0">
                          <a:solidFill>
                            <a:srgbClr val="000000"/>
                          </a:solidFill>
                          <a:latin typeface="+mj-lt"/>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20899">
                <a:tc>
                  <a:txBody>
                    <a:bodyPr/>
                    <a:lstStyle/>
                    <a:p>
                      <a:pPr algn="l">
                        <a:lnSpc>
                          <a:spcPts val="3394"/>
                        </a:lnSpc>
                        <a:defRPr/>
                      </a:pPr>
                      <a:r>
                        <a:rPr lang="en-US" sz="3600" b="1" dirty="0" err="1">
                          <a:latin typeface="+mj-lt"/>
                          <a:cs typeface="Arial" panose="020B0604020202020204" pitchFamily="34" charset="0"/>
                        </a:rPr>
                        <a:t>Kết</a:t>
                      </a:r>
                      <a:r>
                        <a:rPr lang="en-US" sz="3600" b="1" dirty="0">
                          <a:latin typeface="+mj-lt"/>
                          <a:cs typeface="Arial" panose="020B0604020202020204" pitchFamily="34" charset="0"/>
                        </a:rPr>
                        <a:t> </a:t>
                      </a:r>
                      <a:r>
                        <a:rPr lang="en-US" sz="3600" b="1" dirty="0" err="1">
                          <a:latin typeface="+mj-lt"/>
                          <a:cs typeface="Arial" panose="020B0604020202020204" pitchFamily="34" charset="0"/>
                        </a:rPr>
                        <a:t>luận</a:t>
                      </a:r>
                      <a:endParaRPr lang="en-US" sz="3600" b="1" dirty="0">
                        <a:latin typeface="+mj-lt"/>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gridSpan="2">
                  <a:txBody>
                    <a:bodyPr/>
                    <a:lstStyle/>
                    <a:p>
                      <a:pPr>
                        <a:lnSpc>
                          <a:spcPts val="3394"/>
                        </a:lnSpc>
                      </a:pPr>
                      <a:r>
                        <a:rPr lang="vi-VN" sz="3600" kern="1200" dirty="0">
                          <a:solidFill>
                            <a:schemeClr val="tx1"/>
                          </a:solidFill>
                          <a:effectLst/>
                          <a:latin typeface="+mj-lt"/>
                          <a:ea typeface="+mn-ea"/>
                          <a:cs typeface="Arial" panose="020B0604020202020204" pitchFamily="34" charset="0"/>
                        </a:rPr>
                        <a:t>Hoạt động của operon Lac chịu sự điều khiển của 1 gene điều hòa lacI nằm trước operon, gene này mã hóa cho 1 loại protein điều hòa có khả năng liên kết với vùng operator để điều hòa hoạt động của operon Lac.</a:t>
                      </a:r>
                      <a:endParaRPr lang="en-US" sz="1800" dirty="0">
                        <a:latin typeface="+mj-lt"/>
                        <a:cs typeface="Arial" panose="020B0604020202020204" pitchFamily="34" charset="0"/>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a:txBody>
                    <a:bodyPr/>
                    <a:lstStyle/>
                    <a:p>
                      <a:pPr>
                        <a:lnSpc>
                          <a:spcPts val="3394"/>
                        </a:lnSpc>
                      </a:pPr>
                      <a:endParaRPr lang="en-US" sz="3200" dirty="0">
                        <a:solidFill>
                          <a:srgbClr val="000000"/>
                        </a:solidFill>
                        <a:latin typeface="Aria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6785738"/>
                  </a:ext>
                </a:extLst>
              </a:tr>
            </a:tbl>
          </a:graphicData>
        </a:graphic>
      </p:graphicFrame>
      <p:sp>
        <p:nvSpPr>
          <p:cNvPr id="6" name="TextBox 6"/>
          <p:cNvSpPr txBox="1"/>
          <p:nvPr/>
        </p:nvSpPr>
        <p:spPr>
          <a:xfrm>
            <a:off x="-40027" y="1804667"/>
            <a:ext cx="18328027" cy="606705"/>
          </a:xfrm>
          <a:prstGeom prst="rect">
            <a:avLst/>
          </a:prstGeom>
        </p:spPr>
        <p:txBody>
          <a:bodyPr wrap="square" lIns="0" tIns="0" rIns="0" bIns="0" rtlCol="0" anchor="t">
            <a:spAutoFit/>
          </a:bodyPr>
          <a:lstStyle/>
          <a:p>
            <a:pPr algn="ctr">
              <a:lnSpc>
                <a:spcPts val="4899"/>
              </a:lnSpc>
            </a:pPr>
            <a:r>
              <a:rPr lang="en-US" sz="4000" b="1" u="sng" dirty="0">
                <a:solidFill>
                  <a:srgbClr val="136447"/>
                </a:solidFill>
                <a:latin typeface="+mj-lt"/>
              </a:rPr>
              <a:t>2. </a:t>
            </a:r>
            <a:r>
              <a:rPr lang="en-US" sz="4000" b="1" u="sng" dirty="0" err="1">
                <a:solidFill>
                  <a:srgbClr val="136447"/>
                </a:solidFill>
                <a:latin typeface="+mj-lt"/>
              </a:rPr>
              <a:t>Giải</a:t>
            </a:r>
            <a:r>
              <a:rPr lang="en-US" sz="4000" b="1" u="sng" dirty="0">
                <a:solidFill>
                  <a:srgbClr val="136447"/>
                </a:solidFill>
                <a:latin typeface="+mj-lt"/>
              </a:rPr>
              <a:t> </a:t>
            </a:r>
            <a:r>
              <a:rPr lang="en-US" sz="4000" b="1" u="sng" dirty="0" err="1">
                <a:solidFill>
                  <a:srgbClr val="136447"/>
                </a:solidFill>
                <a:latin typeface="+mj-lt"/>
              </a:rPr>
              <a:t>thích</a:t>
            </a:r>
            <a:r>
              <a:rPr lang="en-US" sz="4000" b="1" u="sng" dirty="0">
                <a:solidFill>
                  <a:srgbClr val="136447"/>
                </a:solidFill>
                <a:latin typeface="+mj-lt"/>
              </a:rPr>
              <a:t> </a:t>
            </a:r>
            <a:r>
              <a:rPr lang="en-US" sz="4000" b="1" u="sng" dirty="0" err="1">
                <a:solidFill>
                  <a:srgbClr val="136447"/>
                </a:solidFill>
                <a:latin typeface="+mj-lt"/>
              </a:rPr>
              <a:t>kết</a:t>
            </a:r>
            <a:r>
              <a:rPr lang="en-US" sz="4000" b="1" u="sng" dirty="0">
                <a:solidFill>
                  <a:srgbClr val="136447"/>
                </a:solidFill>
                <a:latin typeface="+mj-lt"/>
              </a:rPr>
              <a:t> </a:t>
            </a:r>
            <a:r>
              <a:rPr lang="en-US" sz="4000" b="1" u="sng" dirty="0" err="1">
                <a:solidFill>
                  <a:srgbClr val="136447"/>
                </a:solidFill>
                <a:latin typeface="+mj-lt"/>
              </a:rPr>
              <a:t>quả</a:t>
            </a:r>
            <a:r>
              <a:rPr lang="en-US" sz="4000" b="1" u="sng" dirty="0">
                <a:solidFill>
                  <a:srgbClr val="136447"/>
                </a:solidFill>
                <a:latin typeface="+mj-lt"/>
              </a:rPr>
              <a:t> </a:t>
            </a:r>
            <a:r>
              <a:rPr lang="en-US" sz="4000" b="1" u="sng" dirty="0" err="1">
                <a:solidFill>
                  <a:srgbClr val="136447"/>
                </a:solidFill>
                <a:latin typeface="+mj-lt"/>
              </a:rPr>
              <a:t>thí</a:t>
            </a:r>
            <a:r>
              <a:rPr lang="en-US" sz="4000" b="1" u="sng" dirty="0">
                <a:solidFill>
                  <a:srgbClr val="136447"/>
                </a:solidFill>
                <a:latin typeface="+mj-lt"/>
              </a:rPr>
              <a:t> </a:t>
            </a:r>
            <a:r>
              <a:rPr lang="en-US" sz="4000" b="1" u="sng" dirty="0" err="1">
                <a:solidFill>
                  <a:srgbClr val="136447"/>
                </a:solidFill>
                <a:latin typeface="+mj-lt"/>
              </a:rPr>
              <a:t>nghiệm</a:t>
            </a:r>
            <a:endParaRPr lang="en-US" sz="4000" b="1" u="sng" dirty="0">
              <a:solidFill>
                <a:srgbClr val="136447"/>
              </a:solidFill>
              <a:latin typeface="+mj-lt"/>
            </a:endParaRPr>
          </a:p>
        </p:txBody>
      </p:sp>
      <p:grpSp>
        <p:nvGrpSpPr>
          <p:cNvPr id="16" name="Group 14">
            <a:extLst>
              <a:ext uri="{FF2B5EF4-FFF2-40B4-BE49-F238E27FC236}">
                <a16:creationId xmlns:a16="http://schemas.microsoft.com/office/drawing/2014/main" id="{B3720178-A015-8376-BDA9-9905D7B6A63D}"/>
              </a:ext>
            </a:extLst>
          </p:cNvPr>
          <p:cNvGrpSpPr/>
          <p:nvPr/>
        </p:nvGrpSpPr>
        <p:grpSpPr>
          <a:xfrm>
            <a:off x="29728" y="-174138"/>
            <a:ext cx="19109348" cy="1871018"/>
            <a:chOff x="14" y="-1325588"/>
            <a:chExt cx="25479132" cy="2494690"/>
          </a:xfrm>
        </p:grpSpPr>
        <p:sp>
          <p:nvSpPr>
            <p:cNvPr id="17" name="AutoShape 15">
              <a:extLst>
                <a:ext uri="{FF2B5EF4-FFF2-40B4-BE49-F238E27FC236}">
                  <a16:creationId xmlns:a16="http://schemas.microsoft.com/office/drawing/2014/main" id="{34CC61F5-001A-5087-BF49-32230876899F}"/>
                </a:ext>
              </a:extLst>
            </p:cNvPr>
            <p:cNvSpPr/>
            <p:nvPr/>
          </p:nvSpPr>
          <p:spPr>
            <a:xfrm>
              <a:off x="14" y="1150052"/>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8" name="TextBox 16">
              <a:extLst>
                <a:ext uri="{FF2B5EF4-FFF2-40B4-BE49-F238E27FC236}">
                  <a16:creationId xmlns:a16="http://schemas.microsoft.com/office/drawing/2014/main" id="{B7569EAC-AF15-9B08-34EA-1897BBBD4A31}"/>
                </a:ext>
              </a:extLst>
            </p:cNvPr>
            <p:cNvSpPr txBox="1"/>
            <p:nvPr/>
          </p:nvSpPr>
          <p:spPr>
            <a:xfrm>
              <a:off x="158638" y="-1325588"/>
              <a:ext cx="25161883" cy="765594"/>
            </a:xfrm>
            <a:prstGeom prst="rect">
              <a:avLst/>
            </a:prstGeom>
          </p:spPr>
          <p:txBody>
            <a:bodyPr lIns="0" tIns="0" rIns="0" bIns="0" rtlCol="0" anchor="t">
              <a:spAutoFit/>
            </a:bodyPr>
            <a:lstStyle/>
            <a:p>
              <a:pPr marL="0" lvl="0" indent="0">
                <a:lnSpc>
                  <a:spcPts val="4691"/>
                </a:lnSpc>
                <a:spcBef>
                  <a:spcPct val="0"/>
                </a:spcBef>
              </a:pPr>
              <a:endParaRPr lang="en-US" sz="3608" b="1">
                <a:solidFill>
                  <a:srgbClr val="136447"/>
                </a:solidFill>
                <a:latin typeface="+mj-lt"/>
              </a:endParaRPr>
            </a:p>
          </p:txBody>
        </p:sp>
      </p:grpSp>
      <p:grpSp>
        <p:nvGrpSpPr>
          <p:cNvPr id="19" name="Group 6">
            <a:extLst>
              <a:ext uri="{FF2B5EF4-FFF2-40B4-BE49-F238E27FC236}">
                <a16:creationId xmlns:a16="http://schemas.microsoft.com/office/drawing/2014/main" id="{8488A801-A369-7091-D230-1E7C149455E6}"/>
              </a:ext>
            </a:extLst>
          </p:cNvPr>
          <p:cNvGrpSpPr/>
          <p:nvPr/>
        </p:nvGrpSpPr>
        <p:grpSpPr>
          <a:xfrm>
            <a:off x="-29695" y="-410547"/>
            <a:ext cx="19139053" cy="2046690"/>
            <a:chOff x="-39592" y="1132877"/>
            <a:chExt cx="25518738" cy="2728918"/>
          </a:xfrm>
        </p:grpSpPr>
        <p:sp>
          <p:nvSpPr>
            <p:cNvPr id="20" name="AutoShape 7">
              <a:extLst>
                <a:ext uri="{FF2B5EF4-FFF2-40B4-BE49-F238E27FC236}">
                  <a16:creationId xmlns:a16="http://schemas.microsoft.com/office/drawing/2014/main" id="{F67D9A07-17F7-8701-9C6D-8F8956BF1699}"/>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21" name="TextBox 8">
              <a:extLst>
                <a:ext uri="{FF2B5EF4-FFF2-40B4-BE49-F238E27FC236}">
                  <a16:creationId xmlns:a16="http://schemas.microsoft.com/office/drawing/2014/main" id="{7C3AF8B3-CE18-9E8B-AD81-65FF9F9188A8}"/>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7446"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14221462"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grpSp>
        <p:nvGrpSpPr>
          <p:cNvPr id="20" name="Group 19">
            <a:extLst>
              <a:ext uri="{FF2B5EF4-FFF2-40B4-BE49-F238E27FC236}">
                <a16:creationId xmlns:a16="http://schemas.microsoft.com/office/drawing/2014/main" id="{B0C9B433-0C34-FBE3-B036-52C070AD177A}"/>
              </a:ext>
            </a:extLst>
          </p:cNvPr>
          <p:cNvGrpSpPr/>
          <p:nvPr/>
        </p:nvGrpSpPr>
        <p:grpSpPr>
          <a:xfrm>
            <a:off x="148696" y="858685"/>
            <a:ext cx="14335700" cy="4811158"/>
            <a:chOff x="325767" y="916293"/>
            <a:chExt cx="14335700" cy="4811158"/>
          </a:xfrm>
        </p:grpSpPr>
        <p:sp>
          <p:nvSpPr>
            <p:cNvPr id="6" name="AutoShape 6"/>
            <p:cNvSpPr/>
            <p:nvPr/>
          </p:nvSpPr>
          <p:spPr>
            <a:xfrm>
              <a:off x="3626532" y="3704353"/>
              <a:ext cx="9771692" cy="0"/>
            </a:xfrm>
            <a:prstGeom prst="line">
              <a:avLst/>
            </a:prstGeom>
            <a:ln w="47625" cap="flat">
              <a:solidFill>
                <a:srgbClr val="136447"/>
              </a:solidFill>
              <a:prstDash val="lgDash"/>
              <a:headEnd type="none" w="sm" len="sm"/>
              <a:tailEnd type="none" w="sm" len="sm"/>
            </a:ln>
          </p:spPr>
          <p:txBody>
            <a:bodyPr/>
            <a:lstStyle/>
            <a:p>
              <a:endParaRPr lang="en-US">
                <a:latin typeface="+mj-lt"/>
              </a:endParaRPr>
            </a:p>
          </p:txBody>
        </p:sp>
        <p:grpSp>
          <p:nvGrpSpPr>
            <p:cNvPr id="18" name="Group 17">
              <a:extLst>
                <a:ext uri="{FF2B5EF4-FFF2-40B4-BE49-F238E27FC236}">
                  <a16:creationId xmlns:a16="http://schemas.microsoft.com/office/drawing/2014/main" id="{8F2E6E43-B025-5D64-1908-55AAB16D0A57}"/>
                </a:ext>
              </a:extLst>
            </p:cNvPr>
            <p:cNvGrpSpPr/>
            <p:nvPr/>
          </p:nvGrpSpPr>
          <p:grpSpPr>
            <a:xfrm>
              <a:off x="325767" y="916293"/>
              <a:ext cx="14335700" cy="4811158"/>
              <a:chOff x="325767" y="916293"/>
              <a:chExt cx="14335700" cy="4811158"/>
            </a:xfrm>
          </p:grpSpPr>
          <p:sp>
            <p:nvSpPr>
              <p:cNvPr id="4" name="Freeform 4"/>
              <p:cNvSpPr/>
              <p:nvPr/>
            </p:nvSpPr>
            <p:spPr>
              <a:xfrm>
                <a:off x="325767" y="916293"/>
                <a:ext cx="3353130" cy="4599375"/>
              </a:xfrm>
              <a:custGeom>
                <a:avLst/>
                <a:gdLst/>
                <a:ahLst/>
                <a:cxnLst/>
                <a:rect l="l" t="t" r="r" b="b"/>
                <a:pathLst>
                  <a:path w="3353130" h="4599375">
                    <a:moveTo>
                      <a:pt x="0" y="0"/>
                    </a:moveTo>
                    <a:lnTo>
                      <a:pt x="3353130" y="0"/>
                    </a:lnTo>
                    <a:lnTo>
                      <a:pt x="3353130" y="4599375"/>
                    </a:lnTo>
                    <a:lnTo>
                      <a:pt x="0" y="4599375"/>
                    </a:lnTo>
                    <a:lnTo>
                      <a:pt x="0" y="0"/>
                    </a:lnTo>
                    <a:close/>
                  </a:path>
                </a:pathLst>
              </a:custGeom>
              <a:blipFill>
                <a:blip r:embed="rId6"/>
                <a:stretch>
                  <a:fillRect r="-163782"/>
                </a:stretch>
              </a:blipFill>
            </p:spPr>
            <p:txBody>
              <a:bodyPr/>
              <a:lstStyle/>
              <a:p>
                <a:endParaRPr lang="en-US">
                  <a:latin typeface="+mj-lt"/>
                </a:endParaRPr>
              </a:p>
            </p:txBody>
          </p:sp>
          <p:grpSp>
            <p:nvGrpSpPr>
              <p:cNvPr id="17" name="Group 16">
                <a:extLst>
                  <a:ext uri="{FF2B5EF4-FFF2-40B4-BE49-F238E27FC236}">
                    <a16:creationId xmlns:a16="http://schemas.microsoft.com/office/drawing/2014/main" id="{4F5E644F-4A09-6629-2A4B-30F6CAB1920B}"/>
                  </a:ext>
                </a:extLst>
              </p:cNvPr>
              <p:cNvGrpSpPr/>
              <p:nvPr/>
            </p:nvGrpSpPr>
            <p:grpSpPr>
              <a:xfrm>
                <a:off x="3626532" y="2845412"/>
                <a:ext cx="11034935" cy="2882039"/>
                <a:chOff x="3626532" y="2845412"/>
                <a:chExt cx="11034935" cy="2882039"/>
              </a:xfrm>
            </p:grpSpPr>
            <p:sp>
              <p:nvSpPr>
                <p:cNvPr id="5" name="AutoShape 5"/>
                <p:cNvSpPr/>
                <p:nvPr/>
              </p:nvSpPr>
              <p:spPr>
                <a:xfrm>
                  <a:off x="3626532" y="5727451"/>
                  <a:ext cx="9771612" cy="0"/>
                </a:xfrm>
                <a:prstGeom prst="line">
                  <a:avLst/>
                </a:prstGeom>
                <a:ln w="47625" cap="flat">
                  <a:solidFill>
                    <a:srgbClr val="136447"/>
                  </a:solidFill>
                  <a:prstDash val="lgDash"/>
                  <a:headEnd type="none" w="sm" len="sm"/>
                  <a:tailEnd type="none" w="sm" len="sm"/>
                </a:ln>
              </p:spPr>
              <p:txBody>
                <a:bodyPr/>
                <a:lstStyle/>
                <a:p>
                  <a:endParaRPr lang="en-US">
                    <a:latin typeface="+mj-lt"/>
                  </a:endParaRPr>
                </a:p>
              </p:txBody>
            </p:sp>
            <p:sp>
              <p:nvSpPr>
                <p:cNvPr id="8" name="TextBox 8"/>
                <p:cNvSpPr txBox="1"/>
                <p:nvPr/>
              </p:nvSpPr>
              <p:spPr>
                <a:xfrm>
                  <a:off x="3626532" y="2845412"/>
                  <a:ext cx="11034935" cy="675826"/>
                </a:xfrm>
                <a:prstGeom prst="rect">
                  <a:avLst/>
                </a:prstGeom>
              </p:spPr>
              <p:txBody>
                <a:bodyPr lIns="0" tIns="0" rIns="0" bIns="0" rtlCol="0" anchor="t">
                  <a:spAutoFit/>
                </a:bodyPr>
                <a:lstStyle/>
                <a:p>
                  <a:pPr>
                    <a:lnSpc>
                      <a:spcPts val="5943"/>
                    </a:lnSpc>
                  </a:pPr>
                  <a:r>
                    <a:rPr lang="en-US" sz="3200" dirty="0">
                      <a:solidFill>
                        <a:srgbClr val="000000"/>
                      </a:solidFill>
                      <a:latin typeface="+mj-lt"/>
                    </a:rPr>
                    <a:t>Vai </a:t>
                  </a:r>
                  <a:r>
                    <a:rPr lang="en-US" sz="3200" dirty="0" err="1">
                      <a:solidFill>
                        <a:srgbClr val="000000"/>
                      </a:solidFill>
                      <a:latin typeface="+mj-lt"/>
                    </a:rPr>
                    <a:t>tro</a:t>
                  </a:r>
                  <a:r>
                    <a:rPr lang="en-US" sz="3200" dirty="0">
                      <a:solidFill>
                        <a:srgbClr val="000000"/>
                      </a:solidFill>
                      <a:latin typeface="+mj-lt"/>
                    </a:rPr>
                    <a:t>̀ </a:t>
                  </a:r>
                  <a:r>
                    <a:rPr lang="en-US" sz="3200" dirty="0" err="1">
                      <a:solidFill>
                        <a:srgbClr val="000000"/>
                      </a:solidFill>
                      <a:latin typeface="+mj-lt"/>
                    </a:rPr>
                    <a:t>của</a:t>
                  </a:r>
                  <a:r>
                    <a:rPr lang="en-US" sz="3200" dirty="0">
                      <a:solidFill>
                        <a:srgbClr val="000000"/>
                      </a:solidFill>
                      <a:latin typeface="+mj-lt"/>
                    </a:rPr>
                    <a:t> gene </a:t>
                  </a:r>
                  <a:r>
                    <a:rPr lang="en-US" sz="3200" dirty="0" err="1">
                      <a:solidFill>
                        <a:srgbClr val="000000"/>
                      </a:solidFill>
                      <a:latin typeface="+mj-lt"/>
                    </a:rPr>
                    <a:t>điều</a:t>
                  </a:r>
                  <a:r>
                    <a:rPr lang="en-US" sz="3200" dirty="0">
                      <a:solidFill>
                        <a:srgbClr val="000000"/>
                      </a:solidFill>
                      <a:latin typeface="+mj-lt"/>
                    </a:rPr>
                    <a:t> </a:t>
                  </a:r>
                  <a:r>
                    <a:rPr lang="en-US" sz="3200" dirty="0" err="1">
                      <a:solidFill>
                        <a:srgbClr val="000000"/>
                      </a:solidFill>
                      <a:latin typeface="+mj-lt"/>
                    </a:rPr>
                    <a:t>hòa</a:t>
                  </a:r>
                  <a:r>
                    <a:rPr lang="en-US" sz="3200" dirty="0">
                      <a:solidFill>
                        <a:srgbClr val="000000"/>
                      </a:solidFill>
                      <a:latin typeface="+mj-lt"/>
                    </a:rPr>
                    <a:t> </a:t>
                  </a:r>
                  <a:r>
                    <a:rPr lang="en-US" sz="3200" dirty="0" err="1">
                      <a:solidFill>
                        <a:srgbClr val="000000"/>
                      </a:solidFill>
                      <a:latin typeface="+mj-lt"/>
                    </a:rPr>
                    <a:t>là</a:t>
                  </a:r>
                  <a:r>
                    <a:rPr lang="en-US" sz="3200" dirty="0">
                      <a:solidFill>
                        <a:srgbClr val="000000"/>
                      </a:solidFill>
                      <a:latin typeface="+mj-lt"/>
                    </a:rPr>
                    <a:t> </a:t>
                  </a:r>
                  <a:r>
                    <a:rPr lang="en-US" sz="3200" dirty="0" err="1">
                      <a:solidFill>
                        <a:srgbClr val="000000"/>
                      </a:solidFill>
                      <a:latin typeface="+mj-lt"/>
                    </a:rPr>
                    <a:t>gì</a:t>
                  </a:r>
                  <a:r>
                    <a:rPr lang="en-US" sz="3200" dirty="0">
                      <a:solidFill>
                        <a:srgbClr val="000000"/>
                      </a:solidFill>
                      <a:latin typeface="+mj-lt"/>
                    </a:rPr>
                    <a:t>?</a:t>
                  </a:r>
                </a:p>
              </p:txBody>
            </p:sp>
          </p:grpSp>
        </p:grpSp>
      </p:grpSp>
      <p:grpSp>
        <p:nvGrpSpPr>
          <p:cNvPr id="19" name="Group 18">
            <a:extLst>
              <a:ext uri="{FF2B5EF4-FFF2-40B4-BE49-F238E27FC236}">
                <a16:creationId xmlns:a16="http://schemas.microsoft.com/office/drawing/2014/main" id="{2B31F0BF-CBFF-181A-A880-4D252D2BD0B2}"/>
              </a:ext>
            </a:extLst>
          </p:cNvPr>
          <p:cNvGrpSpPr/>
          <p:nvPr/>
        </p:nvGrpSpPr>
        <p:grpSpPr>
          <a:xfrm>
            <a:off x="3429000" y="3453175"/>
            <a:ext cx="14621921" cy="6534907"/>
            <a:chOff x="658774" y="5727451"/>
            <a:chExt cx="14621921" cy="6534907"/>
          </a:xfrm>
        </p:grpSpPr>
        <p:sp>
          <p:nvSpPr>
            <p:cNvPr id="7" name="Freeform 7"/>
            <p:cNvSpPr/>
            <p:nvPr/>
          </p:nvSpPr>
          <p:spPr>
            <a:xfrm>
              <a:off x="11460761" y="7662983"/>
              <a:ext cx="3819934" cy="4599375"/>
            </a:xfrm>
            <a:custGeom>
              <a:avLst/>
              <a:gdLst/>
              <a:ahLst/>
              <a:cxnLst/>
              <a:rect l="l" t="t" r="r" b="b"/>
              <a:pathLst>
                <a:path w="3819934" h="4599375">
                  <a:moveTo>
                    <a:pt x="0" y="0"/>
                  </a:moveTo>
                  <a:lnTo>
                    <a:pt x="3819935" y="0"/>
                  </a:lnTo>
                  <a:lnTo>
                    <a:pt x="3819935" y="4599375"/>
                  </a:lnTo>
                  <a:lnTo>
                    <a:pt x="0" y="4599375"/>
                  </a:lnTo>
                  <a:lnTo>
                    <a:pt x="0" y="0"/>
                  </a:lnTo>
                  <a:close/>
                </a:path>
              </a:pathLst>
            </a:custGeom>
            <a:blipFill>
              <a:blip r:embed="rId6"/>
              <a:stretch>
                <a:fillRect l="-131547"/>
              </a:stretch>
            </a:blipFill>
          </p:spPr>
          <p:txBody>
            <a:bodyPr/>
            <a:lstStyle/>
            <a:p>
              <a:endParaRPr lang="en-US">
                <a:latin typeface="+mj-lt"/>
              </a:endParaRPr>
            </a:p>
          </p:txBody>
        </p:sp>
        <p:grpSp>
          <p:nvGrpSpPr>
            <p:cNvPr id="9" name="Group 9"/>
            <p:cNvGrpSpPr/>
            <p:nvPr/>
          </p:nvGrpSpPr>
          <p:grpSpPr>
            <a:xfrm>
              <a:off x="658774" y="5727451"/>
              <a:ext cx="13891353" cy="3795735"/>
              <a:chOff x="0" y="-530423"/>
              <a:chExt cx="18521804" cy="5060981"/>
            </a:xfrm>
          </p:grpSpPr>
          <p:grpSp>
            <p:nvGrpSpPr>
              <p:cNvPr id="10" name="Group 10"/>
              <p:cNvGrpSpPr/>
              <p:nvPr/>
            </p:nvGrpSpPr>
            <p:grpSpPr>
              <a:xfrm>
                <a:off x="0" y="-530423"/>
                <a:ext cx="18494523" cy="5060981"/>
                <a:chOff x="0" y="-104775"/>
                <a:chExt cx="3653239" cy="999700"/>
              </a:xfrm>
            </p:grpSpPr>
            <p:sp>
              <p:nvSpPr>
                <p:cNvPr id="11" name="Freeform 11"/>
                <p:cNvSpPr/>
                <p:nvPr/>
              </p:nvSpPr>
              <p:spPr>
                <a:xfrm>
                  <a:off x="0" y="0"/>
                  <a:ext cx="3653239" cy="424441"/>
                </a:xfrm>
                <a:custGeom>
                  <a:avLst/>
                  <a:gdLst/>
                  <a:ahLst/>
                  <a:cxnLst/>
                  <a:rect l="l" t="t" r="r" b="b"/>
                  <a:pathLst>
                    <a:path w="3653239" h="894925">
                      <a:moveTo>
                        <a:pt x="28465" y="0"/>
                      </a:moveTo>
                      <a:lnTo>
                        <a:pt x="3624774" y="0"/>
                      </a:lnTo>
                      <a:cubicBezTo>
                        <a:pt x="3632323" y="0"/>
                        <a:pt x="3639564" y="2999"/>
                        <a:pt x="3644902" y="8337"/>
                      </a:cubicBezTo>
                      <a:cubicBezTo>
                        <a:pt x="3650240" y="13676"/>
                        <a:pt x="3653239" y="20916"/>
                        <a:pt x="3653239" y="28465"/>
                      </a:cubicBezTo>
                      <a:lnTo>
                        <a:pt x="3653239" y="866460"/>
                      </a:lnTo>
                      <a:cubicBezTo>
                        <a:pt x="3653239" y="882181"/>
                        <a:pt x="3640495" y="894925"/>
                        <a:pt x="3624774" y="894925"/>
                      </a:cubicBezTo>
                      <a:lnTo>
                        <a:pt x="28465" y="894925"/>
                      </a:lnTo>
                      <a:cubicBezTo>
                        <a:pt x="20916" y="894925"/>
                        <a:pt x="13676" y="891926"/>
                        <a:pt x="8337" y="886588"/>
                      </a:cubicBezTo>
                      <a:cubicBezTo>
                        <a:pt x="2999" y="881250"/>
                        <a:pt x="0" y="874009"/>
                        <a:pt x="0" y="866460"/>
                      </a:cubicBezTo>
                      <a:lnTo>
                        <a:pt x="0" y="28465"/>
                      </a:lnTo>
                      <a:cubicBezTo>
                        <a:pt x="0" y="20916"/>
                        <a:pt x="2999" y="13676"/>
                        <a:pt x="8337" y="8337"/>
                      </a:cubicBezTo>
                      <a:cubicBezTo>
                        <a:pt x="13676" y="2999"/>
                        <a:pt x="20916" y="0"/>
                        <a:pt x="28465" y="0"/>
                      </a:cubicBezTo>
                      <a:close/>
                    </a:path>
                  </a:pathLst>
                </a:custGeom>
                <a:solidFill>
                  <a:srgbClr val="F0F5DB"/>
                </a:solidFill>
              </p:spPr>
              <p:txBody>
                <a:bodyPr/>
                <a:lstStyle/>
                <a:p>
                  <a:endParaRPr lang="en-US">
                    <a:latin typeface="+mj-lt"/>
                  </a:endParaRPr>
                </a:p>
              </p:txBody>
            </p:sp>
            <p:sp>
              <p:nvSpPr>
                <p:cNvPr id="12" name="TextBox 12"/>
                <p:cNvSpPr txBox="1"/>
                <p:nvPr/>
              </p:nvSpPr>
              <p:spPr>
                <a:xfrm>
                  <a:off x="0" y="-104775"/>
                  <a:ext cx="3653239" cy="999700"/>
                </a:xfrm>
                <a:prstGeom prst="rect">
                  <a:avLst/>
                </a:prstGeom>
              </p:spPr>
              <p:txBody>
                <a:bodyPr lIns="50800" tIns="50800" rIns="50800" bIns="50800" rtlCol="0" anchor="ctr"/>
                <a:lstStyle/>
                <a:p>
                  <a:pPr>
                    <a:lnSpc>
                      <a:spcPts val="3779"/>
                    </a:lnSpc>
                  </a:pPr>
                  <a:endParaRPr sz="3200">
                    <a:latin typeface="+mj-lt"/>
                  </a:endParaRPr>
                </a:p>
                <a:p>
                  <a:pPr>
                    <a:lnSpc>
                      <a:spcPts val="3779"/>
                    </a:lnSpc>
                  </a:pPr>
                  <a:endParaRPr sz="3200">
                    <a:latin typeface="+mj-lt"/>
                  </a:endParaRPr>
                </a:p>
              </p:txBody>
            </p:sp>
          </p:grpSp>
          <p:sp>
            <p:nvSpPr>
              <p:cNvPr id="13" name="TextBox 13"/>
              <p:cNvSpPr txBox="1"/>
              <p:nvPr/>
            </p:nvSpPr>
            <p:spPr>
              <a:xfrm>
                <a:off x="141164" y="247368"/>
                <a:ext cx="18380640" cy="2298066"/>
              </a:xfrm>
              <a:prstGeom prst="rect">
                <a:avLst/>
              </a:prstGeom>
            </p:spPr>
            <p:txBody>
              <a:bodyPr wrap="square" lIns="0" tIns="0" rIns="0" bIns="0" rtlCol="0" anchor="t">
                <a:spAutoFit/>
              </a:bodyPr>
              <a:lstStyle/>
              <a:p>
                <a:r>
                  <a:rPr lang="en-US" sz="2800" dirty="0">
                    <a:solidFill>
                      <a:srgbClr val="000000"/>
                    </a:solidFill>
                    <a:latin typeface="+mj-lt"/>
                  </a:rPr>
                  <a:t>- </a:t>
                </a:r>
                <a:r>
                  <a:rPr lang="en-US" sz="2800" dirty="0" err="1">
                    <a:solidFill>
                      <a:srgbClr val="000000"/>
                    </a:solidFill>
                    <a:latin typeface="+mj-lt"/>
                  </a:rPr>
                  <a:t>Không</a:t>
                </a:r>
                <a:r>
                  <a:rPr lang="en-US" sz="2800" dirty="0">
                    <a:solidFill>
                      <a:srgbClr val="000000"/>
                    </a:solidFill>
                    <a:latin typeface="+mj-lt"/>
                  </a:rPr>
                  <a:t> </a:t>
                </a:r>
                <a:r>
                  <a:rPr lang="en-US" sz="2800" dirty="0" err="1">
                    <a:solidFill>
                      <a:srgbClr val="000000"/>
                    </a:solidFill>
                    <a:latin typeface="+mj-lt"/>
                  </a:rPr>
                  <a:t>nằm</a:t>
                </a:r>
                <a:r>
                  <a:rPr lang="en-US" sz="2800" dirty="0">
                    <a:solidFill>
                      <a:srgbClr val="000000"/>
                    </a:solidFill>
                    <a:latin typeface="+mj-lt"/>
                  </a:rPr>
                  <a:t> </a:t>
                </a:r>
                <a:r>
                  <a:rPr lang="en-US" sz="2800" dirty="0" err="1">
                    <a:solidFill>
                      <a:srgbClr val="000000"/>
                    </a:solidFill>
                    <a:latin typeface="+mj-lt"/>
                  </a:rPr>
                  <a:t>trong</a:t>
                </a:r>
                <a:r>
                  <a:rPr lang="en-US" sz="2800" dirty="0">
                    <a:solidFill>
                      <a:srgbClr val="000000"/>
                    </a:solidFill>
                    <a:latin typeface="+mj-lt"/>
                  </a:rPr>
                  <a:t> operon. </a:t>
                </a:r>
              </a:p>
              <a:p>
                <a:r>
                  <a:rPr lang="en-US" sz="2800" dirty="0">
                    <a:solidFill>
                      <a:srgbClr val="000000"/>
                    </a:solidFill>
                    <a:latin typeface="+mj-lt"/>
                  </a:rPr>
                  <a:t>- Khi </a:t>
                </a:r>
                <a:r>
                  <a:rPr lang="en-US" sz="2800" dirty="0" err="1">
                    <a:solidFill>
                      <a:srgbClr val="000000"/>
                    </a:solidFill>
                    <a:latin typeface="+mj-lt"/>
                  </a:rPr>
                  <a:t>hoạt</a:t>
                </a:r>
                <a:r>
                  <a:rPr lang="en-US" sz="2800" dirty="0">
                    <a:solidFill>
                      <a:srgbClr val="000000"/>
                    </a:solidFill>
                    <a:latin typeface="+mj-lt"/>
                  </a:rPr>
                  <a:t> </a:t>
                </a:r>
                <a:r>
                  <a:rPr lang="en-US" sz="2800" dirty="0" err="1">
                    <a:solidFill>
                      <a:srgbClr val="000000"/>
                    </a:solidFill>
                    <a:latin typeface="+mj-lt"/>
                  </a:rPr>
                  <a:t>động</a:t>
                </a:r>
                <a:r>
                  <a:rPr lang="en-US" sz="2800" dirty="0">
                    <a:solidFill>
                      <a:srgbClr val="000000"/>
                    </a:solidFill>
                    <a:latin typeface="+mj-lt"/>
                  </a:rPr>
                  <a:t> </a:t>
                </a:r>
                <a:r>
                  <a:rPr lang="en-US" sz="2800" dirty="0" err="1">
                    <a:solidFill>
                      <a:srgbClr val="000000"/>
                    </a:solidFill>
                    <a:latin typeface="+mj-lt"/>
                  </a:rPr>
                  <a:t>tổng</a:t>
                </a:r>
                <a:r>
                  <a:rPr lang="en-US" sz="2800" dirty="0">
                    <a:solidFill>
                      <a:srgbClr val="000000"/>
                    </a:solidFill>
                    <a:latin typeface="+mj-lt"/>
                  </a:rPr>
                  <a:t> </a:t>
                </a:r>
                <a:r>
                  <a:rPr lang="en-US" sz="2800" dirty="0" err="1">
                    <a:solidFill>
                      <a:srgbClr val="000000"/>
                    </a:solidFill>
                    <a:latin typeface="+mj-lt"/>
                  </a:rPr>
                  <a:t>hợp</a:t>
                </a:r>
                <a:r>
                  <a:rPr lang="en-US" sz="2800" dirty="0">
                    <a:solidFill>
                      <a:srgbClr val="000000"/>
                    </a:solidFill>
                    <a:latin typeface="+mj-lt"/>
                  </a:rPr>
                  <a:t> protein </a:t>
                </a:r>
                <a:r>
                  <a:rPr lang="en-US" sz="2800" dirty="0" err="1">
                    <a:solidFill>
                      <a:srgbClr val="000000"/>
                    </a:solidFill>
                    <a:latin typeface="+mj-lt"/>
                  </a:rPr>
                  <a:t>điều</a:t>
                </a:r>
                <a:r>
                  <a:rPr lang="en-US" sz="2800" dirty="0">
                    <a:solidFill>
                      <a:srgbClr val="000000"/>
                    </a:solidFill>
                    <a:latin typeface="+mj-lt"/>
                  </a:rPr>
                  <a:t> </a:t>
                </a:r>
                <a:r>
                  <a:rPr lang="en-US" sz="2800" dirty="0" err="1">
                    <a:solidFill>
                      <a:srgbClr val="000000"/>
                    </a:solidFill>
                    <a:latin typeface="+mj-lt"/>
                  </a:rPr>
                  <a:t>hòa</a:t>
                </a:r>
                <a:r>
                  <a:rPr lang="en-US" sz="2800" dirty="0">
                    <a:solidFill>
                      <a:srgbClr val="000000"/>
                    </a:solidFill>
                    <a:latin typeface="+mj-lt"/>
                  </a:rPr>
                  <a:t> (protein </a:t>
                </a:r>
                <a:r>
                  <a:rPr lang="en-US" sz="2800" dirty="0" err="1">
                    <a:solidFill>
                      <a:srgbClr val="000000"/>
                    </a:solidFill>
                    <a:latin typeface="+mj-lt"/>
                  </a:rPr>
                  <a:t>điều</a:t>
                </a:r>
                <a:r>
                  <a:rPr lang="en-US" sz="2800" dirty="0">
                    <a:solidFill>
                      <a:srgbClr val="000000"/>
                    </a:solidFill>
                    <a:latin typeface="+mj-lt"/>
                  </a:rPr>
                  <a:t> </a:t>
                </a:r>
                <a:r>
                  <a:rPr lang="en-US" sz="2800" dirty="0" err="1">
                    <a:solidFill>
                      <a:srgbClr val="000000"/>
                    </a:solidFill>
                    <a:latin typeface="+mj-lt"/>
                  </a:rPr>
                  <a:t>hòa</a:t>
                </a:r>
                <a:r>
                  <a:rPr lang="en-US" sz="2800" dirty="0">
                    <a:solidFill>
                      <a:srgbClr val="000000"/>
                    </a:solidFill>
                    <a:latin typeface="+mj-lt"/>
                  </a:rPr>
                  <a:t> </a:t>
                </a:r>
                <a:r>
                  <a:rPr lang="en-US" sz="2800" dirty="0" err="1">
                    <a:solidFill>
                      <a:srgbClr val="000000"/>
                    </a:solidFill>
                    <a:latin typeface="+mj-lt"/>
                  </a:rPr>
                  <a:t>có</a:t>
                </a:r>
                <a:r>
                  <a:rPr lang="en-US" sz="2800" dirty="0">
                    <a:solidFill>
                      <a:srgbClr val="000000"/>
                    </a:solidFill>
                    <a:latin typeface="+mj-lt"/>
                  </a:rPr>
                  <a:t> </a:t>
                </a:r>
                <a:r>
                  <a:rPr lang="en-US" sz="2800" dirty="0" err="1">
                    <a:solidFill>
                      <a:srgbClr val="000000"/>
                    </a:solidFill>
                    <a:latin typeface="+mj-lt"/>
                  </a:rPr>
                  <a:t>khả</a:t>
                </a:r>
                <a:r>
                  <a:rPr lang="en-US" sz="2800" dirty="0">
                    <a:solidFill>
                      <a:srgbClr val="000000"/>
                    </a:solidFill>
                    <a:latin typeface="+mj-lt"/>
                  </a:rPr>
                  <a:t> </a:t>
                </a:r>
                <a:r>
                  <a:rPr lang="en-US" sz="2800" dirty="0" err="1">
                    <a:solidFill>
                      <a:srgbClr val="000000"/>
                    </a:solidFill>
                    <a:latin typeface="+mj-lt"/>
                  </a:rPr>
                  <a:t>năng</a:t>
                </a:r>
                <a:r>
                  <a:rPr lang="en-US" sz="2800" dirty="0">
                    <a:solidFill>
                      <a:srgbClr val="000000"/>
                    </a:solidFill>
                    <a:latin typeface="+mj-lt"/>
                  </a:rPr>
                  <a:t> </a:t>
                </a:r>
                <a:r>
                  <a:rPr lang="en-US" sz="2800" dirty="0" err="1">
                    <a:solidFill>
                      <a:srgbClr val="000000"/>
                    </a:solidFill>
                    <a:latin typeface="+mj-lt"/>
                  </a:rPr>
                  <a:t>bám</a:t>
                </a:r>
                <a:r>
                  <a:rPr lang="en-US" sz="2800" dirty="0">
                    <a:solidFill>
                      <a:srgbClr val="000000"/>
                    </a:solidFill>
                    <a:latin typeface="+mj-lt"/>
                  </a:rPr>
                  <a:t> </a:t>
                </a:r>
                <a:r>
                  <a:rPr lang="en-US" sz="2800" dirty="0" err="1">
                    <a:solidFill>
                      <a:srgbClr val="000000"/>
                    </a:solidFill>
                    <a:latin typeface="+mj-lt"/>
                  </a:rPr>
                  <a:t>vào</a:t>
                </a:r>
                <a:r>
                  <a:rPr lang="en-US" sz="2800" dirty="0">
                    <a:solidFill>
                      <a:srgbClr val="000000"/>
                    </a:solidFill>
                    <a:latin typeface="+mj-lt"/>
                  </a:rPr>
                  <a:t> </a:t>
                </a:r>
                <a:r>
                  <a:rPr lang="en-US" sz="2800" dirty="0" err="1">
                    <a:solidFill>
                      <a:srgbClr val="000000"/>
                    </a:solidFill>
                    <a:latin typeface="+mj-lt"/>
                  </a:rPr>
                  <a:t>vùng</a:t>
                </a:r>
                <a:r>
                  <a:rPr lang="en-US" sz="2800" dirty="0">
                    <a:solidFill>
                      <a:srgbClr val="000000"/>
                    </a:solidFill>
                    <a:latin typeface="+mj-lt"/>
                  </a:rPr>
                  <a:t> Operator </a:t>
                </a:r>
                <a:r>
                  <a:rPr lang="en-US" sz="2800" dirty="0" err="1">
                    <a:solidFill>
                      <a:srgbClr val="000000"/>
                    </a:solidFill>
                    <a:latin typeface="+mj-lt"/>
                  </a:rPr>
                  <a:t>ngăn</a:t>
                </a:r>
                <a:r>
                  <a:rPr lang="en-US" sz="2800" dirty="0">
                    <a:solidFill>
                      <a:srgbClr val="000000"/>
                    </a:solidFill>
                    <a:latin typeface="+mj-lt"/>
                  </a:rPr>
                  <a:t> </a:t>
                </a:r>
                <a:r>
                  <a:rPr lang="en-US" sz="2800" dirty="0" err="1">
                    <a:solidFill>
                      <a:srgbClr val="000000"/>
                    </a:solidFill>
                    <a:latin typeface="+mj-lt"/>
                  </a:rPr>
                  <a:t>cản</a:t>
                </a:r>
                <a:r>
                  <a:rPr lang="en-US" sz="2800" dirty="0">
                    <a:solidFill>
                      <a:srgbClr val="000000"/>
                    </a:solidFill>
                    <a:latin typeface="+mj-lt"/>
                  </a:rPr>
                  <a:t> </a:t>
                </a:r>
                <a:r>
                  <a:rPr lang="en-US" sz="2800" dirty="0" err="1">
                    <a:solidFill>
                      <a:srgbClr val="000000"/>
                    </a:solidFill>
                    <a:latin typeface="+mj-lt"/>
                  </a:rPr>
                  <a:t>phiên</a:t>
                </a:r>
                <a:r>
                  <a:rPr lang="en-US" sz="2800" dirty="0">
                    <a:solidFill>
                      <a:srgbClr val="000000"/>
                    </a:solidFill>
                    <a:latin typeface="+mj-lt"/>
                  </a:rPr>
                  <a:t> </a:t>
                </a:r>
                <a:r>
                  <a:rPr lang="en-US" sz="2800" dirty="0" err="1">
                    <a:solidFill>
                      <a:srgbClr val="000000"/>
                    </a:solidFill>
                    <a:latin typeface="+mj-lt"/>
                  </a:rPr>
                  <a:t>mã</a:t>
                </a:r>
                <a:r>
                  <a:rPr lang="en-US" sz="2800" dirty="0">
                    <a:solidFill>
                      <a:srgbClr val="000000"/>
                    </a:solidFill>
                    <a:latin typeface="+mj-lt"/>
                  </a:rPr>
                  <a:t>)</a:t>
                </a:r>
              </a:p>
              <a:p>
                <a:endParaRPr lang="en-US" sz="2800" dirty="0">
                  <a:solidFill>
                    <a:srgbClr val="000000"/>
                  </a:solidFill>
                  <a:latin typeface="+mj-lt"/>
                </a:endParaRPr>
              </a:p>
            </p:txBody>
          </p:sp>
        </p:grpSp>
      </p:grpSp>
      <p:grpSp>
        <p:nvGrpSpPr>
          <p:cNvPr id="21" name="Group 14">
            <a:extLst>
              <a:ext uri="{FF2B5EF4-FFF2-40B4-BE49-F238E27FC236}">
                <a16:creationId xmlns:a16="http://schemas.microsoft.com/office/drawing/2014/main" id="{06263534-27B5-C1A7-C7CD-E23B6867A791}"/>
              </a:ext>
            </a:extLst>
          </p:cNvPr>
          <p:cNvGrpSpPr/>
          <p:nvPr/>
        </p:nvGrpSpPr>
        <p:grpSpPr>
          <a:xfrm>
            <a:off x="29728" y="-174138"/>
            <a:ext cx="19109348" cy="1871018"/>
            <a:chOff x="14" y="-1325588"/>
            <a:chExt cx="25479132" cy="2494690"/>
          </a:xfrm>
        </p:grpSpPr>
        <p:sp>
          <p:nvSpPr>
            <p:cNvPr id="22" name="AutoShape 15">
              <a:extLst>
                <a:ext uri="{FF2B5EF4-FFF2-40B4-BE49-F238E27FC236}">
                  <a16:creationId xmlns:a16="http://schemas.microsoft.com/office/drawing/2014/main" id="{A74DEBAA-E783-BF03-4BDE-B36D476746AA}"/>
                </a:ext>
              </a:extLst>
            </p:cNvPr>
            <p:cNvSpPr/>
            <p:nvPr/>
          </p:nvSpPr>
          <p:spPr>
            <a:xfrm>
              <a:off x="14" y="1150052"/>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23" name="TextBox 16">
              <a:extLst>
                <a:ext uri="{FF2B5EF4-FFF2-40B4-BE49-F238E27FC236}">
                  <a16:creationId xmlns:a16="http://schemas.microsoft.com/office/drawing/2014/main" id="{F8AFFD16-6587-F819-E3CC-2A20CE89FB72}"/>
                </a:ext>
              </a:extLst>
            </p:cNvPr>
            <p:cNvSpPr txBox="1"/>
            <p:nvPr/>
          </p:nvSpPr>
          <p:spPr>
            <a:xfrm>
              <a:off x="158638" y="-1325588"/>
              <a:ext cx="25161883" cy="765594"/>
            </a:xfrm>
            <a:prstGeom prst="rect">
              <a:avLst/>
            </a:prstGeom>
          </p:spPr>
          <p:txBody>
            <a:bodyPr lIns="0" tIns="0" rIns="0" bIns="0" rtlCol="0" anchor="t">
              <a:spAutoFit/>
            </a:bodyPr>
            <a:lstStyle/>
            <a:p>
              <a:pPr marL="0" lvl="0" indent="0">
                <a:lnSpc>
                  <a:spcPts val="4691"/>
                </a:lnSpc>
                <a:spcBef>
                  <a:spcPct val="0"/>
                </a:spcBef>
              </a:pPr>
              <a:endParaRPr lang="en-US" sz="3608" b="1">
                <a:solidFill>
                  <a:srgbClr val="136447"/>
                </a:solidFill>
                <a:latin typeface="+mj-lt"/>
              </a:endParaRPr>
            </a:p>
          </p:txBody>
        </p:sp>
      </p:grpSp>
      <p:grpSp>
        <p:nvGrpSpPr>
          <p:cNvPr id="24" name="Group 6">
            <a:extLst>
              <a:ext uri="{FF2B5EF4-FFF2-40B4-BE49-F238E27FC236}">
                <a16:creationId xmlns:a16="http://schemas.microsoft.com/office/drawing/2014/main" id="{C131833B-915F-223A-824D-4AB576214ACE}"/>
              </a:ext>
            </a:extLst>
          </p:cNvPr>
          <p:cNvGrpSpPr/>
          <p:nvPr/>
        </p:nvGrpSpPr>
        <p:grpSpPr>
          <a:xfrm>
            <a:off x="-29695" y="-410547"/>
            <a:ext cx="19139053" cy="2046690"/>
            <a:chOff x="-39592" y="1132877"/>
            <a:chExt cx="25518738" cy="2728918"/>
          </a:xfrm>
        </p:grpSpPr>
        <p:sp>
          <p:nvSpPr>
            <p:cNvPr id="25" name="AutoShape 7">
              <a:extLst>
                <a:ext uri="{FF2B5EF4-FFF2-40B4-BE49-F238E27FC236}">
                  <a16:creationId xmlns:a16="http://schemas.microsoft.com/office/drawing/2014/main" id="{201FB9AA-BE11-19CA-4E59-625A767D310E}"/>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26" name="TextBox 8">
              <a:extLst>
                <a:ext uri="{FF2B5EF4-FFF2-40B4-BE49-F238E27FC236}">
                  <a16:creationId xmlns:a16="http://schemas.microsoft.com/office/drawing/2014/main" id="{9043B21E-F172-3977-AFD0-650B0236F13E}"/>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
        <p:nvSpPr>
          <p:cNvPr id="27" name="TextBox 6">
            <a:extLst>
              <a:ext uri="{FF2B5EF4-FFF2-40B4-BE49-F238E27FC236}">
                <a16:creationId xmlns:a16="http://schemas.microsoft.com/office/drawing/2014/main" id="{D8C45680-6B63-A6CE-AFFE-6A9D1A21FF24}"/>
              </a:ext>
            </a:extLst>
          </p:cNvPr>
          <p:cNvSpPr txBox="1"/>
          <p:nvPr/>
        </p:nvSpPr>
        <p:spPr>
          <a:xfrm>
            <a:off x="-40027" y="1804667"/>
            <a:ext cx="18328027" cy="606705"/>
          </a:xfrm>
          <a:prstGeom prst="rect">
            <a:avLst/>
          </a:prstGeom>
        </p:spPr>
        <p:txBody>
          <a:bodyPr wrap="square" lIns="0" tIns="0" rIns="0" bIns="0" rtlCol="0" anchor="t">
            <a:spAutoFit/>
          </a:bodyPr>
          <a:lstStyle/>
          <a:p>
            <a:pPr algn="ctr">
              <a:lnSpc>
                <a:spcPts val="4899"/>
              </a:lnSpc>
            </a:pPr>
            <a:r>
              <a:rPr lang="en-US" sz="4000" b="1" u="sng">
                <a:solidFill>
                  <a:srgbClr val="136447"/>
                </a:solidFill>
                <a:latin typeface="+mj-lt"/>
              </a:rPr>
              <a:t>2. Giải thích kết quả thí nghiệm</a:t>
            </a:r>
          </a:p>
        </p:txBody>
      </p:sp>
      <p:sp>
        <p:nvSpPr>
          <p:cNvPr id="14" name="Freeform 11">
            <a:extLst>
              <a:ext uri="{FF2B5EF4-FFF2-40B4-BE49-F238E27FC236}">
                <a16:creationId xmlns:a16="http://schemas.microsoft.com/office/drawing/2014/main" id="{B551FCE4-0552-75B9-7527-4D519C534C78}"/>
              </a:ext>
            </a:extLst>
          </p:cNvPr>
          <p:cNvSpPr/>
          <p:nvPr/>
        </p:nvSpPr>
        <p:spPr>
          <a:xfrm>
            <a:off x="237079" y="7747090"/>
            <a:ext cx="13870892" cy="1934713"/>
          </a:xfrm>
          <a:custGeom>
            <a:avLst/>
            <a:gdLst/>
            <a:ahLst/>
            <a:cxnLst/>
            <a:rect l="l" t="t" r="r" b="b"/>
            <a:pathLst>
              <a:path w="3653239" h="894925">
                <a:moveTo>
                  <a:pt x="28465" y="0"/>
                </a:moveTo>
                <a:lnTo>
                  <a:pt x="3624774" y="0"/>
                </a:lnTo>
                <a:cubicBezTo>
                  <a:pt x="3632323" y="0"/>
                  <a:pt x="3639564" y="2999"/>
                  <a:pt x="3644902" y="8337"/>
                </a:cubicBezTo>
                <a:cubicBezTo>
                  <a:pt x="3650240" y="13676"/>
                  <a:pt x="3653239" y="20916"/>
                  <a:pt x="3653239" y="28465"/>
                </a:cubicBezTo>
                <a:lnTo>
                  <a:pt x="3653239" y="866460"/>
                </a:lnTo>
                <a:cubicBezTo>
                  <a:pt x="3653239" y="882181"/>
                  <a:pt x="3640495" y="894925"/>
                  <a:pt x="3624774" y="894925"/>
                </a:cubicBezTo>
                <a:lnTo>
                  <a:pt x="28465" y="894925"/>
                </a:lnTo>
                <a:cubicBezTo>
                  <a:pt x="20916" y="894925"/>
                  <a:pt x="13676" y="891926"/>
                  <a:pt x="8337" y="886588"/>
                </a:cubicBezTo>
                <a:cubicBezTo>
                  <a:pt x="2999" y="881250"/>
                  <a:pt x="0" y="874009"/>
                  <a:pt x="0" y="866460"/>
                </a:cubicBezTo>
                <a:lnTo>
                  <a:pt x="0" y="28465"/>
                </a:lnTo>
                <a:cubicBezTo>
                  <a:pt x="0" y="20916"/>
                  <a:pt x="2999" y="13676"/>
                  <a:pt x="8337" y="8337"/>
                </a:cubicBezTo>
                <a:cubicBezTo>
                  <a:pt x="13676" y="2999"/>
                  <a:pt x="20916" y="0"/>
                  <a:pt x="28465" y="0"/>
                </a:cubicBezTo>
                <a:close/>
              </a:path>
            </a:pathLst>
          </a:custGeom>
          <a:solidFill>
            <a:srgbClr val="F0F5DB"/>
          </a:solidFill>
        </p:spPr>
        <p:txBody>
          <a:bodyPr/>
          <a:lstStyle/>
          <a:p>
            <a:pPr marL="0" marR="0">
              <a:spcBef>
                <a:spcPts val="0"/>
              </a:spcBef>
              <a:spcAft>
                <a:spcPts val="0"/>
              </a:spcAft>
            </a:pPr>
            <a:r>
              <a:rPr lang="vi-VN" sz="2800" dirty="0">
                <a:effectLst/>
                <a:latin typeface="+mj-lt"/>
                <a:ea typeface="Calibri" panose="020F0502020204030204" pitchFamily="34" charset="0"/>
              </a:rPr>
              <a:t>- </a:t>
            </a:r>
            <a:r>
              <a:rPr lang="de-DE" sz="2800" dirty="0">
                <a:effectLst/>
                <a:latin typeface="+mj-lt"/>
                <a:ea typeface="Calibri" panose="020F0502020204030204" pitchFamily="34" charset="0"/>
              </a:rPr>
              <a:t>Dựa vào thí nghiệm trên operon Lac của </a:t>
            </a:r>
            <a:r>
              <a:rPr lang="de-DE" sz="2800" i="1" dirty="0">
                <a:effectLst/>
                <a:latin typeface="+mj-lt"/>
                <a:ea typeface="Calibri" panose="020F0502020204030204" pitchFamily="34" charset="0"/>
              </a:rPr>
              <a:t>E.coli</a:t>
            </a:r>
            <a:r>
              <a:rPr lang="de-DE" sz="2800" dirty="0">
                <a:effectLst/>
                <a:latin typeface="+mj-lt"/>
                <a:ea typeface="Calibri" panose="020F0502020204030204" pitchFamily="34" charset="0"/>
              </a:rPr>
              <a:t>.</a:t>
            </a:r>
            <a:endParaRPr lang="en-US" sz="2800" dirty="0">
              <a:effectLst/>
              <a:latin typeface="+mj-lt"/>
              <a:ea typeface="Calibri" panose="020F0502020204030204" pitchFamily="34" charset="0"/>
            </a:endParaRPr>
          </a:p>
          <a:p>
            <a:r>
              <a:rPr lang="vi-VN" sz="2800" dirty="0">
                <a:effectLst/>
                <a:latin typeface="+mj-lt"/>
                <a:ea typeface="Calibri" panose="020F0502020204030204" pitchFamily="34" charset="0"/>
              </a:rPr>
              <a:t>- </a:t>
            </a:r>
            <a:r>
              <a:rPr lang="de-DE" sz="2800" dirty="0">
                <a:effectLst/>
                <a:latin typeface="+mj-lt"/>
                <a:ea typeface="Calibri" panose="020F0502020204030204" pitchFamily="34" charset="0"/>
              </a:rPr>
              <a:t>Dựa trên sự gia tăng đồng thời của các loại enzyme, hai nhà khoa học nhận thấy các gene lacZ, lacY và lacA được phân bố nằm liền nhau thành cụm trên phần tử DNA (thuộc cùng một đơn vị phiên mã), được điều khiển bởi một vùng promoter và một vùng operator.</a:t>
            </a:r>
            <a:endParaRPr lang="en-US" sz="2800" dirty="0">
              <a:latin typeface="+mj-lt"/>
            </a:endParaRPr>
          </a:p>
        </p:txBody>
      </p:sp>
      <p:sp>
        <p:nvSpPr>
          <p:cNvPr id="15" name="AutoShape 6">
            <a:extLst>
              <a:ext uri="{FF2B5EF4-FFF2-40B4-BE49-F238E27FC236}">
                <a16:creationId xmlns:a16="http://schemas.microsoft.com/office/drawing/2014/main" id="{860EDE34-2A91-98D2-6D92-573136CAA4AB}"/>
              </a:ext>
            </a:extLst>
          </p:cNvPr>
          <p:cNvSpPr/>
          <p:nvPr/>
        </p:nvSpPr>
        <p:spPr>
          <a:xfrm>
            <a:off x="655921" y="7505700"/>
            <a:ext cx="9771692" cy="0"/>
          </a:xfrm>
          <a:prstGeom prst="line">
            <a:avLst/>
          </a:prstGeom>
          <a:ln w="47625" cap="flat">
            <a:solidFill>
              <a:srgbClr val="136447"/>
            </a:solidFill>
            <a:prstDash val="lgDash"/>
            <a:headEnd type="none" w="sm" len="sm"/>
            <a:tailEnd type="none" w="sm" len="sm"/>
          </a:ln>
        </p:spPr>
        <p:txBody>
          <a:bodyPr/>
          <a:lstStyle/>
          <a:p>
            <a:endParaRPr lang="en-US">
              <a:latin typeface="+mj-lt"/>
            </a:endParaRPr>
          </a:p>
        </p:txBody>
      </p:sp>
      <p:sp>
        <p:nvSpPr>
          <p:cNvPr id="28" name="TextBox 27">
            <a:extLst>
              <a:ext uri="{FF2B5EF4-FFF2-40B4-BE49-F238E27FC236}">
                <a16:creationId xmlns:a16="http://schemas.microsoft.com/office/drawing/2014/main" id="{BE43D971-F006-F6A2-1A2B-7A596C391BF9}"/>
              </a:ext>
            </a:extLst>
          </p:cNvPr>
          <p:cNvSpPr txBox="1"/>
          <p:nvPr/>
        </p:nvSpPr>
        <p:spPr>
          <a:xfrm>
            <a:off x="361170" y="6258247"/>
            <a:ext cx="14345430" cy="1077218"/>
          </a:xfrm>
          <a:prstGeom prst="rect">
            <a:avLst/>
          </a:prstGeom>
          <a:noFill/>
        </p:spPr>
        <p:txBody>
          <a:bodyPr wrap="square">
            <a:spAutoFit/>
          </a:bodyPr>
          <a:lstStyle/>
          <a:p>
            <a:r>
              <a:rPr lang="vi-VN" sz="3200" dirty="0">
                <a:effectLst/>
                <a:latin typeface="+mj-lt"/>
                <a:ea typeface="Calibri" panose="020F0502020204030204" pitchFamily="34" charset="0"/>
              </a:rPr>
              <a:t>Tại sao hai nhà khoa học Jacob và Monod có thể kết luận ba gene lacZ, lacY và lacA cùng nằm trên một phân tử DNA?</a:t>
            </a:r>
            <a:endParaRPr lang="en-US" sz="3200" dirty="0">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7446"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14221462" y="-1106380"/>
            <a:ext cx="5643983" cy="5325868"/>
          </a:xfrm>
          <a:custGeom>
            <a:avLst/>
            <a:gdLst/>
            <a:ahLst/>
            <a:cxnLst/>
            <a:rect l="l" t="t" r="r" b="b"/>
            <a:pathLst>
              <a:path w="5643983" h="5325868">
                <a:moveTo>
                  <a:pt x="0" y="0"/>
                </a:moveTo>
                <a:lnTo>
                  <a:pt x="5643984" y="0"/>
                </a:lnTo>
                <a:lnTo>
                  <a:pt x="5643984" y="5325868"/>
                </a:lnTo>
                <a:lnTo>
                  <a:pt x="0" y="5325868"/>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4" name="AutoShape 4"/>
          <p:cNvSpPr/>
          <p:nvPr/>
        </p:nvSpPr>
        <p:spPr>
          <a:xfrm flipV="1">
            <a:off x="2440917" y="6982591"/>
            <a:ext cx="9877210" cy="6150"/>
          </a:xfrm>
          <a:prstGeom prst="line">
            <a:avLst/>
          </a:prstGeom>
          <a:ln w="47625" cap="flat">
            <a:solidFill>
              <a:srgbClr val="136447"/>
            </a:solidFill>
            <a:prstDash val="lgDash"/>
            <a:headEnd type="none" w="sm" len="sm"/>
            <a:tailEnd type="none" w="sm" len="sm"/>
          </a:ln>
        </p:spPr>
        <p:txBody>
          <a:bodyPr/>
          <a:lstStyle/>
          <a:p>
            <a:endParaRPr lang="en-US">
              <a:latin typeface="+mj-lt"/>
            </a:endParaRPr>
          </a:p>
        </p:txBody>
      </p:sp>
      <p:sp>
        <p:nvSpPr>
          <p:cNvPr id="5" name="AutoShape 5"/>
          <p:cNvSpPr/>
          <p:nvPr/>
        </p:nvSpPr>
        <p:spPr>
          <a:xfrm>
            <a:off x="3626532" y="3704353"/>
            <a:ext cx="9771692" cy="0"/>
          </a:xfrm>
          <a:prstGeom prst="line">
            <a:avLst/>
          </a:prstGeom>
          <a:ln w="47625" cap="flat">
            <a:solidFill>
              <a:srgbClr val="136447"/>
            </a:solidFill>
            <a:prstDash val="lgDash"/>
            <a:headEnd type="none" w="sm" len="sm"/>
            <a:tailEnd type="none" w="sm" len="sm"/>
          </a:ln>
        </p:spPr>
        <p:txBody>
          <a:bodyPr/>
          <a:lstStyle/>
          <a:p>
            <a:endParaRPr lang="en-US">
              <a:latin typeface="+mj-lt"/>
            </a:endParaRPr>
          </a:p>
        </p:txBody>
      </p:sp>
      <p:sp>
        <p:nvSpPr>
          <p:cNvPr id="9" name="Freeform 9"/>
          <p:cNvSpPr/>
          <p:nvPr/>
        </p:nvSpPr>
        <p:spPr>
          <a:xfrm>
            <a:off x="422714" y="1028700"/>
            <a:ext cx="3203819" cy="4979197"/>
          </a:xfrm>
          <a:custGeom>
            <a:avLst/>
            <a:gdLst/>
            <a:ahLst/>
            <a:cxnLst/>
            <a:rect l="l" t="t" r="r" b="b"/>
            <a:pathLst>
              <a:path w="3203819" h="4979197">
                <a:moveTo>
                  <a:pt x="0" y="0"/>
                </a:moveTo>
                <a:lnTo>
                  <a:pt x="3203818" y="0"/>
                </a:lnTo>
                <a:lnTo>
                  <a:pt x="3203818" y="4979197"/>
                </a:lnTo>
                <a:lnTo>
                  <a:pt x="0" y="4979197"/>
                </a:lnTo>
                <a:lnTo>
                  <a:pt x="0" y="0"/>
                </a:lnTo>
                <a:close/>
              </a:path>
            </a:pathLst>
          </a:custGeom>
          <a:blipFill>
            <a:blip r:embed="rId6"/>
            <a:stretch>
              <a:fillRect l="-151" r="-207092"/>
            </a:stretch>
          </a:blipFill>
        </p:spPr>
        <p:txBody>
          <a:bodyPr/>
          <a:lstStyle/>
          <a:p>
            <a:endParaRPr lang="en-US">
              <a:latin typeface="+mj-lt"/>
            </a:endParaRPr>
          </a:p>
        </p:txBody>
      </p:sp>
      <p:grpSp>
        <p:nvGrpSpPr>
          <p:cNvPr id="17" name="Group 16">
            <a:extLst>
              <a:ext uri="{FF2B5EF4-FFF2-40B4-BE49-F238E27FC236}">
                <a16:creationId xmlns:a16="http://schemas.microsoft.com/office/drawing/2014/main" id="{0687AEE6-245F-6ACA-4B7F-85A6DAEAACE8}"/>
              </a:ext>
            </a:extLst>
          </p:cNvPr>
          <p:cNvGrpSpPr/>
          <p:nvPr/>
        </p:nvGrpSpPr>
        <p:grpSpPr>
          <a:xfrm>
            <a:off x="843020" y="7307293"/>
            <a:ext cx="13870892" cy="1927942"/>
            <a:chOff x="843020" y="6344957"/>
            <a:chExt cx="13870892" cy="3047127"/>
          </a:xfrm>
        </p:grpSpPr>
        <p:grpSp>
          <p:nvGrpSpPr>
            <p:cNvPr id="6" name="Group 6"/>
            <p:cNvGrpSpPr/>
            <p:nvPr/>
          </p:nvGrpSpPr>
          <p:grpSpPr>
            <a:xfrm>
              <a:off x="843020" y="6344957"/>
              <a:ext cx="13870892" cy="2261736"/>
              <a:chOff x="0" y="0"/>
              <a:chExt cx="3653239" cy="595684"/>
            </a:xfrm>
          </p:grpSpPr>
          <p:sp>
            <p:nvSpPr>
              <p:cNvPr id="7" name="Freeform 7"/>
              <p:cNvSpPr/>
              <p:nvPr/>
            </p:nvSpPr>
            <p:spPr>
              <a:xfrm>
                <a:off x="0" y="0"/>
                <a:ext cx="3653239" cy="595684"/>
              </a:xfrm>
              <a:custGeom>
                <a:avLst/>
                <a:gdLst/>
                <a:ahLst/>
                <a:cxnLst/>
                <a:rect l="l" t="t" r="r" b="b"/>
                <a:pathLst>
                  <a:path w="3653239" h="595684">
                    <a:moveTo>
                      <a:pt x="28465" y="0"/>
                    </a:moveTo>
                    <a:lnTo>
                      <a:pt x="3624774" y="0"/>
                    </a:lnTo>
                    <a:cubicBezTo>
                      <a:pt x="3632323" y="0"/>
                      <a:pt x="3639564" y="2999"/>
                      <a:pt x="3644902" y="8337"/>
                    </a:cubicBezTo>
                    <a:cubicBezTo>
                      <a:pt x="3650240" y="13676"/>
                      <a:pt x="3653239" y="20916"/>
                      <a:pt x="3653239" y="28465"/>
                    </a:cubicBezTo>
                    <a:lnTo>
                      <a:pt x="3653239" y="567218"/>
                    </a:lnTo>
                    <a:cubicBezTo>
                      <a:pt x="3653239" y="574768"/>
                      <a:pt x="3650240" y="582008"/>
                      <a:pt x="3644902" y="587346"/>
                    </a:cubicBezTo>
                    <a:cubicBezTo>
                      <a:pt x="3639564" y="592685"/>
                      <a:pt x="3632323" y="595684"/>
                      <a:pt x="3624774" y="595684"/>
                    </a:cubicBezTo>
                    <a:lnTo>
                      <a:pt x="28465" y="595684"/>
                    </a:lnTo>
                    <a:cubicBezTo>
                      <a:pt x="12744" y="595684"/>
                      <a:pt x="0" y="582939"/>
                      <a:pt x="0" y="567218"/>
                    </a:cubicBezTo>
                    <a:lnTo>
                      <a:pt x="0" y="28465"/>
                    </a:lnTo>
                    <a:cubicBezTo>
                      <a:pt x="0" y="20916"/>
                      <a:pt x="2999" y="13676"/>
                      <a:pt x="8337" y="8337"/>
                    </a:cubicBezTo>
                    <a:cubicBezTo>
                      <a:pt x="13676" y="2999"/>
                      <a:pt x="20916" y="0"/>
                      <a:pt x="28465" y="0"/>
                    </a:cubicBezTo>
                    <a:close/>
                  </a:path>
                </a:pathLst>
              </a:custGeom>
              <a:solidFill>
                <a:srgbClr val="F0F5DB"/>
              </a:solidFill>
            </p:spPr>
            <p:txBody>
              <a:bodyPr/>
              <a:lstStyle/>
              <a:p>
                <a:endParaRPr lang="en-US">
                  <a:latin typeface="+mj-lt"/>
                </a:endParaRPr>
              </a:p>
            </p:txBody>
          </p:sp>
          <p:sp>
            <p:nvSpPr>
              <p:cNvPr id="8" name="TextBox 8"/>
              <p:cNvSpPr txBox="1"/>
              <p:nvPr/>
            </p:nvSpPr>
            <p:spPr>
              <a:xfrm>
                <a:off x="0" y="-104775"/>
                <a:ext cx="3653239" cy="700459"/>
              </a:xfrm>
              <a:prstGeom prst="rect">
                <a:avLst/>
              </a:prstGeom>
            </p:spPr>
            <p:txBody>
              <a:bodyPr lIns="50800" tIns="50800" rIns="50800" bIns="50800" rtlCol="0" anchor="ctr"/>
              <a:lstStyle/>
              <a:p>
                <a:pPr>
                  <a:lnSpc>
                    <a:spcPts val="3779"/>
                  </a:lnSpc>
                </a:pPr>
                <a:endParaRPr sz="3200">
                  <a:latin typeface="+mj-lt"/>
                </a:endParaRPr>
              </a:p>
              <a:p>
                <a:pPr>
                  <a:lnSpc>
                    <a:spcPts val="3779"/>
                  </a:lnSpc>
                </a:pPr>
                <a:endParaRPr sz="3200">
                  <a:latin typeface="+mj-lt"/>
                </a:endParaRPr>
              </a:p>
            </p:txBody>
          </p:sp>
        </p:grpSp>
        <p:sp>
          <p:nvSpPr>
            <p:cNvPr id="11" name="TextBox 11"/>
            <p:cNvSpPr txBox="1"/>
            <p:nvPr/>
          </p:nvSpPr>
          <p:spPr>
            <a:xfrm>
              <a:off x="1344258" y="6790929"/>
              <a:ext cx="12868415" cy="2601155"/>
            </a:xfrm>
            <a:prstGeom prst="rect">
              <a:avLst/>
            </a:prstGeom>
          </p:spPr>
          <p:txBody>
            <a:bodyPr lIns="0" tIns="0" rIns="0" bIns="0" rtlCol="0" anchor="t">
              <a:spAutoFit/>
            </a:bodyPr>
            <a:lstStyle/>
            <a:p>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hoà</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gene </a:t>
              </a:r>
              <a:r>
                <a:rPr lang="en-US" sz="3200" dirty="0" err="1">
                  <a:solidFill>
                    <a:srgbClr val="000000"/>
                  </a:solidFill>
                  <a:latin typeface="+mj-lt"/>
                </a:rPr>
                <a:t>là</a:t>
              </a:r>
              <a:r>
                <a:rPr lang="en-US" sz="3200" dirty="0">
                  <a:solidFill>
                    <a:srgbClr val="000000"/>
                  </a:solidFill>
                  <a:latin typeface="+mj-lt"/>
                </a:rPr>
                <a:t> </a:t>
              </a:r>
              <a:r>
                <a:rPr lang="en-US" sz="3200" dirty="0" err="1">
                  <a:solidFill>
                    <a:srgbClr val="000000"/>
                  </a:solidFill>
                  <a:latin typeface="+mj-lt"/>
                </a:rPr>
                <a:t>sự</a:t>
              </a:r>
              <a:r>
                <a:rPr lang="en-US" sz="3200" dirty="0">
                  <a:solidFill>
                    <a:srgbClr val="000000"/>
                  </a:solidFill>
                  <a:latin typeface="+mj-lt"/>
                </a:rPr>
                <a:t> </a:t>
              </a:r>
              <a:r>
                <a:rPr lang="en-US" sz="3200" dirty="0" err="1">
                  <a:solidFill>
                    <a:srgbClr val="000000"/>
                  </a:solidFill>
                  <a:latin typeface="+mj-lt"/>
                </a:rPr>
                <a:t>kiểm</a:t>
              </a:r>
              <a:r>
                <a:rPr lang="en-US" sz="3200" dirty="0">
                  <a:solidFill>
                    <a:srgbClr val="000000"/>
                  </a:solidFill>
                  <a:latin typeface="+mj-lt"/>
                </a:rPr>
                <a:t> </a:t>
              </a:r>
              <a:r>
                <a:rPr lang="en-US" sz="3200" dirty="0" err="1">
                  <a:solidFill>
                    <a:srgbClr val="000000"/>
                  </a:solidFill>
                  <a:latin typeface="+mj-lt"/>
                </a:rPr>
                <a:t>soát</a:t>
              </a:r>
              <a:r>
                <a:rPr lang="en-US" sz="3200" dirty="0">
                  <a:solidFill>
                    <a:srgbClr val="000000"/>
                  </a:solidFill>
                  <a:latin typeface="+mj-lt"/>
                </a:rPr>
                <a:t> </a:t>
              </a:r>
              <a:r>
                <a:rPr lang="en-US" sz="3200" dirty="0" err="1">
                  <a:solidFill>
                    <a:srgbClr val="000000"/>
                  </a:solidFill>
                  <a:latin typeface="+mj-lt"/>
                </a:rPr>
                <a:t>quá</a:t>
              </a:r>
              <a:r>
                <a:rPr lang="en-US" sz="3200" dirty="0">
                  <a:solidFill>
                    <a:srgbClr val="000000"/>
                  </a:solidFill>
                  <a:latin typeface="+mj-lt"/>
                </a:rPr>
                <a:t> </a:t>
              </a:r>
              <a:r>
                <a:rPr lang="en-US" sz="3200" dirty="0" err="1">
                  <a:solidFill>
                    <a:srgbClr val="000000"/>
                  </a:solidFill>
                  <a:latin typeface="+mj-lt"/>
                </a:rPr>
                <a:t>trình</a:t>
              </a:r>
              <a:r>
                <a:rPr lang="en-US" sz="3200" dirty="0">
                  <a:solidFill>
                    <a:srgbClr val="000000"/>
                  </a:solidFill>
                  <a:latin typeface="+mj-lt"/>
                </a:rPr>
                <a:t> </a:t>
              </a:r>
              <a:r>
                <a:rPr lang="en-US" sz="3200" dirty="0" err="1">
                  <a:solidFill>
                    <a:srgbClr val="000000"/>
                  </a:solidFill>
                  <a:latin typeface="+mj-lt"/>
                </a:rPr>
                <a:t>tạo</a:t>
              </a:r>
              <a:r>
                <a:rPr lang="en-US" sz="3200" dirty="0">
                  <a:solidFill>
                    <a:srgbClr val="000000"/>
                  </a:solidFill>
                  <a:latin typeface="+mj-lt"/>
                </a:rPr>
                <a:t> </a:t>
              </a:r>
              <a:r>
                <a:rPr lang="en-US" sz="3200" dirty="0" err="1">
                  <a:solidFill>
                    <a:srgbClr val="000000"/>
                  </a:solidFill>
                  <a:latin typeface="+mj-lt"/>
                </a:rPr>
                <a:t>ra</a:t>
              </a:r>
              <a:r>
                <a:rPr lang="en-US" sz="3200" dirty="0">
                  <a:solidFill>
                    <a:srgbClr val="000000"/>
                  </a:solidFill>
                  <a:latin typeface="+mj-lt"/>
                </a:rPr>
                <a:t> </a:t>
              </a:r>
              <a:r>
                <a:rPr lang="en-US" sz="3200" dirty="0" err="1">
                  <a:solidFill>
                    <a:srgbClr val="000000"/>
                  </a:solidFill>
                  <a:latin typeface="+mj-lt"/>
                </a:rPr>
                <a:t>sản</a:t>
              </a:r>
              <a:r>
                <a:rPr lang="en-US" sz="3200" dirty="0">
                  <a:solidFill>
                    <a:srgbClr val="000000"/>
                  </a:solidFill>
                  <a:latin typeface="+mj-lt"/>
                </a:rPr>
                <a:t> </a:t>
              </a:r>
              <a:r>
                <a:rPr lang="en-US" sz="3200" dirty="0" err="1">
                  <a:solidFill>
                    <a:srgbClr val="000000"/>
                  </a:solidFill>
                  <a:latin typeface="+mj-lt"/>
                </a:rPr>
                <a:t>phẩm</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gene </a:t>
              </a:r>
              <a:r>
                <a:rPr lang="en-US" sz="3200" dirty="0" err="1">
                  <a:solidFill>
                    <a:srgbClr val="000000"/>
                  </a:solidFill>
                  <a:latin typeface="+mj-lt"/>
                </a:rPr>
                <a:t>trong</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endParaRPr lang="en-US" sz="3200" dirty="0">
                <a:solidFill>
                  <a:srgbClr val="000000"/>
                </a:solidFill>
                <a:latin typeface="+mj-lt"/>
              </a:endParaRPr>
            </a:p>
            <a:p>
              <a:pPr>
                <a:lnSpc>
                  <a:spcPts val="5879"/>
                </a:lnSpc>
              </a:pPr>
              <a:endParaRPr lang="en-US" sz="3200" dirty="0">
                <a:solidFill>
                  <a:srgbClr val="000000"/>
                </a:solidFill>
                <a:latin typeface="+mj-lt"/>
              </a:endParaRPr>
            </a:p>
          </p:txBody>
        </p:sp>
      </p:grpSp>
      <p:sp>
        <p:nvSpPr>
          <p:cNvPr id="10" name="Freeform 10"/>
          <p:cNvSpPr/>
          <p:nvPr/>
        </p:nvSpPr>
        <p:spPr>
          <a:xfrm>
            <a:off x="13944600" y="4687820"/>
            <a:ext cx="4147929" cy="5325867"/>
          </a:xfrm>
          <a:custGeom>
            <a:avLst/>
            <a:gdLst/>
            <a:ahLst/>
            <a:cxnLst/>
            <a:rect l="l" t="t" r="r" b="b"/>
            <a:pathLst>
              <a:path w="3824855" h="4979197">
                <a:moveTo>
                  <a:pt x="0" y="0"/>
                </a:moveTo>
                <a:lnTo>
                  <a:pt x="3824854" y="0"/>
                </a:lnTo>
                <a:lnTo>
                  <a:pt x="3824854" y="4979197"/>
                </a:lnTo>
                <a:lnTo>
                  <a:pt x="0" y="4979197"/>
                </a:lnTo>
                <a:lnTo>
                  <a:pt x="0" y="0"/>
                </a:lnTo>
                <a:close/>
              </a:path>
            </a:pathLst>
          </a:custGeom>
          <a:blipFill>
            <a:blip r:embed="rId6"/>
            <a:stretch>
              <a:fillRect l="-157357"/>
            </a:stretch>
          </a:blipFill>
        </p:spPr>
        <p:txBody>
          <a:bodyPr/>
          <a:lstStyle/>
          <a:p>
            <a:endParaRPr lang="en-US">
              <a:latin typeface="+mj-lt"/>
            </a:endParaRPr>
          </a:p>
        </p:txBody>
      </p:sp>
      <p:sp>
        <p:nvSpPr>
          <p:cNvPr id="12" name="TextBox 12"/>
          <p:cNvSpPr txBox="1"/>
          <p:nvPr/>
        </p:nvSpPr>
        <p:spPr>
          <a:xfrm>
            <a:off x="2590800" y="6190113"/>
            <a:ext cx="11034935" cy="675826"/>
          </a:xfrm>
          <a:prstGeom prst="rect">
            <a:avLst/>
          </a:prstGeom>
        </p:spPr>
        <p:txBody>
          <a:bodyPr lIns="0" tIns="0" rIns="0" bIns="0" rtlCol="0" anchor="t">
            <a:spAutoFit/>
          </a:bodyPr>
          <a:lstStyle/>
          <a:p>
            <a:pPr>
              <a:lnSpc>
                <a:spcPts val="5943"/>
              </a:lnSpc>
            </a:pPr>
            <a:r>
              <a:rPr lang="en-US" sz="3200" dirty="0" err="1">
                <a:solidFill>
                  <a:srgbClr val="000000"/>
                </a:solidFill>
                <a:latin typeface="+mj-lt"/>
              </a:rPr>
              <a:t>Điều</a:t>
            </a:r>
            <a:r>
              <a:rPr lang="en-US" sz="3200" dirty="0">
                <a:solidFill>
                  <a:srgbClr val="000000"/>
                </a:solidFill>
                <a:latin typeface="+mj-lt"/>
              </a:rPr>
              <a:t> </a:t>
            </a:r>
            <a:r>
              <a:rPr lang="en-US" sz="3200" dirty="0" err="1">
                <a:solidFill>
                  <a:srgbClr val="000000"/>
                </a:solidFill>
                <a:latin typeface="+mj-lt"/>
              </a:rPr>
              <a:t>hòa</a:t>
            </a:r>
            <a:r>
              <a:rPr lang="en-US" sz="3200" dirty="0">
                <a:solidFill>
                  <a:srgbClr val="000000"/>
                </a:solidFill>
                <a:latin typeface="+mj-lt"/>
              </a:rPr>
              <a:t> </a:t>
            </a:r>
            <a:r>
              <a:rPr lang="en-US" sz="3200" dirty="0" err="1">
                <a:solidFill>
                  <a:srgbClr val="000000"/>
                </a:solidFill>
                <a:latin typeface="+mj-lt"/>
              </a:rPr>
              <a:t>hoạt</a:t>
            </a:r>
            <a:r>
              <a:rPr lang="en-US" sz="3200" dirty="0">
                <a:solidFill>
                  <a:srgbClr val="000000"/>
                </a:solidFill>
                <a:latin typeface="+mj-lt"/>
              </a:rPr>
              <a:t> </a:t>
            </a:r>
            <a:r>
              <a:rPr lang="en-US" sz="3200" dirty="0" err="1">
                <a:solidFill>
                  <a:srgbClr val="000000"/>
                </a:solidFill>
                <a:latin typeface="+mj-lt"/>
              </a:rPr>
              <a:t>động</a:t>
            </a:r>
            <a:r>
              <a:rPr lang="en-US" sz="3200" dirty="0">
                <a:solidFill>
                  <a:srgbClr val="000000"/>
                </a:solidFill>
                <a:latin typeface="+mj-lt"/>
              </a:rPr>
              <a:t> </a:t>
            </a:r>
            <a:r>
              <a:rPr lang="en-US" sz="3200" dirty="0" err="1">
                <a:solidFill>
                  <a:srgbClr val="000000"/>
                </a:solidFill>
                <a:latin typeface="+mj-lt"/>
              </a:rPr>
              <a:t>của</a:t>
            </a:r>
            <a:r>
              <a:rPr lang="en-US" sz="3200" dirty="0">
                <a:solidFill>
                  <a:srgbClr val="000000"/>
                </a:solidFill>
                <a:latin typeface="+mj-lt"/>
              </a:rPr>
              <a:t> gene là </a:t>
            </a:r>
            <a:r>
              <a:rPr lang="en-US" sz="3200" dirty="0" err="1">
                <a:solidFill>
                  <a:srgbClr val="000000"/>
                </a:solidFill>
                <a:latin typeface="+mj-lt"/>
              </a:rPr>
              <a:t>gi</a:t>
            </a:r>
            <a:r>
              <a:rPr lang="en-US" sz="3200" dirty="0">
                <a:solidFill>
                  <a:srgbClr val="000000"/>
                </a:solidFill>
                <a:latin typeface="+mj-lt"/>
              </a:rPr>
              <a:t>̀?</a:t>
            </a:r>
          </a:p>
        </p:txBody>
      </p:sp>
      <p:sp>
        <p:nvSpPr>
          <p:cNvPr id="13" name="Freeform 13"/>
          <p:cNvSpPr/>
          <p:nvPr/>
        </p:nvSpPr>
        <p:spPr>
          <a:xfrm>
            <a:off x="-1887179" y="8606693"/>
            <a:ext cx="5460398" cy="5152630"/>
          </a:xfrm>
          <a:custGeom>
            <a:avLst/>
            <a:gdLst/>
            <a:ahLst/>
            <a:cxnLst/>
            <a:rect l="l" t="t" r="r" b="b"/>
            <a:pathLst>
              <a:path w="5460398" h="5152630">
                <a:moveTo>
                  <a:pt x="0" y="0"/>
                </a:moveTo>
                <a:lnTo>
                  <a:pt x="5460398" y="0"/>
                </a:lnTo>
                <a:lnTo>
                  <a:pt x="5460398" y="5152630"/>
                </a:lnTo>
                <a:lnTo>
                  <a:pt x="0" y="5152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grpSp>
        <p:nvGrpSpPr>
          <p:cNvPr id="14" name="Group 14"/>
          <p:cNvGrpSpPr/>
          <p:nvPr/>
        </p:nvGrpSpPr>
        <p:grpSpPr>
          <a:xfrm>
            <a:off x="29728" y="-174138"/>
            <a:ext cx="19109348" cy="1871018"/>
            <a:chOff x="14" y="-1325588"/>
            <a:chExt cx="25479132" cy="2494690"/>
          </a:xfrm>
        </p:grpSpPr>
        <p:sp>
          <p:nvSpPr>
            <p:cNvPr id="15" name="AutoShape 15"/>
            <p:cNvSpPr/>
            <p:nvPr/>
          </p:nvSpPr>
          <p:spPr>
            <a:xfrm>
              <a:off x="14" y="1150052"/>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6" name="TextBox 16"/>
            <p:cNvSpPr txBox="1"/>
            <p:nvPr/>
          </p:nvSpPr>
          <p:spPr>
            <a:xfrm>
              <a:off x="158638" y="-1325588"/>
              <a:ext cx="25161883" cy="765594"/>
            </a:xfrm>
            <a:prstGeom prst="rect">
              <a:avLst/>
            </a:prstGeom>
          </p:spPr>
          <p:txBody>
            <a:bodyPr lIns="0" tIns="0" rIns="0" bIns="0" rtlCol="0" anchor="t">
              <a:spAutoFit/>
            </a:bodyPr>
            <a:lstStyle/>
            <a:p>
              <a:pPr marL="0" lvl="0" indent="0">
                <a:lnSpc>
                  <a:spcPts val="4691"/>
                </a:lnSpc>
                <a:spcBef>
                  <a:spcPct val="0"/>
                </a:spcBef>
              </a:pPr>
              <a:endParaRPr lang="en-US" sz="3608" b="1">
                <a:solidFill>
                  <a:srgbClr val="136447"/>
                </a:solidFill>
                <a:latin typeface="+mj-lt"/>
              </a:endParaRPr>
            </a:p>
          </p:txBody>
        </p:sp>
      </p:grpSp>
      <p:grpSp>
        <p:nvGrpSpPr>
          <p:cNvPr id="18" name="Group 6">
            <a:extLst>
              <a:ext uri="{FF2B5EF4-FFF2-40B4-BE49-F238E27FC236}">
                <a16:creationId xmlns:a16="http://schemas.microsoft.com/office/drawing/2014/main" id="{963BBA60-921A-DB1E-4F84-F0E748CF1867}"/>
              </a:ext>
            </a:extLst>
          </p:cNvPr>
          <p:cNvGrpSpPr/>
          <p:nvPr/>
        </p:nvGrpSpPr>
        <p:grpSpPr>
          <a:xfrm>
            <a:off x="-29695" y="-410547"/>
            <a:ext cx="19139053" cy="2046690"/>
            <a:chOff x="-39592" y="1132877"/>
            <a:chExt cx="25518738" cy="2728918"/>
          </a:xfrm>
        </p:grpSpPr>
        <p:sp>
          <p:nvSpPr>
            <p:cNvPr id="19" name="AutoShape 7">
              <a:extLst>
                <a:ext uri="{FF2B5EF4-FFF2-40B4-BE49-F238E27FC236}">
                  <a16:creationId xmlns:a16="http://schemas.microsoft.com/office/drawing/2014/main" id="{A8D96A5B-D4AF-F11D-DA73-0F08500026E4}"/>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20" name="TextBox 8">
              <a:extLst>
                <a:ext uri="{FF2B5EF4-FFF2-40B4-BE49-F238E27FC236}">
                  <a16:creationId xmlns:a16="http://schemas.microsoft.com/office/drawing/2014/main" id="{1C296AF0-74AC-4C33-1435-3538F0D1B66A}"/>
                </a:ext>
              </a:extLst>
            </p:cNvPr>
            <p:cNvSpPr txBox="1"/>
            <p:nvPr/>
          </p:nvSpPr>
          <p:spPr>
            <a:xfrm>
              <a:off x="-39592" y="1892026"/>
              <a:ext cx="24383956" cy="1969769"/>
            </a:xfrm>
            <a:prstGeom prst="rect">
              <a:avLst/>
            </a:prstGeom>
          </p:spPr>
          <p:txBody>
            <a:bodyPr lIns="0" tIns="0" rIns="0" bIns="0" rtlCol="0" anchor="t">
              <a:spAutoFit/>
            </a:bodyPr>
            <a:lstStyle/>
            <a:p>
              <a:pPr marL="0" lvl="0" indent="0" algn="ctr">
                <a:spcBef>
                  <a:spcPct val="0"/>
                </a:spcBef>
              </a:pPr>
              <a:r>
                <a:rPr lang="vi-VN" sz="4800" b="1">
                  <a:solidFill>
                    <a:srgbClr val="136447"/>
                  </a:solidFill>
                  <a:latin typeface="+mj-lt"/>
                </a:rPr>
                <a:t>I. THÍ NGHIỆM XÁC ĐỊNH CƠ CHẾ ĐIỀU HÒA BIỂU HIỆN GENE CỦA OPERON LAC</a:t>
              </a:r>
            </a:p>
          </p:txBody>
        </p:sp>
      </p:grpSp>
      <p:sp>
        <p:nvSpPr>
          <p:cNvPr id="21" name="TextBox 6">
            <a:extLst>
              <a:ext uri="{FF2B5EF4-FFF2-40B4-BE49-F238E27FC236}">
                <a16:creationId xmlns:a16="http://schemas.microsoft.com/office/drawing/2014/main" id="{8FE71304-BCE7-5557-E10A-B8740174EB11}"/>
              </a:ext>
            </a:extLst>
          </p:cNvPr>
          <p:cNvSpPr txBox="1"/>
          <p:nvPr/>
        </p:nvSpPr>
        <p:spPr>
          <a:xfrm>
            <a:off x="-40027" y="1804667"/>
            <a:ext cx="18328027" cy="606705"/>
          </a:xfrm>
          <a:prstGeom prst="rect">
            <a:avLst/>
          </a:prstGeom>
        </p:spPr>
        <p:txBody>
          <a:bodyPr wrap="square" lIns="0" tIns="0" rIns="0" bIns="0" rtlCol="0" anchor="t">
            <a:spAutoFit/>
          </a:bodyPr>
          <a:lstStyle/>
          <a:p>
            <a:pPr algn="ctr">
              <a:lnSpc>
                <a:spcPts val="4899"/>
              </a:lnSpc>
            </a:pPr>
            <a:r>
              <a:rPr lang="en-US" sz="4000" b="1" u="sng">
                <a:solidFill>
                  <a:srgbClr val="136447"/>
                </a:solidFill>
                <a:latin typeface="+mj-lt"/>
              </a:rPr>
              <a:t>2. Giải thích kết quả thí nghiệm</a:t>
            </a:r>
          </a:p>
        </p:txBody>
      </p:sp>
      <p:sp>
        <p:nvSpPr>
          <p:cNvPr id="23" name="TextBox 22">
            <a:extLst>
              <a:ext uri="{FF2B5EF4-FFF2-40B4-BE49-F238E27FC236}">
                <a16:creationId xmlns:a16="http://schemas.microsoft.com/office/drawing/2014/main" id="{AF98DEA8-EAEF-3D6B-2100-6DFEE6BDF07E}"/>
              </a:ext>
            </a:extLst>
          </p:cNvPr>
          <p:cNvSpPr txBox="1"/>
          <p:nvPr/>
        </p:nvSpPr>
        <p:spPr>
          <a:xfrm>
            <a:off x="3588850" y="3000886"/>
            <a:ext cx="11955950" cy="584775"/>
          </a:xfrm>
          <a:prstGeom prst="rect">
            <a:avLst/>
          </a:prstGeom>
          <a:noFill/>
        </p:spPr>
        <p:txBody>
          <a:bodyPr wrap="square">
            <a:spAutoFit/>
          </a:bodyPr>
          <a:lstStyle/>
          <a:p>
            <a:r>
              <a:rPr lang="vi-VN" sz="3200" dirty="0">
                <a:effectLst/>
                <a:latin typeface="+mj-lt"/>
                <a:ea typeface="Calibri" panose="020F0502020204030204" pitchFamily="34" charset="0"/>
              </a:rPr>
              <a:t>Cho biết điều gì sẽ xảy ra khi đường lactose được sử dụng hết?</a:t>
            </a:r>
            <a:endParaRPr lang="en-US" sz="3200" dirty="0">
              <a:latin typeface="+mj-lt"/>
            </a:endParaRPr>
          </a:p>
        </p:txBody>
      </p:sp>
      <p:grpSp>
        <p:nvGrpSpPr>
          <p:cNvPr id="25" name="Group 6">
            <a:extLst>
              <a:ext uri="{FF2B5EF4-FFF2-40B4-BE49-F238E27FC236}">
                <a16:creationId xmlns:a16="http://schemas.microsoft.com/office/drawing/2014/main" id="{8A99D8A4-60E8-476B-C339-37145AEB53D4}"/>
              </a:ext>
            </a:extLst>
          </p:cNvPr>
          <p:cNvGrpSpPr/>
          <p:nvPr/>
        </p:nvGrpSpPr>
        <p:grpSpPr>
          <a:xfrm>
            <a:off x="3541737" y="3980484"/>
            <a:ext cx="10896181" cy="1431019"/>
            <a:chOff x="0" y="0"/>
            <a:chExt cx="3653239" cy="595684"/>
          </a:xfrm>
        </p:grpSpPr>
        <p:sp>
          <p:nvSpPr>
            <p:cNvPr id="27" name="Freeform 7">
              <a:extLst>
                <a:ext uri="{FF2B5EF4-FFF2-40B4-BE49-F238E27FC236}">
                  <a16:creationId xmlns:a16="http://schemas.microsoft.com/office/drawing/2014/main" id="{39784DAC-9162-0942-BBB1-0D43562A77A7}"/>
                </a:ext>
              </a:extLst>
            </p:cNvPr>
            <p:cNvSpPr/>
            <p:nvPr/>
          </p:nvSpPr>
          <p:spPr>
            <a:xfrm>
              <a:off x="0" y="0"/>
              <a:ext cx="3653239" cy="595684"/>
            </a:xfrm>
            <a:custGeom>
              <a:avLst/>
              <a:gdLst/>
              <a:ahLst/>
              <a:cxnLst/>
              <a:rect l="l" t="t" r="r" b="b"/>
              <a:pathLst>
                <a:path w="3653239" h="595684">
                  <a:moveTo>
                    <a:pt x="28465" y="0"/>
                  </a:moveTo>
                  <a:lnTo>
                    <a:pt x="3624774" y="0"/>
                  </a:lnTo>
                  <a:cubicBezTo>
                    <a:pt x="3632323" y="0"/>
                    <a:pt x="3639564" y="2999"/>
                    <a:pt x="3644902" y="8337"/>
                  </a:cubicBezTo>
                  <a:cubicBezTo>
                    <a:pt x="3650240" y="13676"/>
                    <a:pt x="3653239" y="20916"/>
                    <a:pt x="3653239" y="28465"/>
                  </a:cubicBezTo>
                  <a:lnTo>
                    <a:pt x="3653239" y="567218"/>
                  </a:lnTo>
                  <a:cubicBezTo>
                    <a:pt x="3653239" y="574768"/>
                    <a:pt x="3650240" y="582008"/>
                    <a:pt x="3644902" y="587346"/>
                  </a:cubicBezTo>
                  <a:cubicBezTo>
                    <a:pt x="3639564" y="592685"/>
                    <a:pt x="3632323" y="595684"/>
                    <a:pt x="3624774" y="595684"/>
                  </a:cubicBezTo>
                  <a:lnTo>
                    <a:pt x="28465" y="595684"/>
                  </a:lnTo>
                  <a:cubicBezTo>
                    <a:pt x="12744" y="595684"/>
                    <a:pt x="0" y="582939"/>
                    <a:pt x="0" y="567218"/>
                  </a:cubicBezTo>
                  <a:lnTo>
                    <a:pt x="0" y="28465"/>
                  </a:lnTo>
                  <a:cubicBezTo>
                    <a:pt x="0" y="20916"/>
                    <a:pt x="2999" y="13676"/>
                    <a:pt x="8337" y="8337"/>
                  </a:cubicBezTo>
                  <a:cubicBezTo>
                    <a:pt x="13676" y="2999"/>
                    <a:pt x="20916" y="0"/>
                    <a:pt x="28465" y="0"/>
                  </a:cubicBezTo>
                  <a:close/>
                </a:path>
              </a:pathLst>
            </a:custGeom>
            <a:solidFill>
              <a:srgbClr val="F0F5DB"/>
            </a:solidFill>
          </p:spPr>
          <p:txBody>
            <a:bodyPr/>
            <a:lstStyle/>
            <a:p>
              <a:endParaRPr lang="en-US">
                <a:latin typeface="+mj-lt"/>
              </a:endParaRPr>
            </a:p>
          </p:txBody>
        </p:sp>
        <p:sp>
          <p:nvSpPr>
            <p:cNvPr id="28" name="TextBox 8">
              <a:extLst>
                <a:ext uri="{FF2B5EF4-FFF2-40B4-BE49-F238E27FC236}">
                  <a16:creationId xmlns:a16="http://schemas.microsoft.com/office/drawing/2014/main" id="{A5A9C01E-2C92-A745-9BBC-18F48B11EF15}"/>
                </a:ext>
              </a:extLst>
            </p:cNvPr>
            <p:cNvSpPr txBox="1"/>
            <p:nvPr/>
          </p:nvSpPr>
          <p:spPr>
            <a:xfrm>
              <a:off x="0" y="-104775"/>
              <a:ext cx="3653239" cy="700459"/>
            </a:xfrm>
            <a:prstGeom prst="rect">
              <a:avLst/>
            </a:prstGeom>
          </p:spPr>
          <p:txBody>
            <a:bodyPr lIns="50800" tIns="50800" rIns="50800" bIns="50800" rtlCol="0" anchor="ctr"/>
            <a:lstStyle/>
            <a:p>
              <a:pPr>
                <a:lnSpc>
                  <a:spcPts val="3779"/>
                </a:lnSpc>
              </a:pPr>
              <a:endParaRPr sz="3200" dirty="0">
                <a:latin typeface="+mj-lt"/>
              </a:endParaRPr>
            </a:p>
            <a:p>
              <a:pPr>
                <a:lnSpc>
                  <a:spcPts val="3779"/>
                </a:lnSpc>
              </a:pPr>
              <a:endParaRPr sz="3200" dirty="0">
                <a:latin typeface="+mj-lt"/>
              </a:endParaRPr>
            </a:p>
          </p:txBody>
        </p:sp>
      </p:grpSp>
      <p:sp>
        <p:nvSpPr>
          <p:cNvPr id="30" name="TextBox 29">
            <a:extLst>
              <a:ext uri="{FF2B5EF4-FFF2-40B4-BE49-F238E27FC236}">
                <a16:creationId xmlns:a16="http://schemas.microsoft.com/office/drawing/2014/main" id="{A976F537-5FCD-F280-DB8B-A9506FD1E00D}"/>
              </a:ext>
            </a:extLst>
          </p:cNvPr>
          <p:cNvSpPr txBox="1"/>
          <p:nvPr/>
        </p:nvSpPr>
        <p:spPr>
          <a:xfrm>
            <a:off x="3541737" y="4101166"/>
            <a:ext cx="10872786" cy="954107"/>
          </a:xfrm>
          <a:prstGeom prst="rect">
            <a:avLst/>
          </a:prstGeom>
          <a:noFill/>
        </p:spPr>
        <p:txBody>
          <a:bodyPr wrap="square">
            <a:spAutoFit/>
          </a:bodyPr>
          <a:lstStyle/>
          <a:p>
            <a:r>
              <a:rPr lang="de-DE" sz="2800" dirty="0">
                <a:effectLst/>
                <a:latin typeface="+mj-lt"/>
                <a:ea typeface="Calibri" panose="020F0502020204030204" pitchFamily="34" charset="0"/>
                <a:cs typeface="Arial" panose="020B0604020202020204" pitchFamily="34" charset="0"/>
              </a:rPr>
              <a:t>Khi lactose hết → protein </a:t>
            </a:r>
            <a:r>
              <a:rPr lang="de-DE" sz="2800" dirty="0">
                <a:latin typeface="+mj-lt"/>
                <a:ea typeface="Calibri" panose="020F0502020204030204" pitchFamily="34" charset="0"/>
                <a:cs typeface="Arial" panose="020B0604020202020204" pitchFamily="34" charset="0"/>
              </a:rPr>
              <a:t>điểu hòa </a:t>
            </a:r>
            <a:r>
              <a:rPr lang="de-DE" sz="2800" dirty="0">
                <a:effectLst/>
                <a:latin typeface="+mj-lt"/>
                <a:ea typeface="Calibri" panose="020F0502020204030204" pitchFamily="34" charset="0"/>
                <a:cs typeface="Arial" panose="020B0604020202020204" pitchFamily="34" charset="0"/>
              </a:rPr>
              <a:t>sẽ gắn vào vùng operator của operon lac, ngăn cản sự phiên mã của các gen cấu trúc.</a:t>
            </a:r>
            <a:endParaRPr lang="en-US" sz="2800" dirty="0">
              <a:latin typeface="+mj-lt"/>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4" y="1014413"/>
            <a:ext cx="19109348" cy="14288"/>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5" name="Freeform 5"/>
          <p:cNvSpPr/>
          <p:nvPr/>
        </p:nvSpPr>
        <p:spPr>
          <a:xfrm>
            <a:off x="0" y="3639077"/>
            <a:ext cx="11510642" cy="6440478"/>
          </a:xfrm>
          <a:custGeom>
            <a:avLst/>
            <a:gdLst/>
            <a:ahLst/>
            <a:cxnLst/>
            <a:rect l="l" t="t" r="r" b="b"/>
            <a:pathLst>
              <a:path w="11510642" h="6440478">
                <a:moveTo>
                  <a:pt x="0" y="0"/>
                </a:moveTo>
                <a:lnTo>
                  <a:pt x="11510642" y="0"/>
                </a:lnTo>
                <a:lnTo>
                  <a:pt x="11510642" y="6440478"/>
                </a:lnTo>
                <a:lnTo>
                  <a:pt x="0" y="6440478"/>
                </a:lnTo>
                <a:lnTo>
                  <a:pt x="0" y="0"/>
                </a:lnTo>
                <a:close/>
              </a:path>
            </a:pathLst>
          </a:custGeom>
          <a:blipFill>
            <a:blip r:embed="rId2"/>
            <a:stretch>
              <a:fillRect/>
            </a:stretch>
          </a:blipFill>
        </p:spPr>
        <p:txBody>
          <a:bodyPr/>
          <a:lstStyle/>
          <a:p>
            <a:endParaRPr lang="en-US">
              <a:latin typeface="+mj-lt"/>
            </a:endParaRPr>
          </a:p>
        </p:txBody>
      </p:sp>
      <p:grpSp>
        <p:nvGrpSpPr>
          <p:cNvPr id="17" name="Group 16">
            <a:extLst>
              <a:ext uri="{FF2B5EF4-FFF2-40B4-BE49-F238E27FC236}">
                <a16:creationId xmlns:a16="http://schemas.microsoft.com/office/drawing/2014/main" id="{142CF874-FCFC-9B8D-E61D-D4B9E1080439}"/>
              </a:ext>
            </a:extLst>
          </p:cNvPr>
          <p:cNvGrpSpPr/>
          <p:nvPr/>
        </p:nvGrpSpPr>
        <p:grpSpPr>
          <a:xfrm>
            <a:off x="1" y="1306724"/>
            <a:ext cx="11510640" cy="2681754"/>
            <a:chOff x="1" y="1306724"/>
            <a:chExt cx="11510640" cy="2681754"/>
          </a:xfrm>
        </p:grpSpPr>
        <p:grpSp>
          <p:nvGrpSpPr>
            <p:cNvPr id="6" name="Group 6"/>
            <p:cNvGrpSpPr/>
            <p:nvPr/>
          </p:nvGrpSpPr>
          <p:grpSpPr>
            <a:xfrm>
              <a:off x="3693819" y="1347735"/>
              <a:ext cx="7816822" cy="2064012"/>
              <a:chOff x="0" y="-57150"/>
              <a:chExt cx="2200768" cy="581107"/>
            </a:xfrm>
          </p:grpSpPr>
          <p:sp>
            <p:nvSpPr>
              <p:cNvPr id="7" name="Freeform 7"/>
              <p:cNvSpPr/>
              <p:nvPr/>
            </p:nvSpPr>
            <p:spPr>
              <a:xfrm>
                <a:off x="77290" y="-3616"/>
                <a:ext cx="2123478" cy="523957"/>
              </a:xfrm>
              <a:custGeom>
                <a:avLst/>
                <a:gdLst/>
                <a:ahLst/>
                <a:cxnLst/>
                <a:rect l="l" t="t" r="r" b="b"/>
                <a:pathLst>
                  <a:path w="2123478" h="523957">
                    <a:moveTo>
                      <a:pt x="52350" y="0"/>
                    </a:moveTo>
                    <a:lnTo>
                      <a:pt x="2071128" y="0"/>
                    </a:lnTo>
                    <a:cubicBezTo>
                      <a:pt x="2085012" y="0"/>
                      <a:pt x="2098328" y="5515"/>
                      <a:pt x="2108145" y="15333"/>
                    </a:cubicBezTo>
                    <a:cubicBezTo>
                      <a:pt x="2117963" y="25150"/>
                      <a:pt x="2123478" y="38466"/>
                      <a:pt x="2123478" y="52350"/>
                    </a:cubicBezTo>
                    <a:lnTo>
                      <a:pt x="2123478" y="471607"/>
                    </a:lnTo>
                    <a:cubicBezTo>
                      <a:pt x="2123478" y="485491"/>
                      <a:pt x="2117963" y="498807"/>
                      <a:pt x="2108145" y="508624"/>
                    </a:cubicBezTo>
                    <a:cubicBezTo>
                      <a:pt x="2098328" y="518442"/>
                      <a:pt x="2085012" y="523957"/>
                      <a:pt x="2071128" y="523957"/>
                    </a:cubicBezTo>
                    <a:lnTo>
                      <a:pt x="52350" y="523957"/>
                    </a:lnTo>
                    <a:cubicBezTo>
                      <a:pt x="38466" y="523957"/>
                      <a:pt x="25150" y="518442"/>
                      <a:pt x="15333" y="508624"/>
                    </a:cubicBezTo>
                    <a:cubicBezTo>
                      <a:pt x="5515" y="498807"/>
                      <a:pt x="0" y="485491"/>
                      <a:pt x="0" y="471607"/>
                    </a:cubicBezTo>
                    <a:lnTo>
                      <a:pt x="0" y="52350"/>
                    </a:lnTo>
                    <a:cubicBezTo>
                      <a:pt x="0" y="38466"/>
                      <a:pt x="5515" y="25150"/>
                      <a:pt x="15333" y="15333"/>
                    </a:cubicBezTo>
                    <a:cubicBezTo>
                      <a:pt x="25150" y="5515"/>
                      <a:pt x="38466" y="0"/>
                      <a:pt x="52350" y="0"/>
                    </a:cubicBezTo>
                    <a:close/>
                  </a:path>
                </a:pathLst>
              </a:custGeom>
              <a:solidFill>
                <a:srgbClr val="000000">
                  <a:alpha val="0"/>
                </a:srgbClr>
              </a:solidFill>
              <a:ln w="38100" cap="rnd">
                <a:solidFill>
                  <a:srgbClr val="000000"/>
                </a:solidFill>
                <a:prstDash val="lgDash"/>
                <a:round/>
              </a:ln>
            </p:spPr>
            <p:txBody>
              <a:bodyPr/>
              <a:lstStyle/>
              <a:p>
                <a:endParaRPr lang="en-US">
                  <a:latin typeface="+mj-lt"/>
                </a:endParaRPr>
              </a:p>
            </p:txBody>
          </p:sp>
          <p:sp>
            <p:nvSpPr>
              <p:cNvPr id="8" name="TextBox 8"/>
              <p:cNvSpPr txBox="1"/>
              <p:nvPr/>
            </p:nvSpPr>
            <p:spPr>
              <a:xfrm>
                <a:off x="0" y="-57150"/>
                <a:ext cx="2123478" cy="581107"/>
              </a:xfrm>
              <a:prstGeom prst="rect">
                <a:avLst/>
              </a:prstGeom>
            </p:spPr>
            <p:txBody>
              <a:bodyPr lIns="50800" tIns="50800" rIns="50800" bIns="50800" rtlCol="0" anchor="ctr"/>
              <a:lstStyle/>
              <a:p>
                <a:pPr algn="ctr">
                  <a:lnSpc>
                    <a:spcPts val="2659"/>
                  </a:lnSpc>
                </a:pPr>
                <a:endParaRPr>
                  <a:latin typeface="+mj-lt"/>
                </a:endParaRPr>
              </a:p>
            </p:txBody>
          </p:sp>
        </p:grpSp>
        <p:grpSp>
          <p:nvGrpSpPr>
            <p:cNvPr id="15" name="Group 14">
              <a:extLst>
                <a:ext uri="{FF2B5EF4-FFF2-40B4-BE49-F238E27FC236}">
                  <a16:creationId xmlns:a16="http://schemas.microsoft.com/office/drawing/2014/main" id="{40D190BD-8E58-B87E-1CAD-3DA3BE37FFC5}"/>
                </a:ext>
              </a:extLst>
            </p:cNvPr>
            <p:cNvGrpSpPr/>
            <p:nvPr/>
          </p:nvGrpSpPr>
          <p:grpSpPr>
            <a:xfrm>
              <a:off x="1" y="1306724"/>
              <a:ext cx="11323263" cy="2681754"/>
              <a:chOff x="1" y="1306724"/>
              <a:chExt cx="11323263" cy="2681754"/>
            </a:xfrm>
          </p:grpSpPr>
          <p:sp>
            <p:nvSpPr>
              <p:cNvPr id="12" name="Freeform 12"/>
              <p:cNvSpPr/>
              <p:nvPr/>
            </p:nvSpPr>
            <p:spPr>
              <a:xfrm>
                <a:off x="1" y="1306724"/>
                <a:ext cx="3860812" cy="2681754"/>
              </a:xfrm>
              <a:custGeom>
                <a:avLst/>
                <a:gdLst/>
                <a:ahLst/>
                <a:cxnLst/>
                <a:rect l="l" t="t" r="r" b="b"/>
                <a:pathLst>
                  <a:path w="3951019" h="2681754">
                    <a:moveTo>
                      <a:pt x="0" y="0"/>
                    </a:moveTo>
                    <a:lnTo>
                      <a:pt x="3951019" y="0"/>
                    </a:lnTo>
                    <a:lnTo>
                      <a:pt x="3951019" y="2681755"/>
                    </a:lnTo>
                    <a:lnTo>
                      <a:pt x="0" y="26817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mj-lt"/>
                </a:endParaRPr>
              </a:p>
            </p:txBody>
          </p:sp>
          <p:sp>
            <p:nvSpPr>
              <p:cNvPr id="13" name="TextBox 13"/>
              <p:cNvSpPr txBox="1"/>
              <p:nvPr/>
            </p:nvSpPr>
            <p:spPr>
              <a:xfrm>
                <a:off x="4114952" y="1585100"/>
                <a:ext cx="7208312" cy="1193468"/>
              </a:xfrm>
              <a:prstGeom prst="rect">
                <a:avLst/>
              </a:prstGeom>
            </p:spPr>
            <p:txBody>
              <a:bodyPr lIns="0" tIns="0" rIns="0" bIns="0" rtlCol="0" anchor="t">
                <a:spAutoFit/>
              </a:bodyPr>
              <a:lstStyle/>
              <a:p>
                <a:pPr>
                  <a:lnSpc>
                    <a:spcPts val="4807"/>
                  </a:lnSpc>
                  <a:spcBef>
                    <a:spcPct val="0"/>
                  </a:spcBef>
                </a:pPr>
                <a:r>
                  <a:rPr lang="en-US" sz="3434" dirty="0" err="1">
                    <a:solidFill>
                      <a:srgbClr val="000000"/>
                    </a:solidFill>
                    <a:latin typeface="+mj-lt"/>
                  </a:rPr>
                  <a:t>Học</a:t>
                </a:r>
                <a:r>
                  <a:rPr lang="en-US" sz="3434" dirty="0">
                    <a:solidFill>
                      <a:srgbClr val="000000"/>
                    </a:solidFill>
                    <a:latin typeface="+mj-lt"/>
                  </a:rPr>
                  <a:t> </a:t>
                </a:r>
                <a:r>
                  <a:rPr lang="en-US" sz="3434" dirty="0" err="1">
                    <a:solidFill>
                      <a:srgbClr val="000000"/>
                    </a:solidFill>
                    <a:latin typeface="+mj-lt"/>
                  </a:rPr>
                  <a:t>sinh</a:t>
                </a:r>
                <a:r>
                  <a:rPr lang="en-US" sz="3434" dirty="0">
                    <a:solidFill>
                      <a:srgbClr val="000000"/>
                    </a:solidFill>
                    <a:latin typeface="+mj-lt"/>
                  </a:rPr>
                  <a:t> </a:t>
                </a:r>
                <a:r>
                  <a:rPr lang="en-US" sz="3434" dirty="0" err="1">
                    <a:solidFill>
                      <a:srgbClr val="000000"/>
                    </a:solidFill>
                    <a:latin typeface="+mj-lt"/>
                  </a:rPr>
                  <a:t>đọc</a:t>
                </a:r>
                <a:r>
                  <a:rPr lang="en-US" sz="3434" dirty="0">
                    <a:solidFill>
                      <a:srgbClr val="000000"/>
                    </a:solidFill>
                    <a:latin typeface="+mj-lt"/>
                  </a:rPr>
                  <a:t> </a:t>
                </a:r>
                <a:r>
                  <a:rPr lang="en-US" sz="3434" dirty="0" err="1">
                    <a:solidFill>
                      <a:srgbClr val="000000"/>
                    </a:solidFill>
                    <a:latin typeface="+mj-lt"/>
                  </a:rPr>
                  <a:t>SGK</a:t>
                </a:r>
                <a:r>
                  <a:rPr lang="en-US" sz="3434" dirty="0">
                    <a:solidFill>
                      <a:srgbClr val="000000"/>
                    </a:solidFill>
                    <a:latin typeface="+mj-lt"/>
                  </a:rPr>
                  <a:t> + </a:t>
                </a:r>
                <a:r>
                  <a:rPr lang="en-US" sz="3434" dirty="0" err="1">
                    <a:solidFill>
                      <a:srgbClr val="000000"/>
                    </a:solidFill>
                    <a:latin typeface="+mj-lt"/>
                  </a:rPr>
                  <a:t>quan</a:t>
                </a:r>
                <a:r>
                  <a:rPr lang="en-US" sz="3434" dirty="0">
                    <a:solidFill>
                      <a:srgbClr val="000000"/>
                    </a:solidFill>
                    <a:latin typeface="+mj-lt"/>
                  </a:rPr>
                  <a:t> </a:t>
                </a:r>
                <a:r>
                  <a:rPr lang="en-US" sz="3434" dirty="0" err="1">
                    <a:solidFill>
                      <a:srgbClr val="000000"/>
                    </a:solidFill>
                    <a:latin typeface="+mj-lt"/>
                  </a:rPr>
                  <a:t>sát</a:t>
                </a:r>
                <a:r>
                  <a:rPr lang="en-US" sz="3434" dirty="0">
                    <a:solidFill>
                      <a:srgbClr val="000000"/>
                    </a:solidFill>
                    <a:latin typeface="+mj-lt"/>
                  </a:rPr>
                  <a:t> </a:t>
                </a:r>
                <a:r>
                  <a:rPr lang="en-US" sz="3434" dirty="0" err="1">
                    <a:solidFill>
                      <a:srgbClr val="000000"/>
                    </a:solidFill>
                    <a:latin typeface="+mj-lt"/>
                  </a:rPr>
                  <a:t>hình</a:t>
                </a:r>
                <a:r>
                  <a:rPr lang="en-US" sz="3434" dirty="0">
                    <a:solidFill>
                      <a:srgbClr val="000000"/>
                    </a:solidFill>
                    <a:latin typeface="+mj-lt"/>
                  </a:rPr>
                  <a:t> </a:t>
                </a:r>
                <a:r>
                  <a:rPr lang="en-US" sz="3434" dirty="0" err="1">
                    <a:solidFill>
                      <a:srgbClr val="000000"/>
                    </a:solidFill>
                    <a:latin typeface="+mj-lt"/>
                  </a:rPr>
                  <a:t>va</a:t>
                </a:r>
                <a:r>
                  <a:rPr lang="en-US" sz="3434" dirty="0">
                    <a:solidFill>
                      <a:srgbClr val="000000"/>
                    </a:solidFill>
                    <a:latin typeface="+mj-lt"/>
                  </a:rPr>
                  <a:t>̀ </a:t>
                </a:r>
                <a:r>
                  <a:rPr lang="en-US" sz="3434" dirty="0" err="1">
                    <a:solidFill>
                      <a:srgbClr val="000000"/>
                    </a:solidFill>
                    <a:latin typeface="+mj-lt"/>
                  </a:rPr>
                  <a:t>hoạt</a:t>
                </a:r>
                <a:r>
                  <a:rPr lang="en-US" sz="3434" dirty="0">
                    <a:solidFill>
                      <a:srgbClr val="000000"/>
                    </a:solidFill>
                    <a:latin typeface="+mj-lt"/>
                  </a:rPr>
                  <a:t> </a:t>
                </a:r>
                <a:r>
                  <a:rPr lang="en-US" sz="3434" dirty="0" err="1">
                    <a:solidFill>
                      <a:srgbClr val="000000"/>
                    </a:solidFill>
                    <a:latin typeface="+mj-lt"/>
                  </a:rPr>
                  <a:t>động</a:t>
                </a:r>
                <a:r>
                  <a:rPr lang="en-US" sz="3434" dirty="0">
                    <a:solidFill>
                      <a:srgbClr val="000000"/>
                    </a:solidFill>
                    <a:latin typeface="+mj-lt"/>
                  </a:rPr>
                  <a:t> </a:t>
                </a:r>
                <a:r>
                  <a:rPr lang="en-US" sz="3434" dirty="0" err="1">
                    <a:solidFill>
                      <a:srgbClr val="000000"/>
                    </a:solidFill>
                    <a:latin typeface="+mj-lt"/>
                  </a:rPr>
                  <a:t>nhóm</a:t>
                </a:r>
                <a:r>
                  <a:rPr lang="en-US" sz="3434" dirty="0">
                    <a:solidFill>
                      <a:srgbClr val="000000"/>
                    </a:solidFill>
                    <a:latin typeface="+mj-lt"/>
                  </a:rPr>
                  <a:t> </a:t>
                </a:r>
                <a:r>
                  <a:rPr lang="en-US" sz="3434" dirty="0" err="1">
                    <a:solidFill>
                      <a:srgbClr val="000000"/>
                    </a:solidFill>
                    <a:latin typeface="+mj-lt"/>
                  </a:rPr>
                  <a:t>đôi</a:t>
                </a:r>
                <a:r>
                  <a:rPr lang="en-US" sz="3434" dirty="0">
                    <a:solidFill>
                      <a:srgbClr val="000000"/>
                    </a:solidFill>
                    <a:latin typeface="+mj-lt"/>
                  </a:rPr>
                  <a:t> </a:t>
                </a:r>
                <a:r>
                  <a:rPr lang="en-US" sz="3434" dirty="0" err="1">
                    <a:solidFill>
                      <a:srgbClr val="000000"/>
                    </a:solidFill>
                    <a:latin typeface="+mj-lt"/>
                  </a:rPr>
                  <a:t>tra</a:t>
                </a:r>
                <a:r>
                  <a:rPr lang="en-US" sz="3434" dirty="0">
                    <a:solidFill>
                      <a:srgbClr val="000000"/>
                    </a:solidFill>
                    <a:latin typeface="+mj-lt"/>
                  </a:rPr>
                  <a:t>̉ </a:t>
                </a:r>
                <a:r>
                  <a:rPr lang="en-US" sz="3434" dirty="0" err="1">
                    <a:solidFill>
                      <a:srgbClr val="000000"/>
                    </a:solidFill>
                    <a:latin typeface="+mj-lt"/>
                  </a:rPr>
                  <a:t>lời</a:t>
                </a:r>
                <a:r>
                  <a:rPr lang="en-US" sz="3434" dirty="0">
                    <a:solidFill>
                      <a:srgbClr val="000000"/>
                    </a:solidFill>
                    <a:latin typeface="+mj-lt"/>
                  </a:rPr>
                  <a:t> </a:t>
                </a:r>
                <a:r>
                  <a:rPr lang="en-US" sz="3434" dirty="0" err="1">
                    <a:solidFill>
                      <a:srgbClr val="000000"/>
                    </a:solidFill>
                    <a:latin typeface="+mj-lt"/>
                  </a:rPr>
                  <a:t>các</a:t>
                </a:r>
                <a:r>
                  <a:rPr lang="en-US" sz="3434" dirty="0">
                    <a:solidFill>
                      <a:srgbClr val="000000"/>
                    </a:solidFill>
                    <a:latin typeface="+mj-lt"/>
                  </a:rPr>
                  <a:t> </a:t>
                </a:r>
                <a:r>
                  <a:rPr lang="en-US" sz="3434" dirty="0" err="1">
                    <a:solidFill>
                      <a:srgbClr val="000000"/>
                    </a:solidFill>
                    <a:latin typeface="+mj-lt"/>
                  </a:rPr>
                  <a:t>câu</a:t>
                </a:r>
                <a:r>
                  <a:rPr lang="en-US" sz="3434" dirty="0">
                    <a:solidFill>
                      <a:srgbClr val="000000"/>
                    </a:solidFill>
                    <a:latin typeface="+mj-lt"/>
                  </a:rPr>
                  <a:t> </a:t>
                </a:r>
                <a:r>
                  <a:rPr lang="en-US" sz="3434" dirty="0" err="1">
                    <a:solidFill>
                      <a:srgbClr val="000000"/>
                    </a:solidFill>
                    <a:latin typeface="+mj-lt"/>
                  </a:rPr>
                  <a:t>hỏi</a:t>
                </a:r>
                <a:r>
                  <a:rPr lang="en-US" sz="3434" dirty="0">
                    <a:solidFill>
                      <a:srgbClr val="000000"/>
                    </a:solidFill>
                    <a:latin typeface="+mj-lt"/>
                  </a:rPr>
                  <a:t> </a:t>
                </a:r>
              </a:p>
            </p:txBody>
          </p:sp>
        </p:grpSp>
      </p:grpSp>
      <p:grpSp>
        <p:nvGrpSpPr>
          <p:cNvPr id="16" name="Group 15">
            <a:extLst>
              <a:ext uri="{FF2B5EF4-FFF2-40B4-BE49-F238E27FC236}">
                <a16:creationId xmlns:a16="http://schemas.microsoft.com/office/drawing/2014/main" id="{33A4B11A-A77E-8FA5-9C0F-C9E034E40FB5}"/>
              </a:ext>
            </a:extLst>
          </p:cNvPr>
          <p:cNvGrpSpPr/>
          <p:nvPr/>
        </p:nvGrpSpPr>
        <p:grpSpPr>
          <a:xfrm>
            <a:off x="11764780" y="2198809"/>
            <a:ext cx="6330375" cy="7364291"/>
            <a:chOff x="11510642" y="2198809"/>
            <a:chExt cx="6584513" cy="7939099"/>
          </a:xfrm>
        </p:grpSpPr>
        <p:grpSp>
          <p:nvGrpSpPr>
            <p:cNvPr id="9" name="Group 9"/>
            <p:cNvGrpSpPr/>
            <p:nvPr/>
          </p:nvGrpSpPr>
          <p:grpSpPr>
            <a:xfrm>
              <a:off x="11510642" y="2198809"/>
              <a:ext cx="6584513" cy="7939099"/>
              <a:chOff x="0" y="0"/>
              <a:chExt cx="1734193" cy="2090956"/>
            </a:xfrm>
          </p:grpSpPr>
          <p:sp>
            <p:nvSpPr>
              <p:cNvPr id="10" name="Freeform 10"/>
              <p:cNvSpPr/>
              <p:nvPr/>
            </p:nvSpPr>
            <p:spPr>
              <a:xfrm>
                <a:off x="0" y="0"/>
                <a:ext cx="1734193" cy="2090956"/>
              </a:xfrm>
              <a:custGeom>
                <a:avLst/>
                <a:gdLst/>
                <a:ahLst/>
                <a:cxnLst/>
                <a:rect l="l" t="t" r="r" b="b"/>
                <a:pathLst>
                  <a:path w="1734193" h="2090956">
                    <a:moveTo>
                      <a:pt x="117578" y="0"/>
                    </a:moveTo>
                    <a:lnTo>
                      <a:pt x="1616615" y="0"/>
                    </a:lnTo>
                    <a:cubicBezTo>
                      <a:pt x="1681551" y="0"/>
                      <a:pt x="1734193" y="52641"/>
                      <a:pt x="1734193" y="117578"/>
                    </a:cubicBezTo>
                    <a:lnTo>
                      <a:pt x="1734193" y="1973379"/>
                    </a:lnTo>
                    <a:cubicBezTo>
                      <a:pt x="1734193" y="2038315"/>
                      <a:pt x="1681551" y="2090956"/>
                      <a:pt x="1616615" y="2090956"/>
                    </a:cubicBezTo>
                    <a:lnTo>
                      <a:pt x="117578" y="2090956"/>
                    </a:lnTo>
                    <a:cubicBezTo>
                      <a:pt x="86394" y="2090956"/>
                      <a:pt x="56488" y="2078569"/>
                      <a:pt x="34438" y="2056519"/>
                    </a:cubicBezTo>
                    <a:cubicBezTo>
                      <a:pt x="12388" y="2034468"/>
                      <a:pt x="0" y="2004562"/>
                      <a:pt x="0" y="1973379"/>
                    </a:cubicBezTo>
                    <a:lnTo>
                      <a:pt x="0" y="117578"/>
                    </a:lnTo>
                    <a:cubicBezTo>
                      <a:pt x="0" y="52641"/>
                      <a:pt x="52641" y="0"/>
                      <a:pt x="117578" y="0"/>
                    </a:cubicBezTo>
                    <a:close/>
                  </a:path>
                </a:pathLst>
              </a:custGeom>
              <a:solidFill>
                <a:srgbClr val="F0F5DB"/>
              </a:solidFill>
              <a:ln w="38100" cap="rnd">
                <a:solidFill>
                  <a:srgbClr val="FFFFFF"/>
                </a:solidFill>
                <a:prstDash val="lgDash"/>
                <a:round/>
              </a:ln>
            </p:spPr>
            <p:txBody>
              <a:bodyPr/>
              <a:lstStyle/>
              <a:p>
                <a:endParaRPr lang="en-US">
                  <a:latin typeface="+mj-lt"/>
                </a:endParaRPr>
              </a:p>
            </p:txBody>
          </p:sp>
          <p:sp>
            <p:nvSpPr>
              <p:cNvPr id="11" name="TextBox 11"/>
              <p:cNvSpPr txBox="1"/>
              <p:nvPr/>
            </p:nvSpPr>
            <p:spPr>
              <a:xfrm>
                <a:off x="0" y="-57150"/>
                <a:ext cx="1734193" cy="2148106"/>
              </a:xfrm>
              <a:prstGeom prst="rect">
                <a:avLst/>
              </a:prstGeom>
            </p:spPr>
            <p:txBody>
              <a:bodyPr lIns="50800" tIns="50800" rIns="50800" bIns="50800" rtlCol="0" anchor="ctr"/>
              <a:lstStyle/>
              <a:p>
                <a:pPr algn="ctr">
                  <a:lnSpc>
                    <a:spcPts val="2659"/>
                  </a:lnSpc>
                </a:pPr>
                <a:endParaRPr>
                  <a:latin typeface="+mj-lt"/>
                </a:endParaRPr>
              </a:p>
            </p:txBody>
          </p:sp>
        </p:grpSp>
        <p:sp>
          <p:nvSpPr>
            <p:cNvPr id="14" name="TextBox 14"/>
            <p:cNvSpPr txBox="1"/>
            <p:nvPr/>
          </p:nvSpPr>
          <p:spPr>
            <a:xfrm>
              <a:off x="11764781" y="2504726"/>
              <a:ext cx="6076235" cy="6473375"/>
            </a:xfrm>
            <a:prstGeom prst="rect">
              <a:avLst/>
            </a:prstGeom>
          </p:spPr>
          <p:txBody>
            <a:bodyPr lIns="0" tIns="0" rIns="0" bIns="0" rtlCol="0" anchor="t">
              <a:spAutoFit/>
            </a:bodyPr>
            <a:lstStyle/>
            <a:p>
              <a:pPr>
                <a:lnSpc>
                  <a:spcPts val="5179"/>
                </a:lnSpc>
              </a:pPr>
              <a:r>
                <a:rPr lang="en-US" sz="3200" dirty="0">
                  <a:solidFill>
                    <a:srgbClr val="000000"/>
                  </a:solidFill>
                  <a:latin typeface="+mj-lt"/>
                </a:rPr>
                <a:t>   </a:t>
              </a:r>
              <a:r>
                <a:rPr lang="en-US" sz="3200" dirty="0" err="1">
                  <a:solidFill>
                    <a:srgbClr val="000000"/>
                  </a:solidFill>
                  <a:latin typeface="+mj-lt"/>
                </a:rPr>
                <a:t>Dựa</a:t>
              </a:r>
              <a:r>
                <a:rPr lang="en-US" sz="3200" dirty="0">
                  <a:solidFill>
                    <a:srgbClr val="000000"/>
                  </a:solidFill>
                  <a:latin typeface="+mj-lt"/>
                </a:rPr>
                <a:t> </a:t>
              </a:r>
              <a:r>
                <a:rPr lang="en-US" sz="3200" dirty="0" err="1">
                  <a:solidFill>
                    <a:srgbClr val="000000"/>
                  </a:solidFill>
                  <a:latin typeface="+mj-lt"/>
                </a:rPr>
                <a:t>vào</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chế</a:t>
              </a:r>
              <a:r>
                <a:rPr lang="en-US" sz="3200" dirty="0">
                  <a:solidFill>
                    <a:srgbClr val="000000"/>
                  </a:solidFill>
                  <a:latin typeface="+mj-lt"/>
                </a:rPr>
                <a:t> </a:t>
              </a:r>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hoà</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gene </a:t>
              </a:r>
              <a:r>
                <a:rPr lang="en-US" sz="3200" dirty="0" err="1">
                  <a:solidFill>
                    <a:srgbClr val="000000"/>
                  </a:solidFill>
                  <a:latin typeface="+mj-lt"/>
                </a:rPr>
                <a:t>của</a:t>
              </a:r>
              <a:r>
                <a:rPr lang="en-US" sz="3200" dirty="0">
                  <a:solidFill>
                    <a:srgbClr val="000000"/>
                  </a:solidFill>
                  <a:latin typeface="+mj-lt"/>
                </a:rPr>
                <a:t> operon Lac, </a:t>
              </a:r>
              <a:r>
                <a:rPr lang="en-US" sz="3200" dirty="0" err="1">
                  <a:solidFill>
                    <a:srgbClr val="000000"/>
                  </a:solidFill>
                  <a:latin typeface="+mj-lt"/>
                </a:rPr>
                <a:t>hãy</a:t>
              </a:r>
              <a:r>
                <a:rPr lang="en-US" sz="3200" dirty="0">
                  <a:solidFill>
                    <a:srgbClr val="000000"/>
                  </a:solidFill>
                  <a:latin typeface="+mj-lt"/>
                </a:rPr>
                <a:t> </a:t>
              </a:r>
              <a:r>
                <a:rPr lang="en-US" sz="3200" dirty="0" err="1">
                  <a:solidFill>
                    <a:srgbClr val="000000"/>
                  </a:solidFill>
                  <a:latin typeface="+mj-lt"/>
                </a:rPr>
                <a:t>cho</a:t>
              </a:r>
              <a:r>
                <a:rPr lang="en-US" sz="3200" dirty="0">
                  <a:solidFill>
                    <a:srgbClr val="000000"/>
                  </a:solidFill>
                  <a:latin typeface="+mj-lt"/>
                </a:rPr>
                <a:t> </a:t>
              </a:r>
              <a:r>
                <a:rPr lang="en-US" sz="3200" dirty="0" err="1">
                  <a:solidFill>
                    <a:srgbClr val="000000"/>
                  </a:solidFill>
                  <a:latin typeface="+mj-lt"/>
                </a:rPr>
                <a:t>biết</a:t>
              </a:r>
              <a:r>
                <a:rPr lang="en-US" sz="3200" dirty="0">
                  <a:solidFill>
                    <a:srgbClr val="000000"/>
                  </a:solidFill>
                  <a:latin typeface="+mj-lt"/>
                </a:rPr>
                <a:t> ý </a:t>
              </a:r>
              <a:r>
                <a:rPr lang="en-US" sz="3200" dirty="0" err="1">
                  <a:solidFill>
                    <a:srgbClr val="000000"/>
                  </a:solidFill>
                  <a:latin typeface="+mj-lt"/>
                </a:rPr>
                <a:t>nghĩa</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hoà</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gene </a:t>
              </a:r>
              <a:r>
                <a:rPr lang="en-US" sz="3200" dirty="0" err="1">
                  <a:solidFill>
                    <a:srgbClr val="000000"/>
                  </a:solidFill>
                  <a:latin typeface="+mj-lt"/>
                </a:rPr>
                <a:t>đối</a:t>
              </a:r>
              <a:r>
                <a:rPr lang="en-US" sz="3200" dirty="0">
                  <a:solidFill>
                    <a:srgbClr val="000000"/>
                  </a:solidFill>
                  <a:latin typeface="+mj-lt"/>
                </a:rPr>
                <a:t> </a:t>
              </a:r>
              <a:r>
                <a:rPr lang="en-US" sz="3200" dirty="0" err="1">
                  <a:solidFill>
                    <a:srgbClr val="000000"/>
                  </a:solidFill>
                  <a:latin typeface="+mj-lt"/>
                </a:rPr>
                <a:t>với</a:t>
              </a:r>
              <a:r>
                <a:rPr lang="en-US" sz="3200" dirty="0">
                  <a:solidFill>
                    <a:srgbClr val="000000"/>
                  </a:solidFill>
                  <a:latin typeface="+mj-lt"/>
                </a:rPr>
                <a:t> </a:t>
              </a:r>
              <a:r>
                <a:rPr lang="en-US" sz="3200" dirty="0" err="1">
                  <a:solidFill>
                    <a:srgbClr val="000000"/>
                  </a:solidFill>
                  <a:latin typeface="+mj-lt"/>
                </a:rPr>
                <a:t>quá</a:t>
              </a:r>
              <a:r>
                <a:rPr lang="en-US" sz="3200" dirty="0">
                  <a:solidFill>
                    <a:srgbClr val="000000"/>
                  </a:solidFill>
                  <a:latin typeface="+mj-lt"/>
                </a:rPr>
                <a:t> </a:t>
              </a:r>
              <a:r>
                <a:rPr lang="en-US" sz="3200" dirty="0" err="1">
                  <a:solidFill>
                    <a:srgbClr val="000000"/>
                  </a:solidFill>
                  <a:latin typeface="+mj-lt"/>
                </a:rPr>
                <a:t>trình</a:t>
              </a:r>
              <a:r>
                <a:rPr lang="en-US" sz="3200" dirty="0">
                  <a:solidFill>
                    <a:srgbClr val="000000"/>
                  </a:solidFill>
                  <a:latin typeface="+mj-lt"/>
                </a:rPr>
                <a:t> </a:t>
              </a:r>
              <a:r>
                <a:rPr lang="en-US" sz="3200" dirty="0" err="1">
                  <a:solidFill>
                    <a:srgbClr val="000000"/>
                  </a:solidFill>
                  <a:latin typeface="+mj-lt"/>
                </a:rPr>
                <a:t>trao</a:t>
              </a:r>
              <a:r>
                <a:rPr lang="en-US" sz="3200" dirty="0">
                  <a:solidFill>
                    <a:srgbClr val="000000"/>
                  </a:solidFill>
                  <a:latin typeface="+mj-lt"/>
                </a:rPr>
                <a:t> </a:t>
              </a:r>
              <a:r>
                <a:rPr lang="en-US" sz="3200" dirty="0" err="1">
                  <a:solidFill>
                    <a:srgbClr val="000000"/>
                  </a:solidFill>
                  <a:latin typeface="+mj-lt"/>
                </a:rPr>
                <a:t>đổi</a:t>
              </a:r>
              <a:r>
                <a:rPr lang="en-US" sz="3200" dirty="0">
                  <a:solidFill>
                    <a:srgbClr val="000000"/>
                  </a:solidFill>
                  <a:latin typeface="+mj-lt"/>
                </a:rPr>
                <a:t> </a:t>
              </a:r>
              <a:r>
                <a:rPr lang="en-US" sz="3200" dirty="0" err="1">
                  <a:solidFill>
                    <a:srgbClr val="000000"/>
                  </a:solidFill>
                  <a:latin typeface="+mj-lt"/>
                </a:rPr>
                <a:t>chất</a:t>
              </a:r>
              <a:r>
                <a:rPr lang="en-US" sz="3200" dirty="0">
                  <a:solidFill>
                    <a:srgbClr val="000000"/>
                  </a:solidFill>
                  <a:latin typeface="+mj-lt"/>
                </a:rPr>
                <a:t> ở </a:t>
              </a:r>
              <a:r>
                <a:rPr lang="en-US" sz="3200" dirty="0" err="1">
                  <a:solidFill>
                    <a:srgbClr val="000000"/>
                  </a:solidFill>
                  <a:latin typeface="+mj-lt"/>
                </a:rPr>
                <a:t>sinh</a:t>
              </a:r>
              <a:r>
                <a:rPr lang="en-US" sz="3200" dirty="0">
                  <a:solidFill>
                    <a:srgbClr val="000000"/>
                  </a:solidFill>
                  <a:latin typeface="+mj-lt"/>
                </a:rPr>
                <a:t> </a:t>
              </a:r>
              <a:r>
                <a:rPr lang="en-US" sz="3200" dirty="0" err="1">
                  <a:solidFill>
                    <a:srgbClr val="000000"/>
                  </a:solidFill>
                  <a:latin typeface="+mj-lt"/>
                </a:rPr>
                <a:t>vật</a:t>
              </a:r>
              <a:r>
                <a:rPr lang="en-US" sz="3200" dirty="0">
                  <a:solidFill>
                    <a:srgbClr val="000000"/>
                  </a:solidFill>
                  <a:latin typeface="+mj-lt"/>
                </a:rPr>
                <a:t>?</a:t>
              </a:r>
            </a:p>
            <a:p>
              <a:pPr>
                <a:lnSpc>
                  <a:spcPts val="5039"/>
                </a:lnSpc>
                <a:spcBef>
                  <a:spcPct val="0"/>
                </a:spcBef>
              </a:pPr>
              <a:r>
                <a:rPr lang="en-US" sz="3200" dirty="0">
                  <a:solidFill>
                    <a:srgbClr val="000000"/>
                  </a:solidFill>
                  <a:latin typeface="+mj-lt"/>
                </a:rPr>
                <a:t>   Quan </a:t>
              </a:r>
              <a:r>
                <a:rPr lang="en-US" sz="3200" dirty="0" err="1">
                  <a:solidFill>
                    <a:srgbClr val="000000"/>
                  </a:solidFill>
                  <a:latin typeface="+mj-lt"/>
                </a:rPr>
                <a:t>sát</a:t>
              </a:r>
              <a:r>
                <a:rPr lang="en-US" sz="3200" dirty="0">
                  <a:solidFill>
                    <a:srgbClr val="000000"/>
                  </a:solidFill>
                  <a:latin typeface="+mj-lt"/>
                </a:rPr>
                <a:t> </a:t>
              </a:r>
              <a:r>
                <a:rPr lang="en-US" sz="3200" b="1" dirty="0" err="1">
                  <a:solidFill>
                    <a:srgbClr val="000000"/>
                  </a:solidFill>
                  <a:latin typeface="+mj-lt"/>
                </a:rPr>
                <a:t>Hình</a:t>
              </a:r>
              <a:r>
                <a:rPr lang="en-US" sz="3200" b="1" dirty="0">
                  <a:solidFill>
                    <a:srgbClr val="000000"/>
                  </a:solidFill>
                  <a:latin typeface="+mj-lt"/>
                </a:rPr>
                <a:t> 3.5</a:t>
              </a:r>
              <a:r>
                <a:rPr lang="en-US" sz="3200" dirty="0">
                  <a:solidFill>
                    <a:srgbClr val="000000"/>
                  </a:solidFill>
                  <a:latin typeface="+mj-lt"/>
                </a:rPr>
                <a:t>, </a:t>
              </a:r>
              <a:r>
                <a:rPr lang="en-US" sz="3200" dirty="0" err="1">
                  <a:solidFill>
                    <a:srgbClr val="000000"/>
                  </a:solidFill>
                  <a:latin typeface="+mj-lt"/>
                </a:rPr>
                <a:t>hãy</a:t>
              </a:r>
              <a:r>
                <a:rPr lang="en-US" sz="3200" dirty="0">
                  <a:solidFill>
                    <a:srgbClr val="000000"/>
                  </a:solidFill>
                  <a:latin typeface="+mj-lt"/>
                </a:rPr>
                <a:t> </a:t>
              </a:r>
              <a:r>
                <a:rPr lang="en-US" sz="3200" dirty="0" err="1">
                  <a:solidFill>
                    <a:srgbClr val="000000"/>
                  </a:solidFill>
                  <a:latin typeface="+mj-lt"/>
                </a:rPr>
                <a:t>cho</a:t>
              </a:r>
              <a:r>
                <a:rPr lang="en-US" sz="3200" dirty="0">
                  <a:solidFill>
                    <a:srgbClr val="000000"/>
                  </a:solidFill>
                  <a:latin typeface="+mj-lt"/>
                </a:rPr>
                <a:t> </a:t>
              </a:r>
              <a:r>
                <a:rPr lang="en-US" sz="3200" dirty="0" err="1">
                  <a:solidFill>
                    <a:srgbClr val="000000"/>
                  </a:solidFill>
                  <a:latin typeface="+mj-lt"/>
                </a:rPr>
                <a:t>biết</a:t>
              </a:r>
              <a:r>
                <a:rPr lang="en-US" sz="3200" dirty="0">
                  <a:solidFill>
                    <a:srgbClr val="000000"/>
                  </a:solidFill>
                  <a:latin typeface="+mj-lt"/>
                </a:rPr>
                <a:t> </a:t>
              </a:r>
              <a:r>
                <a:rPr lang="en-US" sz="3200" dirty="0" err="1">
                  <a:solidFill>
                    <a:srgbClr val="000000"/>
                  </a:solidFill>
                  <a:latin typeface="+mj-lt"/>
                </a:rPr>
                <a:t>sự</a:t>
              </a:r>
              <a:r>
                <a:rPr lang="en-US" sz="3200" dirty="0">
                  <a:solidFill>
                    <a:srgbClr val="000000"/>
                  </a:solidFill>
                  <a:latin typeface="+mj-lt"/>
                </a:rPr>
                <a:t> </a:t>
              </a:r>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hoà</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gene </a:t>
              </a:r>
              <a:r>
                <a:rPr lang="en-US" sz="3200" dirty="0" err="1">
                  <a:solidFill>
                    <a:srgbClr val="000000"/>
                  </a:solidFill>
                  <a:latin typeface="+mj-lt"/>
                </a:rPr>
                <a:t>có</a:t>
              </a:r>
              <a:r>
                <a:rPr lang="en-US" sz="3200" dirty="0">
                  <a:solidFill>
                    <a:srgbClr val="000000"/>
                  </a:solidFill>
                  <a:latin typeface="+mj-lt"/>
                </a:rPr>
                <a:t> ý </a:t>
              </a:r>
              <a:r>
                <a:rPr lang="en-US" sz="3200" dirty="0" err="1">
                  <a:solidFill>
                    <a:srgbClr val="000000"/>
                  </a:solidFill>
                  <a:latin typeface="+mj-lt"/>
                </a:rPr>
                <a:t>nghĩa</a:t>
              </a:r>
              <a:r>
                <a:rPr lang="en-US" sz="3200" dirty="0">
                  <a:solidFill>
                    <a:srgbClr val="000000"/>
                  </a:solidFill>
                  <a:latin typeface="+mj-lt"/>
                </a:rPr>
                <a:t> </a:t>
              </a:r>
              <a:r>
                <a:rPr lang="en-US" sz="3200" dirty="0" err="1">
                  <a:solidFill>
                    <a:srgbClr val="000000"/>
                  </a:solidFill>
                  <a:latin typeface="+mj-lt"/>
                </a:rPr>
                <a:t>như</a:t>
              </a:r>
              <a:r>
                <a:rPr lang="en-US" sz="3200" dirty="0">
                  <a:solidFill>
                    <a:srgbClr val="000000"/>
                  </a:solidFill>
                  <a:latin typeface="+mj-lt"/>
                </a:rPr>
                <a:t> </a:t>
              </a:r>
              <a:r>
                <a:rPr lang="en-US" sz="3200" dirty="0" err="1">
                  <a:solidFill>
                    <a:srgbClr val="000000"/>
                  </a:solidFill>
                  <a:latin typeface="+mj-lt"/>
                </a:rPr>
                <a:t>thế</a:t>
              </a:r>
              <a:r>
                <a:rPr lang="en-US" sz="3200" dirty="0">
                  <a:solidFill>
                    <a:srgbClr val="000000"/>
                  </a:solidFill>
                  <a:latin typeface="+mj-lt"/>
                </a:rPr>
                <a:t> </a:t>
              </a:r>
              <a:r>
                <a:rPr lang="en-US" sz="3200" dirty="0" err="1">
                  <a:solidFill>
                    <a:srgbClr val="000000"/>
                  </a:solidFill>
                  <a:latin typeface="+mj-lt"/>
                </a:rPr>
                <a:t>nào</a:t>
              </a:r>
              <a:r>
                <a:rPr lang="en-US" sz="3200" dirty="0">
                  <a:solidFill>
                    <a:srgbClr val="000000"/>
                  </a:solidFill>
                  <a:latin typeface="+mj-lt"/>
                </a:rPr>
                <a:t> </a:t>
              </a:r>
              <a:r>
                <a:rPr lang="en-US" sz="3200" dirty="0" err="1">
                  <a:solidFill>
                    <a:srgbClr val="000000"/>
                  </a:solidFill>
                  <a:latin typeface="+mj-lt"/>
                </a:rPr>
                <a:t>đối</a:t>
              </a:r>
              <a:r>
                <a:rPr lang="en-US" sz="3200" dirty="0">
                  <a:solidFill>
                    <a:srgbClr val="000000"/>
                  </a:solidFill>
                  <a:latin typeface="+mj-lt"/>
                </a:rPr>
                <a:t> </a:t>
              </a:r>
              <a:r>
                <a:rPr lang="en-US" sz="3200" dirty="0" err="1">
                  <a:solidFill>
                    <a:srgbClr val="000000"/>
                  </a:solidFill>
                  <a:latin typeface="+mj-lt"/>
                </a:rPr>
                <a:t>với</a:t>
              </a:r>
              <a:r>
                <a:rPr lang="en-US" sz="3200" dirty="0">
                  <a:solidFill>
                    <a:srgbClr val="000000"/>
                  </a:solidFill>
                  <a:latin typeface="+mj-lt"/>
                </a:rPr>
                <a:t> </a:t>
              </a:r>
              <a:r>
                <a:rPr lang="en-US" sz="3200" dirty="0" err="1">
                  <a:solidFill>
                    <a:srgbClr val="000000"/>
                  </a:solidFill>
                  <a:latin typeface="+mj-lt"/>
                </a:rPr>
                <a:t>sự</a:t>
              </a:r>
              <a:r>
                <a:rPr lang="en-US" sz="3200" dirty="0">
                  <a:solidFill>
                    <a:srgbClr val="000000"/>
                  </a:solidFill>
                  <a:latin typeface="+mj-lt"/>
                </a:rPr>
                <a:t> </a:t>
              </a:r>
              <a:r>
                <a:rPr lang="en-US" sz="3200" dirty="0" err="1">
                  <a:solidFill>
                    <a:srgbClr val="000000"/>
                  </a:solidFill>
                  <a:latin typeface="+mj-lt"/>
                </a:rPr>
                <a:t>phát</a:t>
              </a:r>
              <a:r>
                <a:rPr lang="en-US" sz="3200" dirty="0">
                  <a:solidFill>
                    <a:srgbClr val="000000"/>
                  </a:solidFill>
                  <a:latin typeface="+mj-lt"/>
                </a:rPr>
                <a:t> </a:t>
              </a:r>
              <a:r>
                <a:rPr lang="en-US" sz="3200" dirty="0" err="1">
                  <a:solidFill>
                    <a:srgbClr val="000000"/>
                  </a:solidFill>
                  <a:latin typeface="+mj-lt"/>
                </a:rPr>
                <a:t>triển</a:t>
              </a:r>
              <a:r>
                <a:rPr lang="en-US" sz="3200" dirty="0">
                  <a:solidFill>
                    <a:srgbClr val="000000"/>
                  </a:solidFill>
                  <a:latin typeface="+mj-lt"/>
                </a:rPr>
                <a:t> </a:t>
              </a:r>
              <a:r>
                <a:rPr lang="en-US" sz="3200" dirty="0" err="1">
                  <a:solidFill>
                    <a:srgbClr val="000000"/>
                  </a:solidFill>
                  <a:latin typeface="+mj-lt"/>
                </a:rPr>
                <a:t>cá</a:t>
              </a:r>
              <a:r>
                <a:rPr lang="en-US" sz="3200" dirty="0">
                  <a:solidFill>
                    <a:srgbClr val="000000"/>
                  </a:solidFill>
                  <a:latin typeface="+mj-lt"/>
                </a:rPr>
                <a:t> </a:t>
              </a:r>
              <a:r>
                <a:rPr lang="en-US" sz="3200" dirty="0" err="1">
                  <a:solidFill>
                    <a:srgbClr val="000000"/>
                  </a:solidFill>
                  <a:latin typeface="+mj-lt"/>
                </a:rPr>
                <a:t>thể</a:t>
              </a:r>
              <a:r>
                <a:rPr lang="en-US" sz="3200" dirty="0">
                  <a:solidFill>
                    <a:srgbClr val="000000"/>
                  </a:solidFill>
                  <a:latin typeface="+mj-lt"/>
                </a:rPr>
                <a:t> ở </a:t>
              </a:r>
              <a:r>
                <a:rPr lang="en-US" sz="3200" dirty="0" err="1">
                  <a:solidFill>
                    <a:srgbClr val="000000"/>
                  </a:solidFill>
                  <a:latin typeface="+mj-lt"/>
                </a:rPr>
                <a:t>sinh</a:t>
              </a:r>
              <a:r>
                <a:rPr lang="en-US" sz="3200" dirty="0">
                  <a:solidFill>
                    <a:srgbClr val="000000"/>
                  </a:solidFill>
                  <a:latin typeface="+mj-lt"/>
                </a:rPr>
                <a:t> </a:t>
              </a:r>
              <a:r>
                <a:rPr lang="en-US" sz="3200" dirty="0" err="1">
                  <a:solidFill>
                    <a:srgbClr val="000000"/>
                  </a:solidFill>
                  <a:latin typeface="+mj-lt"/>
                </a:rPr>
                <a:t>vật</a:t>
              </a:r>
              <a:r>
                <a:rPr lang="en-US" sz="3200" dirty="0">
                  <a:solidFill>
                    <a:srgbClr val="000000"/>
                  </a:solidFill>
                  <a:latin typeface="+mj-lt"/>
                </a:rPr>
                <a:t> </a:t>
              </a:r>
              <a:r>
                <a:rPr lang="en-US" sz="3200" dirty="0" err="1">
                  <a:solidFill>
                    <a:srgbClr val="000000"/>
                  </a:solidFill>
                  <a:latin typeface="+mj-lt"/>
                </a:rPr>
                <a:t>đa</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a:t>
              </a:r>
            </a:p>
          </p:txBody>
        </p:sp>
      </p:grpSp>
      <p:grpSp>
        <p:nvGrpSpPr>
          <p:cNvPr id="18" name="Group 6">
            <a:extLst>
              <a:ext uri="{FF2B5EF4-FFF2-40B4-BE49-F238E27FC236}">
                <a16:creationId xmlns:a16="http://schemas.microsoft.com/office/drawing/2014/main" id="{E0040C1B-0715-D134-9A11-4DEE4D875BEE}"/>
              </a:ext>
            </a:extLst>
          </p:cNvPr>
          <p:cNvGrpSpPr/>
          <p:nvPr/>
        </p:nvGrpSpPr>
        <p:grpSpPr>
          <a:xfrm>
            <a:off x="0" y="298059"/>
            <a:ext cx="19109382" cy="730642"/>
            <a:chOff x="-31" y="177738"/>
            <a:chExt cx="25479177" cy="974189"/>
          </a:xfrm>
        </p:grpSpPr>
        <p:sp>
          <p:nvSpPr>
            <p:cNvPr id="19" name="AutoShape 7">
              <a:extLst>
                <a:ext uri="{FF2B5EF4-FFF2-40B4-BE49-F238E27FC236}">
                  <a16:creationId xmlns:a16="http://schemas.microsoft.com/office/drawing/2014/main" id="{0AA988AF-6576-3D03-AF3B-AF334634B1BB}"/>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20" name="TextBox 8">
              <a:extLst>
                <a:ext uri="{FF2B5EF4-FFF2-40B4-BE49-F238E27FC236}">
                  <a16:creationId xmlns:a16="http://schemas.microsoft.com/office/drawing/2014/main" id="{357E4C06-6103-C3DA-CDA9-B1FD7F01D81F}"/>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en-US" sz="4800" b="1" dirty="0">
                  <a:solidFill>
                    <a:srgbClr val="136447"/>
                  </a:solidFill>
                  <a:latin typeface="+mj-lt"/>
                </a:rPr>
                <a:t>II. Ý </a:t>
              </a:r>
              <a:r>
                <a:rPr lang="en-US" sz="4800" b="1" dirty="0" err="1">
                  <a:solidFill>
                    <a:srgbClr val="136447"/>
                  </a:solidFill>
                  <a:latin typeface="+mj-lt"/>
                </a:rPr>
                <a:t>NGHĨA</a:t>
              </a:r>
              <a:r>
                <a:rPr lang="en-US" sz="4800" b="1" dirty="0">
                  <a:solidFill>
                    <a:srgbClr val="136447"/>
                  </a:solidFill>
                  <a:latin typeface="+mj-lt"/>
                </a:rPr>
                <a:t> </a:t>
              </a:r>
              <a:r>
                <a:rPr lang="en-US" sz="4800" b="1" dirty="0" err="1">
                  <a:solidFill>
                    <a:srgbClr val="136447"/>
                  </a:solidFill>
                  <a:latin typeface="+mj-lt"/>
                </a:rPr>
                <a:t>ĐIỀU</a:t>
              </a:r>
              <a:r>
                <a:rPr lang="en-US" sz="4800" b="1" dirty="0">
                  <a:solidFill>
                    <a:srgbClr val="136447"/>
                  </a:solidFill>
                  <a:latin typeface="+mj-lt"/>
                </a:rPr>
                <a:t> </a:t>
              </a:r>
              <a:r>
                <a:rPr lang="en-US" sz="4800" b="1" dirty="0" err="1">
                  <a:solidFill>
                    <a:srgbClr val="136447"/>
                  </a:solidFill>
                  <a:latin typeface="+mj-lt"/>
                </a:rPr>
                <a:t>HÒA</a:t>
              </a:r>
              <a:r>
                <a:rPr lang="en-US" sz="4800" b="1" dirty="0">
                  <a:solidFill>
                    <a:srgbClr val="136447"/>
                  </a:solidFill>
                  <a:latin typeface="+mj-lt"/>
                </a:rPr>
                <a:t> </a:t>
              </a:r>
              <a:r>
                <a:rPr lang="en-US" sz="4800" b="1" dirty="0" err="1">
                  <a:solidFill>
                    <a:srgbClr val="136447"/>
                  </a:solidFill>
                  <a:latin typeface="+mj-lt"/>
                </a:rPr>
                <a:t>BIỂU</a:t>
              </a:r>
              <a:r>
                <a:rPr lang="en-US" sz="4800" b="1" dirty="0">
                  <a:solidFill>
                    <a:srgbClr val="136447"/>
                  </a:solidFill>
                  <a:latin typeface="+mj-lt"/>
                </a:rPr>
                <a:t> </a:t>
              </a:r>
              <a:r>
                <a:rPr lang="en-US" sz="4800" b="1" dirty="0" err="1">
                  <a:solidFill>
                    <a:srgbClr val="136447"/>
                  </a:solidFill>
                  <a:latin typeface="+mj-lt"/>
                </a:rPr>
                <a:t>HIỆN</a:t>
              </a:r>
              <a:r>
                <a:rPr lang="en-US" sz="4800" b="1" dirty="0">
                  <a:solidFill>
                    <a:srgbClr val="136447"/>
                  </a:solidFill>
                  <a:latin typeface="+mj-lt"/>
                </a:rPr>
                <a:t> GENE </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3184372" y="-590726"/>
            <a:ext cx="5103628" cy="4114800"/>
          </a:xfrm>
          <a:custGeom>
            <a:avLst/>
            <a:gdLst/>
            <a:ahLst/>
            <a:cxnLst/>
            <a:rect l="l" t="t" r="r" b="b"/>
            <a:pathLst>
              <a:path w="5103628" h="4114800">
                <a:moveTo>
                  <a:pt x="0" y="0"/>
                </a:moveTo>
                <a:lnTo>
                  <a:pt x="5103628" y="0"/>
                </a:lnTo>
                <a:lnTo>
                  <a:pt x="5103628" y="4114800"/>
                </a:lnTo>
                <a:lnTo>
                  <a:pt x="0" y="4114800"/>
                </a:lnTo>
                <a:lnTo>
                  <a:pt x="0" y="0"/>
                </a:lnTo>
                <a:close/>
              </a:path>
            </a:pathLst>
          </a:custGeom>
          <a:blipFill>
            <a:blip r:embed="rId2">
              <a:alphaModFix amt="46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0" y="298059"/>
            <a:ext cx="19109382" cy="730642"/>
            <a:chOff x="-31" y="177738"/>
            <a:chExt cx="25479177" cy="974189"/>
          </a:xfrm>
        </p:grpSpPr>
        <p:sp>
          <p:nvSpPr>
            <p:cNvPr id="7" name="AutoShape 7"/>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p>
          </p:txBody>
        </p:sp>
        <p:sp>
          <p:nvSpPr>
            <p:cNvPr id="8" name="TextBox 8"/>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en-US" sz="4800" b="1">
                  <a:solidFill>
                    <a:srgbClr val="136447"/>
                  </a:solidFill>
                  <a:latin typeface="Arial" panose="020B0604020202020204" pitchFamily="34" charset="0"/>
                </a:rPr>
                <a:t>II. Ý NGHĨA ĐIỀU HÒA BIỂU HIỆN GENE </a:t>
              </a:r>
            </a:p>
          </p:txBody>
        </p:sp>
      </p:grpSp>
      <p:sp>
        <p:nvSpPr>
          <p:cNvPr id="10" name="Freeform 10"/>
          <p:cNvSpPr/>
          <p:nvPr/>
        </p:nvSpPr>
        <p:spPr>
          <a:xfrm>
            <a:off x="-450909" y="5458643"/>
            <a:ext cx="8583677" cy="8229600"/>
          </a:xfrm>
          <a:custGeom>
            <a:avLst/>
            <a:gdLst/>
            <a:ahLst/>
            <a:cxnLst/>
            <a:rect l="l" t="t" r="r" b="b"/>
            <a:pathLst>
              <a:path w="8583677" h="8229600">
                <a:moveTo>
                  <a:pt x="0" y="0"/>
                </a:moveTo>
                <a:lnTo>
                  <a:pt x="8583676" y="0"/>
                </a:lnTo>
                <a:lnTo>
                  <a:pt x="8583676" y="8229600"/>
                </a:lnTo>
                <a:lnTo>
                  <a:pt x="0" y="8229600"/>
                </a:lnTo>
                <a:lnTo>
                  <a:pt x="0" y="0"/>
                </a:lnTo>
                <a:close/>
              </a:path>
            </a:pathLst>
          </a:custGeom>
          <a:blipFill>
            <a:blip r:embed="rId4">
              <a:alphaModFix amt="92000"/>
            </a:blip>
            <a:stretch>
              <a:fillRect/>
            </a:stretch>
          </a:blipFill>
        </p:spPr>
        <p:txBody>
          <a:bodyPr/>
          <a:lstStyle/>
          <a:p>
            <a:endParaRPr lang="en-US"/>
          </a:p>
        </p:txBody>
      </p:sp>
      <p:sp>
        <p:nvSpPr>
          <p:cNvPr id="11" name="Freeform 11"/>
          <p:cNvSpPr/>
          <p:nvPr/>
        </p:nvSpPr>
        <p:spPr>
          <a:xfrm rot="1055868">
            <a:off x="9869564" y="7332706"/>
            <a:ext cx="2497062" cy="2469356"/>
          </a:xfrm>
          <a:custGeom>
            <a:avLst/>
            <a:gdLst/>
            <a:ahLst/>
            <a:cxnLst/>
            <a:rect l="l" t="t" r="r" b="b"/>
            <a:pathLst>
              <a:path w="2497062" h="2469356">
                <a:moveTo>
                  <a:pt x="0" y="0"/>
                </a:moveTo>
                <a:lnTo>
                  <a:pt x="2497062" y="0"/>
                </a:lnTo>
                <a:lnTo>
                  <a:pt x="2497062" y="2469356"/>
                </a:lnTo>
                <a:lnTo>
                  <a:pt x="0" y="2469356"/>
                </a:lnTo>
                <a:lnTo>
                  <a:pt x="0" y="0"/>
                </a:lnTo>
                <a:close/>
              </a:path>
            </a:pathLst>
          </a:custGeom>
          <a:blipFill>
            <a:blip r:embed="rId5"/>
            <a:stretch>
              <a:fillRect t="-489"/>
            </a:stretch>
          </a:blipFill>
        </p:spPr>
        <p:txBody>
          <a:bodyPr/>
          <a:lstStyle/>
          <a:p>
            <a:endParaRPr lang="en-US"/>
          </a:p>
        </p:txBody>
      </p:sp>
      <p:sp>
        <p:nvSpPr>
          <p:cNvPr id="12" name="Freeform 12"/>
          <p:cNvSpPr/>
          <p:nvPr/>
        </p:nvSpPr>
        <p:spPr>
          <a:xfrm rot="-436565">
            <a:off x="8289548" y="8388629"/>
            <a:ext cx="1708904" cy="1739343"/>
          </a:xfrm>
          <a:custGeom>
            <a:avLst/>
            <a:gdLst/>
            <a:ahLst/>
            <a:cxnLst/>
            <a:rect l="l" t="t" r="r" b="b"/>
            <a:pathLst>
              <a:path w="1708904" h="1739343">
                <a:moveTo>
                  <a:pt x="0" y="0"/>
                </a:moveTo>
                <a:lnTo>
                  <a:pt x="1708904" y="0"/>
                </a:lnTo>
                <a:lnTo>
                  <a:pt x="1708904" y="1739342"/>
                </a:lnTo>
                <a:lnTo>
                  <a:pt x="0" y="17393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2172959" y="6509984"/>
            <a:ext cx="6871716" cy="4114800"/>
          </a:xfrm>
          <a:custGeom>
            <a:avLst/>
            <a:gdLst/>
            <a:ahLst/>
            <a:cxnLst/>
            <a:rect l="l" t="t" r="r" b="b"/>
            <a:pathLst>
              <a:path w="6871716" h="4114800">
                <a:moveTo>
                  <a:pt x="0" y="0"/>
                </a:moveTo>
                <a:lnTo>
                  <a:pt x="6871716" y="0"/>
                </a:lnTo>
                <a:lnTo>
                  <a:pt x="687171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40435C08-5FCF-EAE1-274C-DE6CFBBF33DC}"/>
              </a:ext>
            </a:extLst>
          </p:cNvPr>
          <p:cNvGrpSpPr/>
          <p:nvPr/>
        </p:nvGrpSpPr>
        <p:grpSpPr>
          <a:xfrm>
            <a:off x="-450909" y="1322924"/>
            <a:ext cx="18397286" cy="4402299"/>
            <a:chOff x="-450909" y="1322924"/>
            <a:chExt cx="18397286" cy="4402299"/>
          </a:xfrm>
        </p:grpSpPr>
        <p:grpSp>
          <p:nvGrpSpPr>
            <p:cNvPr id="2" name="Group 2"/>
            <p:cNvGrpSpPr/>
            <p:nvPr/>
          </p:nvGrpSpPr>
          <p:grpSpPr>
            <a:xfrm>
              <a:off x="1837778" y="1372512"/>
              <a:ext cx="16108599" cy="4086131"/>
              <a:chOff x="-8306" y="-57150"/>
              <a:chExt cx="4242594" cy="1076182"/>
            </a:xfrm>
          </p:grpSpPr>
          <p:sp>
            <p:nvSpPr>
              <p:cNvPr id="3" name="Freeform 3"/>
              <p:cNvSpPr/>
              <p:nvPr/>
            </p:nvSpPr>
            <p:spPr>
              <a:xfrm>
                <a:off x="-8306" y="-32350"/>
                <a:ext cx="4234288" cy="1019032"/>
              </a:xfrm>
              <a:custGeom>
                <a:avLst/>
                <a:gdLst/>
                <a:ahLst/>
                <a:cxnLst/>
                <a:rect l="l" t="t" r="r" b="b"/>
                <a:pathLst>
                  <a:path w="4234288" h="1019032">
                    <a:moveTo>
                      <a:pt x="48155" y="0"/>
                    </a:moveTo>
                    <a:lnTo>
                      <a:pt x="4186133" y="0"/>
                    </a:lnTo>
                    <a:cubicBezTo>
                      <a:pt x="4212728" y="0"/>
                      <a:pt x="4234288" y="21560"/>
                      <a:pt x="4234288" y="48155"/>
                    </a:cubicBezTo>
                    <a:lnTo>
                      <a:pt x="4234288" y="970877"/>
                    </a:lnTo>
                    <a:cubicBezTo>
                      <a:pt x="4234288" y="997473"/>
                      <a:pt x="4212728" y="1019032"/>
                      <a:pt x="4186133" y="1019032"/>
                    </a:cubicBezTo>
                    <a:lnTo>
                      <a:pt x="48155" y="1019032"/>
                    </a:lnTo>
                    <a:cubicBezTo>
                      <a:pt x="21560" y="1019032"/>
                      <a:pt x="0" y="997473"/>
                      <a:pt x="0" y="970877"/>
                    </a:cubicBezTo>
                    <a:lnTo>
                      <a:pt x="0" y="48155"/>
                    </a:lnTo>
                    <a:cubicBezTo>
                      <a:pt x="0" y="21560"/>
                      <a:pt x="21560" y="0"/>
                      <a:pt x="48155" y="0"/>
                    </a:cubicBezTo>
                    <a:close/>
                  </a:path>
                </a:pathLst>
              </a:custGeom>
              <a:solidFill>
                <a:srgbClr val="F0F5DB"/>
              </a:solidFill>
              <a:ln w="38100" cap="rnd">
                <a:solidFill>
                  <a:srgbClr val="FFFFFF"/>
                </a:solidFill>
                <a:prstDash val="lgDash"/>
                <a:round/>
              </a:ln>
            </p:spPr>
            <p:txBody>
              <a:bodyPr/>
              <a:lstStyle/>
              <a:p>
                <a:endParaRPr lang="en-US"/>
              </a:p>
            </p:txBody>
          </p:sp>
          <p:sp>
            <p:nvSpPr>
              <p:cNvPr id="4" name="TextBox 4"/>
              <p:cNvSpPr txBox="1"/>
              <p:nvPr/>
            </p:nvSpPr>
            <p:spPr>
              <a:xfrm>
                <a:off x="0" y="-57150"/>
                <a:ext cx="4234288" cy="107618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50909" y="1322924"/>
              <a:ext cx="2959219" cy="4402299"/>
            </a:xfrm>
            <a:custGeom>
              <a:avLst/>
              <a:gdLst/>
              <a:ahLst/>
              <a:cxnLst/>
              <a:rect l="l" t="t" r="r" b="b"/>
              <a:pathLst>
                <a:path w="2959219" h="4402299">
                  <a:moveTo>
                    <a:pt x="0" y="0"/>
                  </a:moveTo>
                  <a:lnTo>
                    <a:pt x="2959218" y="0"/>
                  </a:lnTo>
                  <a:lnTo>
                    <a:pt x="2959218" y="4402299"/>
                  </a:lnTo>
                  <a:lnTo>
                    <a:pt x="0" y="4402299"/>
                  </a:lnTo>
                  <a:lnTo>
                    <a:pt x="0" y="0"/>
                  </a:lnTo>
                  <a:close/>
                </a:path>
              </a:pathLst>
            </a:custGeom>
            <a:blipFill>
              <a:blip r:embed="rId10">
                <a:extLst>
                  <a:ext uri="{96DAC541-7B7A-43D3-8B79-37D633B846F1}">
                    <asvg:svgBlip xmlns:asvg="http://schemas.microsoft.com/office/drawing/2016/SVG/main" r:embed="rId11"/>
                  </a:ext>
                </a:extLst>
              </a:blip>
              <a:stretch>
                <a:fillRect r="-111389"/>
              </a:stretch>
            </a:blipFill>
          </p:spPr>
          <p:txBody>
            <a:bodyPr/>
            <a:lstStyle/>
            <a:p>
              <a:endParaRPr lang="en-US"/>
            </a:p>
          </p:txBody>
        </p:sp>
        <p:sp>
          <p:nvSpPr>
            <p:cNvPr id="14" name="TextBox 14"/>
            <p:cNvSpPr txBox="1"/>
            <p:nvPr/>
          </p:nvSpPr>
          <p:spPr>
            <a:xfrm>
              <a:off x="2397601" y="2053487"/>
              <a:ext cx="14957415" cy="2834559"/>
            </a:xfrm>
            <a:prstGeom prst="rect">
              <a:avLst/>
            </a:prstGeom>
          </p:spPr>
          <p:txBody>
            <a:bodyPr lIns="0" tIns="0" rIns="0" bIns="0" rtlCol="0" anchor="t">
              <a:spAutoFit/>
            </a:bodyPr>
            <a:lstStyle/>
            <a:p>
              <a:pPr>
                <a:lnSpc>
                  <a:spcPts val="5689"/>
                </a:lnSpc>
                <a:spcBef>
                  <a:spcPct val="0"/>
                </a:spcBef>
              </a:pPr>
              <a:r>
                <a:rPr lang="en-US" sz="3200" dirty="0">
                  <a:solidFill>
                    <a:srgbClr val="000000"/>
                  </a:solidFill>
                  <a:latin typeface="+mj-lt"/>
                </a:rPr>
                <a:t>     </a:t>
              </a:r>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hoà</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gene ở vi </a:t>
              </a:r>
              <a:r>
                <a:rPr lang="en-US" sz="3200" dirty="0" err="1">
                  <a:solidFill>
                    <a:srgbClr val="000000"/>
                  </a:solidFill>
                  <a:latin typeface="+mj-lt"/>
                </a:rPr>
                <a:t>khuẩn</a:t>
              </a:r>
              <a:r>
                <a:rPr lang="en-US" sz="3200" dirty="0">
                  <a:solidFill>
                    <a:srgbClr val="000000"/>
                  </a:solidFill>
                  <a:latin typeface="+mj-lt"/>
                </a:rPr>
                <a:t> </a:t>
              </a:r>
              <a:r>
                <a:rPr lang="en-US" sz="3200" dirty="0" err="1">
                  <a:solidFill>
                    <a:srgbClr val="000000"/>
                  </a:solidFill>
                  <a:latin typeface="+mj-lt"/>
                </a:rPr>
                <a:t>giúp</a:t>
              </a:r>
              <a:r>
                <a:rPr lang="en-US" sz="3200" dirty="0">
                  <a:solidFill>
                    <a:srgbClr val="000000"/>
                  </a:solidFill>
                  <a:latin typeface="+mj-lt"/>
                </a:rPr>
                <a:t> </a:t>
              </a:r>
              <a:r>
                <a:rPr lang="en-US" sz="3200" dirty="0" err="1">
                  <a:solidFill>
                    <a:srgbClr val="000000"/>
                  </a:solidFill>
                  <a:latin typeface="+mj-lt"/>
                </a:rPr>
                <a:t>chúng</a:t>
              </a:r>
              <a:r>
                <a:rPr lang="en-US" sz="3200" dirty="0">
                  <a:solidFill>
                    <a:srgbClr val="000000"/>
                  </a:solidFill>
                  <a:latin typeface="+mj-lt"/>
                </a:rPr>
                <a:t> </a:t>
              </a:r>
              <a:r>
                <a:rPr lang="en-US" sz="3200" dirty="0" err="1">
                  <a:solidFill>
                    <a:srgbClr val="000000"/>
                  </a:solidFill>
                  <a:latin typeface="+mj-lt"/>
                </a:rPr>
                <a:t>có</a:t>
              </a:r>
              <a:r>
                <a:rPr lang="en-US" sz="3200" dirty="0">
                  <a:solidFill>
                    <a:srgbClr val="000000"/>
                  </a:solidFill>
                  <a:latin typeface="+mj-lt"/>
                </a:rPr>
                <a:t> </a:t>
              </a:r>
              <a:r>
                <a:rPr lang="en-US" sz="3200" dirty="0" err="1">
                  <a:solidFill>
                    <a:srgbClr val="000000"/>
                  </a:solidFill>
                  <a:latin typeface="+mj-lt"/>
                </a:rPr>
                <a:t>khả</a:t>
              </a:r>
              <a:r>
                <a:rPr lang="en-US" sz="3200" dirty="0">
                  <a:solidFill>
                    <a:srgbClr val="000000"/>
                  </a:solidFill>
                  <a:latin typeface="+mj-lt"/>
                </a:rPr>
                <a:t> </a:t>
              </a:r>
              <a:r>
                <a:rPr lang="en-US" sz="3200" dirty="0" err="1">
                  <a:solidFill>
                    <a:srgbClr val="000000"/>
                  </a:solidFill>
                  <a:latin typeface="+mj-lt"/>
                </a:rPr>
                <a:t>năng</a:t>
              </a:r>
              <a:r>
                <a:rPr lang="en-US" sz="3200" dirty="0">
                  <a:solidFill>
                    <a:srgbClr val="000000"/>
                  </a:solidFill>
                  <a:latin typeface="+mj-lt"/>
                </a:rPr>
                <a:t> </a:t>
              </a:r>
              <a:r>
                <a:rPr lang="en-US" sz="3200" dirty="0" err="1">
                  <a:solidFill>
                    <a:srgbClr val="000000"/>
                  </a:solidFill>
                  <a:latin typeface="+mj-lt"/>
                </a:rPr>
                <a:t>tự</a:t>
              </a:r>
              <a:r>
                <a:rPr lang="en-US" sz="3200" dirty="0">
                  <a:solidFill>
                    <a:srgbClr val="000000"/>
                  </a:solidFill>
                  <a:latin typeface="+mj-lt"/>
                </a:rPr>
                <a:t> </a:t>
              </a:r>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chỉnh</a:t>
              </a:r>
              <a:r>
                <a:rPr lang="en-US" sz="3200" dirty="0">
                  <a:solidFill>
                    <a:srgbClr val="000000"/>
                  </a:solidFill>
                  <a:latin typeface="+mj-lt"/>
                </a:rPr>
                <a:t> </a:t>
              </a:r>
              <a:r>
                <a:rPr lang="en-US" sz="3200" dirty="0" err="1">
                  <a:solidFill>
                    <a:srgbClr val="000000"/>
                  </a:solidFill>
                  <a:latin typeface="+mj-lt"/>
                </a:rPr>
                <a:t>quá</a:t>
              </a:r>
              <a:r>
                <a:rPr lang="en-US" sz="3200" dirty="0">
                  <a:solidFill>
                    <a:srgbClr val="000000"/>
                  </a:solidFill>
                  <a:latin typeface="+mj-lt"/>
                </a:rPr>
                <a:t> </a:t>
              </a:r>
              <a:r>
                <a:rPr lang="en-US" sz="3200" dirty="0" err="1">
                  <a:solidFill>
                    <a:srgbClr val="000000"/>
                  </a:solidFill>
                  <a:latin typeface="+mj-lt"/>
                </a:rPr>
                <a:t>trình</a:t>
              </a:r>
              <a:r>
                <a:rPr lang="en-US" sz="3200" dirty="0">
                  <a:solidFill>
                    <a:srgbClr val="000000"/>
                  </a:solidFill>
                  <a:latin typeface="+mj-lt"/>
                </a:rPr>
                <a:t> </a:t>
              </a:r>
              <a:r>
                <a:rPr lang="en-US" sz="3200" dirty="0" err="1">
                  <a:solidFill>
                    <a:srgbClr val="000000"/>
                  </a:solidFill>
                  <a:latin typeface="+mj-lt"/>
                </a:rPr>
                <a:t>trao</a:t>
              </a:r>
              <a:r>
                <a:rPr lang="en-US" sz="3200" dirty="0">
                  <a:solidFill>
                    <a:srgbClr val="000000"/>
                  </a:solidFill>
                  <a:latin typeface="+mj-lt"/>
                </a:rPr>
                <a:t> </a:t>
              </a:r>
              <a:r>
                <a:rPr lang="en-US" sz="3200" dirty="0" err="1">
                  <a:solidFill>
                    <a:srgbClr val="000000"/>
                  </a:solidFill>
                  <a:latin typeface="+mj-lt"/>
                </a:rPr>
                <a:t>đổi</a:t>
              </a:r>
              <a:r>
                <a:rPr lang="en-US" sz="3200" dirty="0">
                  <a:solidFill>
                    <a:srgbClr val="000000"/>
                  </a:solidFill>
                  <a:latin typeface="+mj-lt"/>
                </a:rPr>
                <a:t> </a:t>
              </a:r>
              <a:r>
                <a:rPr lang="en-US" sz="3200" dirty="0" err="1">
                  <a:solidFill>
                    <a:srgbClr val="000000"/>
                  </a:solidFill>
                  <a:latin typeface="+mj-lt"/>
                </a:rPr>
                <a:t>chất</a:t>
              </a:r>
              <a:r>
                <a:rPr lang="en-US" sz="3200" dirty="0">
                  <a:solidFill>
                    <a:srgbClr val="000000"/>
                  </a:solidFill>
                  <a:latin typeface="+mj-lt"/>
                </a:rPr>
                <a:t> </a:t>
              </a:r>
              <a:r>
                <a:rPr lang="en-US" sz="3200" dirty="0" err="1">
                  <a:solidFill>
                    <a:srgbClr val="000000"/>
                  </a:solidFill>
                  <a:latin typeface="+mj-lt"/>
                </a:rPr>
                <a:t>trong</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chỉ</a:t>
              </a:r>
              <a:r>
                <a:rPr lang="en-US" sz="3200" dirty="0">
                  <a:solidFill>
                    <a:srgbClr val="000000"/>
                  </a:solidFill>
                  <a:latin typeface="+mj-lt"/>
                </a:rPr>
                <a:t> </a:t>
              </a:r>
              <a:r>
                <a:rPr lang="en-US" sz="3200" dirty="0" err="1">
                  <a:solidFill>
                    <a:srgbClr val="000000"/>
                  </a:solidFill>
                  <a:latin typeface="+mj-lt"/>
                </a:rPr>
                <a:t>có</a:t>
              </a:r>
              <a:r>
                <a:rPr lang="en-US" sz="3200" dirty="0">
                  <a:solidFill>
                    <a:srgbClr val="000000"/>
                  </a:solidFill>
                  <a:latin typeface="+mj-lt"/>
                </a:rPr>
                <a:t> </a:t>
              </a:r>
              <a:r>
                <a:rPr lang="en-US" sz="3200" dirty="0" err="1">
                  <a:solidFill>
                    <a:srgbClr val="000000"/>
                  </a:solidFill>
                  <a:latin typeface="+mj-lt"/>
                </a:rPr>
                <a:t>những</a:t>
              </a:r>
              <a:r>
                <a:rPr lang="en-US" sz="3200" dirty="0">
                  <a:solidFill>
                    <a:srgbClr val="000000"/>
                  </a:solidFill>
                  <a:latin typeface="+mj-lt"/>
                </a:rPr>
                <a:t> </a:t>
              </a:r>
              <a:r>
                <a:rPr lang="en-US" sz="3200" dirty="0" err="1">
                  <a:solidFill>
                    <a:srgbClr val="000000"/>
                  </a:solidFill>
                  <a:latin typeface="+mj-lt"/>
                </a:rPr>
                <a:t>sản</a:t>
              </a:r>
              <a:r>
                <a:rPr lang="en-US" sz="3200" dirty="0">
                  <a:solidFill>
                    <a:srgbClr val="000000"/>
                  </a:solidFill>
                  <a:latin typeface="+mj-lt"/>
                </a:rPr>
                <a:t> </a:t>
              </a:r>
              <a:r>
                <a:rPr lang="en-US" sz="3200" dirty="0" err="1">
                  <a:solidFill>
                    <a:srgbClr val="000000"/>
                  </a:solidFill>
                  <a:latin typeface="+mj-lt"/>
                </a:rPr>
                <a:t>phẩm</a:t>
              </a:r>
              <a:r>
                <a:rPr lang="en-US" sz="3200" dirty="0">
                  <a:solidFill>
                    <a:srgbClr val="000000"/>
                  </a:solidFill>
                  <a:latin typeface="+mj-lt"/>
                </a:rPr>
                <a:t> </a:t>
              </a:r>
              <a:r>
                <a:rPr lang="en-US" sz="3200" dirty="0" err="1">
                  <a:solidFill>
                    <a:srgbClr val="000000"/>
                  </a:solidFill>
                  <a:latin typeface="+mj-lt"/>
                </a:rPr>
                <a:t>cần</a:t>
              </a:r>
              <a:r>
                <a:rPr lang="en-US" sz="3200" dirty="0">
                  <a:solidFill>
                    <a:srgbClr val="000000"/>
                  </a:solidFill>
                  <a:latin typeface="+mj-lt"/>
                </a:rPr>
                <a:t> </a:t>
              </a:r>
              <a:r>
                <a:rPr lang="en-US" sz="3200" dirty="0" err="1">
                  <a:solidFill>
                    <a:srgbClr val="000000"/>
                  </a:solidFill>
                  <a:latin typeface="+mj-lt"/>
                </a:rPr>
                <a:t>thiết</a:t>
              </a:r>
              <a:r>
                <a:rPr lang="en-US" sz="3200" dirty="0">
                  <a:solidFill>
                    <a:srgbClr val="000000"/>
                  </a:solidFill>
                  <a:latin typeface="+mj-lt"/>
                </a:rPr>
                <a:t> </a:t>
              </a:r>
              <a:r>
                <a:rPr lang="en-US" sz="3200" dirty="0" err="1">
                  <a:solidFill>
                    <a:srgbClr val="000000"/>
                  </a:solidFill>
                  <a:latin typeface="+mj-lt"/>
                </a:rPr>
                <a:t>cho</a:t>
              </a:r>
              <a:r>
                <a:rPr lang="en-US" sz="3200" dirty="0">
                  <a:solidFill>
                    <a:srgbClr val="000000"/>
                  </a:solidFill>
                  <a:latin typeface="+mj-lt"/>
                </a:rPr>
                <a:t> </a:t>
              </a:r>
              <a:r>
                <a:rPr lang="en-US" sz="3200" dirty="0" err="1">
                  <a:solidFill>
                    <a:srgbClr val="000000"/>
                  </a:solidFill>
                  <a:latin typeface="+mj-lt"/>
                </a:rPr>
                <a:t>hoạt</a:t>
              </a:r>
              <a:r>
                <a:rPr lang="en-US" sz="3200" dirty="0">
                  <a:solidFill>
                    <a:srgbClr val="000000"/>
                  </a:solidFill>
                  <a:latin typeface="+mj-lt"/>
                </a:rPr>
                <a:t> </a:t>
              </a:r>
              <a:r>
                <a:rPr lang="en-US" sz="3200" dirty="0" err="1">
                  <a:solidFill>
                    <a:srgbClr val="000000"/>
                  </a:solidFill>
                  <a:latin typeface="+mj-lt"/>
                </a:rPr>
                <a:t>động</a:t>
              </a:r>
              <a:r>
                <a:rPr lang="en-US" sz="3200" dirty="0">
                  <a:solidFill>
                    <a:srgbClr val="000000"/>
                  </a:solidFill>
                  <a:latin typeface="+mj-lt"/>
                </a:rPr>
                <a:t> </a:t>
              </a:r>
              <a:r>
                <a:rPr lang="en-US" sz="3200" dirty="0" err="1">
                  <a:solidFill>
                    <a:srgbClr val="000000"/>
                  </a:solidFill>
                  <a:latin typeface="+mj-lt"/>
                </a:rPr>
                <a:t>sống</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mới</a:t>
              </a:r>
              <a:r>
                <a:rPr lang="en-US" sz="3200" dirty="0">
                  <a:solidFill>
                    <a:srgbClr val="000000"/>
                  </a:solidFill>
                  <a:latin typeface="+mj-lt"/>
                </a:rPr>
                <a:t> </a:t>
              </a:r>
              <a:r>
                <a:rPr lang="en-US" sz="3200" dirty="0" err="1">
                  <a:solidFill>
                    <a:srgbClr val="000000"/>
                  </a:solidFill>
                  <a:latin typeface="+mj-lt"/>
                </a:rPr>
                <a:t>được</a:t>
              </a:r>
              <a:r>
                <a:rPr lang="en-US" sz="3200" dirty="0">
                  <a:solidFill>
                    <a:srgbClr val="000000"/>
                  </a:solidFill>
                  <a:latin typeface="+mj-lt"/>
                </a:rPr>
                <a:t> </a:t>
              </a:r>
              <a:r>
                <a:rPr lang="en-US" sz="3200" dirty="0" err="1">
                  <a:solidFill>
                    <a:srgbClr val="000000"/>
                  </a:solidFill>
                  <a:latin typeface="+mj-lt"/>
                </a:rPr>
                <a:t>tạo</a:t>
              </a:r>
              <a:r>
                <a:rPr lang="en-US" sz="3200" dirty="0">
                  <a:solidFill>
                    <a:srgbClr val="000000"/>
                  </a:solidFill>
                  <a:latin typeface="+mj-lt"/>
                </a:rPr>
                <a:t> </a:t>
              </a:r>
              <a:r>
                <a:rPr lang="en-US" sz="3200" dirty="0" err="1">
                  <a:solidFill>
                    <a:srgbClr val="000000"/>
                  </a:solidFill>
                  <a:latin typeface="+mj-lt"/>
                </a:rPr>
                <a:t>ra</a:t>
              </a:r>
              <a:r>
                <a:rPr lang="en-US" sz="3200" dirty="0">
                  <a:solidFill>
                    <a:srgbClr val="000000"/>
                  </a:solidFill>
                  <a:latin typeface="+mj-lt"/>
                </a:rPr>
                <a:t> </a:t>
              </a:r>
              <a:r>
                <a:rPr lang="en-US" sz="3200" dirty="0" err="1">
                  <a:solidFill>
                    <a:srgbClr val="000000"/>
                  </a:solidFill>
                  <a:latin typeface="+mj-lt"/>
                </a:rPr>
                <a:t>với</a:t>
              </a:r>
              <a:r>
                <a:rPr lang="en-US" sz="3200" dirty="0">
                  <a:solidFill>
                    <a:srgbClr val="000000"/>
                  </a:solidFill>
                  <a:latin typeface="+mj-lt"/>
                </a:rPr>
                <a:t> </a:t>
              </a:r>
              <a:r>
                <a:rPr lang="en-US" sz="3200" dirty="0" err="1">
                  <a:solidFill>
                    <a:srgbClr val="000000"/>
                  </a:solidFill>
                  <a:latin typeface="+mj-lt"/>
                </a:rPr>
                <a:t>hàm</a:t>
              </a:r>
              <a:r>
                <a:rPr lang="en-US" sz="3200" dirty="0">
                  <a:solidFill>
                    <a:srgbClr val="000000"/>
                  </a:solidFill>
                  <a:latin typeface="+mj-lt"/>
                </a:rPr>
                <a:t> </a:t>
              </a:r>
              <a:r>
                <a:rPr lang="en-US" sz="3200" dirty="0" err="1">
                  <a:solidFill>
                    <a:srgbClr val="000000"/>
                  </a:solidFill>
                  <a:latin typeface="+mj-lt"/>
                </a:rPr>
                <a:t>lượng</a:t>
              </a:r>
              <a:r>
                <a:rPr lang="en-US" sz="3200" dirty="0">
                  <a:solidFill>
                    <a:srgbClr val="000000"/>
                  </a:solidFill>
                  <a:latin typeface="+mj-lt"/>
                </a:rPr>
                <a:t> </a:t>
              </a:r>
              <a:r>
                <a:rPr lang="en-US" sz="3200" dirty="0" err="1">
                  <a:solidFill>
                    <a:srgbClr val="000000"/>
                  </a:solidFill>
                  <a:latin typeface="+mj-lt"/>
                </a:rPr>
                <a:t>phù</a:t>
              </a:r>
              <a:r>
                <a:rPr lang="en-US" sz="3200" dirty="0">
                  <a:solidFill>
                    <a:srgbClr val="000000"/>
                  </a:solidFill>
                  <a:latin typeface="+mj-lt"/>
                </a:rPr>
                <a:t> </a:t>
              </a:r>
              <a:r>
                <a:rPr lang="en-US" sz="3200" dirty="0" err="1">
                  <a:solidFill>
                    <a:srgbClr val="000000"/>
                  </a:solidFill>
                  <a:latin typeface="+mj-lt"/>
                </a:rPr>
                <a:t>hợp</a:t>
              </a:r>
              <a:r>
                <a:rPr lang="en-US" sz="3200" dirty="0">
                  <a:solidFill>
                    <a:srgbClr val="000000"/>
                  </a:solidFill>
                  <a:latin typeface="+mj-lt"/>
                </a:rPr>
                <a:t>. </a:t>
              </a:r>
              <a:r>
                <a:rPr lang="en-US" sz="3200" dirty="0" err="1">
                  <a:solidFill>
                    <a:srgbClr val="000000"/>
                  </a:solidFill>
                  <a:latin typeface="+mj-lt"/>
                </a:rPr>
                <a:t>Nhờ</a:t>
              </a:r>
              <a:r>
                <a:rPr lang="en-US" sz="3200" dirty="0">
                  <a:solidFill>
                    <a:srgbClr val="000000"/>
                  </a:solidFill>
                  <a:latin typeface="+mj-lt"/>
                </a:rPr>
                <a:t> </a:t>
              </a:r>
              <a:r>
                <a:rPr lang="en-US" sz="3200" dirty="0" err="1">
                  <a:solidFill>
                    <a:srgbClr val="000000"/>
                  </a:solidFill>
                  <a:latin typeface="+mj-lt"/>
                </a:rPr>
                <a:t>đó</a:t>
              </a:r>
              <a:r>
                <a:rPr lang="en-US" sz="3200" dirty="0">
                  <a:solidFill>
                    <a:srgbClr val="000000"/>
                  </a:solidFill>
                  <a:latin typeface="+mj-lt"/>
                </a:rPr>
                <a:t>, vi </a:t>
              </a:r>
              <a:r>
                <a:rPr lang="en-US" sz="3200" dirty="0" err="1">
                  <a:solidFill>
                    <a:srgbClr val="000000"/>
                  </a:solidFill>
                  <a:latin typeface="+mj-lt"/>
                </a:rPr>
                <a:t>khuẩn</a:t>
              </a:r>
              <a:r>
                <a:rPr lang="en-US" sz="3200" dirty="0">
                  <a:solidFill>
                    <a:srgbClr val="000000"/>
                  </a:solidFill>
                  <a:latin typeface="+mj-lt"/>
                </a:rPr>
                <a:t> </a:t>
              </a:r>
              <a:r>
                <a:rPr lang="en-US" sz="3200" dirty="0" err="1">
                  <a:solidFill>
                    <a:srgbClr val="000000"/>
                  </a:solidFill>
                  <a:latin typeface="+mj-lt"/>
                </a:rPr>
                <a:t>có</a:t>
              </a:r>
              <a:r>
                <a:rPr lang="en-US" sz="3200" dirty="0">
                  <a:solidFill>
                    <a:srgbClr val="000000"/>
                  </a:solidFill>
                  <a:latin typeface="+mj-lt"/>
                </a:rPr>
                <a:t> </a:t>
              </a:r>
              <a:r>
                <a:rPr lang="en-US" sz="3200" dirty="0" err="1">
                  <a:solidFill>
                    <a:srgbClr val="000000"/>
                  </a:solidFill>
                  <a:latin typeface="+mj-lt"/>
                </a:rPr>
                <a:t>thể</a:t>
              </a:r>
              <a:r>
                <a:rPr lang="en-US" sz="3200" dirty="0">
                  <a:solidFill>
                    <a:srgbClr val="000000"/>
                  </a:solidFill>
                  <a:latin typeface="+mj-lt"/>
                </a:rPr>
                <a:t> </a:t>
              </a:r>
              <a:r>
                <a:rPr lang="en-US" sz="3200" dirty="0" err="1">
                  <a:solidFill>
                    <a:srgbClr val="000000"/>
                  </a:solidFill>
                  <a:latin typeface="+mj-lt"/>
                </a:rPr>
                <a:t>đáp</a:t>
              </a:r>
              <a:r>
                <a:rPr lang="en-US" sz="3200" dirty="0">
                  <a:solidFill>
                    <a:srgbClr val="000000"/>
                  </a:solidFill>
                  <a:latin typeface="+mj-lt"/>
                </a:rPr>
                <a:t> </a:t>
              </a:r>
              <a:r>
                <a:rPr lang="en-US" sz="3200" dirty="0" err="1">
                  <a:solidFill>
                    <a:srgbClr val="000000"/>
                  </a:solidFill>
                  <a:latin typeface="+mj-lt"/>
                </a:rPr>
                <a:t>ứng</a:t>
              </a:r>
              <a:r>
                <a:rPr lang="en-US" sz="3200" dirty="0">
                  <a:solidFill>
                    <a:srgbClr val="000000"/>
                  </a:solidFill>
                  <a:latin typeface="+mj-lt"/>
                </a:rPr>
                <a:t> </a:t>
              </a:r>
              <a:r>
                <a:rPr lang="en-US" sz="3200" dirty="0" err="1">
                  <a:solidFill>
                    <a:srgbClr val="000000"/>
                  </a:solidFill>
                  <a:latin typeface="+mj-lt"/>
                </a:rPr>
                <a:t>với</a:t>
              </a:r>
              <a:r>
                <a:rPr lang="en-US" sz="3200" dirty="0">
                  <a:solidFill>
                    <a:srgbClr val="000000"/>
                  </a:solidFill>
                  <a:latin typeface="+mj-lt"/>
                </a:rPr>
                <a:t> </a:t>
              </a:r>
              <a:r>
                <a:rPr lang="en-US" sz="3200" dirty="0" err="1">
                  <a:solidFill>
                    <a:srgbClr val="000000"/>
                  </a:solidFill>
                  <a:latin typeface="+mj-lt"/>
                </a:rPr>
                <a:t>những</a:t>
              </a:r>
              <a:r>
                <a:rPr lang="en-US" sz="3200" dirty="0">
                  <a:solidFill>
                    <a:srgbClr val="000000"/>
                  </a:solidFill>
                  <a:latin typeface="+mj-lt"/>
                </a:rPr>
                <a:t> </a:t>
              </a:r>
              <a:r>
                <a:rPr lang="en-US" sz="3200" dirty="0" err="1">
                  <a:solidFill>
                    <a:srgbClr val="000000"/>
                  </a:solidFill>
                  <a:latin typeface="+mj-lt"/>
                </a:rPr>
                <a:t>thay</a:t>
              </a:r>
              <a:r>
                <a:rPr lang="en-US" sz="3200" dirty="0">
                  <a:solidFill>
                    <a:srgbClr val="000000"/>
                  </a:solidFill>
                  <a:latin typeface="+mj-lt"/>
                </a:rPr>
                <a:t> </a:t>
              </a:r>
              <a:r>
                <a:rPr lang="en-US" sz="3200" dirty="0" err="1">
                  <a:solidFill>
                    <a:srgbClr val="000000"/>
                  </a:solidFill>
                  <a:latin typeface="+mj-lt"/>
                </a:rPr>
                <a:t>đổi</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môi</a:t>
              </a:r>
              <a:r>
                <a:rPr lang="en-US" sz="3200" dirty="0">
                  <a:solidFill>
                    <a:srgbClr val="000000"/>
                  </a:solidFill>
                  <a:latin typeface="+mj-lt"/>
                </a:rPr>
                <a:t> </a:t>
              </a:r>
              <a:r>
                <a:rPr lang="en-US" sz="3200" dirty="0" err="1">
                  <a:solidFill>
                    <a:srgbClr val="000000"/>
                  </a:solidFill>
                  <a:latin typeface="+mj-lt"/>
                </a:rPr>
                <a:t>trường</a:t>
              </a:r>
              <a:r>
                <a:rPr lang="en-US" sz="3200" dirty="0">
                  <a:solidFill>
                    <a:srgbClr val="000000"/>
                  </a:solidFill>
                  <a:latin typeface="+mj-lt"/>
                </a:rPr>
                <a:t>. </a:t>
              </a:r>
            </a:p>
          </p:txBody>
        </p:sp>
      </p:gr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6">
            <a:extLst>
              <a:ext uri="{FF2B5EF4-FFF2-40B4-BE49-F238E27FC236}">
                <a16:creationId xmlns:a16="http://schemas.microsoft.com/office/drawing/2014/main" id="{4E973DD6-86EB-4CD4-02DD-14758BFEE8A6}"/>
              </a:ext>
            </a:extLst>
          </p:cNvPr>
          <p:cNvGrpSpPr/>
          <p:nvPr/>
        </p:nvGrpSpPr>
        <p:grpSpPr>
          <a:xfrm>
            <a:off x="0" y="298059"/>
            <a:ext cx="19109382" cy="730642"/>
            <a:chOff x="-31" y="177738"/>
            <a:chExt cx="25479177" cy="974189"/>
          </a:xfrm>
        </p:grpSpPr>
        <p:sp>
          <p:nvSpPr>
            <p:cNvPr id="14" name="AutoShape 7">
              <a:extLst>
                <a:ext uri="{FF2B5EF4-FFF2-40B4-BE49-F238E27FC236}">
                  <a16:creationId xmlns:a16="http://schemas.microsoft.com/office/drawing/2014/main" id="{693086B5-174E-F6B7-27B1-EEF574B05AC6}"/>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5" name="TextBox 8">
              <a:extLst>
                <a:ext uri="{FF2B5EF4-FFF2-40B4-BE49-F238E27FC236}">
                  <a16:creationId xmlns:a16="http://schemas.microsoft.com/office/drawing/2014/main" id="{284FD204-7AE7-35DE-D13F-83C2804D845F}"/>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en-US" sz="4800" b="1">
                  <a:solidFill>
                    <a:srgbClr val="136447"/>
                  </a:solidFill>
                  <a:latin typeface="+mj-lt"/>
                </a:rPr>
                <a:t>II. Ý NGHĨA ĐIỀU HÒA BIỂU HIỆN GENE </a:t>
              </a:r>
            </a:p>
          </p:txBody>
        </p:sp>
      </p:grpSp>
      <p:sp>
        <p:nvSpPr>
          <p:cNvPr id="5" name="Freeform 2">
            <a:extLst>
              <a:ext uri="{FF2B5EF4-FFF2-40B4-BE49-F238E27FC236}">
                <a16:creationId xmlns:a16="http://schemas.microsoft.com/office/drawing/2014/main" id="{95C23476-0D95-1352-BE1B-E11F4584C8CF}"/>
              </a:ext>
            </a:extLst>
          </p:cNvPr>
          <p:cNvSpPr/>
          <p:nvPr/>
        </p:nvSpPr>
        <p:spPr>
          <a:xfrm>
            <a:off x="793902" y="1152918"/>
            <a:ext cx="7162800" cy="7063353"/>
          </a:xfrm>
          <a:custGeom>
            <a:avLst/>
            <a:gdLst/>
            <a:ahLst/>
            <a:cxnLst/>
            <a:rect l="l" t="t" r="r" b="b"/>
            <a:pathLst>
              <a:path w="9830751" h="10209937">
                <a:moveTo>
                  <a:pt x="0" y="0"/>
                </a:moveTo>
                <a:lnTo>
                  <a:pt x="9830751" y="0"/>
                </a:lnTo>
                <a:lnTo>
                  <a:pt x="9830751" y="10209937"/>
                </a:lnTo>
                <a:lnTo>
                  <a:pt x="0" y="10209937"/>
                </a:lnTo>
                <a:lnTo>
                  <a:pt x="0" y="0"/>
                </a:lnTo>
                <a:close/>
              </a:path>
            </a:pathLst>
          </a:custGeom>
          <a:blipFill>
            <a:blip r:embed="rId2"/>
            <a:stretch>
              <a:fillRect/>
            </a:stretch>
          </a:blipFill>
        </p:spPr>
        <p:txBody>
          <a:bodyPr/>
          <a:lstStyle/>
          <a:p>
            <a:endParaRPr lang="en-US">
              <a:latin typeface="+mj-lt"/>
            </a:endParaRPr>
          </a:p>
        </p:txBody>
      </p:sp>
      <p:sp>
        <p:nvSpPr>
          <p:cNvPr id="6" name="TextBox 3">
            <a:extLst>
              <a:ext uri="{FF2B5EF4-FFF2-40B4-BE49-F238E27FC236}">
                <a16:creationId xmlns:a16="http://schemas.microsoft.com/office/drawing/2014/main" id="{66D76DBD-176F-23FC-FDA6-D8F11EBB2DE3}"/>
              </a:ext>
            </a:extLst>
          </p:cNvPr>
          <p:cNvSpPr txBox="1"/>
          <p:nvPr/>
        </p:nvSpPr>
        <p:spPr>
          <a:xfrm>
            <a:off x="192242" y="8367033"/>
            <a:ext cx="7467600" cy="1535172"/>
          </a:xfrm>
          <a:prstGeom prst="roundRect">
            <a:avLst/>
          </a:prstGeom>
          <a:solidFill>
            <a:schemeClr val="accent4">
              <a:lumMod val="40000"/>
              <a:lumOff val="60000"/>
            </a:schemeClr>
          </a:solidFill>
          <a:ln w="3175">
            <a:solidFill>
              <a:schemeClr val="tx1"/>
            </a:solidFill>
          </a:ln>
        </p:spPr>
        <p:txBody>
          <a:bodyPr wrap="square" lIns="0" tIns="0" rIns="0" bIns="0" rtlCol="0" anchor="t">
            <a:spAutoFit/>
          </a:bodyPr>
          <a:lstStyle/>
          <a:p>
            <a:pPr algn="ctr">
              <a:lnSpc>
                <a:spcPts val="5739"/>
              </a:lnSpc>
              <a:spcBef>
                <a:spcPct val="0"/>
              </a:spcBef>
            </a:pPr>
            <a:r>
              <a:rPr lang="en-US" sz="3200" dirty="0" err="1">
                <a:solidFill>
                  <a:srgbClr val="000000"/>
                </a:solidFill>
                <a:latin typeface="+mj-lt"/>
              </a:rPr>
              <a:t>Biệt</a:t>
            </a:r>
            <a:r>
              <a:rPr lang="en-US" sz="3200" dirty="0">
                <a:solidFill>
                  <a:srgbClr val="000000"/>
                </a:solidFill>
                <a:latin typeface="+mj-lt"/>
              </a:rPr>
              <a:t> </a:t>
            </a:r>
            <a:r>
              <a:rPr lang="en-US" sz="3200" dirty="0" err="1">
                <a:solidFill>
                  <a:srgbClr val="000000"/>
                </a:solidFill>
                <a:latin typeface="+mj-lt"/>
              </a:rPr>
              <a:t>hoá</a:t>
            </a:r>
            <a:r>
              <a:rPr lang="en-US" sz="3200" dirty="0">
                <a:solidFill>
                  <a:srgbClr val="000000"/>
                </a:solidFill>
                <a:latin typeface="+mj-lt"/>
              </a:rPr>
              <a:t> </a:t>
            </a:r>
            <a:r>
              <a:rPr lang="en-US" sz="3200" dirty="0" err="1">
                <a:solidFill>
                  <a:srgbClr val="000000"/>
                </a:solidFill>
                <a:latin typeface="+mj-lt"/>
              </a:rPr>
              <a:t>đặc</a:t>
            </a:r>
            <a:r>
              <a:rPr lang="en-US" sz="3200" dirty="0">
                <a:solidFill>
                  <a:srgbClr val="000000"/>
                </a:solidFill>
                <a:latin typeface="+mj-lt"/>
              </a:rPr>
              <a:t> </a:t>
            </a:r>
            <a:r>
              <a:rPr lang="en-US" sz="3200" dirty="0" err="1">
                <a:solidFill>
                  <a:srgbClr val="000000"/>
                </a:solidFill>
                <a:latin typeface="+mj-lt"/>
              </a:rPr>
              <a:t>trưng</a:t>
            </a:r>
            <a:r>
              <a:rPr lang="en-US" sz="3200" dirty="0">
                <a:solidFill>
                  <a:srgbClr val="000000"/>
                </a:solidFill>
                <a:latin typeface="+mj-lt"/>
              </a:rPr>
              <a:t> </a:t>
            </a:r>
            <a:r>
              <a:rPr lang="en-US" sz="3200" dirty="0" err="1">
                <a:solidFill>
                  <a:srgbClr val="000000"/>
                </a:solidFill>
                <a:latin typeface="+mj-lt"/>
              </a:rPr>
              <a:t>hình</a:t>
            </a:r>
            <a:r>
              <a:rPr lang="en-US" sz="3200" dirty="0">
                <a:solidFill>
                  <a:srgbClr val="000000"/>
                </a:solidFill>
                <a:latin typeface="+mj-lt"/>
              </a:rPr>
              <a:t> </a:t>
            </a:r>
            <a:r>
              <a:rPr lang="en-US" sz="3200" dirty="0" err="1">
                <a:solidFill>
                  <a:srgbClr val="000000"/>
                </a:solidFill>
                <a:latin typeface="+mj-lt"/>
              </a:rPr>
              <a:t>thành</a:t>
            </a:r>
            <a:r>
              <a:rPr lang="en-US" sz="3200" dirty="0">
                <a:solidFill>
                  <a:srgbClr val="000000"/>
                </a:solidFill>
                <a:latin typeface="+mj-lt"/>
              </a:rPr>
              <a:t> </a:t>
            </a:r>
            <a:r>
              <a:rPr lang="en-US" sz="3200" dirty="0" err="1">
                <a:solidFill>
                  <a:srgbClr val="000000"/>
                </a:solidFill>
                <a:latin typeface="+mj-lt"/>
              </a:rPr>
              <a:t>nên</a:t>
            </a:r>
            <a:r>
              <a:rPr lang="en-US" sz="3200" dirty="0">
                <a:solidFill>
                  <a:srgbClr val="000000"/>
                </a:solidFill>
                <a:latin typeface="+mj-lt"/>
              </a:rPr>
              <a:t> </a:t>
            </a:r>
            <a:r>
              <a:rPr lang="en-US" sz="3200" dirty="0" err="1">
                <a:solidFill>
                  <a:srgbClr val="000000"/>
                </a:solidFill>
                <a:latin typeface="+mj-lt"/>
              </a:rPr>
              <a:t>các</a:t>
            </a:r>
            <a:r>
              <a:rPr lang="en-US" sz="3200" dirty="0">
                <a:solidFill>
                  <a:srgbClr val="000000"/>
                </a:solidFill>
                <a:latin typeface="+mj-lt"/>
              </a:rPr>
              <a:t> </a:t>
            </a:r>
            <a:r>
              <a:rPr lang="en-US" sz="3200" dirty="0" err="1">
                <a:solidFill>
                  <a:srgbClr val="000000"/>
                </a:solidFill>
                <a:latin typeface="+mj-lt"/>
              </a:rPr>
              <a:t>mô</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quan</a:t>
            </a:r>
            <a:r>
              <a:rPr lang="en-US" sz="3200" dirty="0">
                <a:solidFill>
                  <a:srgbClr val="000000"/>
                </a:solidFill>
                <a:latin typeface="+mj-lt"/>
              </a:rPr>
              <a:t> </a:t>
            </a:r>
            <a:r>
              <a:rPr lang="en-US" sz="3200" dirty="0" err="1">
                <a:solidFill>
                  <a:srgbClr val="000000"/>
                </a:solidFill>
                <a:latin typeface="+mj-lt"/>
              </a:rPr>
              <a:t>và</a:t>
            </a:r>
            <a:r>
              <a:rPr lang="en-US" sz="3200" dirty="0">
                <a:solidFill>
                  <a:srgbClr val="000000"/>
                </a:solidFill>
                <a:latin typeface="+mj-lt"/>
              </a:rPr>
              <a:t> </a:t>
            </a:r>
            <a:r>
              <a:rPr lang="en-US" sz="3200" dirty="0" err="1">
                <a:solidFill>
                  <a:srgbClr val="000000"/>
                </a:solidFill>
                <a:latin typeface="+mj-lt"/>
              </a:rPr>
              <a:t>hệ</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quan</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endParaRPr lang="en-US" sz="3200" dirty="0">
              <a:solidFill>
                <a:srgbClr val="000000"/>
              </a:solidFill>
              <a:latin typeface="+mj-lt"/>
            </a:endParaRPr>
          </a:p>
        </p:txBody>
      </p:sp>
      <p:grpSp>
        <p:nvGrpSpPr>
          <p:cNvPr id="7" name="Group 6">
            <a:extLst>
              <a:ext uri="{FF2B5EF4-FFF2-40B4-BE49-F238E27FC236}">
                <a16:creationId xmlns:a16="http://schemas.microsoft.com/office/drawing/2014/main" id="{A48E0EF8-1C86-2EA7-550D-1F215803A701}"/>
              </a:ext>
            </a:extLst>
          </p:cNvPr>
          <p:cNvGrpSpPr/>
          <p:nvPr/>
        </p:nvGrpSpPr>
        <p:grpSpPr>
          <a:xfrm>
            <a:off x="8066463" y="860955"/>
            <a:ext cx="10265081" cy="6692610"/>
            <a:chOff x="627269" y="1512937"/>
            <a:chExt cx="16936978" cy="4976651"/>
          </a:xfrm>
        </p:grpSpPr>
        <p:grpSp>
          <p:nvGrpSpPr>
            <p:cNvPr id="16" name="Group 2">
              <a:extLst>
                <a:ext uri="{FF2B5EF4-FFF2-40B4-BE49-F238E27FC236}">
                  <a16:creationId xmlns:a16="http://schemas.microsoft.com/office/drawing/2014/main" id="{31B7FBAE-9147-4423-F9C9-61CC355F28A2}"/>
                </a:ext>
              </a:extLst>
            </p:cNvPr>
            <p:cNvGrpSpPr/>
            <p:nvPr/>
          </p:nvGrpSpPr>
          <p:grpSpPr>
            <a:xfrm>
              <a:off x="627269" y="1512937"/>
              <a:ext cx="16936978" cy="4976651"/>
              <a:chOff x="26609" y="-1866"/>
              <a:chExt cx="4460768" cy="1310723"/>
            </a:xfrm>
          </p:grpSpPr>
          <p:sp>
            <p:nvSpPr>
              <p:cNvPr id="18" name="Freeform 3">
                <a:extLst>
                  <a:ext uri="{FF2B5EF4-FFF2-40B4-BE49-F238E27FC236}">
                    <a16:creationId xmlns:a16="http://schemas.microsoft.com/office/drawing/2014/main" id="{9A37B552-537B-C81C-F767-98BF536BA374}"/>
                  </a:ext>
                </a:extLst>
              </p:cNvPr>
              <p:cNvSpPr/>
              <p:nvPr/>
            </p:nvSpPr>
            <p:spPr>
              <a:xfrm>
                <a:off x="128841" y="21452"/>
                <a:ext cx="4358536" cy="1253573"/>
              </a:xfrm>
              <a:custGeom>
                <a:avLst/>
                <a:gdLst/>
                <a:ahLst/>
                <a:cxnLst/>
                <a:rect l="l" t="t" r="r" b="b"/>
                <a:pathLst>
                  <a:path w="4358536" h="1253573">
                    <a:moveTo>
                      <a:pt x="46782" y="0"/>
                    </a:moveTo>
                    <a:lnTo>
                      <a:pt x="4311753" y="0"/>
                    </a:lnTo>
                    <a:cubicBezTo>
                      <a:pt x="4324161" y="0"/>
                      <a:pt x="4336060" y="4929"/>
                      <a:pt x="4344834" y="13702"/>
                    </a:cubicBezTo>
                    <a:cubicBezTo>
                      <a:pt x="4353607" y="22476"/>
                      <a:pt x="4358536" y="34375"/>
                      <a:pt x="4358536" y="46782"/>
                    </a:cubicBezTo>
                    <a:lnTo>
                      <a:pt x="4358536" y="1206791"/>
                    </a:lnTo>
                    <a:cubicBezTo>
                      <a:pt x="4358536" y="1219198"/>
                      <a:pt x="4353607" y="1231098"/>
                      <a:pt x="4344834" y="1239871"/>
                    </a:cubicBezTo>
                    <a:cubicBezTo>
                      <a:pt x="4336060" y="1248644"/>
                      <a:pt x="4324161" y="1253573"/>
                      <a:pt x="4311753" y="1253573"/>
                    </a:cubicBezTo>
                    <a:lnTo>
                      <a:pt x="46782" y="1253573"/>
                    </a:lnTo>
                    <a:cubicBezTo>
                      <a:pt x="34375" y="1253573"/>
                      <a:pt x="22476" y="1248644"/>
                      <a:pt x="13702" y="1239871"/>
                    </a:cubicBezTo>
                    <a:cubicBezTo>
                      <a:pt x="4929" y="1231098"/>
                      <a:pt x="0" y="1219198"/>
                      <a:pt x="0" y="1206791"/>
                    </a:cubicBezTo>
                    <a:lnTo>
                      <a:pt x="0" y="46782"/>
                    </a:lnTo>
                    <a:cubicBezTo>
                      <a:pt x="0" y="34375"/>
                      <a:pt x="4929" y="22476"/>
                      <a:pt x="13702" y="13702"/>
                    </a:cubicBezTo>
                    <a:cubicBezTo>
                      <a:pt x="22476" y="4929"/>
                      <a:pt x="34375" y="0"/>
                      <a:pt x="46782" y="0"/>
                    </a:cubicBezTo>
                    <a:close/>
                  </a:path>
                </a:pathLst>
              </a:custGeom>
              <a:solidFill>
                <a:srgbClr val="F0F5DB"/>
              </a:solidFill>
              <a:ln w="38100" cap="rnd">
                <a:solidFill>
                  <a:srgbClr val="FFFFFF"/>
                </a:solidFill>
                <a:prstDash val="lgDash"/>
                <a:round/>
              </a:ln>
            </p:spPr>
            <p:txBody>
              <a:bodyPr/>
              <a:lstStyle/>
              <a:p>
                <a:endParaRPr lang="en-US">
                  <a:latin typeface="+mj-lt"/>
                </a:endParaRPr>
              </a:p>
            </p:txBody>
          </p:sp>
          <p:sp>
            <p:nvSpPr>
              <p:cNvPr id="19" name="TextBox 4">
                <a:extLst>
                  <a:ext uri="{FF2B5EF4-FFF2-40B4-BE49-F238E27FC236}">
                    <a16:creationId xmlns:a16="http://schemas.microsoft.com/office/drawing/2014/main" id="{29445447-A48A-CEF2-3061-E68B6E493202}"/>
                  </a:ext>
                </a:extLst>
              </p:cNvPr>
              <p:cNvSpPr txBox="1"/>
              <p:nvPr/>
            </p:nvSpPr>
            <p:spPr>
              <a:xfrm>
                <a:off x="26609" y="-1866"/>
                <a:ext cx="4358536" cy="1310723"/>
              </a:xfrm>
              <a:prstGeom prst="rect">
                <a:avLst/>
              </a:prstGeom>
            </p:spPr>
            <p:txBody>
              <a:bodyPr lIns="50800" tIns="50800" rIns="50800" bIns="50800" rtlCol="0" anchor="ctr"/>
              <a:lstStyle/>
              <a:p>
                <a:pPr algn="ctr">
                  <a:lnSpc>
                    <a:spcPts val="2659"/>
                  </a:lnSpc>
                </a:pPr>
                <a:endParaRPr>
                  <a:latin typeface="+mj-lt"/>
                </a:endParaRPr>
              </a:p>
            </p:txBody>
          </p:sp>
        </p:grpSp>
        <p:sp>
          <p:nvSpPr>
            <p:cNvPr id="17" name="TextBox 9">
              <a:extLst>
                <a:ext uri="{FF2B5EF4-FFF2-40B4-BE49-F238E27FC236}">
                  <a16:creationId xmlns:a16="http://schemas.microsoft.com/office/drawing/2014/main" id="{06CF69C4-1D96-0969-AB68-DACCC2452DFF}"/>
                </a:ext>
              </a:extLst>
            </p:cNvPr>
            <p:cNvSpPr txBox="1"/>
            <p:nvPr/>
          </p:nvSpPr>
          <p:spPr>
            <a:xfrm>
              <a:off x="914398" y="1971938"/>
              <a:ext cx="15182270" cy="3749553"/>
            </a:xfrm>
            <a:prstGeom prst="rect">
              <a:avLst/>
            </a:prstGeom>
          </p:spPr>
          <p:txBody>
            <a:bodyPr wrap="square" lIns="0" tIns="0" rIns="0" bIns="0" rtlCol="0" anchor="t">
              <a:spAutoFit/>
            </a:bodyPr>
            <a:lstStyle/>
            <a:p>
              <a:pPr algn="ctr">
                <a:lnSpc>
                  <a:spcPts val="5739"/>
                </a:lnSpc>
                <a:spcBef>
                  <a:spcPct val="0"/>
                </a:spcBef>
              </a:pPr>
              <a:r>
                <a:rPr lang="en-US" sz="3200" dirty="0">
                  <a:solidFill>
                    <a:srgbClr val="000000"/>
                  </a:solidFill>
                  <a:latin typeface="+mj-lt"/>
                </a:rPr>
                <a:t>   Ở </a:t>
              </a:r>
              <a:r>
                <a:rPr lang="en-US" sz="3200" dirty="0" err="1">
                  <a:solidFill>
                    <a:srgbClr val="000000"/>
                  </a:solidFill>
                  <a:latin typeface="+mj-lt"/>
                </a:rPr>
                <a:t>sinh</a:t>
              </a:r>
              <a:r>
                <a:rPr lang="en-US" sz="3200" dirty="0">
                  <a:solidFill>
                    <a:srgbClr val="000000"/>
                  </a:solidFill>
                  <a:latin typeface="+mj-lt"/>
                </a:rPr>
                <a:t> </a:t>
              </a:r>
              <a:r>
                <a:rPr lang="en-US" sz="3200" dirty="0" err="1">
                  <a:solidFill>
                    <a:srgbClr val="000000"/>
                  </a:solidFill>
                  <a:latin typeface="+mj-lt"/>
                </a:rPr>
                <a:t>vật</a:t>
              </a:r>
              <a:r>
                <a:rPr lang="en-US" sz="3200" dirty="0">
                  <a:solidFill>
                    <a:srgbClr val="000000"/>
                  </a:solidFill>
                  <a:latin typeface="+mj-lt"/>
                </a:rPr>
                <a:t> </a:t>
              </a:r>
              <a:r>
                <a:rPr lang="en-US" sz="3200" dirty="0" err="1">
                  <a:solidFill>
                    <a:srgbClr val="000000"/>
                  </a:solidFill>
                  <a:latin typeface="+mj-lt"/>
                </a:rPr>
                <a:t>đa</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các</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tuy</a:t>
              </a:r>
              <a:r>
                <a:rPr lang="en-US" sz="3200" dirty="0">
                  <a:solidFill>
                    <a:srgbClr val="000000"/>
                  </a:solidFill>
                  <a:latin typeface="+mj-lt"/>
                </a:rPr>
                <a:t> </a:t>
              </a:r>
              <a:r>
                <a:rPr lang="en-US" sz="3200" dirty="0" err="1">
                  <a:solidFill>
                    <a:srgbClr val="000000"/>
                  </a:solidFill>
                  <a:latin typeface="+mj-lt"/>
                </a:rPr>
                <a:t>có</a:t>
              </a:r>
              <a:r>
                <a:rPr lang="en-US" sz="3200" dirty="0">
                  <a:solidFill>
                    <a:srgbClr val="000000"/>
                  </a:solidFill>
                  <a:latin typeface="+mj-lt"/>
                </a:rPr>
                <a:t> </a:t>
              </a:r>
              <a:r>
                <a:rPr lang="en-US" sz="3200" dirty="0" err="1">
                  <a:solidFill>
                    <a:srgbClr val="000000"/>
                  </a:solidFill>
                  <a:latin typeface="+mj-lt"/>
                </a:rPr>
                <a:t>hệ</a:t>
              </a:r>
              <a:r>
                <a:rPr lang="en-US" sz="3200" dirty="0">
                  <a:solidFill>
                    <a:srgbClr val="000000"/>
                  </a:solidFill>
                  <a:latin typeface="+mj-lt"/>
                </a:rPr>
                <a:t> gene </a:t>
              </a:r>
              <a:r>
                <a:rPr lang="en-US" sz="3200" dirty="0" err="1">
                  <a:solidFill>
                    <a:srgbClr val="000000"/>
                  </a:solidFill>
                  <a:latin typeface="+mj-lt"/>
                </a:rPr>
                <a:t>giống</a:t>
              </a:r>
              <a:r>
                <a:rPr lang="en-US" sz="3200" dirty="0">
                  <a:solidFill>
                    <a:srgbClr val="000000"/>
                  </a:solidFill>
                  <a:latin typeface="+mj-lt"/>
                </a:rPr>
                <a:t> </a:t>
              </a:r>
              <a:r>
                <a:rPr lang="en-US" sz="3200" dirty="0" err="1">
                  <a:solidFill>
                    <a:srgbClr val="000000"/>
                  </a:solidFill>
                  <a:latin typeface="+mj-lt"/>
                </a:rPr>
                <a:t>nhau</a:t>
              </a:r>
              <a:r>
                <a:rPr lang="en-US" sz="3200" dirty="0">
                  <a:solidFill>
                    <a:srgbClr val="000000"/>
                  </a:solidFill>
                  <a:latin typeface="+mj-lt"/>
                </a:rPr>
                <a:t> </a:t>
              </a:r>
              <a:r>
                <a:rPr lang="en-US" sz="3200" dirty="0" err="1">
                  <a:solidFill>
                    <a:srgbClr val="000000"/>
                  </a:solidFill>
                  <a:latin typeface="+mj-lt"/>
                </a:rPr>
                <a:t>nhưng</a:t>
              </a:r>
              <a:r>
                <a:rPr lang="en-US" sz="3200" dirty="0">
                  <a:solidFill>
                    <a:srgbClr val="000000"/>
                  </a:solidFill>
                  <a:latin typeface="+mj-lt"/>
                </a:rPr>
                <a:t> </a:t>
              </a:r>
              <a:r>
                <a:rPr lang="en-US" sz="3200" dirty="0" err="1">
                  <a:solidFill>
                    <a:srgbClr val="000000"/>
                  </a:solidFill>
                  <a:latin typeface="+mj-lt"/>
                </a:rPr>
                <a:t>mỗi</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chỉ</a:t>
              </a:r>
              <a:r>
                <a:rPr lang="en-US" sz="3200" dirty="0">
                  <a:solidFill>
                    <a:srgbClr val="000000"/>
                  </a:solidFill>
                  <a:latin typeface="+mj-lt"/>
                </a:rPr>
                <a:t> </a:t>
              </a:r>
              <a:r>
                <a:rPr lang="en-US" sz="3200" dirty="0" err="1">
                  <a:solidFill>
                    <a:srgbClr val="000000"/>
                  </a:solidFill>
                  <a:latin typeface="+mj-lt"/>
                </a:rPr>
                <a:t>tổng</a:t>
              </a:r>
              <a:r>
                <a:rPr lang="en-US" sz="3200" dirty="0">
                  <a:solidFill>
                    <a:srgbClr val="000000"/>
                  </a:solidFill>
                  <a:latin typeface="+mj-lt"/>
                </a:rPr>
                <a:t> </a:t>
              </a:r>
              <a:r>
                <a:rPr lang="en-US" sz="3200" dirty="0" err="1">
                  <a:solidFill>
                    <a:srgbClr val="000000"/>
                  </a:solidFill>
                  <a:latin typeface="+mj-lt"/>
                </a:rPr>
                <a:t>hợp</a:t>
              </a:r>
              <a:r>
                <a:rPr lang="en-US" sz="3200" dirty="0">
                  <a:solidFill>
                    <a:srgbClr val="000000"/>
                  </a:solidFill>
                  <a:latin typeface="+mj-lt"/>
                </a:rPr>
                <a:t> </a:t>
              </a:r>
              <a:r>
                <a:rPr lang="en-US" sz="3200" dirty="0" err="1">
                  <a:solidFill>
                    <a:srgbClr val="000000"/>
                  </a:solidFill>
                  <a:latin typeface="+mj-lt"/>
                </a:rPr>
                <a:t>các</a:t>
              </a:r>
              <a:r>
                <a:rPr lang="en-US" sz="3200" dirty="0">
                  <a:solidFill>
                    <a:srgbClr val="000000"/>
                  </a:solidFill>
                  <a:latin typeface="+mj-lt"/>
                </a:rPr>
                <a:t> protein </a:t>
              </a:r>
              <a:r>
                <a:rPr lang="en-US" sz="3200" dirty="0" err="1">
                  <a:solidFill>
                    <a:srgbClr val="000000"/>
                  </a:solidFill>
                  <a:latin typeface="+mj-lt"/>
                </a:rPr>
                <a:t>đặc</a:t>
              </a:r>
              <a:r>
                <a:rPr lang="en-US" sz="3200" dirty="0">
                  <a:solidFill>
                    <a:srgbClr val="000000"/>
                  </a:solidFill>
                  <a:latin typeface="+mj-lt"/>
                </a:rPr>
                <a:t> </a:t>
              </a:r>
              <a:r>
                <a:rPr lang="en-US" sz="3200" dirty="0" err="1">
                  <a:solidFill>
                    <a:srgbClr val="000000"/>
                  </a:solidFill>
                  <a:latin typeface="+mj-lt"/>
                </a:rPr>
                <a:t>trưng</a:t>
              </a:r>
              <a:r>
                <a:rPr lang="en-US" sz="3200" dirty="0">
                  <a:solidFill>
                    <a:srgbClr val="000000"/>
                  </a:solidFill>
                  <a:latin typeface="+mj-lt"/>
                </a:rPr>
                <a:t> </a:t>
              </a:r>
              <a:r>
                <a:rPr lang="en-US" sz="3200" dirty="0" err="1">
                  <a:solidFill>
                    <a:srgbClr val="000000"/>
                  </a:solidFill>
                  <a:latin typeface="+mj-lt"/>
                </a:rPr>
                <a:t>quy</a:t>
              </a:r>
              <a:r>
                <a:rPr lang="en-US" sz="3200" dirty="0">
                  <a:solidFill>
                    <a:srgbClr val="000000"/>
                  </a:solidFill>
                  <a:latin typeface="+mj-lt"/>
                </a:rPr>
                <a:t> </a:t>
              </a:r>
              <a:r>
                <a:rPr lang="en-US" sz="3200" dirty="0" err="1">
                  <a:solidFill>
                    <a:srgbClr val="000000"/>
                  </a:solidFill>
                  <a:latin typeface="+mj-lt"/>
                </a:rPr>
                <a:t>định</a:t>
              </a:r>
              <a:r>
                <a:rPr lang="en-US" sz="3200" dirty="0">
                  <a:solidFill>
                    <a:srgbClr val="000000"/>
                  </a:solidFill>
                  <a:latin typeface="+mj-lt"/>
                </a:rPr>
                <a:t> </a:t>
              </a:r>
              <a:r>
                <a:rPr lang="en-US" sz="3200" dirty="0" err="1">
                  <a:solidFill>
                    <a:srgbClr val="000000"/>
                  </a:solidFill>
                  <a:latin typeface="+mj-lt"/>
                </a:rPr>
                <a:t>cấu</a:t>
              </a:r>
              <a:r>
                <a:rPr lang="en-US" sz="3200" dirty="0">
                  <a:solidFill>
                    <a:srgbClr val="000000"/>
                  </a:solidFill>
                  <a:latin typeface="+mj-lt"/>
                </a:rPr>
                <a:t> </a:t>
              </a:r>
              <a:r>
                <a:rPr lang="en-US" sz="3200" dirty="0" err="1">
                  <a:solidFill>
                    <a:srgbClr val="000000"/>
                  </a:solidFill>
                  <a:latin typeface="+mj-lt"/>
                </a:rPr>
                <a:t>trúc</a:t>
              </a:r>
              <a:r>
                <a:rPr lang="en-US" sz="3200" dirty="0">
                  <a:solidFill>
                    <a:srgbClr val="000000"/>
                  </a:solidFill>
                  <a:latin typeface="+mj-lt"/>
                </a:rPr>
                <a:t> </a:t>
              </a:r>
              <a:r>
                <a:rPr lang="en-US" sz="3200" dirty="0" err="1">
                  <a:solidFill>
                    <a:srgbClr val="000000"/>
                  </a:solidFill>
                  <a:latin typeface="+mj-lt"/>
                </a:rPr>
                <a:t>và</a:t>
              </a:r>
              <a:r>
                <a:rPr lang="en-US" sz="3200" dirty="0">
                  <a:solidFill>
                    <a:srgbClr val="000000"/>
                  </a:solidFill>
                  <a:latin typeface="+mj-lt"/>
                </a:rPr>
                <a:t> </a:t>
              </a:r>
              <a:r>
                <a:rPr lang="en-US" sz="3200" dirty="0" err="1">
                  <a:solidFill>
                    <a:srgbClr val="000000"/>
                  </a:solidFill>
                  <a:latin typeface="+mj-lt"/>
                </a:rPr>
                <a:t>chức</a:t>
              </a:r>
              <a:r>
                <a:rPr lang="en-US" sz="3200" dirty="0">
                  <a:solidFill>
                    <a:srgbClr val="000000"/>
                  </a:solidFill>
                  <a:latin typeface="+mj-lt"/>
                </a:rPr>
                <a:t> </a:t>
              </a:r>
              <a:r>
                <a:rPr lang="en-US" sz="3200" dirty="0" err="1">
                  <a:solidFill>
                    <a:srgbClr val="000000"/>
                  </a:solidFill>
                  <a:latin typeface="+mj-lt"/>
                </a:rPr>
                <a:t>năng</a:t>
              </a:r>
              <a:r>
                <a:rPr lang="en-US" sz="3200" dirty="0">
                  <a:solidFill>
                    <a:srgbClr val="000000"/>
                  </a:solidFill>
                  <a:latin typeface="+mj-lt"/>
                </a:rPr>
                <a:t> </a:t>
              </a:r>
              <a:r>
                <a:rPr lang="en-US" sz="3200" dirty="0" err="1">
                  <a:solidFill>
                    <a:srgbClr val="000000"/>
                  </a:solidFill>
                  <a:latin typeface="+mj-lt"/>
                </a:rPr>
                <a:t>cho</a:t>
              </a:r>
              <a:r>
                <a:rPr lang="en-US" sz="3200" dirty="0">
                  <a:solidFill>
                    <a:srgbClr val="000000"/>
                  </a:solidFill>
                  <a:latin typeface="+mj-lt"/>
                </a:rPr>
                <a:t> </a:t>
              </a:r>
              <a:r>
                <a:rPr lang="en-US" sz="3200" dirty="0" err="1">
                  <a:solidFill>
                    <a:srgbClr val="000000"/>
                  </a:solidFill>
                  <a:latin typeface="+mj-lt"/>
                </a:rPr>
                <a:t>từng</a:t>
              </a:r>
              <a:r>
                <a:rPr lang="en-US" sz="3200" dirty="0">
                  <a:solidFill>
                    <a:srgbClr val="000000"/>
                  </a:solidFill>
                  <a:latin typeface="+mj-lt"/>
                </a:rPr>
                <a:t> </a:t>
              </a:r>
              <a:r>
                <a:rPr lang="en-US" sz="3200" dirty="0" err="1">
                  <a:solidFill>
                    <a:srgbClr val="000000"/>
                  </a:solidFill>
                  <a:latin typeface="+mj-lt"/>
                </a:rPr>
                <a:t>loại</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Kết</a:t>
              </a:r>
              <a:r>
                <a:rPr lang="en-US" sz="3200" dirty="0">
                  <a:solidFill>
                    <a:srgbClr val="000000"/>
                  </a:solidFill>
                  <a:latin typeface="+mj-lt"/>
                </a:rPr>
                <a:t> </a:t>
              </a:r>
              <a:r>
                <a:rPr lang="en-US" sz="3200" dirty="0" err="1">
                  <a:solidFill>
                    <a:srgbClr val="000000"/>
                  </a:solidFill>
                  <a:latin typeface="+mj-lt"/>
                </a:rPr>
                <a:t>quả</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quá</a:t>
              </a:r>
              <a:r>
                <a:rPr lang="en-US" sz="3200" dirty="0">
                  <a:solidFill>
                    <a:srgbClr val="000000"/>
                  </a:solidFill>
                  <a:latin typeface="+mj-lt"/>
                </a:rPr>
                <a:t> </a:t>
              </a:r>
              <a:r>
                <a:rPr lang="en-US" sz="3200" dirty="0" err="1">
                  <a:solidFill>
                    <a:srgbClr val="000000"/>
                  </a:solidFill>
                  <a:latin typeface="+mj-lt"/>
                </a:rPr>
                <a:t>trình</a:t>
              </a:r>
              <a:r>
                <a:rPr lang="en-US" sz="3200" dirty="0">
                  <a:solidFill>
                    <a:srgbClr val="000000"/>
                  </a:solidFill>
                  <a:latin typeface="+mj-lt"/>
                </a:rPr>
                <a:t> </a:t>
              </a:r>
              <a:r>
                <a:rPr lang="en-US" sz="3200" dirty="0" err="1">
                  <a:solidFill>
                    <a:srgbClr val="000000"/>
                  </a:solidFill>
                  <a:latin typeface="+mj-lt"/>
                </a:rPr>
                <a:t>điều</a:t>
              </a:r>
              <a:r>
                <a:rPr lang="en-US" sz="3200" dirty="0">
                  <a:solidFill>
                    <a:srgbClr val="000000"/>
                  </a:solidFill>
                  <a:latin typeface="+mj-lt"/>
                </a:rPr>
                <a:t> </a:t>
              </a:r>
              <a:r>
                <a:rPr lang="en-US" sz="3200" dirty="0" err="1">
                  <a:solidFill>
                    <a:srgbClr val="000000"/>
                  </a:solidFill>
                  <a:latin typeface="+mj-lt"/>
                </a:rPr>
                <a:t>hoà</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gene </a:t>
              </a:r>
              <a:r>
                <a:rPr lang="en-US" sz="3200" dirty="0" err="1">
                  <a:solidFill>
                    <a:srgbClr val="000000"/>
                  </a:solidFill>
                  <a:latin typeface="+mj-lt"/>
                </a:rPr>
                <a:t>giúp</a:t>
              </a:r>
              <a:r>
                <a:rPr lang="en-US" sz="3200" dirty="0">
                  <a:solidFill>
                    <a:srgbClr val="000000"/>
                  </a:solidFill>
                  <a:latin typeface="+mj-lt"/>
                </a:rPr>
                <a:t> </a:t>
              </a:r>
              <a:r>
                <a:rPr lang="en-US" sz="3200" dirty="0" err="1">
                  <a:solidFill>
                    <a:srgbClr val="000000"/>
                  </a:solidFill>
                  <a:latin typeface="+mj-lt"/>
                </a:rPr>
                <a:t>mỗi</a:t>
              </a:r>
              <a:r>
                <a:rPr lang="en-US" sz="3200" dirty="0">
                  <a:solidFill>
                    <a:srgbClr val="000000"/>
                  </a:solidFill>
                  <a:latin typeface="+mj-lt"/>
                </a:rPr>
                <a:t> </a:t>
              </a:r>
              <a:r>
                <a:rPr lang="en-US" sz="3200" dirty="0" err="1">
                  <a:solidFill>
                    <a:srgbClr val="000000"/>
                  </a:solidFill>
                  <a:latin typeface="+mj-lt"/>
                </a:rPr>
                <a:t>tế</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đi</a:t>
              </a:r>
              <a:r>
                <a:rPr lang="en-US" sz="3200" dirty="0">
                  <a:solidFill>
                    <a:srgbClr val="000000"/>
                  </a:solidFill>
                  <a:latin typeface="+mj-lt"/>
                </a:rPr>
                <a:t> </a:t>
              </a:r>
              <a:r>
                <a:rPr lang="en-US" sz="3200" dirty="0" err="1">
                  <a:solidFill>
                    <a:srgbClr val="000000"/>
                  </a:solidFill>
                  <a:latin typeface="+mj-lt"/>
                </a:rPr>
                <a:t>vào</a:t>
              </a:r>
              <a:r>
                <a:rPr lang="en-US" sz="3200" dirty="0">
                  <a:solidFill>
                    <a:srgbClr val="000000"/>
                  </a:solidFill>
                  <a:latin typeface="+mj-lt"/>
                </a:rPr>
                <a:t> con </a:t>
              </a:r>
              <a:r>
                <a:rPr lang="en-US" sz="3200" dirty="0" err="1">
                  <a:solidFill>
                    <a:srgbClr val="000000"/>
                  </a:solidFill>
                  <a:latin typeface="+mj-lt"/>
                </a:rPr>
                <a:t>đường</a:t>
              </a:r>
              <a:r>
                <a:rPr lang="en-US" sz="3200" dirty="0">
                  <a:solidFill>
                    <a:srgbClr val="000000"/>
                  </a:solidFill>
                  <a:latin typeface="+mj-lt"/>
                </a:rPr>
                <a:t> </a:t>
              </a:r>
              <a:r>
                <a:rPr lang="en-US" sz="3200" dirty="0" err="1">
                  <a:solidFill>
                    <a:srgbClr val="000000"/>
                  </a:solidFill>
                  <a:latin typeface="+mj-lt"/>
                </a:rPr>
                <a:t>biệt</a:t>
              </a:r>
              <a:r>
                <a:rPr lang="en-US" sz="3200" dirty="0">
                  <a:solidFill>
                    <a:srgbClr val="000000"/>
                  </a:solidFill>
                  <a:latin typeface="+mj-lt"/>
                </a:rPr>
                <a:t> </a:t>
              </a:r>
              <a:r>
                <a:rPr lang="en-US" sz="3200" dirty="0" err="1">
                  <a:solidFill>
                    <a:srgbClr val="000000"/>
                  </a:solidFill>
                  <a:latin typeface="+mj-lt"/>
                </a:rPr>
                <a:t>hoá</a:t>
              </a:r>
              <a:r>
                <a:rPr lang="en-US" sz="3200" dirty="0">
                  <a:solidFill>
                    <a:srgbClr val="000000"/>
                  </a:solidFill>
                  <a:latin typeface="+mj-lt"/>
                </a:rPr>
                <a:t> </a:t>
              </a:r>
              <a:r>
                <a:rPr lang="en-US" sz="3200" dirty="0" err="1">
                  <a:solidFill>
                    <a:srgbClr val="000000"/>
                  </a:solidFill>
                  <a:latin typeface="+mj-lt"/>
                </a:rPr>
                <a:t>đặc</a:t>
              </a:r>
              <a:r>
                <a:rPr lang="en-US" sz="3200" dirty="0">
                  <a:solidFill>
                    <a:srgbClr val="000000"/>
                  </a:solidFill>
                  <a:latin typeface="+mj-lt"/>
                </a:rPr>
                <a:t> </a:t>
              </a:r>
              <a:r>
                <a:rPr lang="en-US" sz="3200" dirty="0" err="1">
                  <a:solidFill>
                    <a:srgbClr val="000000"/>
                  </a:solidFill>
                  <a:latin typeface="+mj-lt"/>
                </a:rPr>
                <a:t>trưng</a:t>
              </a:r>
              <a:r>
                <a:rPr lang="en-US" sz="3200" dirty="0">
                  <a:solidFill>
                    <a:srgbClr val="000000"/>
                  </a:solidFill>
                  <a:latin typeface="+mj-lt"/>
                </a:rPr>
                <a:t> </a:t>
              </a:r>
              <a:r>
                <a:rPr lang="en-US" sz="3200" dirty="0" err="1">
                  <a:solidFill>
                    <a:srgbClr val="000000"/>
                  </a:solidFill>
                  <a:latin typeface="+mj-lt"/>
                </a:rPr>
                <a:t>hình</a:t>
              </a:r>
              <a:r>
                <a:rPr lang="en-US" sz="3200" dirty="0">
                  <a:solidFill>
                    <a:srgbClr val="000000"/>
                  </a:solidFill>
                  <a:latin typeface="+mj-lt"/>
                </a:rPr>
                <a:t> </a:t>
              </a:r>
              <a:r>
                <a:rPr lang="en-US" sz="3200" dirty="0" err="1">
                  <a:solidFill>
                    <a:srgbClr val="000000"/>
                  </a:solidFill>
                  <a:latin typeface="+mj-lt"/>
                </a:rPr>
                <a:t>thành</a:t>
              </a:r>
              <a:r>
                <a:rPr lang="en-US" sz="3200" dirty="0">
                  <a:solidFill>
                    <a:srgbClr val="000000"/>
                  </a:solidFill>
                  <a:latin typeface="+mj-lt"/>
                </a:rPr>
                <a:t> </a:t>
              </a:r>
              <a:r>
                <a:rPr lang="en-US" sz="3200" dirty="0" err="1">
                  <a:solidFill>
                    <a:srgbClr val="000000"/>
                  </a:solidFill>
                  <a:latin typeface="+mj-lt"/>
                </a:rPr>
                <a:t>nên</a:t>
              </a:r>
              <a:r>
                <a:rPr lang="en-US" sz="3200" dirty="0">
                  <a:solidFill>
                    <a:srgbClr val="000000"/>
                  </a:solidFill>
                  <a:latin typeface="+mj-lt"/>
                </a:rPr>
                <a:t> </a:t>
              </a:r>
              <a:r>
                <a:rPr lang="en-US" sz="3200" dirty="0" err="1">
                  <a:solidFill>
                    <a:srgbClr val="000000"/>
                  </a:solidFill>
                  <a:latin typeface="+mj-lt"/>
                </a:rPr>
                <a:t>các</a:t>
              </a:r>
              <a:r>
                <a:rPr lang="en-US" sz="3200" dirty="0">
                  <a:solidFill>
                    <a:srgbClr val="000000"/>
                  </a:solidFill>
                  <a:latin typeface="+mj-lt"/>
                </a:rPr>
                <a:t> </a:t>
              </a:r>
              <a:r>
                <a:rPr lang="en-US" sz="3200" dirty="0" err="1">
                  <a:solidFill>
                    <a:srgbClr val="000000"/>
                  </a:solidFill>
                  <a:latin typeface="+mj-lt"/>
                </a:rPr>
                <a:t>mô</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quan</a:t>
              </a:r>
              <a:r>
                <a:rPr lang="en-US" sz="3200" dirty="0">
                  <a:solidFill>
                    <a:srgbClr val="000000"/>
                  </a:solidFill>
                  <a:latin typeface="+mj-lt"/>
                </a:rPr>
                <a:t> </a:t>
              </a:r>
              <a:r>
                <a:rPr lang="en-US" sz="3200" dirty="0" err="1">
                  <a:solidFill>
                    <a:srgbClr val="000000"/>
                  </a:solidFill>
                  <a:latin typeface="+mj-lt"/>
                </a:rPr>
                <a:t>và</a:t>
              </a:r>
              <a:r>
                <a:rPr lang="en-US" sz="3200" dirty="0">
                  <a:solidFill>
                    <a:srgbClr val="000000"/>
                  </a:solidFill>
                  <a:latin typeface="+mj-lt"/>
                </a:rPr>
                <a:t> </a:t>
              </a:r>
              <a:r>
                <a:rPr lang="en-US" sz="3200" dirty="0" err="1">
                  <a:solidFill>
                    <a:srgbClr val="000000"/>
                  </a:solidFill>
                  <a:latin typeface="+mj-lt"/>
                </a:rPr>
                <a:t>hệ</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quan</a:t>
              </a:r>
              <a:r>
                <a:rPr lang="en-US" sz="3200" dirty="0">
                  <a:solidFill>
                    <a:srgbClr val="000000"/>
                  </a:solidFill>
                  <a:latin typeface="+mj-lt"/>
                </a:rPr>
                <a:t> </a:t>
              </a:r>
              <a:r>
                <a:rPr lang="en-US" sz="3200" dirty="0" err="1">
                  <a:solidFill>
                    <a:srgbClr val="000000"/>
                  </a:solidFill>
                  <a:latin typeface="+mj-lt"/>
                </a:rPr>
                <a:t>chuyên</a:t>
              </a:r>
              <a:r>
                <a:rPr lang="en-US" sz="3200" dirty="0">
                  <a:solidFill>
                    <a:srgbClr val="000000"/>
                  </a:solidFill>
                  <a:latin typeface="+mj-lt"/>
                </a:rPr>
                <a:t> </a:t>
              </a:r>
              <a:r>
                <a:rPr lang="en-US" sz="3200" dirty="0" err="1">
                  <a:solidFill>
                    <a:srgbClr val="000000"/>
                  </a:solidFill>
                  <a:latin typeface="+mj-lt"/>
                </a:rPr>
                <a:t>hoá</a:t>
              </a:r>
              <a:r>
                <a:rPr lang="en-US" sz="3200" dirty="0">
                  <a:solidFill>
                    <a:srgbClr val="000000"/>
                  </a:solidFill>
                  <a:latin typeface="+mj-lt"/>
                </a:rPr>
                <a:t>, </a:t>
              </a:r>
              <a:r>
                <a:rPr lang="en-US" sz="3200" dirty="0" err="1">
                  <a:solidFill>
                    <a:srgbClr val="000000"/>
                  </a:solidFill>
                  <a:latin typeface="+mj-lt"/>
                </a:rPr>
                <a:t>cuối</a:t>
              </a:r>
              <a:r>
                <a:rPr lang="en-US" sz="3200" dirty="0">
                  <a:solidFill>
                    <a:srgbClr val="000000"/>
                  </a:solidFill>
                  <a:latin typeface="+mj-lt"/>
                </a:rPr>
                <a:t> </a:t>
              </a:r>
              <a:r>
                <a:rPr lang="en-US" sz="3200" dirty="0" err="1">
                  <a:solidFill>
                    <a:srgbClr val="000000"/>
                  </a:solidFill>
                  <a:latin typeface="+mj-lt"/>
                </a:rPr>
                <a:t>cùng</a:t>
              </a:r>
              <a:r>
                <a:rPr lang="en-US" sz="3200" dirty="0">
                  <a:solidFill>
                    <a:srgbClr val="000000"/>
                  </a:solidFill>
                  <a:latin typeface="+mj-lt"/>
                </a:rPr>
                <a:t> </a:t>
              </a:r>
              <a:r>
                <a:rPr lang="en-US" sz="3200" dirty="0" err="1">
                  <a:solidFill>
                    <a:srgbClr val="000000"/>
                  </a:solidFill>
                  <a:latin typeface="+mj-lt"/>
                </a:rPr>
                <a:t>hình</a:t>
              </a:r>
              <a:r>
                <a:rPr lang="en-US" sz="3200" dirty="0">
                  <a:solidFill>
                    <a:srgbClr val="000000"/>
                  </a:solidFill>
                  <a:latin typeface="+mj-lt"/>
                </a:rPr>
                <a:t> </a:t>
              </a:r>
              <a:r>
                <a:rPr lang="en-US" sz="3200" dirty="0" err="1">
                  <a:solidFill>
                    <a:srgbClr val="000000"/>
                  </a:solidFill>
                  <a:latin typeface="+mj-lt"/>
                </a:rPr>
                <a:t>thành</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thể</a:t>
              </a:r>
              <a:r>
                <a:rPr lang="en-US" sz="3200" dirty="0">
                  <a:solidFill>
                    <a:srgbClr val="000000"/>
                  </a:solidFill>
                  <a:latin typeface="+mj-lt"/>
                </a:rPr>
                <a:t> </a:t>
              </a:r>
              <a:r>
                <a:rPr lang="en-US" sz="3200" dirty="0" err="1">
                  <a:solidFill>
                    <a:srgbClr val="000000"/>
                  </a:solidFill>
                  <a:latin typeface="+mj-lt"/>
                </a:rPr>
                <a:t>hoàn</a:t>
              </a:r>
              <a:r>
                <a:rPr lang="en-US" sz="3200" dirty="0">
                  <a:solidFill>
                    <a:srgbClr val="000000"/>
                  </a:solidFill>
                  <a:latin typeface="+mj-lt"/>
                </a:rPr>
                <a:t> </a:t>
              </a:r>
              <a:r>
                <a:rPr lang="en-US" sz="3200" dirty="0" err="1">
                  <a:solidFill>
                    <a:srgbClr val="000000"/>
                  </a:solidFill>
                  <a:latin typeface="+mj-lt"/>
                </a:rPr>
                <a:t>chỉnh</a:t>
              </a:r>
              <a:r>
                <a:rPr lang="en-US" sz="3200" dirty="0">
                  <a:solidFill>
                    <a:srgbClr val="000000"/>
                  </a:solidFill>
                  <a:latin typeface="+mj-lt"/>
                </a:rPr>
                <a:t>.</a:t>
              </a:r>
            </a:p>
          </p:txBody>
        </p:sp>
      </p:grpSp>
      <p:sp>
        <p:nvSpPr>
          <p:cNvPr id="20" name="Freeform 10">
            <a:extLst>
              <a:ext uri="{FF2B5EF4-FFF2-40B4-BE49-F238E27FC236}">
                <a16:creationId xmlns:a16="http://schemas.microsoft.com/office/drawing/2014/main" id="{CD6EB39A-4E4C-9470-513F-771C48D5C167}"/>
              </a:ext>
            </a:extLst>
          </p:cNvPr>
          <p:cNvSpPr/>
          <p:nvPr/>
        </p:nvSpPr>
        <p:spPr>
          <a:xfrm>
            <a:off x="7841041" y="7356852"/>
            <a:ext cx="5460398" cy="5152630"/>
          </a:xfrm>
          <a:custGeom>
            <a:avLst/>
            <a:gdLst/>
            <a:ahLst/>
            <a:cxnLst/>
            <a:rect l="l" t="t" r="r" b="b"/>
            <a:pathLst>
              <a:path w="5460398" h="5152630">
                <a:moveTo>
                  <a:pt x="0" y="0"/>
                </a:moveTo>
                <a:lnTo>
                  <a:pt x="5460398" y="0"/>
                </a:lnTo>
                <a:lnTo>
                  <a:pt x="5460398" y="5152630"/>
                </a:lnTo>
                <a:lnTo>
                  <a:pt x="0" y="5152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mj-lt"/>
            </a:endParaRPr>
          </a:p>
        </p:txBody>
      </p:sp>
      <p:sp>
        <p:nvSpPr>
          <p:cNvPr id="21" name="Freeform 11">
            <a:extLst>
              <a:ext uri="{FF2B5EF4-FFF2-40B4-BE49-F238E27FC236}">
                <a16:creationId xmlns:a16="http://schemas.microsoft.com/office/drawing/2014/main" id="{59D0379E-1D7B-9EB1-EE7A-05DA7BDAF7FD}"/>
              </a:ext>
            </a:extLst>
          </p:cNvPr>
          <p:cNvSpPr/>
          <p:nvPr/>
        </p:nvSpPr>
        <p:spPr>
          <a:xfrm>
            <a:off x="13411200" y="7309227"/>
            <a:ext cx="5460682" cy="5152899"/>
          </a:xfrm>
          <a:custGeom>
            <a:avLst/>
            <a:gdLst/>
            <a:ahLst/>
            <a:cxnLst/>
            <a:rect l="l" t="t" r="r" b="b"/>
            <a:pathLst>
              <a:path w="5460682" h="5152899">
                <a:moveTo>
                  <a:pt x="0" y="0"/>
                </a:moveTo>
                <a:lnTo>
                  <a:pt x="5460683" y="0"/>
                </a:lnTo>
                <a:lnTo>
                  <a:pt x="5460683" y="5152899"/>
                </a:lnTo>
                <a:lnTo>
                  <a:pt x="0" y="5152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mj-lt"/>
            </a:endParaRPr>
          </a:p>
        </p:txBody>
      </p:sp>
      <p:sp>
        <p:nvSpPr>
          <p:cNvPr id="22" name="Freeform 8">
            <a:extLst>
              <a:ext uri="{FF2B5EF4-FFF2-40B4-BE49-F238E27FC236}">
                <a16:creationId xmlns:a16="http://schemas.microsoft.com/office/drawing/2014/main" id="{14826FC1-9EA9-800D-1E0F-C2BDF5793E57}"/>
              </a:ext>
            </a:extLst>
          </p:cNvPr>
          <p:cNvSpPr/>
          <p:nvPr/>
        </p:nvSpPr>
        <p:spPr>
          <a:xfrm>
            <a:off x="-279102" y="860955"/>
            <a:ext cx="1675498" cy="2714923"/>
          </a:xfrm>
          <a:custGeom>
            <a:avLst/>
            <a:gdLst/>
            <a:ahLst/>
            <a:cxnLst/>
            <a:rect l="l" t="t" r="r" b="b"/>
            <a:pathLst>
              <a:path w="3128040" h="4114800">
                <a:moveTo>
                  <a:pt x="0" y="0"/>
                </a:moveTo>
                <a:lnTo>
                  <a:pt x="3128040" y="0"/>
                </a:lnTo>
                <a:lnTo>
                  <a:pt x="31280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86920"/>
            </a:stretch>
          </a:blipFill>
        </p:spPr>
        <p:txBody>
          <a:bodyPr/>
          <a:lstStyle/>
          <a:p>
            <a:endParaRPr lang="en-US">
              <a:latin typeface="+mj-lt"/>
            </a:endParaRP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A8C2366-0F83-F6F1-6647-2B2892E745DA}"/>
              </a:ext>
            </a:extLst>
          </p:cNvPr>
          <p:cNvGrpSpPr/>
          <p:nvPr/>
        </p:nvGrpSpPr>
        <p:grpSpPr>
          <a:xfrm>
            <a:off x="192028" y="1250569"/>
            <a:ext cx="10733017" cy="9036431"/>
            <a:chOff x="-265172" y="1196769"/>
            <a:chExt cx="10733017" cy="9036431"/>
          </a:xfrm>
        </p:grpSpPr>
        <p:grpSp>
          <p:nvGrpSpPr>
            <p:cNvPr id="2" name="Group 2"/>
            <p:cNvGrpSpPr/>
            <p:nvPr/>
          </p:nvGrpSpPr>
          <p:grpSpPr>
            <a:xfrm>
              <a:off x="2464590" y="1196769"/>
              <a:ext cx="8003255" cy="8600876"/>
              <a:chOff x="-34020" y="-57150"/>
              <a:chExt cx="2107853" cy="2265251"/>
            </a:xfrm>
          </p:grpSpPr>
          <p:sp>
            <p:nvSpPr>
              <p:cNvPr id="3" name="Freeform 3"/>
              <p:cNvSpPr/>
              <p:nvPr/>
            </p:nvSpPr>
            <p:spPr>
              <a:xfrm>
                <a:off x="-34020" y="125245"/>
                <a:ext cx="2107853" cy="1564323"/>
              </a:xfrm>
              <a:custGeom>
                <a:avLst/>
                <a:gdLst/>
                <a:ahLst/>
                <a:cxnLst/>
                <a:rect l="l" t="t" r="r" b="b"/>
                <a:pathLst>
                  <a:path w="2039813" h="2208101">
                    <a:moveTo>
                      <a:pt x="99961" y="0"/>
                    </a:moveTo>
                    <a:lnTo>
                      <a:pt x="1939852" y="0"/>
                    </a:lnTo>
                    <a:cubicBezTo>
                      <a:pt x="1966363" y="0"/>
                      <a:pt x="1991789" y="10532"/>
                      <a:pt x="2010535" y="29278"/>
                    </a:cubicBezTo>
                    <a:cubicBezTo>
                      <a:pt x="2029282" y="48024"/>
                      <a:pt x="2039813" y="73450"/>
                      <a:pt x="2039813" y="99961"/>
                    </a:cubicBezTo>
                    <a:lnTo>
                      <a:pt x="2039813" y="2108140"/>
                    </a:lnTo>
                    <a:cubicBezTo>
                      <a:pt x="2039813" y="2134651"/>
                      <a:pt x="2029282" y="2160077"/>
                      <a:pt x="2010535" y="2178823"/>
                    </a:cubicBezTo>
                    <a:cubicBezTo>
                      <a:pt x="1991789" y="2197570"/>
                      <a:pt x="1966363" y="2208101"/>
                      <a:pt x="1939852" y="2208101"/>
                    </a:cubicBezTo>
                    <a:lnTo>
                      <a:pt x="99961" y="2208101"/>
                    </a:lnTo>
                    <a:cubicBezTo>
                      <a:pt x="73450" y="2208101"/>
                      <a:pt x="48024" y="2197570"/>
                      <a:pt x="29278" y="2178823"/>
                    </a:cubicBezTo>
                    <a:cubicBezTo>
                      <a:pt x="10532" y="2160077"/>
                      <a:pt x="0" y="2134651"/>
                      <a:pt x="0" y="2108140"/>
                    </a:cubicBezTo>
                    <a:lnTo>
                      <a:pt x="0" y="99961"/>
                    </a:lnTo>
                    <a:cubicBezTo>
                      <a:pt x="0" y="73450"/>
                      <a:pt x="10532" y="48024"/>
                      <a:pt x="29278" y="29278"/>
                    </a:cubicBezTo>
                    <a:cubicBezTo>
                      <a:pt x="48024" y="10532"/>
                      <a:pt x="73450" y="0"/>
                      <a:pt x="99961" y="0"/>
                    </a:cubicBezTo>
                    <a:close/>
                  </a:path>
                </a:pathLst>
              </a:custGeom>
              <a:solidFill>
                <a:srgbClr val="F0F5DB"/>
              </a:solidFill>
              <a:ln w="38100" cap="rnd">
                <a:solidFill>
                  <a:srgbClr val="FFFFFF"/>
                </a:solidFill>
                <a:prstDash val="lgDash"/>
                <a:round/>
              </a:ln>
            </p:spPr>
            <p:txBody>
              <a:bodyPr/>
              <a:lstStyle/>
              <a:p>
                <a:endParaRPr lang="en-US">
                  <a:latin typeface="+mj-lt"/>
                </a:endParaRPr>
              </a:p>
            </p:txBody>
          </p:sp>
          <p:sp>
            <p:nvSpPr>
              <p:cNvPr id="4" name="TextBox 4"/>
              <p:cNvSpPr txBox="1"/>
              <p:nvPr/>
            </p:nvSpPr>
            <p:spPr>
              <a:xfrm>
                <a:off x="0" y="-57150"/>
                <a:ext cx="2039813" cy="2265251"/>
              </a:xfrm>
              <a:prstGeom prst="rect">
                <a:avLst/>
              </a:prstGeom>
            </p:spPr>
            <p:txBody>
              <a:bodyPr lIns="50800" tIns="50800" rIns="50800" bIns="50800" rtlCol="0" anchor="ctr"/>
              <a:lstStyle/>
              <a:p>
                <a:pPr algn="ctr">
                  <a:lnSpc>
                    <a:spcPts val="2659"/>
                  </a:lnSpc>
                </a:pPr>
                <a:endParaRPr>
                  <a:latin typeface="+mj-lt"/>
                </a:endParaRPr>
              </a:p>
            </p:txBody>
          </p:sp>
        </p:grpSp>
        <p:sp>
          <p:nvSpPr>
            <p:cNvPr id="8" name="Freeform 8"/>
            <p:cNvSpPr/>
            <p:nvPr/>
          </p:nvSpPr>
          <p:spPr>
            <a:xfrm>
              <a:off x="-265172" y="6118400"/>
              <a:ext cx="2938443" cy="4114800"/>
            </a:xfrm>
            <a:custGeom>
              <a:avLst/>
              <a:gdLst/>
              <a:ahLst/>
              <a:cxnLst/>
              <a:rect l="l" t="t" r="r" b="b"/>
              <a:pathLst>
                <a:path w="2938443" h="4114800">
                  <a:moveTo>
                    <a:pt x="0" y="0"/>
                  </a:moveTo>
                  <a:lnTo>
                    <a:pt x="2938443" y="0"/>
                  </a:lnTo>
                  <a:lnTo>
                    <a:pt x="29384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r="-143183"/>
              </a:stretch>
            </a:blipFill>
          </p:spPr>
          <p:txBody>
            <a:bodyPr/>
            <a:lstStyle/>
            <a:p>
              <a:endParaRPr lang="vi-VN">
                <a:latin typeface="+mj-lt"/>
              </a:endParaRPr>
            </a:p>
          </p:txBody>
        </p:sp>
        <p:sp>
          <p:nvSpPr>
            <p:cNvPr id="9" name="TextBox 9"/>
            <p:cNvSpPr txBox="1"/>
            <p:nvPr/>
          </p:nvSpPr>
          <p:spPr>
            <a:xfrm>
              <a:off x="2779142" y="2115830"/>
              <a:ext cx="7400232" cy="5033879"/>
            </a:xfrm>
            <a:prstGeom prst="rect">
              <a:avLst/>
            </a:prstGeom>
          </p:spPr>
          <p:txBody>
            <a:bodyPr lIns="0" tIns="0" rIns="0" bIns="0" rtlCol="0" anchor="t">
              <a:spAutoFit/>
            </a:bodyPr>
            <a:lstStyle/>
            <a:p>
              <a:pPr>
                <a:lnSpc>
                  <a:spcPts val="6719"/>
                </a:lnSpc>
                <a:spcBef>
                  <a:spcPct val="0"/>
                </a:spcBef>
              </a:pPr>
              <a:r>
                <a:rPr lang="en-US" sz="3200" dirty="0">
                  <a:solidFill>
                    <a:srgbClr val="000000"/>
                  </a:solidFill>
                  <a:latin typeface="+mj-lt"/>
                </a:rPr>
                <a:t>   Sinh </a:t>
              </a:r>
              <a:r>
                <a:rPr lang="en-US" sz="3200" dirty="0" err="1">
                  <a:solidFill>
                    <a:srgbClr val="000000"/>
                  </a:solidFill>
                  <a:latin typeface="+mj-lt"/>
                </a:rPr>
                <a:t>vật</a:t>
              </a:r>
              <a:r>
                <a:rPr lang="en-US" sz="3200" dirty="0">
                  <a:solidFill>
                    <a:srgbClr val="000000"/>
                  </a:solidFill>
                  <a:latin typeface="+mj-lt"/>
                </a:rPr>
                <a:t> </a:t>
              </a:r>
              <a:r>
                <a:rPr lang="en-US" sz="3200" dirty="0" err="1">
                  <a:solidFill>
                    <a:srgbClr val="000000"/>
                  </a:solidFill>
                  <a:latin typeface="+mj-lt"/>
                </a:rPr>
                <a:t>đa</a:t>
              </a:r>
              <a:r>
                <a:rPr lang="en-US" sz="3200" dirty="0">
                  <a:solidFill>
                    <a:srgbClr val="000000"/>
                  </a:solidFill>
                  <a:latin typeface="+mj-lt"/>
                </a:rPr>
                <a:t> </a:t>
              </a:r>
              <a:r>
                <a:rPr lang="en-US" sz="3200" dirty="0" err="1">
                  <a:solidFill>
                    <a:srgbClr val="000000"/>
                  </a:solidFill>
                  <a:latin typeface="+mj-lt"/>
                </a:rPr>
                <a:t>bào</a:t>
              </a:r>
              <a:r>
                <a:rPr lang="en-US" sz="3200" dirty="0">
                  <a:solidFill>
                    <a:srgbClr val="000000"/>
                  </a:solidFill>
                  <a:latin typeface="+mj-lt"/>
                </a:rPr>
                <a:t> </a:t>
              </a:r>
              <a:r>
                <a:rPr lang="en-US" sz="3200" dirty="0" err="1">
                  <a:solidFill>
                    <a:srgbClr val="000000"/>
                  </a:solidFill>
                  <a:latin typeface="+mj-lt"/>
                </a:rPr>
                <a:t>trải</a:t>
              </a:r>
              <a:r>
                <a:rPr lang="en-US" sz="3200" dirty="0">
                  <a:solidFill>
                    <a:srgbClr val="000000"/>
                  </a:solidFill>
                  <a:latin typeface="+mj-lt"/>
                </a:rPr>
                <a:t> qua </a:t>
              </a:r>
              <a:r>
                <a:rPr lang="en-US" sz="3200" dirty="0" err="1">
                  <a:solidFill>
                    <a:srgbClr val="000000"/>
                  </a:solidFill>
                  <a:latin typeface="+mj-lt"/>
                </a:rPr>
                <a:t>quá</a:t>
              </a:r>
              <a:r>
                <a:rPr lang="en-US" sz="3200" dirty="0">
                  <a:solidFill>
                    <a:srgbClr val="000000"/>
                  </a:solidFill>
                  <a:latin typeface="+mj-lt"/>
                </a:rPr>
                <a:t> </a:t>
              </a:r>
              <a:r>
                <a:rPr lang="en-US" sz="3200" dirty="0" err="1">
                  <a:solidFill>
                    <a:srgbClr val="000000"/>
                  </a:solidFill>
                  <a:latin typeface="+mj-lt"/>
                </a:rPr>
                <a:t>trình</a:t>
              </a:r>
              <a:r>
                <a:rPr lang="en-US" sz="3200" dirty="0">
                  <a:solidFill>
                    <a:srgbClr val="000000"/>
                  </a:solidFill>
                  <a:latin typeface="+mj-lt"/>
                </a:rPr>
                <a:t> </a:t>
              </a:r>
              <a:r>
                <a:rPr lang="en-US" sz="3200" dirty="0" err="1">
                  <a:solidFill>
                    <a:srgbClr val="000000"/>
                  </a:solidFill>
                  <a:latin typeface="+mj-lt"/>
                </a:rPr>
                <a:t>phát</a:t>
              </a:r>
              <a:r>
                <a:rPr lang="en-US" sz="3200" dirty="0">
                  <a:solidFill>
                    <a:srgbClr val="000000"/>
                  </a:solidFill>
                  <a:latin typeface="+mj-lt"/>
                </a:rPr>
                <a:t> </a:t>
              </a:r>
              <a:r>
                <a:rPr lang="en-US" sz="3200" dirty="0" err="1">
                  <a:solidFill>
                    <a:srgbClr val="000000"/>
                  </a:solidFill>
                  <a:latin typeface="+mj-lt"/>
                </a:rPr>
                <a:t>triển</a:t>
              </a:r>
              <a:r>
                <a:rPr lang="en-US" sz="3200" dirty="0">
                  <a:solidFill>
                    <a:srgbClr val="000000"/>
                  </a:solidFill>
                  <a:latin typeface="+mj-lt"/>
                </a:rPr>
                <a:t> </a:t>
              </a:r>
              <a:r>
                <a:rPr lang="en-US" sz="3200" dirty="0" err="1">
                  <a:solidFill>
                    <a:srgbClr val="000000"/>
                  </a:solidFill>
                  <a:latin typeface="+mj-lt"/>
                </a:rPr>
                <a:t>cá</a:t>
              </a:r>
              <a:r>
                <a:rPr lang="en-US" sz="3200" dirty="0">
                  <a:solidFill>
                    <a:srgbClr val="000000"/>
                  </a:solidFill>
                  <a:latin typeface="+mj-lt"/>
                </a:rPr>
                <a:t> </a:t>
              </a:r>
              <a:r>
                <a:rPr lang="en-US" sz="3200" dirty="0" err="1">
                  <a:solidFill>
                    <a:srgbClr val="000000"/>
                  </a:solidFill>
                  <a:latin typeface="+mj-lt"/>
                </a:rPr>
                <a:t>thể</a:t>
              </a:r>
              <a:r>
                <a:rPr lang="en-US" sz="3200" dirty="0">
                  <a:solidFill>
                    <a:srgbClr val="000000"/>
                  </a:solidFill>
                  <a:latin typeface="+mj-lt"/>
                </a:rPr>
                <a:t> </a:t>
              </a:r>
              <a:r>
                <a:rPr lang="en-US" sz="3200" dirty="0" err="1">
                  <a:solidFill>
                    <a:srgbClr val="000000"/>
                  </a:solidFill>
                  <a:latin typeface="+mj-lt"/>
                </a:rPr>
                <a:t>gồm</a:t>
              </a:r>
              <a:r>
                <a:rPr lang="en-US" sz="3200" dirty="0">
                  <a:solidFill>
                    <a:srgbClr val="000000"/>
                  </a:solidFill>
                  <a:latin typeface="+mj-lt"/>
                </a:rPr>
                <a:t> </a:t>
              </a:r>
              <a:r>
                <a:rPr lang="en-US" sz="3200" dirty="0" err="1">
                  <a:solidFill>
                    <a:srgbClr val="000000"/>
                  </a:solidFill>
                  <a:latin typeface="+mj-lt"/>
                </a:rPr>
                <a:t>nhiều</a:t>
              </a:r>
              <a:r>
                <a:rPr lang="en-US" sz="3200" dirty="0">
                  <a:solidFill>
                    <a:srgbClr val="000000"/>
                  </a:solidFill>
                  <a:latin typeface="+mj-lt"/>
                </a:rPr>
                <a:t> </a:t>
              </a:r>
              <a:r>
                <a:rPr lang="en-US" sz="3200" dirty="0" err="1">
                  <a:solidFill>
                    <a:srgbClr val="000000"/>
                  </a:solidFill>
                  <a:latin typeface="+mj-lt"/>
                </a:rPr>
                <a:t>giai</a:t>
              </a:r>
              <a:r>
                <a:rPr lang="en-US" sz="3200" dirty="0">
                  <a:solidFill>
                    <a:srgbClr val="000000"/>
                  </a:solidFill>
                  <a:latin typeface="+mj-lt"/>
                </a:rPr>
                <a:t> </a:t>
              </a:r>
              <a:r>
                <a:rPr lang="en-US" sz="3200" dirty="0" err="1">
                  <a:solidFill>
                    <a:srgbClr val="000000"/>
                  </a:solidFill>
                  <a:latin typeface="+mj-lt"/>
                </a:rPr>
                <a:t>đoạn</a:t>
              </a:r>
              <a:r>
                <a:rPr lang="en-US" sz="3200" dirty="0">
                  <a:solidFill>
                    <a:srgbClr val="000000"/>
                  </a:solidFill>
                  <a:latin typeface="+mj-lt"/>
                </a:rPr>
                <a:t> </a:t>
              </a:r>
              <a:r>
                <a:rPr lang="en-US" sz="3200" dirty="0" err="1">
                  <a:solidFill>
                    <a:srgbClr val="000000"/>
                  </a:solidFill>
                  <a:latin typeface="+mj-lt"/>
                </a:rPr>
                <a:t>phức</a:t>
              </a:r>
              <a:r>
                <a:rPr lang="en-US" sz="3200" dirty="0">
                  <a:solidFill>
                    <a:srgbClr val="000000"/>
                  </a:solidFill>
                  <a:latin typeface="+mj-lt"/>
                </a:rPr>
                <a:t> </a:t>
              </a:r>
              <a:r>
                <a:rPr lang="en-US" sz="3200" dirty="0" err="1">
                  <a:solidFill>
                    <a:srgbClr val="000000"/>
                  </a:solidFill>
                  <a:latin typeface="+mj-lt"/>
                </a:rPr>
                <a:t>tạp</a:t>
              </a:r>
              <a:r>
                <a:rPr lang="en-US" sz="3200" dirty="0">
                  <a:solidFill>
                    <a:srgbClr val="000000"/>
                  </a:solidFill>
                  <a:latin typeface="+mj-lt"/>
                </a:rPr>
                <a:t> </a:t>
              </a:r>
              <a:r>
                <a:rPr lang="en-US" sz="3200" dirty="0" err="1">
                  <a:solidFill>
                    <a:srgbClr val="000000"/>
                  </a:solidFill>
                  <a:latin typeface="+mj-lt"/>
                </a:rPr>
                <a:t>nối</a:t>
              </a:r>
              <a:r>
                <a:rPr lang="en-US" sz="3200" dirty="0">
                  <a:solidFill>
                    <a:srgbClr val="000000"/>
                  </a:solidFill>
                  <a:latin typeface="+mj-lt"/>
                </a:rPr>
                <a:t> </a:t>
              </a:r>
              <a:r>
                <a:rPr lang="en-US" sz="3200" dirty="0" err="1">
                  <a:solidFill>
                    <a:srgbClr val="000000"/>
                  </a:solidFill>
                  <a:latin typeface="+mj-lt"/>
                </a:rPr>
                <a:t>tiếp</a:t>
              </a:r>
              <a:r>
                <a:rPr lang="en-US" sz="3200" dirty="0">
                  <a:solidFill>
                    <a:srgbClr val="000000"/>
                  </a:solidFill>
                  <a:latin typeface="+mj-lt"/>
                </a:rPr>
                <a:t> </a:t>
              </a:r>
              <a:r>
                <a:rPr lang="en-US" sz="3200" dirty="0" err="1">
                  <a:solidFill>
                    <a:srgbClr val="000000"/>
                  </a:solidFill>
                  <a:latin typeface="+mj-lt"/>
                </a:rPr>
                <a:t>nhau</a:t>
              </a:r>
              <a:r>
                <a:rPr lang="en-US" sz="3200" dirty="0">
                  <a:solidFill>
                    <a:srgbClr val="000000"/>
                  </a:solidFill>
                  <a:latin typeface="+mj-lt"/>
                </a:rPr>
                <a:t>, ở </a:t>
              </a:r>
              <a:r>
                <a:rPr lang="en-US" sz="3200" dirty="0" err="1">
                  <a:solidFill>
                    <a:srgbClr val="000000"/>
                  </a:solidFill>
                  <a:latin typeface="+mj-lt"/>
                </a:rPr>
                <a:t>mỗi</a:t>
              </a:r>
              <a:r>
                <a:rPr lang="en-US" sz="3200" dirty="0">
                  <a:solidFill>
                    <a:srgbClr val="000000"/>
                  </a:solidFill>
                  <a:latin typeface="+mj-lt"/>
                </a:rPr>
                <a:t> </a:t>
              </a:r>
              <a:r>
                <a:rPr lang="en-US" sz="3200" dirty="0" err="1">
                  <a:solidFill>
                    <a:srgbClr val="000000"/>
                  </a:solidFill>
                  <a:latin typeface="+mj-lt"/>
                </a:rPr>
                <a:t>giai</a:t>
              </a:r>
              <a:r>
                <a:rPr lang="en-US" sz="3200" dirty="0">
                  <a:solidFill>
                    <a:srgbClr val="000000"/>
                  </a:solidFill>
                  <a:latin typeface="+mj-lt"/>
                </a:rPr>
                <a:t> </a:t>
              </a:r>
              <a:r>
                <a:rPr lang="en-US" sz="3200" dirty="0" err="1">
                  <a:solidFill>
                    <a:srgbClr val="000000"/>
                  </a:solidFill>
                  <a:latin typeface="+mj-lt"/>
                </a:rPr>
                <a:t>đoạn</a:t>
              </a:r>
              <a:r>
                <a:rPr lang="en-US" sz="3200" dirty="0">
                  <a:solidFill>
                    <a:srgbClr val="000000"/>
                  </a:solidFill>
                  <a:latin typeface="+mj-lt"/>
                </a:rPr>
                <a:t> </a:t>
              </a:r>
              <a:r>
                <a:rPr lang="en-US" sz="3200" dirty="0" err="1">
                  <a:solidFill>
                    <a:srgbClr val="000000"/>
                  </a:solidFill>
                  <a:latin typeface="+mj-lt"/>
                </a:rPr>
                <a:t>cần</a:t>
              </a:r>
              <a:r>
                <a:rPr lang="en-US" sz="3200" dirty="0">
                  <a:solidFill>
                    <a:srgbClr val="000000"/>
                  </a:solidFill>
                  <a:latin typeface="+mj-lt"/>
                </a:rPr>
                <a:t> </a:t>
              </a:r>
              <a:r>
                <a:rPr lang="en-US" sz="3200" dirty="0" err="1">
                  <a:solidFill>
                    <a:srgbClr val="000000"/>
                  </a:solidFill>
                  <a:latin typeface="+mj-lt"/>
                </a:rPr>
                <a:t>có</a:t>
              </a:r>
              <a:r>
                <a:rPr lang="en-US" sz="3200" dirty="0">
                  <a:solidFill>
                    <a:srgbClr val="000000"/>
                  </a:solidFill>
                  <a:latin typeface="+mj-lt"/>
                </a:rPr>
                <a:t> </a:t>
              </a:r>
              <a:r>
                <a:rPr lang="en-US" sz="3200" dirty="0" err="1">
                  <a:solidFill>
                    <a:srgbClr val="000000"/>
                  </a:solidFill>
                  <a:latin typeface="+mj-lt"/>
                </a:rPr>
                <a:t>sự</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a:t>
              </a:r>
              <a:r>
                <a:rPr lang="en-US" sz="3200" dirty="0" err="1">
                  <a:solidFill>
                    <a:srgbClr val="000000"/>
                  </a:solidFill>
                  <a:latin typeface="+mj-lt"/>
                </a:rPr>
                <a:t>hoặc</a:t>
              </a:r>
              <a:r>
                <a:rPr lang="en-US" sz="3200" dirty="0">
                  <a:solidFill>
                    <a:srgbClr val="000000"/>
                  </a:solidFill>
                  <a:latin typeface="+mj-lt"/>
                </a:rPr>
                <a:t> </a:t>
              </a:r>
              <a:r>
                <a:rPr lang="en-US" sz="3200" dirty="0" err="1">
                  <a:solidFill>
                    <a:srgbClr val="000000"/>
                  </a:solidFill>
                  <a:latin typeface="+mj-lt"/>
                </a:rPr>
                <a:t>không</a:t>
              </a:r>
              <a:r>
                <a:rPr lang="en-US" sz="3200" dirty="0">
                  <a:solidFill>
                    <a:srgbClr val="000000"/>
                  </a:solidFill>
                  <a:latin typeface="+mj-lt"/>
                </a:rPr>
                <a:t> </a:t>
              </a:r>
              <a:r>
                <a:rPr lang="en-US" sz="3200" dirty="0" err="1">
                  <a:solidFill>
                    <a:srgbClr val="000000"/>
                  </a:solidFill>
                  <a:latin typeface="+mj-lt"/>
                </a:rPr>
                <a:t>biểu</a:t>
              </a:r>
              <a:r>
                <a:rPr lang="en-US" sz="3200" dirty="0">
                  <a:solidFill>
                    <a:srgbClr val="000000"/>
                  </a:solidFill>
                  <a:latin typeface="+mj-lt"/>
                </a:rPr>
                <a:t> </a:t>
              </a:r>
              <a:r>
                <a:rPr lang="en-US" sz="3200" dirty="0" err="1">
                  <a:solidFill>
                    <a:srgbClr val="000000"/>
                  </a:solidFill>
                  <a:latin typeface="+mj-lt"/>
                </a:rPr>
                <a:t>hiện</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các</a:t>
              </a:r>
              <a:r>
                <a:rPr lang="en-US" sz="3200" dirty="0">
                  <a:solidFill>
                    <a:srgbClr val="000000"/>
                  </a:solidFill>
                  <a:latin typeface="+mj-lt"/>
                </a:rPr>
                <a:t> gene </a:t>
              </a:r>
              <a:r>
                <a:rPr lang="en-US" sz="3200" dirty="0" err="1">
                  <a:solidFill>
                    <a:srgbClr val="000000"/>
                  </a:solidFill>
                  <a:latin typeface="+mj-lt"/>
                </a:rPr>
                <a:t>nhất</a:t>
              </a:r>
              <a:r>
                <a:rPr lang="en-US" sz="3200" dirty="0">
                  <a:solidFill>
                    <a:srgbClr val="000000"/>
                  </a:solidFill>
                  <a:latin typeface="+mj-lt"/>
                </a:rPr>
                <a:t> </a:t>
              </a:r>
              <a:r>
                <a:rPr lang="en-US" sz="3200" dirty="0" err="1">
                  <a:solidFill>
                    <a:srgbClr val="000000"/>
                  </a:solidFill>
                  <a:latin typeface="+mj-lt"/>
                </a:rPr>
                <a:t>định</a:t>
              </a:r>
              <a:r>
                <a:rPr lang="en-US" sz="3200" dirty="0">
                  <a:solidFill>
                    <a:srgbClr val="000000"/>
                  </a:solidFill>
                  <a:latin typeface="+mj-lt"/>
                </a:rPr>
                <a:t> </a:t>
              </a:r>
              <a:r>
                <a:rPr lang="en-US" sz="3200" dirty="0" err="1">
                  <a:solidFill>
                    <a:srgbClr val="000000"/>
                  </a:solidFill>
                  <a:latin typeface="+mj-lt"/>
                </a:rPr>
                <a:t>đảm</a:t>
              </a:r>
              <a:r>
                <a:rPr lang="en-US" sz="3200" dirty="0">
                  <a:solidFill>
                    <a:srgbClr val="000000"/>
                  </a:solidFill>
                  <a:latin typeface="+mj-lt"/>
                </a:rPr>
                <a:t> </a:t>
              </a:r>
              <a:r>
                <a:rPr lang="en-US" sz="3200" dirty="0" err="1">
                  <a:solidFill>
                    <a:srgbClr val="000000"/>
                  </a:solidFill>
                  <a:latin typeface="+mj-lt"/>
                </a:rPr>
                <a:t>bảo</a:t>
              </a:r>
              <a:r>
                <a:rPr lang="en-US" sz="3200" dirty="0">
                  <a:solidFill>
                    <a:srgbClr val="000000"/>
                  </a:solidFill>
                  <a:latin typeface="+mj-lt"/>
                </a:rPr>
                <a:t> </a:t>
              </a:r>
              <a:r>
                <a:rPr lang="en-US" sz="3200" dirty="0" err="1">
                  <a:solidFill>
                    <a:srgbClr val="000000"/>
                  </a:solidFill>
                  <a:latin typeface="+mj-lt"/>
                </a:rPr>
                <a:t>cho</a:t>
              </a:r>
              <a:r>
                <a:rPr lang="en-US" sz="3200" dirty="0">
                  <a:solidFill>
                    <a:srgbClr val="000000"/>
                  </a:solidFill>
                  <a:latin typeface="+mj-lt"/>
                </a:rPr>
                <a:t> </a:t>
              </a:r>
              <a:r>
                <a:rPr lang="en-US" sz="3200" dirty="0" err="1">
                  <a:solidFill>
                    <a:srgbClr val="000000"/>
                  </a:solidFill>
                  <a:latin typeface="+mj-lt"/>
                </a:rPr>
                <a:t>sự</a:t>
              </a:r>
              <a:r>
                <a:rPr lang="en-US" sz="3200" dirty="0">
                  <a:solidFill>
                    <a:srgbClr val="000000"/>
                  </a:solidFill>
                  <a:latin typeface="+mj-lt"/>
                </a:rPr>
                <a:t> </a:t>
              </a:r>
              <a:r>
                <a:rPr lang="en-US" sz="3200" dirty="0" err="1">
                  <a:solidFill>
                    <a:srgbClr val="000000"/>
                  </a:solidFill>
                  <a:latin typeface="+mj-lt"/>
                </a:rPr>
                <a:t>phát</a:t>
              </a:r>
              <a:r>
                <a:rPr lang="en-US" sz="3200" dirty="0">
                  <a:solidFill>
                    <a:srgbClr val="000000"/>
                  </a:solidFill>
                  <a:latin typeface="+mj-lt"/>
                </a:rPr>
                <a:t> </a:t>
              </a:r>
              <a:r>
                <a:rPr lang="en-US" sz="3200" dirty="0" err="1">
                  <a:solidFill>
                    <a:srgbClr val="000000"/>
                  </a:solidFill>
                  <a:latin typeface="+mj-lt"/>
                </a:rPr>
                <a:t>triển</a:t>
              </a:r>
              <a:r>
                <a:rPr lang="en-US" sz="3200" dirty="0">
                  <a:solidFill>
                    <a:srgbClr val="000000"/>
                  </a:solidFill>
                  <a:latin typeface="+mj-lt"/>
                </a:rPr>
                <a:t> </a:t>
              </a:r>
              <a:r>
                <a:rPr lang="en-US" sz="3200" dirty="0" err="1">
                  <a:solidFill>
                    <a:srgbClr val="000000"/>
                  </a:solidFill>
                  <a:latin typeface="+mj-lt"/>
                </a:rPr>
                <a:t>bình</a:t>
              </a:r>
              <a:r>
                <a:rPr lang="en-US" sz="3200" dirty="0">
                  <a:solidFill>
                    <a:srgbClr val="000000"/>
                  </a:solidFill>
                  <a:latin typeface="+mj-lt"/>
                </a:rPr>
                <a:t> </a:t>
              </a:r>
              <a:r>
                <a:rPr lang="en-US" sz="3200" dirty="0" err="1">
                  <a:solidFill>
                    <a:srgbClr val="000000"/>
                  </a:solidFill>
                  <a:latin typeface="+mj-lt"/>
                </a:rPr>
                <a:t>thường</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cơ</a:t>
              </a:r>
              <a:r>
                <a:rPr lang="en-US" sz="3200" dirty="0">
                  <a:solidFill>
                    <a:srgbClr val="000000"/>
                  </a:solidFill>
                  <a:latin typeface="+mj-lt"/>
                </a:rPr>
                <a:t> </a:t>
              </a:r>
              <a:r>
                <a:rPr lang="en-US" sz="3200" dirty="0" err="1">
                  <a:solidFill>
                    <a:srgbClr val="000000"/>
                  </a:solidFill>
                  <a:latin typeface="+mj-lt"/>
                </a:rPr>
                <a:t>thể</a:t>
              </a:r>
              <a:r>
                <a:rPr lang="en-US" sz="3200" dirty="0">
                  <a:solidFill>
                    <a:srgbClr val="000000"/>
                  </a:solidFill>
                  <a:latin typeface="+mj-lt"/>
                </a:rPr>
                <a:t>.</a:t>
              </a:r>
            </a:p>
          </p:txBody>
        </p:sp>
      </p:grpSp>
      <p:sp>
        <p:nvSpPr>
          <p:cNvPr id="10" name="Freeform 10"/>
          <p:cNvSpPr/>
          <p:nvPr/>
        </p:nvSpPr>
        <p:spPr>
          <a:xfrm>
            <a:off x="11070568" y="5185357"/>
            <a:ext cx="5299797" cy="5129750"/>
          </a:xfrm>
          <a:custGeom>
            <a:avLst/>
            <a:gdLst/>
            <a:ahLst/>
            <a:cxnLst/>
            <a:rect l="l" t="t" r="r" b="b"/>
            <a:pathLst>
              <a:path w="5299797" h="5129750">
                <a:moveTo>
                  <a:pt x="0" y="0"/>
                </a:moveTo>
                <a:lnTo>
                  <a:pt x="5299797" y="0"/>
                </a:lnTo>
                <a:lnTo>
                  <a:pt x="5299797" y="5129750"/>
                </a:lnTo>
                <a:lnTo>
                  <a:pt x="0" y="5129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mj-lt"/>
            </a:endParaRPr>
          </a:p>
        </p:txBody>
      </p:sp>
      <p:sp>
        <p:nvSpPr>
          <p:cNvPr id="11" name="Freeform 11"/>
          <p:cNvSpPr/>
          <p:nvPr/>
        </p:nvSpPr>
        <p:spPr>
          <a:xfrm rot="-2935265">
            <a:off x="13329281" y="-395245"/>
            <a:ext cx="5299797" cy="5129750"/>
          </a:xfrm>
          <a:custGeom>
            <a:avLst/>
            <a:gdLst/>
            <a:ahLst/>
            <a:cxnLst/>
            <a:rect l="l" t="t" r="r" b="b"/>
            <a:pathLst>
              <a:path w="5299797" h="5129750">
                <a:moveTo>
                  <a:pt x="0" y="0"/>
                </a:moveTo>
                <a:lnTo>
                  <a:pt x="5299797" y="0"/>
                </a:lnTo>
                <a:lnTo>
                  <a:pt x="5299797" y="5129751"/>
                </a:lnTo>
                <a:lnTo>
                  <a:pt x="0" y="51297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mj-lt"/>
            </a:endParaRPr>
          </a:p>
        </p:txBody>
      </p:sp>
      <p:sp>
        <p:nvSpPr>
          <p:cNvPr id="12" name="Freeform 12"/>
          <p:cNvSpPr/>
          <p:nvPr/>
        </p:nvSpPr>
        <p:spPr>
          <a:xfrm>
            <a:off x="15702382" y="5460154"/>
            <a:ext cx="2278542" cy="2261971"/>
          </a:xfrm>
          <a:custGeom>
            <a:avLst/>
            <a:gdLst/>
            <a:ahLst/>
            <a:cxnLst/>
            <a:rect l="l" t="t" r="r" b="b"/>
            <a:pathLst>
              <a:path w="2278542" h="2261971">
                <a:moveTo>
                  <a:pt x="0" y="0"/>
                </a:moveTo>
                <a:lnTo>
                  <a:pt x="2278542" y="0"/>
                </a:lnTo>
                <a:lnTo>
                  <a:pt x="2278542" y="2261971"/>
                </a:lnTo>
                <a:lnTo>
                  <a:pt x="0" y="2261971"/>
                </a:lnTo>
                <a:lnTo>
                  <a:pt x="0" y="0"/>
                </a:lnTo>
                <a:close/>
              </a:path>
            </a:pathLst>
          </a:custGeom>
          <a:blipFill>
            <a:blip r:embed="rId9">
              <a:alphaModFix amt="19999"/>
              <a:extLst>
                <a:ext uri="{96DAC541-7B7A-43D3-8B79-37D633B846F1}">
                  <asvg:svgBlip xmlns:asvg="http://schemas.microsoft.com/office/drawing/2016/SVG/main" r:embed="rId10"/>
                </a:ext>
              </a:extLst>
            </a:blip>
            <a:stretch>
              <a:fillRect/>
            </a:stretch>
          </a:blipFill>
        </p:spPr>
        <p:txBody>
          <a:bodyPr/>
          <a:lstStyle/>
          <a:p>
            <a:endParaRPr lang="en-US">
              <a:latin typeface="+mj-lt"/>
            </a:endParaRPr>
          </a:p>
        </p:txBody>
      </p:sp>
      <p:sp>
        <p:nvSpPr>
          <p:cNvPr id="13" name="Freeform 13"/>
          <p:cNvSpPr/>
          <p:nvPr/>
        </p:nvSpPr>
        <p:spPr>
          <a:xfrm flipV="1">
            <a:off x="11579964" y="3083066"/>
            <a:ext cx="2278542" cy="2261971"/>
          </a:xfrm>
          <a:custGeom>
            <a:avLst/>
            <a:gdLst/>
            <a:ahLst/>
            <a:cxnLst/>
            <a:rect l="l" t="t" r="r" b="b"/>
            <a:pathLst>
              <a:path w="2278542" h="2261971">
                <a:moveTo>
                  <a:pt x="0" y="2261971"/>
                </a:moveTo>
                <a:lnTo>
                  <a:pt x="2278542" y="2261971"/>
                </a:lnTo>
                <a:lnTo>
                  <a:pt x="2278542" y="0"/>
                </a:lnTo>
                <a:lnTo>
                  <a:pt x="0" y="0"/>
                </a:lnTo>
                <a:lnTo>
                  <a:pt x="0" y="2261971"/>
                </a:lnTo>
                <a:close/>
              </a:path>
            </a:pathLst>
          </a:custGeom>
          <a:blipFill>
            <a:blip r:embed="rId11">
              <a:alphaModFix amt="19999"/>
              <a:extLst>
                <a:ext uri="{96DAC541-7B7A-43D3-8B79-37D633B846F1}">
                  <asvg:svgBlip xmlns:asvg="http://schemas.microsoft.com/office/drawing/2016/SVG/main" r:embed="rId12"/>
                </a:ext>
              </a:extLst>
            </a:blip>
            <a:stretch>
              <a:fillRect/>
            </a:stretch>
          </a:blipFill>
        </p:spPr>
        <p:txBody>
          <a:bodyPr/>
          <a:lstStyle/>
          <a:p>
            <a:endParaRPr lang="en-US">
              <a:latin typeface="+mj-lt"/>
            </a:endParaRPr>
          </a:p>
        </p:txBody>
      </p:sp>
      <p:grpSp>
        <p:nvGrpSpPr>
          <p:cNvPr id="15" name="Group 6">
            <a:extLst>
              <a:ext uri="{FF2B5EF4-FFF2-40B4-BE49-F238E27FC236}">
                <a16:creationId xmlns:a16="http://schemas.microsoft.com/office/drawing/2014/main" id="{FCCAA70A-B62C-3014-BD41-EA8499DF901E}"/>
              </a:ext>
            </a:extLst>
          </p:cNvPr>
          <p:cNvGrpSpPr/>
          <p:nvPr/>
        </p:nvGrpSpPr>
        <p:grpSpPr>
          <a:xfrm>
            <a:off x="0" y="298059"/>
            <a:ext cx="19109382" cy="730642"/>
            <a:chOff x="-31" y="177738"/>
            <a:chExt cx="25479177" cy="974189"/>
          </a:xfrm>
        </p:grpSpPr>
        <p:sp>
          <p:nvSpPr>
            <p:cNvPr id="16" name="AutoShape 7">
              <a:extLst>
                <a:ext uri="{FF2B5EF4-FFF2-40B4-BE49-F238E27FC236}">
                  <a16:creationId xmlns:a16="http://schemas.microsoft.com/office/drawing/2014/main" id="{E79060D9-1532-C833-4BEB-ECF4729F7BE5}"/>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7" name="TextBox 8">
              <a:extLst>
                <a:ext uri="{FF2B5EF4-FFF2-40B4-BE49-F238E27FC236}">
                  <a16:creationId xmlns:a16="http://schemas.microsoft.com/office/drawing/2014/main" id="{C3D08E8C-17EF-660B-F678-611ED1CB2AD2}"/>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en-US" sz="4800" b="1">
                  <a:solidFill>
                    <a:srgbClr val="136447"/>
                  </a:solidFill>
                  <a:latin typeface="+mj-lt"/>
                </a:rPr>
                <a:t>II. Ý NGHĨA ĐIỀU HÒA BIỂU HIỆN GENE </a:t>
              </a:r>
            </a:p>
          </p:txBody>
        </p:sp>
      </p:gr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a:extLst>
              <a:ext uri="{FF2B5EF4-FFF2-40B4-BE49-F238E27FC236}">
                <a16:creationId xmlns:a16="http://schemas.microsoft.com/office/drawing/2014/main" id="{4180A734-9F00-A021-EFD8-77D033677444}"/>
              </a:ext>
            </a:extLst>
          </p:cNvPr>
          <p:cNvGrpSpPr/>
          <p:nvPr/>
        </p:nvGrpSpPr>
        <p:grpSpPr>
          <a:xfrm>
            <a:off x="0" y="298059"/>
            <a:ext cx="19109382" cy="730642"/>
            <a:chOff x="-31" y="177738"/>
            <a:chExt cx="25479177" cy="974189"/>
          </a:xfrm>
        </p:grpSpPr>
        <p:sp>
          <p:nvSpPr>
            <p:cNvPr id="7" name="AutoShape 7">
              <a:extLst>
                <a:ext uri="{FF2B5EF4-FFF2-40B4-BE49-F238E27FC236}">
                  <a16:creationId xmlns:a16="http://schemas.microsoft.com/office/drawing/2014/main" id="{AFC59C7F-173B-1A42-0D21-8F155E22D683}"/>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8" name="TextBox 8">
              <a:extLst>
                <a:ext uri="{FF2B5EF4-FFF2-40B4-BE49-F238E27FC236}">
                  <a16:creationId xmlns:a16="http://schemas.microsoft.com/office/drawing/2014/main" id="{3CF33B3A-7011-0D10-F055-502407161647}"/>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vi-VN" sz="4800" b="1">
                  <a:solidFill>
                    <a:srgbClr val="136447"/>
                  </a:solidFill>
                  <a:latin typeface="+mj-lt"/>
                </a:rPr>
                <a:t>III. ỨNG DỤNG ĐIỀU HÒA BIỂU HIỆN GENE </a:t>
              </a:r>
            </a:p>
          </p:txBody>
        </p:sp>
      </p:grpSp>
      <p:graphicFrame>
        <p:nvGraphicFramePr>
          <p:cNvPr id="2" name="Table 1">
            <a:extLst>
              <a:ext uri="{FF2B5EF4-FFF2-40B4-BE49-F238E27FC236}">
                <a16:creationId xmlns:a16="http://schemas.microsoft.com/office/drawing/2014/main" id="{9AA488AC-2E6A-027E-4BF9-9CCCC98622FA}"/>
              </a:ext>
            </a:extLst>
          </p:cNvPr>
          <p:cNvGraphicFramePr>
            <a:graphicFrameLocks noGrp="1"/>
          </p:cNvGraphicFramePr>
          <p:nvPr>
            <p:extLst>
              <p:ext uri="{D42A27DB-BD31-4B8C-83A1-F6EECF244321}">
                <p14:modId xmlns:p14="http://schemas.microsoft.com/office/powerpoint/2010/main" val="3603396902"/>
              </p:ext>
            </p:extLst>
          </p:nvPr>
        </p:nvGraphicFramePr>
        <p:xfrm>
          <a:off x="2866070" y="1290747"/>
          <a:ext cx="15392399" cy="8911459"/>
        </p:xfrm>
        <a:graphic>
          <a:graphicData uri="http://schemas.openxmlformats.org/drawingml/2006/table">
            <a:tbl>
              <a:tblPr firstRow="1" firstCol="1" bandRow="1">
                <a:tableStyleId>{7DF18680-E054-41AD-8BC1-D1AEF772440D}</a:tableStyleId>
              </a:tblPr>
              <a:tblGrid>
                <a:gridCol w="1858710">
                  <a:extLst>
                    <a:ext uri="{9D8B030D-6E8A-4147-A177-3AD203B41FA5}">
                      <a16:colId xmlns:a16="http://schemas.microsoft.com/office/drawing/2014/main" val="3556197985"/>
                    </a:ext>
                  </a:extLst>
                </a:gridCol>
                <a:gridCol w="9448420">
                  <a:extLst>
                    <a:ext uri="{9D8B030D-6E8A-4147-A177-3AD203B41FA5}">
                      <a16:colId xmlns:a16="http://schemas.microsoft.com/office/drawing/2014/main" val="3507636194"/>
                    </a:ext>
                  </a:extLst>
                </a:gridCol>
                <a:gridCol w="4085269">
                  <a:extLst>
                    <a:ext uri="{9D8B030D-6E8A-4147-A177-3AD203B41FA5}">
                      <a16:colId xmlns:a16="http://schemas.microsoft.com/office/drawing/2014/main" val="844825047"/>
                    </a:ext>
                  </a:extLst>
                </a:gridCol>
              </a:tblGrid>
              <a:tr h="884348">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Lĩnh vực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(A)</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Ứng dụng</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(B)</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Vai trò</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(C)</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extLst>
                  <a:ext uri="{0D108BD9-81ED-4DB2-BD59-A6C34878D82A}">
                    <a16:rowId xmlns:a16="http://schemas.microsoft.com/office/drawing/2014/main" val="3929968081"/>
                  </a:ext>
                </a:extLst>
              </a:tr>
              <a:tr h="2063478">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1.Y – dược học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just">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1.</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vi-VN" sz="2400" dirty="0">
                          <a:effectLst/>
                          <a:latin typeface="Calibri" panose="020F0502020204030204" pitchFamily="34" charset="0"/>
                          <a:ea typeface="Calibri" panose="020F0502020204030204" pitchFamily="34" charset="0"/>
                          <a:cs typeface="Calibri" panose="020F0502020204030204" pitchFamily="34" charset="0"/>
                        </a:rPr>
                        <a:t>Điều khiển quá trình phân chia và phân hóa của tế bào trong nuôi cấy mô tế bào thực vật thông qua việc sử dụng các loại hormone sinh trưởng với tỷ lệ tích hợp. Ví dụ sử dụng phối hợp 2 loại hormone auxin và xytokinin với tỷ lệ thích hợp để điều khiển sự phân hóa của mô sẹo.</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l">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1.</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vi-VN" sz="2400" dirty="0">
                          <a:effectLst/>
                          <a:latin typeface="Calibri" panose="020F0502020204030204" pitchFamily="34" charset="0"/>
                          <a:ea typeface="Calibri" panose="020F0502020204030204" pitchFamily="34" charset="0"/>
                          <a:cs typeface="Calibri" panose="020F0502020204030204" pitchFamily="34" charset="0"/>
                        </a:rPr>
                        <a:t>Giúp điều chỉnh tỉ lệ đực cái, điều chỉnh mức độ biểu hiện của tính trạng mong muốn để phù hợp với mục tiêu sản xuất.</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extLst>
                  <a:ext uri="{0D108BD9-81ED-4DB2-BD59-A6C34878D82A}">
                    <a16:rowId xmlns:a16="http://schemas.microsoft.com/office/drawing/2014/main" val="3214143850"/>
                  </a:ext>
                </a:extLst>
              </a:tr>
              <a:tr h="1863635">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2.Nông nghiệp</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just">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2. </a:t>
                      </a:r>
                      <a:r>
                        <a:rPr lang="vi-VN" sz="2400" dirty="0">
                          <a:effectLst/>
                          <a:latin typeface="Calibri" panose="020F0502020204030204" pitchFamily="34" charset="0"/>
                          <a:ea typeface="Calibri" panose="020F0502020204030204" pitchFamily="34" charset="0"/>
                          <a:cs typeface="Calibri" panose="020F0502020204030204" pitchFamily="34" charset="0"/>
                        </a:rPr>
                        <a:t>Sản xuất các loại thuốc chữa các bệnh nguy hiểm ở người thông qua ức chế hoạt động hoặc sản phẩm của gene. Ví dụ sử dụng kháng thể đơn dòng tái tổ hợp trastuzumab có tác dụng liên kết với thụ thể HER2 nhằm ức chế sự biểu hiện quá mức của tế bào ung thư vú.</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l">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2.</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vi-VN" sz="2400" dirty="0">
                          <a:effectLst/>
                          <a:latin typeface="Calibri" panose="020F0502020204030204" pitchFamily="34" charset="0"/>
                          <a:ea typeface="Calibri" panose="020F0502020204030204" pitchFamily="34" charset="0"/>
                          <a:cs typeface="Calibri" panose="020F0502020204030204" pitchFamily="34" charset="0"/>
                        </a:rPr>
                        <a:t>Giúp tạo ra các mô hình tế bào phục vụ cho công tác nghiên cứu di truyền.</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extLst>
                  <a:ext uri="{0D108BD9-81ED-4DB2-BD59-A6C34878D82A}">
                    <a16:rowId xmlns:a16="http://schemas.microsoft.com/office/drawing/2014/main" val="147757953"/>
                  </a:ext>
                </a:extLst>
              </a:tr>
              <a:tr h="2236363">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3.Công nghệ sinh học</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just">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3.</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vi-VN" sz="2400" dirty="0">
                          <a:effectLst/>
                          <a:latin typeface="Calibri" panose="020F0502020204030204" pitchFamily="34" charset="0"/>
                          <a:ea typeface="Calibri" panose="020F0502020204030204" pitchFamily="34" charset="0"/>
                          <a:cs typeface="Calibri" panose="020F0502020204030204" pitchFamily="34" charset="0"/>
                        </a:rPr>
                        <a:t>Nuôi cấy tế bào gốc trong môi trường chứa các chất điều hòa, biểu hiện các gene khác nhau để điều khiển quá trình biệt hóa của tế bào gốc thành tế bào mong muốn. Ví dụ mô hình hóa bệnh di truyền dựa vào biệt hóa tế bào gốc đa năng cảm ứng ở người ( hiPSC) phục vụ nghiên cứu cơ chế gây bệnh ở mức độ phân tử.</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l">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3.</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vi-VN" sz="2400" dirty="0">
                          <a:effectLst/>
                          <a:latin typeface="Calibri" panose="020F0502020204030204" pitchFamily="34" charset="0"/>
                          <a:ea typeface="Calibri" panose="020F0502020204030204" pitchFamily="34" charset="0"/>
                          <a:cs typeface="Calibri" panose="020F0502020204030204" pitchFamily="34" charset="0"/>
                        </a:rPr>
                        <a:t>Giúp điều trị các bệnh nguy hiểm ở người.</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extLst>
                  <a:ext uri="{0D108BD9-81ED-4DB2-BD59-A6C34878D82A}">
                    <a16:rowId xmlns:a16="http://schemas.microsoft.com/office/drawing/2014/main" val="832989869"/>
                  </a:ext>
                </a:extLst>
              </a:tr>
              <a:tr h="1863635">
                <a:tc>
                  <a:txBody>
                    <a:bodyPr/>
                    <a:lstStyle/>
                    <a:p>
                      <a:pPr marL="0" marR="0" algn="ctr">
                        <a:spcBef>
                          <a:spcPts val="0"/>
                        </a:spcBef>
                        <a:spcAft>
                          <a:spcPts val="0"/>
                        </a:spcAft>
                      </a:pPr>
                      <a:r>
                        <a:rPr lang="vi-VN" sz="2400" dirty="0">
                          <a:effectLst/>
                          <a:latin typeface="Calibri" panose="020F0502020204030204" pitchFamily="34" charset="0"/>
                          <a:ea typeface="Calibri" panose="020F0502020204030204" pitchFamily="34" charset="0"/>
                          <a:cs typeface="Calibri" panose="020F0502020204030204" pitchFamily="34" charset="0"/>
                        </a:rPr>
                        <a:t>4.Nghiên cứu di truyền</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just">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4.</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vi-VN" sz="2400" dirty="0">
                          <a:effectLst/>
                          <a:latin typeface="Calibri" panose="020F0502020204030204" pitchFamily="34" charset="0"/>
                          <a:ea typeface="Calibri" panose="020F0502020204030204" pitchFamily="34" charset="0"/>
                          <a:cs typeface="Calibri" panose="020F0502020204030204" pitchFamily="34" charset="0"/>
                        </a:rPr>
                        <a:t>Điều khiển sự đóng hoặc mở của các gene trong quá trình sinh trưởng và phát triển ở sinh vật nhờ sử dụng hormone nhân tạo. Ví dụ xử lý cá rô phi bằng hormone 17 - α methyltestosterone ở giai đoạn bột cá sẽ có biểu hiện kiểu hình là con đực.</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tc>
                  <a:txBody>
                    <a:bodyPr/>
                    <a:lstStyle/>
                    <a:p>
                      <a:pPr marL="0" marR="0" algn="l">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4. </a:t>
                      </a:r>
                      <a:r>
                        <a:rPr lang="vi-VN" sz="2400" dirty="0">
                          <a:effectLst/>
                          <a:latin typeface="Calibri" panose="020F0502020204030204" pitchFamily="34" charset="0"/>
                          <a:ea typeface="Calibri" panose="020F0502020204030204" pitchFamily="34" charset="0"/>
                          <a:cs typeface="Calibri" panose="020F0502020204030204" pitchFamily="34" charset="0"/>
                        </a:rPr>
                        <a:t>Giúp kiểm soát quá trình nuôi cấy mô tế bào, góp phần quan trọng trong công tác nhân giống và tạo giống.</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58025" marR="58025" marT="0" marB="0" anchor="ctr"/>
                </a:tc>
                <a:extLst>
                  <a:ext uri="{0D108BD9-81ED-4DB2-BD59-A6C34878D82A}">
                    <a16:rowId xmlns:a16="http://schemas.microsoft.com/office/drawing/2014/main" val="360750444"/>
                  </a:ext>
                </a:extLst>
              </a:tr>
            </a:tbl>
          </a:graphicData>
        </a:graphic>
      </p:graphicFrame>
      <p:grpSp>
        <p:nvGrpSpPr>
          <p:cNvPr id="3" name="Group 2">
            <a:extLst>
              <a:ext uri="{FF2B5EF4-FFF2-40B4-BE49-F238E27FC236}">
                <a16:creationId xmlns:a16="http://schemas.microsoft.com/office/drawing/2014/main" id="{454F5461-16AB-CD0C-BC0B-369661665F0D}"/>
              </a:ext>
            </a:extLst>
          </p:cNvPr>
          <p:cNvGrpSpPr/>
          <p:nvPr/>
        </p:nvGrpSpPr>
        <p:grpSpPr>
          <a:xfrm>
            <a:off x="1" y="1306724"/>
            <a:ext cx="11236116" cy="8408776"/>
            <a:chOff x="1" y="1306724"/>
            <a:chExt cx="11236116" cy="8408776"/>
          </a:xfrm>
        </p:grpSpPr>
        <p:grpSp>
          <p:nvGrpSpPr>
            <p:cNvPr id="4" name="Group 6">
              <a:extLst>
                <a:ext uri="{FF2B5EF4-FFF2-40B4-BE49-F238E27FC236}">
                  <a16:creationId xmlns:a16="http://schemas.microsoft.com/office/drawing/2014/main" id="{CC04FDE8-9F1D-6A59-7DCC-D8155F65EB96}"/>
                </a:ext>
              </a:extLst>
            </p:cNvPr>
            <p:cNvGrpSpPr/>
            <p:nvPr/>
          </p:nvGrpSpPr>
          <p:grpSpPr>
            <a:xfrm>
              <a:off x="203849" y="1347735"/>
              <a:ext cx="11032268" cy="8367765"/>
              <a:chOff x="-982575" y="-57150"/>
              <a:chExt cx="3106053" cy="2355881"/>
            </a:xfrm>
          </p:grpSpPr>
          <p:sp>
            <p:nvSpPr>
              <p:cNvPr id="11" name="Freeform 7">
                <a:extLst>
                  <a:ext uri="{FF2B5EF4-FFF2-40B4-BE49-F238E27FC236}">
                    <a16:creationId xmlns:a16="http://schemas.microsoft.com/office/drawing/2014/main" id="{9EFE6B8F-8546-761E-5364-B994CE23169B}"/>
                  </a:ext>
                </a:extLst>
              </p:cNvPr>
              <p:cNvSpPr/>
              <p:nvPr/>
            </p:nvSpPr>
            <p:spPr>
              <a:xfrm>
                <a:off x="-982575" y="785143"/>
                <a:ext cx="670871" cy="1513588"/>
              </a:xfrm>
              <a:custGeom>
                <a:avLst/>
                <a:gdLst/>
                <a:ahLst/>
                <a:cxnLst/>
                <a:rect l="l" t="t" r="r" b="b"/>
                <a:pathLst>
                  <a:path w="2123478" h="523957">
                    <a:moveTo>
                      <a:pt x="52350" y="0"/>
                    </a:moveTo>
                    <a:lnTo>
                      <a:pt x="2071128" y="0"/>
                    </a:lnTo>
                    <a:cubicBezTo>
                      <a:pt x="2085012" y="0"/>
                      <a:pt x="2098328" y="5515"/>
                      <a:pt x="2108145" y="15333"/>
                    </a:cubicBezTo>
                    <a:cubicBezTo>
                      <a:pt x="2117963" y="25150"/>
                      <a:pt x="2123478" y="38466"/>
                      <a:pt x="2123478" y="52350"/>
                    </a:cubicBezTo>
                    <a:lnTo>
                      <a:pt x="2123478" y="471607"/>
                    </a:lnTo>
                    <a:cubicBezTo>
                      <a:pt x="2123478" y="485491"/>
                      <a:pt x="2117963" y="498807"/>
                      <a:pt x="2108145" y="508624"/>
                    </a:cubicBezTo>
                    <a:cubicBezTo>
                      <a:pt x="2098328" y="518442"/>
                      <a:pt x="2085012" y="523957"/>
                      <a:pt x="2071128" y="523957"/>
                    </a:cubicBezTo>
                    <a:lnTo>
                      <a:pt x="52350" y="523957"/>
                    </a:lnTo>
                    <a:cubicBezTo>
                      <a:pt x="38466" y="523957"/>
                      <a:pt x="25150" y="518442"/>
                      <a:pt x="15333" y="508624"/>
                    </a:cubicBezTo>
                    <a:cubicBezTo>
                      <a:pt x="5515" y="498807"/>
                      <a:pt x="0" y="485491"/>
                      <a:pt x="0" y="471607"/>
                    </a:cubicBezTo>
                    <a:lnTo>
                      <a:pt x="0" y="52350"/>
                    </a:lnTo>
                    <a:cubicBezTo>
                      <a:pt x="0" y="38466"/>
                      <a:pt x="5515" y="25150"/>
                      <a:pt x="15333" y="15333"/>
                    </a:cubicBezTo>
                    <a:cubicBezTo>
                      <a:pt x="25150" y="5515"/>
                      <a:pt x="38466" y="0"/>
                      <a:pt x="52350" y="0"/>
                    </a:cubicBezTo>
                    <a:close/>
                  </a:path>
                </a:pathLst>
              </a:custGeom>
              <a:solidFill>
                <a:srgbClr val="000000">
                  <a:alpha val="0"/>
                </a:srgbClr>
              </a:solidFill>
              <a:ln w="38100" cap="rnd">
                <a:solidFill>
                  <a:srgbClr val="000000"/>
                </a:solidFill>
                <a:prstDash val="lgDash"/>
                <a:round/>
              </a:ln>
            </p:spPr>
            <p:txBody>
              <a:bodyPr/>
              <a:lstStyle/>
              <a:p>
                <a:endParaRPr lang="en-US">
                  <a:latin typeface="+mj-lt"/>
                </a:endParaRPr>
              </a:p>
            </p:txBody>
          </p:sp>
          <p:sp>
            <p:nvSpPr>
              <p:cNvPr id="12" name="TextBox 8">
                <a:extLst>
                  <a:ext uri="{FF2B5EF4-FFF2-40B4-BE49-F238E27FC236}">
                    <a16:creationId xmlns:a16="http://schemas.microsoft.com/office/drawing/2014/main" id="{66EAAF7B-1D40-A8F8-18AB-D15DE00FE892}"/>
                  </a:ext>
                </a:extLst>
              </p:cNvPr>
              <p:cNvSpPr txBox="1"/>
              <p:nvPr/>
            </p:nvSpPr>
            <p:spPr>
              <a:xfrm>
                <a:off x="0" y="-57150"/>
                <a:ext cx="2123478" cy="581107"/>
              </a:xfrm>
              <a:prstGeom prst="rect">
                <a:avLst/>
              </a:prstGeom>
            </p:spPr>
            <p:txBody>
              <a:bodyPr lIns="50800" tIns="50800" rIns="50800" bIns="50800" rtlCol="0" anchor="ctr"/>
              <a:lstStyle/>
              <a:p>
                <a:pPr algn="ctr">
                  <a:lnSpc>
                    <a:spcPts val="2659"/>
                  </a:lnSpc>
                </a:pPr>
                <a:endParaRPr>
                  <a:latin typeface="+mj-lt"/>
                </a:endParaRPr>
              </a:p>
            </p:txBody>
          </p:sp>
        </p:grpSp>
        <p:grpSp>
          <p:nvGrpSpPr>
            <p:cNvPr id="5" name="Group 4">
              <a:extLst>
                <a:ext uri="{FF2B5EF4-FFF2-40B4-BE49-F238E27FC236}">
                  <a16:creationId xmlns:a16="http://schemas.microsoft.com/office/drawing/2014/main" id="{FE09439A-242E-517B-1BEA-ED313BBB8395}"/>
                </a:ext>
              </a:extLst>
            </p:cNvPr>
            <p:cNvGrpSpPr/>
            <p:nvPr/>
          </p:nvGrpSpPr>
          <p:grpSpPr>
            <a:xfrm>
              <a:off x="1" y="1306724"/>
              <a:ext cx="2866069" cy="7043303"/>
              <a:chOff x="1" y="1306724"/>
              <a:chExt cx="2866069" cy="7043303"/>
            </a:xfrm>
          </p:grpSpPr>
          <p:sp>
            <p:nvSpPr>
              <p:cNvPr id="9" name="Freeform 12">
                <a:extLst>
                  <a:ext uri="{FF2B5EF4-FFF2-40B4-BE49-F238E27FC236}">
                    <a16:creationId xmlns:a16="http://schemas.microsoft.com/office/drawing/2014/main" id="{D12D8AA1-D862-7ED8-F496-B28095D5A328}"/>
                  </a:ext>
                </a:extLst>
              </p:cNvPr>
              <p:cNvSpPr/>
              <p:nvPr/>
            </p:nvSpPr>
            <p:spPr>
              <a:xfrm>
                <a:off x="1" y="1306724"/>
                <a:ext cx="2866069" cy="2498512"/>
              </a:xfrm>
              <a:custGeom>
                <a:avLst/>
                <a:gdLst/>
                <a:ahLst/>
                <a:cxnLst/>
                <a:rect l="l" t="t" r="r" b="b"/>
                <a:pathLst>
                  <a:path w="3951019" h="2681754">
                    <a:moveTo>
                      <a:pt x="0" y="0"/>
                    </a:moveTo>
                    <a:lnTo>
                      <a:pt x="3951019" y="0"/>
                    </a:lnTo>
                    <a:lnTo>
                      <a:pt x="3951019" y="2681755"/>
                    </a:lnTo>
                    <a:lnTo>
                      <a:pt x="0" y="26817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10" name="TextBox 13">
                <a:extLst>
                  <a:ext uri="{FF2B5EF4-FFF2-40B4-BE49-F238E27FC236}">
                    <a16:creationId xmlns:a16="http://schemas.microsoft.com/office/drawing/2014/main" id="{A917D83E-7A44-58C0-73BD-8EF11B2BA473}"/>
                  </a:ext>
                </a:extLst>
              </p:cNvPr>
              <p:cNvSpPr txBox="1"/>
              <p:nvPr/>
            </p:nvSpPr>
            <p:spPr>
              <a:xfrm>
                <a:off x="203850" y="4694346"/>
                <a:ext cx="2382839" cy="3655681"/>
              </a:xfrm>
              <a:prstGeom prst="rect">
                <a:avLst/>
              </a:prstGeom>
            </p:spPr>
            <p:txBody>
              <a:bodyPr wrap="square" lIns="0" tIns="0" rIns="0" bIns="0" rtlCol="0" anchor="t">
                <a:spAutoFit/>
              </a:bodyPr>
              <a:lstStyle/>
              <a:p>
                <a:pPr algn="ctr">
                  <a:lnSpc>
                    <a:spcPts val="4807"/>
                  </a:lnSpc>
                  <a:spcBef>
                    <a:spcPct val="0"/>
                  </a:spcBef>
                </a:pPr>
                <a:r>
                  <a:rPr lang="en-US" sz="3434" dirty="0" err="1">
                    <a:solidFill>
                      <a:srgbClr val="000000"/>
                    </a:solidFill>
                    <a:latin typeface="+mj-lt"/>
                  </a:rPr>
                  <a:t>Học</a:t>
                </a:r>
                <a:r>
                  <a:rPr lang="en-US" sz="3434" dirty="0">
                    <a:solidFill>
                      <a:srgbClr val="000000"/>
                    </a:solidFill>
                    <a:latin typeface="+mj-lt"/>
                  </a:rPr>
                  <a:t> </a:t>
                </a:r>
                <a:r>
                  <a:rPr lang="en-US" sz="3434" dirty="0" err="1">
                    <a:solidFill>
                      <a:srgbClr val="000000"/>
                    </a:solidFill>
                    <a:latin typeface="+mj-lt"/>
                  </a:rPr>
                  <a:t>sinh</a:t>
                </a:r>
                <a:r>
                  <a:rPr lang="en-US" sz="3434" dirty="0">
                    <a:solidFill>
                      <a:srgbClr val="000000"/>
                    </a:solidFill>
                    <a:latin typeface="+mj-lt"/>
                  </a:rPr>
                  <a:t> </a:t>
                </a:r>
                <a:r>
                  <a:rPr lang="en-US" sz="3434" dirty="0" err="1">
                    <a:solidFill>
                      <a:srgbClr val="000000"/>
                    </a:solidFill>
                    <a:latin typeface="+mj-lt"/>
                  </a:rPr>
                  <a:t>đọc</a:t>
                </a:r>
                <a:r>
                  <a:rPr lang="en-US" sz="3434" dirty="0">
                    <a:solidFill>
                      <a:srgbClr val="000000"/>
                    </a:solidFill>
                    <a:latin typeface="+mj-lt"/>
                  </a:rPr>
                  <a:t> </a:t>
                </a:r>
                <a:r>
                  <a:rPr lang="en-US" sz="3434" dirty="0" err="1">
                    <a:solidFill>
                      <a:srgbClr val="000000"/>
                    </a:solidFill>
                    <a:latin typeface="+mj-lt"/>
                  </a:rPr>
                  <a:t>SGK</a:t>
                </a:r>
                <a:r>
                  <a:rPr lang="en-US" sz="3434" dirty="0">
                    <a:solidFill>
                      <a:srgbClr val="000000"/>
                    </a:solidFill>
                    <a:latin typeface="+mj-lt"/>
                  </a:rPr>
                  <a:t> + </a:t>
                </a:r>
                <a:r>
                  <a:rPr lang="en-US" sz="3434" dirty="0" err="1">
                    <a:solidFill>
                      <a:srgbClr val="000000"/>
                    </a:solidFill>
                    <a:latin typeface="+mj-lt"/>
                  </a:rPr>
                  <a:t>quan</a:t>
                </a:r>
                <a:r>
                  <a:rPr lang="en-US" sz="3434" dirty="0">
                    <a:solidFill>
                      <a:srgbClr val="000000"/>
                    </a:solidFill>
                    <a:latin typeface="+mj-lt"/>
                  </a:rPr>
                  <a:t> </a:t>
                </a:r>
                <a:r>
                  <a:rPr lang="en-US" sz="3434" dirty="0" err="1">
                    <a:solidFill>
                      <a:srgbClr val="000000"/>
                    </a:solidFill>
                    <a:latin typeface="+mj-lt"/>
                  </a:rPr>
                  <a:t>sát</a:t>
                </a:r>
                <a:r>
                  <a:rPr lang="en-US" sz="3434" dirty="0">
                    <a:solidFill>
                      <a:srgbClr val="000000"/>
                    </a:solidFill>
                    <a:latin typeface="+mj-lt"/>
                  </a:rPr>
                  <a:t> </a:t>
                </a:r>
                <a:r>
                  <a:rPr lang="en-US" sz="3434" dirty="0" err="1">
                    <a:solidFill>
                      <a:srgbClr val="000000"/>
                    </a:solidFill>
                    <a:latin typeface="+mj-lt"/>
                  </a:rPr>
                  <a:t>hình</a:t>
                </a:r>
                <a:r>
                  <a:rPr lang="en-US" sz="3434" dirty="0">
                    <a:solidFill>
                      <a:srgbClr val="000000"/>
                    </a:solidFill>
                    <a:latin typeface="+mj-lt"/>
                  </a:rPr>
                  <a:t> </a:t>
                </a:r>
                <a:r>
                  <a:rPr lang="en-US" sz="3434" dirty="0" err="1">
                    <a:solidFill>
                      <a:srgbClr val="000000"/>
                    </a:solidFill>
                    <a:latin typeface="+mj-lt"/>
                  </a:rPr>
                  <a:t>va</a:t>
                </a:r>
                <a:r>
                  <a:rPr lang="en-US" sz="3434" dirty="0">
                    <a:solidFill>
                      <a:srgbClr val="000000"/>
                    </a:solidFill>
                    <a:latin typeface="+mj-lt"/>
                  </a:rPr>
                  <a:t>̀ </a:t>
                </a:r>
                <a:r>
                  <a:rPr lang="en-US" sz="3434" dirty="0" err="1">
                    <a:solidFill>
                      <a:srgbClr val="000000"/>
                    </a:solidFill>
                    <a:latin typeface="+mj-lt"/>
                  </a:rPr>
                  <a:t>hoạt</a:t>
                </a:r>
                <a:r>
                  <a:rPr lang="en-US" sz="3434" dirty="0">
                    <a:solidFill>
                      <a:srgbClr val="000000"/>
                    </a:solidFill>
                    <a:latin typeface="+mj-lt"/>
                  </a:rPr>
                  <a:t> </a:t>
                </a:r>
                <a:r>
                  <a:rPr lang="en-US" sz="3434" dirty="0" err="1">
                    <a:solidFill>
                      <a:srgbClr val="000000"/>
                    </a:solidFill>
                    <a:latin typeface="+mj-lt"/>
                  </a:rPr>
                  <a:t>động</a:t>
                </a:r>
                <a:r>
                  <a:rPr lang="en-US" sz="3434" dirty="0">
                    <a:solidFill>
                      <a:srgbClr val="000000"/>
                    </a:solidFill>
                    <a:latin typeface="+mj-lt"/>
                  </a:rPr>
                  <a:t> </a:t>
                </a:r>
                <a:r>
                  <a:rPr lang="en-US" sz="3434" dirty="0" err="1">
                    <a:solidFill>
                      <a:srgbClr val="000000"/>
                    </a:solidFill>
                    <a:latin typeface="+mj-lt"/>
                  </a:rPr>
                  <a:t>nhóm</a:t>
                </a:r>
                <a:r>
                  <a:rPr lang="en-US" sz="3434" dirty="0">
                    <a:solidFill>
                      <a:srgbClr val="000000"/>
                    </a:solidFill>
                    <a:latin typeface="+mj-lt"/>
                  </a:rPr>
                  <a:t> </a:t>
                </a:r>
                <a:r>
                  <a:rPr lang="en-US" sz="3434" dirty="0" err="1">
                    <a:solidFill>
                      <a:srgbClr val="000000"/>
                    </a:solidFill>
                    <a:latin typeface="+mj-lt"/>
                  </a:rPr>
                  <a:t>đôi</a:t>
                </a:r>
                <a:r>
                  <a:rPr lang="en-US" sz="3434" dirty="0">
                    <a:solidFill>
                      <a:srgbClr val="000000"/>
                    </a:solidFill>
                    <a:latin typeface="+mj-lt"/>
                  </a:rPr>
                  <a:t> </a:t>
                </a:r>
                <a:r>
                  <a:rPr lang="en-US" sz="3434" dirty="0" err="1">
                    <a:solidFill>
                      <a:srgbClr val="000000"/>
                    </a:solidFill>
                    <a:latin typeface="+mj-lt"/>
                  </a:rPr>
                  <a:t>ghép</a:t>
                </a:r>
                <a:r>
                  <a:rPr lang="en-US" sz="3434" dirty="0">
                    <a:solidFill>
                      <a:srgbClr val="000000"/>
                    </a:solidFill>
                    <a:latin typeface="+mj-lt"/>
                  </a:rPr>
                  <a:t> </a:t>
                </a:r>
                <a:r>
                  <a:rPr lang="en-US" sz="3434" dirty="0" err="1">
                    <a:solidFill>
                      <a:srgbClr val="000000"/>
                    </a:solidFill>
                    <a:latin typeface="+mj-lt"/>
                  </a:rPr>
                  <a:t>cột</a:t>
                </a:r>
                <a:endParaRPr lang="en-US" sz="3434" dirty="0">
                  <a:solidFill>
                    <a:srgbClr val="000000"/>
                  </a:solidFill>
                  <a:latin typeface="+mj-lt"/>
                </a:endParaRPr>
              </a:p>
            </p:txBody>
          </p:sp>
        </p:grpSp>
      </p:grpSp>
      <p:sp>
        <p:nvSpPr>
          <p:cNvPr id="14" name="Freeform 7">
            <a:extLst>
              <a:ext uri="{FF2B5EF4-FFF2-40B4-BE49-F238E27FC236}">
                <a16:creationId xmlns:a16="http://schemas.microsoft.com/office/drawing/2014/main" id="{C75A4AB0-3D15-FA9B-A6B1-E1370BDE3285}"/>
              </a:ext>
            </a:extLst>
          </p:cNvPr>
          <p:cNvSpPr/>
          <p:nvPr/>
        </p:nvSpPr>
        <p:spPr>
          <a:xfrm>
            <a:off x="241616" y="4320052"/>
            <a:ext cx="2382840" cy="5376056"/>
          </a:xfrm>
          <a:custGeom>
            <a:avLst/>
            <a:gdLst/>
            <a:ahLst/>
            <a:cxnLst/>
            <a:rect l="l" t="t" r="r" b="b"/>
            <a:pathLst>
              <a:path w="2123478" h="523957">
                <a:moveTo>
                  <a:pt x="52350" y="0"/>
                </a:moveTo>
                <a:lnTo>
                  <a:pt x="2071128" y="0"/>
                </a:lnTo>
                <a:cubicBezTo>
                  <a:pt x="2085012" y="0"/>
                  <a:pt x="2098328" y="5515"/>
                  <a:pt x="2108145" y="15333"/>
                </a:cubicBezTo>
                <a:cubicBezTo>
                  <a:pt x="2117963" y="25150"/>
                  <a:pt x="2123478" y="38466"/>
                  <a:pt x="2123478" y="52350"/>
                </a:cubicBezTo>
                <a:lnTo>
                  <a:pt x="2123478" y="471607"/>
                </a:lnTo>
                <a:cubicBezTo>
                  <a:pt x="2123478" y="485491"/>
                  <a:pt x="2117963" y="498807"/>
                  <a:pt x="2108145" y="508624"/>
                </a:cubicBezTo>
                <a:cubicBezTo>
                  <a:pt x="2098328" y="518442"/>
                  <a:pt x="2085012" y="523957"/>
                  <a:pt x="2071128" y="523957"/>
                </a:cubicBezTo>
                <a:lnTo>
                  <a:pt x="52350" y="523957"/>
                </a:lnTo>
                <a:cubicBezTo>
                  <a:pt x="38466" y="523957"/>
                  <a:pt x="25150" y="518442"/>
                  <a:pt x="15333" y="508624"/>
                </a:cubicBezTo>
                <a:cubicBezTo>
                  <a:pt x="5515" y="498807"/>
                  <a:pt x="0" y="485491"/>
                  <a:pt x="0" y="471607"/>
                </a:cubicBezTo>
                <a:lnTo>
                  <a:pt x="0" y="52350"/>
                </a:lnTo>
                <a:cubicBezTo>
                  <a:pt x="0" y="38466"/>
                  <a:pt x="5515" y="25150"/>
                  <a:pt x="15333" y="15333"/>
                </a:cubicBezTo>
                <a:cubicBezTo>
                  <a:pt x="25150" y="5515"/>
                  <a:pt x="38466" y="0"/>
                  <a:pt x="52350" y="0"/>
                </a:cubicBezTo>
                <a:close/>
              </a:path>
            </a:pathLst>
          </a:custGeom>
          <a:solidFill>
            <a:srgbClr val="000000">
              <a:alpha val="0"/>
            </a:srgbClr>
          </a:solidFill>
          <a:ln w="38100" cap="rnd">
            <a:solidFill>
              <a:srgbClr val="000000"/>
            </a:solidFill>
            <a:prstDash val="lgDash"/>
            <a:round/>
          </a:ln>
        </p:spPr>
        <p:txBody>
          <a:bodyPr/>
          <a:lstStyle/>
          <a:p>
            <a:pPr algn="ctr"/>
            <a:endParaRPr lang="en-US" sz="3200" dirty="0">
              <a:effectLst/>
              <a:latin typeface="+mj-lt"/>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EE12FD1-D33E-1491-607E-FDBF87F251C8}"/>
              </a:ext>
            </a:extLst>
          </p:cNvPr>
          <p:cNvSpPr/>
          <p:nvPr/>
        </p:nvSpPr>
        <p:spPr>
          <a:xfrm>
            <a:off x="360215" y="4477519"/>
            <a:ext cx="2070108" cy="5052403"/>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mj-lt"/>
                <a:cs typeface="Arial" panose="020B0604020202020204" pitchFamily="34" charset="0"/>
              </a:rPr>
              <a:t>Đáp</a:t>
            </a:r>
            <a:r>
              <a:rPr lang="en-US" sz="2800" b="1" dirty="0">
                <a:solidFill>
                  <a:schemeClr val="tx1"/>
                </a:solidFill>
                <a:latin typeface="+mj-lt"/>
                <a:cs typeface="Arial" panose="020B0604020202020204" pitchFamily="34" charset="0"/>
              </a:rPr>
              <a:t> </a:t>
            </a:r>
            <a:r>
              <a:rPr lang="en-US" sz="2800" b="1" dirty="0" err="1">
                <a:solidFill>
                  <a:schemeClr val="tx1"/>
                </a:solidFill>
                <a:latin typeface="+mj-lt"/>
                <a:cs typeface="Arial" panose="020B0604020202020204" pitchFamily="34" charset="0"/>
              </a:rPr>
              <a:t>án</a:t>
            </a:r>
            <a:r>
              <a:rPr lang="en-US" sz="2800" b="1" dirty="0">
                <a:solidFill>
                  <a:schemeClr val="tx1"/>
                </a:solidFill>
                <a:latin typeface="+mj-lt"/>
                <a:cs typeface="Arial" panose="020B0604020202020204" pitchFamily="34" charset="0"/>
              </a:rPr>
              <a:t>:</a:t>
            </a:r>
          </a:p>
          <a:p>
            <a:pPr marL="0" marR="0" algn="ctr">
              <a:spcBef>
                <a:spcPts val="0"/>
              </a:spcBef>
              <a:spcAft>
                <a:spcPts val="0"/>
              </a:spcAft>
            </a:pPr>
            <a:r>
              <a:rPr lang="vi-VN" sz="2800" b="1" dirty="0">
                <a:solidFill>
                  <a:schemeClr val="tx1"/>
                </a:solidFill>
                <a:effectLst/>
                <a:latin typeface="+mj-lt"/>
                <a:ea typeface="Calibri" panose="020F0502020204030204" pitchFamily="34" charset="0"/>
                <a:cs typeface="Arial" panose="020B0604020202020204" pitchFamily="34" charset="0"/>
              </a:rPr>
              <a:t>A1-B2-C3.</a:t>
            </a:r>
            <a:endParaRPr lang="en-US" sz="2800" b="1" dirty="0">
              <a:solidFill>
                <a:schemeClr val="tx1"/>
              </a:solidFill>
              <a:effectLst/>
              <a:latin typeface="+mj-lt"/>
              <a:ea typeface="Calibri" panose="020F0502020204030204" pitchFamily="34" charset="0"/>
              <a:cs typeface="Arial" panose="020B0604020202020204" pitchFamily="34" charset="0"/>
            </a:endParaRPr>
          </a:p>
          <a:p>
            <a:pPr marL="0" marR="0" algn="ctr">
              <a:spcBef>
                <a:spcPts val="0"/>
              </a:spcBef>
              <a:spcAft>
                <a:spcPts val="0"/>
              </a:spcAft>
            </a:pPr>
            <a:r>
              <a:rPr lang="vi-VN" sz="2800" b="1" dirty="0">
                <a:solidFill>
                  <a:schemeClr val="tx1"/>
                </a:solidFill>
                <a:effectLst/>
                <a:latin typeface="+mj-lt"/>
                <a:ea typeface="Calibri" panose="020F0502020204030204" pitchFamily="34" charset="0"/>
                <a:cs typeface="Arial" panose="020B0604020202020204" pitchFamily="34" charset="0"/>
              </a:rPr>
              <a:t>A2-B4-C1</a:t>
            </a:r>
            <a:endParaRPr lang="en-US" sz="2800" b="1" dirty="0">
              <a:solidFill>
                <a:schemeClr val="tx1"/>
              </a:solidFill>
              <a:effectLst/>
              <a:latin typeface="+mj-lt"/>
              <a:ea typeface="Calibri" panose="020F0502020204030204" pitchFamily="34" charset="0"/>
              <a:cs typeface="Arial" panose="020B0604020202020204" pitchFamily="34" charset="0"/>
            </a:endParaRPr>
          </a:p>
          <a:p>
            <a:pPr marL="0" marR="0" algn="ctr">
              <a:spcBef>
                <a:spcPts val="0"/>
              </a:spcBef>
              <a:spcAft>
                <a:spcPts val="0"/>
              </a:spcAft>
            </a:pPr>
            <a:r>
              <a:rPr lang="vi-VN" sz="2800" b="1" dirty="0">
                <a:solidFill>
                  <a:schemeClr val="tx1"/>
                </a:solidFill>
                <a:effectLst/>
                <a:latin typeface="+mj-lt"/>
                <a:ea typeface="Calibri" panose="020F0502020204030204" pitchFamily="34" charset="0"/>
                <a:cs typeface="Arial" panose="020B0604020202020204" pitchFamily="34" charset="0"/>
              </a:rPr>
              <a:t>A3-B1-C4</a:t>
            </a:r>
            <a:endParaRPr lang="en-US" sz="2800" b="1" dirty="0">
              <a:solidFill>
                <a:schemeClr val="tx1"/>
              </a:solidFill>
              <a:effectLst/>
              <a:latin typeface="+mj-lt"/>
              <a:ea typeface="Calibri" panose="020F0502020204030204" pitchFamily="34" charset="0"/>
              <a:cs typeface="Arial" panose="020B0604020202020204" pitchFamily="34" charset="0"/>
            </a:endParaRPr>
          </a:p>
          <a:p>
            <a:pPr marL="0" marR="0" algn="ctr">
              <a:spcBef>
                <a:spcPts val="0"/>
              </a:spcBef>
              <a:spcAft>
                <a:spcPts val="0"/>
              </a:spcAft>
            </a:pPr>
            <a:r>
              <a:rPr lang="vi-VN" sz="2800" b="1" dirty="0">
                <a:solidFill>
                  <a:schemeClr val="tx1"/>
                </a:solidFill>
                <a:effectLst/>
                <a:latin typeface="+mj-lt"/>
                <a:ea typeface="Calibri" panose="020F0502020204030204" pitchFamily="34" charset="0"/>
                <a:cs typeface="Arial" panose="020B0604020202020204" pitchFamily="34" charset="0"/>
              </a:rPr>
              <a:t>A4-B3-C2</a:t>
            </a:r>
            <a:endParaRPr lang="en-US" sz="2800" b="1" dirty="0">
              <a:solidFill>
                <a:schemeClr val="tx1"/>
              </a:solidFill>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80000">
            <a:off x="14078815" y="-3356556"/>
            <a:ext cx="5614926" cy="9873342"/>
          </a:xfrm>
          <a:custGeom>
            <a:avLst/>
            <a:gdLst/>
            <a:ahLst/>
            <a:cxnLst/>
            <a:rect l="l" t="t" r="r" b="b"/>
            <a:pathLst>
              <a:path w="5614926" h="9873342">
                <a:moveTo>
                  <a:pt x="0" y="0"/>
                </a:moveTo>
                <a:lnTo>
                  <a:pt x="5614927" y="0"/>
                </a:lnTo>
                <a:lnTo>
                  <a:pt x="5614927" y="9873342"/>
                </a:lnTo>
                <a:lnTo>
                  <a:pt x="0" y="9873342"/>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2008749">
            <a:off x="-2926133" y="-1888573"/>
            <a:ext cx="9051940" cy="6550313"/>
          </a:xfrm>
          <a:custGeom>
            <a:avLst/>
            <a:gdLst/>
            <a:ahLst/>
            <a:cxnLst/>
            <a:rect l="l" t="t" r="r" b="b"/>
            <a:pathLst>
              <a:path w="9051940" h="6550313">
                <a:moveTo>
                  <a:pt x="0" y="0"/>
                </a:moveTo>
                <a:lnTo>
                  <a:pt x="9051940" y="0"/>
                </a:lnTo>
                <a:lnTo>
                  <a:pt x="9051940" y="6550314"/>
                </a:lnTo>
                <a:lnTo>
                  <a:pt x="0" y="6550314"/>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7" name="Freeform 7"/>
          <p:cNvSpPr/>
          <p:nvPr/>
        </p:nvSpPr>
        <p:spPr>
          <a:xfrm>
            <a:off x="7434289" y="1386584"/>
            <a:ext cx="10495519" cy="8726397"/>
          </a:xfrm>
          <a:custGeom>
            <a:avLst/>
            <a:gdLst/>
            <a:ahLst/>
            <a:cxnLst/>
            <a:rect l="l" t="t" r="r" b="b"/>
            <a:pathLst>
              <a:path w="10495519" h="8726397">
                <a:moveTo>
                  <a:pt x="0" y="0"/>
                </a:moveTo>
                <a:lnTo>
                  <a:pt x="10495519" y="0"/>
                </a:lnTo>
                <a:lnTo>
                  <a:pt x="10495519" y="8726397"/>
                </a:lnTo>
                <a:lnTo>
                  <a:pt x="0" y="8726397"/>
                </a:lnTo>
                <a:lnTo>
                  <a:pt x="0" y="0"/>
                </a:lnTo>
                <a:close/>
              </a:path>
            </a:pathLst>
          </a:custGeom>
          <a:blipFill>
            <a:blip r:embed="rId6"/>
            <a:stretch>
              <a:fillRect l="-36297" r="-11513"/>
            </a:stretch>
          </a:blipFill>
        </p:spPr>
        <p:txBody>
          <a:bodyPr/>
          <a:lstStyle/>
          <a:p>
            <a:endParaRPr lang="en-US">
              <a:latin typeface="+mj-lt"/>
            </a:endParaRPr>
          </a:p>
        </p:txBody>
      </p:sp>
      <p:grpSp>
        <p:nvGrpSpPr>
          <p:cNvPr id="14" name="Group 13">
            <a:extLst>
              <a:ext uri="{FF2B5EF4-FFF2-40B4-BE49-F238E27FC236}">
                <a16:creationId xmlns:a16="http://schemas.microsoft.com/office/drawing/2014/main" id="{2A3C7EFF-1FE0-3EF9-5AAA-45D19346DDD8}"/>
              </a:ext>
            </a:extLst>
          </p:cNvPr>
          <p:cNvGrpSpPr/>
          <p:nvPr/>
        </p:nvGrpSpPr>
        <p:grpSpPr>
          <a:xfrm>
            <a:off x="0" y="1580115"/>
            <a:ext cx="7206585" cy="8952546"/>
            <a:chOff x="0" y="1580115"/>
            <a:chExt cx="7206585" cy="8952546"/>
          </a:xfrm>
        </p:grpSpPr>
        <p:grpSp>
          <p:nvGrpSpPr>
            <p:cNvPr id="8" name="Group 8"/>
            <p:cNvGrpSpPr/>
            <p:nvPr/>
          </p:nvGrpSpPr>
          <p:grpSpPr>
            <a:xfrm>
              <a:off x="1028700" y="1580115"/>
              <a:ext cx="6177885" cy="4844001"/>
              <a:chOff x="0" y="0"/>
              <a:chExt cx="8237180" cy="6458669"/>
            </a:xfrm>
          </p:grpSpPr>
          <p:grpSp>
            <p:nvGrpSpPr>
              <p:cNvPr id="9" name="Group 9"/>
              <p:cNvGrpSpPr/>
              <p:nvPr/>
            </p:nvGrpSpPr>
            <p:grpSpPr>
              <a:xfrm>
                <a:off x="0" y="0"/>
                <a:ext cx="8237180" cy="6458669"/>
                <a:chOff x="0" y="0"/>
                <a:chExt cx="1627097" cy="1275786"/>
              </a:xfrm>
            </p:grpSpPr>
            <p:sp>
              <p:nvSpPr>
                <p:cNvPr id="10" name="Freeform 10"/>
                <p:cNvSpPr/>
                <p:nvPr/>
              </p:nvSpPr>
              <p:spPr>
                <a:xfrm>
                  <a:off x="0" y="0"/>
                  <a:ext cx="1627097" cy="1275786"/>
                </a:xfrm>
                <a:custGeom>
                  <a:avLst/>
                  <a:gdLst/>
                  <a:ahLst/>
                  <a:cxnLst/>
                  <a:rect l="l" t="t" r="r" b="b"/>
                  <a:pathLst>
                    <a:path w="1627097" h="1275786">
                      <a:moveTo>
                        <a:pt x="125317" y="0"/>
                      </a:moveTo>
                      <a:lnTo>
                        <a:pt x="1501781" y="0"/>
                      </a:lnTo>
                      <a:cubicBezTo>
                        <a:pt x="1570991" y="0"/>
                        <a:pt x="1627097" y="56106"/>
                        <a:pt x="1627097" y="125317"/>
                      </a:cubicBezTo>
                      <a:lnTo>
                        <a:pt x="1627097" y="1150470"/>
                      </a:lnTo>
                      <a:cubicBezTo>
                        <a:pt x="1627097" y="1183706"/>
                        <a:pt x="1613894" y="1215581"/>
                        <a:pt x="1590393" y="1239082"/>
                      </a:cubicBezTo>
                      <a:cubicBezTo>
                        <a:pt x="1566891" y="1262583"/>
                        <a:pt x="1535017" y="1275786"/>
                        <a:pt x="1501781" y="1275786"/>
                      </a:cubicBezTo>
                      <a:lnTo>
                        <a:pt x="125317" y="1275786"/>
                      </a:lnTo>
                      <a:cubicBezTo>
                        <a:pt x="92081" y="1275786"/>
                        <a:pt x="60206" y="1262583"/>
                        <a:pt x="36704" y="1239082"/>
                      </a:cubicBezTo>
                      <a:cubicBezTo>
                        <a:pt x="13203" y="1215581"/>
                        <a:pt x="0" y="1183706"/>
                        <a:pt x="0" y="1150470"/>
                      </a:cubicBezTo>
                      <a:lnTo>
                        <a:pt x="0" y="125317"/>
                      </a:lnTo>
                      <a:cubicBezTo>
                        <a:pt x="0" y="92081"/>
                        <a:pt x="13203" y="60206"/>
                        <a:pt x="36704" y="36704"/>
                      </a:cubicBezTo>
                      <a:cubicBezTo>
                        <a:pt x="60206" y="13203"/>
                        <a:pt x="92081" y="0"/>
                        <a:pt x="125317" y="0"/>
                      </a:cubicBezTo>
                      <a:close/>
                    </a:path>
                  </a:pathLst>
                </a:custGeom>
                <a:solidFill>
                  <a:srgbClr val="C6E1D8"/>
                </a:solidFill>
                <a:ln w="38100" cap="rnd">
                  <a:solidFill>
                    <a:srgbClr val="000000"/>
                  </a:solidFill>
                  <a:prstDash val="lgDash"/>
                  <a:round/>
                </a:ln>
              </p:spPr>
              <p:txBody>
                <a:bodyPr/>
                <a:lstStyle/>
                <a:p>
                  <a:endParaRPr lang="en-US">
                    <a:latin typeface="+mj-lt"/>
                  </a:endParaRPr>
                </a:p>
              </p:txBody>
            </p:sp>
            <p:sp>
              <p:nvSpPr>
                <p:cNvPr id="11" name="TextBox 11"/>
                <p:cNvSpPr txBox="1"/>
                <p:nvPr/>
              </p:nvSpPr>
              <p:spPr>
                <a:xfrm>
                  <a:off x="0" y="-57150"/>
                  <a:ext cx="1627097" cy="1332936"/>
                </a:xfrm>
                <a:prstGeom prst="rect">
                  <a:avLst/>
                </a:prstGeom>
              </p:spPr>
              <p:txBody>
                <a:bodyPr lIns="50800" tIns="50800" rIns="50800" bIns="50800" rtlCol="0" anchor="ctr"/>
                <a:lstStyle/>
                <a:p>
                  <a:pPr algn="ctr">
                    <a:lnSpc>
                      <a:spcPts val="2659"/>
                    </a:lnSpc>
                  </a:pPr>
                  <a:endParaRPr>
                    <a:latin typeface="+mj-lt"/>
                  </a:endParaRPr>
                </a:p>
              </p:txBody>
            </p:sp>
          </p:grpSp>
          <p:sp>
            <p:nvSpPr>
              <p:cNvPr id="12" name="TextBox 12"/>
              <p:cNvSpPr txBox="1"/>
              <p:nvPr/>
            </p:nvSpPr>
            <p:spPr>
              <a:xfrm>
                <a:off x="507548" y="659265"/>
                <a:ext cx="7629659" cy="4850817"/>
              </a:xfrm>
              <a:prstGeom prst="rect">
                <a:avLst/>
              </a:prstGeom>
            </p:spPr>
            <p:txBody>
              <a:bodyPr lIns="0" tIns="0" rIns="0" bIns="0" rtlCol="0" anchor="t">
                <a:spAutoFit/>
              </a:bodyPr>
              <a:lstStyle/>
              <a:p>
                <a:pPr>
                  <a:lnSpc>
                    <a:spcPts val="5846"/>
                  </a:lnSpc>
                </a:pPr>
                <a:r>
                  <a:rPr lang="en-US" sz="3600" b="1" u="sng">
                    <a:solidFill>
                      <a:srgbClr val="000000"/>
                    </a:solidFill>
                    <a:latin typeface="+mj-lt"/>
                  </a:rPr>
                  <a:t>Y – dược học</a:t>
                </a:r>
                <a:r>
                  <a:rPr lang="en-US" sz="3600">
                    <a:solidFill>
                      <a:srgbClr val="000000"/>
                    </a:solidFill>
                    <a:latin typeface="+mj-lt"/>
                  </a:rPr>
                  <a:t>: Sản xuất các loại thuốc chữa các bệnh nguy hiểm ở người thông qua ức chế hoạt động hoặc sản phẩm của gene.</a:t>
                </a:r>
              </a:p>
            </p:txBody>
          </p:sp>
        </p:grpSp>
        <p:sp>
          <p:nvSpPr>
            <p:cNvPr id="13" name="Freeform 13"/>
            <p:cNvSpPr/>
            <p:nvPr/>
          </p:nvSpPr>
          <p:spPr>
            <a:xfrm>
              <a:off x="0" y="5933874"/>
              <a:ext cx="2818722" cy="4598787"/>
            </a:xfrm>
            <a:custGeom>
              <a:avLst/>
              <a:gdLst/>
              <a:ahLst/>
              <a:cxnLst/>
              <a:rect l="l" t="t" r="r" b="b"/>
              <a:pathLst>
                <a:path w="2818722" h="4598787">
                  <a:moveTo>
                    <a:pt x="0" y="0"/>
                  </a:moveTo>
                  <a:lnTo>
                    <a:pt x="2818722" y="0"/>
                  </a:lnTo>
                  <a:lnTo>
                    <a:pt x="2818722" y="4598787"/>
                  </a:lnTo>
                  <a:lnTo>
                    <a:pt x="0" y="4598787"/>
                  </a:lnTo>
                  <a:lnTo>
                    <a:pt x="0" y="0"/>
                  </a:lnTo>
                  <a:close/>
                </a:path>
              </a:pathLst>
            </a:custGeom>
            <a:blipFill>
              <a:blip r:embed="rId7"/>
              <a:stretch>
                <a:fillRect t="-550" b="-550"/>
              </a:stretch>
            </a:blipFill>
          </p:spPr>
          <p:txBody>
            <a:bodyPr/>
            <a:lstStyle/>
            <a:p>
              <a:endParaRPr lang="en-US">
                <a:latin typeface="+mj-lt"/>
              </a:endParaRPr>
            </a:p>
          </p:txBody>
        </p:sp>
      </p:grpSp>
      <p:grpSp>
        <p:nvGrpSpPr>
          <p:cNvPr id="16" name="Group 6">
            <a:extLst>
              <a:ext uri="{FF2B5EF4-FFF2-40B4-BE49-F238E27FC236}">
                <a16:creationId xmlns:a16="http://schemas.microsoft.com/office/drawing/2014/main" id="{30107674-9134-3ADA-E327-DCC7AEA5A0A4}"/>
              </a:ext>
            </a:extLst>
          </p:cNvPr>
          <p:cNvGrpSpPr/>
          <p:nvPr/>
        </p:nvGrpSpPr>
        <p:grpSpPr>
          <a:xfrm>
            <a:off x="0" y="298059"/>
            <a:ext cx="19109382" cy="730642"/>
            <a:chOff x="-31" y="177738"/>
            <a:chExt cx="25479177" cy="974189"/>
          </a:xfrm>
        </p:grpSpPr>
        <p:sp>
          <p:nvSpPr>
            <p:cNvPr id="17" name="AutoShape 7">
              <a:extLst>
                <a:ext uri="{FF2B5EF4-FFF2-40B4-BE49-F238E27FC236}">
                  <a16:creationId xmlns:a16="http://schemas.microsoft.com/office/drawing/2014/main" id="{417A8523-BA21-AB3B-2F96-76154D1E4133}"/>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8" name="TextBox 8">
              <a:extLst>
                <a:ext uri="{FF2B5EF4-FFF2-40B4-BE49-F238E27FC236}">
                  <a16:creationId xmlns:a16="http://schemas.microsoft.com/office/drawing/2014/main" id="{DC94269C-3F36-BFE7-FC0F-18300830033A}"/>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vi-VN" sz="4800" b="1">
                  <a:solidFill>
                    <a:srgbClr val="136447"/>
                  </a:solidFill>
                  <a:latin typeface="+mj-lt"/>
                </a:rPr>
                <a:t>III. ỨNG DỤNG ĐIỀU HÒA BIỂU HIỆN GENE </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2516" y="0"/>
            <a:ext cx="18810516" cy="105809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9527904" y="2872452"/>
            <a:ext cx="1612648" cy="16971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05201" y="5313628"/>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199" y="5513399"/>
            <a:ext cx="5116286" cy="15340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551998" y="1333500"/>
            <a:ext cx="1791154" cy="2040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822884" y="-647700"/>
            <a:ext cx="3160316" cy="37187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3999" y="2913975"/>
            <a:ext cx="2002970" cy="1772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51829"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1885" y="4071406"/>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304800" y="4381500"/>
            <a:ext cx="2272784" cy="161199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6884" y="4293508"/>
            <a:ext cx="2133600" cy="146446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702687"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801600" y="419101"/>
            <a:ext cx="6143908" cy="488340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262588" y="3995771"/>
            <a:ext cx="3367812" cy="114773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8099"/>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121823" y="4039388"/>
            <a:ext cx="1530550" cy="133923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6000" y="-38099"/>
            <a:ext cx="1219200"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6981377" y="4709104"/>
            <a:ext cx="3928266" cy="26208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141067" y="-38100"/>
            <a:ext cx="1206142" cy="1164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3996276" y="6504333"/>
            <a:ext cx="2963294" cy="22871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7366651" y="-38384"/>
            <a:ext cx="1624950" cy="13718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6291946" y="5905501"/>
            <a:ext cx="4610100" cy="46769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68360" y="1028700"/>
            <a:ext cx="1577148"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419" y="1028700"/>
            <a:ext cx="1652482"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24000" y="1080039"/>
            <a:ext cx="1562884" cy="167353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9495" y="975509"/>
            <a:ext cx="1582506" cy="16945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588328" y="1055641"/>
            <a:ext cx="1507672"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a14:imgLayer r:embed="rId57">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6112328" y="1055643"/>
            <a:ext cx="1507672"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Tai nguyen thiet ke tro choi\Bảng gỗ\6.jpg">
            <a:hlinkClick r:id="rId58" action="ppaction://hlinksldjump"/>
            <a:extLst>
              <a:ext uri="{FF2B5EF4-FFF2-40B4-BE49-F238E27FC236}">
                <a16:creationId xmlns:a16="http://schemas.microsoft.com/office/drawing/2014/main" id="{653A815F-BB6F-BF0D-C094-5E555CCA128C}"/>
              </a:ext>
            </a:extLst>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19146" y="1029442"/>
            <a:ext cx="1577148" cy="1688804"/>
          </a:xfrm>
          <a:prstGeom prst="rect">
            <a:avLst/>
          </a:prstGeom>
          <a:noFill/>
          <a:extLst>
            <a:ext uri="{909E8E84-426E-40DD-AFC4-6F175D3DCCD1}">
              <a14:hiddenFill xmlns:a14="http://schemas.microsoft.com/office/drawing/2010/main">
                <a:solidFill>
                  <a:srgbClr val="FFFFFF"/>
                </a:solidFill>
              </a14:hiddenFill>
            </a:ext>
          </a:extLst>
        </p:spPr>
      </p:pic>
      <p:sp>
        <p:nvSpPr>
          <p:cNvPr id="3" name="Heptagon 2">
            <a:extLst>
              <a:ext uri="{FF2B5EF4-FFF2-40B4-BE49-F238E27FC236}">
                <a16:creationId xmlns:a16="http://schemas.microsoft.com/office/drawing/2014/main" id="{6561BAEE-6BAC-B0E3-5C96-032C25D5FE0B}"/>
              </a:ext>
            </a:extLst>
          </p:cNvPr>
          <p:cNvSpPr/>
          <p:nvPr/>
        </p:nvSpPr>
        <p:spPr>
          <a:xfrm>
            <a:off x="9296401" y="1557338"/>
            <a:ext cx="850590" cy="842962"/>
          </a:xfrm>
          <a:prstGeom prst="heptago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rPr>
              <a:t>7</a:t>
            </a:r>
          </a:p>
        </p:txBody>
      </p:sp>
      <p:pic>
        <p:nvPicPr>
          <p:cNvPr id="4" name="Picture 21" descr="C:\Users\ADMIN\Desktop\Nong trai\472224296 (5).jpg">
            <a:extLst>
              <a:ext uri="{FF2B5EF4-FFF2-40B4-BE49-F238E27FC236}">
                <a16:creationId xmlns:a16="http://schemas.microsoft.com/office/drawing/2014/main" id="{54EAF6AE-DCD2-4911-B837-4462D71F477A}"/>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99361" y="1251"/>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832CE92-33BC-4DBC-7306-E8ED1D3F82CC}"/>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9263481" y="153798"/>
            <a:ext cx="883510" cy="8835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7D0C1C8-4B71-6636-17F2-3A4ECC3019B0}"/>
              </a:ext>
            </a:extLst>
          </p:cNvPr>
          <p:cNvPicPr>
            <a:picLocks noChangeAspect="1"/>
          </p:cNvPicPr>
          <p:nvPr/>
        </p:nvPicPr>
        <p:blipFill>
          <a:blip r:embed="rId60"/>
          <a:stretch>
            <a:fillRect/>
          </a:stretch>
        </p:blipFill>
        <p:spPr>
          <a:xfrm>
            <a:off x="-2607411" y="4595942"/>
            <a:ext cx="1997628" cy="1997628"/>
          </a:xfrm>
          <a:prstGeom prst="ellipse">
            <a:avLst/>
          </a:prstGeom>
          <a:ln>
            <a:noFill/>
          </a:ln>
          <a:effectLst>
            <a:softEdge rad="112500"/>
          </a:effectLst>
        </p:spPr>
      </p:pic>
    </p:spTree>
    <p:extLst>
      <p:ext uri="{BB962C8B-B14F-4D97-AF65-F5344CB8AC3E}">
        <p14:creationId xmlns:p14="http://schemas.microsoft.com/office/powerpoint/2010/main" val="3516967234"/>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3.33333E-6 -3.95062E-6 L 0.48567 0.12037 " pathEditMode="relative" rAng="0" ptsTypes="AA">
                                      <p:cBhvr>
                                        <p:cTn id="60" dur="2000" fill="hold"/>
                                        <p:tgtEl>
                                          <p:spTgt spid="6"/>
                                        </p:tgtEl>
                                        <p:attrNameLst>
                                          <p:attrName>ppt_x</p:attrName>
                                          <p:attrName>ppt_y</p:attrName>
                                        </p:attrNameLst>
                                      </p:cBhvr>
                                      <p:rCtr x="24470" y="5463"/>
                                    </p:animMotion>
                                  </p:childTnLst>
                                </p:cTn>
                              </p:par>
                              <p:par>
                                <p:cTn id="61" presetID="1" presetClass="exit" presetSubtype="0" fill="hold" nodeType="with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63" restart="whenNotActive" fill="hold" evtFilter="cancelBubble" nodeType="interactiveSeq">
                <p:stCondLst>
                  <p:cond evt="onClick" delay="0">
                    <p:tgtEl>
                      <p:spTgt spid="73"/>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72"/>
                                        </p:tgtEl>
                                        <p:attrNameLst>
                                          <p:attrName>style.visibility</p:attrName>
                                        </p:attrNameLst>
                                      </p:cBhvr>
                                      <p:to>
                                        <p:strVal val="visible"/>
                                      </p:to>
                                    </p:set>
                                  </p:childTnLst>
                                </p:cTn>
                              </p:par>
                              <p:par>
                                <p:cTn id="68" presetID="32" presetClass="emph" presetSubtype="0" repeatCount="indefinite" fill="hold" nodeType="withEffect">
                                  <p:stCondLst>
                                    <p:cond delay="0"/>
                                  </p:stCondLst>
                                  <p:childTnLst>
                                    <p:animRot by="120000">
                                      <p:cBhvr>
                                        <p:cTn id="69" dur="200" fill="hold">
                                          <p:stCondLst>
                                            <p:cond delay="0"/>
                                          </p:stCondLst>
                                        </p:cTn>
                                        <p:tgtEl>
                                          <p:spTgt spid="72"/>
                                        </p:tgtEl>
                                        <p:attrNameLst>
                                          <p:attrName>r</p:attrName>
                                        </p:attrNameLst>
                                      </p:cBhvr>
                                    </p:animRot>
                                    <p:animRot by="-240000">
                                      <p:cBhvr>
                                        <p:cTn id="70" dur="400" fill="hold">
                                          <p:stCondLst>
                                            <p:cond delay="400"/>
                                          </p:stCondLst>
                                        </p:cTn>
                                        <p:tgtEl>
                                          <p:spTgt spid="72"/>
                                        </p:tgtEl>
                                        <p:attrNameLst>
                                          <p:attrName>r</p:attrName>
                                        </p:attrNameLst>
                                      </p:cBhvr>
                                    </p:animRot>
                                    <p:animRot by="240000">
                                      <p:cBhvr>
                                        <p:cTn id="71" dur="400" fill="hold">
                                          <p:stCondLst>
                                            <p:cond delay="800"/>
                                          </p:stCondLst>
                                        </p:cTn>
                                        <p:tgtEl>
                                          <p:spTgt spid="72"/>
                                        </p:tgtEl>
                                        <p:attrNameLst>
                                          <p:attrName>r</p:attrName>
                                        </p:attrNameLst>
                                      </p:cBhvr>
                                    </p:animRot>
                                    <p:animRot by="-240000">
                                      <p:cBhvr>
                                        <p:cTn id="72" dur="400" fill="hold">
                                          <p:stCondLst>
                                            <p:cond delay="1200"/>
                                          </p:stCondLst>
                                        </p:cTn>
                                        <p:tgtEl>
                                          <p:spTgt spid="72"/>
                                        </p:tgtEl>
                                        <p:attrNameLst>
                                          <p:attrName>r</p:attrName>
                                        </p:attrNameLst>
                                      </p:cBhvr>
                                    </p:animRot>
                                    <p:animRot by="120000">
                                      <p:cBhvr>
                                        <p:cTn id="73" dur="400" fill="hold">
                                          <p:stCondLst>
                                            <p:cond delay="1600"/>
                                          </p:stCondLst>
                                        </p:cTn>
                                        <p:tgtEl>
                                          <p:spTgt spid="72"/>
                                        </p:tgtEl>
                                        <p:attrNameLst>
                                          <p:attrName>r</p:attrName>
                                        </p:attrNameLst>
                                      </p:cBhvr>
                                    </p:animRot>
                                  </p:childTnLst>
                                </p:cTn>
                              </p:par>
                              <p:par>
                                <p:cTn id="74" presetID="1" presetClass="exit" presetSubtype="0" fill="hold" nodeType="withEffect">
                                  <p:stCondLst>
                                    <p:cond delay="0"/>
                                  </p:stCondLst>
                                  <p:childTnLst>
                                    <p:set>
                                      <p:cBhvr>
                                        <p:cTn id="75" dur="1" fill="hold">
                                          <p:stCondLst>
                                            <p:cond delay="0"/>
                                          </p:stCondLst>
                                        </p:cTn>
                                        <p:tgtEl>
                                          <p:spTgt spid="73"/>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8" restart="whenNotActive" fill="hold" evtFilter="cancelBubble" nodeType="interactiveSeq">
                <p:stCondLst>
                  <p:cond evt="onClick" delay="0">
                    <p:tgtEl>
                      <p:spTgt spid="7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32" presetClass="emph" presetSubtype="0" repeatCount="indefinite" fill="hold" nodeType="withEffect">
                                  <p:stCondLst>
                                    <p:cond delay="0"/>
                                  </p:stCondLst>
                                  <p:childTnLst>
                                    <p:animRot by="120000">
                                      <p:cBhvr>
                                        <p:cTn id="84" dur="200" fill="hold">
                                          <p:stCondLst>
                                            <p:cond delay="0"/>
                                          </p:stCondLst>
                                        </p:cTn>
                                        <p:tgtEl>
                                          <p:spTgt spid="74"/>
                                        </p:tgtEl>
                                        <p:attrNameLst>
                                          <p:attrName>r</p:attrName>
                                        </p:attrNameLst>
                                      </p:cBhvr>
                                    </p:animRot>
                                    <p:animRot by="-240000">
                                      <p:cBhvr>
                                        <p:cTn id="85" dur="400" fill="hold">
                                          <p:stCondLst>
                                            <p:cond delay="400"/>
                                          </p:stCondLst>
                                        </p:cTn>
                                        <p:tgtEl>
                                          <p:spTgt spid="74"/>
                                        </p:tgtEl>
                                        <p:attrNameLst>
                                          <p:attrName>r</p:attrName>
                                        </p:attrNameLst>
                                      </p:cBhvr>
                                    </p:animRot>
                                    <p:animRot by="240000">
                                      <p:cBhvr>
                                        <p:cTn id="86" dur="400" fill="hold">
                                          <p:stCondLst>
                                            <p:cond delay="800"/>
                                          </p:stCondLst>
                                        </p:cTn>
                                        <p:tgtEl>
                                          <p:spTgt spid="74"/>
                                        </p:tgtEl>
                                        <p:attrNameLst>
                                          <p:attrName>r</p:attrName>
                                        </p:attrNameLst>
                                      </p:cBhvr>
                                    </p:animRot>
                                    <p:animRot by="-240000">
                                      <p:cBhvr>
                                        <p:cTn id="87" dur="400" fill="hold">
                                          <p:stCondLst>
                                            <p:cond delay="1200"/>
                                          </p:stCondLst>
                                        </p:cTn>
                                        <p:tgtEl>
                                          <p:spTgt spid="74"/>
                                        </p:tgtEl>
                                        <p:attrNameLst>
                                          <p:attrName>r</p:attrName>
                                        </p:attrNameLst>
                                      </p:cBhvr>
                                    </p:animRot>
                                    <p:animRot by="120000">
                                      <p:cBhvr>
                                        <p:cTn id="88" dur="400" fill="hold">
                                          <p:stCondLst>
                                            <p:cond delay="1600"/>
                                          </p:stCondLst>
                                        </p:cTn>
                                        <p:tgtEl>
                                          <p:spTgt spid="74"/>
                                        </p:tgtEl>
                                        <p:attrNameLst>
                                          <p:attrName>r</p:attrName>
                                        </p:attrNameLst>
                                      </p:cBhvr>
                                    </p:animRot>
                                  </p:childTnLst>
                                </p:cTn>
                              </p:par>
                              <p:par>
                                <p:cTn id="89"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90" dur="35000" fill="hold"/>
                                        <p:tgtEl>
                                          <p:spTgt spid="74"/>
                                        </p:tgtEl>
                                        <p:attrNameLst>
                                          <p:attrName>ppt_x</p:attrName>
                                          <p:attrName>ppt_y</p:attrName>
                                        </p:attrNameLst>
                                      </p:cBhvr>
                                      <p:rCtr x="-60556" y="2407"/>
                                    </p:animMotion>
                                  </p:childTnLst>
                                </p:cTn>
                              </p:par>
                              <p:par>
                                <p:cTn id="91" presetID="1" presetClass="entr" presetSubtype="0" fill="hold" nodeType="withEffect">
                                  <p:stCondLst>
                                    <p:cond delay="0"/>
                                  </p:stCondLst>
                                  <p:childTnLst>
                                    <p:set>
                                      <p:cBhvr>
                                        <p:cTn id="92" dur="1" fill="hold">
                                          <p:stCondLst>
                                            <p:cond delay="0"/>
                                          </p:stCondLst>
                                        </p:cTn>
                                        <p:tgtEl>
                                          <p:spTgt spid="76"/>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200" fill="hold">
                                          <p:stCondLst>
                                            <p:cond delay="0"/>
                                          </p:stCondLst>
                                        </p:cTn>
                                        <p:tgtEl>
                                          <p:spTgt spid="76"/>
                                        </p:tgtEl>
                                        <p:attrNameLst>
                                          <p:attrName>r</p:attrName>
                                        </p:attrNameLst>
                                      </p:cBhvr>
                                    </p:animRot>
                                    <p:animRot by="-240000">
                                      <p:cBhvr>
                                        <p:cTn id="95" dur="400" fill="hold">
                                          <p:stCondLst>
                                            <p:cond delay="400"/>
                                          </p:stCondLst>
                                        </p:cTn>
                                        <p:tgtEl>
                                          <p:spTgt spid="76"/>
                                        </p:tgtEl>
                                        <p:attrNameLst>
                                          <p:attrName>r</p:attrName>
                                        </p:attrNameLst>
                                      </p:cBhvr>
                                    </p:animRot>
                                    <p:animRot by="240000">
                                      <p:cBhvr>
                                        <p:cTn id="96" dur="400" fill="hold">
                                          <p:stCondLst>
                                            <p:cond delay="800"/>
                                          </p:stCondLst>
                                        </p:cTn>
                                        <p:tgtEl>
                                          <p:spTgt spid="76"/>
                                        </p:tgtEl>
                                        <p:attrNameLst>
                                          <p:attrName>r</p:attrName>
                                        </p:attrNameLst>
                                      </p:cBhvr>
                                    </p:animRot>
                                    <p:animRot by="-240000">
                                      <p:cBhvr>
                                        <p:cTn id="97" dur="400" fill="hold">
                                          <p:stCondLst>
                                            <p:cond delay="1200"/>
                                          </p:stCondLst>
                                        </p:cTn>
                                        <p:tgtEl>
                                          <p:spTgt spid="76"/>
                                        </p:tgtEl>
                                        <p:attrNameLst>
                                          <p:attrName>r</p:attrName>
                                        </p:attrNameLst>
                                      </p:cBhvr>
                                    </p:animRot>
                                    <p:animRot by="120000">
                                      <p:cBhvr>
                                        <p:cTn id="98" dur="400" fill="hold">
                                          <p:stCondLst>
                                            <p:cond delay="1600"/>
                                          </p:stCondLst>
                                        </p:cTn>
                                        <p:tgtEl>
                                          <p:spTgt spid="76"/>
                                        </p:tgtEl>
                                        <p:attrNameLst>
                                          <p:attrName>r</p:attrName>
                                        </p:attrNameLst>
                                      </p:cBhvr>
                                    </p:animRot>
                                  </p:childTnLst>
                                </p:cTn>
                              </p:par>
                              <p:par>
                                <p:cTn id="99" presetID="35" presetClass="path" presetSubtype="0" repeatCount="indefinite" accel="50000" decel="50000" fill="hold" nodeType="withEffect">
                                  <p:stCondLst>
                                    <p:cond delay="0"/>
                                  </p:stCondLst>
                                  <p:childTnLst>
                                    <p:animMotion origin="layout" path="M 0 -4.19753E-6 L 1.1908 -0.01481 " pathEditMode="relative" rAng="0" ptsTypes="AA">
                                      <p:cBhvr>
                                        <p:cTn id="100" dur="32000" fill="hold"/>
                                        <p:tgtEl>
                                          <p:spTgt spid="76"/>
                                        </p:tgtEl>
                                        <p:attrNameLst>
                                          <p:attrName>ppt_x</p:attrName>
                                          <p:attrName>ppt_y</p:attrName>
                                        </p:attrNameLst>
                                      </p:cBhvr>
                                      <p:rCtr x="59540" y="-741"/>
                                    </p:animMotion>
                                  </p:childTnLst>
                                </p:cTn>
                              </p:par>
                              <p:par>
                                <p:cTn id="101" presetID="1" presetClass="exit" presetSubtype="0" fill="hold" nodeType="withEffect">
                                  <p:stCondLst>
                                    <p:cond delay="0"/>
                                  </p:stCondLst>
                                  <p:childTnLst>
                                    <p:set>
                                      <p:cBhvr>
                                        <p:cTn id="102" dur="1" fill="hold">
                                          <p:stCondLst>
                                            <p:cond delay="0"/>
                                          </p:stCondLst>
                                        </p:cTn>
                                        <p:tgtEl>
                                          <p:spTgt spid="75"/>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05" restart="whenNotActive" fill="hold" evtFilter="cancelBubble" nodeType="interactiveSeq">
                <p:stCondLst>
                  <p:cond evt="onClick" delay="0">
                    <p:tgtEl>
                      <p:spTgt spid="77"/>
                    </p:tgtEl>
                  </p:cond>
                </p:stCondLst>
                <p:endSync evt="end" delay="0">
                  <p:rtn val="all"/>
                </p:endSync>
                <p:childTnLst>
                  <p:par>
                    <p:cTn id="106" fill="hold">
                      <p:stCondLst>
                        <p:cond delay="0"/>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78"/>
                                        </p:tgtEl>
                                        <p:attrNameLst>
                                          <p:attrName>style.visibility</p:attrName>
                                        </p:attrNameLst>
                                      </p:cBhvr>
                                      <p:to>
                                        <p:strVal val="visible"/>
                                      </p:to>
                                    </p:set>
                                  </p:childTnLst>
                                </p:cTn>
                              </p:par>
                              <p:par>
                                <p:cTn id="110" presetID="32" presetClass="emph" presetSubtype="0" repeatCount="indefinite" fill="hold" nodeType="withEffect">
                                  <p:stCondLst>
                                    <p:cond delay="0"/>
                                  </p:stCondLst>
                                  <p:childTnLst>
                                    <p:animRot by="120000">
                                      <p:cBhvr>
                                        <p:cTn id="111" dur="200" fill="hold">
                                          <p:stCondLst>
                                            <p:cond delay="0"/>
                                          </p:stCondLst>
                                        </p:cTn>
                                        <p:tgtEl>
                                          <p:spTgt spid="78"/>
                                        </p:tgtEl>
                                        <p:attrNameLst>
                                          <p:attrName>r</p:attrName>
                                        </p:attrNameLst>
                                      </p:cBhvr>
                                    </p:animRot>
                                    <p:animRot by="-240000">
                                      <p:cBhvr>
                                        <p:cTn id="112" dur="400" fill="hold">
                                          <p:stCondLst>
                                            <p:cond delay="400"/>
                                          </p:stCondLst>
                                        </p:cTn>
                                        <p:tgtEl>
                                          <p:spTgt spid="78"/>
                                        </p:tgtEl>
                                        <p:attrNameLst>
                                          <p:attrName>r</p:attrName>
                                        </p:attrNameLst>
                                      </p:cBhvr>
                                    </p:animRot>
                                    <p:animRot by="240000">
                                      <p:cBhvr>
                                        <p:cTn id="113" dur="400" fill="hold">
                                          <p:stCondLst>
                                            <p:cond delay="800"/>
                                          </p:stCondLst>
                                        </p:cTn>
                                        <p:tgtEl>
                                          <p:spTgt spid="78"/>
                                        </p:tgtEl>
                                        <p:attrNameLst>
                                          <p:attrName>r</p:attrName>
                                        </p:attrNameLst>
                                      </p:cBhvr>
                                    </p:animRot>
                                    <p:animRot by="-240000">
                                      <p:cBhvr>
                                        <p:cTn id="114" dur="400" fill="hold">
                                          <p:stCondLst>
                                            <p:cond delay="1200"/>
                                          </p:stCondLst>
                                        </p:cTn>
                                        <p:tgtEl>
                                          <p:spTgt spid="78"/>
                                        </p:tgtEl>
                                        <p:attrNameLst>
                                          <p:attrName>r</p:attrName>
                                        </p:attrNameLst>
                                      </p:cBhvr>
                                    </p:animRot>
                                    <p:animRot by="120000">
                                      <p:cBhvr>
                                        <p:cTn id="115" dur="400" fill="hold">
                                          <p:stCondLst>
                                            <p:cond delay="1600"/>
                                          </p:stCondLst>
                                        </p:cTn>
                                        <p:tgtEl>
                                          <p:spTgt spid="78"/>
                                        </p:tgtEl>
                                        <p:attrNameLst>
                                          <p:attrName>r</p:attrName>
                                        </p:attrNameLst>
                                      </p:cBhvr>
                                    </p:animRot>
                                  </p:childTnLst>
                                </p:cTn>
                              </p:par>
                              <p:par>
                                <p:cTn id="116"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7" dur="25000" fill="hold"/>
                                        <p:tgtEl>
                                          <p:spTgt spid="78"/>
                                        </p:tgtEl>
                                        <p:attrNameLst>
                                          <p:attrName>ppt_x</p:attrName>
                                          <p:attrName>ppt_y</p:attrName>
                                        </p:attrNameLst>
                                      </p:cBhvr>
                                      <p:rCtr x="-59601" y="1236"/>
                                    </p:animMotion>
                                  </p:childTnLst>
                                </p:cTn>
                              </p:par>
                              <p:par>
                                <p:cTn id="118" presetID="1" presetClass="exit" presetSubtype="0" fill="hold" nodeType="withEffect">
                                  <p:stCondLst>
                                    <p:cond delay="0"/>
                                  </p:stCondLst>
                                  <p:childTnLst>
                                    <p:set>
                                      <p:cBhvr>
                                        <p:cTn id="119" dur="1" fill="hold">
                                          <p:stCondLst>
                                            <p:cond delay="0"/>
                                          </p:stCondLst>
                                        </p:cTn>
                                        <p:tgtEl>
                                          <p:spTgt spid="7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22" restart="whenNotActive" fill="hold" evtFilter="cancelBubble" nodeType="interactiveSeq">
                <p:stCondLst>
                  <p:cond evt="onClick" delay="0">
                    <p:tgtEl>
                      <p:spTgt spid="4"/>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80000">
            <a:off x="14078815" y="-3356556"/>
            <a:ext cx="5614926" cy="9873342"/>
          </a:xfrm>
          <a:custGeom>
            <a:avLst/>
            <a:gdLst/>
            <a:ahLst/>
            <a:cxnLst/>
            <a:rect l="l" t="t" r="r" b="b"/>
            <a:pathLst>
              <a:path w="5614926" h="9873342">
                <a:moveTo>
                  <a:pt x="0" y="0"/>
                </a:moveTo>
                <a:lnTo>
                  <a:pt x="5614927" y="0"/>
                </a:lnTo>
                <a:lnTo>
                  <a:pt x="5614927" y="9873342"/>
                </a:lnTo>
                <a:lnTo>
                  <a:pt x="0" y="9873342"/>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2008749">
            <a:off x="-2926133" y="-1888573"/>
            <a:ext cx="9051940" cy="6550313"/>
          </a:xfrm>
          <a:custGeom>
            <a:avLst/>
            <a:gdLst/>
            <a:ahLst/>
            <a:cxnLst/>
            <a:rect l="l" t="t" r="r" b="b"/>
            <a:pathLst>
              <a:path w="9051940" h="6550313">
                <a:moveTo>
                  <a:pt x="0" y="0"/>
                </a:moveTo>
                <a:lnTo>
                  <a:pt x="9051940" y="0"/>
                </a:lnTo>
                <a:lnTo>
                  <a:pt x="9051940" y="6550314"/>
                </a:lnTo>
                <a:lnTo>
                  <a:pt x="0" y="6550314"/>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grpSp>
        <p:nvGrpSpPr>
          <p:cNvPr id="14" name="Group 13">
            <a:extLst>
              <a:ext uri="{FF2B5EF4-FFF2-40B4-BE49-F238E27FC236}">
                <a16:creationId xmlns:a16="http://schemas.microsoft.com/office/drawing/2014/main" id="{A2394B5C-0A3B-A5B2-07C8-27035CC3F832}"/>
              </a:ext>
            </a:extLst>
          </p:cNvPr>
          <p:cNvGrpSpPr/>
          <p:nvPr/>
        </p:nvGrpSpPr>
        <p:grpSpPr>
          <a:xfrm>
            <a:off x="9554708" y="1908992"/>
            <a:ext cx="9136760" cy="7551853"/>
            <a:chOff x="9554708" y="1908992"/>
            <a:chExt cx="9136760" cy="7551853"/>
          </a:xfrm>
        </p:grpSpPr>
        <p:grpSp>
          <p:nvGrpSpPr>
            <p:cNvPr id="7" name="Group 7"/>
            <p:cNvGrpSpPr/>
            <p:nvPr/>
          </p:nvGrpSpPr>
          <p:grpSpPr>
            <a:xfrm>
              <a:off x="9554708" y="1908992"/>
              <a:ext cx="6177885" cy="5577426"/>
              <a:chOff x="0" y="0"/>
              <a:chExt cx="8237180" cy="7436569"/>
            </a:xfrm>
          </p:grpSpPr>
          <p:grpSp>
            <p:nvGrpSpPr>
              <p:cNvPr id="8" name="Group 8"/>
              <p:cNvGrpSpPr/>
              <p:nvPr/>
            </p:nvGrpSpPr>
            <p:grpSpPr>
              <a:xfrm>
                <a:off x="0" y="0"/>
                <a:ext cx="8237180" cy="7436569"/>
                <a:chOff x="0" y="0"/>
                <a:chExt cx="1627097" cy="1468952"/>
              </a:xfrm>
            </p:grpSpPr>
            <p:sp>
              <p:nvSpPr>
                <p:cNvPr id="9" name="Freeform 9"/>
                <p:cNvSpPr/>
                <p:nvPr/>
              </p:nvSpPr>
              <p:spPr>
                <a:xfrm>
                  <a:off x="0" y="0"/>
                  <a:ext cx="1627097" cy="1468952"/>
                </a:xfrm>
                <a:custGeom>
                  <a:avLst/>
                  <a:gdLst/>
                  <a:ahLst/>
                  <a:cxnLst/>
                  <a:rect l="l" t="t" r="r" b="b"/>
                  <a:pathLst>
                    <a:path w="1627097" h="1468952">
                      <a:moveTo>
                        <a:pt x="125317" y="0"/>
                      </a:moveTo>
                      <a:lnTo>
                        <a:pt x="1501781" y="0"/>
                      </a:lnTo>
                      <a:cubicBezTo>
                        <a:pt x="1570991" y="0"/>
                        <a:pt x="1627097" y="56106"/>
                        <a:pt x="1627097" y="125317"/>
                      </a:cubicBezTo>
                      <a:lnTo>
                        <a:pt x="1627097" y="1343635"/>
                      </a:lnTo>
                      <a:cubicBezTo>
                        <a:pt x="1627097" y="1376871"/>
                        <a:pt x="1613894" y="1408746"/>
                        <a:pt x="1590393" y="1432247"/>
                      </a:cubicBezTo>
                      <a:cubicBezTo>
                        <a:pt x="1566891" y="1455749"/>
                        <a:pt x="1535017" y="1468952"/>
                        <a:pt x="1501781" y="1468952"/>
                      </a:cubicBezTo>
                      <a:lnTo>
                        <a:pt x="125317" y="1468952"/>
                      </a:lnTo>
                      <a:cubicBezTo>
                        <a:pt x="92081" y="1468952"/>
                        <a:pt x="60206" y="1455749"/>
                        <a:pt x="36704" y="1432247"/>
                      </a:cubicBezTo>
                      <a:cubicBezTo>
                        <a:pt x="13203" y="1408746"/>
                        <a:pt x="0" y="1376871"/>
                        <a:pt x="0" y="1343635"/>
                      </a:cubicBezTo>
                      <a:lnTo>
                        <a:pt x="0" y="125317"/>
                      </a:lnTo>
                      <a:cubicBezTo>
                        <a:pt x="0" y="92081"/>
                        <a:pt x="13203" y="60206"/>
                        <a:pt x="36704" y="36704"/>
                      </a:cubicBezTo>
                      <a:cubicBezTo>
                        <a:pt x="60206" y="13203"/>
                        <a:pt x="92081" y="0"/>
                        <a:pt x="125317" y="0"/>
                      </a:cubicBezTo>
                      <a:close/>
                    </a:path>
                  </a:pathLst>
                </a:custGeom>
                <a:solidFill>
                  <a:srgbClr val="C6E1D8"/>
                </a:solidFill>
                <a:ln w="38100" cap="rnd">
                  <a:solidFill>
                    <a:srgbClr val="000000"/>
                  </a:solidFill>
                  <a:prstDash val="lgDash"/>
                  <a:round/>
                </a:ln>
              </p:spPr>
              <p:txBody>
                <a:bodyPr/>
                <a:lstStyle/>
                <a:p>
                  <a:endParaRPr lang="en-US">
                    <a:latin typeface="+mj-lt"/>
                  </a:endParaRPr>
                </a:p>
              </p:txBody>
            </p:sp>
            <p:sp>
              <p:nvSpPr>
                <p:cNvPr id="10" name="TextBox 10"/>
                <p:cNvSpPr txBox="1"/>
                <p:nvPr/>
              </p:nvSpPr>
              <p:spPr>
                <a:xfrm>
                  <a:off x="0" y="-57150"/>
                  <a:ext cx="1627097" cy="1526102"/>
                </a:xfrm>
                <a:prstGeom prst="rect">
                  <a:avLst/>
                </a:prstGeom>
              </p:spPr>
              <p:txBody>
                <a:bodyPr lIns="50800" tIns="50800" rIns="50800" bIns="50800" rtlCol="0" anchor="ctr"/>
                <a:lstStyle/>
                <a:p>
                  <a:pPr algn="ctr">
                    <a:lnSpc>
                      <a:spcPts val="2659"/>
                    </a:lnSpc>
                  </a:pPr>
                  <a:endParaRPr>
                    <a:latin typeface="+mj-lt"/>
                  </a:endParaRPr>
                </a:p>
              </p:txBody>
            </p:sp>
          </p:grpSp>
          <p:sp>
            <p:nvSpPr>
              <p:cNvPr id="11" name="TextBox 11"/>
              <p:cNvSpPr txBox="1"/>
              <p:nvPr/>
            </p:nvSpPr>
            <p:spPr>
              <a:xfrm>
                <a:off x="389500" y="644572"/>
                <a:ext cx="7629659" cy="4873215"/>
              </a:xfrm>
              <a:prstGeom prst="rect">
                <a:avLst/>
              </a:prstGeom>
            </p:spPr>
            <p:txBody>
              <a:bodyPr lIns="0" tIns="0" rIns="0" bIns="0" rtlCol="0" anchor="t">
                <a:spAutoFit/>
              </a:bodyPr>
              <a:lstStyle/>
              <a:p>
                <a:pPr>
                  <a:lnSpc>
                    <a:spcPts val="5846"/>
                  </a:lnSpc>
                </a:pPr>
                <a:r>
                  <a:rPr lang="en-US" sz="3600" b="1" u="sng">
                    <a:solidFill>
                      <a:srgbClr val="000000"/>
                    </a:solidFill>
                    <a:latin typeface="+mj-lt"/>
                  </a:rPr>
                  <a:t>Nông nghiệp</a:t>
                </a:r>
                <a:r>
                  <a:rPr lang="en-US" sz="3600">
                    <a:solidFill>
                      <a:srgbClr val="000000"/>
                    </a:solidFill>
                    <a:latin typeface="+mj-lt"/>
                  </a:rPr>
                  <a:t>: Điều khiển sự đóng hoặc mở của các gene trong quá trình sinh trưởng và phát triển ở sinh vật nhờ sử dụng hormone nhân tạo.</a:t>
                </a:r>
              </a:p>
            </p:txBody>
          </p:sp>
        </p:grpSp>
        <p:sp>
          <p:nvSpPr>
            <p:cNvPr id="12" name="Freeform 12"/>
            <p:cNvSpPr/>
            <p:nvPr/>
          </p:nvSpPr>
          <p:spPr>
            <a:xfrm>
              <a:off x="15081088" y="5143500"/>
              <a:ext cx="3610380" cy="4317345"/>
            </a:xfrm>
            <a:custGeom>
              <a:avLst/>
              <a:gdLst/>
              <a:ahLst/>
              <a:cxnLst/>
              <a:rect l="l" t="t" r="r" b="b"/>
              <a:pathLst>
                <a:path w="3610380" h="4317345">
                  <a:moveTo>
                    <a:pt x="0" y="0"/>
                  </a:moveTo>
                  <a:lnTo>
                    <a:pt x="3610380" y="0"/>
                  </a:lnTo>
                  <a:lnTo>
                    <a:pt x="3610380" y="4317345"/>
                  </a:lnTo>
                  <a:lnTo>
                    <a:pt x="0" y="4317345"/>
                  </a:lnTo>
                  <a:lnTo>
                    <a:pt x="0" y="0"/>
                  </a:lnTo>
                  <a:close/>
                </a:path>
              </a:pathLst>
            </a:custGeom>
            <a:blipFill>
              <a:blip r:embed="rId6"/>
              <a:stretch>
                <a:fillRect/>
              </a:stretch>
            </a:blipFill>
          </p:spPr>
          <p:txBody>
            <a:bodyPr/>
            <a:lstStyle/>
            <a:p>
              <a:endParaRPr lang="en-US">
                <a:latin typeface="+mj-lt"/>
              </a:endParaRPr>
            </a:p>
          </p:txBody>
        </p:sp>
      </p:grpSp>
      <p:sp>
        <p:nvSpPr>
          <p:cNvPr id="13" name="Freeform 13"/>
          <p:cNvSpPr/>
          <p:nvPr/>
        </p:nvSpPr>
        <p:spPr>
          <a:xfrm>
            <a:off x="2042052" y="1386584"/>
            <a:ext cx="6318591" cy="8378008"/>
          </a:xfrm>
          <a:custGeom>
            <a:avLst/>
            <a:gdLst/>
            <a:ahLst/>
            <a:cxnLst/>
            <a:rect l="l" t="t" r="r" b="b"/>
            <a:pathLst>
              <a:path w="6318591" h="8378008">
                <a:moveTo>
                  <a:pt x="0" y="0"/>
                </a:moveTo>
                <a:lnTo>
                  <a:pt x="6318591" y="0"/>
                </a:lnTo>
                <a:lnTo>
                  <a:pt x="6318591" y="8378008"/>
                </a:lnTo>
                <a:lnTo>
                  <a:pt x="0" y="8378008"/>
                </a:lnTo>
                <a:lnTo>
                  <a:pt x="0" y="0"/>
                </a:lnTo>
                <a:close/>
              </a:path>
            </a:pathLst>
          </a:custGeom>
          <a:blipFill>
            <a:blip r:embed="rId7"/>
            <a:stretch>
              <a:fillRect t="-13198"/>
            </a:stretch>
          </a:blipFill>
        </p:spPr>
        <p:txBody>
          <a:bodyPr/>
          <a:lstStyle/>
          <a:p>
            <a:endParaRPr lang="en-US">
              <a:latin typeface="+mj-lt"/>
            </a:endParaRPr>
          </a:p>
        </p:txBody>
      </p:sp>
      <p:grpSp>
        <p:nvGrpSpPr>
          <p:cNvPr id="18" name="Group 6">
            <a:extLst>
              <a:ext uri="{FF2B5EF4-FFF2-40B4-BE49-F238E27FC236}">
                <a16:creationId xmlns:a16="http://schemas.microsoft.com/office/drawing/2014/main" id="{0EDA19F9-D84A-E85B-C97A-C2D3F7F139B4}"/>
              </a:ext>
            </a:extLst>
          </p:cNvPr>
          <p:cNvGrpSpPr/>
          <p:nvPr/>
        </p:nvGrpSpPr>
        <p:grpSpPr>
          <a:xfrm>
            <a:off x="0" y="298059"/>
            <a:ext cx="19109382" cy="730642"/>
            <a:chOff x="-31" y="177738"/>
            <a:chExt cx="25479177" cy="974189"/>
          </a:xfrm>
        </p:grpSpPr>
        <p:sp>
          <p:nvSpPr>
            <p:cNvPr id="19" name="AutoShape 7">
              <a:extLst>
                <a:ext uri="{FF2B5EF4-FFF2-40B4-BE49-F238E27FC236}">
                  <a16:creationId xmlns:a16="http://schemas.microsoft.com/office/drawing/2014/main" id="{DD820376-138C-D572-AE75-B3D7C7DDB672}"/>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20" name="TextBox 8">
              <a:extLst>
                <a:ext uri="{FF2B5EF4-FFF2-40B4-BE49-F238E27FC236}">
                  <a16:creationId xmlns:a16="http://schemas.microsoft.com/office/drawing/2014/main" id="{9CE5A98E-3D86-5DBB-B4CD-FB239EA7C478}"/>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vi-VN" sz="4800" b="1">
                  <a:solidFill>
                    <a:srgbClr val="136447"/>
                  </a:solidFill>
                  <a:latin typeface="+mj-lt"/>
                </a:rPr>
                <a:t>III. ỨNG DỤNG ĐIỀU HÒA BIỂU HIỆN GENE </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80000">
            <a:off x="14078815" y="-3356556"/>
            <a:ext cx="5614926" cy="9873342"/>
          </a:xfrm>
          <a:custGeom>
            <a:avLst/>
            <a:gdLst/>
            <a:ahLst/>
            <a:cxnLst/>
            <a:rect l="l" t="t" r="r" b="b"/>
            <a:pathLst>
              <a:path w="5614926" h="9873342">
                <a:moveTo>
                  <a:pt x="0" y="0"/>
                </a:moveTo>
                <a:lnTo>
                  <a:pt x="5614927" y="0"/>
                </a:lnTo>
                <a:lnTo>
                  <a:pt x="5614927" y="9873342"/>
                </a:lnTo>
                <a:lnTo>
                  <a:pt x="0" y="9873342"/>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2008749">
            <a:off x="-2926133" y="-1888573"/>
            <a:ext cx="9051940" cy="6550313"/>
          </a:xfrm>
          <a:custGeom>
            <a:avLst/>
            <a:gdLst/>
            <a:ahLst/>
            <a:cxnLst/>
            <a:rect l="l" t="t" r="r" b="b"/>
            <a:pathLst>
              <a:path w="9051940" h="6550313">
                <a:moveTo>
                  <a:pt x="0" y="0"/>
                </a:moveTo>
                <a:lnTo>
                  <a:pt x="9051940" y="0"/>
                </a:lnTo>
                <a:lnTo>
                  <a:pt x="9051940" y="6550314"/>
                </a:lnTo>
                <a:lnTo>
                  <a:pt x="0" y="6550314"/>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12" name="Freeform 12"/>
          <p:cNvSpPr/>
          <p:nvPr/>
        </p:nvSpPr>
        <p:spPr>
          <a:xfrm>
            <a:off x="9362954" y="1386584"/>
            <a:ext cx="8716969" cy="8716969"/>
          </a:xfrm>
          <a:custGeom>
            <a:avLst/>
            <a:gdLst/>
            <a:ahLst/>
            <a:cxnLst/>
            <a:rect l="l" t="t" r="r" b="b"/>
            <a:pathLst>
              <a:path w="8716969" h="8716969">
                <a:moveTo>
                  <a:pt x="0" y="0"/>
                </a:moveTo>
                <a:lnTo>
                  <a:pt x="8716969" y="0"/>
                </a:lnTo>
                <a:lnTo>
                  <a:pt x="8716969" y="8716969"/>
                </a:lnTo>
                <a:lnTo>
                  <a:pt x="0" y="8716969"/>
                </a:lnTo>
                <a:lnTo>
                  <a:pt x="0" y="0"/>
                </a:lnTo>
                <a:close/>
              </a:path>
            </a:pathLst>
          </a:custGeom>
          <a:blipFill>
            <a:blip r:embed="rId6"/>
            <a:stretch>
              <a:fillRect/>
            </a:stretch>
          </a:blipFill>
        </p:spPr>
        <p:txBody>
          <a:bodyPr/>
          <a:lstStyle/>
          <a:p>
            <a:endParaRPr lang="en-US">
              <a:latin typeface="+mj-lt"/>
            </a:endParaRPr>
          </a:p>
        </p:txBody>
      </p:sp>
      <p:grpSp>
        <p:nvGrpSpPr>
          <p:cNvPr id="14" name="Group 13">
            <a:extLst>
              <a:ext uri="{FF2B5EF4-FFF2-40B4-BE49-F238E27FC236}">
                <a16:creationId xmlns:a16="http://schemas.microsoft.com/office/drawing/2014/main" id="{4545B67A-4AB1-7B31-D705-0B407FA9DDD0}"/>
              </a:ext>
            </a:extLst>
          </p:cNvPr>
          <p:cNvGrpSpPr/>
          <p:nvPr/>
        </p:nvGrpSpPr>
        <p:grpSpPr>
          <a:xfrm>
            <a:off x="23" y="1795068"/>
            <a:ext cx="9143977" cy="8102798"/>
            <a:chOff x="23" y="1795068"/>
            <a:chExt cx="9143977" cy="8102798"/>
          </a:xfrm>
        </p:grpSpPr>
        <p:grpSp>
          <p:nvGrpSpPr>
            <p:cNvPr id="7" name="Group 7"/>
            <p:cNvGrpSpPr/>
            <p:nvPr/>
          </p:nvGrpSpPr>
          <p:grpSpPr>
            <a:xfrm>
              <a:off x="2966115" y="1795068"/>
              <a:ext cx="6177885" cy="7044276"/>
              <a:chOff x="0" y="0"/>
              <a:chExt cx="8237180" cy="9392369"/>
            </a:xfrm>
          </p:grpSpPr>
          <p:grpSp>
            <p:nvGrpSpPr>
              <p:cNvPr id="8" name="Group 8"/>
              <p:cNvGrpSpPr/>
              <p:nvPr/>
            </p:nvGrpSpPr>
            <p:grpSpPr>
              <a:xfrm>
                <a:off x="0" y="0"/>
                <a:ext cx="8237180" cy="9392369"/>
                <a:chOff x="0" y="0"/>
                <a:chExt cx="1627097" cy="1855283"/>
              </a:xfrm>
            </p:grpSpPr>
            <p:sp>
              <p:nvSpPr>
                <p:cNvPr id="9" name="Freeform 9"/>
                <p:cNvSpPr/>
                <p:nvPr/>
              </p:nvSpPr>
              <p:spPr>
                <a:xfrm>
                  <a:off x="0" y="0"/>
                  <a:ext cx="1627097" cy="1855283"/>
                </a:xfrm>
                <a:custGeom>
                  <a:avLst/>
                  <a:gdLst/>
                  <a:ahLst/>
                  <a:cxnLst/>
                  <a:rect l="l" t="t" r="r" b="b"/>
                  <a:pathLst>
                    <a:path w="1627097" h="1855283">
                      <a:moveTo>
                        <a:pt x="125317" y="0"/>
                      </a:moveTo>
                      <a:lnTo>
                        <a:pt x="1501781" y="0"/>
                      </a:lnTo>
                      <a:cubicBezTo>
                        <a:pt x="1570991" y="0"/>
                        <a:pt x="1627097" y="56106"/>
                        <a:pt x="1627097" y="125317"/>
                      </a:cubicBezTo>
                      <a:lnTo>
                        <a:pt x="1627097" y="1729966"/>
                      </a:lnTo>
                      <a:cubicBezTo>
                        <a:pt x="1627097" y="1763202"/>
                        <a:pt x="1613894" y="1795077"/>
                        <a:pt x="1590393" y="1818578"/>
                      </a:cubicBezTo>
                      <a:cubicBezTo>
                        <a:pt x="1566891" y="1842080"/>
                        <a:pt x="1535017" y="1855283"/>
                        <a:pt x="1501781" y="1855283"/>
                      </a:cubicBezTo>
                      <a:lnTo>
                        <a:pt x="125317" y="1855283"/>
                      </a:lnTo>
                      <a:cubicBezTo>
                        <a:pt x="92081" y="1855283"/>
                        <a:pt x="60206" y="1842080"/>
                        <a:pt x="36704" y="1818578"/>
                      </a:cubicBezTo>
                      <a:cubicBezTo>
                        <a:pt x="13203" y="1795077"/>
                        <a:pt x="0" y="1763202"/>
                        <a:pt x="0" y="1729966"/>
                      </a:cubicBezTo>
                      <a:lnTo>
                        <a:pt x="0" y="125317"/>
                      </a:lnTo>
                      <a:cubicBezTo>
                        <a:pt x="0" y="92081"/>
                        <a:pt x="13203" y="60206"/>
                        <a:pt x="36704" y="36704"/>
                      </a:cubicBezTo>
                      <a:cubicBezTo>
                        <a:pt x="60206" y="13203"/>
                        <a:pt x="92081" y="0"/>
                        <a:pt x="125317" y="0"/>
                      </a:cubicBezTo>
                      <a:close/>
                    </a:path>
                  </a:pathLst>
                </a:custGeom>
                <a:solidFill>
                  <a:srgbClr val="C6E1D8"/>
                </a:solidFill>
                <a:ln w="38100" cap="rnd">
                  <a:solidFill>
                    <a:srgbClr val="000000"/>
                  </a:solidFill>
                  <a:prstDash val="lgDash"/>
                  <a:round/>
                </a:ln>
              </p:spPr>
              <p:txBody>
                <a:bodyPr/>
                <a:lstStyle/>
                <a:p>
                  <a:endParaRPr lang="en-US">
                    <a:latin typeface="+mj-lt"/>
                  </a:endParaRPr>
                </a:p>
              </p:txBody>
            </p:sp>
            <p:sp>
              <p:nvSpPr>
                <p:cNvPr id="10" name="TextBox 10"/>
                <p:cNvSpPr txBox="1"/>
                <p:nvPr/>
              </p:nvSpPr>
              <p:spPr>
                <a:xfrm>
                  <a:off x="0" y="-57150"/>
                  <a:ext cx="1627097" cy="1912433"/>
                </a:xfrm>
                <a:prstGeom prst="rect">
                  <a:avLst/>
                </a:prstGeom>
              </p:spPr>
              <p:txBody>
                <a:bodyPr lIns="50800" tIns="50800" rIns="50800" bIns="50800" rtlCol="0" anchor="ctr"/>
                <a:lstStyle/>
                <a:p>
                  <a:pPr algn="ctr">
                    <a:lnSpc>
                      <a:spcPts val="2659"/>
                    </a:lnSpc>
                  </a:pPr>
                  <a:endParaRPr>
                    <a:latin typeface="+mj-lt"/>
                  </a:endParaRPr>
                </a:p>
              </p:txBody>
            </p:sp>
          </p:grpSp>
          <p:sp>
            <p:nvSpPr>
              <p:cNvPr id="11" name="TextBox 11"/>
              <p:cNvSpPr txBox="1"/>
              <p:nvPr/>
            </p:nvSpPr>
            <p:spPr>
              <a:xfrm>
                <a:off x="303760" y="1047443"/>
                <a:ext cx="7629659" cy="6834266"/>
              </a:xfrm>
              <a:prstGeom prst="rect">
                <a:avLst/>
              </a:prstGeom>
            </p:spPr>
            <p:txBody>
              <a:bodyPr lIns="0" tIns="0" rIns="0" bIns="0" rtlCol="0" anchor="t">
                <a:spAutoFit/>
              </a:bodyPr>
              <a:lstStyle/>
              <a:p>
                <a:pPr>
                  <a:lnSpc>
                    <a:spcPts val="5846"/>
                  </a:lnSpc>
                </a:pPr>
                <a:r>
                  <a:rPr lang="en-US" sz="3600" b="1" u="sng">
                    <a:solidFill>
                      <a:srgbClr val="000000"/>
                    </a:solidFill>
                    <a:latin typeface="+mj-lt"/>
                  </a:rPr>
                  <a:t>Công nghệ sinh học</a:t>
                </a:r>
                <a:r>
                  <a:rPr lang="en-US" sz="3600">
                    <a:solidFill>
                      <a:srgbClr val="000000"/>
                    </a:solidFill>
                    <a:latin typeface="+mj-lt"/>
                  </a:rPr>
                  <a:t>: Điều khiển quá trình phân chia và phân hoá của tế bào trong nuôi cấy mô tế bào thực vật thông qua việc sử dụng các loại hormone sinh trưởng với tỉ lệ thích hợp.</a:t>
                </a:r>
              </a:p>
            </p:txBody>
          </p:sp>
        </p:grpSp>
        <p:sp>
          <p:nvSpPr>
            <p:cNvPr id="13" name="Freeform 13"/>
            <p:cNvSpPr/>
            <p:nvPr/>
          </p:nvSpPr>
          <p:spPr>
            <a:xfrm>
              <a:off x="23" y="4847124"/>
              <a:ext cx="3213535" cy="5050742"/>
            </a:xfrm>
            <a:custGeom>
              <a:avLst/>
              <a:gdLst/>
              <a:ahLst/>
              <a:cxnLst/>
              <a:rect l="l" t="t" r="r" b="b"/>
              <a:pathLst>
                <a:path w="3213535" h="5050742">
                  <a:moveTo>
                    <a:pt x="0" y="0"/>
                  </a:moveTo>
                  <a:lnTo>
                    <a:pt x="3213534" y="0"/>
                  </a:lnTo>
                  <a:lnTo>
                    <a:pt x="3213534" y="5050742"/>
                  </a:lnTo>
                  <a:lnTo>
                    <a:pt x="0" y="50507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mj-lt"/>
              </a:endParaRPr>
            </a:p>
          </p:txBody>
        </p:sp>
      </p:grpSp>
      <p:grpSp>
        <p:nvGrpSpPr>
          <p:cNvPr id="15" name="Group 6">
            <a:extLst>
              <a:ext uri="{FF2B5EF4-FFF2-40B4-BE49-F238E27FC236}">
                <a16:creationId xmlns:a16="http://schemas.microsoft.com/office/drawing/2014/main" id="{47AEE2BA-6EBE-692E-161D-B0368731584B}"/>
              </a:ext>
            </a:extLst>
          </p:cNvPr>
          <p:cNvGrpSpPr/>
          <p:nvPr/>
        </p:nvGrpSpPr>
        <p:grpSpPr>
          <a:xfrm>
            <a:off x="0" y="298059"/>
            <a:ext cx="19109382" cy="730642"/>
            <a:chOff x="-31" y="177738"/>
            <a:chExt cx="25479177" cy="974189"/>
          </a:xfrm>
        </p:grpSpPr>
        <p:sp>
          <p:nvSpPr>
            <p:cNvPr id="16" name="AutoShape 7">
              <a:extLst>
                <a:ext uri="{FF2B5EF4-FFF2-40B4-BE49-F238E27FC236}">
                  <a16:creationId xmlns:a16="http://schemas.microsoft.com/office/drawing/2014/main" id="{A5CE9B94-CB9A-8572-1633-AE2F2A074F04}"/>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7" name="TextBox 8">
              <a:extLst>
                <a:ext uri="{FF2B5EF4-FFF2-40B4-BE49-F238E27FC236}">
                  <a16:creationId xmlns:a16="http://schemas.microsoft.com/office/drawing/2014/main" id="{B9756FA3-20F3-C25D-ECA6-141AAAAF4D54}"/>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vi-VN" sz="4800" b="1">
                  <a:solidFill>
                    <a:srgbClr val="136447"/>
                  </a:solidFill>
                  <a:latin typeface="+mj-lt"/>
                </a:rPr>
                <a:t>III. ỨNG DỤNG ĐIỀU HÒA BIỂU HIỆN GENE </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80000">
            <a:off x="14078815" y="-3356556"/>
            <a:ext cx="5614926" cy="9873342"/>
          </a:xfrm>
          <a:custGeom>
            <a:avLst/>
            <a:gdLst/>
            <a:ahLst/>
            <a:cxnLst/>
            <a:rect l="l" t="t" r="r" b="b"/>
            <a:pathLst>
              <a:path w="5614926" h="9873342">
                <a:moveTo>
                  <a:pt x="0" y="0"/>
                </a:moveTo>
                <a:lnTo>
                  <a:pt x="5614927" y="0"/>
                </a:lnTo>
                <a:lnTo>
                  <a:pt x="5614927" y="9873342"/>
                </a:lnTo>
                <a:lnTo>
                  <a:pt x="0" y="9873342"/>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rot="-2008749">
            <a:off x="-2926133" y="-1888573"/>
            <a:ext cx="9051940" cy="6550313"/>
          </a:xfrm>
          <a:custGeom>
            <a:avLst/>
            <a:gdLst/>
            <a:ahLst/>
            <a:cxnLst/>
            <a:rect l="l" t="t" r="r" b="b"/>
            <a:pathLst>
              <a:path w="9051940" h="6550313">
                <a:moveTo>
                  <a:pt x="0" y="0"/>
                </a:moveTo>
                <a:lnTo>
                  <a:pt x="9051940" y="0"/>
                </a:lnTo>
                <a:lnTo>
                  <a:pt x="9051940" y="6550314"/>
                </a:lnTo>
                <a:lnTo>
                  <a:pt x="0" y="6550314"/>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grpSp>
        <p:nvGrpSpPr>
          <p:cNvPr id="14" name="Group 13">
            <a:extLst>
              <a:ext uri="{FF2B5EF4-FFF2-40B4-BE49-F238E27FC236}">
                <a16:creationId xmlns:a16="http://schemas.microsoft.com/office/drawing/2014/main" id="{9314841A-9C16-B0A1-0BD6-E41CE1257F41}"/>
              </a:ext>
            </a:extLst>
          </p:cNvPr>
          <p:cNvGrpSpPr/>
          <p:nvPr/>
        </p:nvGrpSpPr>
        <p:grpSpPr>
          <a:xfrm>
            <a:off x="9933206" y="1132206"/>
            <a:ext cx="8354794" cy="9597619"/>
            <a:chOff x="9933206" y="1132206"/>
            <a:chExt cx="8354794" cy="9597619"/>
          </a:xfrm>
        </p:grpSpPr>
        <p:grpSp>
          <p:nvGrpSpPr>
            <p:cNvPr id="7" name="Group 7"/>
            <p:cNvGrpSpPr/>
            <p:nvPr/>
          </p:nvGrpSpPr>
          <p:grpSpPr>
            <a:xfrm>
              <a:off x="9933206" y="1132206"/>
              <a:ext cx="6996053" cy="7789801"/>
              <a:chOff x="0" y="-310381"/>
              <a:chExt cx="9328070" cy="10386402"/>
            </a:xfrm>
          </p:grpSpPr>
          <p:grpSp>
            <p:nvGrpSpPr>
              <p:cNvPr id="8" name="Group 8"/>
              <p:cNvGrpSpPr/>
              <p:nvPr/>
            </p:nvGrpSpPr>
            <p:grpSpPr>
              <a:xfrm>
                <a:off x="0" y="-310381"/>
                <a:ext cx="9328070" cy="10386402"/>
                <a:chOff x="0" y="-57150"/>
                <a:chExt cx="1717564" cy="1912433"/>
              </a:xfrm>
            </p:grpSpPr>
            <p:sp>
              <p:nvSpPr>
                <p:cNvPr id="9" name="Freeform 9"/>
                <p:cNvSpPr/>
                <p:nvPr/>
              </p:nvSpPr>
              <p:spPr>
                <a:xfrm>
                  <a:off x="0" y="0"/>
                  <a:ext cx="1717564" cy="1855283"/>
                </a:xfrm>
                <a:custGeom>
                  <a:avLst/>
                  <a:gdLst/>
                  <a:ahLst/>
                  <a:cxnLst/>
                  <a:rect l="l" t="t" r="r" b="b"/>
                  <a:pathLst>
                    <a:path w="1717564" h="1855283">
                      <a:moveTo>
                        <a:pt x="118716" y="0"/>
                      </a:moveTo>
                      <a:lnTo>
                        <a:pt x="1598848" y="0"/>
                      </a:lnTo>
                      <a:cubicBezTo>
                        <a:pt x="1630333" y="0"/>
                        <a:pt x="1660529" y="12508"/>
                        <a:pt x="1682793" y="34771"/>
                      </a:cubicBezTo>
                      <a:cubicBezTo>
                        <a:pt x="1705056" y="57035"/>
                        <a:pt x="1717564" y="87231"/>
                        <a:pt x="1717564" y="118716"/>
                      </a:cubicBezTo>
                      <a:lnTo>
                        <a:pt x="1717564" y="1736567"/>
                      </a:lnTo>
                      <a:cubicBezTo>
                        <a:pt x="1717564" y="1802132"/>
                        <a:pt x="1664413" y="1855283"/>
                        <a:pt x="1598848" y="1855283"/>
                      </a:cubicBezTo>
                      <a:lnTo>
                        <a:pt x="118716" y="1855283"/>
                      </a:lnTo>
                      <a:cubicBezTo>
                        <a:pt x="53151" y="1855283"/>
                        <a:pt x="0" y="1802132"/>
                        <a:pt x="0" y="1736567"/>
                      </a:cubicBezTo>
                      <a:lnTo>
                        <a:pt x="0" y="118716"/>
                      </a:lnTo>
                      <a:cubicBezTo>
                        <a:pt x="0" y="53151"/>
                        <a:pt x="53151" y="0"/>
                        <a:pt x="118716" y="0"/>
                      </a:cubicBezTo>
                      <a:close/>
                    </a:path>
                  </a:pathLst>
                </a:custGeom>
                <a:solidFill>
                  <a:srgbClr val="C6E1D8"/>
                </a:solidFill>
                <a:ln w="38100" cap="rnd">
                  <a:solidFill>
                    <a:srgbClr val="000000"/>
                  </a:solidFill>
                  <a:prstDash val="lgDash"/>
                  <a:round/>
                </a:ln>
              </p:spPr>
              <p:txBody>
                <a:bodyPr/>
                <a:lstStyle/>
                <a:p>
                  <a:endParaRPr lang="en-US">
                    <a:latin typeface="+mj-lt"/>
                  </a:endParaRPr>
                </a:p>
              </p:txBody>
            </p:sp>
            <p:sp>
              <p:nvSpPr>
                <p:cNvPr id="10" name="TextBox 10"/>
                <p:cNvSpPr txBox="1"/>
                <p:nvPr/>
              </p:nvSpPr>
              <p:spPr>
                <a:xfrm>
                  <a:off x="0" y="-57150"/>
                  <a:ext cx="1717564" cy="1912433"/>
                </a:xfrm>
                <a:prstGeom prst="rect">
                  <a:avLst/>
                </a:prstGeom>
              </p:spPr>
              <p:txBody>
                <a:bodyPr lIns="50800" tIns="50800" rIns="50800" bIns="50800" rtlCol="0" anchor="ctr"/>
                <a:lstStyle/>
                <a:p>
                  <a:pPr algn="ctr">
                    <a:lnSpc>
                      <a:spcPts val="2659"/>
                    </a:lnSpc>
                  </a:pPr>
                  <a:endParaRPr>
                    <a:latin typeface="+mj-lt"/>
                  </a:endParaRPr>
                </a:p>
              </p:txBody>
            </p:sp>
          </p:grpSp>
          <p:sp>
            <p:nvSpPr>
              <p:cNvPr id="11" name="TextBox 11"/>
              <p:cNvSpPr txBox="1"/>
              <p:nvPr/>
            </p:nvSpPr>
            <p:spPr>
              <a:xfrm>
                <a:off x="460177" y="974011"/>
                <a:ext cx="8640091" cy="7426906"/>
              </a:xfrm>
              <a:prstGeom prst="rect">
                <a:avLst/>
              </a:prstGeom>
            </p:spPr>
            <p:txBody>
              <a:bodyPr lIns="0" tIns="0" rIns="0" bIns="0" rtlCol="0" anchor="t">
                <a:spAutoFit/>
              </a:bodyPr>
              <a:lstStyle/>
              <a:p>
                <a:pPr>
                  <a:lnSpc>
                    <a:spcPts val="6271"/>
                  </a:lnSpc>
                </a:pPr>
                <a:r>
                  <a:rPr lang="en-US" sz="3600" b="1" u="sng">
                    <a:solidFill>
                      <a:srgbClr val="000000"/>
                    </a:solidFill>
                    <a:latin typeface="+mj-lt"/>
                  </a:rPr>
                  <a:t>Nghiên cứu di truyền: </a:t>
                </a:r>
              </a:p>
              <a:p>
                <a:pPr>
                  <a:lnSpc>
                    <a:spcPts val="6271"/>
                  </a:lnSpc>
                </a:pPr>
                <a:r>
                  <a:rPr lang="en-US" sz="3600">
                    <a:solidFill>
                      <a:srgbClr val="000000"/>
                    </a:solidFill>
                    <a:latin typeface="+mj-lt"/>
                  </a:rPr>
                  <a:t>Nuôi cấy tế bào gốc trong môi trường chứa các chất điều hoà biểu hiện các gene khác nhau để điều khiển quá trình biệt hoá của tế bào gốc thành tế bào mong muốn.</a:t>
                </a:r>
              </a:p>
            </p:txBody>
          </p:sp>
        </p:grpSp>
        <p:sp>
          <p:nvSpPr>
            <p:cNvPr id="12" name="Freeform 12"/>
            <p:cNvSpPr/>
            <p:nvPr/>
          </p:nvSpPr>
          <p:spPr>
            <a:xfrm>
              <a:off x="15570518" y="6615025"/>
              <a:ext cx="2717482" cy="4114800"/>
            </a:xfrm>
            <a:custGeom>
              <a:avLst/>
              <a:gdLst/>
              <a:ahLst/>
              <a:cxnLst/>
              <a:rect l="l" t="t" r="r" b="b"/>
              <a:pathLst>
                <a:path w="2717482" h="4114800">
                  <a:moveTo>
                    <a:pt x="0" y="0"/>
                  </a:moveTo>
                  <a:lnTo>
                    <a:pt x="2717482" y="0"/>
                  </a:lnTo>
                  <a:lnTo>
                    <a:pt x="271748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mj-lt"/>
              </a:endParaRPr>
            </a:p>
          </p:txBody>
        </p:sp>
      </p:grpSp>
      <p:sp>
        <p:nvSpPr>
          <p:cNvPr id="13" name="Freeform 13"/>
          <p:cNvSpPr/>
          <p:nvPr/>
        </p:nvSpPr>
        <p:spPr>
          <a:xfrm>
            <a:off x="568085" y="1580115"/>
            <a:ext cx="9187988" cy="7524012"/>
          </a:xfrm>
          <a:custGeom>
            <a:avLst/>
            <a:gdLst/>
            <a:ahLst/>
            <a:cxnLst/>
            <a:rect l="l" t="t" r="r" b="b"/>
            <a:pathLst>
              <a:path w="9187988" h="7524012">
                <a:moveTo>
                  <a:pt x="0" y="0"/>
                </a:moveTo>
                <a:lnTo>
                  <a:pt x="9187988" y="0"/>
                </a:lnTo>
                <a:lnTo>
                  <a:pt x="9187988" y="7524012"/>
                </a:lnTo>
                <a:lnTo>
                  <a:pt x="0" y="7524012"/>
                </a:lnTo>
                <a:lnTo>
                  <a:pt x="0" y="0"/>
                </a:lnTo>
                <a:close/>
              </a:path>
            </a:pathLst>
          </a:custGeom>
          <a:blipFill>
            <a:blip r:embed="rId8"/>
            <a:stretch>
              <a:fillRect l="-22911"/>
            </a:stretch>
          </a:blipFill>
        </p:spPr>
        <p:txBody>
          <a:bodyPr/>
          <a:lstStyle/>
          <a:p>
            <a:endParaRPr lang="en-US">
              <a:latin typeface="+mj-lt"/>
            </a:endParaRPr>
          </a:p>
        </p:txBody>
      </p:sp>
      <p:grpSp>
        <p:nvGrpSpPr>
          <p:cNvPr id="15" name="Group 6">
            <a:extLst>
              <a:ext uri="{FF2B5EF4-FFF2-40B4-BE49-F238E27FC236}">
                <a16:creationId xmlns:a16="http://schemas.microsoft.com/office/drawing/2014/main" id="{9FE507DA-9F8F-400C-6357-EDB091055B2D}"/>
              </a:ext>
            </a:extLst>
          </p:cNvPr>
          <p:cNvGrpSpPr/>
          <p:nvPr/>
        </p:nvGrpSpPr>
        <p:grpSpPr>
          <a:xfrm>
            <a:off x="0" y="298059"/>
            <a:ext cx="19109382" cy="730642"/>
            <a:chOff x="-31" y="177738"/>
            <a:chExt cx="25479177" cy="974189"/>
          </a:xfrm>
        </p:grpSpPr>
        <p:sp>
          <p:nvSpPr>
            <p:cNvPr id="16" name="AutoShape 7">
              <a:extLst>
                <a:ext uri="{FF2B5EF4-FFF2-40B4-BE49-F238E27FC236}">
                  <a16:creationId xmlns:a16="http://schemas.microsoft.com/office/drawing/2014/main" id="{EF2D49C7-C20D-E4ED-F3FE-8DBFB1946600}"/>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latin typeface="+mj-lt"/>
              </a:endParaRPr>
            </a:p>
          </p:txBody>
        </p:sp>
        <p:sp>
          <p:nvSpPr>
            <p:cNvPr id="17" name="TextBox 8">
              <a:extLst>
                <a:ext uri="{FF2B5EF4-FFF2-40B4-BE49-F238E27FC236}">
                  <a16:creationId xmlns:a16="http://schemas.microsoft.com/office/drawing/2014/main" id="{8EE28B75-7BFD-19BF-6763-7EFEB2596C08}"/>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vi-VN" sz="4800" b="1">
                  <a:solidFill>
                    <a:srgbClr val="136447"/>
                  </a:solidFill>
                  <a:latin typeface="+mj-lt"/>
                </a:rPr>
                <a:t>III. ỨNG DỤNG ĐIỀU HÒA BIỂU HIỆN GENE </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042987"/>
            <a:ext cx="18288000" cy="0"/>
          </a:xfrm>
          <a:prstGeom prst="line">
            <a:avLst/>
          </a:prstGeom>
          <a:ln w="28575" cap="rnd">
            <a:solidFill>
              <a:srgbClr val="136447"/>
            </a:solidFill>
            <a:prstDash val="solid"/>
            <a:headEnd type="none" w="sm" len="sm"/>
            <a:tailEnd type="none" w="sm" len="sm"/>
          </a:ln>
        </p:spPr>
        <p:txBody>
          <a:bodyPr/>
          <a:lstStyle/>
          <a:p>
            <a:endParaRPr lang="en-US">
              <a:latin typeface="+mj-lt"/>
            </a:endParaRPr>
          </a:p>
        </p:txBody>
      </p:sp>
      <p:sp>
        <p:nvSpPr>
          <p:cNvPr id="3" name="Freeform 3"/>
          <p:cNvSpPr/>
          <p:nvPr/>
        </p:nvSpPr>
        <p:spPr>
          <a:xfrm rot="2268297">
            <a:off x="-6947350" y="5286310"/>
            <a:ext cx="14774545" cy="13469460"/>
          </a:xfrm>
          <a:custGeom>
            <a:avLst/>
            <a:gdLst/>
            <a:ahLst/>
            <a:cxnLst/>
            <a:rect l="l" t="t" r="r" b="b"/>
            <a:pathLst>
              <a:path w="14774545" h="13469460">
                <a:moveTo>
                  <a:pt x="0" y="0"/>
                </a:moveTo>
                <a:lnTo>
                  <a:pt x="14774545" y="0"/>
                </a:lnTo>
                <a:lnTo>
                  <a:pt x="14774545" y="13469460"/>
                </a:lnTo>
                <a:lnTo>
                  <a:pt x="0" y="1346946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4" name="Freeform 4"/>
          <p:cNvSpPr/>
          <p:nvPr/>
        </p:nvSpPr>
        <p:spPr>
          <a:xfrm rot="5400000" flipH="1">
            <a:off x="15237057" y="-1301343"/>
            <a:ext cx="1437455" cy="4599855"/>
          </a:xfrm>
          <a:custGeom>
            <a:avLst/>
            <a:gdLst/>
            <a:ahLst/>
            <a:cxnLst/>
            <a:rect l="l" t="t" r="r" b="b"/>
            <a:pathLst>
              <a:path w="1437455" h="4599855">
                <a:moveTo>
                  <a:pt x="1437454" y="0"/>
                </a:moveTo>
                <a:lnTo>
                  <a:pt x="0" y="0"/>
                </a:lnTo>
                <a:lnTo>
                  <a:pt x="0" y="4599855"/>
                </a:lnTo>
                <a:lnTo>
                  <a:pt x="1437454" y="4599855"/>
                </a:lnTo>
                <a:lnTo>
                  <a:pt x="1437454" y="0"/>
                </a:lnTo>
                <a:close/>
              </a:path>
            </a:pathLst>
          </a:custGeom>
          <a:blipFill>
            <a:blip r:embed="rId4">
              <a:alphaModFix amt="30000"/>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5" name="TextBox 5"/>
          <p:cNvSpPr txBox="1"/>
          <p:nvPr/>
        </p:nvSpPr>
        <p:spPr>
          <a:xfrm>
            <a:off x="1815881" y="1601420"/>
            <a:ext cx="14169608" cy="7102864"/>
          </a:xfrm>
          <a:prstGeom prst="roundRect">
            <a:avLst>
              <a:gd name="adj" fmla="val 5744"/>
            </a:avLst>
          </a:prstGeom>
          <a:solidFill>
            <a:schemeClr val="accent4">
              <a:lumMod val="40000"/>
              <a:lumOff val="60000"/>
            </a:schemeClr>
          </a:solidFill>
          <a:ln w="76200">
            <a:solidFill>
              <a:schemeClr val="tx1"/>
            </a:solidFill>
          </a:ln>
        </p:spPr>
        <p:txBody>
          <a:bodyPr wrap="square" lIns="0" tIns="0" rIns="0" bIns="0" rtlCol="0" anchor="t">
            <a:spAutoFit/>
          </a:bodyPr>
          <a:lstStyle/>
          <a:p>
            <a:pPr>
              <a:lnSpc>
                <a:spcPts val="4474"/>
              </a:lnSpc>
            </a:pPr>
            <a:r>
              <a:rPr lang="en-US" sz="3600">
                <a:solidFill>
                  <a:srgbClr val="2D2F3B"/>
                </a:solidFill>
                <a:latin typeface="+mj-lt"/>
              </a:rPr>
              <a:t>     Điều hòa biểu hiện gene là kiểm soát quá trình tạo ra sản phẩm của gene</a:t>
            </a:r>
          </a:p>
          <a:p>
            <a:pPr>
              <a:lnSpc>
                <a:spcPts val="4474"/>
              </a:lnSpc>
            </a:pPr>
            <a:r>
              <a:rPr lang="en-US" sz="3600">
                <a:solidFill>
                  <a:srgbClr val="2D2F3B"/>
                </a:solidFill>
                <a:latin typeface="+mj-lt"/>
              </a:rPr>
              <a:t>     Hệ thống lactose ở vi khuẩn E.Coli gồm: gene điều hòa (tạo ra protein ức chế điều hòa họa động của operon) và operon Lac (gồm vùng promoter, vùng operator và các gene mã hóa enzyme chuyển hóa và sử dụng đường lactose, các gene này có chung cơ chế điều hòa</a:t>
            </a:r>
          </a:p>
          <a:p>
            <a:pPr>
              <a:lnSpc>
                <a:spcPts val="4474"/>
              </a:lnSpc>
            </a:pPr>
            <a:r>
              <a:rPr lang="en-US" sz="3600">
                <a:solidFill>
                  <a:srgbClr val="2D2F3B"/>
                </a:solidFill>
                <a:latin typeface="+mj-lt"/>
              </a:rPr>
              <a:t>     Điều hòa biểu hiện gene đảm bảo cho tế bào có thể thích ứng với môi trường và quá trình phát triển bình thường của cá thể</a:t>
            </a:r>
          </a:p>
          <a:p>
            <a:pPr>
              <a:lnSpc>
                <a:spcPts val="4474"/>
              </a:lnSpc>
            </a:pPr>
            <a:r>
              <a:rPr lang="en-US" sz="3600">
                <a:solidFill>
                  <a:srgbClr val="2D2F3B"/>
                </a:solidFill>
                <a:latin typeface="+mj-lt"/>
              </a:rPr>
              <a:t>     Con người đã ứng dụng những hiểu biết về điều hòa biểu hiện gene trong nhiều lĩnh vực nhứ: nông nghiệp, y học,.... nhằm tạo ra nhiều sản phẩm phục vụ cho đời sống con người, điều trị bệnh do rối loạn dideuf hòa hoạt động gene gây ra.</a:t>
            </a:r>
          </a:p>
        </p:txBody>
      </p:sp>
      <p:sp>
        <p:nvSpPr>
          <p:cNvPr id="6" name="TextBox 6"/>
          <p:cNvSpPr txBox="1"/>
          <p:nvPr/>
        </p:nvSpPr>
        <p:spPr>
          <a:xfrm>
            <a:off x="0" y="287333"/>
            <a:ext cx="18288000" cy="666849"/>
          </a:xfrm>
          <a:prstGeom prst="rect">
            <a:avLst/>
          </a:prstGeom>
        </p:spPr>
        <p:txBody>
          <a:bodyPr lIns="0" tIns="0" rIns="0" bIns="0" rtlCol="0" anchor="t">
            <a:spAutoFit/>
          </a:bodyPr>
          <a:lstStyle/>
          <a:p>
            <a:pPr marL="0" lvl="0" indent="0" algn="ctr">
              <a:lnSpc>
                <a:spcPts val="5150"/>
              </a:lnSpc>
              <a:spcBef>
                <a:spcPct val="0"/>
              </a:spcBef>
            </a:pPr>
            <a:r>
              <a:rPr lang="en-US" sz="5000" b="1" spc="-300">
                <a:solidFill>
                  <a:srgbClr val="136447"/>
                </a:solidFill>
                <a:latin typeface="+mj-lt"/>
              </a:rPr>
              <a:t>TÓM TẮT NỘI DUNG</a:t>
            </a:r>
          </a:p>
        </p:txBody>
      </p:sp>
      <p:sp>
        <p:nvSpPr>
          <p:cNvPr id="8" name="Freeform 22">
            <a:extLst>
              <a:ext uri="{FF2B5EF4-FFF2-40B4-BE49-F238E27FC236}">
                <a16:creationId xmlns:a16="http://schemas.microsoft.com/office/drawing/2014/main" id="{B99DAB99-DC65-885C-4C9E-4D954B2D061C}"/>
              </a:ext>
            </a:extLst>
          </p:cNvPr>
          <p:cNvSpPr/>
          <p:nvPr/>
        </p:nvSpPr>
        <p:spPr>
          <a:xfrm>
            <a:off x="15392400" y="6362701"/>
            <a:ext cx="2894309" cy="3646379"/>
          </a:xfrm>
          <a:custGeom>
            <a:avLst/>
            <a:gdLst/>
            <a:ahLst/>
            <a:cxnLst/>
            <a:rect l="l" t="t" r="r" b="b"/>
            <a:pathLst>
              <a:path w="2337233" h="2644676">
                <a:moveTo>
                  <a:pt x="0" y="0"/>
                </a:moveTo>
                <a:lnTo>
                  <a:pt x="2337233" y="0"/>
                </a:lnTo>
                <a:lnTo>
                  <a:pt x="2337233" y="2644676"/>
                </a:lnTo>
                <a:lnTo>
                  <a:pt x="0" y="2644676"/>
                </a:lnTo>
                <a:lnTo>
                  <a:pt x="0" y="0"/>
                </a:lnTo>
                <a:close/>
              </a:path>
            </a:pathLst>
          </a:custGeom>
          <a:blipFill>
            <a:blip r:embed="rId6"/>
            <a:stretch>
              <a:fillRect/>
            </a:stretch>
          </a:blipFill>
        </p:spPr>
        <p:txBody>
          <a:bodyPr/>
          <a:lstStyle/>
          <a:p>
            <a:endParaRPr lang="en-US">
              <a:latin typeface="+mj-lt"/>
            </a:endParaRPr>
          </a:p>
        </p:txBody>
      </p:sp>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20678">
            <a:off x="15440396" y="-186868"/>
            <a:ext cx="1751856" cy="3080481"/>
          </a:xfrm>
          <a:custGeom>
            <a:avLst/>
            <a:gdLst/>
            <a:ahLst/>
            <a:cxnLst/>
            <a:rect l="l" t="t" r="r" b="b"/>
            <a:pathLst>
              <a:path w="1751856" h="3080481">
                <a:moveTo>
                  <a:pt x="0" y="0"/>
                </a:moveTo>
                <a:lnTo>
                  <a:pt x="1751856" y="0"/>
                </a:lnTo>
                <a:lnTo>
                  <a:pt x="1751856" y="3080481"/>
                </a:lnTo>
                <a:lnTo>
                  <a:pt x="0" y="3080481"/>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573836">
            <a:off x="15197035" y="7226146"/>
            <a:ext cx="2238579" cy="3936339"/>
          </a:xfrm>
          <a:custGeom>
            <a:avLst/>
            <a:gdLst/>
            <a:ahLst/>
            <a:cxnLst/>
            <a:rect l="l" t="t" r="r" b="b"/>
            <a:pathLst>
              <a:path w="2238579" h="3936339">
                <a:moveTo>
                  <a:pt x="0" y="0"/>
                </a:moveTo>
                <a:lnTo>
                  <a:pt x="2238579" y="0"/>
                </a:lnTo>
                <a:lnTo>
                  <a:pt x="2238579" y="3936339"/>
                </a:lnTo>
                <a:lnTo>
                  <a:pt x="0" y="3936339"/>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304946">
            <a:off x="15592854" y="4278891"/>
            <a:ext cx="1446941" cy="2544315"/>
          </a:xfrm>
          <a:custGeom>
            <a:avLst/>
            <a:gdLst/>
            <a:ahLst/>
            <a:cxnLst/>
            <a:rect l="l" t="t" r="r" b="b"/>
            <a:pathLst>
              <a:path w="1446941" h="2544315">
                <a:moveTo>
                  <a:pt x="0" y="0"/>
                </a:moveTo>
                <a:lnTo>
                  <a:pt x="1446941" y="0"/>
                </a:lnTo>
                <a:lnTo>
                  <a:pt x="1446941" y="2544315"/>
                </a:lnTo>
                <a:lnTo>
                  <a:pt x="0" y="2544315"/>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p:cNvGrpSpPr/>
          <p:nvPr/>
        </p:nvGrpSpPr>
        <p:grpSpPr>
          <a:xfrm>
            <a:off x="9982200" y="1353372"/>
            <a:ext cx="7683936" cy="6445334"/>
            <a:chOff x="0" y="0"/>
            <a:chExt cx="3234394" cy="1737044"/>
          </a:xfrm>
        </p:grpSpPr>
        <p:sp>
          <p:nvSpPr>
            <p:cNvPr id="9" name="Freeform 9"/>
            <p:cNvSpPr/>
            <p:nvPr/>
          </p:nvSpPr>
          <p:spPr>
            <a:xfrm>
              <a:off x="0" y="0"/>
              <a:ext cx="3234394" cy="1737044"/>
            </a:xfrm>
            <a:custGeom>
              <a:avLst/>
              <a:gdLst/>
              <a:ahLst/>
              <a:cxnLst/>
              <a:rect l="l" t="t" r="r" b="b"/>
              <a:pathLst>
                <a:path w="3234394" h="1737044">
                  <a:moveTo>
                    <a:pt x="32900" y="0"/>
                  </a:moveTo>
                  <a:lnTo>
                    <a:pt x="3201494" y="0"/>
                  </a:lnTo>
                  <a:cubicBezTo>
                    <a:pt x="3219664" y="0"/>
                    <a:pt x="3234394" y="14730"/>
                    <a:pt x="3234394" y="32900"/>
                  </a:cubicBezTo>
                  <a:lnTo>
                    <a:pt x="3234394" y="1704144"/>
                  </a:lnTo>
                  <a:cubicBezTo>
                    <a:pt x="3234394" y="1722314"/>
                    <a:pt x="3219664" y="1737044"/>
                    <a:pt x="3201494" y="1737044"/>
                  </a:cubicBezTo>
                  <a:lnTo>
                    <a:pt x="32900" y="1737044"/>
                  </a:lnTo>
                  <a:cubicBezTo>
                    <a:pt x="14730" y="1737044"/>
                    <a:pt x="0" y="1722314"/>
                    <a:pt x="0" y="1704144"/>
                  </a:cubicBezTo>
                  <a:lnTo>
                    <a:pt x="0" y="32900"/>
                  </a:lnTo>
                  <a:cubicBezTo>
                    <a:pt x="0" y="14730"/>
                    <a:pt x="14730" y="0"/>
                    <a:pt x="32900" y="0"/>
                  </a:cubicBezTo>
                  <a:close/>
                </a:path>
              </a:pathLst>
            </a:custGeom>
            <a:solidFill>
              <a:srgbClr val="000000">
                <a:alpha val="0"/>
              </a:srgbClr>
            </a:solidFill>
            <a:ln w="38100" cap="rnd">
              <a:solidFill>
                <a:srgbClr val="000000"/>
              </a:solidFill>
              <a:prstDash val="lgDash"/>
              <a:round/>
            </a:ln>
          </p:spPr>
          <p:txBody>
            <a:bodyPr/>
            <a:lstStyle/>
            <a:p>
              <a:endParaRPr lang="en-US"/>
            </a:p>
          </p:txBody>
        </p:sp>
        <p:sp>
          <p:nvSpPr>
            <p:cNvPr id="10" name="TextBox 10"/>
            <p:cNvSpPr txBox="1"/>
            <p:nvPr/>
          </p:nvSpPr>
          <p:spPr>
            <a:xfrm>
              <a:off x="0" y="-152400"/>
              <a:ext cx="3234394" cy="1889444"/>
            </a:xfrm>
            <a:prstGeom prst="rect">
              <a:avLst/>
            </a:prstGeom>
          </p:spPr>
          <p:txBody>
            <a:bodyPr lIns="49645" tIns="49645" rIns="49645" bIns="49645" rtlCol="0" anchor="ctr"/>
            <a:lstStyle/>
            <a:p>
              <a:pPr>
                <a:lnSpc>
                  <a:spcPts val="5599"/>
                </a:lnSpc>
              </a:pPr>
              <a:endParaRPr/>
            </a:p>
          </p:txBody>
        </p:sp>
      </p:grpSp>
      <p:sp>
        <p:nvSpPr>
          <p:cNvPr id="12" name="Freeform 12"/>
          <p:cNvSpPr/>
          <p:nvPr/>
        </p:nvSpPr>
        <p:spPr>
          <a:xfrm>
            <a:off x="1711105" y="5881056"/>
            <a:ext cx="6248400" cy="4343132"/>
          </a:xfrm>
          <a:custGeom>
            <a:avLst/>
            <a:gdLst/>
            <a:ahLst/>
            <a:cxnLst/>
            <a:rect l="l" t="t" r="r" b="b"/>
            <a:pathLst>
              <a:path w="6783954" h="5037085">
                <a:moveTo>
                  <a:pt x="0" y="0"/>
                </a:moveTo>
                <a:lnTo>
                  <a:pt x="6783953" y="0"/>
                </a:lnTo>
                <a:lnTo>
                  <a:pt x="6783953" y="5037085"/>
                </a:lnTo>
                <a:lnTo>
                  <a:pt x="0" y="5037085"/>
                </a:lnTo>
                <a:lnTo>
                  <a:pt x="0" y="0"/>
                </a:lnTo>
                <a:close/>
              </a:path>
            </a:pathLst>
          </a:custGeom>
          <a:blipFill>
            <a:blip r:embed="rId4"/>
            <a:stretch>
              <a:fillRect/>
            </a:stretch>
          </a:blipFill>
        </p:spPr>
        <p:txBody>
          <a:bodyPr/>
          <a:lstStyle/>
          <a:p>
            <a:endParaRPr lang="en-US"/>
          </a:p>
        </p:txBody>
      </p:sp>
      <p:grpSp>
        <p:nvGrpSpPr>
          <p:cNvPr id="13" name="Group 6">
            <a:extLst>
              <a:ext uri="{FF2B5EF4-FFF2-40B4-BE49-F238E27FC236}">
                <a16:creationId xmlns:a16="http://schemas.microsoft.com/office/drawing/2014/main" id="{1F0F97A1-D009-F6FE-16FF-128279749C2D}"/>
              </a:ext>
            </a:extLst>
          </p:cNvPr>
          <p:cNvGrpSpPr/>
          <p:nvPr/>
        </p:nvGrpSpPr>
        <p:grpSpPr>
          <a:xfrm>
            <a:off x="0" y="298059"/>
            <a:ext cx="19109382" cy="730642"/>
            <a:chOff x="-31" y="177738"/>
            <a:chExt cx="25479177" cy="974189"/>
          </a:xfrm>
        </p:grpSpPr>
        <p:sp>
          <p:nvSpPr>
            <p:cNvPr id="14" name="AutoShape 7">
              <a:extLst>
                <a:ext uri="{FF2B5EF4-FFF2-40B4-BE49-F238E27FC236}">
                  <a16:creationId xmlns:a16="http://schemas.microsoft.com/office/drawing/2014/main" id="{5D569980-0304-1E02-23FB-38ECA068B0C1}"/>
                </a:ext>
              </a:extLst>
            </p:cNvPr>
            <p:cNvSpPr/>
            <p:nvPr/>
          </p:nvSpPr>
          <p:spPr>
            <a:xfrm>
              <a:off x="14" y="1132877"/>
              <a:ext cx="25479132" cy="19050"/>
            </a:xfrm>
            <a:prstGeom prst="line">
              <a:avLst/>
            </a:prstGeom>
            <a:ln w="38100" cap="rnd">
              <a:solidFill>
                <a:srgbClr val="136447"/>
              </a:solidFill>
              <a:prstDash val="solid"/>
              <a:headEnd type="none" w="sm" len="sm"/>
              <a:tailEnd type="none" w="sm" len="sm"/>
            </a:ln>
          </p:spPr>
          <p:txBody>
            <a:bodyPr/>
            <a:lstStyle/>
            <a:p>
              <a:endParaRPr lang="en-US"/>
            </a:p>
          </p:txBody>
        </p:sp>
        <p:sp>
          <p:nvSpPr>
            <p:cNvPr id="15" name="TextBox 8">
              <a:extLst>
                <a:ext uri="{FF2B5EF4-FFF2-40B4-BE49-F238E27FC236}">
                  <a16:creationId xmlns:a16="http://schemas.microsoft.com/office/drawing/2014/main" id="{23A022AA-4542-6F88-F8FD-B6D22DFE6C62}"/>
                </a:ext>
              </a:extLst>
            </p:cNvPr>
            <p:cNvSpPr txBox="1"/>
            <p:nvPr/>
          </p:nvSpPr>
          <p:spPr>
            <a:xfrm>
              <a:off x="-31" y="177738"/>
              <a:ext cx="24383956" cy="854934"/>
            </a:xfrm>
            <a:prstGeom prst="rect">
              <a:avLst/>
            </a:prstGeom>
          </p:spPr>
          <p:txBody>
            <a:bodyPr lIns="0" tIns="0" rIns="0" bIns="0" rtlCol="0" anchor="t">
              <a:spAutoFit/>
            </a:bodyPr>
            <a:lstStyle/>
            <a:p>
              <a:pPr marL="0" lvl="0" indent="0" algn="ctr">
                <a:lnSpc>
                  <a:spcPts val="4951"/>
                </a:lnSpc>
                <a:spcBef>
                  <a:spcPct val="0"/>
                </a:spcBef>
              </a:pPr>
              <a:r>
                <a:rPr lang="vi-VN" sz="4800" b="1">
                  <a:solidFill>
                    <a:srgbClr val="136447"/>
                  </a:solidFill>
                  <a:latin typeface="Arial" panose="020B0604020202020204" pitchFamily="34" charset="0"/>
                </a:rPr>
                <a:t>LUYỆN TẬP</a:t>
              </a:r>
            </a:p>
          </p:txBody>
        </p:sp>
      </p:grpSp>
      <p:pic>
        <p:nvPicPr>
          <p:cNvPr id="5" name="Picture 4">
            <a:extLst>
              <a:ext uri="{FF2B5EF4-FFF2-40B4-BE49-F238E27FC236}">
                <a16:creationId xmlns:a16="http://schemas.microsoft.com/office/drawing/2014/main" id="{AF81544B-0908-2D8D-CFBB-E936D07AA040}"/>
              </a:ext>
            </a:extLst>
          </p:cNvPr>
          <p:cNvPicPr>
            <a:picLocks noChangeAspect="1"/>
          </p:cNvPicPr>
          <p:nvPr/>
        </p:nvPicPr>
        <p:blipFill>
          <a:blip r:embed="rId5"/>
          <a:stretch>
            <a:fillRect/>
          </a:stretch>
        </p:blipFill>
        <p:spPr>
          <a:xfrm>
            <a:off x="11601572" y="1954053"/>
            <a:ext cx="4400319" cy="4400319"/>
          </a:xfrm>
          <a:prstGeom prst="rect">
            <a:avLst/>
          </a:prstGeom>
        </p:spPr>
      </p:pic>
      <p:sp>
        <p:nvSpPr>
          <p:cNvPr id="7" name="TextBox 6">
            <a:extLst>
              <a:ext uri="{FF2B5EF4-FFF2-40B4-BE49-F238E27FC236}">
                <a16:creationId xmlns:a16="http://schemas.microsoft.com/office/drawing/2014/main" id="{4A3A69C9-23D2-5946-3A15-DCF77A24689C}"/>
              </a:ext>
            </a:extLst>
          </p:cNvPr>
          <p:cNvSpPr txBox="1"/>
          <p:nvPr/>
        </p:nvSpPr>
        <p:spPr>
          <a:xfrm>
            <a:off x="10134601" y="6679043"/>
            <a:ext cx="7531536" cy="584775"/>
          </a:xfrm>
          <a:prstGeom prst="rect">
            <a:avLst/>
          </a:prstGeom>
          <a:noFill/>
        </p:spPr>
        <p:txBody>
          <a:bodyPr wrap="square">
            <a:spAutoFit/>
          </a:bodyPr>
          <a:lstStyle/>
          <a:p>
            <a:r>
              <a:rPr lang="vi-VN" sz="3200" b="1" dirty="0">
                <a:effectLst/>
                <a:ea typeface="Calibri" panose="020F0502020204030204" pitchFamily="34" charset="0"/>
              </a:rPr>
              <a:t>https://quizizz.com/join?gc=97695222</a:t>
            </a:r>
            <a:endParaRPr lang="en-US" sz="3200" b="1" dirty="0"/>
          </a:p>
        </p:txBody>
      </p:sp>
      <p:pic>
        <p:nvPicPr>
          <p:cNvPr id="17" name="Picture 16">
            <a:extLst>
              <a:ext uri="{FF2B5EF4-FFF2-40B4-BE49-F238E27FC236}">
                <a16:creationId xmlns:a16="http://schemas.microsoft.com/office/drawing/2014/main" id="{24D665DE-0862-0207-B7DD-84B5A154EE54}"/>
              </a:ext>
            </a:extLst>
          </p:cNvPr>
          <p:cNvPicPr>
            <a:picLocks noChangeAspect="1"/>
          </p:cNvPicPr>
          <p:nvPr/>
        </p:nvPicPr>
        <p:blipFill>
          <a:blip r:embed="rId6"/>
          <a:stretch>
            <a:fillRect/>
          </a:stretch>
        </p:blipFill>
        <p:spPr>
          <a:xfrm>
            <a:off x="753832" y="1105118"/>
            <a:ext cx="8390168" cy="4719470"/>
          </a:xfrm>
          <a:prstGeom prst="rect">
            <a:avLst/>
          </a:prstGeom>
        </p:spPr>
      </p:pic>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0151" y="6728189"/>
            <a:ext cx="12533531" cy="6882048"/>
          </a:xfrm>
          <a:custGeom>
            <a:avLst/>
            <a:gdLst/>
            <a:ahLst/>
            <a:cxnLst/>
            <a:rect l="l" t="t" r="r" b="b"/>
            <a:pathLst>
              <a:path w="12533531" h="6882048">
                <a:moveTo>
                  <a:pt x="0" y="0"/>
                </a:moveTo>
                <a:lnTo>
                  <a:pt x="12533531" y="0"/>
                </a:lnTo>
                <a:lnTo>
                  <a:pt x="12533531" y="6882048"/>
                </a:lnTo>
                <a:lnTo>
                  <a:pt x="0" y="6882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10194">
            <a:off x="616483" y="6443723"/>
            <a:ext cx="1952859" cy="3433927"/>
          </a:xfrm>
          <a:custGeom>
            <a:avLst/>
            <a:gdLst/>
            <a:ahLst/>
            <a:cxnLst/>
            <a:rect l="l" t="t" r="r" b="b"/>
            <a:pathLst>
              <a:path w="1952859" h="3433927">
                <a:moveTo>
                  <a:pt x="0" y="0"/>
                </a:moveTo>
                <a:lnTo>
                  <a:pt x="1952859" y="0"/>
                </a:lnTo>
                <a:lnTo>
                  <a:pt x="1952859" y="3433927"/>
                </a:lnTo>
                <a:lnTo>
                  <a:pt x="0" y="3433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3057416" y="-3567934"/>
            <a:ext cx="12533531" cy="6882048"/>
          </a:xfrm>
          <a:custGeom>
            <a:avLst/>
            <a:gdLst/>
            <a:ahLst/>
            <a:cxnLst/>
            <a:rect l="l" t="t" r="r" b="b"/>
            <a:pathLst>
              <a:path w="12533531" h="6882048">
                <a:moveTo>
                  <a:pt x="0" y="6882049"/>
                </a:moveTo>
                <a:lnTo>
                  <a:pt x="12533531" y="6882049"/>
                </a:lnTo>
                <a:lnTo>
                  <a:pt x="12533531" y="0"/>
                </a:lnTo>
                <a:lnTo>
                  <a:pt x="0" y="0"/>
                </a:lnTo>
                <a:lnTo>
                  <a:pt x="0" y="688204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546225">
            <a:off x="15627679" y="6513329"/>
            <a:ext cx="1967199" cy="2997117"/>
          </a:xfrm>
          <a:custGeom>
            <a:avLst/>
            <a:gdLst/>
            <a:ahLst/>
            <a:cxnLst/>
            <a:rect l="l" t="t" r="r" b="b"/>
            <a:pathLst>
              <a:path w="1967199" h="2997117">
                <a:moveTo>
                  <a:pt x="0" y="0"/>
                </a:moveTo>
                <a:lnTo>
                  <a:pt x="1967199" y="0"/>
                </a:lnTo>
                <a:lnTo>
                  <a:pt x="1967199" y="2997117"/>
                </a:lnTo>
                <a:lnTo>
                  <a:pt x="0" y="29971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4713040" y="1028700"/>
            <a:ext cx="800642" cy="917462"/>
          </a:xfrm>
          <a:custGeom>
            <a:avLst/>
            <a:gdLst/>
            <a:ahLst/>
            <a:cxnLst/>
            <a:rect l="l" t="t" r="r" b="b"/>
            <a:pathLst>
              <a:path w="800642" h="917462">
                <a:moveTo>
                  <a:pt x="0" y="0"/>
                </a:moveTo>
                <a:lnTo>
                  <a:pt x="800642" y="0"/>
                </a:lnTo>
                <a:lnTo>
                  <a:pt x="800642" y="917462"/>
                </a:lnTo>
                <a:lnTo>
                  <a:pt x="0" y="9174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3036303" flipH="1">
            <a:off x="-1448515" y="881857"/>
            <a:ext cx="4954429" cy="4801293"/>
          </a:xfrm>
          <a:custGeom>
            <a:avLst/>
            <a:gdLst/>
            <a:ahLst/>
            <a:cxnLst/>
            <a:rect l="l" t="t" r="r" b="b"/>
            <a:pathLst>
              <a:path w="4954429" h="4801293">
                <a:moveTo>
                  <a:pt x="4954430" y="0"/>
                </a:moveTo>
                <a:lnTo>
                  <a:pt x="0" y="0"/>
                </a:lnTo>
                <a:lnTo>
                  <a:pt x="0" y="4801293"/>
                </a:lnTo>
                <a:lnTo>
                  <a:pt x="4954430" y="4801293"/>
                </a:lnTo>
                <a:lnTo>
                  <a:pt x="495443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2007842" y="469684"/>
            <a:ext cx="768281" cy="880380"/>
          </a:xfrm>
          <a:custGeom>
            <a:avLst/>
            <a:gdLst/>
            <a:ahLst/>
            <a:cxnLst/>
            <a:rect l="l" t="t" r="r" b="b"/>
            <a:pathLst>
              <a:path w="768281" h="880380">
                <a:moveTo>
                  <a:pt x="0" y="0"/>
                </a:moveTo>
                <a:lnTo>
                  <a:pt x="768282" y="0"/>
                </a:lnTo>
                <a:lnTo>
                  <a:pt x="768282" y="880380"/>
                </a:lnTo>
                <a:lnTo>
                  <a:pt x="0" y="8803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2713098" y="5864409"/>
            <a:ext cx="753212" cy="863112"/>
          </a:xfrm>
          <a:custGeom>
            <a:avLst/>
            <a:gdLst/>
            <a:ahLst/>
            <a:cxnLst/>
            <a:rect l="l" t="t" r="r" b="b"/>
            <a:pathLst>
              <a:path w="753212" h="863112">
                <a:moveTo>
                  <a:pt x="0" y="0"/>
                </a:moveTo>
                <a:lnTo>
                  <a:pt x="753212" y="0"/>
                </a:lnTo>
                <a:lnTo>
                  <a:pt x="753212" y="863112"/>
                </a:lnTo>
                <a:lnTo>
                  <a:pt x="0" y="863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3474860">
            <a:off x="16456243" y="280962"/>
            <a:ext cx="1204944" cy="2118786"/>
          </a:xfrm>
          <a:custGeom>
            <a:avLst/>
            <a:gdLst/>
            <a:ahLst/>
            <a:cxnLst/>
            <a:rect l="l" t="t" r="r" b="b"/>
            <a:pathLst>
              <a:path w="1204944" h="2118786">
                <a:moveTo>
                  <a:pt x="0" y="0"/>
                </a:moveTo>
                <a:lnTo>
                  <a:pt x="1204944" y="0"/>
                </a:lnTo>
                <a:lnTo>
                  <a:pt x="1204944" y="2118786"/>
                </a:lnTo>
                <a:lnTo>
                  <a:pt x="0" y="21187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7058715" y="9128436"/>
            <a:ext cx="753212" cy="863112"/>
          </a:xfrm>
          <a:custGeom>
            <a:avLst/>
            <a:gdLst/>
            <a:ahLst/>
            <a:cxnLst/>
            <a:rect l="l" t="t" r="r" b="b"/>
            <a:pathLst>
              <a:path w="753212" h="863112">
                <a:moveTo>
                  <a:pt x="0" y="0"/>
                </a:moveTo>
                <a:lnTo>
                  <a:pt x="753212" y="0"/>
                </a:lnTo>
                <a:lnTo>
                  <a:pt x="753212" y="863112"/>
                </a:lnTo>
                <a:lnTo>
                  <a:pt x="0" y="8631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rot="2807856">
            <a:off x="16630756" y="3439536"/>
            <a:ext cx="393075" cy="2807680"/>
          </a:xfrm>
          <a:custGeom>
            <a:avLst/>
            <a:gdLst/>
            <a:ahLst/>
            <a:cxnLst/>
            <a:rect l="l" t="t" r="r" b="b"/>
            <a:pathLst>
              <a:path w="393075" h="2807680">
                <a:moveTo>
                  <a:pt x="0" y="0"/>
                </a:moveTo>
                <a:lnTo>
                  <a:pt x="393075" y="0"/>
                </a:lnTo>
                <a:lnTo>
                  <a:pt x="393075" y="2807679"/>
                </a:lnTo>
                <a:lnTo>
                  <a:pt x="0" y="2807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rot="2807856">
            <a:off x="16289289" y="2917862"/>
            <a:ext cx="393075" cy="2807680"/>
          </a:xfrm>
          <a:custGeom>
            <a:avLst/>
            <a:gdLst/>
            <a:ahLst/>
            <a:cxnLst/>
            <a:rect l="l" t="t" r="r" b="b"/>
            <a:pathLst>
              <a:path w="393075" h="2807680">
                <a:moveTo>
                  <a:pt x="0" y="0"/>
                </a:moveTo>
                <a:lnTo>
                  <a:pt x="393075" y="0"/>
                </a:lnTo>
                <a:lnTo>
                  <a:pt x="393075" y="2807679"/>
                </a:lnTo>
                <a:lnTo>
                  <a:pt x="0" y="2807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rot="-545948">
            <a:off x="16331585" y="3295919"/>
            <a:ext cx="393075" cy="2807680"/>
          </a:xfrm>
          <a:custGeom>
            <a:avLst/>
            <a:gdLst/>
            <a:ahLst/>
            <a:cxnLst/>
            <a:rect l="l" t="t" r="r" b="b"/>
            <a:pathLst>
              <a:path w="393075" h="2807680">
                <a:moveTo>
                  <a:pt x="0" y="0"/>
                </a:moveTo>
                <a:lnTo>
                  <a:pt x="393075" y="0"/>
                </a:lnTo>
                <a:lnTo>
                  <a:pt x="393075" y="2807679"/>
                </a:lnTo>
                <a:lnTo>
                  <a:pt x="0" y="2807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TextBox 17"/>
          <p:cNvSpPr txBox="1"/>
          <p:nvPr/>
        </p:nvSpPr>
        <p:spPr>
          <a:xfrm>
            <a:off x="4586045" y="2442167"/>
            <a:ext cx="9016343" cy="4955793"/>
          </a:xfrm>
          <a:prstGeom prst="rect">
            <a:avLst/>
          </a:prstGeom>
        </p:spPr>
        <p:txBody>
          <a:bodyPr lIns="50800" tIns="50800" rIns="50800" bIns="50800" rtlCol="0" anchor="ctr"/>
          <a:lstStyle/>
          <a:p>
            <a:pPr algn="ctr">
              <a:lnSpc>
                <a:spcPts val="2659"/>
              </a:lnSpc>
            </a:pPr>
            <a:endParaRPr/>
          </a:p>
        </p:txBody>
      </p:sp>
      <p:grpSp>
        <p:nvGrpSpPr>
          <p:cNvPr id="20" name="Group 19">
            <a:extLst>
              <a:ext uri="{FF2B5EF4-FFF2-40B4-BE49-F238E27FC236}">
                <a16:creationId xmlns:a16="http://schemas.microsoft.com/office/drawing/2014/main" id="{F32AE611-E01E-5A06-31AB-B2571CB75754}"/>
              </a:ext>
            </a:extLst>
          </p:cNvPr>
          <p:cNvGrpSpPr/>
          <p:nvPr/>
        </p:nvGrpSpPr>
        <p:grpSpPr>
          <a:xfrm>
            <a:off x="3545697" y="2247900"/>
            <a:ext cx="11097040" cy="5682824"/>
            <a:chOff x="3545697" y="2247900"/>
            <a:chExt cx="11097040" cy="5682824"/>
          </a:xfrm>
        </p:grpSpPr>
        <p:sp>
          <p:nvSpPr>
            <p:cNvPr id="16" name="Freeform 16"/>
            <p:cNvSpPr/>
            <p:nvPr/>
          </p:nvSpPr>
          <p:spPr>
            <a:xfrm>
              <a:off x="3545697" y="2247900"/>
              <a:ext cx="11097040" cy="5682824"/>
            </a:xfrm>
            <a:custGeom>
              <a:avLst/>
              <a:gdLst/>
              <a:ahLst/>
              <a:cxnLst/>
              <a:rect l="l" t="t" r="r" b="b"/>
              <a:pathLst>
                <a:path w="2236606" h="959458">
                  <a:moveTo>
                    <a:pt x="1118303" y="0"/>
                  </a:moveTo>
                  <a:cubicBezTo>
                    <a:pt x="500681" y="0"/>
                    <a:pt x="0" y="214782"/>
                    <a:pt x="0" y="479729"/>
                  </a:cubicBezTo>
                  <a:cubicBezTo>
                    <a:pt x="0" y="744676"/>
                    <a:pt x="500681" y="959458"/>
                    <a:pt x="1118303" y="959458"/>
                  </a:cubicBezTo>
                  <a:cubicBezTo>
                    <a:pt x="1735925" y="959458"/>
                    <a:pt x="2236606" y="744676"/>
                    <a:pt x="2236606" y="479729"/>
                  </a:cubicBezTo>
                  <a:cubicBezTo>
                    <a:pt x="2236606" y="214782"/>
                    <a:pt x="1735925" y="0"/>
                    <a:pt x="1118303" y="0"/>
                  </a:cubicBezTo>
                  <a:close/>
                </a:path>
              </a:pathLst>
            </a:custGeom>
            <a:solidFill>
              <a:schemeClr val="bg2"/>
            </a:solidFill>
            <a:ln w="161925" cap="sq">
              <a:solidFill>
                <a:srgbClr val="13655A"/>
              </a:solidFill>
              <a:prstDash val="solid"/>
              <a:miter/>
            </a:ln>
          </p:spPr>
          <p:txBody>
            <a:bodyPr/>
            <a:lstStyle/>
            <a:p>
              <a:endParaRPr lang="en-US"/>
            </a:p>
          </p:txBody>
        </p:sp>
        <p:sp>
          <p:nvSpPr>
            <p:cNvPr id="18" name="TextBox 18"/>
            <p:cNvSpPr txBox="1"/>
            <p:nvPr/>
          </p:nvSpPr>
          <p:spPr>
            <a:xfrm>
              <a:off x="4703207" y="3480899"/>
              <a:ext cx="8719013" cy="3513782"/>
            </a:xfrm>
            <a:prstGeom prst="rect">
              <a:avLst/>
            </a:prstGeom>
          </p:spPr>
          <p:txBody>
            <a:bodyPr lIns="0" tIns="0" rIns="0" bIns="0" rtlCol="0" anchor="t">
              <a:spAutoFit/>
            </a:bodyPr>
            <a:lstStyle/>
            <a:p>
              <a:pPr algn="ctr">
                <a:lnSpc>
                  <a:spcPts val="13742"/>
                </a:lnSpc>
                <a:spcBef>
                  <a:spcPct val="0"/>
                </a:spcBef>
              </a:pPr>
              <a:r>
                <a:rPr lang="en-US" sz="11800" b="1" spc="736">
                  <a:solidFill>
                    <a:srgbClr val="136447"/>
                  </a:solidFill>
                  <a:effectLst>
                    <a:outerShdw blurRad="50800" dist="38100" dir="18900000" algn="bl" rotWithShape="0">
                      <a:prstClr val="black">
                        <a:alpha val="40000"/>
                      </a:prstClr>
                    </a:outerShdw>
                  </a:effectLst>
                  <a:latin typeface="Arial" panose="020B0604020202020204" pitchFamily="34" charset="0"/>
                  <a:cs typeface="Arial" panose="020B0604020202020204" pitchFamily="34" charset="0"/>
                </a:rPr>
                <a:t>Cảm ơn đã lắng nghe</a:t>
              </a:r>
            </a:p>
          </p:txBody>
        </p:sp>
      </p:grpSp>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B1A0E0B-9820-7C03-A918-737EAD163F02}"/>
              </a:ext>
            </a:extLst>
          </p:cNvPr>
          <p:cNvGrpSpPr/>
          <p:nvPr/>
        </p:nvGrpSpPr>
        <p:grpSpPr>
          <a:xfrm>
            <a:off x="1584470" y="419101"/>
            <a:ext cx="15119060" cy="8811638"/>
            <a:chOff x="389244" y="2103102"/>
            <a:chExt cx="6699565" cy="4401387"/>
          </a:xfrm>
        </p:grpSpPr>
        <p:sp>
          <p:nvSpPr>
            <p:cNvPr id="7" name="Rounded Rectangle 5">
              <a:extLst>
                <a:ext uri="{FF2B5EF4-FFF2-40B4-BE49-F238E27FC236}">
                  <a16:creationId xmlns:a16="http://schemas.microsoft.com/office/drawing/2014/main" id="{54682946-0122-97D9-A9CB-B44D696FC4BB}"/>
                </a:ext>
              </a:extLst>
            </p:cNvPr>
            <p:cNvSpPr/>
            <p:nvPr/>
          </p:nvSpPr>
          <p:spPr>
            <a:xfrm>
              <a:off x="389244" y="2339895"/>
              <a:ext cx="6699565" cy="4164594"/>
            </a:xfrm>
            <a:prstGeom prst="roundRect">
              <a:avLst>
                <a:gd name="adj" fmla="val 4584"/>
              </a:avLst>
            </a:prstGeo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solidFill>
                  <a:prstClr val="black"/>
                </a:solidFill>
                <a:latin typeface="Century Gothic"/>
              </a:endParaRPr>
            </a:p>
          </p:txBody>
        </p:sp>
        <p:sp>
          <p:nvSpPr>
            <p:cNvPr id="8" name="Rounded Rectangle 8">
              <a:extLst>
                <a:ext uri="{FF2B5EF4-FFF2-40B4-BE49-F238E27FC236}">
                  <a16:creationId xmlns:a16="http://schemas.microsoft.com/office/drawing/2014/main" id="{147E8FE5-8704-63FC-0570-C108BC2A0D09}"/>
                </a:ext>
              </a:extLst>
            </p:cNvPr>
            <p:cNvSpPr/>
            <p:nvPr/>
          </p:nvSpPr>
          <p:spPr>
            <a:xfrm>
              <a:off x="667583" y="2739529"/>
              <a:ext cx="6098927" cy="3498706"/>
            </a:xfrm>
            <a:prstGeom prst="roundRect">
              <a:avLst>
                <a:gd name="adj" fmla="val 3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black"/>
                </a:solidFill>
                <a:latin typeface="Century Gothic"/>
              </a:endParaRPr>
            </a:p>
          </p:txBody>
        </p:sp>
        <p:sp>
          <p:nvSpPr>
            <p:cNvPr id="9" name="Round Same Side Corner Rectangle 10">
              <a:extLst>
                <a:ext uri="{FF2B5EF4-FFF2-40B4-BE49-F238E27FC236}">
                  <a16:creationId xmlns:a16="http://schemas.microsoft.com/office/drawing/2014/main" id="{81C5F4A3-5055-70BE-0E55-943186D96C8B}"/>
                </a:ext>
              </a:extLst>
            </p:cNvPr>
            <p:cNvSpPr/>
            <p:nvPr/>
          </p:nvSpPr>
          <p:spPr>
            <a:xfrm>
              <a:off x="2888001" y="2103102"/>
              <a:ext cx="1702051" cy="443619"/>
            </a:xfrm>
            <a:prstGeom prst="round2SameRect">
              <a:avLst>
                <a:gd name="adj1" fmla="val 19370"/>
                <a:gd name="adj2" fmla="val 0"/>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4000" b="1">
                  <a:solidFill>
                    <a:prstClr val="black"/>
                  </a:solidFill>
                  <a:latin typeface="Arial" panose="020B0604020202020204" pitchFamily="34" charset="0"/>
                </a:rPr>
                <a:t>VIDEO số 1</a:t>
              </a:r>
              <a:endParaRPr lang="vi-VN" sz="4000" b="1" dirty="0">
                <a:solidFill>
                  <a:prstClr val="black"/>
                </a:solidFill>
                <a:latin typeface="Arial" panose="020B0604020202020204" pitchFamily="34" charset="0"/>
              </a:endParaRPr>
            </a:p>
          </p:txBody>
        </p:sp>
      </p:grpSp>
      <p:pic>
        <p:nvPicPr>
          <p:cNvPr id="2" name="medical videos Lac Operon">
            <a:hlinkClick r:id="" action="ppaction://media"/>
            <a:extLst>
              <a:ext uri="{FF2B5EF4-FFF2-40B4-BE49-F238E27FC236}">
                <a16:creationId xmlns:a16="http://schemas.microsoft.com/office/drawing/2014/main" id="{D0BA8342-2AD1-970B-A119-32F3CF4B51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12604" y="1589305"/>
            <a:ext cx="13862792" cy="7285048"/>
          </a:xfrm>
          <a:prstGeom prst="rect">
            <a:avLst/>
          </a:prstGeom>
        </p:spPr>
      </p:pic>
    </p:spTree>
    <p:extLst>
      <p:ext uri="{BB962C8B-B14F-4D97-AF65-F5344CB8AC3E}">
        <p14:creationId xmlns:p14="http://schemas.microsoft.com/office/powerpoint/2010/main" val="124059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33600" y="1638301"/>
            <a:ext cx="14020800" cy="2800767"/>
          </a:xfrm>
          <a:prstGeom prst="rect">
            <a:avLst/>
          </a:prstGeom>
          <a:solidFill>
            <a:schemeClr val="bg1"/>
          </a:solidFill>
        </p:spPr>
        <p:txBody>
          <a:bodyPr wrap="square" rtlCol="0">
            <a:spAutoFit/>
          </a:bodyPr>
          <a:lstStyle/>
          <a:p>
            <a:r>
              <a:rPr lang="vi-VN" sz="4400" b="1" dirty="0">
                <a:latin typeface="Calibri" panose="020F0502020204030204" pitchFamily="34" charset="0"/>
                <a:ea typeface="Calibri" panose="020F0502020204030204" pitchFamily="34" charset="0"/>
                <a:cs typeface="Calibri" panose="020F0502020204030204" pitchFamily="34" charset="0"/>
              </a:rPr>
              <a:t>Câu 1:</a:t>
            </a:r>
            <a:r>
              <a:rPr lang="vi-VN" sz="4400" dirty="0">
                <a:latin typeface="Calibri" panose="020F0502020204030204" pitchFamily="34" charset="0"/>
                <a:ea typeface="Calibri" panose="020F0502020204030204" pitchFamily="34" charset="0"/>
                <a:cs typeface="Calibri" panose="020F0502020204030204" pitchFamily="34" charset="0"/>
              </a:rPr>
              <a:t> Quá trình tổng hợp phân tử RNA dựa trên mạch khuôn của gene gọi là quá trình gì?</a:t>
            </a:r>
            <a:endParaRPr lang="en-US" sz="4400" dirty="0">
              <a:latin typeface="Calibri" panose="020F0502020204030204" pitchFamily="34" charset="0"/>
              <a:ea typeface="Calibri" panose="020F0502020204030204" pitchFamily="34" charset="0"/>
              <a:cs typeface="Calibri" panose="020F0502020204030204" pitchFamily="34" charset="0"/>
            </a:endParaRPr>
          </a:p>
          <a:p>
            <a:pPr lvl="3"/>
            <a:r>
              <a:rPr lang="vi-VN" sz="4400" dirty="0">
                <a:latin typeface="Calibri" panose="020F0502020204030204" pitchFamily="34" charset="0"/>
                <a:ea typeface="Calibri" panose="020F0502020204030204" pitchFamily="34" charset="0"/>
                <a:cs typeface="Calibri" panose="020F0502020204030204" pitchFamily="34" charset="0"/>
              </a:rPr>
              <a:t>A. Tái bản DNA. 			</a:t>
            </a:r>
            <a:r>
              <a:rPr lang="en-US" sz="4400" dirty="0">
                <a:latin typeface="Calibri" panose="020F0502020204030204" pitchFamily="34" charset="0"/>
                <a:ea typeface="Calibri" panose="020F0502020204030204" pitchFamily="34" charset="0"/>
                <a:cs typeface="Calibri" panose="020F0502020204030204" pitchFamily="34" charset="0"/>
              </a:rPr>
              <a:t>	</a:t>
            </a:r>
            <a:r>
              <a:rPr lang="vi-VN" sz="4400" dirty="0">
                <a:latin typeface="Calibri" panose="020F0502020204030204" pitchFamily="34" charset="0"/>
                <a:ea typeface="Calibri" panose="020F0502020204030204" pitchFamily="34" charset="0"/>
                <a:cs typeface="Calibri" panose="020F0502020204030204" pitchFamily="34" charset="0"/>
              </a:rPr>
              <a:t>B. Dịch mã.		</a:t>
            </a:r>
            <a:endParaRPr lang="en-US" sz="4400" dirty="0">
              <a:latin typeface="Calibri" panose="020F0502020204030204" pitchFamily="34" charset="0"/>
              <a:ea typeface="Calibri" panose="020F0502020204030204" pitchFamily="34" charset="0"/>
              <a:cs typeface="Calibri" panose="020F0502020204030204" pitchFamily="34" charset="0"/>
            </a:endParaRPr>
          </a:p>
          <a:p>
            <a:pPr lvl="3"/>
            <a:r>
              <a:rPr lang="vi-VN" sz="4400" dirty="0">
                <a:latin typeface="Calibri" panose="020F0502020204030204" pitchFamily="34" charset="0"/>
                <a:ea typeface="Calibri" panose="020F0502020204030204" pitchFamily="34" charset="0"/>
                <a:cs typeface="Calibri" panose="020F0502020204030204" pitchFamily="34" charset="0"/>
              </a:rPr>
              <a:t>C. Phiên mã ngược. 			D. Phiên mã.</a:t>
            </a:r>
            <a:endParaRPr lang="en-US" sz="115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3810000" y="4934129"/>
            <a:ext cx="10210800" cy="830997"/>
          </a:xfrm>
          <a:prstGeom prst="rect">
            <a:avLst/>
          </a:prstGeom>
          <a:solidFill>
            <a:schemeClr val="bg1"/>
          </a:solidFill>
        </p:spPr>
        <p:txBody>
          <a:bodyPr wrap="square" rtlCol="0">
            <a:spAutoFit/>
          </a:bodyPr>
          <a:lstStyle/>
          <a:p>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Đáp</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án</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D</a:t>
            </a: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0" y="1756936"/>
            <a:ext cx="13716000" cy="2308324"/>
          </a:xfrm>
          <a:prstGeom prst="rect">
            <a:avLst/>
          </a:prstGeom>
          <a:solidFill>
            <a:schemeClr val="bg1"/>
          </a:solidFill>
        </p:spPr>
        <p:txBody>
          <a:bodyPr wrap="square" rtlCol="0">
            <a:spAutoFit/>
          </a:bodyPr>
          <a:lstStyle/>
          <a:p>
            <a:pPr algn="ctr"/>
            <a:r>
              <a:rPr lang="en-US" sz="4800" b="1" dirty="0" err="1">
                <a:latin typeface="+mj-lt"/>
                <a:ea typeface="Times New Roman" panose="02020603050405020304" pitchFamily="18" charset="0"/>
              </a:rPr>
              <a:t>Câu</a:t>
            </a:r>
            <a:r>
              <a:rPr lang="en-US" sz="4800" b="1" dirty="0">
                <a:latin typeface="+mj-lt"/>
                <a:ea typeface="Times New Roman" panose="02020603050405020304" pitchFamily="18" charset="0"/>
              </a:rPr>
              <a:t> 2.</a:t>
            </a:r>
            <a:r>
              <a:rPr lang="en-US" sz="4800" dirty="0">
                <a:latin typeface="+mj-lt"/>
                <a:ea typeface="Times New Roman" panose="02020603050405020304" pitchFamily="18" charset="0"/>
              </a:rPr>
              <a:t> </a:t>
            </a:r>
            <a:r>
              <a:rPr lang="vi-VN" sz="4800" dirty="0">
                <a:latin typeface="+mj-lt"/>
                <a:ea typeface="Times New Roman" panose="02020603050405020304" pitchFamily="18" charset="0"/>
              </a:rPr>
              <a:t>Điền vào chỗ trống: Ở người, gene mã hóa cho hormone insulin được biểu hiện ở tế bào </a:t>
            </a:r>
            <a:r>
              <a:rPr lang="el-GR" sz="4800" dirty="0">
                <a:latin typeface="+mj-lt"/>
                <a:ea typeface="Times New Roman" panose="02020603050405020304" pitchFamily="18" charset="0"/>
              </a:rPr>
              <a:t>β</a:t>
            </a:r>
            <a:r>
              <a:rPr lang="vi-VN" sz="4800" dirty="0">
                <a:latin typeface="+mj-lt"/>
                <a:ea typeface="Times New Roman" panose="02020603050405020304" pitchFamily="18" charset="0"/>
              </a:rPr>
              <a:t> của ....</a:t>
            </a:r>
            <a:r>
              <a:rPr lang="en-US" sz="4800" dirty="0">
                <a:latin typeface="+mj-lt"/>
                <a:ea typeface="Times New Roman" panose="02020603050405020304" pitchFamily="18" charset="0"/>
              </a:rPr>
              <a:t>..</a:t>
            </a:r>
            <a:r>
              <a:rPr lang="vi-VN" sz="4800" dirty="0">
                <a:latin typeface="+mj-lt"/>
                <a:ea typeface="Times New Roman" panose="02020603050405020304" pitchFamily="18" charset="0"/>
              </a:rPr>
              <a:t> nhưng lại không biểu hiện ở các tế bào khác.</a:t>
            </a:r>
            <a:endParaRPr lang="en-US" sz="4800" b="1" dirty="0">
              <a:latin typeface="+mj-lt"/>
              <a:cs typeface="Arial" panose="020B0604020202020204" pitchFamily="34" charset="0"/>
            </a:endParaRPr>
          </a:p>
        </p:txBody>
      </p:sp>
      <p:sp>
        <p:nvSpPr>
          <p:cNvPr id="5" name="TextBox 4"/>
          <p:cNvSpPr txBox="1"/>
          <p:nvPr/>
        </p:nvSpPr>
        <p:spPr>
          <a:xfrm>
            <a:off x="4800600" y="5406697"/>
            <a:ext cx="4927952" cy="830997"/>
          </a:xfrm>
          <a:prstGeom prst="rect">
            <a:avLst/>
          </a:prstGeom>
          <a:noFill/>
        </p:spPr>
        <p:txBody>
          <a:bodyPr wrap="none" rtlCol="0">
            <a:spAutoFit/>
          </a:bodyPr>
          <a:lstStyle/>
          <a:p>
            <a:r>
              <a:rPr lang="en-US" sz="4800" b="1" dirty="0" err="1">
                <a:solidFill>
                  <a:srgbClr val="0000FF"/>
                </a:solidFill>
                <a:latin typeface="+mj-lt"/>
              </a:rPr>
              <a:t>Đáp</a:t>
            </a:r>
            <a:r>
              <a:rPr lang="en-US" sz="4800" b="1" dirty="0">
                <a:solidFill>
                  <a:srgbClr val="0000FF"/>
                </a:solidFill>
                <a:latin typeface="+mj-lt"/>
              </a:rPr>
              <a:t> </a:t>
            </a:r>
            <a:r>
              <a:rPr lang="en-US" sz="4800" b="1" dirty="0" err="1">
                <a:solidFill>
                  <a:srgbClr val="0000FF"/>
                </a:solidFill>
                <a:latin typeface="+mj-lt"/>
              </a:rPr>
              <a:t>án</a:t>
            </a:r>
            <a:r>
              <a:rPr lang="en-US" sz="4800" b="1" dirty="0">
                <a:solidFill>
                  <a:srgbClr val="0000FF"/>
                </a:solidFill>
                <a:latin typeface="+mj-lt"/>
              </a:rPr>
              <a:t>: </a:t>
            </a:r>
            <a:r>
              <a:rPr lang="en-US" sz="4800" b="1" dirty="0" err="1">
                <a:solidFill>
                  <a:srgbClr val="0000FF"/>
                </a:solidFill>
                <a:latin typeface="+mj-lt"/>
              </a:rPr>
              <a:t>Tuyến</a:t>
            </a:r>
            <a:r>
              <a:rPr lang="en-US" sz="4800" b="1" dirty="0">
                <a:solidFill>
                  <a:srgbClr val="0000FF"/>
                </a:solidFill>
                <a:latin typeface="+mj-lt"/>
              </a:rPr>
              <a:t> </a:t>
            </a:r>
            <a:r>
              <a:rPr lang="en-US" sz="4800" b="1" dirty="0" err="1">
                <a:solidFill>
                  <a:srgbClr val="0000FF"/>
                </a:solidFill>
                <a:latin typeface="+mj-lt"/>
              </a:rPr>
              <a:t>Tụy</a:t>
            </a:r>
            <a:endParaRPr lang="en-US" sz="4800" b="1" dirty="0">
              <a:solidFill>
                <a:srgbClr val="0000FF"/>
              </a:solidFill>
              <a:latin typeface="+mj-lt"/>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57400" y="1550793"/>
            <a:ext cx="13563602" cy="2677656"/>
          </a:xfrm>
          <a:prstGeom prst="rect">
            <a:avLst/>
          </a:prstGeom>
          <a:solidFill>
            <a:schemeClr val="bg1"/>
          </a:solidFill>
        </p:spPr>
        <p:txBody>
          <a:bodyPr wrap="square" rtlCol="0">
            <a:spAutoFit/>
          </a:bodyPr>
          <a:lstStyle/>
          <a:p>
            <a:pPr algn="just"/>
            <a:r>
              <a:rPr lang="vi-VN" sz="5400" b="1" dirty="0">
                <a:latin typeface="Calibri" panose="020F0502020204030204" pitchFamily="34" charset="0"/>
                <a:ea typeface="Calibri" panose="020F0502020204030204" pitchFamily="34" charset="0"/>
                <a:cs typeface="Calibri" panose="020F0502020204030204" pitchFamily="34" charset="0"/>
              </a:rPr>
              <a:t>Câu 3:</a:t>
            </a:r>
            <a:r>
              <a:rPr lang="vi-VN" sz="5400" dirty="0">
                <a:latin typeface="Calibri" panose="020F0502020204030204" pitchFamily="34" charset="0"/>
                <a:ea typeface="Calibri" panose="020F0502020204030204" pitchFamily="34" charset="0"/>
                <a:cs typeface="Calibri" panose="020F0502020204030204" pitchFamily="34" charset="0"/>
              </a:rPr>
              <a:t> Sắp xếp trật tự các chữ sau thành từ có nghĩa:</a:t>
            </a:r>
            <a:endParaRPr lang="en-US" sz="4400" dirty="0">
              <a:latin typeface="Calibri" panose="020F0502020204030204" pitchFamily="34" charset="0"/>
              <a:ea typeface="Calibri" panose="020F0502020204030204" pitchFamily="34" charset="0"/>
              <a:cs typeface="Calibri" panose="020F0502020204030204" pitchFamily="34" charset="0"/>
            </a:endParaRPr>
          </a:p>
          <a:p>
            <a:pPr algn="ctr"/>
            <a:r>
              <a:rPr lang="vi-VN" sz="6000" dirty="0">
                <a:latin typeface="Calibri" panose="020F0502020204030204" pitchFamily="34" charset="0"/>
                <a:ea typeface="Calibri" panose="020F0502020204030204" pitchFamily="34" charset="0"/>
                <a:cs typeface="Calibri" panose="020F0502020204030204" pitchFamily="34" charset="0"/>
              </a:rPr>
              <a:t>N/H/A/G/E/U/Đ/I/E/Ò/Ề</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4584094" y="4838701"/>
            <a:ext cx="5963492" cy="830997"/>
          </a:xfrm>
          <a:prstGeom prst="rect">
            <a:avLst/>
          </a:prstGeom>
          <a:noFill/>
        </p:spPr>
        <p:txBody>
          <a:bodyPr wrap="none" rtlCol="0">
            <a:spAutoFit/>
          </a:bodyPr>
          <a:lstStyle/>
          <a:p>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Đáp</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án</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Điều</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hòa</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gene</a:t>
            </a: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503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62200" y="1769925"/>
            <a:ext cx="13639800" cy="2308324"/>
          </a:xfrm>
          <a:prstGeom prst="rect">
            <a:avLst/>
          </a:prstGeom>
          <a:solidFill>
            <a:schemeClr val="bg1"/>
          </a:solidFill>
        </p:spPr>
        <p:txBody>
          <a:bodyPr wrap="square" rtlCol="0">
            <a:spAutoFit/>
          </a:bodyPr>
          <a:lstStyle/>
          <a:p>
            <a:pPr algn="ctr"/>
            <a:r>
              <a:rPr lang="vi-VN" sz="4800" b="1" dirty="0">
                <a:latin typeface="Calibri" panose="020F0502020204030204" pitchFamily="34" charset="0"/>
                <a:ea typeface="Calibri" panose="020F0502020204030204" pitchFamily="34" charset="0"/>
                <a:cs typeface="Calibri" panose="020F0502020204030204" pitchFamily="34" charset="0"/>
              </a:rPr>
              <a:t>Câu 4:</a:t>
            </a:r>
            <a:r>
              <a:rPr lang="vi-VN" sz="4800" dirty="0">
                <a:latin typeface="Calibri" panose="020F0502020204030204" pitchFamily="34" charset="0"/>
                <a:ea typeface="Calibri" panose="020F0502020204030204" pitchFamily="34" charset="0"/>
                <a:cs typeface="Calibri" panose="020F0502020204030204" pitchFamily="34" charset="0"/>
              </a:rPr>
              <a:t> Đây là tên của một loại tế bào được sử dụng để thay thế cho các tế bào, mô bị tổn thương trong cơ thể bệnh nhân?</a:t>
            </a:r>
            <a:endParaRPr lang="en-US" sz="13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4584094" y="4838701"/>
            <a:ext cx="4942379" cy="830997"/>
          </a:xfrm>
          <a:prstGeom prst="rect">
            <a:avLst/>
          </a:prstGeom>
          <a:noFill/>
        </p:spPr>
        <p:txBody>
          <a:bodyPr wrap="none" rtlCol="0">
            <a:spAutoFit/>
          </a:bodyPr>
          <a:lstStyle/>
          <a:p>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Đáp</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án</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tế</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bào</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gốc</a:t>
            </a:r>
            <a:endPar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6099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47900" y="2131012"/>
            <a:ext cx="13792200" cy="1754326"/>
          </a:xfrm>
          <a:prstGeom prst="rect">
            <a:avLst/>
          </a:prstGeom>
          <a:solidFill>
            <a:schemeClr val="bg1"/>
          </a:solidFill>
        </p:spPr>
        <p:txBody>
          <a:bodyPr wrap="square" rtlCol="0">
            <a:spAutoFit/>
          </a:bodyPr>
          <a:lstStyle/>
          <a:p>
            <a:pPr algn="just"/>
            <a:r>
              <a:rPr lang="vi-VN" sz="5400" b="1" dirty="0">
                <a:latin typeface="Calibri" panose="020F0502020204030204" pitchFamily="34" charset="0"/>
                <a:ea typeface="Calibri" panose="020F0502020204030204" pitchFamily="34" charset="0"/>
                <a:cs typeface="Calibri" panose="020F0502020204030204" pitchFamily="34" charset="0"/>
              </a:rPr>
              <a:t>Câu 5:</a:t>
            </a:r>
            <a:r>
              <a:rPr lang="vi-VN" sz="5400" dirty="0">
                <a:latin typeface="Calibri" panose="020F0502020204030204" pitchFamily="34" charset="0"/>
                <a:ea typeface="Calibri" panose="020F0502020204030204" pitchFamily="34" charset="0"/>
                <a:cs typeface="Calibri" panose="020F0502020204030204" pitchFamily="34" charset="0"/>
              </a:rPr>
              <a:t> Đây là tên của một phân tử làm khuôn để tổng hợp chuỗi pol</a:t>
            </a:r>
            <a:r>
              <a:rPr lang="en-US" sz="5400" dirty="0">
                <a:latin typeface="Calibri" panose="020F0502020204030204" pitchFamily="34" charset="0"/>
                <a:ea typeface="Calibri" panose="020F0502020204030204" pitchFamily="34" charset="0"/>
                <a:cs typeface="Calibri" panose="020F0502020204030204" pitchFamily="34" charset="0"/>
              </a:rPr>
              <a:t>y</a:t>
            </a:r>
            <a:r>
              <a:rPr lang="vi-VN" sz="5400" dirty="0">
                <a:latin typeface="Calibri" panose="020F0502020204030204" pitchFamily="34" charset="0"/>
                <a:ea typeface="Calibri" panose="020F0502020204030204" pitchFamily="34" charset="0"/>
                <a:cs typeface="Calibri" panose="020F0502020204030204" pitchFamily="34" charset="0"/>
              </a:rPr>
              <a:t>pepti</a:t>
            </a:r>
            <a:r>
              <a:rPr lang="en-US" sz="5400" dirty="0">
                <a:latin typeface="Calibri" panose="020F0502020204030204" pitchFamily="34" charset="0"/>
                <a:ea typeface="Calibri" panose="020F0502020204030204" pitchFamily="34" charset="0"/>
                <a:cs typeface="Calibri" panose="020F0502020204030204" pitchFamily="34" charset="0"/>
              </a:rPr>
              <a:t>de</a:t>
            </a:r>
            <a:r>
              <a:rPr lang="vi-VN" sz="5400" dirty="0">
                <a:latin typeface="Calibri" panose="020F0502020204030204" pitchFamily="34" charset="0"/>
                <a:ea typeface="Calibri" panose="020F0502020204030204" pitchFamily="34" charset="0"/>
                <a:cs typeface="Calibri" panose="020F0502020204030204" pitchFamily="34" charset="0"/>
              </a:rPr>
              <a:t>?</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4584094" y="4838701"/>
            <a:ext cx="3921266" cy="830997"/>
          </a:xfrm>
          <a:prstGeom prst="rect">
            <a:avLst/>
          </a:prstGeom>
          <a:noFill/>
        </p:spPr>
        <p:txBody>
          <a:bodyPr wrap="none" rtlCol="0">
            <a:spAutoFit/>
          </a:bodyPr>
          <a:lstStyle/>
          <a:p>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Đáp</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án</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mRNA</a:t>
            </a: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980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0" y="1714500"/>
            <a:ext cx="13487400" cy="2585323"/>
          </a:xfrm>
          <a:prstGeom prst="rect">
            <a:avLst/>
          </a:prstGeom>
          <a:solidFill>
            <a:schemeClr val="bg1"/>
          </a:solidFill>
        </p:spPr>
        <p:txBody>
          <a:bodyPr wrap="square" rtlCol="0">
            <a:spAutoFit/>
          </a:bodyPr>
          <a:lstStyle/>
          <a:p>
            <a:r>
              <a:rPr lang="vi-VN" sz="5400" b="1" dirty="0">
                <a:latin typeface="Calibri" panose="020F0502020204030204" pitchFamily="34" charset="0"/>
                <a:ea typeface="Calibri" panose="020F0502020204030204" pitchFamily="34" charset="0"/>
                <a:cs typeface="Calibri" panose="020F0502020204030204" pitchFamily="34" charset="0"/>
              </a:rPr>
              <a:t>Câu 6:</a:t>
            </a:r>
            <a:r>
              <a:rPr lang="vi-VN" sz="5400" dirty="0">
                <a:latin typeface="Calibri" panose="020F0502020204030204" pitchFamily="34" charset="0"/>
                <a:ea typeface="Calibri" panose="020F0502020204030204" pitchFamily="34" charset="0"/>
                <a:cs typeface="Calibri" panose="020F0502020204030204" pitchFamily="34" charset="0"/>
              </a:rPr>
              <a:t> Sắp xếp trật tự các chữ sau thành từ có nghĩa: </a:t>
            </a:r>
            <a:endParaRPr lang="en-US" sz="5400" dirty="0">
              <a:latin typeface="Calibri" panose="020F0502020204030204" pitchFamily="34" charset="0"/>
              <a:ea typeface="Calibri" panose="020F0502020204030204" pitchFamily="34" charset="0"/>
              <a:cs typeface="Calibri" panose="020F0502020204030204" pitchFamily="34" charset="0"/>
            </a:endParaRPr>
          </a:p>
          <a:p>
            <a:pPr algn="ctr"/>
            <a:r>
              <a:rPr lang="vi-VN" sz="5400" dirty="0">
                <a:latin typeface="Calibri" panose="020F0502020204030204" pitchFamily="34" charset="0"/>
                <a:ea typeface="Calibri" panose="020F0502020204030204" pitchFamily="34" charset="0"/>
                <a:cs typeface="Calibri" panose="020F0502020204030204" pitchFamily="34" charset="0"/>
              </a:rPr>
              <a:t>M/I/T/K/Ể/S/Ự/S/A/O</a:t>
            </a:r>
            <a:endParaRPr lang="en-US" sz="5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4584094" y="4838701"/>
            <a:ext cx="5608330" cy="830997"/>
          </a:xfrm>
          <a:prstGeom prst="rect">
            <a:avLst/>
          </a:prstGeom>
          <a:noFill/>
        </p:spPr>
        <p:txBody>
          <a:bodyPr wrap="none" rtlCol="0">
            <a:spAutoFit/>
          </a:bodyPr>
          <a:lstStyle/>
          <a:p>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Đáp</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án</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Sự</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kiểm</a:t>
            </a:r>
            <a:r>
              <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0000FF"/>
                </a:solidFill>
                <a:latin typeface="Calibri" panose="020F0502020204030204" pitchFamily="34" charset="0"/>
                <a:ea typeface="Calibri" panose="020F0502020204030204" pitchFamily="34" charset="0"/>
                <a:cs typeface="Calibri" panose="020F0502020204030204" pitchFamily="34" charset="0"/>
              </a:rPr>
              <a:t>soát</a:t>
            </a:r>
            <a:endParaRPr lang="en-US" sz="4800" b="1"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340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2564</Words>
  <Application>Microsoft Office PowerPoint</Application>
  <PresentationFormat>Custom</PresentationFormat>
  <Paragraphs>170</Paragraphs>
  <Slides>36</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Times New Roman</vt:lpstr>
      <vt:lpstr>UTM Azuki</vt: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dc:title>
  <cp:lastModifiedBy>Nguyen Nhan</cp:lastModifiedBy>
  <cp:revision>16</cp:revision>
  <dcterms:created xsi:type="dcterms:W3CDTF">2006-08-16T00:00:00Z</dcterms:created>
  <dcterms:modified xsi:type="dcterms:W3CDTF">2024-09-13T01:46:13Z</dcterms:modified>
  <dc:identifier>DAF5XUbrlJw</dc:identifier>
</cp:coreProperties>
</file>