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Override2.xml" ContentType="application/vnd.openxmlformats-officedocument.themeOverrid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4" r:id="rId6"/>
    <p:sldMasterId id="2147483726" r:id="rId7"/>
    <p:sldMasterId id="2147483740" r:id="rId8"/>
    <p:sldMasterId id="2147483752" r:id="rId9"/>
    <p:sldMasterId id="2147483766" r:id="rId10"/>
    <p:sldMasterId id="2147483778" r:id="rId11"/>
    <p:sldMasterId id="2147483790" r:id="rId12"/>
    <p:sldMasterId id="2147483802" r:id="rId13"/>
    <p:sldMasterId id="2147483826" r:id="rId14"/>
    <p:sldMasterId id="2147483843" r:id="rId15"/>
  </p:sldMasterIdLst>
  <p:notesMasterIdLst>
    <p:notesMasterId r:id="rId83"/>
  </p:notesMasterIdLst>
  <p:sldIdLst>
    <p:sldId id="780" r:id="rId16"/>
    <p:sldId id="686" r:id="rId17"/>
    <p:sldId id="774" r:id="rId18"/>
    <p:sldId id="790" r:id="rId19"/>
    <p:sldId id="687" r:id="rId20"/>
    <p:sldId id="689" r:id="rId21"/>
    <p:sldId id="693" r:id="rId22"/>
    <p:sldId id="692" r:id="rId23"/>
    <p:sldId id="694" r:id="rId24"/>
    <p:sldId id="777" r:id="rId25"/>
    <p:sldId id="791" r:id="rId26"/>
    <p:sldId id="792" r:id="rId27"/>
    <p:sldId id="793" r:id="rId28"/>
    <p:sldId id="697" r:id="rId29"/>
    <p:sldId id="744" r:id="rId30"/>
    <p:sldId id="745" r:id="rId31"/>
    <p:sldId id="746" r:id="rId32"/>
    <p:sldId id="794" r:id="rId33"/>
    <p:sldId id="748" r:id="rId34"/>
    <p:sldId id="705" r:id="rId35"/>
    <p:sldId id="708" r:id="rId36"/>
    <p:sldId id="709" r:id="rId37"/>
    <p:sldId id="710" r:id="rId38"/>
    <p:sldId id="711" r:id="rId39"/>
    <p:sldId id="783" r:id="rId40"/>
    <p:sldId id="715" r:id="rId41"/>
    <p:sldId id="716" r:id="rId42"/>
    <p:sldId id="720" r:id="rId43"/>
    <p:sldId id="784" r:id="rId44"/>
    <p:sldId id="785" r:id="rId45"/>
    <p:sldId id="721" r:id="rId46"/>
    <p:sldId id="722" r:id="rId47"/>
    <p:sldId id="723" r:id="rId48"/>
    <p:sldId id="771" r:id="rId49"/>
    <p:sldId id="725" r:id="rId50"/>
    <p:sldId id="729" r:id="rId51"/>
    <p:sldId id="753" r:id="rId52"/>
    <p:sldId id="754" r:id="rId53"/>
    <p:sldId id="752" r:id="rId54"/>
    <p:sldId id="756" r:id="rId55"/>
    <p:sldId id="757" r:id="rId56"/>
    <p:sldId id="758" r:id="rId57"/>
    <p:sldId id="759" r:id="rId58"/>
    <p:sldId id="751" r:id="rId59"/>
    <p:sldId id="761" r:id="rId60"/>
    <p:sldId id="762" r:id="rId61"/>
    <p:sldId id="770" r:id="rId62"/>
    <p:sldId id="731" r:id="rId63"/>
    <p:sldId id="732" r:id="rId64"/>
    <p:sldId id="765" r:id="rId65"/>
    <p:sldId id="733" r:id="rId66"/>
    <p:sldId id="734" r:id="rId67"/>
    <p:sldId id="735" r:id="rId68"/>
    <p:sldId id="736" r:id="rId69"/>
    <p:sldId id="737" r:id="rId70"/>
    <p:sldId id="738" r:id="rId71"/>
    <p:sldId id="739" r:id="rId72"/>
    <p:sldId id="741" r:id="rId73"/>
    <p:sldId id="258" r:id="rId74"/>
    <p:sldId id="257" r:id="rId75"/>
    <p:sldId id="260" r:id="rId76"/>
    <p:sldId id="261" r:id="rId77"/>
    <p:sldId id="263" r:id="rId78"/>
    <p:sldId id="683" r:id="rId79"/>
    <p:sldId id="684" r:id="rId80"/>
    <p:sldId id="685" r:id="rId81"/>
    <p:sldId id="782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FFCC"/>
    <a:srgbClr val="FFFF00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slide" Target="slides/slide61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516B6-D42B-4C07-AB09-763838C5E0FF}" type="doc">
      <dgm:prSet loTypeId="urn:microsoft.com/office/officeart/2005/8/layout/hProcess4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C9B637-933B-4A22-B17E-97A546654B89}">
      <dgm:prSet phldrT="[Text]" custT="1"/>
      <dgm:spPr/>
      <dgm:t>
        <a:bodyPr/>
        <a:lstStyle/>
        <a:p>
          <a:r>
            <a:rPr lang="en-GB" sz="3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dirty="0" smtClean="0">
              <a:latin typeface="Calibri" pitchFamily="34" charset="0"/>
              <a:cs typeface="Calibri" pitchFamily="34" charset="0"/>
            </a:rPr>
            <a:t> 1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F9DA2E50-DBC0-4416-BAF5-B4F0DA7590B1}" type="parTrans" cxnId="{98A89212-FEBE-4628-BF0C-1B7C51F217FA}">
      <dgm:prSet/>
      <dgm:spPr/>
      <dgm:t>
        <a:bodyPr/>
        <a:lstStyle/>
        <a:p>
          <a:endParaRPr lang="en-US"/>
        </a:p>
      </dgm:t>
    </dgm:pt>
    <dgm:pt modelId="{E4E3B1F1-4A5E-441C-85D9-C65B41E642E5}" type="sibTrans" cxnId="{98A89212-FEBE-4628-BF0C-1B7C51F217FA}">
      <dgm:prSet/>
      <dgm:spPr/>
      <dgm:t>
        <a:bodyPr/>
        <a:lstStyle/>
        <a:p>
          <a:endParaRPr lang="en-US"/>
        </a:p>
      </dgm:t>
    </dgm:pt>
    <dgm:pt modelId="{EB36D122-6424-43AF-91B1-07DA9D5BB045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Tháo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xoắn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1BCED299-B92C-427B-9EB5-4D285225ADC3}" type="parTrans" cxnId="{F5B309E0-BC66-4462-98E7-9D3B1EF912C7}">
      <dgm:prSet/>
      <dgm:spPr/>
      <dgm:t>
        <a:bodyPr/>
        <a:lstStyle/>
        <a:p>
          <a:endParaRPr lang="en-US"/>
        </a:p>
      </dgm:t>
    </dgm:pt>
    <dgm:pt modelId="{0E57F0E7-AD1B-4BEB-A076-CE566E807060}" type="sibTrans" cxnId="{F5B309E0-BC66-4462-98E7-9D3B1EF912C7}">
      <dgm:prSet/>
      <dgm:spPr/>
      <dgm:t>
        <a:bodyPr/>
        <a:lstStyle/>
        <a:p>
          <a:endParaRPr lang="en-US"/>
        </a:p>
      </dgm:t>
    </dgm:pt>
    <dgm:pt modelId="{CFB22AC9-8DC7-4557-962C-5111C0C60692}">
      <dgm:prSet phldrT="[Text]" custT="1"/>
      <dgm:spPr/>
      <dgm:t>
        <a:bodyPr/>
        <a:lstStyle/>
        <a:p>
          <a:r>
            <a:rPr lang="en-GB" sz="3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dirty="0" smtClean="0">
              <a:latin typeface="Calibri" pitchFamily="34" charset="0"/>
              <a:cs typeface="Calibri" pitchFamily="34" charset="0"/>
            </a:rPr>
            <a:t> 2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244E5E24-9F98-448F-80A9-3B423C7DF531}" type="parTrans" cxnId="{14757D00-3FDC-48A5-9810-2AB42DD4046D}">
      <dgm:prSet/>
      <dgm:spPr/>
      <dgm:t>
        <a:bodyPr/>
        <a:lstStyle/>
        <a:p>
          <a:endParaRPr lang="en-US"/>
        </a:p>
      </dgm:t>
    </dgm:pt>
    <dgm:pt modelId="{983AF97E-81EC-4556-AEE3-30A887D51FC1}" type="sibTrans" cxnId="{14757D00-3FDC-48A5-9810-2AB42DD4046D}">
      <dgm:prSet/>
      <dgm:spPr/>
      <dgm:t>
        <a:bodyPr/>
        <a:lstStyle/>
        <a:p>
          <a:endParaRPr lang="en-US"/>
        </a:p>
      </dgm:t>
    </dgm:pt>
    <dgm:pt modelId="{01BB12A4-1F81-4B78-90BA-7230EFEFA622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Tổng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hợp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mạch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DNA 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F548B5E3-BC59-4B36-8F27-54B4B3B4FB51}" type="parTrans" cxnId="{45AC9DEA-9FEF-4BEC-8118-4476DDDFD009}">
      <dgm:prSet/>
      <dgm:spPr/>
      <dgm:t>
        <a:bodyPr/>
        <a:lstStyle/>
        <a:p>
          <a:endParaRPr lang="en-US"/>
        </a:p>
      </dgm:t>
    </dgm:pt>
    <dgm:pt modelId="{4DD84B77-C2EE-4C2C-AF04-8BE040F1C9B2}" type="sibTrans" cxnId="{45AC9DEA-9FEF-4BEC-8118-4476DDDFD009}">
      <dgm:prSet/>
      <dgm:spPr/>
      <dgm:t>
        <a:bodyPr/>
        <a:lstStyle/>
        <a:p>
          <a:endParaRPr lang="en-US"/>
        </a:p>
      </dgm:t>
    </dgm:pt>
    <dgm:pt modelId="{115C827A-F911-4A3C-83DB-11A202841212}">
      <dgm:prSet phldrT="[Text]" custT="1"/>
      <dgm:spPr/>
      <dgm:t>
        <a:bodyPr/>
        <a:lstStyle/>
        <a:p>
          <a:r>
            <a:rPr lang="en-GB" sz="3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dirty="0" smtClean="0">
              <a:latin typeface="Calibri" pitchFamily="34" charset="0"/>
              <a:cs typeface="Calibri" pitchFamily="34" charset="0"/>
            </a:rPr>
            <a:t> 3</a:t>
          </a:r>
          <a:endParaRPr lang="en-US" sz="3200" dirty="0">
            <a:latin typeface="Calibri" pitchFamily="34" charset="0"/>
            <a:cs typeface="Calibri" pitchFamily="34" charset="0"/>
          </a:endParaRPr>
        </a:p>
      </dgm:t>
    </dgm:pt>
    <dgm:pt modelId="{1B594749-BEA3-478C-80B3-205DC61A89CA}" type="parTrans" cxnId="{BFD472CD-E470-49B7-ACDB-DC06B3D2BE72}">
      <dgm:prSet/>
      <dgm:spPr/>
      <dgm:t>
        <a:bodyPr/>
        <a:lstStyle/>
        <a:p>
          <a:endParaRPr lang="en-US"/>
        </a:p>
      </dgm:t>
    </dgm:pt>
    <dgm:pt modelId="{B802E139-D313-420C-90E0-0C8AB7F8A14B}" type="sibTrans" cxnId="{BFD472CD-E470-49B7-ACDB-DC06B3D2BE72}">
      <dgm:prSet/>
      <dgm:spPr/>
      <dgm:t>
        <a:bodyPr/>
        <a:lstStyle/>
        <a:p>
          <a:endParaRPr lang="en-US"/>
        </a:p>
      </dgm:t>
    </dgm:pt>
    <dgm:pt modelId="{D70CAC6A-0268-49FF-A1A3-142A75AF520A}">
      <dgm:prSet phldrT="[Text]" custT="1"/>
      <dgm:spPr/>
      <dgm:t>
        <a:bodyPr/>
        <a:lstStyle/>
        <a:p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Tạo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2 </a:t>
          </a:r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phân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tử</a:t>
          </a:r>
          <a:r>
            <a:rPr lang="en-US" sz="32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DNA </a:t>
          </a:r>
          <a:endParaRPr lang="en-US" sz="3200" b="1" dirty="0">
            <a:latin typeface="Calibri" pitchFamily="34" charset="0"/>
            <a:cs typeface="Calibri" pitchFamily="34" charset="0"/>
          </a:endParaRPr>
        </a:p>
      </dgm:t>
    </dgm:pt>
    <dgm:pt modelId="{8546FDC0-EBD1-4F6D-BB12-5ED92CC95F65}" type="parTrans" cxnId="{5C029C8A-3ADB-4624-A505-7317C39AC6FE}">
      <dgm:prSet/>
      <dgm:spPr/>
      <dgm:t>
        <a:bodyPr/>
        <a:lstStyle/>
        <a:p>
          <a:endParaRPr lang="en-US"/>
        </a:p>
      </dgm:t>
    </dgm:pt>
    <dgm:pt modelId="{EA6E40C7-15B2-4873-BCBF-E23A2C230DAD}" type="sibTrans" cxnId="{5C029C8A-3ADB-4624-A505-7317C39AC6FE}">
      <dgm:prSet/>
      <dgm:spPr/>
      <dgm:t>
        <a:bodyPr/>
        <a:lstStyle/>
        <a:p>
          <a:endParaRPr lang="en-US"/>
        </a:p>
      </dgm:t>
    </dgm:pt>
    <dgm:pt modelId="{371BF0C4-7B90-4367-B299-51036FD2084A}" type="pres">
      <dgm:prSet presAssocID="{043516B6-D42B-4C07-AB09-763838C5E0F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5F2B83-8DE6-409B-9BA5-A96EA10F3E6A}" type="pres">
      <dgm:prSet presAssocID="{043516B6-D42B-4C07-AB09-763838C5E0FF}" presName="tSp" presStyleCnt="0"/>
      <dgm:spPr/>
    </dgm:pt>
    <dgm:pt modelId="{88F84F11-2880-4E15-AD30-0D1BA8D263E0}" type="pres">
      <dgm:prSet presAssocID="{043516B6-D42B-4C07-AB09-763838C5E0FF}" presName="bSp" presStyleCnt="0"/>
      <dgm:spPr/>
    </dgm:pt>
    <dgm:pt modelId="{DC731BE2-5713-4A49-8283-35D957F7A07F}" type="pres">
      <dgm:prSet presAssocID="{043516B6-D42B-4C07-AB09-763838C5E0FF}" presName="process" presStyleCnt="0"/>
      <dgm:spPr/>
    </dgm:pt>
    <dgm:pt modelId="{96E6E325-F579-4C2C-AD3E-6EF62F78A8E1}" type="pres">
      <dgm:prSet presAssocID="{F6C9B637-933B-4A22-B17E-97A546654B89}" presName="composite1" presStyleCnt="0"/>
      <dgm:spPr/>
    </dgm:pt>
    <dgm:pt modelId="{4DA51C82-B81C-4A80-9C89-4B54CF95F106}" type="pres">
      <dgm:prSet presAssocID="{F6C9B637-933B-4A22-B17E-97A546654B89}" presName="dummyNode1" presStyleLbl="node1" presStyleIdx="0" presStyleCnt="3"/>
      <dgm:spPr/>
    </dgm:pt>
    <dgm:pt modelId="{E544625C-8F1D-4033-8DB9-191C3FD70392}" type="pres">
      <dgm:prSet presAssocID="{F6C9B637-933B-4A22-B17E-97A546654B89}" presName="childNode1" presStyleLbl="bgAcc1" presStyleIdx="0" presStyleCnt="3" custLinFactNeighborX="-1424" custLinFactNeighborY="1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9F44B-FAB7-4B84-AA6B-919283D2E7A4}" type="pres">
      <dgm:prSet presAssocID="{F6C9B637-933B-4A22-B17E-97A546654B8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EEA5A-3264-4F2C-8971-A13B26308AA3}" type="pres">
      <dgm:prSet presAssocID="{F6C9B637-933B-4A22-B17E-97A546654B89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F4B62-8EA6-45A2-B3A4-08038426FA10}" type="pres">
      <dgm:prSet presAssocID="{F6C9B637-933B-4A22-B17E-97A546654B89}" presName="connSite1" presStyleCnt="0"/>
      <dgm:spPr/>
    </dgm:pt>
    <dgm:pt modelId="{26677C58-83AE-4BDA-B4D6-2BEFE8E50573}" type="pres">
      <dgm:prSet presAssocID="{E4E3B1F1-4A5E-441C-85D9-C65B41E642E5}" presName="Name9" presStyleLbl="sibTrans2D1" presStyleIdx="0" presStyleCnt="2"/>
      <dgm:spPr/>
      <dgm:t>
        <a:bodyPr/>
        <a:lstStyle/>
        <a:p>
          <a:endParaRPr lang="en-US"/>
        </a:p>
      </dgm:t>
    </dgm:pt>
    <dgm:pt modelId="{D4BBB205-E4E9-4F02-8AFC-7C97669548F2}" type="pres">
      <dgm:prSet presAssocID="{CFB22AC9-8DC7-4557-962C-5111C0C60692}" presName="composite2" presStyleCnt="0"/>
      <dgm:spPr/>
    </dgm:pt>
    <dgm:pt modelId="{DCFBF779-9F73-43FA-8CD8-59C23B3AEB6B}" type="pres">
      <dgm:prSet presAssocID="{CFB22AC9-8DC7-4557-962C-5111C0C60692}" presName="dummyNode2" presStyleLbl="node1" presStyleIdx="0" presStyleCnt="3"/>
      <dgm:spPr/>
    </dgm:pt>
    <dgm:pt modelId="{137AE425-FC11-4E2A-99B4-A158B00EB147}" type="pres">
      <dgm:prSet presAssocID="{CFB22AC9-8DC7-4557-962C-5111C0C60692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8A93C-FFA5-4DF2-880D-623F1EACED7E}" type="pres">
      <dgm:prSet presAssocID="{CFB22AC9-8DC7-4557-962C-5111C0C6069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F8ACE-CD1F-4736-AFBE-BAB7A634AD81}" type="pres">
      <dgm:prSet presAssocID="{CFB22AC9-8DC7-4557-962C-5111C0C6069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60D2C5-6CC0-455F-B67F-3BC445725340}" type="pres">
      <dgm:prSet presAssocID="{CFB22AC9-8DC7-4557-962C-5111C0C60692}" presName="connSite2" presStyleCnt="0"/>
      <dgm:spPr/>
    </dgm:pt>
    <dgm:pt modelId="{817BF246-E3CA-4DDF-8EBB-070129A57BE7}" type="pres">
      <dgm:prSet presAssocID="{983AF97E-81EC-4556-AEE3-30A887D51FC1}" presName="Name18" presStyleLbl="sibTrans2D1" presStyleIdx="1" presStyleCnt="2"/>
      <dgm:spPr/>
      <dgm:t>
        <a:bodyPr/>
        <a:lstStyle/>
        <a:p>
          <a:endParaRPr lang="en-US"/>
        </a:p>
      </dgm:t>
    </dgm:pt>
    <dgm:pt modelId="{FFFBDA52-D791-4323-9706-FA7E4A44C594}" type="pres">
      <dgm:prSet presAssocID="{115C827A-F911-4A3C-83DB-11A202841212}" presName="composite1" presStyleCnt="0"/>
      <dgm:spPr/>
    </dgm:pt>
    <dgm:pt modelId="{E271D524-6E71-4CF3-89D6-3566E8D9A68A}" type="pres">
      <dgm:prSet presAssocID="{115C827A-F911-4A3C-83DB-11A202841212}" presName="dummyNode1" presStyleLbl="node1" presStyleIdx="1" presStyleCnt="3"/>
      <dgm:spPr/>
    </dgm:pt>
    <dgm:pt modelId="{B8FB1F91-4564-44E8-A211-84CA9902BFF3}" type="pres">
      <dgm:prSet presAssocID="{115C827A-F911-4A3C-83DB-11A202841212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975DA-622C-4004-8C42-31C3032B5C75}" type="pres">
      <dgm:prSet presAssocID="{115C827A-F911-4A3C-83DB-11A20284121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4421-CEB6-478B-9928-5C4ED1E940E4}" type="pres">
      <dgm:prSet presAssocID="{115C827A-F911-4A3C-83DB-11A20284121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95F95-5171-4ED1-864D-DED833CC84AC}" type="pres">
      <dgm:prSet presAssocID="{115C827A-F911-4A3C-83DB-11A202841212}" presName="connSite1" presStyleCnt="0"/>
      <dgm:spPr/>
    </dgm:pt>
  </dgm:ptLst>
  <dgm:cxnLst>
    <dgm:cxn modelId="{5C029C8A-3ADB-4624-A505-7317C39AC6FE}" srcId="{115C827A-F911-4A3C-83DB-11A202841212}" destId="{D70CAC6A-0268-49FF-A1A3-142A75AF520A}" srcOrd="0" destOrd="0" parTransId="{8546FDC0-EBD1-4F6D-BB12-5ED92CC95F65}" sibTransId="{EA6E40C7-15B2-4873-BCBF-E23A2C230DAD}"/>
    <dgm:cxn modelId="{D19DE686-6844-4B48-B419-FA482E1EC334}" type="presOf" srcId="{983AF97E-81EC-4556-AEE3-30A887D51FC1}" destId="{817BF246-E3CA-4DDF-8EBB-070129A57BE7}" srcOrd="0" destOrd="0" presId="urn:microsoft.com/office/officeart/2005/8/layout/hProcess4"/>
    <dgm:cxn modelId="{50D2B47F-54F1-4261-BA11-1D4B17154FA9}" type="presOf" srcId="{CFB22AC9-8DC7-4557-962C-5111C0C60692}" destId="{09EF8ACE-CD1F-4736-AFBE-BAB7A634AD81}" srcOrd="0" destOrd="0" presId="urn:microsoft.com/office/officeart/2005/8/layout/hProcess4"/>
    <dgm:cxn modelId="{45AC9DEA-9FEF-4BEC-8118-4476DDDFD009}" srcId="{CFB22AC9-8DC7-4557-962C-5111C0C60692}" destId="{01BB12A4-1F81-4B78-90BA-7230EFEFA622}" srcOrd="0" destOrd="0" parTransId="{F548B5E3-BC59-4B36-8F27-54B4B3B4FB51}" sibTransId="{4DD84B77-C2EE-4C2C-AF04-8BE040F1C9B2}"/>
    <dgm:cxn modelId="{14757D00-3FDC-48A5-9810-2AB42DD4046D}" srcId="{043516B6-D42B-4C07-AB09-763838C5E0FF}" destId="{CFB22AC9-8DC7-4557-962C-5111C0C60692}" srcOrd="1" destOrd="0" parTransId="{244E5E24-9F98-448F-80A9-3B423C7DF531}" sibTransId="{983AF97E-81EC-4556-AEE3-30A887D51FC1}"/>
    <dgm:cxn modelId="{9E9DA44E-307C-4B1E-AABC-994482CC96D0}" type="presOf" srcId="{D70CAC6A-0268-49FF-A1A3-142A75AF520A}" destId="{EB5975DA-622C-4004-8C42-31C3032B5C75}" srcOrd="1" destOrd="0" presId="urn:microsoft.com/office/officeart/2005/8/layout/hProcess4"/>
    <dgm:cxn modelId="{34CF3CCF-615D-4C5E-A293-79F24C0F1220}" type="presOf" srcId="{D70CAC6A-0268-49FF-A1A3-142A75AF520A}" destId="{B8FB1F91-4564-44E8-A211-84CA9902BFF3}" srcOrd="0" destOrd="0" presId="urn:microsoft.com/office/officeart/2005/8/layout/hProcess4"/>
    <dgm:cxn modelId="{CCEA1E8A-83DD-4542-BCDC-4BB1F4B86C0F}" type="presOf" srcId="{EB36D122-6424-43AF-91B1-07DA9D5BB045}" destId="{E544625C-8F1D-4033-8DB9-191C3FD70392}" srcOrd="0" destOrd="0" presId="urn:microsoft.com/office/officeart/2005/8/layout/hProcess4"/>
    <dgm:cxn modelId="{ED44D768-0DCA-4421-89CF-83F40F65661B}" type="presOf" srcId="{EB36D122-6424-43AF-91B1-07DA9D5BB045}" destId="{1549F44B-FAB7-4B84-AA6B-919283D2E7A4}" srcOrd="1" destOrd="0" presId="urn:microsoft.com/office/officeart/2005/8/layout/hProcess4"/>
    <dgm:cxn modelId="{BFD472CD-E470-49B7-ACDB-DC06B3D2BE72}" srcId="{043516B6-D42B-4C07-AB09-763838C5E0FF}" destId="{115C827A-F911-4A3C-83DB-11A202841212}" srcOrd="2" destOrd="0" parTransId="{1B594749-BEA3-478C-80B3-205DC61A89CA}" sibTransId="{B802E139-D313-420C-90E0-0C8AB7F8A14B}"/>
    <dgm:cxn modelId="{8FE915F1-FF87-491C-A7E3-D05A313DA386}" type="presOf" srcId="{115C827A-F911-4A3C-83DB-11A202841212}" destId="{7E3F4421-CEB6-478B-9928-5C4ED1E940E4}" srcOrd="0" destOrd="0" presId="urn:microsoft.com/office/officeart/2005/8/layout/hProcess4"/>
    <dgm:cxn modelId="{28650123-AE1D-4ADA-B069-0D031FE58C82}" type="presOf" srcId="{043516B6-D42B-4C07-AB09-763838C5E0FF}" destId="{371BF0C4-7B90-4367-B299-51036FD2084A}" srcOrd="0" destOrd="0" presId="urn:microsoft.com/office/officeart/2005/8/layout/hProcess4"/>
    <dgm:cxn modelId="{7129BF7B-035F-4700-AC54-2E4A1B4796A7}" type="presOf" srcId="{01BB12A4-1F81-4B78-90BA-7230EFEFA622}" destId="{137AE425-FC11-4E2A-99B4-A158B00EB147}" srcOrd="0" destOrd="0" presId="urn:microsoft.com/office/officeart/2005/8/layout/hProcess4"/>
    <dgm:cxn modelId="{6FD64F61-E55C-4BF7-AA50-DCC4E39C8DF6}" type="presOf" srcId="{01BB12A4-1F81-4B78-90BA-7230EFEFA622}" destId="{96D8A93C-FFA5-4DF2-880D-623F1EACED7E}" srcOrd="1" destOrd="0" presId="urn:microsoft.com/office/officeart/2005/8/layout/hProcess4"/>
    <dgm:cxn modelId="{F5B309E0-BC66-4462-98E7-9D3B1EF912C7}" srcId="{F6C9B637-933B-4A22-B17E-97A546654B89}" destId="{EB36D122-6424-43AF-91B1-07DA9D5BB045}" srcOrd="0" destOrd="0" parTransId="{1BCED299-B92C-427B-9EB5-4D285225ADC3}" sibTransId="{0E57F0E7-AD1B-4BEB-A076-CE566E807060}"/>
    <dgm:cxn modelId="{E241203C-8616-4739-9441-7BB7D30DAFE9}" type="presOf" srcId="{E4E3B1F1-4A5E-441C-85D9-C65B41E642E5}" destId="{26677C58-83AE-4BDA-B4D6-2BEFE8E50573}" srcOrd="0" destOrd="0" presId="urn:microsoft.com/office/officeart/2005/8/layout/hProcess4"/>
    <dgm:cxn modelId="{98A89212-FEBE-4628-BF0C-1B7C51F217FA}" srcId="{043516B6-D42B-4C07-AB09-763838C5E0FF}" destId="{F6C9B637-933B-4A22-B17E-97A546654B89}" srcOrd="0" destOrd="0" parTransId="{F9DA2E50-DBC0-4416-BAF5-B4F0DA7590B1}" sibTransId="{E4E3B1F1-4A5E-441C-85D9-C65B41E642E5}"/>
    <dgm:cxn modelId="{CCDD42BF-A24B-418B-A3E8-84504F94ED1E}" type="presOf" srcId="{F6C9B637-933B-4A22-B17E-97A546654B89}" destId="{7C4EEA5A-3264-4F2C-8971-A13B26308AA3}" srcOrd="0" destOrd="0" presId="urn:microsoft.com/office/officeart/2005/8/layout/hProcess4"/>
    <dgm:cxn modelId="{279738DF-6680-4BE7-891A-CE81793B7CF8}" type="presParOf" srcId="{371BF0C4-7B90-4367-B299-51036FD2084A}" destId="{F75F2B83-8DE6-409B-9BA5-A96EA10F3E6A}" srcOrd="0" destOrd="0" presId="urn:microsoft.com/office/officeart/2005/8/layout/hProcess4"/>
    <dgm:cxn modelId="{9EA6FC9A-50E6-4F5D-BDDB-E649A893EE6C}" type="presParOf" srcId="{371BF0C4-7B90-4367-B299-51036FD2084A}" destId="{88F84F11-2880-4E15-AD30-0D1BA8D263E0}" srcOrd="1" destOrd="0" presId="urn:microsoft.com/office/officeart/2005/8/layout/hProcess4"/>
    <dgm:cxn modelId="{6F633BBB-5C1F-49F5-BEAC-EA97F6801A14}" type="presParOf" srcId="{371BF0C4-7B90-4367-B299-51036FD2084A}" destId="{DC731BE2-5713-4A49-8283-35D957F7A07F}" srcOrd="2" destOrd="0" presId="urn:microsoft.com/office/officeart/2005/8/layout/hProcess4"/>
    <dgm:cxn modelId="{F8FB36A1-5246-41BC-BC8D-B021D8773E6F}" type="presParOf" srcId="{DC731BE2-5713-4A49-8283-35D957F7A07F}" destId="{96E6E325-F579-4C2C-AD3E-6EF62F78A8E1}" srcOrd="0" destOrd="0" presId="urn:microsoft.com/office/officeart/2005/8/layout/hProcess4"/>
    <dgm:cxn modelId="{C05B6CA5-ED62-493F-AC7B-02D43D3D3B01}" type="presParOf" srcId="{96E6E325-F579-4C2C-AD3E-6EF62F78A8E1}" destId="{4DA51C82-B81C-4A80-9C89-4B54CF95F106}" srcOrd="0" destOrd="0" presId="urn:microsoft.com/office/officeart/2005/8/layout/hProcess4"/>
    <dgm:cxn modelId="{69516406-05C1-4006-B71F-E02FE4969799}" type="presParOf" srcId="{96E6E325-F579-4C2C-AD3E-6EF62F78A8E1}" destId="{E544625C-8F1D-4033-8DB9-191C3FD70392}" srcOrd="1" destOrd="0" presId="urn:microsoft.com/office/officeart/2005/8/layout/hProcess4"/>
    <dgm:cxn modelId="{CD90023C-00DD-4008-ADDE-DB28C3EDFA98}" type="presParOf" srcId="{96E6E325-F579-4C2C-AD3E-6EF62F78A8E1}" destId="{1549F44B-FAB7-4B84-AA6B-919283D2E7A4}" srcOrd="2" destOrd="0" presId="urn:microsoft.com/office/officeart/2005/8/layout/hProcess4"/>
    <dgm:cxn modelId="{CE22DB12-A843-46C4-8D81-0DC6953E7179}" type="presParOf" srcId="{96E6E325-F579-4C2C-AD3E-6EF62F78A8E1}" destId="{7C4EEA5A-3264-4F2C-8971-A13B26308AA3}" srcOrd="3" destOrd="0" presId="urn:microsoft.com/office/officeart/2005/8/layout/hProcess4"/>
    <dgm:cxn modelId="{6AA92528-D021-41D6-9AE6-E3DABCC6DE86}" type="presParOf" srcId="{96E6E325-F579-4C2C-AD3E-6EF62F78A8E1}" destId="{4C4F4B62-8EA6-45A2-B3A4-08038426FA10}" srcOrd="4" destOrd="0" presId="urn:microsoft.com/office/officeart/2005/8/layout/hProcess4"/>
    <dgm:cxn modelId="{51B5185F-AA59-4E10-BBF5-C1930751B717}" type="presParOf" srcId="{DC731BE2-5713-4A49-8283-35D957F7A07F}" destId="{26677C58-83AE-4BDA-B4D6-2BEFE8E50573}" srcOrd="1" destOrd="0" presId="urn:microsoft.com/office/officeart/2005/8/layout/hProcess4"/>
    <dgm:cxn modelId="{AF9E45BA-68A2-4796-988B-E7691899401C}" type="presParOf" srcId="{DC731BE2-5713-4A49-8283-35D957F7A07F}" destId="{D4BBB205-E4E9-4F02-8AFC-7C97669548F2}" srcOrd="2" destOrd="0" presId="urn:microsoft.com/office/officeart/2005/8/layout/hProcess4"/>
    <dgm:cxn modelId="{6C2003BC-6263-49B2-A3D6-C3A652C7FBF6}" type="presParOf" srcId="{D4BBB205-E4E9-4F02-8AFC-7C97669548F2}" destId="{DCFBF779-9F73-43FA-8CD8-59C23B3AEB6B}" srcOrd="0" destOrd="0" presId="urn:microsoft.com/office/officeart/2005/8/layout/hProcess4"/>
    <dgm:cxn modelId="{B1ED9750-6C70-47ED-AC53-D5EEDBE7A7A6}" type="presParOf" srcId="{D4BBB205-E4E9-4F02-8AFC-7C97669548F2}" destId="{137AE425-FC11-4E2A-99B4-A158B00EB147}" srcOrd="1" destOrd="0" presId="urn:microsoft.com/office/officeart/2005/8/layout/hProcess4"/>
    <dgm:cxn modelId="{0E17C208-FF0C-4A53-A538-A8FD03378D0F}" type="presParOf" srcId="{D4BBB205-E4E9-4F02-8AFC-7C97669548F2}" destId="{96D8A93C-FFA5-4DF2-880D-623F1EACED7E}" srcOrd="2" destOrd="0" presId="urn:microsoft.com/office/officeart/2005/8/layout/hProcess4"/>
    <dgm:cxn modelId="{BC205DFA-B3B0-4753-A6D5-143B03D02F49}" type="presParOf" srcId="{D4BBB205-E4E9-4F02-8AFC-7C97669548F2}" destId="{09EF8ACE-CD1F-4736-AFBE-BAB7A634AD81}" srcOrd="3" destOrd="0" presId="urn:microsoft.com/office/officeart/2005/8/layout/hProcess4"/>
    <dgm:cxn modelId="{93262F7E-6222-4FE8-B39D-C7F8F8C6EC86}" type="presParOf" srcId="{D4BBB205-E4E9-4F02-8AFC-7C97669548F2}" destId="{F260D2C5-6CC0-455F-B67F-3BC445725340}" srcOrd="4" destOrd="0" presId="urn:microsoft.com/office/officeart/2005/8/layout/hProcess4"/>
    <dgm:cxn modelId="{C60D5F32-510A-4BB8-9D19-7A4028A29CF6}" type="presParOf" srcId="{DC731BE2-5713-4A49-8283-35D957F7A07F}" destId="{817BF246-E3CA-4DDF-8EBB-070129A57BE7}" srcOrd="3" destOrd="0" presId="urn:microsoft.com/office/officeart/2005/8/layout/hProcess4"/>
    <dgm:cxn modelId="{75AF7DE2-EC7B-4882-8190-C459BCDCD06D}" type="presParOf" srcId="{DC731BE2-5713-4A49-8283-35D957F7A07F}" destId="{FFFBDA52-D791-4323-9706-FA7E4A44C594}" srcOrd="4" destOrd="0" presId="urn:microsoft.com/office/officeart/2005/8/layout/hProcess4"/>
    <dgm:cxn modelId="{04F43979-D733-414C-9C52-3D420EBBDA30}" type="presParOf" srcId="{FFFBDA52-D791-4323-9706-FA7E4A44C594}" destId="{E271D524-6E71-4CF3-89D6-3566E8D9A68A}" srcOrd="0" destOrd="0" presId="urn:microsoft.com/office/officeart/2005/8/layout/hProcess4"/>
    <dgm:cxn modelId="{EECF48E0-F446-414E-AD20-B8A71664006B}" type="presParOf" srcId="{FFFBDA52-D791-4323-9706-FA7E4A44C594}" destId="{B8FB1F91-4564-44E8-A211-84CA9902BFF3}" srcOrd="1" destOrd="0" presId="urn:microsoft.com/office/officeart/2005/8/layout/hProcess4"/>
    <dgm:cxn modelId="{95B7DFE9-625A-417B-BF47-941AEE506BC1}" type="presParOf" srcId="{FFFBDA52-D791-4323-9706-FA7E4A44C594}" destId="{EB5975DA-622C-4004-8C42-31C3032B5C75}" srcOrd="2" destOrd="0" presId="urn:microsoft.com/office/officeart/2005/8/layout/hProcess4"/>
    <dgm:cxn modelId="{3B0FBE48-541D-4402-B797-659B532BF086}" type="presParOf" srcId="{FFFBDA52-D791-4323-9706-FA7E4A44C594}" destId="{7E3F4421-CEB6-478B-9928-5C4ED1E940E4}" srcOrd="3" destOrd="0" presId="urn:microsoft.com/office/officeart/2005/8/layout/hProcess4"/>
    <dgm:cxn modelId="{8F639449-1C62-4506-BB23-489E4D85F273}" type="presParOf" srcId="{FFFBDA52-D791-4323-9706-FA7E4A44C594}" destId="{F0695F95-5171-4ED1-864D-DED833CC84A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89FA9D-C17D-4CD5-A891-CB22BA451221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EDA6F788-09AB-451D-A9B7-67932C3E9EB2}">
      <dgm:prSet phldrT="[Text]" custT="1"/>
      <dgm:spPr/>
      <dgm:t>
        <a:bodyPr/>
        <a:lstStyle/>
        <a:p>
          <a:r>
            <a:rPr lang="en-US" sz="3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Mỗi</a:t>
          </a:r>
          <a:r>
            <a:rPr lang="en-US" sz="3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nu </a:t>
          </a:r>
          <a:r>
            <a:rPr lang="en-US" sz="3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mã</a:t>
          </a:r>
          <a:r>
            <a:rPr lang="en-US" sz="3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hóa</a:t>
          </a:r>
          <a:r>
            <a:rPr lang="en-US" sz="3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cho</a:t>
          </a:r>
          <a:r>
            <a:rPr lang="en-US" sz="3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1 </a:t>
          </a:r>
          <a:r>
            <a:rPr lang="en-US" sz="3200" dirty="0" smtClean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dirty="0">
            <a:solidFill>
              <a:schemeClr val="accent5">
                <a:lumMod val="25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16ADA9EF-26B2-4231-809B-2731EAFA153B}" type="parTrans" cxnId="{C627B344-469D-4C6A-85ED-3713D56F47D2}">
      <dgm:prSet/>
      <dgm:spPr/>
      <dgm:t>
        <a:bodyPr/>
        <a:lstStyle/>
        <a:p>
          <a:endParaRPr lang="en-US"/>
        </a:p>
      </dgm:t>
    </dgm:pt>
    <dgm:pt modelId="{015402B8-AAEA-4C0A-9780-3B572C60D322}" type="sibTrans" cxnId="{C627B344-469D-4C6A-85ED-3713D56F47D2}">
      <dgm:prSet/>
      <dgm:spPr/>
      <dgm:t>
        <a:bodyPr/>
        <a:lstStyle/>
        <a:p>
          <a:endParaRPr lang="en-US"/>
        </a:p>
      </dgm:t>
    </dgm:pt>
    <dgm:pt modelId="{4BD511F9-B3C8-49F9-A2E5-DA8E4247AFA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200" dirty="0">
              <a:latin typeface="Calibri" pitchFamily="34" charset="0"/>
              <a:cs typeface="Calibri" pitchFamily="34" charset="0"/>
            </a:rPr>
            <a:t>Hai nu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mã</a:t>
          </a:r>
          <a:r>
            <a:rPr lang="en-US" sz="3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hóa</a:t>
          </a:r>
          <a:r>
            <a:rPr lang="en-US" sz="3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cho</a:t>
          </a:r>
          <a:r>
            <a:rPr lang="en-US" sz="3200" dirty="0">
              <a:latin typeface="Calibri" pitchFamily="34" charset="0"/>
              <a:cs typeface="Calibri" pitchFamily="34" charset="0"/>
            </a:rPr>
            <a:t> 1 </a:t>
          </a:r>
          <a:r>
            <a:rPr lang="en-US" sz="3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C3A80A67-2896-45DF-A8CA-8DA7253AAB0B}" type="parTrans" cxnId="{5F48C89A-5135-4FB2-BE34-F2866F409F82}">
      <dgm:prSet/>
      <dgm:spPr/>
      <dgm:t>
        <a:bodyPr/>
        <a:lstStyle/>
        <a:p>
          <a:endParaRPr lang="en-US"/>
        </a:p>
      </dgm:t>
    </dgm:pt>
    <dgm:pt modelId="{A53B33A9-B921-44B7-982C-178CAB536C7A}" type="sibTrans" cxnId="{5F48C89A-5135-4FB2-BE34-F2866F409F82}">
      <dgm:prSet/>
      <dgm:spPr/>
      <dgm:t>
        <a:bodyPr/>
        <a:lstStyle/>
        <a:p>
          <a:endParaRPr lang="en-US"/>
        </a:p>
      </dgm:t>
    </dgm:pt>
    <dgm:pt modelId="{2F7069DA-FA94-4891-9E62-F736034D616C}">
      <dgm:prSet phldrT="[Text]" custT="1"/>
      <dgm:spPr/>
      <dgm:t>
        <a:bodyPr/>
        <a:lstStyle/>
        <a:p>
          <a:r>
            <a:rPr lang="en-US" sz="3200" dirty="0">
              <a:latin typeface="Calibri" pitchFamily="34" charset="0"/>
              <a:cs typeface="Calibri" pitchFamily="34" charset="0"/>
            </a:rPr>
            <a:t>Ba nu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mã</a:t>
          </a:r>
          <a:r>
            <a:rPr lang="en-US" sz="3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hóa</a:t>
          </a:r>
          <a:r>
            <a:rPr lang="en-US" sz="3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dirty="0" err="1">
              <a:latin typeface="Calibri" pitchFamily="34" charset="0"/>
              <a:cs typeface="Calibri" pitchFamily="34" charset="0"/>
            </a:rPr>
            <a:t>cho</a:t>
          </a:r>
          <a:r>
            <a:rPr lang="en-US" sz="3200" dirty="0">
              <a:latin typeface="Calibri" pitchFamily="34" charset="0"/>
              <a:cs typeface="Calibri" pitchFamily="34" charset="0"/>
            </a:rPr>
            <a:t> 1 </a:t>
          </a:r>
          <a:r>
            <a:rPr lang="en-US" sz="3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D2E68DEC-D2B2-4044-8460-D09EBDACE48F}" type="parTrans" cxnId="{B5578EAB-9261-4D1C-A881-39B6DC404E62}">
      <dgm:prSet/>
      <dgm:spPr/>
      <dgm:t>
        <a:bodyPr/>
        <a:lstStyle/>
        <a:p>
          <a:endParaRPr lang="en-US"/>
        </a:p>
      </dgm:t>
    </dgm:pt>
    <dgm:pt modelId="{C29E88B7-D1E9-4867-B796-6020667699C7}" type="sibTrans" cxnId="{B5578EAB-9261-4D1C-A881-39B6DC404E62}">
      <dgm:prSet/>
      <dgm:spPr/>
      <dgm:t>
        <a:bodyPr/>
        <a:lstStyle/>
        <a:p>
          <a:endParaRPr lang="en-US"/>
        </a:p>
      </dgm:t>
    </dgm:pt>
    <dgm:pt modelId="{65EB7FAF-723B-450D-8F00-8813EE70B681}" type="pres">
      <dgm:prSet presAssocID="{6C89FA9D-C17D-4CD5-A891-CB22BA451221}" presName="linearFlow" presStyleCnt="0">
        <dgm:presLayoutVars>
          <dgm:dir/>
          <dgm:resizeHandles val="exact"/>
        </dgm:presLayoutVars>
      </dgm:prSet>
      <dgm:spPr/>
    </dgm:pt>
    <dgm:pt modelId="{89289B09-20E8-48DC-8531-C1659A1F7541}" type="pres">
      <dgm:prSet presAssocID="{EDA6F788-09AB-451D-A9B7-67932C3E9EB2}" presName="composite" presStyleCnt="0"/>
      <dgm:spPr/>
    </dgm:pt>
    <dgm:pt modelId="{AC0ED93D-ABEF-4696-A117-0637D6521D6E}" type="pres">
      <dgm:prSet presAssocID="{EDA6F788-09AB-451D-A9B7-67932C3E9EB2}" presName="imgShp" presStyleLbl="fgImgPlace1" presStyleIdx="0" presStyleCnt="3"/>
      <dgm:spPr>
        <a:solidFill>
          <a:srgbClr val="FFFF00"/>
        </a:solidFill>
      </dgm:spPr>
    </dgm:pt>
    <dgm:pt modelId="{2CB0C1ED-9184-4334-8477-22ECAE93D990}" type="pres">
      <dgm:prSet presAssocID="{EDA6F788-09AB-451D-A9B7-67932C3E9EB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34A66-674F-4D9F-9AE5-22E2ECD5B524}" type="pres">
      <dgm:prSet presAssocID="{015402B8-AAEA-4C0A-9780-3B572C60D322}" presName="spacing" presStyleCnt="0"/>
      <dgm:spPr/>
    </dgm:pt>
    <dgm:pt modelId="{F6191436-1773-472D-94A2-5E1A2F93126B}" type="pres">
      <dgm:prSet presAssocID="{4BD511F9-B3C8-49F9-A2E5-DA8E4247AFAC}" presName="composite" presStyleCnt="0"/>
      <dgm:spPr/>
    </dgm:pt>
    <dgm:pt modelId="{26F11C10-57B3-48EB-B500-29BCFE9EE5FC}" type="pres">
      <dgm:prSet presAssocID="{4BD511F9-B3C8-49F9-A2E5-DA8E4247AFAC}" presName="imgShp" presStyleLbl="fgImgPlace1" presStyleIdx="1" presStyleCnt="3"/>
      <dgm:spPr>
        <a:solidFill>
          <a:srgbClr val="FFFF00"/>
        </a:solidFill>
      </dgm:spPr>
    </dgm:pt>
    <dgm:pt modelId="{72F04519-A8E3-42A9-B365-2180BAA775D6}" type="pres">
      <dgm:prSet presAssocID="{4BD511F9-B3C8-49F9-A2E5-DA8E4247AFA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01C99-09CA-4AAB-9C16-8A0C6E88FF49}" type="pres">
      <dgm:prSet presAssocID="{A53B33A9-B921-44B7-982C-178CAB536C7A}" presName="spacing" presStyleCnt="0"/>
      <dgm:spPr/>
    </dgm:pt>
    <dgm:pt modelId="{E259D217-B94F-4EB2-AA56-EB03E2CE1BA6}" type="pres">
      <dgm:prSet presAssocID="{2F7069DA-FA94-4891-9E62-F736034D616C}" presName="composite" presStyleCnt="0"/>
      <dgm:spPr/>
    </dgm:pt>
    <dgm:pt modelId="{EF9EE9BA-429E-4759-BAE2-329FD870BFF2}" type="pres">
      <dgm:prSet presAssocID="{2F7069DA-FA94-4891-9E62-F736034D616C}" presName="imgShp" presStyleLbl="fgImgPlace1" presStyleIdx="2" presStyleCnt="3"/>
      <dgm:spPr>
        <a:solidFill>
          <a:srgbClr val="FFFF00"/>
        </a:solidFill>
      </dgm:spPr>
    </dgm:pt>
    <dgm:pt modelId="{FCF0C4A9-9B79-488E-8DBC-2BCF51AAD02B}" type="pres">
      <dgm:prSet presAssocID="{2F7069DA-FA94-4891-9E62-F736034D616C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27B344-469D-4C6A-85ED-3713D56F47D2}" srcId="{6C89FA9D-C17D-4CD5-A891-CB22BA451221}" destId="{EDA6F788-09AB-451D-A9B7-67932C3E9EB2}" srcOrd="0" destOrd="0" parTransId="{16ADA9EF-26B2-4231-809B-2731EAFA153B}" sibTransId="{015402B8-AAEA-4C0A-9780-3B572C60D322}"/>
    <dgm:cxn modelId="{5F48C89A-5135-4FB2-BE34-F2866F409F82}" srcId="{6C89FA9D-C17D-4CD5-A891-CB22BA451221}" destId="{4BD511F9-B3C8-49F9-A2E5-DA8E4247AFAC}" srcOrd="1" destOrd="0" parTransId="{C3A80A67-2896-45DF-A8CA-8DA7253AAB0B}" sibTransId="{A53B33A9-B921-44B7-982C-178CAB536C7A}"/>
    <dgm:cxn modelId="{6BF76ABC-D44E-411F-87D1-6BEC50A04BB0}" type="presOf" srcId="{2F7069DA-FA94-4891-9E62-F736034D616C}" destId="{FCF0C4A9-9B79-488E-8DBC-2BCF51AAD02B}" srcOrd="0" destOrd="0" presId="urn:microsoft.com/office/officeart/2005/8/layout/vList3"/>
    <dgm:cxn modelId="{B5578EAB-9261-4D1C-A881-39B6DC404E62}" srcId="{6C89FA9D-C17D-4CD5-A891-CB22BA451221}" destId="{2F7069DA-FA94-4891-9E62-F736034D616C}" srcOrd="2" destOrd="0" parTransId="{D2E68DEC-D2B2-4044-8460-D09EBDACE48F}" sibTransId="{C29E88B7-D1E9-4867-B796-6020667699C7}"/>
    <dgm:cxn modelId="{2E9A562D-E291-4CDD-ABA9-AC9A1791CC7E}" type="presOf" srcId="{4BD511F9-B3C8-49F9-A2E5-DA8E4247AFAC}" destId="{72F04519-A8E3-42A9-B365-2180BAA775D6}" srcOrd="0" destOrd="0" presId="urn:microsoft.com/office/officeart/2005/8/layout/vList3"/>
    <dgm:cxn modelId="{F88AC76C-85ED-45FD-8A4B-F16CAF6B350F}" type="presOf" srcId="{EDA6F788-09AB-451D-A9B7-67932C3E9EB2}" destId="{2CB0C1ED-9184-4334-8477-22ECAE93D990}" srcOrd="0" destOrd="0" presId="urn:microsoft.com/office/officeart/2005/8/layout/vList3"/>
    <dgm:cxn modelId="{98724C32-7C53-4A2D-80AE-022354E32A56}" type="presOf" srcId="{6C89FA9D-C17D-4CD5-A891-CB22BA451221}" destId="{65EB7FAF-723B-450D-8F00-8813EE70B681}" srcOrd="0" destOrd="0" presId="urn:microsoft.com/office/officeart/2005/8/layout/vList3"/>
    <dgm:cxn modelId="{4527F7D5-DAF3-49D4-849E-7EB728B170A2}" type="presParOf" srcId="{65EB7FAF-723B-450D-8F00-8813EE70B681}" destId="{89289B09-20E8-48DC-8531-C1659A1F7541}" srcOrd="0" destOrd="0" presId="urn:microsoft.com/office/officeart/2005/8/layout/vList3"/>
    <dgm:cxn modelId="{252A663D-1EC9-4930-A8B1-FD0B281BC0FE}" type="presParOf" srcId="{89289B09-20E8-48DC-8531-C1659A1F7541}" destId="{AC0ED93D-ABEF-4696-A117-0637D6521D6E}" srcOrd="0" destOrd="0" presId="urn:microsoft.com/office/officeart/2005/8/layout/vList3"/>
    <dgm:cxn modelId="{B16BED3E-3459-4AE4-9ABD-9B00011CC66D}" type="presParOf" srcId="{89289B09-20E8-48DC-8531-C1659A1F7541}" destId="{2CB0C1ED-9184-4334-8477-22ECAE93D990}" srcOrd="1" destOrd="0" presId="urn:microsoft.com/office/officeart/2005/8/layout/vList3"/>
    <dgm:cxn modelId="{A2F28E26-7D1E-4CE4-B52B-5164A7C30544}" type="presParOf" srcId="{65EB7FAF-723B-450D-8F00-8813EE70B681}" destId="{FF834A66-674F-4D9F-9AE5-22E2ECD5B524}" srcOrd="1" destOrd="0" presId="urn:microsoft.com/office/officeart/2005/8/layout/vList3"/>
    <dgm:cxn modelId="{6EC664AF-8D0B-4129-AC05-B7F7B37FAB39}" type="presParOf" srcId="{65EB7FAF-723B-450D-8F00-8813EE70B681}" destId="{F6191436-1773-472D-94A2-5E1A2F93126B}" srcOrd="2" destOrd="0" presId="urn:microsoft.com/office/officeart/2005/8/layout/vList3"/>
    <dgm:cxn modelId="{95BA1DC4-5FB9-4550-AB5B-4EC917F4D83D}" type="presParOf" srcId="{F6191436-1773-472D-94A2-5E1A2F93126B}" destId="{26F11C10-57B3-48EB-B500-29BCFE9EE5FC}" srcOrd="0" destOrd="0" presId="urn:microsoft.com/office/officeart/2005/8/layout/vList3"/>
    <dgm:cxn modelId="{8027AD78-FD52-4A86-ADF1-753E6CD19296}" type="presParOf" srcId="{F6191436-1773-472D-94A2-5E1A2F93126B}" destId="{72F04519-A8E3-42A9-B365-2180BAA775D6}" srcOrd="1" destOrd="0" presId="urn:microsoft.com/office/officeart/2005/8/layout/vList3"/>
    <dgm:cxn modelId="{BED15DFC-432A-4AEE-9D1A-63A774C5340D}" type="presParOf" srcId="{65EB7FAF-723B-450D-8F00-8813EE70B681}" destId="{AE401C99-09CA-4AAB-9C16-8A0C6E88FF49}" srcOrd="3" destOrd="0" presId="urn:microsoft.com/office/officeart/2005/8/layout/vList3"/>
    <dgm:cxn modelId="{2CFAB7A9-57C7-454B-89C9-96A23A609F51}" type="presParOf" srcId="{65EB7FAF-723B-450D-8F00-8813EE70B681}" destId="{E259D217-B94F-4EB2-AA56-EB03E2CE1BA6}" srcOrd="4" destOrd="0" presId="urn:microsoft.com/office/officeart/2005/8/layout/vList3"/>
    <dgm:cxn modelId="{8276F9B7-5B52-4AFE-B11A-A50B4C3E2FDA}" type="presParOf" srcId="{E259D217-B94F-4EB2-AA56-EB03E2CE1BA6}" destId="{EF9EE9BA-429E-4759-BAE2-329FD870BFF2}" srcOrd="0" destOrd="0" presId="urn:microsoft.com/office/officeart/2005/8/layout/vList3"/>
    <dgm:cxn modelId="{944A13AF-FF40-4B2D-AA83-12FB89A40A77}" type="presParOf" srcId="{E259D217-B94F-4EB2-AA56-EB03E2CE1BA6}" destId="{FCF0C4A9-9B79-488E-8DBC-2BCF51AAD0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4625C-8F1D-4033-8DB9-191C3FD70392}">
      <dsp:nvSpPr>
        <dsp:cNvPr id="0" name=""/>
        <dsp:cNvSpPr/>
      </dsp:nvSpPr>
      <dsp:spPr>
        <a:xfrm>
          <a:off x="96421" y="994343"/>
          <a:ext cx="2242178" cy="1849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Tháo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xoắn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138979" y="1036901"/>
        <a:ext cx="2157062" cy="1367927"/>
      </dsp:txXfrm>
    </dsp:sp>
    <dsp:sp modelId="{26677C58-83AE-4BDA-B4D6-2BEFE8E50573}">
      <dsp:nvSpPr>
        <dsp:cNvPr id="0" name=""/>
        <dsp:cNvSpPr/>
      </dsp:nvSpPr>
      <dsp:spPr>
        <a:xfrm>
          <a:off x="1370832" y="1339779"/>
          <a:ext cx="2565893" cy="2565893"/>
        </a:xfrm>
        <a:prstGeom prst="leftCircularArrow">
          <a:avLst>
            <a:gd name="adj1" fmla="val 3515"/>
            <a:gd name="adj2" fmla="val 436284"/>
            <a:gd name="adj3" fmla="val 2211795"/>
            <a:gd name="adj4" fmla="val 9024489"/>
            <a:gd name="adj5" fmla="val 41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4EEA5A-3264-4F2C-8971-A13B26308AA3}">
      <dsp:nvSpPr>
        <dsp:cNvPr id="0" name=""/>
        <dsp:cNvSpPr/>
      </dsp:nvSpPr>
      <dsp:spPr>
        <a:xfrm>
          <a:off x="626611" y="2415449"/>
          <a:ext cx="1993047" cy="792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kern="1200" dirty="0" smtClean="0">
              <a:latin typeface="Calibri" pitchFamily="34" charset="0"/>
              <a:cs typeface="Calibri" pitchFamily="34" charset="0"/>
            </a:rPr>
            <a:t> 1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649825" y="2438663"/>
        <a:ext cx="1946619" cy="746141"/>
      </dsp:txXfrm>
    </dsp:sp>
    <dsp:sp modelId="{137AE425-FC11-4E2A-99B4-A158B00EB147}">
      <dsp:nvSpPr>
        <dsp:cNvPr id="0" name=""/>
        <dsp:cNvSpPr/>
      </dsp:nvSpPr>
      <dsp:spPr>
        <a:xfrm>
          <a:off x="3049139" y="962405"/>
          <a:ext cx="2242178" cy="1849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9504421"/>
              <a:satOff val="-18343"/>
              <a:lumOff val="-235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Tổng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hợp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mạch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DNA 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3091697" y="1401248"/>
        <a:ext cx="2157062" cy="1367927"/>
      </dsp:txXfrm>
    </dsp:sp>
    <dsp:sp modelId="{817BF246-E3CA-4DDF-8EBB-070129A57BE7}">
      <dsp:nvSpPr>
        <dsp:cNvPr id="0" name=""/>
        <dsp:cNvSpPr/>
      </dsp:nvSpPr>
      <dsp:spPr>
        <a:xfrm>
          <a:off x="4272937" y="-204043"/>
          <a:ext cx="2852394" cy="2852394"/>
        </a:xfrm>
        <a:prstGeom prst="circularArrow">
          <a:avLst>
            <a:gd name="adj1" fmla="val 3162"/>
            <a:gd name="adj2" fmla="val 389186"/>
            <a:gd name="adj3" fmla="val 19435303"/>
            <a:gd name="adj4" fmla="val 12575511"/>
            <a:gd name="adj5" fmla="val 3689"/>
          </a:avLst>
        </a:prstGeom>
        <a:solidFill>
          <a:schemeClr val="accent2">
            <a:hueOff val="19008842"/>
            <a:satOff val="-36686"/>
            <a:lumOff val="-471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EF8ACE-CD1F-4736-AFBE-BAB7A634AD81}">
      <dsp:nvSpPr>
        <dsp:cNvPr id="0" name=""/>
        <dsp:cNvSpPr/>
      </dsp:nvSpPr>
      <dsp:spPr>
        <a:xfrm>
          <a:off x="3547401" y="566121"/>
          <a:ext cx="1993047" cy="792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504421"/>
                <a:satOff val="-18343"/>
                <a:lumOff val="-2355"/>
                <a:alphaOff val="0"/>
                <a:tint val="92000"/>
                <a:satMod val="170000"/>
              </a:schemeClr>
            </a:gs>
            <a:gs pos="15000">
              <a:schemeClr val="accent2">
                <a:hueOff val="9504421"/>
                <a:satOff val="-18343"/>
                <a:lumOff val="-2355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9504421"/>
                <a:satOff val="-18343"/>
                <a:lumOff val="-2355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9504421"/>
                <a:satOff val="-18343"/>
                <a:lumOff val="-235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9504421"/>
                <a:satOff val="-18343"/>
                <a:lumOff val="-235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kern="1200" dirty="0" smtClean="0">
              <a:latin typeface="Calibri" pitchFamily="34" charset="0"/>
              <a:cs typeface="Calibri" pitchFamily="34" charset="0"/>
            </a:rPr>
            <a:t> 2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3570615" y="589335"/>
        <a:ext cx="1946619" cy="746141"/>
      </dsp:txXfrm>
    </dsp:sp>
    <dsp:sp modelId="{B8FB1F91-4564-44E8-A211-84CA9902BFF3}">
      <dsp:nvSpPr>
        <dsp:cNvPr id="0" name=""/>
        <dsp:cNvSpPr/>
      </dsp:nvSpPr>
      <dsp:spPr>
        <a:xfrm>
          <a:off x="5969928" y="962405"/>
          <a:ext cx="2242178" cy="1849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9008842"/>
              <a:satOff val="-36686"/>
              <a:lumOff val="-471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Tạo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2 </a:t>
          </a: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phân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b="1" kern="1200" dirty="0" err="1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tử</a:t>
          </a:r>
          <a:r>
            <a:rPr lang="en-US" sz="3200" b="1" kern="120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rPr>
            <a:t> DNA </a:t>
          </a:r>
          <a:endParaRPr lang="en-US" sz="3200" b="1" kern="1200" dirty="0">
            <a:latin typeface="Calibri" pitchFamily="34" charset="0"/>
            <a:cs typeface="Calibri" pitchFamily="34" charset="0"/>
          </a:endParaRPr>
        </a:p>
      </dsp:txBody>
      <dsp:txXfrm>
        <a:off x="6012486" y="1004963"/>
        <a:ext cx="2157062" cy="1367927"/>
      </dsp:txXfrm>
    </dsp:sp>
    <dsp:sp modelId="{7E3F4421-CEB6-478B-9928-5C4ED1E940E4}">
      <dsp:nvSpPr>
        <dsp:cNvPr id="0" name=""/>
        <dsp:cNvSpPr/>
      </dsp:nvSpPr>
      <dsp:spPr>
        <a:xfrm>
          <a:off x="6468190" y="2415449"/>
          <a:ext cx="1993047" cy="792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9008842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2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2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2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2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 smtClean="0">
              <a:latin typeface="Calibri" pitchFamily="34" charset="0"/>
              <a:cs typeface="Calibri" pitchFamily="34" charset="0"/>
            </a:rPr>
            <a:t>Bước</a:t>
          </a:r>
          <a:r>
            <a:rPr lang="en-GB" sz="3200" kern="1200" dirty="0" smtClean="0">
              <a:latin typeface="Calibri" pitchFamily="34" charset="0"/>
              <a:cs typeface="Calibri" pitchFamily="34" charset="0"/>
            </a:rPr>
            <a:t> 3</a:t>
          </a:r>
          <a:endParaRPr lang="en-US" sz="3200" kern="1200" dirty="0">
            <a:latin typeface="Calibri" pitchFamily="34" charset="0"/>
            <a:cs typeface="Calibri" pitchFamily="34" charset="0"/>
          </a:endParaRPr>
        </a:p>
      </dsp:txBody>
      <dsp:txXfrm>
        <a:off x="6491404" y="2438663"/>
        <a:ext cx="1946619" cy="746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0C1ED-9184-4334-8477-22ECAE93D990}">
      <dsp:nvSpPr>
        <dsp:cNvPr id="0" name=""/>
        <dsp:cNvSpPr/>
      </dsp:nvSpPr>
      <dsp:spPr>
        <a:xfrm rot="10800000">
          <a:off x="1643633" y="1895"/>
          <a:ext cx="5405120" cy="112877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Mỗi</a:t>
          </a:r>
          <a:r>
            <a:rPr lang="en-US" sz="3200" kern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nu </a:t>
          </a:r>
          <a:r>
            <a:rPr lang="en-US" sz="3200" kern="1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mã</a:t>
          </a:r>
          <a:r>
            <a:rPr lang="en-US" sz="3200" kern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hóa</a:t>
          </a:r>
          <a:r>
            <a:rPr lang="en-US" sz="3200" kern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cho</a:t>
          </a:r>
          <a:r>
            <a:rPr lang="en-US" sz="3200" kern="12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 1 </a:t>
          </a:r>
          <a:r>
            <a:rPr lang="en-US" sz="3200" kern="1200" dirty="0" smtClean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kern="1200" dirty="0">
            <a:solidFill>
              <a:schemeClr val="accent5">
                <a:lumMod val="25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 rot="10800000">
        <a:off x="1925826" y="1895"/>
        <a:ext cx="5122927" cy="1128772"/>
      </dsp:txXfrm>
    </dsp:sp>
    <dsp:sp modelId="{AC0ED93D-ABEF-4696-A117-0637D6521D6E}">
      <dsp:nvSpPr>
        <dsp:cNvPr id="0" name=""/>
        <dsp:cNvSpPr/>
      </dsp:nvSpPr>
      <dsp:spPr>
        <a:xfrm>
          <a:off x="1079246" y="1895"/>
          <a:ext cx="1128772" cy="112877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04519-A8E3-42A9-B365-2180BAA775D6}">
      <dsp:nvSpPr>
        <dsp:cNvPr id="0" name=""/>
        <dsp:cNvSpPr/>
      </dsp:nvSpPr>
      <dsp:spPr>
        <a:xfrm rot="10800000">
          <a:off x="1643633" y="1467613"/>
          <a:ext cx="5405120" cy="1128772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Calibri" pitchFamily="34" charset="0"/>
              <a:cs typeface="Calibri" pitchFamily="34" charset="0"/>
            </a:rPr>
            <a:t>Hai nu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mã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hóa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cho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1 </a:t>
          </a:r>
          <a:r>
            <a:rPr lang="en-US" sz="3200" kern="1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kern="12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sp:txBody>
      <dsp:txXfrm rot="10800000">
        <a:off x="1925826" y="1467613"/>
        <a:ext cx="5122927" cy="1128772"/>
      </dsp:txXfrm>
    </dsp:sp>
    <dsp:sp modelId="{26F11C10-57B3-48EB-B500-29BCFE9EE5FC}">
      <dsp:nvSpPr>
        <dsp:cNvPr id="0" name=""/>
        <dsp:cNvSpPr/>
      </dsp:nvSpPr>
      <dsp:spPr>
        <a:xfrm>
          <a:off x="1079246" y="1467613"/>
          <a:ext cx="1128772" cy="112877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0C4A9-9B79-488E-8DBC-2BCF51AAD02B}">
      <dsp:nvSpPr>
        <dsp:cNvPr id="0" name=""/>
        <dsp:cNvSpPr/>
      </dsp:nvSpPr>
      <dsp:spPr>
        <a:xfrm rot="10800000">
          <a:off x="1643633" y="2933332"/>
          <a:ext cx="5405120" cy="1128772"/>
        </a:xfrm>
        <a:prstGeom prst="homePlate">
          <a:avLst/>
        </a:prstGeom>
        <a:solidFill>
          <a:schemeClr val="accent5">
            <a:hueOff val="-277017"/>
            <a:satOff val="-26528"/>
            <a:lumOff val="-2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Calibri" pitchFamily="34" charset="0"/>
              <a:cs typeface="Calibri" pitchFamily="34" charset="0"/>
            </a:rPr>
            <a:t>Ba nu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mã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hóa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</a:t>
          </a:r>
          <a:r>
            <a:rPr lang="en-US" sz="3200" kern="1200" dirty="0" err="1">
              <a:latin typeface="Calibri" pitchFamily="34" charset="0"/>
              <a:cs typeface="Calibri" pitchFamily="34" charset="0"/>
            </a:rPr>
            <a:t>cho</a:t>
          </a:r>
          <a:r>
            <a:rPr lang="en-US" sz="3200" kern="1200" dirty="0">
              <a:latin typeface="Calibri" pitchFamily="34" charset="0"/>
              <a:cs typeface="Calibri" pitchFamily="34" charset="0"/>
            </a:rPr>
            <a:t> 1 </a:t>
          </a:r>
          <a:r>
            <a:rPr lang="en-US" sz="3200" kern="1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amino acid</a:t>
          </a:r>
          <a:endParaRPr lang="en-US" sz="3200" kern="1200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sp:txBody>
      <dsp:txXfrm rot="10800000">
        <a:off x="1925826" y="2933332"/>
        <a:ext cx="5122927" cy="1128772"/>
      </dsp:txXfrm>
    </dsp:sp>
    <dsp:sp modelId="{EF9EE9BA-429E-4759-BAE2-329FD870BFF2}">
      <dsp:nvSpPr>
        <dsp:cNvPr id="0" name=""/>
        <dsp:cNvSpPr/>
      </dsp:nvSpPr>
      <dsp:spPr>
        <a:xfrm>
          <a:off x="1079246" y="2933332"/>
          <a:ext cx="1128772" cy="1128772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25390-D74B-4B89-93CD-0804437E23A2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84B8F-FA84-4529-8F17-03A3B4F3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7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FF779DA-AA61-411A-BE0E-60306CAA622C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26B57-4D44-42F0-9DCB-2C206AC9A00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3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xmlns="" id="{277AE338-13D1-BA33-7BEF-9CFED537FC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xmlns="" id="{9F4D8213-0959-4CE8-5B6E-B50023634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Thực nghiệm các nhà KH khám phá bản mã di truyền cứ 3 nu liền nhau mã hóa 1 aa</a:t>
            </a:r>
          </a:p>
          <a:p>
            <a:r>
              <a:rPr lang="en-US" altLang="en-US">
                <a:latin typeface="Arial" panose="020B0604020202020204" pitchFamily="34" charset="0"/>
              </a:rPr>
              <a:t>Biết chính xác mã bộ ba nào mã hóa aa nao tiến hành thực nghiệm giải mã di truyền</a:t>
            </a:r>
          </a:p>
          <a:p>
            <a:r>
              <a:rPr lang="en-US" altLang="en-US">
                <a:latin typeface="Arial" panose="020B0604020202020204" pitchFamily="34" charset="0"/>
              </a:rPr>
              <a:t>1966 tìm dc 64bb trên ARN m tương tự 64bb trên AND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xmlns="" id="{84AAB02E-4458-14A7-D121-E0F8BE6E8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98ED8BFD-6A71-4859-A969-5311E2B9C9B5}" type="slidenum">
              <a:rPr lang="en-US" altLang="en-US" sz="1200" smtClean="0">
                <a:solidFill>
                  <a:prstClr val="black"/>
                </a:solidFill>
                <a:latin typeface="Times New Roman" panose="02020603050405020304" pitchFamily="18" charset="0"/>
              </a:rPr>
              <a:pPr/>
              <a:t>38</a:t>
            </a:fld>
            <a:endParaRPr lang="en-US" altLang="en-US" sz="12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E7EA3-7899-4814-85CF-C0C5BA158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7EE41-905A-4A79-ADA9-B3E38FF53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CDAE1-C911-490B-92CD-C29A76EE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BB28B528-AA9D-41DA-A0FC-3B536C3E74D3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20676F-38F7-4A0A-8383-03A0C4CC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16A30-31EB-40D8-975A-DBD6B46E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98CDE-207A-4570-8912-01DC675E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DE600A-E08A-4F1F-89C6-358D9AD15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790F0-AE01-4644-95C9-72CECE0DE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D06-7D18-4A85-B6DD-63B0E575DF1D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859AB9-5A0D-4216-B605-6AAD4CC92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6BAFD0-857D-44D0-BD7A-5DB5C49CD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641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36630"/>
      </p:ext>
    </p:extLst>
  </p:cSld>
  <p:clrMapOvr>
    <a:masterClrMapping/>
  </p:clrMapOvr>
  <p:transition spd="med">
    <p:cover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33347"/>
      </p:ext>
    </p:extLst>
  </p:cSld>
  <p:clrMapOvr>
    <a:masterClrMapping/>
  </p:clrMapOvr>
  <p:transition spd="med">
    <p:cover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35357"/>
      </p:ext>
    </p:extLst>
  </p:cSld>
  <p:clrMapOvr>
    <a:masterClrMapping/>
  </p:clrMapOvr>
  <p:transition spd="med">
    <p:cover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704524"/>
      </p:ext>
    </p:extLst>
  </p:cSld>
  <p:clrMapOvr>
    <a:masterClrMapping/>
  </p:clrMapOvr>
  <p:transition spd="med">
    <p:cover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870262"/>
      </p:ext>
    </p:extLst>
  </p:cSld>
  <p:clrMapOvr>
    <a:masterClrMapping/>
  </p:clrMapOvr>
  <p:transition spd="med">
    <p:cover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707937"/>
      </p:ext>
    </p:extLst>
  </p:cSld>
  <p:clrMapOvr>
    <a:masterClrMapping/>
  </p:clrMapOvr>
  <p:transition spd="med">
    <p:cover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65"/>
      </p:ext>
    </p:extLst>
  </p:cSld>
  <p:clrMapOvr>
    <a:masterClrMapping/>
  </p:clrMapOvr>
  <p:transition spd="med">
    <p:cover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97802"/>
      </p:ext>
    </p:extLst>
  </p:cSld>
  <p:clrMapOvr>
    <a:masterClrMapping/>
  </p:clrMapOvr>
  <p:transition spd="med">
    <p:cover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7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5306"/>
      </p:ext>
    </p:extLst>
  </p:cSld>
  <p:clrMapOvr>
    <a:masterClrMapping/>
  </p:clrMapOvr>
  <p:transition spd="med">
    <p:cover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83595278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F43E8BC-AF8D-42C0-942A-5BCB94227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F809F3-3DD1-40CB-9252-4AB40C92A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A674B0-3699-4897-B4E2-2C3ADD15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E9F73848-A54A-4F35-94FD-372B0FBF372F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6AF79-A339-4497-B01D-84FECFE8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2F07B7-2319-4771-9F4E-FE5227B5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537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CC89F9CA-9339-463B-9DA4-18369DD404C0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2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EFB95C5-AF9D-4100-970E-B71D80BF15D6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115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1340C4D8-6235-4949-B937-685E50371961}" type="datetime1">
              <a:rPr lang="en-US" smtClean="0">
                <a:solidFill>
                  <a:srgbClr val="FFF39D"/>
                </a:solidFill>
              </a:rPr>
              <a:t>9/12/2024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1644-5C43-4FAF-831F-E0DAE326B7F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4601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089F-F765-49F5-ABB0-A5C72AB0CFA5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8124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A901799-B5D7-4DB0-B79F-2D5E1B251D2E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96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CCE7-5255-407F-A96A-1E44C1A7643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39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8EE3081-597E-44BF-8B13-C523E7ABE890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40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3FDED1D-4188-4850-A910-A445EBB0C602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01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57ABB-F1FF-46A8-B7FF-5ABBDC78996F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84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28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2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72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28" y="449584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49163-1E71-4F4B-8BA4-E148410260B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8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22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8612F-1CFB-4494-95AA-B2F61B2D4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395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C5AB-0BD6-446D-B763-F58D508DA445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38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A5186A0D-0FAB-4C81-8896-5FE41D51773D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68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5D0FAC-FB80-4C21-B292-347C0903C94B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702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43578CCC-F576-4EC3-8E4D-2420D8980C88}" type="datetime1">
              <a:rPr lang="en-US" smtClean="0">
                <a:solidFill>
                  <a:srgbClr val="FFF39D"/>
                </a:solidFill>
              </a:rPr>
              <a:t>9/12/2024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8CDBA-EFB6-444A-826A-2F377EF5C181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48373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F621-D44A-4927-8E13-9710DDD3C388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89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15E77D8-5B33-4D38-A8B2-7FD90535278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866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40675-DB25-4F76-BA46-978728AB7236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522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AC778B8-4AF2-4EE9-AB87-F62D34891D4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6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73BFB95-D413-4F1F-85AA-61C5E929871F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10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DE18970-8016-4A6E-B59E-25AD2A257A8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E527-CB04-47F6-8381-643F998C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791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50DD-3EC2-45B1-A610-2B94901AA89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57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D0A9-CDBC-451B-BF07-8F14FFFEBEE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768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4BCB-8B5C-457C-91A3-B4ADEF99C498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402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E1C9-AF3F-4C20-8212-BDDE514387D9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15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5328-8A33-48D5-920B-983440159B1B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09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0997-5BAA-46D3-88A1-038ED4A82354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44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BC10-A943-419A-A1B4-CACA0A6D20A2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97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064C-89C0-4F5E-9AE4-358157DBF108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23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614D-EA16-4994-B7FE-94DC1B881032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711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AF7F-EE09-451C-BFC8-162A8D1662E1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8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28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1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72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61" y="447996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C8DE-0236-442A-92EE-252773489E42}" type="datetime1">
              <a:rPr lang="en-US" smtClean="0">
                <a:solidFill>
                  <a:srgbClr val="FFF39D"/>
                </a:solidFill>
              </a:rPr>
              <a:t>9/12/2024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31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22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D5C0C-0B45-45BA-93F9-52DD872DD2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13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E2172-FCBB-4F43-8048-4B18F73AACB7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0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0768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FDD2-6A95-4FE9-80A7-91F9821145FE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954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6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7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0C5EC-82CC-4518-BFC4-286A2ED0DB71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809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8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32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0047-A433-4748-BB18-61D335E378BD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48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81625-FA9A-4657-87FC-510DEAB31199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752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44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4D17-4137-44E9-8535-0BF535666201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052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8FE5-74D0-42A2-9B9D-46940CC211CB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0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6FF-29D5-483B-B9F6-C3819D270A5E}" type="datetime1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88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7AE4-E37F-409C-8A20-847B921D870B}" type="datetime1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44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6A0A-40D4-4F13-80C3-7230E65D6769}" type="datetime1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17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1D16-12AA-4715-B2B5-657CD4DE6669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8FFC7-B964-4EB9-BF2A-F3C4F5452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721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10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41" y="2618919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F7A63-2B54-4817-B586-3E44D6D8E83B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8321FF-917D-4B05-8026-689556A59540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999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43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5955-F7D6-4D2F-93FE-5DE7DDAB0B01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887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065D-F550-4080-B760-8218C8B68050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33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58F8-3F60-46A4-974D-ACC021F5370E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945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B387-BE26-4E50-8633-ABEA98E7A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295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E3124-FCE1-41FC-A4F8-12BF546943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310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8E96-3342-4B3C-A729-A301A5260E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672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5E51-8773-4BCB-97D9-AE93FBB0EC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261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8EF02-53E7-4E19-9139-D7C04637AE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859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02D2E-00CD-4FC7-8C80-F9046A9BBE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43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0AA71-DD10-4776-AD5A-FC6ECF8AF2A9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2FB2-388A-4B2E-B714-B1DF0E022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32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BC4A-4B23-4622-AB2D-839ED6789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357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0396-9E5C-42BB-B7AB-8CB34F2ACE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385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D6FB-6A93-425B-8703-D0888EBFC3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092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E4D99-F48E-4008-84FC-57DAFBB156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622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DD6E-0DD9-4446-8E91-E9C1CC0C4E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87824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F87C-8F29-485B-896D-2285E552DC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718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BA5D2-6675-4958-8B93-A620DEBB54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85532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524-E77C-413F-A52D-48CA6440F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770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28CB-CB22-42FE-A5D4-B8ED8A5FF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6513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A5C9-7FCD-47C6-8997-A6968A347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8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0F8F6A5-CFA8-480E-B2CE-9B6A2DFC727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7BEEB-CD40-4605-8B9F-ED4457FE7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72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557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58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708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02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664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394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539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7376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7506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2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5A32D-2D55-4562-A12C-0078EA9F98EF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D9ED5-4330-4897-AFCE-051A64DA5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9925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91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61" y="571504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06F02EA-F64F-47E0-9B06-0A5DC732F8C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2925-D241-4A22-A141-AB3D7040C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83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60ACD-7422-4C49-BAB7-68257687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924C2C-4C6F-486B-93D0-0E9B517C7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E8521-BFD6-4F69-9040-06523B4E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8E408E41-29B6-4B30-8AD9-29F807B5804F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7A5048-D9CD-4ACC-A8D4-ADC86735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D20BDE-11F8-4337-B700-846B0D94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85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61" y="571504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950BA6-0520-4EFE-993F-C457DAA7B5FC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64B4-D24C-4E7B-9ED6-0836524E6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72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2203-27A3-46AB-B9A4-8E9BA19EBC22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D977-F0C7-433B-A9A6-E6B0DA3D3E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95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235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CFD1-8890-47DC-A397-CA85E6F16461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32056-8D28-457A-98EA-6AA1FD905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953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40597128"/>
      </p:ext>
    </p:extLst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591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671B02-A73D-40AD-98F5-75640D1CA113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82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E31DE5-846C-45C6-9659-B66F91B0F376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18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3784BA-0165-4079-8900-B5F4ACF7D596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2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3C2F80-D46C-4CBE-909C-F1794E5B12E4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31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4436E6-044C-42C3-A260-5BEFBD70E96A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0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D73CA-CFB2-4438-8147-0826744D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77FF31-4D60-43E7-A445-CE7773C12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0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68648-866C-4A98-8B52-EACF6300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BAADA731-4CC6-4629-8537-41B2061EC72B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BB3087-9BBC-49E5-9490-7F2858CD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AEE07E-2376-4E29-8282-4ED1B01A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9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D4AFA8-09CE-44FF-946C-1D9B1E08EA58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0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86954E-18B0-44B7-A7BE-4908734344E4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3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26F556-60AB-42C3-91FF-9BEE060C9727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37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A6D2A7-6783-470F-A094-1CD0E8471422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46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36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C4AA0E-317C-4A6A-BC59-5ECD0D2C5D66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9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82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83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79FA81-1346-464D-BCE9-F755F2380C4D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2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720286786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6E78D9A0-90C2-46E8-BC80-75B5D172674C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5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B337C93-458C-4B4F-9CE6-822AAB3EAA21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01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E59753E-BEEC-4507-8AC4-0E44BB78EFA8}" type="datetime1">
              <a:rPr lang="en-US" smtClean="0">
                <a:solidFill>
                  <a:srgbClr val="FFF39D"/>
                </a:solidFill>
              </a:rPr>
              <a:t>9/12/2024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4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EFC0AA-B8C7-4BB2-A622-CB4BB3C3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993C62-0421-4D2C-9001-4ABA90929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52AAA5-072C-4A6D-83F3-5D77397B1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5B620C-FCE7-4E91-90DF-B8E53DB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1377B7C-CFBB-4118-B3CC-44E3C6F87BA0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312DB7-C652-40B5-976D-B8C7BC76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3A94A2-F69E-45D8-A3F8-36097124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31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2A38-B54C-4F16-B3FD-F342B40822B2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0666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698EA-9F4C-468A-97DB-3C19B23E4A2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447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DE7ED9-7608-4174-B92C-3649816C3D75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9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C41C4-AFC4-447D-BC36-8D296BB144B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4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C24AE94-9CDD-4535-A8F1-A9D1015E02A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36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ED1DE1-40E8-4ABB-8488-C7362ECB7D51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1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7507-0D61-40E0-9093-75C30CD679F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6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2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8B0-4D78-4398-B266-4C74032762B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70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71766401"/>
      </p:ext>
    </p:extLst>
  </p:cSld>
  <p:clrMapOvr>
    <a:masterClrMapping/>
  </p:clrMapOvr>
  <p:transition spd="med"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3491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5570DC-D702-42D0-BA98-2BDA0314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883652-42F7-419C-9EA4-BE56B419C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FBFC6A-FA17-489F-AB49-AB661AC5E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FAB262-2B1B-4582-B843-8E83FD368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96180-4755-4DA0-821D-CB508F9D1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5C31F8-2870-4A25-8DE9-4FC63DFE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555B7ED5-81A1-4C4C-943A-DF90D0A416D2}" type="datetime1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F8F0ED-9B49-4C0C-9BE2-11EC33F7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B46C06-DADA-4CD2-B223-F0E40689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7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1941"/>
      </p:ext>
    </p:extLst>
  </p:cSld>
  <p:clrMapOvr>
    <a:masterClrMapping/>
  </p:clrMapOvr>
  <p:transition spd="med">
    <p:cover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912166"/>
      </p:ext>
    </p:extLst>
  </p:cSld>
  <p:clrMapOvr>
    <a:masterClrMapping/>
  </p:clrMapOvr>
  <p:transition spd="med">
    <p:cover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65354"/>
      </p:ext>
    </p:extLst>
  </p:cSld>
  <p:clrMapOvr>
    <a:masterClrMapping/>
  </p:clrMapOvr>
  <p:transition spd="med">
    <p:cover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549"/>
      </p:ext>
    </p:extLst>
  </p:cSld>
  <p:clrMapOvr>
    <a:masterClrMapping/>
  </p:clrMapOvr>
  <p:transition spd="med">
    <p:cover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2058"/>
      </p:ext>
    </p:extLst>
  </p:cSld>
  <p:clrMapOvr>
    <a:masterClrMapping/>
  </p:clrMapOvr>
  <p:transition spd="med">
    <p:cover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404935"/>
      </p:ext>
    </p:extLst>
  </p:cSld>
  <p:clrMapOvr>
    <a:masterClrMapping/>
  </p:clrMapOvr>
  <p:transition spd="med">
    <p:cover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432403"/>
      </p:ext>
    </p:extLst>
  </p:cSld>
  <p:clrMapOvr>
    <a:masterClrMapping/>
  </p:clrMapOvr>
  <p:transition spd="med">
    <p:cover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577863"/>
      </p:ext>
    </p:extLst>
  </p:cSld>
  <p:clrMapOvr>
    <a:masterClrMapping/>
  </p:clrMapOvr>
  <p:transition spd="med">
    <p:cover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15354"/>
      </p:ext>
    </p:extLst>
  </p:cSld>
  <p:clrMapOvr>
    <a:masterClrMapping/>
  </p:clrMapOvr>
  <p:transition spd="med">
    <p:cover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5183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CB384-3E82-4FF6-8382-FFEDA787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C4BA61-B8FA-4953-92F9-0AC380C5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32CC541F-3F8C-4E49-9FEE-42E5E3E1C9A3}" type="datetime1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3E702D-B4FE-4160-9EA9-1817B475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A0AAA79-9866-4F87-A7C1-555776E4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587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3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17854"/>
      </p:ext>
    </p:extLst>
  </p:cSld>
  <p:clrMapOvr>
    <a:masterClrMapping/>
  </p:clrMapOvr>
  <p:transition spd="med">
    <p:cover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02269919"/>
      </p:ext>
    </p:extLst>
  </p:cSld>
  <p:clrMapOvr>
    <a:masterClrMapping/>
  </p:clrMapOvr>
  <p:transition spd="med">
    <p:cover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D1A4-2973-427A-AC78-108F7F9972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80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0CA8-CB45-4E15-A336-9C95876436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6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772D-FCB8-421F-A991-CC27D8E6C5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02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49100-CE0B-4B6D-AED3-A2083F6067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45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10EE-F7CE-4919-BCDC-DFDF530F1C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08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27B0-AD0F-4F71-AB83-62296F2E35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82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2B37-2067-46D4-97F1-115C22DF06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9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93CC-803D-43B6-AAE1-52E950D517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9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71FD97-A03E-4889-878D-34A2F71A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30B74127-2200-49BC-A92D-F0C98F8EAF8F}" type="datetime1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3DE6C4-494A-4A4D-89DE-6B2F2902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422E4F-0BB4-422E-B36A-99F9014C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58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9645-3976-4665-BA77-B067D2F935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7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A5A62-A914-4B58-83BA-94C6F7700A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661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A2A8-BA83-4CB8-B973-3F2CC2ABE6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230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22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52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721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22" y="4495833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715EB-8683-4D61-BCBE-021BE16F56BC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79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221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8612F-1CFB-4494-95AA-B2F61B2D4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7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1105C2B-4D6F-4FD7-81E2-8D0A03686D9C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E527-CB04-47F6-8381-643F998C0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657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3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22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1887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5301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721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6156" y="4479958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F7AD7-5F90-41DB-BE36-3B9E2519A565}" type="datetime1">
              <a:rPr lang="en-US" smtClean="0">
                <a:solidFill>
                  <a:srgbClr val="FFF39D"/>
                </a:solidFill>
              </a:rPr>
              <a:t>9/12/2024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304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221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D5C0C-0B45-45BA-93F9-52DD872DD2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62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BF672-31CD-4CC9-8F0F-78D38251117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8FFC7-B964-4EB9-BF2A-F3C4F5452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4801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8696-15B9-4185-8183-5E8AA3584E0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82FB2-388A-4B2E-B714-B1DF0E022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8822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B82494F-12DD-4D32-9CDF-190E94676448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7BEEB-CD40-4605-8B9F-ED4457FE7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547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46F3-C7A5-4F45-9300-E6C36350ABF7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D9ED5-4330-4897-AFCE-051A64DA5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85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6B974-D5A6-4061-B1DA-FDA29D8B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39ED1B-D5F7-45FD-A028-BA6FFD0EF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242DB4-2D73-405F-87B5-D1AF89990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98C5C-7BF6-487C-85D3-E2E6C453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5960F3F9-D712-4072-8C11-60FE8A0CA02F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D384C7-43F0-4F66-A4F9-A8CF99B1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508489-4F32-436E-97D0-A90C0CC0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493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455" y="5715033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1651F3D-FB28-48DA-AE2A-D49BB1A7D363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2925-D241-4A22-A141-AB3D7040C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31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55" y="5715033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250336A-CE73-49A6-8028-841C2CE73E2F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64B4-D24C-4E7B-9ED6-0836524E68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83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3F680-79B4-4008-B0F4-4971890EC020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D977-F0C7-433B-A9A6-E6B0DA3D3E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1878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2"/>
            <a:ext cx="2235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14F15-3CA8-42BE-A6E3-498359171235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32056-8D28-457A-98EA-6AA1FD905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1346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96978227"/>
      </p:ext>
    </p:extLst>
  </p:cSld>
  <p:clrMapOvr>
    <a:masterClrMapping/>
  </p:clrMapOvr>
  <p:transition spd="med">
    <p:cover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22163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905452-7CFE-46FF-B383-FDA25D9D08FD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007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6F137F3-7B88-4384-854F-744BBCD29F94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26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2F7FE6-C422-44CB-963E-56E670F4C9AA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1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F96DBE-152A-4F24-AC37-8506DFE5B40F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FE8541-32AE-453F-9EC4-366CA379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3C548F-FB01-41AF-9C1A-4350D4CBC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DAF019-D1CD-4BF0-AAB7-DD1B4964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61DD04-6A14-4E06-8195-EDEE31BB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728EBBFD-528E-445B-AED3-617F684BAE0D}" type="datetime1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2072D6-423C-4EE5-B82A-303E98AA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620DAD-A9AD-4AC4-9E87-2FEACFAC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/>
          <a:lstStyle/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4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F6ECB2-DAE1-4347-946D-B0023C7BAE9A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666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CE0A4A-2845-44EE-B4DF-1C450BF9E949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666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ED3BBE-E34B-4A69-81D0-F0A0AD2BEB7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747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256F53-6491-4862-8DCF-4EC4A55D330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73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068E61-983E-4A68-9240-71D004D29556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36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677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BC934A-66A8-4561-B061-E87C888A53F5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000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72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73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44B8DB-A245-4E03-869F-ED74FB4CF44B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477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21559"/>
      </p:ext>
    </p:extLst>
  </p:cSld>
  <p:clrMapOvr>
    <a:masterClrMapping/>
  </p:clrMapOvr>
  <p:transition spd="med">
    <p:cover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1385"/>
      </p:ext>
    </p:extLst>
  </p:cSld>
  <p:clrMapOvr>
    <a:masterClrMapping/>
  </p:clrMapOvr>
  <p:transition spd="med">
    <p:cover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618576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032DF209-F013-4F4D-805C-8CB3C39D921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-9525"/>
            <a:ext cx="12192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650AD8E2-39D5-4CCC-A5C6-DC6FEA73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3176119B-5BD1-49BD-A184-D1B973C7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E52A4421-7351-4654-AEC7-DB5102BC2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2E2DF-277B-45A5-8032-DB7DF8F2A1B6}" type="datetime1">
              <a:rPr lang="en-US" smtClean="0"/>
              <a:t>9/12/2024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9FD53426-96C8-41DC-8952-B7B79FA07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3F7F84DB-BF87-41BC-AB17-EE1E0908E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DB642-B96B-4E4F-95BE-DCA4F685B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B3388AD-1CDE-4F3F-90EE-DF06093CFC3D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5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C9CEA0-76BE-4295-9D46-348B94CF2E19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466D6DB-B5C6-454A-84AB-BE56CED32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7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0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91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502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95A46A-D7BA-4562-A19B-07531760E8AF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299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35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A357552-1C2A-4CE4-ADE5-4BADBF8CD9B6}" type="datetime1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58321FF-917D-4B05-8026-689556A595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049ADA-F093-47D4-9506-0B522A8609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ABFFB21-C0B5-48EB-A861-69FE2E1AC47A}" type="slidenum">
              <a:rPr lang="en-US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6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D7BD72A-0725-4DE7-8E89-02703583D424}" type="datetimeFigureOut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6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9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D73BA6-C17E-4E73-A105-17B45E3B877D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61" y="571504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AFB430-1F9F-4400-A3B2-017401DCB950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1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0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91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512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DE94EEF-9D98-4972-A5BE-A4198073E1DF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FC29FB2-943A-4211-8172-0BB08EC5E5FA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FA0DE49-90C4-43AE-AE04-D84B1EA06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0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FF99"/>
            </a:gs>
            <a:gs pos="50000">
              <a:schemeClr val="bg1"/>
            </a:gs>
            <a:gs pos="100000">
              <a:srgbClr val="00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80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cover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6143E-AEAB-4740-B10E-053B139C21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85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1FF232-CFF7-4B8A-A35A-F5E05A518AE0}" type="datetime1">
              <a:rPr lang="en-US" smtClean="0">
                <a:solidFill>
                  <a:srgbClr val="575F6D"/>
                </a:solidFill>
              </a:rPr>
              <a:t>9/12/2024</a:t>
            </a:fld>
            <a:endParaRPr lang="en-US" dirty="0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455" y="5715033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AFB430-1F9F-4400-A3B2-017401DCB950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6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0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91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512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42643E2-6161-47FA-8DA0-544FE49F4CED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9/12/2024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6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FF99"/>
            </a:gs>
            <a:gs pos="50000">
              <a:schemeClr val="bg1"/>
            </a:gs>
            <a:gs pos="100000">
              <a:srgbClr val="00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88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ransition spd="med">
    <p:cover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3floxB3eHPc" TargetMode="External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66acdf645eac815ab36ae31f?searchLocale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5236" y="34639"/>
            <a:ext cx="97043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EM ĐẾN VỚI MÔN SINH HỌC</a:t>
            </a:r>
            <a:endParaRPr lang="en-US" sz="3200" b="1" dirty="0">
              <a:ln w="11430"/>
              <a:gradFill>
                <a:gsLst>
                  <a:gs pos="0">
                    <a:srgbClr val="F96A1B">
                      <a:tint val="70000"/>
                      <a:satMod val="245000"/>
                    </a:srgbClr>
                  </a:gs>
                  <a:gs pos="75000">
                    <a:srgbClr val="F96A1B">
                      <a:tint val="90000"/>
                      <a:shade val="60000"/>
                      <a:satMod val="240000"/>
                    </a:srgbClr>
                  </a:gs>
                  <a:gs pos="100000">
                    <a:srgbClr val="F96A1B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1" y="1219209"/>
            <a:ext cx="3052583" cy="22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83" y="3484374"/>
            <a:ext cx="6387128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321FF-917D-4B05-8026-689556A5954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550975"/>
              </p:ext>
            </p:extLst>
          </p:nvPr>
        </p:nvGraphicFramePr>
        <p:xfrm>
          <a:off x="2505660" y="1872667"/>
          <a:ext cx="8589588" cy="377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10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9472" y="389146"/>
            <a:ext cx="7365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bước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DNA </a:t>
            </a:r>
          </a:p>
        </p:txBody>
      </p:sp>
    </p:spTree>
    <p:extLst>
      <p:ext uri="{BB962C8B-B14F-4D97-AF65-F5344CB8AC3E}">
        <p14:creationId xmlns:p14="http://schemas.microsoft.com/office/powerpoint/2010/main" val="1316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BB63993-6AF6-4C92-9336-2E068595050B}"/>
              </a:ext>
            </a:extLst>
          </p:cNvPr>
          <p:cNvGrpSpPr/>
          <p:nvPr/>
        </p:nvGrpSpPr>
        <p:grpSpPr>
          <a:xfrm>
            <a:off x="6324600" y="228600"/>
            <a:ext cx="5628434" cy="5674793"/>
            <a:chOff x="7844705" y="1489024"/>
            <a:chExt cx="9908868" cy="9572716"/>
          </a:xfrm>
        </p:grpSpPr>
        <p:pic>
          <p:nvPicPr>
            <p:cNvPr id="25" name="Picture 2" descr="Helicase – Wikipedia tiếng Việt">
              <a:extLst>
                <a:ext uri="{FF2B5EF4-FFF2-40B4-BE49-F238E27FC236}">
                  <a16:creationId xmlns="" xmlns:a16="http://schemas.microsoft.com/office/drawing/2014/main" id="{E3492817-CDA5-4A3F-A607-013CA865D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91" t="8603" b="10546"/>
            <a:stretch/>
          </p:blipFill>
          <p:spPr bwMode="auto">
            <a:xfrm>
              <a:off x="12500792" y="2076339"/>
              <a:ext cx="2882961" cy="7468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165F808-7BFD-46DA-BAA6-1FA376235928}"/>
                </a:ext>
              </a:extLst>
            </p:cNvPr>
            <p:cNvSpPr txBox="1"/>
            <p:nvPr/>
          </p:nvSpPr>
          <p:spPr>
            <a:xfrm>
              <a:off x="12653192" y="1489024"/>
              <a:ext cx="5100381" cy="1505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Enzyme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tháo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xoắn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(Helicase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1E2E730D-1510-4CC5-9041-68C2B3BBB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34467" y="3060095"/>
              <a:ext cx="151872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743BADB-1EB6-4E98-ACC5-3096410FB3E1}"/>
                </a:ext>
              </a:extLst>
            </p:cNvPr>
            <p:cNvSpPr txBox="1"/>
            <p:nvPr/>
          </p:nvSpPr>
          <p:spPr>
            <a:xfrm>
              <a:off x="7844705" y="2630186"/>
              <a:ext cx="3933768" cy="140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Liên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Phosphodiester</a:t>
              </a:r>
              <a:endPara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0FDE1B92-6833-4B53-A1D9-3BF73A42C704}"/>
                </a:ext>
              </a:extLst>
            </p:cNvPr>
            <p:cNvSpPr txBox="1"/>
            <p:nvPr/>
          </p:nvSpPr>
          <p:spPr>
            <a:xfrm rot="16200000">
              <a:off x="10465624" y="7775029"/>
              <a:ext cx="3128866" cy="812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Nucletotide</a:t>
              </a:r>
              <a:endPara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13E93CD1-6C69-467E-ADBB-1A91E41BD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50386" y="7287566"/>
              <a:ext cx="736206" cy="97329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A5E209AB-ED9F-47EB-95FE-6A66F65D9D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50386" y="8260857"/>
              <a:ext cx="736206" cy="57841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046A6C73-F4A3-4019-A4A5-C1748C904811}"/>
                </a:ext>
              </a:extLst>
            </p:cNvPr>
            <p:cNvSpPr txBox="1"/>
            <p:nvPr/>
          </p:nvSpPr>
          <p:spPr>
            <a:xfrm>
              <a:off x="11926958" y="9659945"/>
              <a:ext cx="3128866" cy="140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Liên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Hydrogen</a:t>
              </a:r>
              <a:endPara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D930A1C4-03FC-4E4B-A43D-315233BC20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91392" y="9052931"/>
              <a:ext cx="152400" cy="60701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: Top Corners Rounded 9">
            <a:extLst>
              <a:ext uri="{FF2B5EF4-FFF2-40B4-BE49-F238E27FC236}">
                <a16:creationId xmlns="" xmlns:a16="http://schemas.microsoft.com/office/drawing/2014/main" id="{9D472AB0-9C25-43B6-9C65-504D5F9B69CC}"/>
              </a:ext>
            </a:extLst>
          </p:cNvPr>
          <p:cNvSpPr/>
          <p:nvPr/>
        </p:nvSpPr>
        <p:spPr>
          <a:xfrm>
            <a:off x="1308199" y="766543"/>
            <a:ext cx="3123859" cy="900033"/>
          </a:xfrm>
          <a:prstGeom prst="round2SameRect">
            <a:avLst>
              <a:gd name="adj1" fmla="val 2365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biến</a:t>
            </a:r>
            <a:endParaRPr lang="vi-V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CA8D5BE-CF35-4B79-8D84-2724B66044F3}"/>
              </a:ext>
            </a:extLst>
          </p:cNvPr>
          <p:cNvSpPr txBox="1"/>
          <p:nvPr/>
        </p:nvSpPr>
        <p:spPr>
          <a:xfrm>
            <a:off x="1418246" y="2147550"/>
            <a:ext cx="642309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GB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Tháo xoắn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DNA</a:t>
            </a:r>
            <a:endParaRPr lang="vi-VN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DD12A9-2D65-494D-B251-F60A6D4D3A5B}"/>
              </a:ext>
            </a:extLst>
          </p:cNvPr>
          <p:cNvSpPr txBox="1"/>
          <p:nvPr/>
        </p:nvSpPr>
        <p:spPr>
          <a:xfrm>
            <a:off x="1418246" y="3062397"/>
            <a:ext cx="62562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enzyme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tháo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xoắn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tử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tháo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xoắn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cấu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trúc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GB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Y. </a:t>
            </a:r>
            <a:endParaRPr lang="vi-VN" sz="3200" b="1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158;p6">
            <a:extLst>
              <a:ext uri="{FF2B5EF4-FFF2-40B4-BE49-F238E27FC236}">
                <a16:creationId xmlns="" xmlns:a16="http://schemas.microsoft.com/office/drawing/2014/main" id="{A234CEE0-92BD-46E5-A086-6DB7CB2752EA}"/>
              </a:ext>
            </a:extLst>
          </p:cNvPr>
          <p:cNvSpPr/>
          <p:nvPr/>
        </p:nvSpPr>
        <p:spPr>
          <a:xfrm>
            <a:off x="1418246" y="49431"/>
            <a:ext cx="4876800" cy="709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111125">
              <a:lnSpc>
                <a:spcPct val="109000"/>
              </a:lnSpc>
              <a:spcAft>
                <a:spcPts val="300"/>
              </a:spcAft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TÁI BẢN DNA</a:t>
            </a:r>
          </a:p>
        </p:txBody>
      </p:sp>
    </p:spTree>
    <p:extLst>
      <p:ext uri="{BB962C8B-B14F-4D97-AF65-F5344CB8AC3E}">
        <p14:creationId xmlns:p14="http://schemas.microsoft.com/office/powerpoint/2010/main" val="166523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FBAF343-FF3C-4A8E-B233-B838BDBFBFF1}"/>
              </a:ext>
            </a:extLst>
          </p:cNvPr>
          <p:cNvSpPr txBox="1"/>
          <p:nvPr/>
        </p:nvSpPr>
        <p:spPr>
          <a:xfrm>
            <a:off x="1326126" y="74434"/>
            <a:ext cx="5377925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DNA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29E9710-5A40-410B-802A-BD229380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20" y="7378"/>
            <a:ext cx="4503030" cy="289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6932" y="855418"/>
            <a:ext cx="6143618" cy="255454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Enzyme 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DNA polymerase </a:t>
            </a:r>
            <a:r>
              <a:rPr lang="en-US" sz="3200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mới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chiều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5' → 3'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mẹ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32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tắc</a:t>
            </a:r>
            <a:r>
              <a:rPr lang="en-US" sz="32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sung 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(A – T; G - C</a:t>
            </a:r>
            <a:r>
              <a:rPr lang="en-US" sz="32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).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126" y="3647987"/>
            <a:ext cx="6143619" cy="30469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tục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sợi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dẫn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); </a:t>
            </a:r>
            <a:r>
              <a:rPr lang="en-US" sz="3200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gián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từng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ngắn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Okazaki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đó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enzyme 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DNA ligase </a:t>
            </a:r>
            <a:r>
              <a:rPr lang="en-US" sz="3200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nối</a:t>
            </a:r>
            <a:r>
              <a:rPr lang="en-US" sz="3200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ngắn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hoàn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chỉnh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sợi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816" y="3401268"/>
            <a:ext cx="2476433" cy="31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5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91F559-0B99-45FA-AA83-C234B6B1B3CE}"/>
              </a:ext>
            </a:extLst>
          </p:cNvPr>
          <p:cNvSpPr txBox="1"/>
          <p:nvPr/>
        </p:nvSpPr>
        <p:spPr>
          <a:xfrm>
            <a:off x="1437535" y="147172"/>
            <a:ext cx="5950974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DNA: 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F729D75-682D-4593-B0FE-05669AE84F42}"/>
              </a:ext>
            </a:extLst>
          </p:cNvPr>
          <p:cNvSpPr txBox="1"/>
          <p:nvPr/>
        </p:nvSpPr>
        <p:spPr>
          <a:xfrm>
            <a:off x="1605116" y="823845"/>
            <a:ext cx="59509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 con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DNA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mạch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hợp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Synthesis of DNA | Basicmedical Key">
            <a:extLst>
              <a:ext uri="{FF2B5EF4-FFF2-40B4-BE49-F238E27FC236}">
                <a16:creationId xmlns="" xmlns:a16="http://schemas.microsoft.com/office/drawing/2014/main" id="{910DCFB8-7ED6-4945-8239-3512ED00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349" y="1133341"/>
            <a:ext cx="3813352" cy="49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05116" y="2021102"/>
            <a:ext cx="59509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Sau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nhờ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tử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con. </a:t>
            </a:r>
            <a:endParaRPr lang="en-US" sz="3200" b="1" dirty="0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n-US" sz="3200" b="1" dirty="0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vậy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sao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tin di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truyềnqua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hệ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3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7" y="289774"/>
            <a:ext cx="11207565" cy="540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A0DE49-90C4-43AE-AE04-D84B1EA069B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4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400" y="76200"/>
            <a:ext cx="1827744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II. Gene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5469" y="1910213"/>
            <a:ext cx="1056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Gene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tử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tin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sản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phẩm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xác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polypeptide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hoặc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RNA.</a:t>
            </a:r>
            <a:endParaRPr lang="en-US" sz="32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5600" y="1010244"/>
            <a:ext cx="3970254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Khái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niệm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28" y="3023264"/>
            <a:ext cx="7416800" cy="377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405" y="152400"/>
            <a:ext cx="590418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52" y="1570667"/>
            <a:ext cx="5080000" cy="336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304" y="5780781"/>
            <a:ext cx="3973481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 </a:t>
            </a:r>
            <a:endParaRPr lang="en-US" sz="32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19" y="1261387"/>
            <a:ext cx="5373091" cy="367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7561" y="5780782"/>
            <a:ext cx="3356816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 </a:t>
            </a:r>
            <a:endParaRPr lang="en-US" sz="32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thực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95252" y="2743200"/>
            <a:ext cx="1698869" cy="202088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97659" y="1726767"/>
            <a:ext cx="2554937" cy="10302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hoà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16145" y="3796797"/>
            <a:ext cx="2554937" cy="10302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hoá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86315" y="5689167"/>
            <a:ext cx="2554937" cy="10302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794123" y="2362200"/>
            <a:ext cx="322004" cy="14787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794121" y="3840958"/>
            <a:ext cx="392547" cy="3707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794121" y="3854843"/>
            <a:ext cx="292195" cy="23494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011176" y="1394908"/>
            <a:ext cx="7069352" cy="2062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nucleotide (promoter)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khởi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động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Nu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protein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hòa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→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khiển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60533" y="3753651"/>
            <a:ext cx="710152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Chứa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nucleotide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polypeptide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hoặc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RNA.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03064" y="5696400"/>
            <a:ext cx="697746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tín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85459" y="0"/>
            <a:ext cx="5904180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gene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831975"/>
            <a:ext cx="113823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28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5994" y="30110"/>
            <a:ext cx="2337499" cy="4924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gene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181" y="609600"/>
            <a:ext cx="574501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Căn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cứ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năng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941" y="1382101"/>
            <a:ext cx="2635768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Gene </a:t>
            </a:r>
            <a:endParaRPr lang="en-US" sz="28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1783" y="1360434"/>
            <a:ext cx="2459420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Gene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hòa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44" y="2585934"/>
            <a:ext cx="3158117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tin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polypeptide </a:t>
            </a:r>
            <a:endParaRPr lang="en-US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tham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gia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nhưng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hòa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1783" y="2579007"/>
            <a:ext cx="2615053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tin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phẩm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hòa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gene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en-US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8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8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69474" y="640378"/>
            <a:ext cx="559878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Căn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cứ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hóa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65616" y="1390254"/>
            <a:ext cx="2268783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Gene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mảnh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68450" y="1426663"/>
            <a:ext cx="2313443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Gene </a:t>
            </a:r>
          </a:p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mảnh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39199" y="2620623"/>
            <a:ext cx="2826366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tục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exon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xen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kẽ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intron </a:t>
            </a:r>
            <a:endParaRPr lang="en-US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Đa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số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gene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SV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VK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cổ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65616" y="2585934"/>
            <a:ext cx="2268783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2800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tục</a:t>
            </a:r>
            <a:endParaRPr lang="en-US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Gene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SV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2800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sơ</a:t>
            </a:r>
            <a:endParaRPr lang="en-US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GB" sz="28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800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344025" y="2351222"/>
            <a:ext cx="609600" cy="21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4201194" y="2351222"/>
            <a:ext cx="609600" cy="21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095196" y="2346868"/>
            <a:ext cx="609600" cy="21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947582" y="2386936"/>
            <a:ext cx="609600" cy="21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8534399" y="1194402"/>
            <a:ext cx="609600" cy="214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844800" y="1132821"/>
            <a:ext cx="486983" cy="2791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8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787720" y="1905000"/>
            <a:ext cx="1080134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BÀI I: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GENE VÀ CƠ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CHẾ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TRUYỀN ĐẠT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THÔNG TIN DI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TRUYỀN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26" y="3640919"/>
            <a:ext cx="8714767" cy="295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2954" y="212504"/>
            <a:ext cx="9416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CHƯƠNG 1: </a:t>
            </a:r>
            <a:r>
              <a:rPr lang="en-US" sz="4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 TRUYỀN PHÂN TỬ VÀ </a:t>
            </a:r>
            <a:endParaRPr lang="en-US" sz="40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DI </a:t>
            </a:r>
            <a:r>
              <a:rPr lang="en-US" sz="4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TRUYỀN NHIỄM SẮC THỂ</a:t>
            </a:r>
            <a:endParaRPr lang="en-US" sz="40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8612F-1CFB-4494-95AA-B2F61B2D48C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0009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066"/>
            <a:ext cx="10947042" cy="554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8214" y="792846"/>
            <a:ext cx="2071401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RNA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304800" y="0"/>
            <a:ext cx="456341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III.  RNA VÀ PHIÊN 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0"/>
            <a:ext cx="60960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III.  RNA VÀ PHIÊN 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306" y="641820"/>
            <a:ext cx="274786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RNA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616724"/>
              </p:ext>
            </p:extLst>
          </p:nvPr>
        </p:nvGraphicFramePr>
        <p:xfrm>
          <a:off x="359779" y="1419896"/>
          <a:ext cx="1113949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873"/>
                <a:gridCol w="2784873"/>
                <a:gridCol w="2784873"/>
                <a:gridCol w="278487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Calibri" pitchFamily="34" charset="0"/>
                          <a:cs typeface="Calibri" pitchFamily="34" charset="0"/>
                        </a:rPr>
                        <a:t>Các</a:t>
                      </a:r>
                      <a:r>
                        <a:rPr lang="en-US" sz="3200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Calibri" pitchFamily="34" charset="0"/>
                          <a:cs typeface="Calibri" pitchFamily="34" charset="0"/>
                        </a:rPr>
                        <a:t>loại</a:t>
                      </a:r>
                      <a:r>
                        <a:rPr lang="en-US" sz="3200" b="1" dirty="0" smtClean="0">
                          <a:latin typeface="Calibri" pitchFamily="34" charset="0"/>
                          <a:cs typeface="Calibri" pitchFamily="34" charset="0"/>
                        </a:rPr>
                        <a:t> RNA</a:t>
                      </a:r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mRNA</a:t>
                      </a:r>
                    </a:p>
                    <a:p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tRNA</a:t>
                      </a:r>
                      <a:endParaRPr lang="en-US" sz="32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rRNA</a:t>
                      </a:r>
                      <a:endParaRPr lang="en-US" sz="32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Cấu</a:t>
                      </a:r>
                      <a:r>
                        <a:rPr lang="en-GB" sz="32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trúc</a:t>
                      </a:r>
                      <a:r>
                        <a:rPr lang="en-GB" sz="320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Chức</a:t>
                      </a:r>
                      <a:r>
                        <a:rPr lang="en-GB" sz="32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năng</a:t>
                      </a:r>
                      <a:endParaRPr lang="en-US" sz="32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3" y="3780054"/>
            <a:ext cx="715776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9" y="4777628"/>
            <a:ext cx="6193356" cy="208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09" y="4777628"/>
            <a:ext cx="5181600" cy="205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17909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0"/>
            <a:ext cx="60960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III.  RNA VÀ PHIÊN 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307" y="641822"/>
            <a:ext cx="274786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RNA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72250"/>
              </p:ext>
            </p:extLst>
          </p:nvPr>
        </p:nvGraphicFramePr>
        <p:xfrm>
          <a:off x="553795" y="1481070"/>
          <a:ext cx="10708775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583"/>
                <a:gridCol w="8218192"/>
              </a:tblGrid>
              <a:tr h="91808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Các</a:t>
                      </a: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loại</a:t>
                      </a: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RNA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mRNA</a:t>
                      </a: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299116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Cấu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trúc</a:t>
                      </a:r>
                      <a:r>
                        <a:rPr lang="en-GB" sz="240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  <a:tr h="1332698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Chức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năng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352800" y="2762542"/>
            <a:ext cx="701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thẳng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gồm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hàng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trăm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hàng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nghìn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just">
              <a:defRPr/>
            </a:pP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mRNA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polypeptide.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2804" y="5615208"/>
            <a:ext cx="7010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protein.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81" y="662769"/>
            <a:ext cx="6390728" cy="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745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208438"/>
              </p:ext>
            </p:extLst>
          </p:nvPr>
        </p:nvGraphicFramePr>
        <p:xfrm>
          <a:off x="152403" y="-22538"/>
          <a:ext cx="11412830" cy="6693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995"/>
                <a:gridCol w="9712835"/>
              </a:tblGrid>
              <a:tr h="16694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Các</a:t>
                      </a: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Calibri" pitchFamily="34" charset="0"/>
                          <a:cs typeface="Calibri" pitchFamily="34" charset="0"/>
                        </a:rPr>
                        <a:t>loại</a:t>
                      </a:r>
                      <a:r>
                        <a:rPr lang="en-US" sz="2400" b="1" dirty="0" smtClean="0">
                          <a:latin typeface="Calibri" pitchFamily="34" charset="0"/>
                          <a:cs typeface="Calibri" pitchFamily="34" charset="0"/>
                        </a:rPr>
                        <a:t> RNA</a:t>
                      </a:r>
                      <a:endParaRPr lang="en-US" sz="2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tRNA</a:t>
                      </a:r>
                      <a:endParaRPr lang="en-US" sz="2800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endParaRPr lang="en-US" sz="2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</a:tr>
              <a:tr h="352708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Cấu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trúc</a:t>
                      </a:r>
                      <a:r>
                        <a:rPr lang="en-GB" sz="240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>
                    <a:solidFill>
                      <a:srgbClr val="7030A0"/>
                    </a:solidFill>
                  </a:tcPr>
                </a:tc>
              </a:tr>
              <a:tr h="1497247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Chức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Calibri" pitchFamily="34" charset="0"/>
                          <a:cs typeface="Calibri" pitchFamily="34" charset="0"/>
                        </a:rPr>
                        <a:t>năng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21920" marR="121920"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79084" y="1705414"/>
            <a:ext cx="945736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- </a:t>
            </a:r>
            <a:r>
              <a:rPr lang="en-US" sz="3200" b="1" kern="100" dirty="0" err="1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Dài</a:t>
            </a: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khoảng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74 – 95 nucleotide.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- </a:t>
            </a:r>
            <a:r>
              <a:rPr lang="en-US" sz="3200" b="1" kern="100" dirty="0" err="1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Có</a:t>
            </a: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những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đoạn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các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nucleotide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liên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kết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hydrogen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với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nhau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.</a:t>
            </a:r>
          </a:p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- </a:t>
            </a:r>
            <a:r>
              <a:rPr lang="en-US" sz="3200" b="1" kern="100" dirty="0" err="1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Mỗi</a:t>
            </a:r>
            <a:r>
              <a:rPr lang="en-US" sz="3200" b="1" kern="100" dirty="0" smtClean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tRNA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chứa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một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bộ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ba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đối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mã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(anticodon)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bổ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sung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với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codon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trên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mRNA.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và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trình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tự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đầu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3’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đặc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thù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liên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kết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với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một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loại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amino acid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nhất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3200" b="1" kern="100" dirty="0" err="1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định</a:t>
            </a:r>
            <a:r>
              <a:rPr lang="en-US" sz="3200" b="1" kern="100" dirty="0">
                <a:solidFill>
                  <a:prstClr val="white"/>
                </a:solidFill>
                <a:latin typeface="Calibri" pitchFamily="34" charset="0"/>
                <a:ea typeface="Calibri"/>
                <a:cs typeface="Calibri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9077" y="5449410"/>
            <a:ext cx="77685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Vận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chuyển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tới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04" y="1"/>
            <a:ext cx="4236408" cy="156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22190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201796"/>
              </p:ext>
            </p:extLst>
          </p:nvPr>
        </p:nvGraphicFramePr>
        <p:xfrm>
          <a:off x="27" y="228610"/>
          <a:ext cx="11856564" cy="5450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921"/>
                <a:gridCol w="10299643"/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 RNA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rRNA</a:t>
                      </a:r>
                      <a:endParaRPr lang="en-US" sz="28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</a:tr>
              <a:tr h="192861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Cấu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trúc</a:t>
                      </a:r>
                      <a:r>
                        <a:rPr lang="en-GB" sz="240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40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GB" sz="280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B050"/>
                    </a:solidFill>
                  </a:tcPr>
                </a:tc>
              </a:tr>
              <a:tr h="1854343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Chức</a:t>
                      </a:r>
                      <a:r>
                        <a:rPr lang="en-GB" sz="2400" baseline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năng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just"/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48032" y="1447801"/>
            <a:ext cx="853440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en-US" sz="2800" kern="100" dirty="0" smtClean="0">
                <a:solidFill>
                  <a:prstClr val="white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endParaRPr lang="en-US" sz="2800" kern="100" dirty="0">
              <a:solidFill>
                <a:prstClr val="white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4285" y="3983546"/>
            <a:ext cx="101823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rRNA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protein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tiểu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tiểu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nhỏ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ribosome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Ribosome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nơi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xảy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0215" y="1741732"/>
            <a:ext cx="97622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Thường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kích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thước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hàng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nghìn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nucleotide).</a:t>
            </a:r>
          </a:p>
          <a:p>
            <a:pPr algn="just"/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nhiều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xoắn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cục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nucleotide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hydrogen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30" y="231184"/>
            <a:ext cx="3453167" cy="136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91512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7" y="1599952"/>
            <a:ext cx="9113949" cy="525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25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611" y="32541"/>
            <a:ext cx="658682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ngược</a:t>
            </a:r>
            <a:endParaRPr lang="en-US" sz="36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580" y="711403"/>
            <a:ext cx="243528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6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0800" y="10"/>
            <a:ext cx="652243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ngược</a:t>
            </a:r>
            <a:endParaRPr lang="en-US" sz="36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7139" y="1371604"/>
            <a:ext cx="10949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RNA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dựa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gene.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7769" y="678872"/>
            <a:ext cx="243528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6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6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57745" y="2222688"/>
            <a:ext cx="114808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Nơi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diễn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TB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chất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TB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32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3200" b="1" dirty="0" smtClean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tắc</a:t>
            </a:r>
            <a:r>
              <a:rPr 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: </a:t>
            </a:r>
            <a:r>
              <a:rPr lang="it-IT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bổ sung (A- U, G – </a:t>
            </a:r>
            <a:r>
              <a:rPr lang="it-IT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C)</a:t>
            </a:r>
            <a:endParaRPr lang="it-IT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Char char="-"/>
              <a:defRPr/>
            </a:pPr>
            <a:endParaRPr lang="en-US" sz="3200" b="1" dirty="0">
              <a:solidFill>
                <a:srgbClr val="000066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it-IT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Nguyên liệu: </a:t>
            </a:r>
            <a:r>
              <a:rPr lang="it-IT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it-IT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mạch khuôn (mạch mã gốc), các Nu tự do, </a:t>
            </a:r>
            <a:r>
              <a:rPr lang="it-IT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enzyme (RNA polymerase)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77464" y="6096047"/>
            <a:ext cx="629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alt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Diễn</a:t>
            </a:r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biến</a:t>
            </a:r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: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584879" y="0"/>
            <a:ext cx="1210614" cy="45707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Calibri" pitchFamily="34" charset="0"/>
              </a:rPr>
              <a:t>Gene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5192184" y="338138"/>
            <a:ext cx="0" cy="6096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3064934" y="947073"/>
            <a:ext cx="3915864" cy="5918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(3’ – 5’)</a:t>
            </a:r>
          </a:p>
        </p:txBody>
      </p:sp>
      <p:sp>
        <p:nvSpPr>
          <p:cNvPr id="20488" name="Line 7"/>
          <p:cNvSpPr>
            <a:spLocks noChangeShapeType="1"/>
          </p:cNvSpPr>
          <p:nvPr/>
        </p:nvSpPr>
        <p:spPr bwMode="auto">
          <a:xfrm>
            <a:off x="5192184" y="1538289"/>
            <a:ext cx="0" cy="109378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9" name="AutoShape 8"/>
          <p:cNvSpPr>
            <a:spLocks noChangeArrowheads="1"/>
          </p:cNvSpPr>
          <p:nvPr/>
        </p:nvSpPr>
        <p:spPr bwMode="auto">
          <a:xfrm>
            <a:off x="5549931" y="1657350"/>
            <a:ext cx="3980435" cy="552450"/>
          </a:xfrm>
          <a:prstGeom prst="wedgeEllipseCallout">
            <a:avLst>
              <a:gd name="adj1" fmla="val -57005"/>
              <a:gd name="adj2" fmla="val 508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24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RNA polymerase</a:t>
            </a:r>
          </a:p>
        </p:txBody>
      </p:sp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1117601" y="1657350"/>
            <a:ext cx="3894667" cy="828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(A-U, 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G-C)</a:t>
            </a:r>
            <a:endParaRPr lang="en-US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2588654" y="2590558"/>
            <a:ext cx="6529588" cy="5918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mRNA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5’ –3’</a:t>
            </a:r>
          </a:p>
        </p:txBody>
      </p:sp>
      <p:sp>
        <p:nvSpPr>
          <p:cNvPr id="20492" name="Line 11"/>
          <p:cNvSpPr>
            <a:spLocks noChangeShapeType="1"/>
          </p:cNvSpPr>
          <p:nvPr/>
        </p:nvSpPr>
        <p:spPr bwMode="auto">
          <a:xfrm>
            <a:off x="5192184" y="3195638"/>
            <a:ext cx="0" cy="7112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AutoShape 12"/>
          <p:cNvSpPr>
            <a:spLocks noChangeArrowheads="1"/>
          </p:cNvSpPr>
          <p:nvPr/>
        </p:nvSpPr>
        <p:spPr bwMode="auto">
          <a:xfrm>
            <a:off x="5907641" y="3195638"/>
            <a:ext cx="4305306" cy="538162"/>
          </a:xfrm>
          <a:prstGeom prst="wedgeEllipseCallout">
            <a:avLst>
              <a:gd name="adj1" fmla="val -64199"/>
              <a:gd name="adj2" fmla="val 31389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2400" b="1" i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Tín hiệu kết thúc</a:t>
            </a:r>
          </a:p>
        </p:txBody>
      </p:sp>
      <p:sp>
        <p:nvSpPr>
          <p:cNvPr id="20494" name="Rectangle 13"/>
          <p:cNvSpPr>
            <a:spLocks noChangeArrowheads="1"/>
          </p:cNvSpPr>
          <p:nvPr/>
        </p:nvSpPr>
        <p:spPr bwMode="auto">
          <a:xfrm>
            <a:off x="2133301" y="3906529"/>
            <a:ext cx="5994123" cy="5918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mRNA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 flipH="1">
            <a:off x="1968503" y="4499022"/>
            <a:ext cx="3223684" cy="82867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6" name="Line 15"/>
          <p:cNvSpPr>
            <a:spLocks noChangeShapeType="1"/>
          </p:cNvSpPr>
          <p:nvPr/>
        </p:nvSpPr>
        <p:spPr bwMode="auto">
          <a:xfrm>
            <a:off x="5192211" y="4499022"/>
            <a:ext cx="2863849" cy="82867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97" name="Rectangle 16"/>
          <p:cNvSpPr>
            <a:spLocks noChangeArrowheads="1"/>
          </p:cNvSpPr>
          <p:nvPr/>
        </p:nvSpPr>
        <p:spPr bwMode="auto">
          <a:xfrm>
            <a:off x="1" y="5327068"/>
            <a:ext cx="3477296" cy="6925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mRNA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8" name="Rectangle 17"/>
          <p:cNvSpPr>
            <a:spLocks noChangeArrowheads="1"/>
          </p:cNvSpPr>
          <p:nvPr/>
        </p:nvSpPr>
        <p:spPr bwMode="auto">
          <a:xfrm>
            <a:off x="6722772" y="5327021"/>
            <a:ext cx="2807594" cy="616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mRNA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9" name="Oval 18"/>
          <p:cNvSpPr>
            <a:spLocks noChangeArrowheads="1"/>
          </p:cNvSpPr>
          <p:nvPr/>
        </p:nvSpPr>
        <p:spPr bwMode="auto">
          <a:xfrm>
            <a:off x="28" y="4587922"/>
            <a:ext cx="3221567" cy="593725"/>
          </a:xfrm>
          <a:prstGeom prst="ellipse">
            <a:avLst/>
          </a:prstGeom>
          <a:ln>
            <a:solidFill>
              <a:srgbClr val="0000CC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endParaRPr lang="en-US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Oval 19"/>
          <p:cNvSpPr>
            <a:spLocks noChangeArrowheads="1"/>
          </p:cNvSpPr>
          <p:nvPr/>
        </p:nvSpPr>
        <p:spPr bwMode="auto">
          <a:xfrm>
            <a:off x="6980798" y="4495847"/>
            <a:ext cx="3788833" cy="709613"/>
          </a:xfrm>
          <a:prstGeom prst="ellipse">
            <a:avLst/>
          </a:prstGeom>
          <a:ln>
            <a:solidFill>
              <a:srgbClr val="0000CC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TB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ực</a:t>
            </a:r>
            <a:endParaRPr lang="en-US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6086617" y="6401022"/>
            <a:ext cx="3938429" cy="4649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ts val="100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mRNA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8016761" y="5884910"/>
            <a:ext cx="48768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intron, </a:t>
            </a:r>
            <a:r>
              <a:rPr lang="en-US" altLang="en-US" sz="24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exon</a:t>
            </a:r>
          </a:p>
        </p:txBody>
      </p:sp>
      <p:cxnSp>
        <p:nvCxnSpPr>
          <p:cNvPr id="20483" name="Straight Arrow Connector 39"/>
          <p:cNvCxnSpPr>
            <a:cxnSpLocks noChangeShapeType="1"/>
          </p:cNvCxnSpPr>
          <p:nvPr/>
        </p:nvCxnSpPr>
        <p:spPr bwMode="auto">
          <a:xfrm rot="5400000">
            <a:off x="7812617" y="6157430"/>
            <a:ext cx="457200" cy="29633"/>
          </a:xfrm>
          <a:prstGeom prst="straightConnector1">
            <a:avLst/>
          </a:prstGeom>
          <a:ln>
            <a:solidFill>
              <a:srgbClr val="FF0000"/>
            </a:solidFill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588000" y="228600"/>
            <a:ext cx="3942366" cy="552450"/>
          </a:xfrm>
          <a:prstGeom prst="wedgeEllipseCallout">
            <a:avLst>
              <a:gd name="adj1" fmla="val -57005"/>
              <a:gd name="adj2" fmla="val 50833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24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RNA polymerase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10519833" y="76247"/>
            <a:ext cx="406400" cy="1243013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ight Brace 23"/>
          <p:cNvSpPr/>
          <p:nvPr/>
        </p:nvSpPr>
        <p:spPr bwMode="auto">
          <a:xfrm>
            <a:off x="10532533" y="1450975"/>
            <a:ext cx="406400" cy="124142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10532533" y="2852738"/>
            <a:ext cx="406400" cy="1243012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85469" y="304043"/>
            <a:ext cx="122346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FFFFFF"/>
                </a:solidFill>
              </a:rPr>
              <a:t>Khởi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đầu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85532" y="1636760"/>
            <a:ext cx="1223433" cy="9540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/>
                </a:solidFill>
              </a:rPr>
              <a:t>Kéo dài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85531" y="3073401"/>
            <a:ext cx="1149351" cy="9556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FF"/>
                </a:solidFill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6530770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  <p:bldP spid="20490" grpId="0" animBg="1"/>
      <p:bldP spid="20493" grpId="0" animBg="1"/>
      <p:bldP spid="20499" grpId="0" animBg="1"/>
      <p:bldP spid="20500" grpId="0" animBg="1"/>
      <p:bldP spid="20502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927" y="13864"/>
            <a:ext cx="218200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a.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76800" y="13901"/>
            <a:ext cx="629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alt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Diễn</a:t>
            </a:r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biến</a:t>
            </a:r>
            <a:r>
              <a:rPr lang="en-US" altLang="en-US" sz="3200" b="1" dirty="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9344" y="762018"/>
            <a:ext cx="10732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 </a:t>
            </a:r>
          </a:p>
          <a:p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Enzyme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RNA polymerase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bám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điều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hòa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gene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lộ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bắt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29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05" y="2537693"/>
            <a:ext cx="8252496" cy="43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7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672" y="92299"/>
            <a:ext cx="999744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4105" y="3980802"/>
            <a:ext cx="10295192" cy="12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1/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Làm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thế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nào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xác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định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quan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hệ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huyết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thống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cũng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như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hỗ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trợ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việc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tìm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người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thân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?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Dựa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cơ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sở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nào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?</a:t>
            </a:r>
          </a:p>
          <a:p>
            <a:pPr algn="just">
              <a:lnSpc>
                <a:spcPts val="1700"/>
              </a:lnSpc>
            </a:pPr>
            <a:endParaRPr lang="en-US" sz="3200" b="1" dirty="0">
              <a:solidFill>
                <a:srgbClr val="390BB9"/>
              </a:solidFill>
              <a:latin typeface="Calibri" pitchFamily="34" charset="0"/>
              <a:ea typeface="Arial" panose="020B0604020202020204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4108" y="5264273"/>
            <a:ext cx="1029519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2/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Em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biết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gì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về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DNA (gene)?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Tại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sao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DNA (gene)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từ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đời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này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sang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đời</a:t>
            </a:r>
            <a:r>
              <a:rPr lang="en-US" sz="3200" b="1" dirty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khác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4880" y="2401526"/>
            <a:ext cx="243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Video</a:t>
            </a:r>
            <a:endParaRPr lang="en-US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9433" y="1106300"/>
            <a:ext cx="10079867" cy="12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Quan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sát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video,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kết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hợp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kiến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thức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đã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học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,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hãy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trả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lời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các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câu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hỏi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sau</a:t>
            </a:r>
            <a:r>
              <a:rPr lang="en-US" sz="3200" b="1" dirty="0" smtClean="0">
                <a:solidFill>
                  <a:srgbClr val="390BB9"/>
                </a:solidFill>
                <a:latin typeface="Calibri" pitchFamily="34" charset="0"/>
                <a:ea typeface="Arial" panose="020B0604020202020204" pitchFamily="34" charset="0"/>
                <a:cs typeface="Calibri" pitchFamily="34" charset="0"/>
              </a:rPr>
              <a:t>?</a:t>
            </a:r>
          </a:p>
          <a:p>
            <a:pPr algn="just">
              <a:lnSpc>
                <a:spcPts val="1700"/>
              </a:lnSpc>
            </a:pPr>
            <a:endParaRPr lang="en-US" sz="3200" b="1" dirty="0">
              <a:solidFill>
                <a:srgbClr val="390BB9"/>
              </a:solidFill>
              <a:latin typeface="Calibri" pitchFamily="34" charset="0"/>
              <a:ea typeface="Arial" panose="020B0604020202020204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9647" y="2834110"/>
            <a:ext cx="4732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www.youtube.com/watch?v=3floxB3eHPc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7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5145" y="4802865"/>
            <a:ext cx="107141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Kéo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RNA: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Enzyme RNA polymerase di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chiều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3’ → 5’) 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gene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chiều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5’ → 3’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tắc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sung (A-U; G-C). 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44" y="0"/>
            <a:ext cx="10926091" cy="41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2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3926" y="4557830"/>
            <a:ext cx="10751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Enzyme RNA polymerase di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cuối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gene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gặp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tín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  <a:sym typeface="Wingdings 3"/>
              </a:rPr>
              <a:t>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dừng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37" y="0"/>
            <a:ext cx="10968507" cy="413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" y="838200"/>
            <a:ext cx="12173527" cy="602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2400" y="57789"/>
            <a:ext cx="5962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thực</a:t>
            </a:r>
            <a:endParaRPr 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32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2135" y="799659"/>
            <a:ext cx="68324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sung </a:t>
            </a:r>
            <a:r>
              <a:rPr lang="en-US" sz="3200" b="1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3200" b="1" i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cDNA</a:t>
            </a:r>
            <a:r>
              <a:rPr lang="en-US" sz="3200" b="1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khuôn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mẫu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endParaRPr lang="en-US" sz="32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Diễn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virus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lõi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xâm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nhập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bào.Trong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RNA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virus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trước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chèn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chủ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400" y="57789"/>
            <a:ext cx="677602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ngược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thực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5296" y="4471162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- Enzyme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công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cụ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dùng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dòng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nghĩa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trọng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việc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nghiên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cứu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tiến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hệ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giới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076" y="1216214"/>
            <a:ext cx="3612778" cy="17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161633" y="5288352"/>
            <a:ext cx="11918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hoá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amino acid.</a:t>
            </a:r>
          </a:p>
          <a:p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3.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nucleotide A, U, G, C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64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hoá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amino acid.</a:t>
            </a:r>
          </a:p>
        </p:txBody>
      </p:sp>
      <p:sp>
        <p:nvSpPr>
          <p:cNvPr id="6" name="Teardrop 5"/>
          <p:cNvSpPr/>
          <p:nvPr/>
        </p:nvSpPr>
        <p:spPr>
          <a:xfrm>
            <a:off x="7340959" y="80555"/>
            <a:ext cx="4572000" cy="352553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Quan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sát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kênh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hình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hợp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đọc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tin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trong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SGK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để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trả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lời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câu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câu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hỏi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đúng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hay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sai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?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Giải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  <a:cs typeface="Calibri" pitchFamily="34" charset="0"/>
              </a:rPr>
              <a:t>thích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?</a:t>
            </a:r>
          </a:p>
          <a:p>
            <a:pPr algn="ctr"/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9" y="1017429"/>
            <a:ext cx="6762673" cy="31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4984" y="152400"/>
            <a:ext cx="683294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IV.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06401" y="381002"/>
            <a:ext cx="11347451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33CC"/>
                </a:solidFill>
              </a:rPr>
              <a:t>A T G  C A T  G T A  C G A  C A…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33CC"/>
                </a:solidFill>
              </a:rPr>
              <a:t>T A C  G T A  C A T  G C T  G T… </a:t>
            </a:r>
          </a:p>
        </p:txBody>
      </p:sp>
      <p:sp>
        <p:nvSpPr>
          <p:cNvPr id="55299" name="AutoShape 3"/>
          <p:cNvSpPr>
            <a:spLocks/>
          </p:cNvSpPr>
          <p:nvPr/>
        </p:nvSpPr>
        <p:spPr bwMode="auto">
          <a:xfrm rot="-5400000">
            <a:off x="922867" y="10414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00" name="AutoShape 4"/>
          <p:cNvSpPr>
            <a:spLocks/>
          </p:cNvSpPr>
          <p:nvPr/>
        </p:nvSpPr>
        <p:spPr bwMode="auto">
          <a:xfrm rot="-5400000">
            <a:off x="2438400" y="10414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01" name="AutoShape 5"/>
          <p:cNvSpPr>
            <a:spLocks/>
          </p:cNvSpPr>
          <p:nvPr/>
        </p:nvSpPr>
        <p:spPr bwMode="auto">
          <a:xfrm rot="-5400000">
            <a:off x="3962400" y="10414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02" name="AutoShape 6"/>
          <p:cNvSpPr>
            <a:spLocks/>
          </p:cNvSpPr>
          <p:nvPr/>
        </p:nvSpPr>
        <p:spPr bwMode="auto">
          <a:xfrm rot="-5400000">
            <a:off x="5384800" y="10414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1117600" y="16002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2540000" y="16764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4064000" y="16002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486400" y="16764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234951" y="2039938"/>
            <a:ext cx="1076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9900CC"/>
                </a:solidFill>
              </a:rPr>
              <a:t>A U G  C A U  G U A  C G A  C A…         mRNA </a:t>
            </a:r>
          </a:p>
        </p:txBody>
      </p:sp>
      <p:sp>
        <p:nvSpPr>
          <p:cNvPr id="35852" name="AutoShape 12"/>
          <p:cNvSpPr>
            <a:spLocks/>
          </p:cNvSpPr>
          <p:nvPr/>
        </p:nvSpPr>
        <p:spPr bwMode="auto">
          <a:xfrm rot="10800000">
            <a:off x="8331200" y="609600"/>
            <a:ext cx="406400" cy="8382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09" name="AutoShape 13"/>
          <p:cNvSpPr>
            <a:spLocks/>
          </p:cNvSpPr>
          <p:nvPr/>
        </p:nvSpPr>
        <p:spPr bwMode="auto">
          <a:xfrm rot="-5400000">
            <a:off x="742951" y="2071688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10" name="AutoShape 14"/>
          <p:cNvSpPr>
            <a:spLocks/>
          </p:cNvSpPr>
          <p:nvPr/>
        </p:nvSpPr>
        <p:spPr bwMode="auto">
          <a:xfrm rot="-5400000">
            <a:off x="2438400" y="20320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prstClr val="black"/>
                </a:solidFill>
                <a:cs typeface="Arial" charset="0"/>
              </a:rPr>
              <a:t> </a:t>
            </a:r>
          </a:p>
        </p:txBody>
      </p:sp>
      <p:sp>
        <p:nvSpPr>
          <p:cNvPr id="55311" name="AutoShape 15"/>
          <p:cNvSpPr>
            <a:spLocks/>
          </p:cNvSpPr>
          <p:nvPr/>
        </p:nvSpPr>
        <p:spPr bwMode="auto">
          <a:xfrm rot="-5400000">
            <a:off x="3962400" y="21082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12" name="AutoShape 16"/>
          <p:cNvSpPr>
            <a:spLocks/>
          </p:cNvSpPr>
          <p:nvPr/>
        </p:nvSpPr>
        <p:spPr bwMode="auto">
          <a:xfrm rot="-5400000">
            <a:off x="5486400" y="2108200"/>
            <a:ext cx="304800" cy="1117600"/>
          </a:xfrm>
          <a:prstGeom prst="leftBrace">
            <a:avLst>
              <a:gd name="adj1" fmla="val 229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903819" y="2782888"/>
            <a:ext cx="2116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2540000" y="28194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>
            <a:off x="5689600" y="28194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>
            <a:off x="4064000" y="2895600"/>
            <a:ext cx="211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304801" y="3462338"/>
            <a:ext cx="114490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33CC"/>
                </a:solidFill>
              </a:rPr>
              <a:t> Met       His      Val       </a:t>
            </a:r>
            <a:r>
              <a:rPr lang="en-US" altLang="en-US" sz="2800" b="1" dirty="0" err="1" smtClean="0">
                <a:solidFill>
                  <a:srgbClr val="0033CC"/>
                </a:solidFill>
              </a:rPr>
              <a:t>Arg</a:t>
            </a:r>
            <a:r>
              <a:rPr lang="en-US" altLang="en-US" sz="2800" b="1" dirty="0" smtClean="0">
                <a:solidFill>
                  <a:srgbClr val="0033CC"/>
                </a:solidFill>
              </a:rPr>
              <a:t>   …    …    </a:t>
            </a:r>
            <a:r>
              <a:rPr lang="en-US" altLang="en-US" sz="2400" b="1" dirty="0" smtClean="0">
                <a:solidFill>
                  <a:srgbClr val="0033CC"/>
                </a:solidFill>
              </a:rPr>
              <a:t>polypeptid</a:t>
            </a:r>
            <a:r>
              <a:rPr lang="en-US" altLang="en-US" sz="2800" b="1" dirty="0" smtClean="0">
                <a:solidFill>
                  <a:srgbClr val="0033CC"/>
                </a:solidFill>
              </a:rPr>
              <a:t>e</a:t>
            </a:r>
          </a:p>
        </p:txBody>
      </p:sp>
      <p:sp>
        <p:nvSpPr>
          <p:cNvPr id="55318" name="AutoShape 22"/>
          <p:cNvSpPr>
            <a:spLocks/>
          </p:cNvSpPr>
          <p:nvPr/>
        </p:nvSpPr>
        <p:spPr bwMode="auto">
          <a:xfrm rot="10800000">
            <a:off x="8331200" y="1981200"/>
            <a:ext cx="406400" cy="533400"/>
          </a:xfrm>
          <a:prstGeom prst="leftBrace">
            <a:avLst>
              <a:gd name="adj1" fmla="val 14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19" name="AutoShape 23"/>
          <p:cNvSpPr>
            <a:spLocks/>
          </p:cNvSpPr>
          <p:nvPr/>
        </p:nvSpPr>
        <p:spPr bwMode="auto">
          <a:xfrm rot="10800000">
            <a:off x="8229600" y="3429000"/>
            <a:ext cx="406400" cy="533400"/>
          </a:xfrm>
          <a:prstGeom prst="leftBrace">
            <a:avLst>
              <a:gd name="adj1" fmla="val 14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9753600" y="1295400"/>
            <a:ext cx="10584" cy="793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1" name="Line 25"/>
          <p:cNvSpPr>
            <a:spLocks noChangeShapeType="1"/>
          </p:cNvSpPr>
          <p:nvPr/>
        </p:nvSpPr>
        <p:spPr bwMode="auto">
          <a:xfrm>
            <a:off x="9753600" y="2438400"/>
            <a:ext cx="10584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10517717" y="2005013"/>
            <a:ext cx="208068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33CC"/>
                </a:solidFill>
              </a:rPr>
              <a:t>3 nu</a:t>
            </a:r>
          </a:p>
        </p:txBody>
      </p:sp>
      <p:sp>
        <p:nvSpPr>
          <p:cNvPr id="55323" name="Text Box 27"/>
          <p:cNvSpPr txBox="1">
            <a:spLocks noChangeArrowheads="1"/>
          </p:cNvSpPr>
          <p:nvPr/>
        </p:nvSpPr>
        <p:spPr bwMode="auto">
          <a:xfrm>
            <a:off x="10892398" y="3452813"/>
            <a:ext cx="138641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33CC"/>
                </a:solidFill>
              </a:rPr>
              <a:t>1aa</a:t>
            </a:r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>
            <a:off x="11256433" y="2551113"/>
            <a:ext cx="0" cy="87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5" name="Text Box 29"/>
          <p:cNvSpPr txBox="1">
            <a:spLocks noChangeArrowheads="1"/>
          </p:cNvSpPr>
          <p:nvPr/>
        </p:nvSpPr>
        <p:spPr bwMode="auto">
          <a:xfrm>
            <a:off x="10668000" y="685801"/>
            <a:ext cx="180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33CC"/>
                </a:solidFill>
              </a:rPr>
              <a:t>3 nu</a:t>
            </a:r>
          </a:p>
        </p:txBody>
      </p:sp>
      <p:sp>
        <p:nvSpPr>
          <p:cNvPr id="55326" name="Line 30"/>
          <p:cNvSpPr>
            <a:spLocks noChangeShapeType="1"/>
          </p:cNvSpPr>
          <p:nvPr/>
        </p:nvSpPr>
        <p:spPr bwMode="auto">
          <a:xfrm flipH="1">
            <a:off x="11254320" y="1125538"/>
            <a:ext cx="16933" cy="901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7" name="Line 31"/>
          <p:cNvSpPr>
            <a:spLocks noChangeShapeType="1"/>
          </p:cNvSpPr>
          <p:nvPr/>
        </p:nvSpPr>
        <p:spPr bwMode="auto">
          <a:xfrm flipH="1" flipV="1">
            <a:off x="11455400" y="1049338"/>
            <a:ext cx="25400" cy="97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8" name="Line 32"/>
          <p:cNvSpPr>
            <a:spLocks noChangeShapeType="1"/>
          </p:cNvSpPr>
          <p:nvPr/>
        </p:nvSpPr>
        <p:spPr bwMode="auto">
          <a:xfrm flipV="1">
            <a:off x="11459633" y="2513013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5329" name="Rectangle 33"/>
          <p:cNvSpPr>
            <a:spLocks noChangeArrowheads="1"/>
          </p:cNvSpPr>
          <p:nvPr/>
        </p:nvSpPr>
        <p:spPr bwMode="auto">
          <a:xfrm>
            <a:off x="9042400" y="685802"/>
            <a:ext cx="11785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33CC"/>
                </a:solidFill>
                <a:cs typeface="Arial" charset="0"/>
              </a:rPr>
              <a:t>DNA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 rot="-5400000">
            <a:off x="5456284" y="2493986"/>
            <a:ext cx="1177925" cy="7010400"/>
            <a:chOff x="96" y="336"/>
            <a:chExt cx="804" cy="3312"/>
          </a:xfrm>
        </p:grpSpPr>
        <p:grpSp>
          <p:nvGrpSpPr>
            <p:cNvPr id="35876" name="Group 36"/>
            <p:cNvGrpSpPr>
              <a:grpSpLocks/>
            </p:cNvGrpSpPr>
            <p:nvPr/>
          </p:nvGrpSpPr>
          <p:grpSpPr bwMode="auto">
            <a:xfrm>
              <a:off x="516" y="576"/>
              <a:ext cx="384" cy="252"/>
              <a:chOff x="888" y="576"/>
              <a:chExt cx="384" cy="252"/>
            </a:xfrm>
          </p:grpSpPr>
          <p:sp>
            <p:nvSpPr>
              <p:cNvPr id="36026" name="AutoShape 37"/>
              <p:cNvSpPr>
                <a:spLocks noChangeArrowheads="1"/>
              </p:cNvSpPr>
              <p:nvPr/>
            </p:nvSpPr>
            <p:spPr bwMode="auto">
              <a:xfrm>
                <a:off x="888" y="588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6027" name="Rectangle 38"/>
              <p:cNvSpPr>
                <a:spLocks noChangeArrowheads="1"/>
              </p:cNvSpPr>
              <p:nvPr/>
            </p:nvSpPr>
            <p:spPr bwMode="auto">
              <a:xfrm>
                <a:off x="1152" y="576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77" name="Group 39"/>
            <p:cNvGrpSpPr>
              <a:grpSpLocks/>
            </p:cNvGrpSpPr>
            <p:nvPr/>
          </p:nvGrpSpPr>
          <p:grpSpPr bwMode="auto">
            <a:xfrm>
              <a:off x="108" y="576"/>
              <a:ext cx="480" cy="252"/>
              <a:chOff x="336" y="2640"/>
              <a:chExt cx="480" cy="252"/>
            </a:xfrm>
          </p:grpSpPr>
          <p:sp>
            <p:nvSpPr>
              <p:cNvPr id="36024" name="AutoShape 40"/>
              <p:cNvSpPr>
                <a:spLocks noChangeArrowheads="1"/>
              </p:cNvSpPr>
              <p:nvPr/>
            </p:nvSpPr>
            <p:spPr bwMode="auto">
              <a:xfrm>
                <a:off x="336" y="2652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G</a:t>
                </a:r>
              </a:p>
            </p:txBody>
          </p:sp>
          <p:sp>
            <p:nvSpPr>
              <p:cNvPr id="36025" name="Rectangle 41"/>
              <p:cNvSpPr>
                <a:spLocks noChangeArrowheads="1"/>
              </p:cNvSpPr>
              <p:nvPr/>
            </p:nvSpPr>
            <p:spPr bwMode="auto">
              <a:xfrm>
                <a:off x="336" y="2640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78" name="Group 42"/>
            <p:cNvGrpSpPr>
              <a:grpSpLocks/>
            </p:cNvGrpSpPr>
            <p:nvPr/>
          </p:nvGrpSpPr>
          <p:grpSpPr bwMode="auto">
            <a:xfrm>
              <a:off x="96" y="816"/>
              <a:ext cx="384" cy="240"/>
              <a:chOff x="468" y="816"/>
              <a:chExt cx="384" cy="240"/>
            </a:xfrm>
          </p:grpSpPr>
          <p:sp>
            <p:nvSpPr>
              <p:cNvPr id="36022" name="AutoShape 43"/>
              <p:cNvSpPr>
                <a:spLocks noChangeArrowheads="1"/>
              </p:cNvSpPr>
              <p:nvPr/>
            </p:nvSpPr>
            <p:spPr bwMode="auto">
              <a:xfrm rot="10800000">
                <a:off x="468" y="816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6023" name="Rectangle 44"/>
              <p:cNvSpPr>
                <a:spLocks noChangeArrowheads="1"/>
              </p:cNvSpPr>
              <p:nvPr/>
            </p:nvSpPr>
            <p:spPr bwMode="auto">
              <a:xfrm rot="10800000">
                <a:off x="480" y="816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79" name="Group 45"/>
            <p:cNvGrpSpPr>
              <a:grpSpLocks/>
            </p:cNvGrpSpPr>
            <p:nvPr/>
          </p:nvGrpSpPr>
          <p:grpSpPr bwMode="auto">
            <a:xfrm>
              <a:off x="108" y="336"/>
              <a:ext cx="384" cy="240"/>
              <a:chOff x="240" y="624"/>
              <a:chExt cx="384" cy="240"/>
            </a:xfrm>
          </p:grpSpPr>
          <p:grpSp>
            <p:nvGrpSpPr>
              <p:cNvPr id="36014" name="Group 46"/>
              <p:cNvGrpSpPr>
                <a:grpSpLocks/>
              </p:cNvGrpSpPr>
              <p:nvPr/>
            </p:nvGrpSpPr>
            <p:grpSpPr bwMode="auto">
              <a:xfrm rot="5400000">
                <a:off x="312" y="552"/>
                <a:ext cx="240" cy="384"/>
                <a:chOff x="1008" y="2976"/>
                <a:chExt cx="384" cy="432"/>
              </a:xfrm>
            </p:grpSpPr>
            <p:sp>
              <p:nvSpPr>
                <p:cNvPr id="36017" name="Line 47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192" cy="144"/>
                </a:xfrm>
                <a:prstGeom prst="line">
                  <a:avLst/>
                </a:prstGeom>
                <a:noFill/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01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1200" y="2976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019" name="Line 49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020" name="Line 50"/>
                <p:cNvSpPr>
                  <a:spLocks noChangeShapeType="1"/>
                </p:cNvSpPr>
                <p:nvPr/>
              </p:nvSpPr>
              <p:spPr bwMode="auto">
                <a:xfrm>
                  <a:off x="1392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6021" name="Line 51"/>
                <p:cNvSpPr>
                  <a:spLocks noChangeShapeType="1"/>
                </p:cNvSpPr>
                <p:nvPr/>
              </p:nvSpPr>
              <p:spPr bwMode="auto">
                <a:xfrm>
                  <a:off x="1008" y="34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6015" name="Text Box 52"/>
              <p:cNvSpPr txBox="1">
                <a:spLocks noChangeArrowheads="1"/>
              </p:cNvSpPr>
              <p:nvPr/>
            </p:nvSpPr>
            <p:spPr bwMode="auto">
              <a:xfrm>
                <a:off x="288" y="652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36016" name="Rectangle 53"/>
              <p:cNvSpPr>
                <a:spLocks noChangeArrowheads="1"/>
              </p:cNvSpPr>
              <p:nvPr/>
            </p:nvSpPr>
            <p:spPr bwMode="auto">
              <a:xfrm rot="10800000">
                <a:off x="240" y="624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80" name="Group 54"/>
            <p:cNvGrpSpPr>
              <a:grpSpLocks/>
            </p:cNvGrpSpPr>
            <p:nvPr/>
          </p:nvGrpSpPr>
          <p:grpSpPr bwMode="auto">
            <a:xfrm>
              <a:off x="360" y="336"/>
              <a:ext cx="528" cy="240"/>
              <a:chOff x="744" y="336"/>
              <a:chExt cx="528" cy="240"/>
            </a:xfrm>
          </p:grpSpPr>
          <p:sp>
            <p:nvSpPr>
              <p:cNvPr id="36012" name="AutoShape 55"/>
              <p:cNvSpPr>
                <a:spLocks noChangeArrowheads="1"/>
              </p:cNvSpPr>
              <p:nvPr/>
            </p:nvSpPr>
            <p:spPr bwMode="auto">
              <a:xfrm rot="5400000">
                <a:off x="888" y="192"/>
                <a:ext cx="240" cy="528"/>
              </a:xfrm>
              <a:prstGeom prst="flowChartOffpageConnector">
                <a:avLst/>
              </a:prstGeom>
              <a:solidFill>
                <a:srgbClr val="66FF33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A</a:t>
                </a:r>
              </a:p>
            </p:txBody>
          </p:sp>
          <p:sp>
            <p:nvSpPr>
              <p:cNvPr id="36013" name="Line 56"/>
              <p:cNvSpPr>
                <a:spLocks noChangeShapeType="1"/>
              </p:cNvSpPr>
              <p:nvPr/>
            </p:nvSpPr>
            <p:spPr bwMode="auto">
              <a:xfrm>
                <a:off x="1152" y="33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5881" name="Group 57"/>
            <p:cNvGrpSpPr>
              <a:grpSpLocks/>
            </p:cNvGrpSpPr>
            <p:nvPr/>
          </p:nvGrpSpPr>
          <p:grpSpPr bwMode="auto">
            <a:xfrm>
              <a:off x="408" y="816"/>
              <a:ext cx="481" cy="240"/>
              <a:chOff x="780" y="816"/>
              <a:chExt cx="481" cy="240"/>
            </a:xfrm>
          </p:grpSpPr>
          <p:sp>
            <p:nvSpPr>
              <p:cNvPr id="36009" name="AutoShape 58"/>
              <p:cNvSpPr>
                <a:spLocks noChangeArrowheads="1"/>
              </p:cNvSpPr>
              <p:nvPr/>
            </p:nvSpPr>
            <p:spPr bwMode="auto">
              <a:xfrm rot="10800000">
                <a:off x="780" y="816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b="1" smtClean="0">
                  <a:solidFill>
                    <a:srgbClr val="FF0066"/>
                  </a:solidFill>
                  <a:cs typeface="Arial" charset="0"/>
                </a:endParaRPr>
              </a:p>
            </p:txBody>
          </p:sp>
          <p:sp>
            <p:nvSpPr>
              <p:cNvPr id="36010" name="Rectangle 59"/>
              <p:cNvSpPr>
                <a:spLocks noChangeArrowheads="1"/>
              </p:cNvSpPr>
              <p:nvPr/>
            </p:nvSpPr>
            <p:spPr bwMode="auto">
              <a:xfrm rot="10800000">
                <a:off x="1152" y="816"/>
                <a:ext cx="109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6011" name="Text Box 60"/>
              <p:cNvSpPr txBox="1">
                <a:spLocks noChangeArrowheads="1"/>
              </p:cNvSpPr>
              <p:nvPr/>
            </p:nvSpPr>
            <p:spPr bwMode="auto">
              <a:xfrm>
                <a:off x="781" y="844"/>
                <a:ext cx="43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G</a:t>
                </a:r>
              </a:p>
            </p:txBody>
          </p:sp>
        </p:grpSp>
        <p:grpSp>
          <p:nvGrpSpPr>
            <p:cNvPr id="35882" name="Group 61"/>
            <p:cNvGrpSpPr>
              <a:grpSpLocks/>
            </p:cNvGrpSpPr>
            <p:nvPr/>
          </p:nvGrpSpPr>
          <p:grpSpPr bwMode="auto">
            <a:xfrm>
              <a:off x="528" y="1056"/>
              <a:ext cx="360" cy="240"/>
              <a:chOff x="576" y="2064"/>
              <a:chExt cx="384" cy="240"/>
            </a:xfrm>
          </p:grpSpPr>
          <p:grpSp>
            <p:nvGrpSpPr>
              <p:cNvPr id="35999" name="Group 62"/>
              <p:cNvGrpSpPr>
                <a:grpSpLocks/>
              </p:cNvGrpSpPr>
              <p:nvPr/>
            </p:nvGrpSpPr>
            <p:grpSpPr bwMode="auto">
              <a:xfrm rot="10800000">
                <a:off x="576" y="2064"/>
                <a:ext cx="384" cy="240"/>
                <a:chOff x="240" y="624"/>
                <a:chExt cx="384" cy="240"/>
              </a:xfrm>
            </p:grpSpPr>
            <p:grpSp>
              <p:nvGrpSpPr>
                <p:cNvPr id="36001" name="Group 63"/>
                <p:cNvGrpSpPr>
                  <a:grpSpLocks/>
                </p:cNvGrpSpPr>
                <p:nvPr/>
              </p:nvGrpSpPr>
              <p:grpSpPr bwMode="auto">
                <a:xfrm rot="5400000">
                  <a:off x="312" y="552"/>
                  <a:ext cx="240" cy="384"/>
                  <a:chOff x="1008" y="2976"/>
                  <a:chExt cx="384" cy="432"/>
                </a:xfrm>
              </p:grpSpPr>
              <p:sp>
                <p:nvSpPr>
                  <p:cNvPr id="3600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192" cy="14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6005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2976"/>
                    <a:ext cx="192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6006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6007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1392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6008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408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36002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88" y="624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36003" name="Rectangle 70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624"/>
                  <a:ext cx="108" cy="240"/>
                </a:xfrm>
                <a:prstGeom prst="rect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mtClean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6000" name="Text Box 71"/>
              <p:cNvSpPr txBox="1">
                <a:spLocks noChangeArrowheads="1"/>
              </p:cNvSpPr>
              <p:nvPr/>
            </p:nvSpPr>
            <p:spPr bwMode="auto">
              <a:xfrm>
                <a:off x="672" y="2092"/>
                <a:ext cx="19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</p:grpSp>
        <p:grpSp>
          <p:nvGrpSpPr>
            <p:cNvPr id="35883" name="Group 72"/>
            <p:cNvGrpSpPr>
              <a:grpSpLocks/>
            </p:cNvGrpSpPr>
            <p:nvPr/>
          </p:nvGrpSpPr>
          <p:grpSpPr bwMode="auto">
            <a:xfrm>
              <a:off x="108" y="1056"/>
              <a:ext cx="528" cy="240"/>
              <a:chOff x="720" y="1536"/>
              <a:chExt cx="528" cy="240"/>
            </a:xfrm>
          </p:grpSpPr>
          <p:grpSp>
            <p:nvGrpSpPr>
              <p:cNvPr id="35995" name="Group 73"/>
              <p:cNvGrpSpPr>
                <a:grpSpLocks/>
              </p:cNvGrpSpPr>
              <p:nvPr/>
            </p:nvGrpSpPr>
            <p:grpSpPr bwMode="auto">
              <a:xfrm rot="10800000">
                <a:off x="720" y="1536"/>
                <a:ext cx="528" cy="240"/>
                <a:chOff x="744" y="336"/>
                <a:chExt cx="528" cy="240"/>
              </a:xfrm>
            </p:grpSpPr>
            <p:sp>
              <p:nvSpPr>
                <p:cNvPr id="35997" name="AutoShape 74"/>
                <p:cNvSpPr>
                  <a:spLocks noChangeArrowheads="1"/>
                </p:cNvSpPr>
                <p:nvPr/>
              </p:nvSpPr>
              <p:spPr bwMode="auto">
                <a:xfrm rot="5400000">
                  <a:off x="888" y="192"/>
                  <a:ext cx="240" cy="528"/>
                </a:xfrm>
                <a:prstGeom prst="flowChartOffpageConnector">
                  <a:avLst/>
                </a:prstGeom>
                <a:solidFill>
                  <a:srgbClr val="66FF33"/>
                </a:solidFill>
                <a:ln w="9525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  <a:cs typeface="Arial" charset="0"/>
                  </a:endParaRPr>
                </a:p>
              </p:txBody>
            </p:sp>
            <p:sp>
              <p:nvSpPr>
                <p:cNvPr id="35998" name="Line 75"/>
                <p:cNvSpPr>
                  <a:spLocks noChangeShapeType="1"/>
                </p:cNvSpPr>
                <p:nvPr/>
              </p:nvSpPr>
              <p:spPr bwMode="auto">
                <a:xfrm>
                  <a:off x="1152" y="3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96" name="Text Box 76"/>
              <p:cNvSpPr txBox="1">
                <a:spLocks noChangeArrowheads="1"/>
              </p:cNvSpPr>
              <p:nvPr/>
            </p:nvSpPr>
            <p:spPr bwMode="auto">
              <a:xfrm>
                <a:off x="816" y="1564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A</a:t>
                </a:r>
              </a:p>
            </p:txBody>
          </p:sp>
        </p:grpSp>
        <p:grpSp>
          <p:nvGrpSpPr>
            <p:cNvPr id="35884" name="Group 77"/>
            <p:cNvGrpSpPr>
              <a:grpSpLocks/>
            </p:cNvGrpSpPr>
            <p:nvPr/>
          </p:nvGrpSpPr>
          <p:grpSpPr bwMode="auto">
            <a:xfrm>
              <a:off x="516" y="1788"/>
              <a:ext cx="384" cy="252"/>
              <a:chOff x="888" y="576"/>
              <a:chExt cx="384" cy="252"/>
            </a:xfrm>
          </p:grpSpPr>
          <p:sp>
            <p:nvSpPr>
              <p:cNvPr id="35993" name="AutoShape 78"/>
              <p:cNvSpPr>
                <a:spLocks noChangeArrowheads="1"/>
              </p:cNvSpPr>
              <p:nvPr/>
            </p:nvSpPr>
            <p:spPr bwMode="auto">
              <a:xfrm>
                <a:off x="888" y="588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5994" name="Rectangle 79"/>
              <p:cNvSpPr>
                <a:spLocks noChangeArrowheads="1"/>
              </p:cNvSpPr>
              <p:nvPr/>
            </p:nvSpPr>
            <p:spPr bwMode="auto">
              <a:xfrm>
                <a:off x="1152" y="576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85" name="Group 80"/>
            <p:cNvGrpSpPr>
              <a:grpSpLocks/>
            </p:cNvGrpSpPr>
            <p:nvPr/>
          </p:nvGrpSpPr>
          <p:grpSpPr bwMode="auto">
            <a:xfrm>
              <a:off x="108" y="1788"/>
              <a:ext cx="480" cy="252"/>
              <a:chOff x="336" y="2640"/>
              <a:chExt cx="480" cy="252"/>
            </a:xfrm>
          </p:grpSpPr>
          <p:sp>
            <p:nvSpPr>
              <p:cNvPr id="35991" name="AutoShape 81"/>
              <p:cNvSpPr>
                <a:spLocks noChangeArrowheads="1"/>
              </p:cNvSpPr>
              <p:nvPr/>
            </p:nvSpPr>
            <p:spPr bwMode="auto">
              <a:xfrm>
                <a:off x="336" y="2652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G</a:t>
                </a:r>
              </a:p>
            </p:txBody>
          </p:sp>
          <p:sp>
            <p:nvSpPr>
              <p:cNvPr id="35992" name="Rectangle 82"/>
              <p:cNvSpPr>
                <a:spLocks noChangeArrowheads="1"/>
              </p:cNvSpPr>
              <p:nvPr/>
            </p:nvSpPr>
            <p:spPr bwMode="auto">
              <a:xfrm>
                <a:off x="336" y="2640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86" name="Group 83"/>
            <p:cNvGrpSpPr>
              <a:grpSpLocks/>
            </p:cNvGrpSpPr>
            <p:nvPr/>
          </p:nvGrpSpPr>
          <p:grpSpPr bwMode="auto">
            <a:xfrm>
              <a:off x="96" y="2028"/>
              <a:ext cx="384" cy="240"/>
              <a:chOff x="468" y="816"/>
              <a:chExt cx="384" cy="240"/>
            </a:xfrm>
          </p:grpSpPr>
          <p:sp>
            <p:nvSpPr>
              <p:cNvPr id="35989" name="AutoShape 84"/>
              <p:cNvSpPr>
                <a:spLocks noChangeArrowheads="1"/>
              </p:cNvSpPr>
              <p:nvPr/>
            </p:nvSpPr>
            <p:spPr bwMode="auto">
              <a:xfrm rot="10800000">
                <a:off x="468" y="816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5990" name="Rectangle 85"/>
              <p:cNvSpPr>
                <a:spLocks noChangeArrowheads="1"/>
              </p:cNvSpPr>
              <p:nvPr/>
            </p:nvSpPr>
            <p:spPr bwMode="auto">
              <a:xfrm rot="10800000">
                <a:off x="480" y="816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87" name="Group 86"/>
            <p:cNvGrpSpPr>
              <a:grpSpLocks/>
            </p:cNvGrpSpPr>
            <p:nvPr/>
          </p:nvGrpSpPr>
          <p:grpSpPr bwMode="auto">
            <a:xfrm>
              <a:off x="108" y="1296"/>
              <a:ext cx="384" cy="240"/>
              <a:chOff x="240" y="624"/>
              <a:chExt cx="384" cy="240"/>
            </a:xfrm>
          </p:grpSpPr>
          <p:grpSp>
            <p:nvGrpSpPr>
              <p:cNvPr id="35981" name="Group 87"/>
              <p:cNvGrpSpPr>
                <a:grpSpLocks/>
              </p:cNvGrpSpPr>
              <p:nvPr/>
            </p:nvGrpSpPr>
            <p:grpSpPr bwMode="auto">
              <a:xfrm rot="5400000">
                <a:off x="312" y="552"/>
                <a:ext cx="240" cy="384"/>
                <a:chOff x="1008" y="2976"/>
                <a:chExt cx="384" cy="432"/>
              </a:xfrm>
            </p:grpSpPr>
            <p:sp>
              <p:nvSpPr>
                <p:cNvPr id="35984" name="Line 88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192" cy="144"/>
                </a:xfrm>
                <a:prstGeom prst="line">
                  <a:avLst/>
                </a:prstGeom>
                <a:noFill/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85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1200" y="2976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86" name="Line 90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87" name="Line 91"/>
                <p:cNvSpPr>
                  <a:spLocks noChangeShapeType="1"/>
                </p:cNvSpPr>
                <p:nvPr/>
              </p:nvSpPr>
              <p:spPr bwMode="auto">
                <a:xfrm>
                  <a:off x="1392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88" name="Line 92"/>
                <p:cNvSpPr>
                  <a:spLocks noChangeShapeType="1"/>
                </p:cNvSpPr>
                <p:nvPr/>
              </p:nvSpPr>
              <p:spPr bwMode="auto">
                <a:xfrm>
                  <a:off x="1008" y="34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82" name="Text Box 93"/>
              <p:cNvSpPr txBox="1">
                <a:spLocks noChangeArrowheads="1"/>
              </p:cNvSpPr>
              <p:nvPr/>
            </p:nvSpPr>
            <p:spPr bwMode="auto">
              <a:xfrm>
                <a:off x="288" y="652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35983" name="Rectangle 94"/>
              <p:cNvSpPr>
                <a:spLocks noChangeArrowheads="1"/>
              </p:cNvSpPr>
              <p:nvPr/>
            </p:nvSpPr>
            <p:spPr bwMode="auto">
              <a:xfrm rot="10800000">
                <a:off x="240" y="624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88" name="Group 95"/>
            <p:cNvGrpSpPr>
              <a:grpSpLocks/>
            </p:cNvGrpSpPr>
            <p:nvPr/>
          </p:nvGrpSpPr>
          <p:grpSpPr bwMode="auto">
            <a:xfrm>
              <a:off x="360" y="1296"/>
              <a:ext cx="528" cy="240"/>
              <a:chOff x="744" y="336"/>
              <a:chExt cx="528" cy="240"/>
            </a:xfrm>
          </p:grpSpPr>
          <p:sp>
            <p:nvSpPr>
              <p:cNvPr id="35979" name="AutoShape 96"/>
              <p:cNvSpPr>
                <a:spLocks noChangeArrowheads="1"/>
              </p:cNvSpPr>
              <p:nvPr/>
            </p:nvSpPr>
            <p:spPr bwMode="auto">
              <a:xfrm rot="5400000">
                <a:off x="888" y="192"/>
                <a:ext cx="240" cy="528"/>
              </a:xfrm>
              <a:prstGeom prst="flowChartOffpageConnector">
                <a:avLst/>
              </a:prstGeom>
              <a:solidFill>
                <a:srgbClr val="66FF33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A</a:t>
                </a:r>
              </a:p>
            </p:txBody>
          </p:sp>
          <p:sp>
            <p:nvSpPr>
              <p:cNvPr id="35980" name="Line 97"/>
              <p:cNvSpPr>
                <a:spLocks noChangeShapeType="1"/>
              </p:cNvSpPr>
              <p:nvPr/>
            </p:nvSpPr>
            <p:spPr bwMode="auto">
              <a:xfrm>
                <a:off x="1152" y="33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5889" name="Group 98"/>
            <p:cNvGrpSpPr>
              <a:grpSpLocks/>
            </p:cNvGrpSpPr>
            <p:nvPr/>
          </p:nvGrpSpPr>
          <p:grpSpPr bwMode="auto">
            <a:xfrm>
              <a:off x="408" y="2028"/>
              <a:ext cx="481" cy="240"/>
              <a:chOff x="780" y="816"/>
              <a:chExt cx="481" cy="240"/>
            </a:xfrm>
          </p:grpSpPr>
          <p:sp>
            <p:nvSpPr>
              <p:cNvPr id="35976" name="AutoShape 99"/>
              <p:cNvSpPr>
                <a:spLocks noChangeArrowheads="1"/>
              </p:cNvSpPr>
              <p:nvPr/>
            </p:nvSpPr>
            <p:spPr bwMode="auto">
              <a:xfrm rot="10800000">
                <a:off x="780" y="816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b="1" smtClean="0">
                  <a:solidFill>
                    <a:srgbClr val="FF0066"/>
                  </a:solidFill>
                  <a:cs typeface="Arial" charset="0"/>
                </a:endParaRPr>
              </a:p>
            </p:txBody>
          </p:sp>
          <p:sp>
            <p:nvSpPr>
              <p:cNvPr id="35977" name="Rectangle 100"/>
              <p:cNvSpPr>
                <a:spLocks noChangeArrowheads="1"/>
              </p:cNvSpPr>
              <p:nvPr/>
            </p:nvSpPr>
            <p:spPr bwMode="auto">
              <a:xfrm rot="10800000">
                <a:off x="1152" y="816"/>
                <a:ext cx="109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5978" name="Text Box 101"/>
              <p:cNvSpPr txBox="1">
                <a:spLocks noChangeArrowheads="1"/>
              </p:cNvSpPr>
              <p:nvPr/>
            </p:nvSpPr>
            <p:spPr bwMode="auto">
              <a:xfrm>
                <a:off x="781" y="844"/>
                <a:ext cx="43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G</a:t>
                </a:r>
              </a:p>
            </p:txBody>
          </p:sp>
        </p:grpSp>
        <p:grpSp>
          <p:nvGrpSpPr>
            <p:cNvPr id="35890" name="Group 102"/>
            <p:cNvGrpSpPr>
              <a:grpSpLocks/>
            </p:cNvGrpSpPr>
            <p:nvPr/>
          </p:nvGrpSpPr>
          <p:grpSpPr bwMode="auto">
            <a:xfrm>
              <a:off x="528" y="1547"/>
              <a:ext cx="360" cy="241"/>
              <a:chOff x="576" y="2063"/>
              <a:chExt cx="384" cy="241"/>
            </a:xfrm>
          </p:grpSpPr>
          <p:grpSp>
            <p:nvGrpSpPr>
              <p:cNvPr id="35966" name="Group 103"/>
              <p:cNvGrpSpPr>
                <a:grpSpLocks/>
              </p:cNvGrpSpPr>
              <p:nvPr/>
            </p:nvGrpSpPr>
            <p:grpSpPr bwMode="auto">
              <a:xfrm rot="10800000">
                <a:off x="576" y="2063"/>
                <a:ext cx="384" cy="241"/>
                <a:chOff x="240" y="623"/>
                <a:chExt cx="384" cy="241"/>
              </a:xfrm>
            </p:grpSpPr>
            <p:grpSp>
              <p:nvGrpSpPr>
                <p:cNvPr id="35968" name="Group 104"/>
                <p:cNvGrpSpPr>
                  <a:grpSpLocks/>
                </p:cNvGrpSpPr>
                <p:nvPr/>
              </p:nvGrpSpPr>
              <p:grpSpPr bwMode="auto">
                <a:xfrm rot="5400000">
                  <a:off x="312" y="552"/>
                  <a:ext cx="240" cy="384"/>
                  <a:chOff x="1008" y="2976"/>
                  <a:chExt cx="384" cy="432"/>
                </a:xfrm>
              </p:grpSpPr>
              <p:sp>
                <p:nvSpPr>
                  <p:cNvPr id="35971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192" cy="14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72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2976"/>
                    <a:ext cx="192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73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7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392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7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408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35969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286" y="623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35970" name="Rectangle 111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624"/>
                  <a:ext cx="108" cy="240"/>
                </a:xfrm>
                <a:prstGeom prst="rect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mtClean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5967" name="Text Box 112"/>
              <p:cNvSpPr txBox="1">
                <a:spLocks noChangeArrowheads="1"/>
              </p:cNvSpPr>
              <p:nvPr/>
            </p:nvSpPr>
            <p:spPr bwMode="auto">
              <a:xfrm>
                <a:off x="672" y="2092"/>
                <a:ext cx="19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</p:grpSp>
        <p:grpSp>
          <p:nvGrpSpPr>
            <p:cNvPr id="35891" name="Group 113"/>
            <p:cNvGrpSpPr>
              <a:grpSpLocks/>
            </p:cNvGrpSpPr>
            <p:nvPr/>
          </p:nvGrpSpPr>
          <p:grpSpPr bwMode="auto">
            <a:xfrm>
              <a:off x="108" y="1548"/>
              <a:ext cx="528" cy="240"/>
              <a:chOff x="720" y="1536"/>
              <a:chExt cx="528" cy="240"/>
            </a:xfrm>
          </p:grpSpPr>
          <p:grpSp>
            <p:nvGrpSpPr>
              <p:cNvPr id="35962" name="Group 114"/>
              <p:cNvGrpSpPr>
                <a:grpSpLocks/>
              </p:cNvGrpSpPr>
              <p:nvPr/>
            </p:nvGrpSpPr>
            <p:grpSpPr bwMode="auto">
              <a:xfrm rot="10800000">
                <a:off x="720" y="1536"/>
                <a:ext cx="528" cy="240"/>
                <a:chOff x="744" y="336"/>
                <a:chExt cx="528" cy="240"/>
              </a:xfrm>
            </p:grpSpPr>
            <p:sp>
              <p:nvSpPr>
                <p:cNvPr id="35964" name="AutoShape 115"/>
                <p:cNvSpPr>
                  <a:spLocks noChangeArrowheads="1"/>
                </p:cNvSpPr>
                <p:nvPr/>
              </p:nvSpPr>
              <p:spPr bwMode="auto">
                <a:xfrm rot="5400000">
                  <a:off x="888" y="192"/>
                  <a:ext cx="240" cy="528"/>
                </a:xfrm>
                <a:prstGeom prst="flowChartOffpageConnector">
                  <a:avLst/>
                </a:prstGeom>
                <a:solidFill>
                  <a:srgbClr val="66FF33"/>
                </a:solidFill>
                <a:ln w="9525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  <a:cs typeface="Arial" charset="0"/>
                  </a:endParaRPr>
                </a:p>
              </p:txBody>
            </p:sp>
            <p:sp>
              <p:nvSpPr>
                <p:cNvPr id="35965" name="Line 116"/>
                <p:cNvSpPr>
                  <a:spLocks noChangeShapeType="1"/>
                </p:cNvSpPr>
                <p:nvPr/>
              </p:nvSpPr>
              <p:spPr bwMode="auto">
                <a:xfrm>
                  <a:off x="1152" y="3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63" name="Text Box 117"/>
              <p:cNvSpPr txBox="1">
                <a:spLocks noChangeArrowheads="1"/>
              </p:cNvSpPr>
              <p:nvPr/>
            </p:nvSpPr>
            <p:spPr bwMode="auto">
              <a:xfrm>
                <a:off x="816" y="1564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A</a:t>
                </a:r>
              </a:p>
            </p:txBody>
          </p:sp>
        </p:grpSp>
        <p:grpSp>
          <p:nvGrpSpPr>
            <p:cNvPr id="35892" name="Group 118"/>
            <p:cNvGrpSpPr>
              <a:grpSpLocks/>
            </p:cNvGrpSpPr>
            <p:nvPr/>
          </p:nvGrpSpPr>
          <p:grpSpPr bwMode="auto">
            <a:xfrm>
              <a:off x="360" y="1296"/>
              <a:ext cx="528" cy="240"/>
              <a:chOff x="744" y="336"/>
              <a:chExt cx="528" cy="240"/>
            </a:xfrm>
          </p:grpSpPr>
          <p:sp>
            <p:nvSpPr>
              <p:cNvPr id="35960" name="AutoShape 119"/>
              <p:cNvSpPr>
                <a:spLocks noChangeArrowheads="1"/>
              </p:cNvSpPr>
              <p:nvPr/>
            </p:nvSpPr>
            <p:spPr bwMode="auto">
              <a:xfrm rot="5400000">
                <a:off x="888" y="192"/>
                <a:ext cx="240" cy="528"/>
              </a:xfrm>
              <a:prstGeom prst="flowChartOffpageConnector">
                <a:avLst/>
              </a:prstGeom>
              <a:solidFill>
                <a:srgbClr val="66FF33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A</a:t>
                </a:r>
              </a:p>
            </p:txBody>
          </p:sp>
          <p:sp>
            <p:nvSpPr>
              <p:cNvPr id="35961" name="Line 120"/>
              <p:cNvSpPr>
                <a:spLocks noChangeShapeType="1"/>
              </p:cNvSpPr>
              <p:nvPr/>
            </p:nvSpPr>
            <p:spPr bwMode="auto">
              <a:xfrm>
                <a:off x="1152" y="33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5893" name="Group 121"/>
            <p:cNvGrpSpPr>
              <a:grpSpLocks/>
            </p:cNvGrpSpPr>
            <p:nvPr/>
          </p:nvGrpSpPr>
          <p:grpSpPr bwMode="auto">
            <a:xfrm>
              <a:off x="96" y="2196"/>
              <a:ext cx="384" cy="240"/>
              <a:chOff x="468" y="816"/>
              <a:chExt cx="384" cy="240"/>
            </a:xfrm>
          </p:grpSpPr>
          <p:sp>
            <p:nvSpPr>
              <p:cNvPr id="35958" name="AutoShape 122"/>
              <p:cNvSpPr>
                <a:spLocks noChangeArrowheads="1"/>
              </p:cNvSpPr>
              <p:nvPr/>
            </p:nvSpPr>
            <p:spPr bwMode="auto">
              <a:xfrm rot="10800000">
                <a:off x="468" y="816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5959" name="Rectangle 123"/>
              <p:cNvSpPr>
                <a:spLocks noChangeArrowheads="1"/>
              </p:cNvSpPr>
              <p:nvPr/>
            </p:nvSpPr>
            <p:spPr bwMode="auto">
              <a:xfrm rot="10800000">
                <a:off x="480" y="816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94" name="Group 124"/>
            <p:cNvGrpSpPr>
              <a:grpSpLocks/>
            </p:cNvGrpSpPr>
            <p:nvPr/>
          </p:nvGrpSpPr>
          <p:grpSpPr bwMode="auto">
            <a:xfrm>
              <a:off x="408" y="2196"/>
              <a:ext cx="481" cy="240"/>
              <a:chOff x="780" y="816"/>
              <a:chExt cx="481" cy="240"/>
            </a:xfrm>
          </p:grpSpPr>
          <p:sp>
            <p:nvSpPr>
              <p:cNvPr id="35955" name="AutoShape 125"/>
              <p:cNvSpPr>
                <a:spLocks noChangeArrowheads="1"/>
              </p:cNvSpPr>
              <p:nvPr/>
            </p:nvSpPr>
            <p:spPr bwMode="auto">
              <a:xfrm rot="10800000">
                <a:off x="780" y="816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b="1" smtClean="0">
                  <a:solidFill>
                    <a:srgbClr val="FF0066"/>
                  </a:solidFill>
                  <a:cs typeface="Arial" charset="0"/>
                </a:endParaRPr>
              </a:p>
            </p:txBody>
          </p:sp>
          <p:sp>
            <p:nvSpPr>
              <p:cNvPr id="35956" name="Rectangle 126"/>
              <p:cNvSpPr>
                <a:spLocks noChangeArrowheads="1"/>
              </p:cNvSpPr>
              <p:nvPr/>
            </p:nvSpPr>
            <p:spPr bwMode="auto">
              <a:xfrm rot="10800000">
                <a:off x="1152" y="816"/>
                <a:ext cx="109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5957" name="Text Box 127"/>
              <p:cNvSpPr txBox="1">
                <a:spLocks noChangeArrowheads="1"/>
              </p:cNvSpPr>
              <p:nvPr/>
            </p:nvSpPr>
            <p:spPr bwMode="auto">
              <a:xfrm>
                <a:off x="781" y="844"/>
                <a:ext cx="43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G</a:t>
                </a:r>
              </a:p>
            </p:txBody>
          </p:sp>
        </p:grpSp>
        <p:grpSp>
          <p:nvGrpSpPr>
            <p:cNvPr id="35895" name="Group 128"/>
            <p:cNvGrpSpPr>
              <a:grpSpLocks/>
            </p:cNvGrpSpPr>
            <p:nvPr/>
          </p:nvGrpSpPr>
          <p:grpSpPr bwMode="auto">
            <a:xfrm>
              <a:off x="528" y="2435"/>
              <a:ext cx="360" cy="241"/>
              <a:chOff x="576" y="2063"/>
              <a:chExt cx="384" cy="241"/>
            </a:xfrm>
          </p:grpSpPr>
          <p:grpSp>
            <p:nvGrpSpPr>
              <p:cNvPr id="35945" name="Group 129"/>
              <p:cNvGrpSpPr>
                <a:grpSpLocks/>
              </p:cNvGrpSpPr>
              <p:nvPr/>
            </p:nvGrpSpPr>
            <p:grpSpPr bwMode="auto">
              <a:xfrm rot="10800000">
                <a:off x="576" y="2063"/>
                <a:ext cx="384" cy="241"/>
                <a:chOff x="240" y="623"/>
                <a:chExt cx="384" cy="241"/>
              </a:xfrm>
            </p:grpSpPr>
            <p:grpSp>
              <p:nvGrpSpPr>
                <p:cNvPr id="35947" name="Group 130"/>
                <p:cNvGrpSpPr>
                  <a:grpSpLocks/>
                </p:cNvGrpSpPr>
                <p:nvPr/>
              </p:nvGrpSpPr>
              <p:grpSpPr bwMode="auto">
                <a:xfrm rot="5400000">
                  <a:off x="312" y="552"/>
                  <a:ext cx="240" cy="384"/>
                  <a:chOff x="1008" y="2976"/>
                  <a:chExt cx="384" cy="432"/>
                </a:xfrm>
              </p:grpSpPr>
              <p:sp>
                <p:nvSpPr>
                  <p:cNvPr id="35950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192" cy="14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51" name="Line 1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2976"/>
                    <a:ext cx="192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52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53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1392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54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408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35948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286" y="623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35949" name="Rectangle 137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624"/>
                  <a:ext cx="108" cy="240"/>
                </a:xfrm>
                <a:prstGeom prst="rect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mtClean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5946" name="Text Box 138"/>
              <p:cNvSpPr txBox="1">
                <a:spLocks noChangeArrowheads="1"/>
              </p:cNvSpPr>
              <p:nvPr/>
            </p:nvSpPr>
            <p:spPr bwMode="auto">
              <a:xfrm>
                <a:off x="672" y="2092"/>
                <a:ext cx="19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</p:grpSp>
        <p:grpSp>
          <p:nvGrpSpPr>
            <p:cNvPr id="35896" name="Group 139"/>
            <p:cNvGrpSpPr>
              <a:grpSpLocks/>
            </p:cNvGrpSpPr>
            <p:nvPr/>
          </p:nvGrpSpPr>
          <p:grpSpPr bwMode="auto">
            <a:xfrm>
              <a:off x="108" y="2436"/>
              <a:ext cx="528" cy="240"/>
              <a:chOff x="720" y="1536"/>
              <a:chExt cx="528" cy="240"/>
            </a:xfrm>
          </p:grpSpPr>
          <p:grpSp>
            <p:nvGrpSpPr>
              <p:cNvPr id="35941" name="Group 140"/>
              <p:cNvGrpSpPr>
                <a:grpSpLocks/>
              </p:cNvGrpSpPr>
              <p:nvPr/>
            </p:nvGrpSpPr>
            <p:grpSpPr bwMode="auto">
              <a:xfrm rot="10800000">
                <a:off x="720" y="1536"/>
                <a:ext cx="528" cy="240"/>
                <a:chOff x="744" y="336"/>
                <a:chExt cx="528" cy="240"/>
              </a:xfrm>
            </p:grpSpPr>
            <p:sp>
              <p:nvSpPr>
                <p:cNvPr id="35943" name="AutoShape 141"/>
                <p:cNvSpPr>
                  <a:spLocks noChangeArrowheads="1"/>
                </p:cNvSpPr>
                <p:nvPr/>
              </p:nvSpPr>
              <p:spPr bwMode="auto">
                <a:xfrm rot="5400000">
                  <a:off x="888" y="192"/>
                  <a:ext cx="240" cy="528"/>
                </a:xfrm>
                <a:prstGeom prst="flowChartOffpageConnector">
                  <a:avLst/>
                </a:prstGeom>
                <a:solidFill>
                  <a:srgbClr val="66FF33"/>
                </a:solidFill>
                <a:ln w="9525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  <a:cs typeface="Arial" charset="0"/>
                  </a:endParaRPr>
                </a:p>
              </p:txBody>
            </p:sp>
            <p:sp>
              <p:nvSpPr>
                <p:cNvPr id="35944" name="Line 142"/>
                <p:cNvSpPr>
                  <a:spLocks noChangeShapeType="1"/>
                </p:cNvSpPr>
                <p:nvPr/>
              </p:nvSpPr>
              <p:spPr bwMode="auto">
                <a:xfrm>
                  <a:off x="1152" y="3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42" name="Text Box 143"/>
              <p:cNvSpPr txBox="1">
                <a:spLocks noChangeArrowheads="1"/>
              </p:cNvSpPr>
              <p:nvPr/>
            </p:nvSpPr>
            <p:spPr bwMode="auto">
              <a:xfrm>
                <a:off x="816" y="1564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A</a:t>
                </a:r>
              </a:p>
            </p:txBody>
          </p:sp>
        </p:grpSp>
        <p:grpSp>
          <p:nvGrpSpPr>
            <p:cNvPr id="35897" name="Group 144"/>
            <p:cNvGrpSpPr>
              <a:grpSpLocks/>
            </p:cNvGrpSpPr>
            <p:nvPr/>
          </p:nvGrpSpPr>
          <p:grpSpPr bwMode="auto">
            <a:xfrm>
              <a:off x="516" y="3168"/>
              <a:ext cx="384" cy="252"/>
              <a:chOff x="888" y="576"/>
              <a:chExt cx="384" cy="252"/>
            </a:xfrm>
          </p:grpSpPr>
          <p:sp>
            <p:nvSpPr>
              <p:cNvPr id="35939" name="AutoShape 145"/>
              <p:cNvSpPr>
                <a:spLocks noChangeArrowheads="1"/>
              </p:cNvSpPr>
              <p:nvPr/>
            </p:nvSpPr>
            <p:spPr bwMode="auto">
              <a:xfrm>
                <a:off x="888" y="588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5940" name="Rectangle 146"/>
              <p:cNvSpPr>
                <a:spLocks noChangeArrowheads="1"/>
              </p:cNvSpPr>
              <p:nvPr/>
            </p:nvSpPr>
            <p:spPr bwMode="auto">
              <a:xfrm>
                <a:off x="1152" y="576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98" name="Group 147"/>
            <p:cNvGrpSpPr>
              <a:grpSpLocks/>
            </p:cNvGrpSpPr>
            <p:nvPr/>
          </p:nvGrpSpPr>
          <p:grpSpPr bwMode="auto">
            <a:xfrm>
              <a:off x="108" y="3168"/>
              <a:ext cx="480" cy="252"/>
              <a:chOff x="336" y="2640"/>
              <a:chExt cx="480" cy="252"/>
            </a:xfrm>
          </p:grpSpPr>
          <p:sp>
            <p:nvSpPr>
              <p:cNvPr id="35937" name="AutoShape 148"/>
              <p:cNvSpPr>
                <a:spLocks noChangeArrowheads="1"/>
              </p:cNvSpPr>
              <p:nvPr/>
            </p:nvSpPr>
            <p:spPr bwMode="auto">
              <a:xfrm>
                <a:off x="336" y="2652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G</a:t>
                </a:r>
              </a:p>
            </p:txBody>
          </p:sp>
          <p:sp>
            <p:nvSpPr>
              <p:cNvPr id="35938" name="Rectangle 149"/>
              <p:cNvSpPr>
                <a:spLocks noChangeArrowheads="1"/>
              </p:cNvSpPr>
              <p:nvPr/>
            </p:nvSpPr>
            <p:spPr bwMode="auto">
              <a:xfrm>
                <a:off x="336" y="2640"/>
                <a:ext cx="108" cy="252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899" name="Group 150"/>
            <p:cNvGrpSpPr>
              <a:grpSpLocks/>
            </p:cNvGrpSpPr>
            <p:nvPr/>
          </p:nvGrpSpPr>
          <p:grpSpPr bwMode="auto">
            <a:xfrm>
              <a:off x="96" y="3408"/>
              <a:ext cx="384" cy="240"/>
              <a:chOff x="468" y="816"/>
              <a:chExt cx="384" cy="240"/>
            </a:xfrm>
          </p:grpSpPr>
          <p:sp>
            <p:nvSpPr>
              <p:cNvPr id="35935" name="AutoShape 151"/>
              <p:cNvSpPr>
                <a:spLocks noChangeArrowheads="1"/>
              </p:cNvSpPr>
              <p:nvPr/>
            </p:nvSpPr>
            <p:spPr bwMode="auto">
              <a:xfrm rot="10800000">
                <a:off x="468" y="816"/>
                <a:ext cx="384" cy="240"/>
              </a:xfrm>
              <a:prstGeom prst="flowChartOnlineStorage">
                <a:avLst/>
              </a:prstGeom>
              <a:solidFill>
                <a:srgbClr val="FFCCFF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X</a:t>
                </a:r>
              </a:p>
            </p:txBody>
          </p:sp>
          <p:sp>
            <p:nvSpPr>
              <p:cNvPr id="35936" name="Rectangle 152"/>
              <p:cNvSpPr>
                <a:spLocks noChangeArrowheads="1"/>
              </p:cNvSpPr>
              <p:nvPr/>
            </p:nvSpPr>
            <p:spPr bwMode="auto">
              <a:xfrm rot="10800000">
                <a:off x="480" y="816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900" name="Group 153"/>
            <p:cNvGrpSpPr>
              <a:grpSpLocks/>
            </p:cNvGrpSpPr>
            <p:nvPr/>
          </p:nvGrpSpPr>
          <p:grpSpPr bwMode="auto">
            <a:xfrm>
              <a:off x="108" y="2676"/>
              <a:ext cx="384" cy="240"/>
              <a:chOff x="240" y="624"/>
              <a:chExt cx="384" cy="240"/>
            </a:xfrm>
          </p:grpSpPr>
          <p:grpSp>
            <p:nvGrpSpPr>
              <p:cNvPr id="35927" name="Group 154"/>
              <p:cNvGrpSpPr>
                <a:grpSpLocks/>
              </p:cNvGrpSpPr>
              <p:nvPr/>
            </p:nvGrpSpPr>
            <p:grpSpPr bwMode="auto">
              <a:xfrm rot="5400000">
                <a:off x="312" y="552"/>
                <a:ext cx="240" cy="384"/>
                <a:chOff x="1008" y="2976"/>
                <a:chExt cx="384" cy="432"/>
              </a:xfrm>
            </p:grpSpPr>
            <p:sp>
              <p:nvSpPr>
                <p:cNvPr id="35930" name="Line 155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192" cy="144"/>
                </a:xfrm>
                <a:prstGeom prst="line">
                  <a:avLst/>
                </a:prstGeom>
                <a:noFill/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31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200" y="2976"/>
                  <a:ext cx="192" cy="144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32" name="Line 157"/>
                <p:cNvSpPr>
                  <a:spLocks noChangeShapeType="1"/>
                </p:cNvSpPr>
                <p:nvPr/>
              </p:nvSpPr>
              <p:spPr bwMode="auto">
                <a:xfrm>
                  <a:off x="1008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33" name="Line 158"/>
                <p:cNvSpPr>
                  <a:spLocks noChangeShapeType="1"/>
                </p:cNvSpPr>
                <p:nvPr/>
              </p:nvSpPr>
              <p:spPr bwMode="auto">
                <a:xfrm>
                  <a:off x="1392" y="2976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5934" name="Line 159"/>
                <p:cNvSpPr>
                  <a:spLocks noChangeShapeType="1"/>
                </p:cNvSpPr>
                <p:nvPr/>
              </p:nvSpPr>
              <p:spPr bwMode="auto">
                <a:xfrm>
                  <a:off x="1008" y="34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28" name="Text Box 160"/>
              <p:cNvSpPr txBox="1">
                <a:spLocks noChangeArrowheads="1"/>
              </p:cNvSpPr>
              <p:nvPr/>
            </p:nvSpPr>
            <p:spPr bwMode="auto">
              <a:xfrm>
                <a:off x="288" y="652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35929" name="Rectangle 161"/>
              <p:cNvSpPr>
                <a:spLocks noChangeArrowheads="1"/>
              </p:cNvSpPr>
              <p:nvPr/>
            </p:nvSpPr>
            <p:spPr bwMode="auto">
              <a:xfrm rot="10800000">
                <a:off x="240" y="624"/>
                <a:ext cx="108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35901" name="Group 162"/>
            <p:cNvGrpSpPr>
              <a:grpSpLocks/>
            </p:cNvGrpSpPr>
            <p:nvPr/>
          </p:nvGrpSpPr>
          <p:grpSpPr bwMode="auto">
            <a:xfrm>
              <a:off x="360" y="2676"/>
              <a:ext cx="528" cy="240"/>
              <a:chOff x="744" y="336"/>
              <a:chExt cx="528" cy="240"/>
            </a:xfrm>
          </p:grpSpPr>
          <p:sp>
            <p:nvSpPr>
              <p:cNvPr id="35925" name="AutoShape 163"/>
              <p:cNvSpPr>
                <a:spLocks noChangeArrowheads="1"/>
              </p:cNvSpPr>
              <p:nvPr/>
            </p:nvSpPr>
            <p:spPr bwMode="auto">
              <a:xfrm rot="5400000">
                <a:off x="888" y="192"/>
                <a:ext cx="240" cy="528"/>
              </a:xfrm>
              <a:prstGeom prst="flowChartOffpageConnector">
                <a:avLst/>
              </a:prstGeom>
              <a:solidFill>
                <a:srgbClr val="66FF33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A</a:t>
                </a:r>
              </a:p>
            </p:txBody>
          </p:sp>
          <p:sp>
            <p:nvSpPr>
              <p:cNvPr id="35926" name="Line 164"/>
              <p:cNvSpPr>
                <a:spLocks noChangeShapeType="1"/>
              </p:cNvSpPr>
              <p:nvPr/>
            </p:nvSpPr>
            <p:spPr bwMode="auto">
              <a:xfrm>
                <a:off x="1152" y="33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5902" name="Group 165"/>
            <p:cNvGrpSpPr>
              <a:grpSpLocks/>
            </p:cNvGrpSpPr>
            <p:nvPr/>
          </p:nvGrpSpPr>
          <p:grpSpPr bwMode="auto">
            <a:xfrm>
              <a:off x="408" y="3408"/>
              <a:ext cx="481" cy="240"/>
              <a:chOff x="780" y="816"/>
              <a:chExt cx="481" cy="240"/>
            </a:xfrm>
          </p:grpSpPr>
          <p:sp>
            <p:nvSpPr>
              <p:cNvPr id="35922" name="AutoShape 166"/>
              <p:cNvSpPr>
                <a:spLocks noChangeArrowheads="1"/>
              </p:cNvSpPr>
              <p:nvPr/>
            </p:nvSpPr>
            <p:spPr bwMode="auto">
              <a:xfrm rot="10800000">
                <a:off x="780" y="816"/>
                <a:ext cx="480" cy="240"/>
              </a:xfrm>
              <a:prstGeom prst="flowChartOnlineStorage">
                <a:avLst/>
              </a:prstGeom>
              <a:solidFill>
                <a:srgbClr val="FFFF00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b="1" smtClean="0">
                  <a:solidFill>
                    <a:srgbClr val="FF0066"/>
                  </a:solidFill>
                  <a:cs typeface="Arial" charset="0"/>
                </a:endParaRPr>
              </a:p>
            </p:txBody>
          </p:sp>
          <p:sp>
            <p:nvSpPr>
              <p:cNvPr id="35923" name="Rectangle 167"/>
              <p:cNvSpPr>
                <a:spLocks noChangeArrowheads="1"/>
              </p:cNvSpPr>
              <p:nvPr/>
            </p:nvSpPr>
            <p:spPr bwMode="auto">
              <a:xfrm rot="10800000">
                <a:off x="1152" y="816"/>
                <a:ext cx="109" cy="240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5924" name="Text Box 168"/>
              <p:cNvSpPr txBox="1">
                <a:spLocks noChangeArrowheads="1"/>
              </p:cNvSpPr>
              <p:nvPr/>
            </p:nvSpPr>
            <p:spPr bwMode="auto">
              <a:xfrm>
                <a:off x="781" y="844"/>
                <a:ext cx="43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G</a:t>
                </a:r>
              </a:p>
            </p:txBody>
          </p:sp>
        </p:grpSp>
        <p:grpSp>
          <p:nvGrpSpPr>
            <p:cNvPr id="35903" name="Group 169"/>
            <p:cNvGrpSpPr>
              <a:grpSpLocks/>
            </p:cNvGrpSpPr>
            <p:nvPr/>
          </p:nvGrpSpPr>
          <p:grpSpPr bwMode="auto">
            <a:xfrm>
              <a:off x="528" y="2927"/>
              <a:ext cx="360" cy="241"/>
              <a:chOff x="576" y="2063"/>
              <a:chExt cx="384" cy="241"/>
            </a:xfrm>
          </p:grpSpPr>
          <p:grpSp>
            <p:nvGrpSpPr>
              <p:cNvPr id="35912" name="Group 170"/>
              <p:cNvGrpSpPr>
                <a:grpSpLocks/>
              </p:cNvGrpSpPr>
              <p:nvPr/>
            </p:nvGrpSpPr>
            <p:grpSpPr bwMode="auto">
              <a:xfrm rot="10800000">
                <a:off x="576" y="2063"/>
                <a:ext cx="384" cy="241"/>
                <a:chOff x="240" y="623"/>
                <a:chExt cx="384" cy="241"/>
              </a:xfrm>
            </p:grpSpPr>
            <p:grpSp>
              <p:nvGrpSpPr>
                <p:cNvPr id="35914" name="Group 171"/>
                <p:cNvGrpSpPr>
                  <a:grpSpLocks/>
                </p:cNvGrpSpPr>
                <p:nvPr/>
              </p:nvGrpSpPr>
              <p:grpSpPr bwMode="auto">
                <a:xfrm rot="5400000">
                  <a:off x="312" y="552"/>
                  <a:ext cx="240" cy="384"/>
                  <a:chOff x="1008" y="2976"/>
                  <a:chExt cx="384" cy="432"/>
                </a:xfrm>
              </p:grpSpPr>
              <p:sp>
                <p:nvSpPr>
                  <p:cNvPr id="35917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192" cy="14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18" name="Line 1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2976"/>
                    <a:ext cx="192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19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20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1392" y="2976"/>
                    <a:ext cx="0" cy="432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5921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3408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mtClean="0">
                      <a:solidFill>
                        <a:prstClr val="black"/>
                      </a:solidFill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35915" name="Text Box 177"/>
                <p:cNvSpPr txBox="1">
                  <a:spLocks noChangeArrowheads="1"/>
                </p:cNvSpPr>
                <p:nvPr/>
              </p:nvSpPr>
              <p:spPr bwMode="auto">
                <a:xfrm>
                  <a:off x="286" y="623"/>
                  <a:ext cx="3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35916" name="Rectangle 178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624"/>
                  <a:ext cx="108" cy="240"/>
                </a:xfrm>
                <a:prstGeom prst="rect">
                  <a:avLst/>
                </a:prstGeom>
                <a:solidFill>
                  <a:srgbClr val="00FF0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smtClean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sp>
            <p:nvSpPr>
              <p:cNvPr id="35913" name="Text Box 179"/>
              <p:cNvSpPr txBox="1">
                <a:spLocks noChangeArrowheads="1"/>
              </p:cNvSpPr>
              <p:nvPr/>
            </p:nvSpPr>
            <p:spPr bwMode="auto">
              <a:xfrm>
                <a:off x="672" y="2092"/>
                <a:ext cx="19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T</a:t>
                </a:r>
              </a:p>
            </p:txBody>
          </p:sp>
        </p:grpSp>
        <p:grpSp>
          <p:nvGrpSpPr>
            <p:cNvPr id="35904" name="Group 180"/>
            <p:cNvGrpSpPr>
              <a:grpSpLocks/>
            </p:cNvGrpSpPr>
            <p:nvPr/>
          </p:nvGrpSpPr>
          <p:grpSpPr bwMode="auto">
            <a:xfrm>
              <a:off x="108" y="2928"/>
              <a:ext cx="528" cy="240"/>
              <a:chOff x="720" y="1536"/>
              <a:chExt cx="528" cy="240"/>
            </a:xfrm>
          </p:grpSpPr>
          <p:grpSp>
            <p:nvGrpSpPr>
              <p:cNvPr id="35908" name="Group 181"/>
              <p:cNvGrpSpPr>
                <a:grpSpLocks/>
              </p:cNvGrpSpPr>
              <p:nvPr/>
            </p:nvGrpSpPr>
            <p:grpSpPr bwMode="auto">
              <a:xfrm rot="10800000">
                <a:off x="720" y="1536"/>
                <a:ext cx="528" cy="240"/>
                <a:chOff x="744" y="336"/>
                <a:chExt cx="528" cy="240"/>
              </a:xfrm>
            </p:grpSpPr>
            <p:sp>
              <p:nvSpPr>
                <p:cNvPr id="35910" name="AutoShape 182"/>
                <p:cNvSpPr>
                  <a:spLocks noChangeArrowheads="1"/>
                </p:cNvSpPr>
                <p:nvPr/>
              </p:nvSpPr>
              <p:spPr bwMode="auto">
                <a:xfrm rot="5400000">
                  <a:off x="888" y="192"/>
                  <a:ext cx="240" cy="528"/>
                </a:xfrm>
                <a:prstGeom prst="flowChartOffpageConnector">
                  <a:avLst/>
                </a:prstGeom>
                <a:solidFill>
                  <a:srgbClr val="66FF33"/>
                </a:solidFill>
                <a:ln w="9525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altLang="en-US" b="1" smtClean="0">
                    <a:solidFill>
                      <a:srgbClr val="FF0066"/>
                    </a:solidFill>
                    <a:cs typeface="Arial" charset="0"/>
                  </a:endParaRPr>
                </a:p>
              </p:txBody>
            </p:sp>
            <p:sp>
              <p:nvSpPr>
                <p:cNvPr id="35911" name="Line 183"/>
                <p:cNvSpPr>
                  <a:spLocks noChangeShapeType="1"/>
                </p:cNvSpPr>
                <p:nvPr/>
              </p:nvSpPr>
              <p:spPr bwMode="auto">
                <a:xfrm>
                  <a:off x="1152" y="336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35909" name="Text Box 184"/>
              <p:cNvSpPr txBox="1">
                <a:spLocks noChangeArrowheads="1"/>
              </p:cNvSpPr>
              <p:nvPr/>
            </p:nvSpPr>
            <p:spPr bwMode="auto">
              <a:xfrm>
                <a:off x="816" y="1564"/>
                <a:ext cx="3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</a:rPr>
                  <a:t>A</a:t>
                </a:r>
              </a:p>
            </p:txBody>
          </p:sp>
        </p:grpSp>
        <p:grpSp>
          <p:nvGrpSpPr>
            <p:cNvPr id="35905" name="Group 185"/>
            <p:cNvGrpSpPr>
              <a:grpSpLocks/>
            </p:cNvGrpSpPr>
            <p:nvPr/>
          </p:nvGrpSpPr>
          <p:grpSpPr bwMode="auto">
            <a:xfrm>
              <a:off x="360" y="2676"/>
              <a:ext cx="528" cy="240"/>
              <a:chOff x="744" y="336"/>
              <a:chExt cx="528" cy="240"/>
            </a:xfrm>
          </p:grpSpPr>
          <p:sp>
            <p:nvSpPr>
              <p:cNvPr id="35906" name="AutoShape 186"/>
              <p:cNvSpPr>
                <a:spLocks noChangeArrowheads="1"/>
              </p:cNvSpPr>
              <p:nvPr/>
            </p:nvSpPr>
            <p:spPr bwMode="auto">
              <a:xfrm rot="5400000">
                <a:off x="888" y="192"/>
                <a:ext cx="240" cy="528"/>
              </a:xfrm>
              <a:prstGeom prst="flowChartOffpageConnector">
                <a:avLst/>
              </a:prstGeom>
              <a:solidFill>
                <a:srgbClr val="66FF33"/>
              </a:solidFill>
              <a:ln w="9525" algn="ctr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FF0066"/>
                    </a:solidFill>
                    <a:cs typeface="Arial" charset="0"/>
                  </a:rPr>
                  <a:t>A</a:t>
                </a:r>
              </a:p>
            </p:txBody>
          </p:sp>
          <p:sp>
            <p:nvSpPr>
              <p:cNvPr id="35907" name="Line 187"/>
              <p:cNvSpPr>
                <a:spLocks noChangeShapeType="1"/>
              </p:cNvSpPr>
              <p:nvPr/>
            </p:nvSpPr>
            <p:spPr bwMode="auto">
              <a:xfrm>
                <a:off x="1152" y="33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670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20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20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0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20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2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20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  <p:bldP spid="55301" grpId="0" animBg="1"/>
      <p:bldP spid="55302" grpId="0" animBg="1"/>
      <p:bldP spid="55303" grpId="0" animBg="1"/>
      <p:bldP spid="55304" grpId="0" animBg="1"/>
      <p:bldP spid="55305" grpId="0" animBg="1"/>
      <p:bldP spid="55306" grpId="0" animBg="1"/>
      <p:bldP spid="55307" grpId="0"/>
      <p:bldP spid="55309" grpId="0" animBg="1"/>
      <p:bldP spid="55310" grpId="0" animBg="1"/>
      <p:bldP spid="55311" grpId="0" animBg="1"/>
      <p:bldP spid="55312" grpId="0" animBg="1"/>
      <p:bldP spid="55313" grpId="0" animBg="1"/>
      <p:bldP spid="55314" grpId="0" animBg="1"/>
      <p:bldP spid="55315" grpId="0" animBg="1"/>
      <p:bldP spid="55316" grpId="0" animBg="1"/>
      <p:bldP spid="55317" grpId="0"/>
      <p:bldP spid="55318" grpId="0" animBg="1"/>
      <p:bldP spid="55319" grpId="0" animBg="1"/>
      <p:bldP spid="55320" grpId="0" animBg="1"/>
      <p:bldP spid="55321" grpId="0" animBg="1"/>
      <p:bldP spid="55322" grpId="0"/>
      <p:bldP spid="55323" grpId="0"/>
      <p:bldP spid="55324" grpId="0" animBg="1"/>
      <p:bldP spid="55325" grpId="0"/>
      <p:bldP spid="55326" grpId="0" animBg="1"/>
      <p:bldP spid="55327" grpId="0" animBg="1"/>
      <p:bldP spid="55328" grpId="0" animBg="1"/>
      <p:bldP spid="553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415" y="152400"/>
            <a:ext cx="683294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IV.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2385" y="4110914"/>
            <a:ext cx="7533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nucleotide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liền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amino acid.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616" y="838224"/>
            <a:ext cx="2786532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23D5CF5-B130-8BCB-18E1-D6DAC3F39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385" y="1960458"/>
            <a:ext cx="75333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b="1" dirty="0" smtClean="0">
                <a:solidFill>
                  <a:srgbClr val="0000FF"/>
                </a:solidFill>
                <a:cs typeface="Calibri" pitchFamily="34" charset="0"/>
              </a:rPr>
              <a:t>- </a:t>
            </a:r>
            <a:r>
              <a:rPr lang="en-US" altLang="en-US" b="1" dirty="0" err="1" smtClean="0">
                <a:solidFill>
                  <a:srgbClr val="0000FF"/>
                </a:solidFill>
                <a:cs typeface="Calibri" pitchFamily="34" charset="0"/>
              </a:rPr>
              <a:t>Trình</a:t>
            </a:r>
            <a:r>
              <a:rPr lang="en-US" altLang="en-US" b="1" dirty="0" smtClean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cs typeface="Calibri" pitchFamily="34" charset="0"/>
              </a:rPr>
              <a:t>nucleotide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cs typeface="Calibri" pitchFamily="34" charset="0"/>
              </a:rPr>
              <a:t>mRNA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mang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thông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tin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mã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amino acid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Calibri" pitchFamily="34" charset="0"/>
              </a:rPr>
              <a:t>chuỗi</a:t>
            </a:r>
            <a:r>
              <a:rPr lang="en-US" altLang="en-US" b="1" dirty="0">
                <a:solidFill>
                  <a:srgbClr val="0000FF"/>
                </a:solidFill>
                <a:cs typeface="Calibri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cs typeface="Calibri" pitchFamily="34" charset="0"/>
              </a:rPr>
              <a:t>polypeptide.</a:t>
            </a: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   </a:t>
            </a:r>
            <a:endParaRPr lang="en-US" altLang="en-US" b="1" dirty="0">
              <a:solidFill>
                <a:srgbClr val="0000FF"/>
              </a:solidFill>
              <a:cs typeface="Calibri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167BB26-5C60-BBC3-687C-FEAE03E7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83" y="2541670"/>
            <a:ext cx="1447800" cy="289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96C5D31E-42BC-1F38-FF2B-BF134AB07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6"/>
          <a:stretch>
            <a:fillRect/>
          </a:stretch>
        </p:blipFill>
        <p:spPr bwMode="auto">
          <a:xfrm>
            <a:off x="10699057" y="2477907"/>
            <a:ext cx="1252539" cy="287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363F2626-7FA9-D0C9-AA02-5455D7EB4227}"/>
              </a:ext>
            </a:extLst>
          </p:cNvPr>
          <p:cNvSpPr/>
          <p:nvPr/>
        </p:nvSpPr>
        <p:spPr>
          <a:xfrm flipV="1">
            <a:off x="10334623" y="3989470"/>
            <a:ext cx="563167" cy="242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0944" y="1951942"/>
            <a:ext cx="112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sz="2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34609" y="1881177"/>
            <a:ext cx="2021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polypeptide</a:t>
            </a:r>
            <a:endParaRPr lang="en-US" sz="2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41" y="153699"/>
            <a:ext cx="8953768" cy="638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0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C7B7538A-ADE5-0637-C04A-93FB70D014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729824"/>
              </p:ext>
            </p:extLst>
          </p:nvPr>
        </p:nvGraphicFramePr>
        <p:xfrm>
          <a:off x="-812800" y="1248509"/>
          <a:ext cx="812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Notched Right Arrow 4">
            <a:extLst>
              <a:ext uri="{FF2B5EF4-FFF2-40B4-BE49-F238E27FC236}">
                <a16:creationId xmlns:a16="http://schemas.microsoft.com/office/drawing/2014/main" xmlns="" id="{ED4002F8-7B3A-A6C5-8F5F-3C8F120C89CA}"/>
              </a:ext>
            </a:extLst>
          </p:cNvPr>
          <p:cNvSpPr/>
          <p:nvPr/>
        </p:nvSpPr>
        <p:spPr>
          <a:xfrm>
            <a:off x="6387933" y="896542"/>
            <a:ext cx="5804079" cy="1704991"/>
          </a:xfrm>
          <a:prstGeom prst="notchedRightArrow">
            <a:avLst>
              <a:gd name="adj1" fmla="val 50000"/>
              <a:gd name="adj2" fmla="val 5678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nu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4 amino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acid (4</a:t>
            </a:r>
            <a:r>
              <a:rPr lang="en-US" sz="32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1" baseline="30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Notched Right Arrow 5">
            <a:extLst>
              <a:ext uri="{FF2B5EF4-FFF2-40B4-BE49-F238E27FC236}">
                <a16:creationId xmlns:a16="http://schemas.microsoft.com/office/drawing/2014/main" xmlns="" id="{8784B0A0-C6D4-6FDE-59CF-B02880EADFFD}"/>
              </a:ext>
            </a:extLst>
          </p:cNvPr>
          <p:cNvSpPr/>
          <p:nvPr/>
        </p:nvSpPr>
        <p:spPr>
          <a:xfrm>
            <a:off x="6387933" y="2437210"/>
            <a:ext cx="5804079" cy="1838576"/>
          </a:xfrm>
          <a:prstGeom prst="notchedRightArrow">
            <a:avLst>
              <a:gd name="adj1" fmla="val 50000"/>
              <a:gd name="adj2" fmla="val 5678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nu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16 amino 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acid (4</a:t>
            </a:r>
            <a:r>
              <a:rPr lang="en-US" sz="32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aseline="30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Notched Right Arrow 6">
            <a:extLst>
              <a:ext uri="{FF2B5EF4-FFF2-40B4-BE49-F238E27FC236}">
                <a16:creationId xmlns:a16="http://schemas.microsoft.com/office/drawing/2014/main" xmlns="" id="{D4ECB467-E7E0-A836-B1CA-2DD0B2A77FFF}"/>
              </a:ext>
            </a:extLst>
          </p:cNvPr>
          <p:cNvSpPr/>
          <p:nvPr/>
        </p:nvSpPr>
        <p:spPr>
          <a:xfrm>
            <a:off x="6387933" y="4125517"/>
            <a:ext cx="5688169" cy="1644218"/>
          </a:xfrm>
          <a:prstGeom prst="notchedRightArrow">
            <a:avLst>
              <a:gd name="adj1" fmla="val 50000"/>
              <a:gd name="adj2" fmla="val 5678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nu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64 amino 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acid 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(4</a:t>
            </a:r>
            <a:r>
              <a:rPr lang="en-US" sz="3200" baseline="30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aseline="30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14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747" y="12"/>
            <a:ext cx="683294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IV.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5616" y="838224"/>
            <a:ext cx="2786532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39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141F36DB-CED4-33DD-E736-0D882367D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051" y="2849228"/>
            <a:ext cx="10911253" cy="30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en-US" b="1" dirty="0" smtClean="0">
                <a:solidFill>
                  <a:srgbClr val="0000FF"/>
                </a:solidFill>
                <a:cs typeface="Calibri" pitchFamily="34" charset="0"/>
              </a:rPr>
              <a:t>Trong </a:t>
            </a: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64 bộ </a:t>
            </a:r>
            <a:r>
              <a:rPr lang="de-DE" altLang="en-US" b="1" dirty="0" smtClean="0">
                <a:solidFill>
                  <a:srgbClr val="0000FF"/>
                </a:solidFill>
                <a:cs typeface="Calibri" pitchFamily="34" charset="0"/>
              </a:rPr>
              <a:t>ba có:</a:t>
            </a:r>
            <a:endParaRPr lang="de-DE" altLang="en-US" b="1" dirty="0">
              <a:solidFill>
                <a:srgbClr val="0000FF"/>
              </a:solidFill>
              <a:cs typeface="Calibri" pitchFamily="34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- 1 bộ ba mở đầu </a:t>
            </a:r>
            <a:r>
              <a:rPr lang="de-DE" altLang="en-US" b="1" dirty="0">
                <a:solidFill>
                  <a:srgbClr val="C00000"/>
                </a:solidFill>
                <a:cs typeface="Calibri" pitchFamily="34" charset="0"/>
              </a:rPr>
              <a:t>AUG</a:t>
            </a: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: khởi đầu dịch </a:t>
            </a:r>
            <a:r>
              <a:rPr lang="de-DE" altLang="en-US" b="1" dirty="0" smtClean="0">
                <a:solidFill>
                  <a:srgbClr val="0000FF"/>
                </a:solidFill>
                <a:cs typeface="Calibri" pitchFamily="34" charset="0"/>
              </a:rPr>
              <a:t>mã, mã hóa:</a:t>
            </a:r>
            <a:endParaRPr lang="de-DE" altLang="en-US" b="1" dirty="0">
              <a:solidFill>
                <a:srgbClr val="0000FF"/>
              </a:solidFill>
              <a:cs typeface="Calibri" pitchFamily="34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+ Methionine: SV nhân thực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+ Formylmethionine: SV nhân sơ</a:t>
            </a:r>
            <a:endParaRPr lang="en-US" altLang="en-US" b="1" dirty="0">
              <a:solidFill>
                <a:srgbClr val="0000FF"/>
              </a:solidFill>
              <a:cs typeface="Calibri" pitchFamily="34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- 3 bộ ba kết thúc </a:t>
            </a:r>
            <a:r>
              <a:rPr lang="de-DE" altLang="en-US" b="1" dirty="0">
                <a:solidFill>
                  <a:srgbClr val="C00000"/>
                </a:solidFill>
                <a:cs typeface="Calibri" pitchFamily="34" charset="0"/>
              </a:rPr>
              <a:t>(UAA, UAG, UGA): </a:t>
            </a:r>
            <a:r>
              <a:rPr lang="de-DE" altLang="en-US" b="1" dirty="0">
                <a:solidFill>
                  <a:srgbClr val="0000FF"/>
                </a:solidFill>
                <a:cs typeface="Calibri" pitchFamily="34" charset="0"/>
              </a:rPr>
              <a:t>kết thúc dịch mã.</a:t>
            </a:r>
            <a:endParaRPr lang="en-US" altLang="en-US" b="1" dirty="0">
              <a:solidFill>
                <a:srgbClr val="0000FF"/>
              </a:solidFill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13" y="838224"/>
            <a:ext cx="5029113" cy="23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5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E90BC7F-01E2-40B0-B888-2094F0AF7D70}"/>
              </a:ext>
            </a:extLst>
          </p:cNvPr>
          <p:cNvGrpSpPr/>
          <p:nvPr/>
        </p:nvGrpSpPr>
        <p:grpSpPr>
          <a:xfrm>
            <a:off x="1524000" y="1"/>
            <a:ext cx="8534400" cy="6858001"/>
            <a:chOff x="9500125" y="3052909"/>
            <a:chExt cx="7564654" cy="6617026"/>
          </a:xfrm>
        </p:grpSpPr>
        <p:pic>
          <p:nvPicPr>
            <p:cNvPr id="5" name="Picture 2" descr="Nhá»¯ng Äá»t biáº¿n gen cÃ³ lá»£i á» thá»±c váº­t">
              <a:extLst>
                <a:ext uri="{FF2B5EF4-FFF2-40B4-BE49-F238E27FC236}">
                  <a16:creationId xmlns="" xmlns:a16="http://schemas.microsoft.com/office/drawing/2014/main" id="{1A7278AF-9C47-43D6-B35D-7EDDED0D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7793" y="3174257"/>
              <a:ext cx="7336986" cy="6495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07C1C32E-3ECD-4A8B-A25F-9B5EFA7E3963}"/>
                </a:ext>
              </a:extLst>
            </p:cNvPr>
            <p:cNvGrpSpPr/>
            <p:nvPr/>
          </p:nvGrpSpPr>
          <p:grpSpPr>
            <a:xfrm>
              <a:off x="9500125" y="3052909"/>
              <a:ext cx="3911366" cy="2907692"/>
              <a:chOff x="9500124" y="3052910"/>
              <a:chExt cx="3911366" cy="2907692"/>
            </a:xfrm>
          </p:grpSpPr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8E53724C-41FD-4992-911B-6C8D4B257F53}"/>
                  </a:ext>
                </a:extLst>
              </p:cNvPr>
              <p:cNvSpPr/>
              <p:nvPr/>
            </p:nvSpPr>
            <p:spPr>
              <a:xfrm>
                <a:off x="9698470" y="5002995"/>
                <a:ext cx="3660093" cy="9576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D9DDBE26-4732-4B1A-9EDA-56D3F6A6E5AA}"/>
                  </a:ext>
                </a:extLst>
              </p:cNvPr>
              <p:cNvGrpSpPr/>
              <p:nvPr/>
            </p:nvGrpSpPr>
            <p:grpSpPr>
              <a:xfrm>
                <a:off x="9500124" y="3052910"/>
                <a:ext cx="3911366" cy="2270156"/>
                <a:chOff x="7150985" y="2159900"/>
                <a:chExt cx="3915438" cy="4894297"/>
              </a:xfrm>
            </p:grpSpPr>
            <p:pic>
              <p:nvPicPr>
                <p:cNvPr id="10" name="Picture 4" descr="Single nucleotide polymorphism (SNP) with alleles C and T ( c David... | Download Scientific Diagram">
                  <a:extLst>
                    <a:ext uri="{FF2B5EF4-FFF2-40B4-BE49-F238E27FC236}">
                      <a16:creationId xmlns="" xmlns:a16="http://schemas.microsoft.com/office/drawing/2014/main" id="{6CA667E3-53F1-44F4-8AAB-FC712E5F27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0985" y="2159900"/>
                  <a:ext cx="3915438" cy="48942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="" xmlns:a16="http://schemas.microsoft.com/office/drawing/2014/main" id="{4B000385-BB3A-410F-9B5E-0B4C9A86D7AC}"/>
                    </a:ext>
                  </a:extLst>
                </p:cNvPr>
                <p:cNvSpPr/>
                <p:nvPr/>
              </p:nvSpPr>
              <p:spPr>
                <a:xfrm>
                  <a:off x="7821175" y="4170966"/>
                  <a:ext cx="1373027" cy="10406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vi-VN" sz="140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Tác nhân biến dị</a:t>
                  </a:r>
                </a:p>
              </p:txBody>
            </p:sp>
          </p:grpSp>
        </p:grpSp>
        <p:pic>
          <p:nvPicPr>
            <p:cNvPr id="7" name="Picture 6" descr="Hình ảnh Dấu Mũi Tên PNG, Vector, PSD, và biểu tượng để tải về miễn phí |  pngtree">
              <a:extLst>
                <a:ext uri="{FF2B5EF4-FFF2-40B4-BE49-F238E27FC236}">
                  <a16:creationId xmlns="" xmlns:a16="http://schemas.microsoft.com/office/drawing/2014/main" id="{D23B5151-1156-444E-B08C-6F976C701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6754" flipV="1">
              <a:off x="11891222" y="4889827"/>
              <a:ext cx="1193562" cy="1094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552960-5879-45E8-86F4-0D8FAF749E3E}"/>
              </a:ext>
            </a:extLst>
          </p:cNvPr>
          <p:cNvSpPr txBox="1"/>
          <p:nvPr/>
        </p:nvSpPr>
        <p:spPr>
          <a:xfrm>
            <a:off x="10091481" y="3733800"/>
            <a:ext cx="2024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</a:t>
            </a:r>
            <a:endParaRPr lang="en-US" sz="32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105E77-0AA5-B698-A7BF-253481070885}"/>
              </a:ext>
            </a:extLst>
          </p:cNvPr>
          <p:cNvGrpSpPr>
            <a:grpSpLocks/>
          </p:cNvGrpSpPr>
          <p:nvPr/>
        </p:nvGrpSpPr>
        <p:grpSpPr bwMode="auto">
          <a:xfrm>
            <a:off x="6466363" y="2096159"/>
            <a:ext cx="5120519" cy="2411451"/>
            <a:chOff x="8750255" y="406270"/>
            <a:chExt cx="9155071" cy="48267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C1B3668-2B6A-E1EB-6E93-8F543AD78A5A}"/>
                </a:ext>
              </a:extLst>
            </p:cNvPr>
            <p:cNvSpPr/>
            <p:nvPr/>
          </p:nvSpPr>
          <p:spPr>
            <a:xfrm>
              <a:off x="8750255" y="406270"/>
              <a:ext cx="9155071" cy="4826759"/>
            </a:xfrm>
            <a:prstGeom prst="rect">
              <a:avLst/>
            </a:prstGeom>
            <a:solidFill>
              <a:srgbClr val="D9E8D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509" name="TextBox 18">
              <a:extLst>
                <a:ext uri="{FF2B5EF4-FFF2-40B4-BE49-F238E27FC236}">
                  <a16:creationId xmlns:a16="http://schemas.microsoft.com/office/drawing/2014/main" xmlns="" id="{EC6872B6-0528-537F-B29C-6437793CE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5233" y="583540"/>
              <a:ext cx="8240093" cy="432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Tính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liên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tục</a:t>
              </a:r>
              <a:endParaRPr lang="en-US" altLang="en-US" b="1" dirty="0">
                <a:solidFill>
                  <a:srgbClr val="0000FF"/>
                </a:solidFill>
                <a:cs typeface="Calibri" pitchFamily="34" charset="0"/>
              </a:endParaRPr>
            </a:p>
            <a:p>
              <a:pPr algn="just">
                <a:buClr>
                  <a:srgbClr val="9900CC"/>
                </a:buClr>
                <a:buNone/>
              </a:pPr>
              <a:r>
                <a:rPr lang="de-DE" altLang="en-US" b="1" dirty="0">
                  <a:solidFill>
                    <a:srgbClr val="0000FF"/>
                  </a:solidFill>
                  <a:cs typeface="Calibri" pitchFamily="34" charset="0"/>
                </a:rPr>
                <a:t>Được đọc từ 1 điểm xác định theo từng bộ ba (không gối lên nhau).</a:t>
              </a:r>
              <a:endParaRPr lang="en-US" altLang="en-US" b="1" dirty="0">
                <a:solidFill>
                  <a:srgbClr val="0000FF"/>
                </a:solidFill>
                <a:cs typeface="Calibri" pitchFamily="34" charset="0"/>
              </a:endParaRPr>
            </a:p>
          </p:txBody>
        </p:sp>
      </p:grpSp>
      <p:pic>
        <p:nvPicPr>
          <p:cNvPr id="21507" name="Picture 6" descr="Khái niệm mã di truyền sinh 12">
            <a:extLst>
              <a:ext uri="{FF2B5EF4-FFF2-40B4-BE49-F238E27FC236}">
                <a16:creationId xmlns:a16="http://schemas.microsoft.com/office/drawing/2014/main" xmlns="" id="{707B1F31-D66A-6685-F1DD-1E274151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" y="1000126"/>
            <a:ext cx="5543551" cy="495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4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F28E961-3725-F1F2-46D8-136C4028E09C}"/>
              </a:ext>
            </a:extLst>
          </p:cNvPr>
          <p:cNvGrpSpPr>
            <a:grpSpLocks/>
          </p:cNvGrpSpPr>
          <p:nvPr/>
        </p:nvGrpSpPr>
        <p:grpSpPr bwMode="auto">
          <a:xfrm>
            <a:off x="3275569" y="5185930"/>
            <a:ext cx="4477515" cy="1531814"/>
            <a:chOff x="8888413" y="-188723"/>
            <a:chExt cx="8848166" cy="38330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E2F1AD3-5860-8007-5919-779B68F5F4F9}"/>
                </a:ext>
              </a:extLst>
            </p:cNvPr>
            <p:cNvSpPr/>
            <p:nvPr/>
          </p:nvSpPr>
          <p:spPr>
            <a:xfrm>
              <a:off x="8888413" y="-188723"/>
              <a:ext cx="8848166" cy="3833092"/>
            </a:xfrm>
            <a:prstGeom prst="rect">
              <a:avLst/>
            </a:prstGeom>
            <a:solidFill>
              <a:srgbClr val="D9E8D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2566" name="TextBox 18">
              <a:extLst>
                <a:ext uri="{FF2B5EF4-FFF2-40B4-BE49-F238E27FC236}">
                  <a16:creationId xmlns:a16="http://schemas.microsoft.com/office/drawing/2014/main" xmlns="" id="{9910BB25-B78F-299C-C198-394DAE0AF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8415" y="380050"/>
              <a:ext cx="8848164" cy="269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Tính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đặc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 smtClean="0">
                  <a:solidFill>
                    <a:srgbClr val="0000FF"/>
                  </a:solidFill>
                  <a:cs typeface="Calibri" pitchFamily="34" charset="0"/>
                </a:rPr>
                <a:t>hiệu</a:t>
              </a:r>
              <a:r>
                <a:rPr lang="en-US" altLang="en-US" b="1" dirty="0" smtClean="0">
                  <a:solidFill>
                    <a:srgbClr val="0000FF"/>
                  </a:solidFill>
                  <a:cs typeface="Calibri" pitchFamily="34" charset="0"/>
                </a:rPr>
                <a:t>:</a:t>
              </a:r>
              <a:endParaRPr lang="en-US" altLang="en-US" b="1" dirty="0">
                <a:solidFill>
                  <a:srgbClr val="0000FF"/>
                </a:solidFill>
                <a:cs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AUG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smtClean="0">
                  <a:solidFill>
                    <a:srgbClr val="0000FF"/>
                  </a:solidFill>
                  <a:cs typeface="Calibri" pitchFamily="34" charset="0"/>
                </a:rPr>
                <a:t>Met</a:t>
              </a:r>
              <a:endParaRPr lang="en-US" altLang="en-US" dirty="0">
                <a:solidFill>
                  <a:srgbClr val="0000FF"/>
                </a:solidFill>
                <a:cs typeface="Calibri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247E06-DA99-2CC2-64D6-162963B9D3F6}"/>
              </a:ext>
            </a:extLst>
          </p:cNvPr>
          <p:cNvSpPr txBox="1"/>
          <p:nvPr/>
        </p:nvSpPr>
        <p:spPr>
          <a:xfrm>
            <a:off x="2703600" y="4700799"/>
            <a:ext cx="537051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1.1. </a:t>
            </a:r>
            <a:r>
              <a:rPr lang="en-US" sz="24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4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24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2400" b="1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96" y="101694"/>
            <a:ext cx="6936325" cy="459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6BAD460-5FB7-39DE-B9C9-044C972F0581}"/>
              </a:ext>
            </a:extLst>
          </p:cNvPr>
          <p:cNvGrpSpPr>
            <a:grpSpLocks/>
          </p:cNvGrpSpPr>
          <p:nvPr/>
        </p:nvGrpSpPr>
        <p:grpSpPr bwMode="auto">
          <a:xfrm>
            <a:off x="2687553" y="4893976"/>
            <a:ext cx="6526907" cy="1706451"/>
            <a:chOff x="9630970" y="-131267"/>
            <a:chExt cx="8151556" cy="341158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A3EF913-EE9B-E7FC-D2FA-B6454848F7DA}"/>
                </a:ext>
              </a:extLst>
            </p:cNvPr>
            <p:cNvSpPr/>
            <p:nvPr/>
          </p:nvSpPr>
          <p:spPr>
            <a:xfrm>
              <a:off x="9630970" y="-131267"/>
              <a:ext cx="8151556" cy="34115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90" name="TextBox 23">
              <a:extLst>
                <a:ext uri="{FF2B5EF4-FFF2-40B4-BE49-F238E27FC236}">
                  <a16:creationId xmlns:a16="http://schemas.microsoft.com/office/drawing/2014/main" xmlns="" id="{B5157FCC-E3D1-09BE-5881-BA3203D7DB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1521" y="142209"/>
              <a:ext cx="7872987" cy="3138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Tính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thoái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b="1" dirty="0">
                  <a:solidFill>
                    <a:srgbClr val="0000FF"/>
                  </a:solidFill>
                  <a:cs typeface="Calibri" pitchFamily="34" charset="0"/>
                </a:rPr>
                <a:t>:</a:t>
              </a:r>
            </a:p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UUU, UUC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err="1" smtClean="0">
                  <a:solidFill>
                    <a:srgbClr val="0000FF"/>
                  </a:solidFill>
                  <a:cs typeface="Calibri" pitchFamily="34" charset="0"/>
                </a:rPr>
                <a:t>Phe</a:t>
              </a:r>
              <a:r>
                <a:rPr lang="en-US" altLang="en-US" dirty="0" smtClean="0">
                  <a:solidFill>
                    <a:srgbClr val="0000FF"/>
                  </a:solidFill>
                  <a:cs typeface="Calibri" pitchFamily="34" charset="0"/>
                </a:rPr>
                <a:t>.</a:t>
              </a: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en-US" dirty="0" smtClean="0">
                  <a:solidFill>
                    <a:srgbClr val="0000FF"/>
                  </a:solidFill>
                  <a:cs typeface="Calibri" pitchFamily="34" charset="0"/>
                </a:rPr>
                <a:t>GUU, GUC, GUA, GUG 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dirty="0" smtClean="0">
                  <a:solidFill>
                    <a:srgbClr val="0000FF"/>
                  </a:solidFill>
                  <a:cs typeface="Calibri" pitchFamily="34" charset="0"/>
                </a:rPr>
                <a:t>Val.</a:t>
              </a:r>
              <a:endParaRPr lang="en-US" altLang="en-US" dirty="0">
                <a:solidFill>
                  <a:srgbClr val="0000FF"/>
                </a:solidFill>
                <a:cs typeface="Calibri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C13F6F7-8224-A4FE-5C29-C888E334AD99}"/>
              </a:ext>
            </a:extLst>
          </p:cNvPr>
          <p:cNvSpPr txBox="1"/>
          <p:nvPr/>
        </p:nvSpPr>
        <p:spPr>
          <a:xfrm>
            <a:off x="3265749" y="4386924"/>
            <a:ext cx="53705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1.1.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2000" b="1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21" y="134358"/>
            <a:ext cx="6413679" cy="425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3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27A2A57-F457-C6A8-931A-28A240C09AAB}"/>
              </a:ext>
            </a:extLst>
          </p:cNvPr>
          <p:cNvGrpSpPr>
            <a:grpSpLocks/>
          </p:cNvGrpSpPr>
          <p:nvPr/>
        </p:nvGrpSpPr>
        <p:grpSpPr bwMode="auto">
          <a:xfrm>
            <a:off x="5769735" y="982680"/>
            <a:ext cx="6141523" cy="3398069"/>
            <a:chOff x="7702891" y="1805271"/>
            <a:chExt cx="10225272" cy="912466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29B12DB-7454-7E65-7AA7-A8633A9E1F5B}"/>
                </a:ext>
              </a:extLst>
            </p:cNvPr>
            <p:cNvSpPr/>
            <p:nvPr/>
          </p:nvSpPr>
          <p:spPr>
            <a:xfrm>
              <a:off x="7702891" y="1805271"/>
              <a:ext cx="10202435" cy="9124663"/>
            </a:xfrm>
            <a:prstGeom prst="rect">
              <a:avLst/>
            </a:prstGeom>
            <a:solidFill>
              <a:srgbClr val="FFE3D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14" name="TextBox 20">
              <a:extLst>
                <a:ext uri="{FF2B5EF4-FFF2-40B4-BE49-F238E27FC236}">
                  <a16:creationId xmlns:a16="http://schemas.microsoft.com/office/drawing/2014/main" xmlns="" id="{7E6094D1-4B05-78A0-E742-2AF3D0C3A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3277" y="2828021"/>
              <a:ext cx="9984886" cy="7079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00FF"/>
                  </a:solidFill>
                  <a:cs typeface="Calibri" pitchFamily="34" charset="0"/>
                </a:rPr>
                <a:t>Tính</a:t>
              </a:r>
              <a:r>
                <a:rPr lang="en-US" altLang="en-US" sz="2800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cs typeface="Calibri" pitchFamily="34" charset="0"/>
                </a:rPr>
                <a:t>phổ</a:t>
              </a:r>
              <a:r>
                <a:rPr lang="en-US" altLang="en-US" sz="2800" b="1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cs typeface="Calibri" pitchFamily="34" charset="0"/>
                </a:rPr>
                <a:t>biến</a:t>
              </a:r>
              <a:endParaRPr lang="en-US" altLang="en-US" sz="2800" b="1" dirty="0">
                <a:solidFill>
                  <a:srgbClr val="0000FF"/>
                </a:solidFill>
                <a:cs typeface="Calibri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Ở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ti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thể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của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0000FF"/>
                  </a:solidFill>
                  <a:cs typeface="Calibri" pitchFamily="34" charset="0"/>
                </a:rPr>
                <a:t>người</a:t>
              </a: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: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+  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UGA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không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phải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kết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thúc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mà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amino acid </a:t>
              </a: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tryptophan.</a:t>
              </a:r>
              <a:endParaRPr lang="en-US" altLang="en-US" sz="2800" dirty="0">
                <a:solidFill>
                  <a:srgbClr val="0000FF"/>
                </a:solidFill>
                <a:cs typeface="Calibri" pitchFamily="34" charset="0"/>
              </a:endParaRP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+ AUG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và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AUA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đều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hoá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methionine.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 +AGA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, AGG, </a:t>
              </a: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UAA, UAG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là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mã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>
                  <a:solidFill>
                    <a:srgbClr val="0000FF"/>
                  </a:solidFill>
                  <a:cs typeface="Calibri" pitchFamily="34" charset="0"/>
                </a:rPr>
                <a:t>kết</a:t>
              </a:r>
              <a:r>
                <a:rPr lang="en-US" altLang="en-US" sz="2800" dirty="0">
                  <a:solidFill>
                    <a:srgbClr val="0000FF"/>
                  </a:solidFill>
                  <a:cs typeface="Calibri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0000FF"/>
                  </a:solidFill>
                  <a:cs typeface="Calibri" pitchFamily="34" charset="0"/>
                </a:rPr>
                <a:t>thúc</a:t>
              </a:r>
              <a:r>
                <a:rPr lang="en-US" altLang="en-US" sz="2800" dirty="0" smtClean="0">
                  <a:solidFill>
                    <a:srgbClr val="0000FF"/>
                  </a:solidFill>
                  <a:cs typeface="Calibri" pitchFamily="34" charset="0"/>
                </a:rPr>
                <a:t>.</a:t>
              </a:r>
              <a:endParaRPr lang="vi-VN" altLang="en-US" sz="2800" dirty="0">
                <a:solidFill>
                  <a:srgbClr val="0000FF"/>
                </a:solidFill>
                <a:cs typeface="Calibri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2" y="1229362"/>
            <a:ext cx="5429810" cy="36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C13F6F7-8224-A4FE-5C29-C888E334AD99}"/>
              </a:ext>
            </a:extLst>
          </p:cNvPr>
          <p:cNvSpPr txBox="1"/>
          <p:nvPr/>
        </p:nvSpPr>
        <p:spPr>
          <a:xfrm>
            <a:off x="169981" y="5251934"/>
            <a:ext cx="53705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1.1.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Bảng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0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2000" b="1" i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2000" b="1" i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6DB-B5C6-454A-84AB-BE56CED329D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766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44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6849" y="24"/>
            <a:ext cx="5503623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đặc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điểm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dirty="0" err="1"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: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" y="5612304"/>
            <a:ext cx="12191995" cy="1164717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9933" tIns="247651" rIns="462281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/>
          </a:p>
        </p:txBody>
      </p:sp>
      <p:sp>
        <p:nvSpPr>
          <p:cNvPr id="19" name="Oval 18"/>
          <p:cNvSpPr/>
          <p:nvPr/>
        </p:nvSpPr>
        <p:spPr>
          <a:xfrm>
            <a:off x="20228" y="5612282"/>
            <a:ext cx="1375237" cy="1164716"/>
          </a:xfrm>
          <a:prstGeom prst="ellipse">
            <a:avLst/>
          </a:prstGeo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0" y="774686"/>
            <a:ext cx="12192000" cy="1164718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1039933" tIns="247651" rIns="462280" bIns="24765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228" y="774687"/>
            <a:ext cx="1375237" cy="1164716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20242" y="2099280"/>
            <a:ext cx="12191999" cy="1940027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039933" tIns="247651" rIns="462280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/>
          </a:p>
        </p:txBody>
      </p:sp>
      <p:sp>
        <p:nvSpPr>
          <p:cNvPr id="24" name="Oval 23"/>
          <p:cNvSpPr/>
          <p:nvPr/>
        </p:nvSpPr>
        <p:spPr>
          <a:xfrm>
            <a:off x="20228" y="2329734"/>
            <a:ext cx="1375237" cy="1164716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-25757" y="4237417"/>
            <a:ext cx="12191997" cy="1164717"/>
          </a:xfrm>
          <a:custGeom>
            <a:avLst/>
            <a:gdLst>
              <a:gd name="connsiteX0" fmla="*/ 0 w 5405120"/>
              <a:gd name="connsiteY0" fmla="*/ 0 h 1505029"/>
              <a:gd name="connsiteX1" fmla="*/ 4652606 w 5405120"/>
              <a:gd name="connsiteY1" fmla="*/ 0 h 1505029"/>
              <a:gd name="connsiteX2" fmla="*/ 5405120 w 5405120"/>
              <a:gd name="connsiteY2" fmla="*/ 752515 h 1505029"/>
              <a:gd name="connsiteX3" fmla="*/ 4652606 w 5405120"/>
              <a:gd name="connsiteY3" fmla="*/ 1505029 h 1505029"/>
              <a:gd name="connsiteX4" fmla="*/ 0 w 5405120"/>
              <a:gd name="connsiteY4" fmla="*/ 1505029 h 1505029"/>
              <a:gd name="connsiteX5" fmla="*/ 0 w 5405120"/>
              <a:gd name="connsiteY5" fmla="*/ 0 h 150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5120" h="1505029">
                <a:moveTo>
                  <a:pt x="5405120" y="1505028"/>
                </a:moveTo>
                <a:lnTo>
                  <a:pt x="752514" y="1505028"/>
                </a:lnTo>
                <a:lnTo>
                  <a:pt x="0" y="752514"/>
                </a:lnTo>
                <a:lnTo>
                  <a:pt x="752514" y="1"/>
                </a:lnTo>
                <a:lnTo>
                  <a:pt x="5405120" y="1"/>
                </a:lnTo>
                <a:lnTo>
                  <a:pt x="5405120" y="1505028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039933" tIns="247651" rIns="462281" bIns="24765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-25757" y="4262009"/>
            <a:ext cx="1375237" cy="1164716"/>
          </a:xfrm>
          <a:prstGeom prst="ellipse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ectangle 26"/>
          <p:cNvSpPr/>
          <p:nvPr/>
        </p:nvSpPr>
        <p:spPr>
          <a:xfrm>
            <a:off x="1531618" y="880015"/>
            <a:ext cx="10680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tục</a:t>
            </a:r>
            <a:r>
              <a:rPr lang="en-US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tục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xác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từng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nucleotide 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gối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6331" y="1033903"/>
            <a:ext cx="6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3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6555" y="2537434"/>
            <a:ext cx="6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3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0795" y="4521225"/>
            <a:ext cx="6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6551" y="5919843"/>
            <a:ext cx="68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36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15704" y="2223413"/>
            <a:ext cx="107965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phổ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biến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loài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đều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trừ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ngoại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lệ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Ví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dụ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ti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UGA </a:t>
            </a:r>
            <a:r>
              <a:rPr lang="en-US" sz="28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tryptophan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AUG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AUA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đều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methionine; AGA, AGG, UAA, UAG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31619" y="4475035"/>
            <a:ext cx="8698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đặc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amino acid.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95475" y="5747902"/>
            <a:ext cx="10796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thoái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amino acid.</a:t>
            </a:r>
          </a:p>
        </p:txBody>
      </p:sp>
    </p:spTree>
    <p:extLst>
      <p:ext uri="{BB962C8B-B14F-4D97-AF65-F5344CB8AC3E}">
        <p14:creationId xmlns:p14="http://schemas.microsoft.com/office/powerpoint/2010/main" val="27178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3" grpId="0" animBg="1"/>
      <p:bldP spid="25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45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0801" y="134432"/>
            <a:ext cx="31496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4" descr="RNA Polymerase Transcription - Aakash BYJU'S Blog">
            <a:extLst>
              <a:ext uri="{FF2B5EF4-FFF2-40B4-BE49-F238E27FC236}">
                <a16:creationId xmlns:a16="http://schemas.microsoft.com/office/drawing/2014/main" xmlns="" id="{518B78F0-C262-8C66-D311-C461B329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61" y="806605"/>
            <a:ext cx="6763555" cy="455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0804" y="5275361"/>
            <a:ext cx="10871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​- </a:t>
            </a:r>
            <a:r>
              <a:rPr lang="en-US" sz="3200" b="1" kern="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Khái</a:t>
            </a:r>
            <a:r>
              <a:rPr lang="en-US" sz="3200" b="1" kern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niệm</a:t>
            </a:r>
            <a:r>
              <a:rPr lang="en-US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i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i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di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tử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 mRNA 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polypeptid</a:t>
            </a:r>
            <a:r>
              <a:rPr lang="en-US" sz="3200" b="1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46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304"/>
            <a:ext cx="8614379" cy="627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6CD898-1A83-B140-A649-437C432B9378}"/>
              </a:ext>
            </a:extLst>
          </p:cNvPr>
          <p:cNvSpPr/>
          <p:nvPr/>
        </p:nvSpPr>
        <p:spPr>
          <a:xfrm>
            <a:off x="7922520" y="1867910"/>
            <a:ext cx="4269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defRPr/>
            </a:pPr>
            <a:r>
              <a:rPr lang="en-US" sz="2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-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Nơi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diễn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bào chất</a:t>
            </a:r>
            <a:endParaRPr lang="en-US" sz="28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51" y="152403"/>
            <a:ext cx="10064124" cy="572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6CD898-1A83-B140-A649-437C432B9378}"/>
              </a:ext>
            </a:extLst>
          </p:cNvPr>
          <p:cNvSpPr/>
          <p:nvPr/>
        </p:nvSpPr>
        <p:spPr>
          <a:xfrm>
            <a:off x="244703" y="6040660"/>
            <a:ext cx="10831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ctr">
              <a:defRPr/>
            </a:pP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chế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2800" kern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polypeptide</a:t>
            </a:r>
            <a:endParaRPr lang="en-US" sz="28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0800" y="831310"/>
            <a:ext cx="10667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​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0801" y="134422"/>
            <a:ext cx="31496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mã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0805" y="877486"/>
            <a:ext cx="10769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* </a:t>
            </a:r>
            <a:r>
              <a:rPr lang="en-US" sz="32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chế</a:t>
            </a:r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giai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đoạn</a:t>
            </a:r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polypeptide.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2399" y="2196780"/>
            <a:ext cx="10566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a/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amino acid</a:t>
            </a:r>
            <a:endParaRPr lang="en-US" sz="3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Nhờ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enzyme,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gắn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ATP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  <a:sym typeface="Wingdings 3"/>
              </a:rPr>
              <a:t>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Nhờ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enzyme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đặc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hiệu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hóa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  <a:sym typeface="Wingdings 3"/>
              </a:rPr>
              <a:t>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phức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acid-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48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305319"/>
            <a:ext cx="12246004" cy="45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93887" y="0"/>
            <a:ext cx="10594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b/ </a:t>
            </a:r>
            <a:r>
              <a:rPr lang="en-US" sz="3200" b="1" i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polypeptide: </a:t>
            </a:r>
          </a:p>
          <a:p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Khởi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kéo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dài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i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3881" y="1280280"/>
            <a:ext cx="6863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Khởi đầu tổng hợp chuỗi polypeptide</a:t>
            </a:r>
            <a:endParaRPr lang="en-US" sz="32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49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-20782"/>
            <a:ext cx="106680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chế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1" y="512624"/>
            <a:ext cx="6687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DNA</a:t>
            </a:r>
            <a:endParaRPr lang="en-US" sz="32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73E527-CB04-47F6-8381-643F998C041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3" y="1417664"/>
            <a:ext cx="7572778" cy="50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ịch mã ol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69" y="705936"/>
            <a:ext cx="6265051" cy="2732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571230" y="3949525"/>
            <a:ext cx="10620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Tiểu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đơn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bám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mRNA; </a:t>
            </a:r>
            <a:endParaRPr lang="en-US" sz="32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anticodon 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it-IT" alt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3’UAC5’)</a:t>
            </a:r>
            <a:r>
              <a:rPr lang="it-IT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phức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mở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đầu-tRNA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khớp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sung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mở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(5’AUG3’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50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453" y="24142"/>
            <a:ext cx="6863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Khởi đầu tổng hợp chuỗi polypeptide</a:t>
            </a:r>
            <a:endParaRPr lang="en-US" sz="32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2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16453" y="24142"/>
            <a:ext cx="6863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Khởi đầu tổng hợp chuỗi polypeptide</a:t>
            </a:r>
            <a:endParaRPr lang="en-US" sz="32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40" y="918888"/>
            <a:ext cx="5202285" cy="257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44862" y="4294449"/>
            <a:ext cx="1064713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Tiểu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đơn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tiểu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đơn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hoàn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chỉnh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gắn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mở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trí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51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" y="1905047"/>
            <a:ext cx="12182764" cy="49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9611" y="543590"/>
            <a:ext cx="4912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Kéo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polypeptide</a:t>
            </a:r>
            <a:endParaRPr lang="en-US" sz="32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7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5360" y="90892"/>
            <a:ext cx="4912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Kéo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polypeptide</a:t>
            </a:r>
            <a:endParaRPr lang="en-US" sz="32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675667"/>
            <a:ext cx="7620000" cy="374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4620" y="4590471"/>
            <a:ext cx="10917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Phức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(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tiến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ribosome, anticodon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khớp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sung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peptide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giữa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53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3902"/>
            <a:ext cx="10150763" cy="311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13194" y="2971812"/>
            <a:ext cx="10667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Ribosome di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chiều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5’ – 3’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mRNA.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phóng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mở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rời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ribosome.</a:t>
            </a:r>
          </a:p>
          <a:p>
            <a:pPr algn="just"/>
            <a:endParaRPr lang="en-US" sz="32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Phức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(aa</a:t>
            </a:r>
            <a:r>
              <a:rPr lang="en-US" sz="3200" b="1" baseline="-25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)-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tRNA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trí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ribosome, anticodon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khớp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sung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3200" b="1" baseline="-25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peptide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giữa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3200" b="1" baseline="-25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sz="3200" b="1" baseline="-25000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54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2"/>
            <a:ext cx="8534400" cy="331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4267237"/>
            <a:ext cx="1036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Cứ</a:t>
            </a:r>
            <a:r>
              <a:rPr lang="en-US" sz="3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vậy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chuyển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từng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cuối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tử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mRNA,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polypeptide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kéo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dài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55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00" y="1524000"/>
            <a:ext cx="1226023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37914" y="258367"/>
            <a:ext cx="1892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thúc</a:t>
            </a:r>
            <a:endParaRPr lang="en-US" sz="32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9442" y="10"/>
            <a:ext cx="1892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thúc</a:t>
            </a:r>
            <a:endParaRPr lang="en-US" sz="32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80" y="806555"/>
            <a:ext cx="6224905" cy="300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20800" y="4159881"/>
            <a:ext cx="1076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tiếp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ba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thúc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 (UAA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UAG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UGA) 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  <a:sym typeface="Wingdings 3"/>
              </a:rPr>
              <a:t>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dừng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 Ribosome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tách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khỏi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mRNA,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polypeptide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phóng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   Amino acid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mở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cắt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khỏi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chuỗi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polypeptide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mới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tổng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hợp</a:t>
            </a:r>
            <a:r>
              <a:rPr lang="en-US" sz="3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403" y="991673"/>
            <a:ext cx="10715180" cy="309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4593" y="4366266"/>
            <a:ext cx="1046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Tại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thời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mRNA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nhiều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ribosome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tham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gia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dịch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mã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gọi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polyribosome </a:t>
            </a:r>
            <a:r>
              <a:rPr lang="en-US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 3"/>
              </a:rPr>
              <a:t> </a:t>
            </a:r>
            <a:r>
              <a:rPr lang="vi-VN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 3"/>
              </a:rPr>
              <a:t>tăng </a:t>
            </a:r>
            <a:r>
              <a:rPr lang="vi-VN" sz="3200" b="1" i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 3"/>
              </a:rPr>
              <a:t>hiệu suất tổng hợp </a:t>
            </a:r>
            <a:r>
              <a:rPr lang="vi-VN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 3"/>
              </a:rPr>
              <a:t>protein</a:t>
            </a:r>
            <a:r>
              <a:rPr lang="en-GB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Wingdings 3"/>
              </a:rPr>
              <a:t>.</a:t>
            </a:r>
            <a:endParaRPr lang="en-US" sz="32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58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8;p6">
            <a:extLst>
              <a:ext uri="{FF2B5EF4-FFF2-40B4-BE49-F238E27FC236}">
                <a16:creationId xmlns:a16="http://schemas.microsoft.com/office/drawing/2014/main" xmlns="" id="{D5120A17-B370-1680-0AB0-00942EF5F805}"/>
              </a:ext>
            </a:extLst>
          </p:cNvPr>
          <p:cNvSpPr/>
          <p:nvPr/>
        </p:nvSpPr>
        <p:spPr>
          <a:xfrm>
            <a:off x="1341120" y="77348"/>
            <a:ext cx="10739120" cy="1380378"/>
          </a:xfrm>
          <a:prstGeom prst="rect">
            <a:avLst/>
          </a:prstGeom>
          <a:solidFill>
            <a:srgbClr val="FBDC77">
              <a:lumMod val="60000"/>
              <a:lumOff val="40000"/>
            </a:srgbClr>
          </a:solidFill>
          <a:ln w="952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spAutoFit/>
          </a:bodyPr>
          <a:lstStyle/>
          <a:p>
            <a:pPr marL="111125">
              <a:lnSpc>
                <a:spcPct val="109000"/>
              </a:lnSpc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CƠ CHẾ TRUYỀN THÔNG TIN DI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 Ở CẤP</a:t>
            </a:r>
            <a:r>
              <a:rPr lang="en-GB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ĐỘ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PHÂN TỬ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C764BCF-3EFA-5E8F-23BC-85F6DDB8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92" y="1510727"/>
            <a:ext cx="7731501" cy="35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B31E54-F56A-F927-4CBE-E04661151D55}"/>
              </a:ext>
            </a:extLst>
          </p:cNvPr>
          <p:cNvSpPr txBox="1"/>
          <p:nvPr/>
        </p:nvSpPr>
        <p:spPr>
          <a:xfrm>
            <a:off x="2334935" y="5147479"/>
            <a:ext cx="9745313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Thông tin di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lưu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giữ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 DNA (gene)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tự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 nucleotide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đạt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thế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hệ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này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sang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thế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hệ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nhờ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cơ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chế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tái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DNA.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6DDF48-95EB-0F39-0FF6-10050A35F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7" y="5126353"/>
            <a:ext cx="859657" cy="8029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0069A6-39FA-114C-49A2-A2A1DD4FD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6172465"/>
            <a:ext cx="612179" cy="5232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947" y="-2146"/>
            <a:ext cx="841849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I.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chế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32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sz="32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5381" y="582629"/>
            <a:ext cx="4400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Chức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năng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DNA</a:t>
            </a:r>
            <a:endParaRPr lang="en-US" sz="32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" y="1236774"/>
            <a:ext cx="5769735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mang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quản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8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tin di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40192" y="1236740"/>
            <a:ext cx="6151808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tin di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endParaRPr lang="en-US" sz="2800" b="1" dirty="0" smtClean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2402158"/>
            <a:ext cx="5769735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sắp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xếp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nucleotide (Nu)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tin di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quy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định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đặc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điểm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SV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0192" y="2402156"/>
            <a:ext cx="6151808" cy="440120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Nucleotide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mạch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đơn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liên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(LK)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LK hydrogen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tắc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sung: A – T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G - C.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LK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này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yếu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nhưng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pt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lượng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LK hydrogen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  <a:sym typeface="Wingdings 3"/>
              </a:rPr>
              <a:t>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cấu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trúc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bền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vững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song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linh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hoạt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tách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qt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DNA.</a:t>
            </a:r>
          </a:p>
          <a:p>
            <a:r>
              <a:rPr lang="en-US" sz="2800" b="1" dirty="0" err="1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Nhờ</a:t>
            </a:r>
            <a:r>
              <a:rPr lang="en-US" sz="28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thông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tin di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DNA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đạt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gần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vẹn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qua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hệ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tế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bào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6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9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xmlns="" id="{6BD3E47A-C892-9E1D-FB8C-7951FFF95333}"/>
              </a:ext>
            </a:extLst>
          </p:cNvPr>
          <p:cNvSpPr/>
          <p:nvPr/>
        </p:nvSpPr>
        <p:spPr>
          <a:xfrm>
            <a:off x="1341120" y="77348"/>
            <a:ext cx="10739120" cy="1380378"/>
          </a:xfrm>
          <a:prstGeom prst="rect">
            <a:avLst/>
          </a:prstGeom>
          <a:solidFill>
            <a:srgbClr val="FBDC77">
              <a:lumMod val="60000"/>
              <a:lumOff val="40000"/>
            </a:srgbClr>
          </a:solidFill>
          <a:ln w="952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spAutoFit/>
          </a:bodyPr>
          <a:lstStyle/>
          <a:p>
            <a:pPr marL="111125">
              <a:lnSpc>
                <a:spcPct val="109000"/>
              </a:lnSpc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CƠ CHẾ TRUYỀN THÔNG TIN DI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 Ở CẤP</a:t>
            </a:r>
            <a:r>
              <a:rPr lang="en-GB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ĐỘ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PHÂN TỬ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FFE619-4C47-7DA1-8B93-5AB0FC546056}"/>
              </a:ext>
            </a:extLst>
          </p:cNvPr>
          <p:cNvSpPr txBox="1"/>
          <p:nvPr/>
        </p:nvSpPr>
        <p:spPr>
          <a:xfrm>
            <a:off x="2355249" y="1984968"/>
            <a:ext cx="5565411" cy="4524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Thông tin di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hóa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DNA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chính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xác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sang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tử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mRNA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dưới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dạng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codon,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codon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tRNA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thành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amino acid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chuỗi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polypeptide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quy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định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đặc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điểm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vật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nhờ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cơ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chế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dịch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100074-616B-6257-36CA-3ED736C16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7" y="2677793"/>
            <a:ext cx="859657" cy="802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37F809-CDFD-C1D7-3981-8235C76EB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3723871"/>
            <a:ext cx="612179" cy="52322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B06FA7C-351D-B9AA-1B9A-C3EAFB11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83" y="1600425"/>
            <a:ext cx="39868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379325-5726-7264-4A0F-208A629BF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7" y="2667633"/>
            <a:ext cx="859657" cy="802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A5FFCE-3BDF-CE71-EE64-89F1559E4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3713707"/>
            <a:ext cx="612179" cy="52322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xmlns="" id="{C71EB3A1-A31D-671A-96CF-8A405C885FC8}"/>
              </a:ext>
            </a:extLst>
          </p:cNvPr>
          <p:cNvSpPr/>
          <p:nvPr/>
        </p:nvSpPr>
        <p:spPr>
          <a:xfrm>
            <a:off x="1341120" y="77348"/>
            <a:ext cx="10739120" cy="1380378"/>
          </a:xfrm>
          <a:prstGeom prst="rect">
            <a:avLst/>
          </a:prstGeom>
          <a:solidFill>
            <a:srgbClr val="FBDC77">
              <a:lumMod val="60000"/>
              <a:lumOff val="40000"/>
            </a:srgbClr>
          </a:solidFill>
          <a:ln w="9525" cap="flat" cmpd="sng" algn="ctr">
            <a:solidFill>
              <a:srgbClr val="FFC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t" anchorCtr="0">
            <a:spAutoFit/>
          </a:bodyPr>
          <a:lstStyle/>
          <a:p>
            <a:pPr marL="111125">
              <a:lnSpc>
                <a:spcPct val="109000"/>
              </a:lnSpc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 ĐỒ CƠ CHẾ TRUYỀN THÔNG TIN DI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 Ở CẤP</a:t>
            </a:r>
            <a:r>
              <a:rPr lang="en-GB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ĐỘ</a:t>
            </a:r>
            <a:r>
              <a:rPr lang="vi-VN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PHÂN TỬ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5694B7B-508E-1F87-36AA-84969EB82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53625"/>
            <a:ext cx="4648200" cy="560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B69B5D-DC00-AE6F-73F3-0A7CDC08B811}"/>
              </a:ext>
            </a:extLst>
          </p:cNvPr>
          <p:cNvSpPr txBox="1"/>
          <p:nvPr/>
        </p:nvSpPr>
        <p:spPr>
          <a:xfrm>
            <a:off x="2355274" y="1984948"/>
            <a:ext cx="5396833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Ngoài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dòng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tin di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gene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mRNA,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thông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tin di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từ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mRNA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cDNA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xảy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cơ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chế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phiên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mã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cs typeface="Arial" pitchFamily="34" charset="0"/>
              </a:rPr>
              <a:t>ngược</a:t>
            </a:r>
            <a:r>
              <a:rPr lang="en-US" sz="3200" b="1" dirty="0">
                <a:solidFill>
                  <a:srgbClr val="0000CC"/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0851FB-7BA9-0FD7-C3BC-ACB8CF65B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7" y="2667633"/>
            <a:ext cx="859657" cy="802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4B2008-63D4-156E-53C9-D26F9781D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3713707"/>
            <a:ext cx="612179" cy="52322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25">
            <a:extLst>
              <a:ext uri="{FF2B5EF4-FFF2-40B4-BE49-F238E27FC236}">
                <a16:creationId xmlns:a16="http://schemas.microsoft.com/office/drawing/2014/main" xmlns="" id="{F6EB37B5-36F0-F9D3-9582-6247CB3D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39" y="3268981"/>
            <a:ext cx="2741612" cy="32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159B99DE-F0E7-D5E6-668B-EDF329290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179" y="533439"/>
            <a:ext cx="8255001" cy="1437641"/>
          </a:xfrm>
          <a:prstGeom prst="rect">
            <a:avLst/>
          </a:prstGeom>
          <a:gradFill rotWithShape="1">
            <a:gsLst>
              <a:gs pos="0">
                <a:srgbClr val="FFFF00">
                  <a:alpha val="0"/>
                </a:srgbClr>
              </a:gs>
              <a:gs pos="50000">
                <a:srgbClr val="FFFF00">
                  <a:gamma/>
                  <a:tint val="0"/>
                  <a:invGamma/>
                </a:srgbClr>
              </a:gs>
              <a:gs pos="100000">
                <a:srgbClr val="FFFF00">
                  <a:alpha val="0"/>
                </a:srgbClr>
              </a:gs>
            </a:gsLst>
            <a:lin ang="0" scaled="1"/>
          </a:gradFill>
          <a:ln w="9525">
            <a:solidFill>
              <a:srgbClr val="FFFF66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000" b="1" dirty="0"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AB52A3-90E1-134E-F5D4-2DAF9D786BB5}"/>
              </a:ext>
            </a:extLst>
          </p:cNvPr>
          <p:cNvSpPr txBox="1"/>
          <p:nvPr/>
        </p:nvSpPr>
        <p:spPr>
          <a:xfrm>
            <a:off x="6096025" y="3268993"/>
            <a:ext cx="5396833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HS làm việc cá nhân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cập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 lời câu hỏi luyện tập trong </a:t>
            </a:r>
            <a:r>
              <a:rPr lang="en-GB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Quizizz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25" y="5197872"/>
            <a:ext cx="5396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https://quizizz.com/admin/quiz/66acdf645eac815ab36ae31f?searchLocale</a:t>
            </a:r>
            <a:r>
              <a:rPr lang="en-US" b="1" dirty="0" smtClean="0"/>
              <a:t>=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9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25">
            <a:extLst>
              <a:ext uri="{FF2B5EF4-FFF2-40B4-BE49-F238E27FC236}">
                <a16:creationId xmlns:a16="http://schemas.microsoft.com/office/drawing/2014/main" xmlns="" id="{F6EB37B5-36F0-F9D3-9582-6247CB3D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39" y="3268981"/>
            <a:ext cx="2741612" cy="32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159B99DE-F0E7-D5E6-668B-EDF329290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179" y="533439"/>
            <a:ext cx="8255001" cy="1437641"/>
          </a:xfrm>
          <a:prstGeom prst="rect">
            <a:avLst/>
          </a:prstGeom>
          <a:gradFill rotWithShape="1">
            <a:gsLst>
              <a:gs pos="0">
                <a:srgbClr val="FFFF00">
                  <a:alpha val="0"/>
                </a:srgbClr>
              </a:gs>
              <a:gs pos="50000">
                <a:srgbClr val="FFFF00">
                  <a:gamma/>
                  <a:tint val="0"/>
                  <a:invGamma/>
                </a:srgbClr>
              </a:gs>
              <a:gs pos="100000">
                <a:srgbClr val="FFFF00">
                  <a:alpha val="0"/>
                </a:srgbClr>
              </a:gs>
            </a:gsLst>
            <a:lin ang="0" scaled="1"/>
          </a:gradFill>
          <a:ln w="9525">
            <a:solidFill>
              <a:srgbClr val="FFFF66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000" b="1" dirty="0"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AB52A3-90E1-134E-F5D4-2DAF9D786BB5}"/>
              </a:ext>
            </a:extLst>
          </p:cNvPr>
          <p:cNvSpPr txBox="1"/>
          <p:nvPr/>
        </p:nvSpPr>
        <p:spPr>
          <a:xfrm>
            <a:off x="6096026" y="3855929"/>
            <a:ext cx="5396833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HS làm việc cá nhân hoặc theo cặp để trả lời câu hỏi 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607768-B3C2-65D5-9A6B-DA1D4593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A7E3D5-C6F2-3545-7EC2-86CB20BB102D}"/>
              </a:ext>
            </a:extLst>
          </p:cNvPr>
          <p:cNvSpPr txBox="1"/>
          <p:nvPr/>
        </p:nvSpPr>
        <p:spPr>
          <a:xfrm>
            <a:off x="3098805" y="567342"/>
            <a:ext cx="8762641" cy="5016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0000FF"/>
                </a:solidFill>
              </a:rPr>
              <a:t>CH 1: </a:t>
            </a:r>
            <a:r>
              <a:rPr lang="en-GB" sz="3200" b="1" dirty="0" err="1">
                <a:solidFill>
                  <a:srgbClr val="0000FF"/>
                </a:solidFill>
              </a:rPr>
              <a:t>Một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bạn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học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sinh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cho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rằng</a:t>
            </a:r>
            <a:r>
              <a:rPr lang="en-GB" sz="3200" b="1" dirty="0">
                <a:solidFill>
                  <a:srgbClr val="0000FF"/>
                </a:solidFill>
              </a:rPr>
              <a:t>:</a:t>
            </a:r>
            <a:endParaRPr lang="en-US" sz="3200" b="1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>
                <a:solidFill>
                  <a:srgbClr val="0000FF"/>
                </a:solidFill>
              </a:rPr>
              <a:t>1. </a:t>
            </a:r>
            <a:r>
              <a:rPr lang="en-GB" sz="3200" b="1" dirty="0" err="1">
                <a:solidFill>
                  <a:srgbClr val="0000FF"/>
                </a:solidFill>
              </a:rPr>
              <a:t>Tất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cả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các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đoạn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trình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tự</a:t>
            </a:r>
            <a:r>
              <a:rPr lang="en-GB" sz="3200" b="1" dirty="0">
                <a:solidFill>
                  <a:srgbClr val="0000FF"/>
                </a:solidFill>
              </a:rPr>
              <a:t> nucleotide </a:t>
            </a:r>
            <a:r>
              <a:rPr lang="en-GB" sz="3200" b="1" dirty="0" err="1">
                <a:solidFill>
                  <a:srgbClr val="0000FF"/>
                </a:solidFill>
              </a:rPr>
              <a:t>trên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phân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tử</a:t>
            </a:r>
            <a:r>
              <a:rPr lang="en-GB" sz="3200" b="1" dirty="0">
                <a:solidFill>
                  <a:srgbClr val="0000FF"/>
                </a:solidFill>
              </a:rPr>
              <a:t> DNA </a:t>
            </a:r>
            <a:r>
              <a:rPr lang="en-GB" sz="3200" b="1" dirty="0" err="1">
                <a:solidFill>
                  <a:srgbClr val="0000FF"/>
                </a:solidFill>
              </a:rPr>
              <a:t>đều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được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gọi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là</a:t>
            </a:r>
            <a:r>
              <a:rPr lang="en-GB" sz="3200" b="1" dirty="0">
                <a:solidFill>
                  <a:srgbClr val="0000FF"/>
                </a:solidFill>
              </a:rPr>
              <a:t> gene.</a:t>
            </a:r>
            <a:endParaRPr lang="en-US" sz="3200" b="1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>
                <a:solidFill>
                  <a:srgbClr val="0000FF"/>
                </a:solidFill>
              </a:rPr>
              <a:t>2. Ở </a:t>
            </a:r>
            <a:r>
              <a:rPr lang="en-GB" sz="3200" b="1" dirty="0" err="1">
                <a:solidFill>
                  <a:srgbClr val="0000FF"/>
                </a:solidFill>
              </a:rPr>
              <a:t>sinh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vật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nhân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thực</a:t>
            </a:r>
            <a:r>
              <a:rPr lang="en-GB" sz="3200" b="1" dirty="0">
                <a:solidFill>
                  <a:srgbClr val="0000FF"/>
                </a:solidFill>
              </a:rPr>
              <a:t>, </a:t>
            </a:r>
            <a:r>
              <a:rPr lang="en-GB" sz="3200" b="1" dirty="0" err="1">
                <a:solidFill>
                  <a:srgbClr val="0000FF"/>
                </a:solidFill>
              </a:rPr>
              <a:t>chiều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dài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của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phân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tử</a:t>
            </a:r>
            <a:r>
              <a:rPr lang="en-GB" sz="3200" b="1" dirty="0">
                <a:solidFill>
                  <a:srgbClr val="0000FF"/>
                </a:solidFill>
              </a:rPr>
              <a:t> mRNA </a:t>
            </a:r>
            <a:r>
              <a:rPr lang="en-GB" sz="3200" b="1" dirty="0" err="1">
                <a:solidFill>
                  <a:srgbClr val="0000FF"/>
                </a:solidFill>
              </a:rPr>
              <a:t>bằng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chiều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dài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của</a:t>
            </a:r>
            <a:r>
              <a:rPr lang="en-GB" sz="3200" b="1" dirty="0">
                <a:solidFill>
                  <a:srgbClr val="0000FF"/>
                </a:solidFill>
              </a:rPr>
              <a:t> gene </a:t>
            </a:r>
            <a:r>
              <a:rPr lang="en-GB" sz="3200" b="1" dirty="0" err="1">
                <a:solidFill>
                  <a:srgbClr val="0000FF"/>
                </a:solidFill>
              </a:rPr>
              <a:t>quỵ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nó</a:t>
            </a:r>
            <a:r>
              <a:rPr lang="en-GB" sz="3200" b="1" dirty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>
                <a:solidFill>
                  <a:srgbClr val="0000FF"/>
                </a:solidFill>
              </a:rPr>
              <a:t>3. Ở </a:t>
            </a:r>
            <a:r>
              <a:rPr lang="en-GB" sz="3200" b="1" dirty="0" err="1">
                <a:solidFill>
                  <a:srgbClr val="0000FF"/>
                </a:solidFill>
              </a:rPr>
              <a:t>sinh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vật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nhân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sơ</a:t>
            </a:r>
            <a:r>
              <a:rPr lang="en-GB" sz="3200" b="1" dirty="0">
                <a:solidFill>
                  <a:srgbClr val="0000FF"/>
                </a:solidFill>
              </a:rPr>
              <a:t>, </a:t>
            </a:r>
            <a:r>
              <a:rPr lang="en-GB" sz="3200" b="1" dirty="0" err="1">
                <a:solidFill>
                  <a:srgbClr val="0000FF"/>
                </a:solidFill>
              </a:rPr>
              <a:t>từ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chuỗi</a:t>
            </a:r>
            <a:r>
              <a:rPr lang="en-GB" sz="3200" b="1" dirty="0">
                <a:solidFill>
                  <a:srgbClr val="0000FF"/>
                </a:solidFill>
              </a:rPr>
              <a:t> polypeptide </a:t>
            </a:r>
            <a:r>
              <a:rPr lang="en-GB" sz="3200" b="1" dirty="0" err="1">
                <a:solidFill>
                  <a:srgbClr val="0000FF"/>
                </a:solidFill>
              </a:rPr>
              <a:t>có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thể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xác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được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số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lượng</a:t>
            </a:r>
            <a:r>
              <a:rPr lang="en-GB" sz="3200" b="1" dirty="0">
                <a:solidFill>
                  <a:srgbClr val="0000FF"/>
                </a:solidFill>
              </a:rPr>
              <a:t> nucleotide do gene </a:t>
            </a:r>
            <a:r>
              <a:rPr lang="en-GB" sz="3200" b="1" dirty="0" err="1">
                <a:solidFill>
                  <a:srgbClr val="0000FF"/>
                </a:solidFill>
              </a:rPr>
              <a:t>quy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>
                <a:solidFill>
                  <a:srgbClr val="0000FF"/>
                </a:solidFill>
              </a:rPr>
              <a:t>Theo </a:t>
            </a:r>
            <a:r>
              <a:rPr lang="en-GB" sz="3200" b="1" dirty="0" err="1">
                <a:solidFill>
                  <a:srgbClr val="0000FF"/>
                </a:solidFill>
              </a:rPr>
              <a:t>em</a:t>
            </a:r>
            <a:r>
              <a:rPr lang="en-GB" sz="3200" b="1" dirty="0">
                <a:solidFill>
                  <a:srgbClr val="0000FF"/>
                </a:solidFill>
              </a:rPr>
              <a:t>, </a:t>
            </a:r>
            <a:r>
              <a:rPr lang="en-GB" sz="3200" b="1" dirty="0" err="1">
                <a:solidFill>
                  <a:srgbClr val="0000FF"/>
                </a:solidFill>
              </a:rPr>
              <a:t>những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nhận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của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bạn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học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sinh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trên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có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đúng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không</a:t>
            </a:r>
            <a:r>
              <a:rPr lang="en-GB" sz="3200" b="1" dirty="0">
                <a:solidFill>
                  <a:srgbClr val="0000FF"/>
                </a:solidFill>
              </a:rPr>
              <a:t>? </a:t>
            </a:r>
            <a:r>
              <a:rPr lang="en-GB" sz="3200" b="1" dirty="0" err="1">
                <a:solidFill>
                  <a:srgbClr val="0000FF"/>
                </a:solidFill>
              </a:rPr>
              <a:t>Giải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thích</a:t>
            </a:r>
            <a:r>
              <a:rPr lang="en-GB" sz="3200" b="1" dirty="0">
                <a:solidFill>
                  <a:srgbClr val="0000FF"/>
                </a:solidFill>
              </a:rPr>
              <a:t>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975681-9E1F-239F-3479-26C400BF3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32" y="2199399"/>
            <a:ext cx="1531869" cy="265182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7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607768-B3C2-65D5-9A6B-DA1D4593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86593A-9088-1A71-84F1-D11CAEC09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20" y="2196662"/>
            <a:ext cx="2313017" cy="2627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75CC51-91B3-00C5-AA4A-FF5EC836E21D}"/>
              </a:ext>
            </a:extLst>
          </p:cNvPr>
          <p:cNvSpPr txBox="1"/>
          <p:nvPr/>
        </p:nvSpPr>
        <p:spPr>
          <a:xfrm>
            <a:off x="3668111" y="1229273"/>
            <a:ext cx="8187560" cy="4031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b="1" dirty="0" err="1">
                <a:solidFill>
                  <a:srgbClr val="0000FF"/>
                </a:solidFill>
              </a:rPr>
              <a:t>Nhận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1: </a:t>
            </a:r>
            <a:r>
              <a:rPr lang="en-GB" sz="3200" b="1" i="1" dirty="0">
                <a:solidFill>
                  <a:srgbClr val="0000FF"/>
                </a:solidFill>
              </a:rPr>
              <a:t>Sai</a:t>
            </a:r>
            <a:r>
              <a:rPr lang="en-GB" sz="3200" dirty="0">
                <a:solidFill>
                  <a:srgbClr val="0000FF"/>
                </a:solidFill>
              </a:rPr>
              <a:t>, </a:t>
            </a:r>
            <a:r>
              <a:rPr lang="en-GB" sz="3200" dirty="0" err="1">
                <a:solidFill>
                  <a:srgbClr val="0000FF"/>
                </a:solidFill>
              </a:rPr>
              <a:t>vì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trên</a:t>
            </a:r>
            <a:r>
              <a:rPr lang="en-GB" sz="3200" dirty="0">
                <a:solidFill>
                  <a:srgbClr val="0000FF"/>
                </a:solidFill>
              </a:rPr>
              <a:t> DNA </a:t>
            </a:r>
            <a:r>
              <a:rPr lang="en-GB" sz="3200" dirty="0" err="1">
                <a:solidFill>
                  <a:srgbClr val="0000FF"/>
                </a:solidFill>
              </a:rPr>
              <a:t>có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những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trình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tự</a:t>
            </a:r>
            <a:r>
              <a:rPr lang="en-GB" sz="3200" dirty="0">
                <a:solidFill>
                  <a:srgbClr val="0000FF"/>
                </a:solidFill>
              </a:rPr>
              <a:t> nucleotide </a:t>
            </a:r>
            <a:r>
              <a:rPr lang="en-GB" sz="3200" dirty="0" err="1">
                <a:solidFill>
                  <a:srgbClr val="0000FF"/>
                </a:solidFill>
              </a:rPr>
              <a:t>không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mã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hoá</a:t>
            </a:r>
            <a:r>
              <a:rPr lang="en-GB" sz="3200" dirty="0">
                <a:solidFill>
                  <a:srgbClr val="0000FF"/>
                </a:solidFill>
              </a:rPr>
              <a:t> amino acid.</a:t>
            </a:r>
            <a:endParaRPr lang="en-US" sz="3200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 err="1">
                <a:solidFill>
                  <a:srgbClr val="0000FF"/>
                </a:solidFill>
              </a:rPr>
              <a:t>Nhận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2: </a:t>
            </a:r>
            <a:r>
              <a:rPr lang="en-GB" sz="3200" b="1" i="1" dirty="0">
                <a:solidFill>
                  <a:srgbClr val="0000FF"/>
                </a:solidFill>
              </a:rPr>
              <a:t>Sai</a:t>
            </a:r>
            <a:r>
              <a:rPr lang="en-GB" sz="3200" dirty="0">
                <a:solidFill>
                  <a:srgbClr val="0000FF"/>
                </a:solidFill>
              </a:rPr>
              <a:t>, </a:t>
            </a:r>
            <a:r>
              <a:rPr lang="en-GB" sz="3200" dirty="0" err="1">
                <a:solidFill>
                  <a:srgbClr val="0000FF"/>
                </a:solidFill>
              </a:rPr>
              <a:t>vì</a:t>
            </a:r>
            <a:r>
              <a:rPr lang="en-GB" sz="3200" dirty="0">
                <a:solidFill>
                  <a:srgbClr val="0000FF"/>
                </a:solidFill>
              </a:rPr>
              <a:t> ở </a:t>
            </a:r>
            <a:r>
              <a:rPr lang="en-GB" sz="3200" dirty="0" err="1">
                <a:solidFill>
                  <a:srgbClr val="0000FF"/>
                </a:solidFill>
              </a:rPr>
              <a:t>sinh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vật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nhân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thực</a:t>
            </a:r>
            <a:r>
              <a:rPr lang="en-GB" sz="3200" dirty="0">
                <a:solidFill>
                  <a:srgbClr val="0000FF"/>
                </a:solidFill>
              </a:rPr>
              <a:t>, </a:t>
            </a:r>
            <a:r>
              <a:rPr lang="en-GB" sz="3200" dirty="0" err="1">
                <a:solidFill>
                  <a:srgbClr val="0000FF"/>
                </a:solidFill>
              </a:rPr>
              <a:t>trên</a:t>
            </a:r>
            <a:r>
              <a:rPr lang="en-GB" sz="3200" dirty="0">
                <a:solidFill>
                  <a:srgbClr val="0000FF"/>
                </a:solidFill>
              </a:rPr>
              <a:t> gene </a:t>
            </a:r>
            <a:r>
              <a:rPr lang="en-GB" sz="3200" dirty="0" err="1">
                <a:solidFill>
                  <a:srgbClr val="0000FF"/>
                </a:solidFill>
              </a:rPr>
              <a:t>có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những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đoạn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không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mã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hoá</a:t>
            </a:r>
            <a:r>
              <a:rPr lang="en-GB" sz="3200" dirty="0">
                <a:solidFill>
                  <a:srgbClr val="0000FF"/>
                </a:solidFill>
              </a:rPr>
              <a:t> amino acid </a:t>
            </a:r>
            <a:r>
              <a:rPr lang="en-GB" sz="3200" dirty="0" err="1">
                <a:solidFill>
                  <a:srgbClr val="0000FF"/>
                </a:solidFill>
              </a:rPr>
              <a:t>sẽ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bị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cắt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bỏ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sau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quá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trình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phiên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mã</a:t>
            </a:r>
            <a:r>
              <a:rPr lang="en-GB" sz="3200" dirty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  <a:p>
            <a:pPr algn="just"/>
            <a:r>
              <a:rPr lang="en-GB" sz="3200" b="1" dirty="0" err="1">
                <a:solidFill>
                  <a:srgbClr val="0000FF"/>
                </a:solidFill>
              </a:rPr>
              <a:t>Nhận</a:t>
            </a:r>
            <a:r>
              <a:rPr lang="en-GB" sz="3200" b="1" dirty="0">
                <a:solidFill>
                  <a:srgbClr val="0000FF"/>
                </a:solidFill>
              </a:rPr>
              <a:t> </a:t>
            </a:r>
            <a:r>
              <a:rPr lang="en-GB" sz="3200" b="1" dirty="0" err="1">
                <a:solidFill>
                  <a:srgbClr val="0000FF"/>
                </a:solidFill>
              </a:rPr>
              <a:t>định</a:t>
            </a:r>
            <a:r>
              <a:rPr lang="en-GB" sz="3200" b="1" dirty="0">
                <a:solidFill>
                  <a:srgbClr val="0000FF"/>
                </a:solidFill>
              </a:rPr>
              <a:t> 3</a:t>
            </a:r>
            <a:r>
              <a:rPr lang="en-GB" sz="3200" dirty="0">
                <a:solidFill>
                  <a:srgbClr val="0000FF"/>
                </a:solidFill>
              </a:rPr>
              <a:t>: </a:t>
            </a:r>
            <a:r>
              <a:rPr lang="en-GB" sz="3200" b="1" i="1" dirty="0" err="1">
                <a:solidFill>
                  <a:srgbClr val="0000FF"/>
                </a:solidFill>
              </a:rPr>
              <a:t>Đúng</a:t>
            </a:r>
            <a:r>
              <a:rPr lang="en-GB" sz="3200" dirty="0">
                <a:solidFill>
                  <a:srgbClr val="0000FF"/>
                </a:solidFill>
              </a:rPr>
              <a:t>, </a:t>
            </a:r>
            <a:r>
              <a:rPr lang="en-GB" sz="3200" dirty="0" err="1">
                <a:solidFill>
                  <a:srgbClr val="0000FF"/>
                </a:solidFill>
              </a:rPr>
              <a:t>vì</a:t>
            </a:r>
            <a:r>
              <a:rPr lang="en-GB" sz="3200" dirty="0">
                <a:solidFill>
                  <a:srgbClr val="0000FF"/>
                </a:solidFill>
              </a:rPr>
              <a:t> gene </a:t>
            </a:r>
            <a:r>
              <a:rPr lang="en-GB" sz="3200" dirty="0" err="1">
                <a:solidFill>
                  <a:srgbClr val="0000FF"/>
                </a:solidFill>
              </a:rPr>
              <a:t>của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sinh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vật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nhân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sơ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là</a:t>
            </a:r>
            <a:r>
              <a:rPr lang="en-GB" sz="3200" dirty="0">
                <a:solidFill>
                  <a:srgbClr val="0000FF"/>
                </a:solidFill>
              </a:rPr>
              <a:t> gene </a:t>
            </a:r>
            <a:r>
              <a:rPr lang="en-GB" sz="3200" dirty="0" err="1">
                <a:solidFill>
                  <a:srgbClr val="0000FF"/>
                </a:solidFill>
              </a:rPr>
              <a:t>không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phân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mảnh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chỉ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gồm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các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đoạn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mã</a:t>
            </a:r>
            <a:r>
              <a:rPr lang="en-GB" sz="3200" dirty="0">
                <a:solidFill>
                  <a:srgbClr val="0000FF"/>
                </a:solidFill>
              </a:rPr>
              <a:t> </a:t>
            </a:r>
            <a:r>
              <a:rPr lang="en-GB" sz="3200" dirty="0" err="1">
                <a:solidFill>
                  <a:srgbClr val="0000FF"/>
                </a:solidFill>
              </a:rPr>
              <a:t>hoá</a:t>
            </a:r>
            <a:r>
              <a:rPr lang="en-GB" sz="3200" dirty="0">
                <a:solidFill>
                  <a:srgbClr val="0000FF"/>
                </a:solidFill>
              </a:rPr>
              <a:t> amino acid.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3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607768-B3C2-65D5-9A6B-DA1D4593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A7E3D5-C6F2-3545-7EC2-86CB20BB102D}"/>
              </a:ext>
            </a:extLst>
          </p:cNvPr>
          <p:cNvSpPr txBox="1"/>
          <p:nvPr/>
        </p:nvSpPr>
        <p:spPr>
          <a:xfrm>
            <a:off x="3068320" y="332534"/>
            <a:ext cx="8869680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/>
              <a:t>CH2: </a:t>
            </a:r>
            <a:r>
              <a:rPr lang="pt-BR" sz="3200" dirty="0">
                <a:solidFill>
                  <a:srgbClr val="FF0000"/>
                </a:solidFill>
              </a:rPr>
              <a:t>Một đoạn phân tử DNA ở sinh vật  nhân thực có trình tự Nu trên mạch mang mã gốc là: 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pt-BR" sz="3200" dirty="0">
                <a:solidFill>
                  <a:srgbClr val="FF0000"/>
                </a:solidFill>
              </a:rPr>
              <a:t>3'… AAACAATGGGGA…5'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pt-BR" sz="3200" dirty="0">
                <a:solidFill>
                  <a:srgbClr val="FF0000"/>
                </a:solidFill>
              </a:rPr>
              <a:t>Trình tự nucleotide trên mRNA phiên mã từ mạch mã gốc trên?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975681-9E1F-239F-3479-26C400BF3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92" y="1092826"/>
            <a:ext cx="1186429" cy="2053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86593A-9088-1A71-84F1-D11CAEC09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9" y="4370746"/>
            <a:ext cx="1576647" cy="2182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75CC51-91B3-00C5-AA4A-FF5EC836E21D}"/>
              </a:ext>
            </a:extLst>
          </p:cNvPr>
          <p:cNvSpPr txBox="1"/>
          <p:nvPr/>
        </p:nvSpPr>
        <p:spPr>
          <a:xfrm>
            <a:off x="3029527" y="4370706"/>
            <a:ext cx="916247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00FF"/>
                </a:solidFill>
              </a:rPr>
              <a:t>Trình tự nucleotide trên mRNA phiên mã từ mạch mã gốc trên:    5'… UUUGUUACCCCU…3'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DB642-B96B-4E4F-95BE-DCA4F685BD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9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92" y="5551564"/>
            <a:ext cx="2017688" cy="130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06" y="0"/>
            <a:ext cx="5653826" cy="56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D5B0-BCE1-4548-8A0D-CA791CFCF6A6}" type="slidenum">
              <a:rPr lang="en-US" smtClean="0">
                <a:solidFill>
                  <a:srgbClr val="90C226"/>
                </a:solidFill>
              </a:rPr>
              <a:pPr/>
              <a:t>67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13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45"/>
            <a:ext cx="12384881" cy="68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7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05932" y="45"/>
            <a:ext cx="3803865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sz="40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2067" y="0"/>
            <a:ext cx="3803865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Tái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US" sz="4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DNA</a:t>
            </a:r>
            <a:endParaRPr lang="en-US" sz="4000" b="1" dirty="0">
              <a:solidFill>
                <a:prstClr val="whit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031" y="906980"/>
            <a:ext cx="6969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trình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tự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nhân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đôi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phân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tử</a:t>
            </a:r>
            <a:r>
              <a:rPr lang="en-US" sz="3200" b="1" i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DNA.</a:t>
            </a:r>
            <a:endParaRPr lang="en-US" sz="32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7200" y="1491755"/>
            <a:ext cx="36090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i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3200" b="1" i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tắc</a:t>
            </a:r>
            <a:r>
              <a:rPr lang="en-US" sz="3200" b="1" i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: </a:t>
            </a:r>
            <a:endParaRPr lang="en-US" sz="3200" b="1" i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Bổ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sung 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(A-T, G-C) </a:t>
            </a:r>
          </a:p>
          <a:p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3200" b="1" dirty="0" err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Bán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bảo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toàn</a:t>
            </a: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2281" y="2951050"/>
            <a:ext cx="45913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tabLst>
                <a:tab pos="228600" algn="l"/>
              </a:tabLst>
              <a:defRPr/>
            </a:pPr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US" sz="32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liệu</a:t>
            </a:r>
            <a:r>
              <a:rPr lang="en-US" sz="32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lvl="1" algn="just">
              <a:tabLst>
                <a:tab pos="228600" algn="l"/>
              </a:tabLst>
              <a:defRPr/>
            </a:pP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it-IT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DNA </a:t>
            </a:r>
            <a:r>
              <a:rPr lang="it-IT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mạch khuôn</a:t>
            </a:r>
            <a:endParaRPr lang="en-US" sz="32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indent="269875" algn="just">
              <a:tabLst>
                <a:tab pos="228600" algn="l"/>
              </a:tabLst>
              <a:defRPr/>
            </a:pPr>
            <a:r>
              <a:rPr lang="en-US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it-IT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Các Nu tự do</a:t>
            </a:r>
          </a:p>
          <a:p>
            <a:pPr indent="269875" algn="just">
              <a:tabLst>
                <a:tab pos="228600" algn="l"/>
              </a:tabLst>
              <a:defRPr/>
            </a:pPr>
            <a:r>
              <a:rPr lang="it-IT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it-IT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+ Enzyme </a:t>
            </a:r>
            <a:r>
              <a:rPr lang="it-IT" sz="32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(tháo xoắn, </a:t>
            </a:r>
            <a:r>
              <a:rPr lang="it-IT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DNA polymerase, ligase, </a:t>
            </a:r>
            <a:r>
              <a:rPr lang="en-US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RNA- polymerase</a:t>
            </a:r>
            <a:r>
              <a:rPr lang="it-IT" sz="32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) </a:t>
            </a:r>
            <a:endParaRPr lang="en-US" sz="32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8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10" name="Picture 4" descr="Gene Expression: Transcription – Genetics, Agriculture, and Biotechnology">
            <a:extLst>
              <a:ext uri="{FF2B5EF4-FFF2-40B4-BE49-F238E27FC236}">
                <a16:creationId xmlns="" xmlns:a16="http://schemas.microsoft.com/office/drawing/2014/main" id="{BEA632DC-CC78-4BAE-8242-6EA862B9C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b="69703"/>
          <a:stretch/>
        </p:blipFill>
        <p:spPr bwMode="auto">
          <a:xfrm>
            <a:off x="5778497" y="1646497"/>
            <a:ext cx="6400800" cy="12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ái bản DNA ol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10261600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DE49-90C4-43AE-AE04-D84B1EA069B3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9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5.xml><?xml version="1.0" encoding="utf-8"?>
<a:theme xmlns:a="http://schemas.openxmlformats.org/drawingml/2006/main" name="3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">
  <a:themeElements>
    <a:clrScheme name="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5">
  <a:themeElements>
    <a:clrScheme name="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2845</Words>
  <Application>Microsoft Office PowerPoint</Application>
  <PresentationFormat>Custom</PresentationFormat>
  <Paragraphs>395</Paragraphs>
  <Slides>67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Office Theme</vt:lpstr>
      <vt:lpstr>1_Oriel</vt:lpstr>
      <vt:lpstr>Solstice</vt:lpstr>
      <vt:lpstr>Oriel</vt:lpstr>
      <vt:lpstr>5</vt:lpstr>
      <vt:lpstr>1_Office Theme</vt:lpstr>
      <vt:lpstr>2_Oriel</vt:lpstr>
      <vt:lpstr>1_Solstice</vt:lpstr>
      <vt:lpstr>1_5</vt:lpstr>
      <vt:lpstr>3_Oriel</vt:lpstr>
      <vt:lpstr>4_Oriel</vt:lpstr>
      <vt:lpstr>2_Solstice</vt:lpstr>
      <vt:lpstr>Angles</vt:lpstr>
      <vt:lpstr>1_Facet</vt:lpstr>
      <vt:lpstr>3_Solstice</vt:lpstr>
      <vt:lpstr>PowerPoint Presentation</vt:lpstr>
      <vt:lpstr>PowerPoint Presentation</vt:lpstr>
      <vt:lpstr>HOẠT ĐỘNG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quoct</dc:creator>
  <cp:lastModifiedBy>User</cp:lastModifiedBy>
  <cp:revision>1119</cp:revision>
  <dcterms:created xsi:type="dcterms:W3CDTF">2019-04-01T09:07:42Z</dcterms:created>
  <dcterms:modified xsi:type="dcterms:W3CDTF">2024-09-12T12:34:40Z</dcterms:modified>
</cp:coreProperties>
</file>