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wav" ContentType="audio/x-wav"/>
  <Default Extension="png" ContentType="image/png"/>
  <Default Extension="wdp" ContentType="image/vnd.ms-photo"/>
  <Default Extension="tiff" ContentType="image/tif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21" r:id="rId3"/>
    <p:sldId id="284" r:id="rId4"/>
    <p:sldId id="310" r:id="rId6"/>
    <p:sldId id="336" r:id="rId7"/>
    <p:sldId id="312" r:id="rId8"/>
    <p:sldId id="313" r:id="rId9"/>
    <p:sldId id="314" r:id="rId10"/>
    <p:sldId id="740" r:id="rId11"/>
    <p:sldId id="285" r:id="rId12"/>
    <p:sldId id="286" r:id="rId13"/>
    <p:sldId id="287" r:id="rId14"/>
    <p:sldId id="748" r:id="rId15"/>
    <p:sldId id="741" r:id="rId16"/>
    <p:sldId id="742" r:id="rId17"/>
    <p:sldId id="743" r:id="rId18"/>
    <p:sldId id="744" r:id="rId19"/>
    <p:sldId id="745" r:id="rId20"/>
    <p:sldId id="747" r:id="rId21"/>
    <p:sldId id="308" r:id="rId22"/>
    <p:sldId id="749" r:id="rId23"/>
    <p:sldId id="750" r:id="rId24"/>
    <p:sldId id="751" r:id="rId25"/>
    <p:sldId id="752" r:id="rId26"/>
    <p:sldId id="306" r:id="rId27"/>
    <p:sldId id="3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0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p:scale>
        <a:sx n="116" d="100"/>
        <a:sy n="116" d="100"/>
      </p:scale>
      <p:origin x="0" y="-620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layout/>
      <c:overlay val="0"/>
      <c:spPr>
        <a:noFill/>
        <a:ln>
          <a:noFill/>
        </a:ln>
        <a:effectLst/>
      </c:spPr>
      <c:txPr>
        <a:bodyPr rot="0" spcFirstLastPara="1" vertOverflow="ellipsis" vert="horz" wrap="square" anchor="ctr" anchorCtr="1"/>
        <a:lstStyle/>
        <a:p>
          <a:pPr>
            <a:defRPr lang="en-US" sz="213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accent5"/>
                    </a:solidFill>
                    <a:latin typeface="Calibri" panose="020F0502020204030204" pitchFamily="34" charset="0"/>
                    <a:ea typeface="+mn-ea"/>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15:leaderLines>
                  <c:spPr>
                    <a:ln w="9525">
                      <a:solidFill>
                        <a:schemeClr val="lt1">
                          <a:lumMod val="95000"/>
                          <a:alpha val="54000"/>
                        </a:schemeClr>
                      </a:solidFill>
                    </a:ln>
                    <a:effectLst/>
                  </c:spPr>
                </c15:leaderLines>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ser>
        <c:dLbls>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lang="en-US" sz="1600" b="1" i="0" u="none" strike="noStrike" kern="1200" baseline="0">
                <a:solidFill>
                  <a:schemeClr val="lt1">
                    <a:lumMod val="85000"/>
                  </a:schemeClr>
                </a:solidFill>
                <a:latin typeface="Calibri" panose="020F0502020204030204" pitchFamily="34" charset="0"/>
                <a:ea typeface="+mn-ea"/>
                <a:cs typeface="+mn-cs"/>
              </a:defRPr>
            </a:pPr>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lang="en-US" sz="1195" b="0" i="0" u="none" strike="noStrike" kern="1200" baseline="0">
                <a:solidFill>
                  <a:schemeClr val="lt1">
                    <a:lumMod val="85000"/>
                  </a:schemeClr>
                </a:solidFill>
                <a:latin typeface="+mn-lt"/>
                <a:ea typeface="+mn-ea"/>
                <a:cs typeface="+mn-cs"/>
              </a:defRPr>
            </a:pPr>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2A388-94F3-4E32-88D8-8391DCF09BE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2B8F3-90C2-4C9B-A45B-4F06B41CFB8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E4980D-C52C-4C1D-8CEC-0336DDAF8B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10206DDF-AE00-4CD8-8D6D-94D9CAB5356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E4980D-C52C-4C1D-8CEC-0336DDAF8B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2B8F3-90C2-4C9B-A45B-4F06B41CFB8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D9FCF4-8BC1-4D3E-B0E4-25B17F884512}"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2F34435-BCE1-4822-86AA-0CDD786FF840}"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FA01773-2201-4DB6-B30D-1BE65E73A51B}"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D0D0A58-B45D-4306-9F3A-74E20B27314E}"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983A9FE-7021-4252-B63C-4242B26F1B7C}"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5C4FCB6-59FC-446A-B5DF-17CB6E7F4ED8}"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9F2B7C0-59BC-4D6B-A3E0-4231E0964947}" type="datetime1">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B3F0A9-1242-4D38-8AE9-7E7E035E0D94}" type="datetime1">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1FCA6-92AD-4870-8EA6-C7FD8559BA83}"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F1C979B-3CEB-4979-BA34-CD2EF6ED443D}"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2E456C8-D97C-48CD-A113-F3A0C2FB0FEE}"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E367A-382F-4416-B118-CDB95F0FF8C9}" type="datetime1">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5121A-1AAF-4D9B-8589-479C70F948B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png"/><Relationship Id="rId6" Type="http://schemas.openxmlformats.org/officeDocument/2006/relationships/image" Target="../media/image23.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microsoft.com/office/2007/relationships/hdphoto" Target="../media/image22.wdp"/><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11.xml"/><Relationship Id="rId11" Type="http://schemas.openxmlformats.org/officeDocument/2006/relationships/slideLayout" Target="../slideLayouts/slideLayout2.xml"/><Relationship Id="rId10" Type="http://schemas.microsoft.com/office/2007/relationships/hdphoto" Target="../media/image22.wdp"/><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12.xml"/><Relationship Id="rId11" Type="http://schemas.openxmlformats.org/officeDocument/2006/relationships/slideLayout" Target="../slideLayouts/slideLayout2.xml"/><Relationship Id="rId10" Type="http://schemas.microsoft.com/office/2007/relationships/hdphoto" Target="../media/image22.wdp"/><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13.xml"/><Relationship Id="rId11" Type="http://schemas.openxmlformats.org/officeDocument/2006/relationships/slideLayout" Target="../slideLayouts/slideLayout2.xml"/><Relationship Id="rId10" Type="http://schemas.microsoft.com/office/2007/relationships/hdphoto" Target="../media/image22.wdp"/><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34.png"/><Relationship Id="rId7" Type="http://schemas.microsoft.com/office/2007/relationships/hdphoto" Target="../media/image33.wdp"/><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14.xml"/><Relationship Id="rId11" Type="http://schemas.openxmlformats.org/officeDocument/2006/relationships/slideLayout" Target="../slideLayouts/slideLayout2.xml"/><Relationship Id="rId10" Type="http://schemas.microsoft.com/office/2007/relationships/hdphoto" Target="../media/image22.wdp"/><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7.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6.jpeg"/><Relationship Id="rId2" Type="http://schemas.openxmlformats.org/officeDocument/2006/relationships/audio" Target="../media/audio2.wav"/><Relationship Id="rId12" Type="http://schemas.openxmlformats.org/officeDocument/2006/relationships/notesSlide" Target="../notesSlides/notesSlide2.xml"/><Relationship Id="rId11" Type="http://schemas.openxmlformats.org/officeDocument/2006/relationships/slideLayout" Target="../slideLayouts/slideLayout6.xml"/><Relationship Id="rId10" Type="http://schemas.openxmlformats.org/officeDocument/2006/relationships/audio" Target="../media/audio3.wav"/><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7.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6.jpeg"/><Relationship Id="rId2" Type="http://schemas.openxmlformats.org/officeDocument/2006/relationships/audio" Target="../media/audio2.wav"/><Relationship Id="rId13" Type="http://schemas.openxmlformats.org/officeDocument/2006/relationships/notesSlide" Target="../notesSlides/notesSlide3.xml"/><Relationship Id="rId12" Type="http://schemas.openxmlformats.org/officeDocument/2006/relationships/slideLayout" Target="../slideLayouts/slideLayout6.xml"/><Relationship Id="rId11" Type="http://schemas.openxmlformats.org/officeDocument/2006/relationships/audio" Target="../media/audio3.wav"/><Relationship Id="rId10" Type="http://schemas.openxmlformats.org/officeDocument/2006/relationships/image" Target="../media/image8.png"/><Relationship Id="rId1" Type="http://schemas.openxmlformats.org/officeDocument/2006/relationships/audio" Target="../media/audio1.wav"/></Relationships>
</file>

<file path=ppt/slides/_rels/slide6.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7.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6.jpeg"/><Relationship Id="rId2" Type="http://schemas.openxmlformats.org/officeDocument/2006/relationships/audio" Target="../media/audio2.wav"/><Relationship Id="rId12" Type="http://schemas.openxmlformats.org/officeDocument/2006/relationships/notesSlide" Target="../notesSlides/notesSlide4.xml"/><Relationship Id="rId11" Type="http://schemas.openxmlformats.org/officeDocument/2006/relationships/slideLayout" Target="../slideLayouts/slideLayout6.xml"/><Relationship Id="rId10" Type="http://schemas.openxmlformats.org/officeDocument/2006/relationships/audio" Target="../media/audio3.wav"/><Relationship Id="rId1" Type="http://schemas.openxmlformats.org/officeDocument/2006/relationships/audio" Target="../media/audio1.wav"/></Relationships>
</file>

<file path=ppt/slides/_rels/slide7.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7.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6.jpeg"/><Relationship Id="rId2" Type="http://schemas.openxmlformats.org/officeDocument/2006/relationships/audio" Target="../media/audio2.wav"/><Relationship Id="rId12" Type="http://schemas.openxmlformats.org/officeDocument/2006/relationships/notesSlide" Target="../notesSlides/notesSlide5.xml"/><Relationship Id="rId11" Type="http://schemas.openxmlformats.org/officeDocument/2006/relationships/slideLayout" Target="../slideLayouts/slideLayout6.xml"/><Relationship Id="rId10" Type="http://schemas.openxmlformats.org/officeDocument/2006/relationships/audio" Target="../media/audio3.wav"/><Relationship Id="rId1" Type="http://schemas.openxmlformats.org/officeDocument/2006/relationships/audio" Target="../media/audio1.wav"/></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audio" Target="../media/audio5.wav"/><Relationship Id="rId5" Type="http://schemas.openxmlformats.org/officeDocument/2006/relationships/image" Target="../media/image6.jpeg"/><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audio" Target="../media/audio4.wav"/><Relationship Id="rId18" Type="http://schemas.openxmlformats.org/officeDocument/2006/relationships/notesSlide" Target="../notesSlides/notesSlide6.xml"/><Relationship Id="rId17" Type="http://schemas.openxmlformats.org/officeDocument/2006/relationships/slideLayout" Target="../slideLayouts/slideLayout6.xml"/><Relationship Id="rId16" Type="http://schemas.openxmlformats.org/officeDocument/2006/relationships/audio" Target="../media/audio3.wav"/><Relationship Id="rId15" Type="http://schemas.openxmlformats.org/officeDocument/2006/relationships/image" Target="../media/image5.png"/><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7.png"/><Relationship Id="rId11" Type="http://schemas.microsoft.com/office/2007/relationships/media" Target="../media/media2.mp4"/><Relationship Id="rId10" Type="http://schemas.openxmlformats.org/officeDocument/2006/relationships/video" Target="../media/media2.mp4"/><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lá xanh trên nền trắng | Hình ảnh, Ánh trăng, H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08414" y="0"/>
            <a:ext cx="8289473" cy="62171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38300" y="642259"/>
            <a:ext cx="9144000" cy="2925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0000"/>
              </a:solidFill>
              <a:cs typeface="Times New Roman" panose="02020603050405020304" pitchFamily="18" charset="0"/>
            </a:endParaRPr>
          </a:p>
          <a:p>
            <a:pPr algn="ctr"/>
            <a:r>
              <a:rPr lang="en-US" sz="4000" b="1" dirty="0">
                <a:solidFill>
                  <a:srgbClr val="00B050"/>
                </a:solidFill>
                <a:cs typeface="Times New Roman" panose="02020603050405020304" pitchFamily="18" charset="0"/>
              </a:rPr>
              <a:t>ÔN TẬP CHUYÊN ĐỀ 1</a:t>
            </a:r>
            <a:endParaRPr lang="en-US" sz="4000" b="1" dirty="0">
              <a:solidFill>
                <a:srgbClr val="00B050"/>
              </a:solidFill>
              <a:cs typeface="Times New Roman" panose="02020603050405020304" pitchFamily="18" charset="0"/>
            </a:endParaRPr>
          </a:p>
          <a:p>
            <a:pPr algn="ctr"/>
            <a:r>
              <a:rPr lang="en-US" sz="4000" b="1" dirty="0">
                <a:solidFill>
                  <a:srgbClr val="00B050"/>
                </a:solidFill>
                <a:cs typeface="Times New Roman" panose="02020603050405020304" pitchFamily="18" charset="0"/>
              </a:rPr>
              <a:t>SINH HỌC 12 </a:t>
            </a:r>
            <a:r>
              <a:rPr lang="en-US" sz="4000" b="1" dirty="0">
                <a:solidFill>
                  <a:srgbClr val="002060"/>
                </a:solidFill>
                <a:cs typeface="Times New Roman" panose="02020603050405020304" pitchFamily="18" charset="0"/>
              </a:rPr>
              <a:t> </a:t>
            </a:r>
            <a:endParaRPr lang="en-US" sz="4000" b="1" dirty="0">
              <a:solidFill>
                <a:srgbClr val="002060"/>
              </a:solidFill>
              <a:cs typeface="Times New Roman" panose="02020603050405020304" pitchFamily="18" charset="0"/>
            </a:endParaRPr>
          </a:p>
        </p:txBody>
      </p:sp>
      <p:sp>
        <p:nvSpPr>
          <p:cNvPr id="6" name="Rectangle 5"/>
          <p:cNvSpPr/>
          <p:nvPr/>
        </p:nvSpPr>
        <p:spPr>
          <a:xfrm>
            <a:off x="2122714" y="3340786"/>
            <a:ext cx="8545286" cy="830997"/>
          </a:xfrm>
          <a:prstGeom prst="rect">
            <a:avLst/>
          </a:prstGeom>
        </p:spPr>
        <p:txBody>
          <a:bodyPr wrap="square">
            <a:spAutoFit/>
          </a:bodyPr>
          <a:lstStyle/>
          <a:p>
            <a:pPr algn="ctr">
              <a:tabLst>
                <a:tab pos="2971165" algn="ctr"/>
                <a:tab pos="5942965" algn="r"/>
              </a:tabLst>
            </a:pPr>
            <a:r>
              <a:rPr lang="en-US" sz="2400" b="1" i="1" dirty="0" err="1">
                <a:solidFill>
                  <a:schemeClr val="accent6">
                    <a:lumMod val="75000"/>
                  </a:schemeClr>
                </a:solidFill>
                <a:ea typeface="Calibri" panose="020F0502020204030204" pitchFamily="34" charset="0"/>
                <a:cs typeface="Times New Roman" panose="02020603050405020304" pitchFamily="18" charset="0"/>
              </a:rPr>
              <a:t>Kế</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hoạch</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bài</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dạy</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chuyên</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đề</a:t>
            </a:r>
            <a:r>
              <a:rPr lang="en-US" sz="2400" b="1" i="1" dirty="0">
                <a:solidFill>
                  <a:schemeClr val="accent6">
                    <a:lumMod val="75000"/>
                  </a:schemeClr>
                </a:solidFill>
                <a:ea typeface="Calibri" panose="020F0502020204030204" pitchFamily="34" charset="0"/>
                <a:cs typeface="Times New Roman" panose="02020603050405020304" pitchFamily="18" charset="0"/>
              </a:rPr>
              <a:t> Sinh </a:t>
            </a:r>
            <a:r>
              <a:rPr lang="en-US" sz="2400" b="1" i="1" dirty="0" err="1">
                <a:solidFill>
                  <a:schemeClr val="accent6">
                    <a:lumMod val="75000"/>
                  </a:schemeClr>
                </a:solidFill>
                <a:ea typeface="Calibri" panose="020F0502020204030204" pitchFamily="34" charset="0"/>
                <a:cs typeface="Times New Roman" panose="02020603050405020304" pitchFamily="18" charset="0"/>
              </a:rPr>
              <a:t>học</a:t>
            </a:r>
            <a:r>
              <a:rPr lang="en-US" sz="2400" b="1" i="1" dirty="0">
                <a:solidFill>
                  <a:schemeClr val="accent6">
                    <a:lumMod val="75000"/>
                  </a:schemeClr>
                </a:solidFill>
                <a:ea typeface="Calibri" panose="020F0502020204030204" pitchFamily="34" charset="0"/>
                <a:cs typeface="Times New Roman" panose="02020603050405020304" pitchFamily="18" charset="0"/>
              </a:rPr>
              <a:t> 12 </a:t>
            </a:r>
            <a:r>
              <a:rPr lang="en-US" sz="2400" b="1" i="1" dirty="0" err="1">
                <a:solidFill>
                  <a:schemeClr val="accent6">
                    <a:lumMod val="75000"/>
                  </a:schemeClr>
                </a:solidFill>
                <a:ea typeface="Calibri" panose="020F0502020204030204" pitchFamily="34" charset="0"/>
                <a:cs typeface="Times New Roman" panose="02020603050405020304" pitchFamily="18" charset="0"/>
              </a:rPr>
              <a:t>Bài</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Ôn</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tập</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Chương</a:t>
            </a:r>
            <a:r>
              <a:rPr lang="en-US" sz="2400" b="1" i="1" dirty="0">
                <a:solidFill>
                  <a:schemeClr val="accent6">
                    <a:lumMod val="75000"/>
                  </a:schemeClr>
                </a:solidFill>
                <a:ea typeface="Calibri" panose="020F0502020204030204" pitchFamily="34" charset="0"/>
                <a:cs typeface="Times New Roman" panose="02020603050405020304" pitchFamily="18" charset="0"/>
              </a:rPr>
              <a:t> 1 – </a:t>
            </a:r>
            <a:endParaRPr lang="en-US" sz="2400" b="1" i="1" dirty="0">
              <a:solidFill>
                <a:schemeClr val="accent6">
                  <a:lumMod val="75000"/>
                </a:schemeClr>
              </a:solidFill>
              <a:ea typeface="Calibri" panose="020F0502020204030204" pitchFamily="34" charset="0"/>
              <a:cs typeface="Times New Roman" panose="02020603050405020304" pitchFamily="18" charset="0"/>
            </a:endParaRPr>
          </a:p>
          <a:p>
            <a:pPr algn="ctr">
              <a:tabLst>
                <a:tab pos="2971165" algn="ctr"/>
                <a:tab pos="5942965" algn="r"/>
              </a:tabLst>
            </a:pPr>
            <a:r>
              <a:rPr lang="en-US" sz="2400" b="1" i="1" dirty="0" err="1">
                <a:solidFill>
                  <a:schemeClr val="accent6">
                    <a:lumMod val="75000"/>
                  </a:schemeClr>
                </a:solidFill>
                <a:ea typeface="Calibri" panose="020F0502020204030204" pitchFamily="34" charset="0"/>
                <a:cs typeface="Times New Roman" panose="02020603050405020304" pitchFamily="18" charset="0"/>
              </a:rPr>
              <a:t>Bộ</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sách</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Chân</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trời</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sáng</a:t>
            </a:r>
            <a:r>
              <a:rPr lang="en-US" sz="2400" b="1" i="1" dirty="0">
                <a:solidFill>
                  <a:schemeClr val="accent6">
                    <a:lumMod val="75000"/>
                  </a:schemeClr>
                </a:solidFill>
                <a:ea typeface="Calibri" panose="020F0502020204030204" pitchFamily="34" charset="0"/>
                <a:cs typeface="Times New Roman" panose="02020603050405020304" pitchFamily="18" charset="0"/>
              </a:rPr>
              <a:t> </a:t>
            </a:r>
            <a:r>
              <a:rPr lang="en-US" sz="2400" b="1" i="1" dirty="0" err="1">
                <a:solidFill>
                  <a:schemeClr val="accent6">
                    <a:lumMod val="75000"/>
                  </a:schemeClr>
                </a:solidFill>
                <a:ea typeface="Calibri" panose="020F0502020204030204" pitchFamily="34" charset="0"/>
                <a:cs typeface="Times New Roman" panose="02020603050405020304" pitchFamily="18" charset="0"/>
              </a:rPr>
              <a:t>tạo</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F7C5121A-1AAF-4D9B-8589-479C70F948BA}" type="slidenum">
              <a:rPr lang="en-US" smtClean="0"/>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p:cNvGrpSpPr/>
          <p:nvPr/>
        </p:nvGrpSpPr>
        <p:grpSpPr>
          <a:xfrm>
            <a:off x="-1" y="5849480"/>
            <a:ext cx="12203530" cy="325542"/>
            <a:chOff x="-1" y="5849480"/>
            <a:chExt cx="12203530" cy="325542"/>
          </a:xfrm>
        </p:grpSpPr>
        <p:sp>
          <p:nvSpPr>
            <p:cNvPr id="12" name="矩形 11"/>
            <p:cNvSpPr/>
            <p:nvPr/>
          </p:nvSpPr>
          <p:spPr>
            <a:xfrm>
              <a:off x="-1" y="5849480"/>
              <a:ext cx="12192000" cy="66003"/>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sp>
          <p:nvSpPr>
            <p:cNvPr id="13" name="矩形 12"/>
            <p:cNvSpPr/>
            <p:nvPr/>
          </p:nvSpPr>
          <p:spPr>
            <a:xfrm>
              <a:off x="11529" y="5991202"/>
              <a:ext cx="12192000" cy="183820"/>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grpSp>
      <p:grpSp>
        <p:nvGrpSpPr>
          <p:cNvPr id="2" name="组合 1"/>
          <p:cNvGrpSpPr/>
          <p:nvPr/>
        </p:nvGrpSpPr>
        <p:grpSpPr>
          <a:xfrm>
            <a:off x="-22338" y="557521"/>
            <a:ext cx="12192000" cy="249930"/>
            <a:chOff x="-22338" y="886998"/>
            <a:chExt cx="12192000" cy="249930"/>
          </a:xfrm>
        </p:grpSpPr>
        <p:sp>
          <p:nvSpPr>
            <p:cNvPr id="14" name="矩形 13"/>
            <p:cNvSpPr/>
            <p:nvPr/>
          </p:nvSpPr>
          <p:spPr>
            <a:xfrm flipV="1">
              <a:off x="-22338" y="886998"/>
              <a:ext cx="12192000" cy="45719"/>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22338" y="995800"/>
              <a:ext cx="12192000" cy="141128"/>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gr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440" y="1201890"/>
            <a:ext cx="4738464" cy="4257900"/>
          </a:xfrm>
          <a:prstGeom prst="rect">
            <a:avLst/>
          </a:prstGeom>
        </p:spPr>
      </p:pic>
      <p:sp>
        <p:nvSpPr>
          <p:cNvPr id="19" name="MH_Others_2"/>
          <p:cNvSpPr>
            <a:spLocks noChangeArrowheads="1"/>
          </p:cNvSpPr>
          <p:nvPr/>
        </p:nvSpPr>
        <p:spPr bwMode="auto">
          <a:xfrm rot="16200000">
            <a:off x="2372336" y="2834644"/>
            <a:ext cx="5232979" cy="108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NỘI DUNG CHÍNH</a:t>
            </a:r>
            <a:endParaRPr kumimoji="0" lang="en-US" altLang="zh-C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20" name="MH_Number_1"/>
          <p:cNvSpPr>
            <a:spLocks noChangeArrowheads="1"/>
          </p:cNvSpPr>
          <p:nvPr/>
        </p:nvSpPr>
        <p:spPr bwMode="auto">
          <a:xfrm>
            <a:off x="5561330" y="1327150"/>
            <a:ext cx="568325" cy="1145540"/>
          </a:xfrm>
          <a:prstGeom prst="rect">
            <a:avLst/>
          </a:prstGeom>
          <a:solidFill>
            <a:schemeClr val="accent2"/>
          </a:solidFill>
          <a:ln>
            <a:noFill/>
          </a:ln>
        </p:spPr>
        <p:txBody>
          <a:bodyPr lIns="0" tIns="0" rIns="0" bIns="0"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rPr>
              <a:t>01</a:t>
            </a:r>
            <a:endParaRPr kumimoji="0" lang="zh-CN" altLang="en-US"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endParaRPr>
          </a:p>
        </p:txBody>
      </p:sp>
      <p:sp>
        <p:nvSpPr>
          <p:cNvPr id="21" name="MH_Number_2"/>
          <p:cNvSpPr>
            <a:spLocks noChangeArrowheads="1"/>
          </p:cNvSpPr>
          <p:nvPr/>
        </p:nvSpPr>
        <p:spPr bwMode="auto">
          <a:xfrm>
            <a:off x="5551232" y="2650170"/>
            <a:ext cx="540070" cy="1487721"/>
          </a:xfrm>
          <a:prstGeom prst="rect">
            <a:avLst/>
          </a:prstGeom>
          <a:solidFill>
            <a:schemeClr val="accent6"/>
          </a:solidFill>
          <a:ln>
            <a:noFill/>
          </a:ln>
        </p:spPr>
        <p:txBody>
          <a:bodyPr lIns="0" tIns="0" rIns="0" bIns="0"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rPr>
              <a:t>02</a:t>
            </a:r>
            <a:endParaRPr kumimoji="0" lang="zh-CN" altLang="en-US"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endParaRPr>
          </a:p>
        </p:txBody>
      </p:sp>
      <p:sp>
        <p:nvSpPr>
          <p:cNvPr id="24" name="MH_Entry_1"/>
          <p:cNvSpPr>
            <a:spLocks noChangeArrowheads="1"/>
          </p:cNvSpPr>
          <p:nvPr/>
        </p:nvSpPr>
        <p:spPr bwMode="auto">
          <a:xfrm>
            <a:off x="6177915" y="1327150"/>
            <a:ext cx="5858510" cy="1145540"/>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nl-NL" sz="2400" b="1" kern="0" dirty="0">
                <a:solidFill>
                  <a:schemeClr val="bg1"/>
                </a:solidFill>
                <a:effectLst/>
                <a:ea typeface="Arial" panose="020B0604020202020204" pitchFamily="34" charset="0"/>
              </a:rPr>
              <a:t>Hệ thống hóa kiến thức Ôn tập chuyên đề 1: Sinh học phân tử bằng sơ đồ tư duy</a:t>
            </a:r>
            <a:endParaRPr lang="nl-NL" sz="2400" b="1" kern="0" dirty="0">
              <a:solidFill>
                <a:schemeClr val="bg1"/>
              </a:solidFill>
              <a:effectLst/>
              <a:ea typeface="Arial" panose="020B0604020202020204" pitchFamily="34" charset="0"/>
            </a:endParaRPr>
          </a:p>
        </p:txBody>
      </p:sp>
      <p:sp>
        <p:nvSpPr>
          <p:cNvPr id="25" name="MH_Entry_2"/>
          <p:cNvSpPr>
            <a:spLocks noChangeArrowheads="1"/>
          </p:cNvSpPr>
          <p:nvPr/>
        </p:nvSpPr>
        <p:spPr bwMode="auto">
          <a:xfrm>
            <a:off x="6166485" y="2649855"/>
            <a:ext cx="5875020" cy="1342390"/>
          </a:xfrm>
          <a:prstGeom prst="rect">
            <a:avLst/>
          </a:prstGeom>
          <a:solidFill>
            <a:schemeClr val="accent6"/>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lvl="0" algn="just" eaLnBrk="1" hangingPunct="1">
              <a:defRPr/>
            </a:pP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r>
              <a:rPr lang="nl-NL" sz="2800" b="1" kern="0" dirty="0">
                <a:solidFill>
                  <a:schemeClr val="bg1"/>
                </a:solidFill>
                <a:ea typeface="Arial" panose="020B0604020202020204" pitchFamily="34" charset="0"/>
              </a:rPr>
              <a:t>Củng cố kiến thức</a:t>
            </a:r>
            <a:r>
              <a:rPr lang="nl-NL" sz="2800" b="1" kern="0" dirty="0">
                <a:solidFill>
                  <a:schemeClr val="bg1"/>
                </a:solidFill>
                <a:effectLst/>
                <a:ea typeface="Arial" panose="020B0604020202020204" pitchFamily="34" charset="0"/>
              </a:rPr>
              <a:t> chuyên đề 1 bằng cách</a:t>
            </a:r>
            <a:r>
              <a:rPr lang="en-US" altLang="nl-NL" sz="2800" b="1" kern="0" dirty="0">
                <a:solidFill>
                  <a:schemeClr val="bg1"/>
                </a:solidFill>
                <a:effectLst/>
                <a:ea typeface="Arial" panose="020B0604020202020204" pitchFamily="34" charset="0"/>
              </a:rPr>
              <a:t> </a:t>
            </a:r>
            <a:r>
              <a:rPr lang="nl-NL" sz="2800" b="1" kern="0" dirty="0">
                <a:solidFill>
                  <a:schemeClr val="bg1"/>
                </a:solidFill>
                <a:effectLst/>
                <a:ea typeface="Arial" panose="020B0604020202020204" pitchFamily="34" charset="0"/>
              </a:rPr>
              <a:t>trả lời câu hỏi trắc nghiệm</a:t>
            </a:r>
            <a:endParaRPr lang="zh-CN" altLang="en-US" sz="2800" b="1"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32" name="MH_Number_1"/>
          <p:cNvSpPr>
            <a:spLocks noChangeArrowheads="1"/>
          </p:cNvSpPr>
          <p:nvPr/>
        </p:nvSpPr>
        <p:spPr bwMode="auto">
          <a:xfrm>
            <a:off x="5593080" y="4314825"/>
            <a:ext cx="514985" cy="1131570"/>
          </a:xfrm>
          <a:prstGeom prst="rect">
            <a:avLst/>
          </a:prstGeom>
          <a:solidFill>
            <a:srgbClr val="9F7906"/>
          </a:solidFill>
          <a:ln>
            <a:noFill/>
          </a:ln>
        </p:spPr>
        <p:txBody>
          <a:bodyPr lIns="0" tIns="0" rIns="0" bIns="0"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rPr>
              <a:t>03</a:t>
            </a:r>
            <a:endParaRPr kumimoji="0" lang="zh-CN" altLang="en-US" sz="2520" b="1" i="0" u="none" strike="noStrike" kern="1200" cap="none" spc="0" normalizeH="0" baseline="0" noProof="0" dirty="0">
              <a:ln>
                <a:noFill/>
              </a:ln>
              <a:solidFill>
                <a:srgbClr val="FFFFFF"/>
              </a:solidFill>
              <a:effectLst/>
              <a:uLnTx/>
              <a:uFillTx/>
              <a:latin typeface="Microsoft YaHei" panose="020B0503020204020204" charset="-122"/>
              <a:ea typeface="Microsoft YaHei" panose="020B0503020204020204" charset="-122"/>
              <a:cs typeface="+mn-cs"/>
              <a:sym typeface="Times New Roman" panose="02020603050405020304" pitchFamily="18" charset="0"/>
            </a:endParaRPr>
          </a:p>
        </p:txBody>
      </p:sp>
      <p:sp>
        <p:nvSpPr>
          <p:cNvPr id="33" name="MH_Entry_1"/>
          <p:cNvSpPr>
            <a:spLocks noChangeArrowheads="1"/>
          </p:cNvSpPr>
          <p:nvPr/>
        </p:nvSpPr>
        <p:spPr bwMode="auto">
          <a:xfrm>
            <a:off x="6177915" y="4314825"/>
            <a:ext cx="5859145" cy="1056005"/>
          </a:xfrm>
          <a:prstGeom prst="rect">
            <a:avLst/>
          </a:prstGeom>
          <a:solidFill>
            <a:srgbClr val="9F7906"/>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Vận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dụng</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kiến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thức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chuyên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đề</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1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làm</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bài</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tập</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về</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nhà</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và</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giải</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đáp</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thắc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mắc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p:comb/>
      </p:transition>
    </mc:Choice>
    <mc:Fallback>
      <p:transition>
        <p:comb/>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p:cNvSpPr/>
          <p:nvPr/>
        </p:nvSpPr>
        <p:spPr>
          <a:xfrm>
            <a:off x="156453" y="3648807"/>
            <a:ext cx="2236107" cy="2203631"/>
          </a:xfrm>
          <a:prstGeom prst="roundRect">
            <a:avLst/>
          </a:prstGeom>
          <a:solidFill>
            <a:srgbClr val="FFFF00"/>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err="1">
                <a:ln>
                  <a:noFill/>
                </a:ln>
                <a:solidFill>
                  <a:prstClr val="black"/>
                </a:solidFill>
                <a:effectLst/>
                <a:uLnTx/>
                <a:uFillTx/>
                <a:ea typeface="+mn-ea"/>
                <a:cs typeface="+mn-lt"/>
              </a:rPr>
              <a:t>Hoạt</a:t>
            </a:r>
            <a:r>
              <a:rPr kumimoji="0" lang="en-US" sz="2400" i="0" u="none" strike="noStrike" kern="1200" cap="none" spc="0" normalizeH="0" baseline="0" noProof="0" dirty="0">
                <a:ln>
                  <a:noFill/>
                </a:ln>
                <a:solidFill>
                  <a:prstClr val="black"/>
                </a:solidFill>
                <a:effectLst/>
                <a:uLnTx/>
                <a:uFillTx/>
                <a:ea typeface="+mn-ea"/>
                <a:cs typeface="+mn-lt"/>
              </a:rPr>
              <a:t> </a:t>
            </a:r>
            <a:r>
              <a:rPr kumimoji="0" lang="en-US" sz="2400" i="0" u="none" strike="noStrike" kern="1200" cap="none" spc="0" normalizeH="0" baseline="0" noProof="0" dirty="0" err="1">
                <a:ln>
                  <a:noFill/>
                </a:ln>
                <a:solidFill>
                  <a:prstClr val="black"/>
                </a:solidFill>
                <a:effectLst/>
                <a:uLnTx/>
                <a:uFillTx/>
                <a:ea typeface="+mn-ea"/>
                <a:cs typeface="+mn-lt"/>
              </a:rPr>
              <a:t>động</a:t>
            </a:r>
            <a:r>
              <a:rPr kumimoji="0" lang="en-US" sz="2400" i="0" u="none" strike="noStrike" kern="1200" cap="none" spc="0" normalizeH="0" baseline="0" noProof="0" dirty="0">
                <a:ln>
                  <a:noFill/>
                </a:ln>
                <a:solidFill>
                  <a:prstClr val="black"/>
                </a:solidFill>
                <a:effectLst/>
                <a:uLnTx/>
                <a:uFillTx/>
                <a:ea typeface="+mn-ea"/>
                <a:cs typeface="+mn-lt"/>
              </a:rPr>
              <a:t>: </a:t>
            </a:r>
            <a:r>
              <a:rPr lang="en-US" sz="2400" dirty="0" err="1">
                <a:solidFill>
                  <a:prstClr val="black"/>
                </a:solidFill>
                <a:cs typeface="+mn-lt"/>
              </a:rPr>
              <a:t>Lớp</a:t>
            </a:r>
            <a:r>
              <a:rPr lang="en-US" sz="2400" dirty="0">
                <a:solidFill>
                  <a:prstClr val="black"/>
                </a:solidFill>
                <a:cs typeface="+mn-lt"/>
              </a:rPr>
              <a:t> chia </a:t>
            </a:r>
            <a:r>
              <a:rPr lang="en-US" sz="2400" dirty="0" err="1">
                <a:solidFill>
                  <a:prstClr val="black"/>
                </a:solidFill>
                <a:cs typeface="+mn-lt"/>
              </a:rPr>
              <a:t>thành</a:t>
            </a:r>
            <a:r>
              <a:rPr lang="en-US" sz="2400" dirty="0">
                <a:solidFill>
                  <a:prstClr val="black"/>
                </a:solidFill>
                <a:cs typeface="+mn-lt"/>
              </a:rPr>
              <a:t> 6 n</a:t>
            </a:r>
            <a:r>
              <a:rPr kumimoji="0" lang="en-US" sz="2400" i="0" u="none" strike="noStrike" kern="1200" cap="none" spc="0" normalizeH="0" baseline="0" noProof="0" dirty="0" err="1">
                <a:ln>
                  <a:noFill/>
                </a:ln>
                <a:solidFill>
                  <a:prstClr val="black"/>
                </a:solidFill>
                <a:effectLst/>
                <a:uLnTx/>
                <a:uFillTx/>
                <a:ea typeface="+mn-ea"/>
                <a:cs typeface="+mn-lt"/>
              </a:rPr>
              <a:t>hóm</a:t>
            </a:r>
            <a:r>
              <a:rPr kumimoji="0" lang="en-US" sz="2400" i="0" u="none" strike="noStrike" kern="1200" cap="none" spc="0" normalizeH="0" baseline="0" noProof="0" dirty="0">
                <a:ln>
                  <a:noFill/>
                </a:ln>
                <a:solidFill>
                  <a:prstClr val="black"/>
                </a:solidFill>
                <a:effectLst/>
                <a:uLnTx/>
                <a:uFillTx/>
                <a:ea typeface="+mn-ea"/>
                <a:cs typeface="+mn-lt"/>
              </a:rPr>
              <a:t>  (2 </a:t>
            </a:r>
            <a:r>
              <a:rPr kumimoji="0" lang="en-US" sz="2400" i="0" u="none" strike="noStrike" kern="1200" cap="none" spc="0" normalizeH="0" baseline="0" noProof="0" dirty="0" err="1">
                <a:ln>
                  <a:noFill/>
                </a:ln>
                <a:solidFill>
                  <a:prstClr val="black"/>
                </a:solidFill>
                <a:effectLst/>
                <a:uLnTx/>
                <a:uFillTx/>
                <a:ea typeface="+mn-ea"/>
                <a:cs typeface="+mn-lt"/>
              </a:rPr>
              <a:t>bàn</a:t>
            </a:r>
            <a:r>
              <a:rPr lang="en-US" sz="2400" dirty="0">
                <a:solidFill>
                  <a:prstClr val="black"/>
                </a:solidFill>
                <a:cs typeface="+mn-lt"/>
              </a:rPr>
              <a:t> </a:t>
            </a:r>
            <a:r>
              <a:rPr lang="en-US" sz="2400" dirty="0" err="1">
                <a:solidFill>
                  <a:prstClr val="black"/>
                </a:solidFill>
                <a:cs typeface="+mn-lt"/>
              </a:rPr>
              <a:t>hướng</a:t>
            </a:r>
            <a:r>
              <a:rPr lang="en-US" sz="2400" dirty="0">
                <a:solidFill>
                  <a:prstClr val="black"/>
                </a:solidFill>
                <a:cs typeface="+mn-lt"/>
              </a:rPr>
              <a:t> </a:t>
            </a:r>
            <a:r>
              <a:rPr lang="en-US" sz="2400" dirty="0" err="1">
                <a:solidFill>
                  <a:prstClr val="black"/>
                </a:solidFill>
                <a:cs typeface="+mn-lt"/>
              </a:rPr>
              <a:t>vào</a:t>
            </a:r>
            <a:r>
              <a:rPr lang="en-US" sz="2400" dirty="0">
                <a:solidFill>
                  <a:prstClr val="black"/>
                </a:solidFill>
                <a:cs typeface="+mn-lt"/>
              </a:rPr>
              <a:t> </a:t>
            </a:r>
            <a:r>
              <a:rPr lang="en-US" sz="2400" dirty="0" err="1">
                <a:solidFill>
                  <a:prstClr val="black"/>
                </a:solidFill>
                <a:cs typeface="+mn-lt"/>
              </a:rPr>
              <a:t>nhau</a:t>
            </a:r>
            <a:r>
              <a:rPr lang="en-US" sz="2400" dirty="0">
                <a:solidFill>
                  <a:prstClr val="black"/>
                </a:solidFill>
                <a:cs typeface="+mn-lt"/>
              </a:rPr>
              <a:t>)</a:t>
            </a:r>
            <a:endParaRPr kumimoji="0" lang="en-US" sz="2400" i="0" u="none" strike="noStrike" kern="1200" cap="none" spc="0" normalizeH="0" baseline="0" noProof="0" dirty="0">
              <a:ln>
                <a:noFill/>
              </a:ln>
              <a:solidFill>
                <a:prstClr val="black"/>
              </a:solidFill>
              <a:effectLst/>
              <a:uLnTx/>
              <a:uFillTx/>
              <a:ea typeface="+mn-ea"/>
              <a:cs typeface="+mn-lt"/>
            </a:endParaRPr>
          </a:p>
        </p:txBody>
      </p:sp>
      <p:sp>
        <p:nvSpPr>
          <p:cNvPr id="19" name="Rectangle: Rounded Corners 7"/>
          <p:cNvSpPr/>
          <p:nvPr/>
        </p:nvSpPr>
        <p:spPr>
          <a:xfrm>
            <a:off x="2610698" y="3661957"/>
            <a:ext cx="2549265" cy="1962954"/>
          </a:xfrm>
          <a:prstGeom prst="roundRect">
            <a:avLst/>
          </a:prstGeom>
          <a:solidFill>
            <a:schemeClr val="accent5">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Nghiên</a:t>
            </a:r>
            <a:r>
              <a:rPr kumimoji="0" lang="en-US" sz="240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240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SGK </a:t>
            </a:r>
            <a:r>
              <a:rPr lang="nl-NL" sz="2400" kern="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chuyên đề 1: Sinh học phân tử</a:t>
            </a:r>
            <a:endPar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Rectangle: Rounded Corners 7"/>
          <p:cNvSpPr/>
          <p:nvPr/>
        </p:nvSpPr>
        <p:spPr>
          <a:xfrm>
            <a:off x="8932720" y="3619343"/>
            <a:ext cx="2974098" cy="1962954"/>
          </a:xfrm>
          <a:prstGeom prst="roundRect">
            <a:avLst/>
          </a:prstGeom>
          <a:solidFill>
            <a:srgbClr val="FDCC99"/>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phút</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hết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giờ</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các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nhóm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ghi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đáp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bảng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theo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thứ</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tự</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tứ</a:t>
            </a:r>
            <a:r>
              <a:rPr lang="en-US" sz="2400" dirty="0">
                <a:solidFill>
                  <a:prstClr val="black"/>
                </a:solidFill>
                <a:latin typeface="Calibri" panose="020F0502020204030204" pitchFamily="34" charset="0"/>
                <a:cs typeface="Calibri" panose="020F0502020204030204" pitchFamily="34" charset="0"/>
              </a:rPr>
              <a:t> 1 </a:t>
            </a:r>
            <a:r>
              <a:rPr lang="en-US" sz="2400" dirty="0" err="1">
                <a:solidFill>
                  <a:prstClr val="black"/>
                </a:solidFill>
                <a:latin typeface="Calibri" panose="020F0502020204030204" pitchFamily="34" charset="0"/>
                <a:cs typeface="Calibri" panose="020F0502020204030204" pitchFamily="34" charset="0"/>
              </a:rPr>
              <a:t>đến</a:t>
            </a:r>
            <a:r>
              <a:rPr lang="en-US" sz="2400" dirty="0">
                <a:solidFill>
                  <a:prstClr val="black"/>
                </a:solidFill>
                <a:latin typeface="Calibri" panose="020F0502020204030204" pitchFamily="34" charset="0"/>
                <a:cs typeface="Calibri" panose="020F0502020204030204" pitchFamily="34" charset="0"/>
              </a:rPr>
              <a:t> 8)</a:t>
            </a:r>
            <a:endParaRPr kumimoji="0" lang="en-US" sz="24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Rectangle 28"/>
          <p:cNvSpPr/>
          <p:nvPr/>
        </p:nvSpPr>
        <p:spPr>
          <a:xfrm>
            <a:off x="3663133" y="380347"/>
            <a:ext cx="8387354" cy="892552"/>
          </a:xfrm>
          <a:prstGeom prst="rect">
            <a:avLst/>
          </a:prstGeom>
          <a:solidFill>
            <a:schemeClr val="accent5">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200" b="1" i="0" u="none" strike="noStrike" kern="1200" cap="none" spc="0" normalizeH="0" baseline="0" noProof="0" dirty="0">
                <a:ln w="13462">
                  <a:solidFill>
                    <a:prstClr val="white"/>
                  </a:solidFill>
                  <a:prstDash val="solid"/>
                </a:ln>
                <a:solidFill>
                  <a:srgbClr val="5B9BD5">
                    <a:lumMod val="50000"/>
                  </a:srgbClr>
                </a:solidFill>
                <a:effectLst>
                  <a:outerShdw dist="38100" dir="2700000" algn="bl" rotWithShape="0">
                    <a:srgbClr val="5B9BD5"/>
                  </a:outerShdw>
                </a:effectLst>
                <a:uLnTx/>
                <a:uFillTx/>
                <a:ea typeface="+mn-ea"/>
                <a:cs typeface="+mn-cs"/>
              </a:rPr>
              <a:t>HÌNH THÀNH KIẾN THỨC</a:t>
            </a:r>
            <a:endParaRPr kumimoji="0" lang="en-US" sz="5200" b="1" i="0" u="none" strike="noStrike" kern="1200" cap="none" spc="0" normalizeH="0" baseline="0" noProof="0" dirty="0">
              <a:ln w="13462">
                <a:solidFill>
                  <a:prstClr val="white"/>
                </a:solidFill>
                <a:prstDash val="solid"/>
              </a:ln>
              <a:solidFill>
                <a:srgbClr val="5B9BD5">
                  <a:lumMod val="50000"/>
                </a:srgbClr>
              </a:solidFill>
              <a:effectLst>
                <a:outerShdw dist="38100" dir="2700000" algn="bl" rotWithShape="0">
                  <a:srgbClr val="5B9BD5"/>
                </a:outerShdw>
              </a:effectLst>
              <a:uLnTx/>
              <a:uFillTx/>
              <a:ea typeface="+mn-ea"/>
              <a:cs typeface="+mn-cs"/>
            </a:endParaRPr>
          </a:p>
        </p:txBody>
      </p:sp>
      <p:sp>
        <p:nvSpPr>
          <p:cNvPr id="32" name="Rectangle: Rounded Corners 7"/>
          <p:cNvSpPr/>
          <p:nvPr/>
        </p:nvSpPr>
        <p:spPr>
          <a:xfrm>
            <a:off x="5480592" y="3619343"/>
            <a:ext cx="3175269" cy="1962954"/>
          </a:xfrm>
          <a:prstGeom prst="roundRect">
            <a:avLst/>
          </a:prstGeom>
          <a:solidFill>
            <a:schemeClr val="accent6">
              <a:lumMod val="20000"/>
              <a:lumOff val="8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khóa</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h</a:t>
            </a: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oàn</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sơ</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đồ</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tư</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duy</a:t>
            </a:r>
            <a:r>
              <a:rPr lang="en-US" sz="2400" dirty="0">
                <a:solidFill>
                  <a:prstClr val="black"/>
                </a:solidFill>
                <a:latin typeface="Calibri" panose="020F0502020204030204" pitchFamily="34" charset="0"/>
                <a:cs typeface="Calibri" panose="020F0502020204030204" pitchFamily="34" charset="0"/>
              </a:rPr>
              <a:t> ở </a:t>
            </a:r>
            <a:r>
              <a:rPr lang="en-US" sz="2400" dirty="0" err="1">
                <a:solidFill>
                  <a:prstClr val="black"/>
                </a:solidFill>
                <a:latin typeface="Calibri" panose="020F0502020204030204" pitchFamily="34" charset="0"/>
                <a:cs typeface="Calibri" panose="020F0502020204030204" pitchFamily="34" charset="0"/>
              </a:rPr>
              <a:t>các</a:t>
            </a:r>
            <a:r>
              <a:rPr lang="en-US" sz="2400" dirty="0">
                <a:solidFill>
                  <a:prstClr val="black"/>
                </a:solidFill>
                <a:latin typeface="Calibri" panose="020F0502020204030204" pitchFamily="34" charset="0"/>
                <a:cs typeface="Calibri" panose="020F0502020204030204" pitchFamily="34" charset="0"/>
              </a:rPr>
              <a:t> ô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(1) </a:t>
            </a:r>
            <a:r>
              <a:rPr lang="en-US" sz="2400" dirty="0" err="1">
                <a:solidFill>
                  <a:prstClr val="black"/>
                </a:solidFill>
                <a:latin typeface="Calibri" panose="020F0502020204030204" pitchFamily="34" charset="0"/>
                <a:cs typeface="Calibri" panose="020F0502020204030204" pitchFamily="34" charset="0"/>
              </a:rPr>
              <a:t>đến</a:t>
            </a:r>
            <a:r>
              <a:rPr lang="en-US" sz="2400" dirty="0">
                <a:solidFill>
                  <a:prstClr val="black"/>
                </a:solidFill>
                <a:latin typeface="Calibri" panose="020F0502020204030204" pitchFamily="34" charset="0"/>
                <a:cs typeface="Calibri" panose="020F0502020204030204" pitchFamily="34" charset="0"/>
              </a:rPr>
              <a:t> (8)</a:t>
            </a:r>
            <a:endPar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3" name="Picture 2" descr="Copyediting | AnnaProofi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36243" y="5164485"/>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lideShare Computer Icons Presentation slide, icon, orange, presentation,  logo png | PNGWing"/>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a:fillRect/>
          </a:stretch>
        </p:blipFill>
        <p:spPr bwMode="auto">
          <a:xfrm>
            <a:off x="1092281" y="5852439"/>
            <a:ext cx="1170209" cy="9536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4486642" y="1506669"/>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2262490" y="0"/>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p:cNvSpPr/>
          <p:nvPr/>
        </p:nvSpPr>
        <p:spPr>
          <a:xfrm>
            <a:off x="2707918" y="1746615"/>
            <a:ext cx="9026423" cy="1230204"/>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FF0000"/>
                </a:solidFill>
                <a:ea typeface="Calibri" panose="020F0502020204030204" pitchFamily="34" charset="0"/>
                <a:cs typeface="Times New Roman" panose="02020603050405020304" pitchFamily="18" charset="0"/>
              </a:rPr>
              <a:t>HỆ THỐNG HÓA KIẾN THỨC</a:t>
            </a:r>
            <a:endParaRPr lang="en-US" sz="3200" b="1" dirty="0">
              <a:solidFill>
                <a:srgbClr val="FF0000"/>
              </a:solidFil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1"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(K</a:t>
            </a:r>
            <a:r>
              <a:rPr lang="en-US" sz="2800" i="1" dirty="0">
                <a:solidFill>
                  <a:schemeClr val="tx1"/>
                </a:solidFill>
                <a:ea typeface="Calibri" panose="020F0502020204030204" pitchFamily="34" charset="0"/>
                <a:cs typeface="Times New Roman" panose="02020603050405020304" pitchFamily="18" charset="0"/>
              </a:rPr>
              <a:t>ĩ </a:t>
            </a:r>
            <a:r>
              <a:rPr lang="en-US" sz="2800" i="1" dirty="0" err="1">
                <a:solidFill>
                  <a:schemeClr val="tx1"/>
                </a:solidFill>
                <a:ea typeface="Calibri" panose="020F0502020204030204" pitchFamily="34" charset="0"/>
                <a:cs typeface="Times New Roman" panose="02020603050405020304" pitchFamily="18" charset="0"/>
              </a:rPr>
              <a:t>thuật</a:t>
            </a:r>
            <a:r>
              <a:rPr lang="en-US" sz="2800" i="1" dirty="0">
                <a:solidFill>
                  <a:schemeClr val="tx1"/>
                </a:solidFill>
                <a:ea typeface="Calibri" panose="020F0502020204030204" pitchFamily="34" charset="0"/>
                <a:cs typeface="Times New Roman" panose="02020603050405020304" pitchFamily="18" charset="0"/>
              </a:rPr>
              <a:t> </a:t>
            </a:r>
            <a:r>
              <a:rPr lang="en-US" sz="2800" i="1" dirty="0" err="1">
                <a:solidFill>
                  <a:schemeClr val="tx1"/>
                </a:solidFill>
                <a:ea typeface="Calibri" panose="020F0502020204030204" pitchFamily="34" charset="0"/>
                <a:cs typeface="Times New Roman" panose="02020603050405020304" pitchFamily="18" charset="0"/>
              </a:rPr>
              <a:t>khăn</a:t>
            </a:r>
            <a:r>
              <a:rPr lang="en-US" sz="2800" i="1" dirty="0">
                <a:solidFill>
                  <a:schemeClr val="tx1"/>
                </a:solidFill>
                <a:ea typeface="Calibri" panose="020F0502020204030204" pitchFamily="34" charset="0"/>
                <a:cs typeface="Times New Roman" panose="02020603050405020304" pitchFamily="18" charset="0"/>
              </a:rPr>
              <a:t> </a:t>
            </a:r>
            <a:r>
              <a:rPr lang="en-US" sz="2800" i="1" dirty="0" err="1">
                <a:solidFill>
                  <a:schemeClr val="tx1"/>
                </a:solidFill>
                <a:ea typeface="Calibri" panose="020F0502020204030204" pitchFamily="34" charset="0"/>
                <a:cs typeface="Times New Roman" panose="02020603050405020304" pitchFamily="18" charset="0"/>
              </a:rPr>
              <a:t>trải</a:t>
            </a:r>
            <a:r>
              <a:rPr lang="en-US" sz="2800" i="1" dirty="0">
                <a:solidFill>
                  <a:schemeClr val="tx1"/>
                </a:solidFill>
                <a:ea typeface="Calibri" panose="020F0502020204030204" pitchFamily="34" charset="0"/>
                <a:cs typeface="Times New Roman" panose="02020603050405020304" pitchFamily="18" charset="0"/>
              </a:rPr>
              <a:t> </a:t>
            </a:r>
            <a:r>
              <a:rPr lang="en-US" sz="2800" i="1" dirty="0" err="1">
                <a:solidFill>
                  <a:schemeClr val="tx1"/>
                </a:solidFill>
                <a:ea typeface="Calibri" panose="020F0502020204030204" pitchFamily="34" charset="0"/>
                <a:cs typeface="Times New Roman" panose="02020603050405020304" pitchFamily="18" charset="0"/>
              </a:rPr>
              <a:t>bàn</a:t>
            </a:r>
            <a:r>
              <a:rPr lang="en-US" sz="2800" i="1" dirty="0">
                <a:solidFill>
                  <a:schemeClr val="tx1"/>
                </a:solidFill>
                <a:ea typeface="Calibri" panose="020F0502020204030204" pitchFamily="34" charset="0"/>
                <a:cs typeface="Times New Roman" panose="02020603050405020304" pitchFamily="18" charset="0"/>
              </a:rPr>
              <a:t>)</a:t>
            </a:r>
            <a:endParaRPr kumimoji="0" lang="en-US" sz="2400" i="1" u="none" strike="noStrike" kern="1200" cap="none" spc="0" normalizeH="0" baseline="0" noProof="0" dirty="0">
              <a:ln>
                <a:noFill/>
              </a:ln>
              <a:solidFill>
                <a:schemeClr val="tx1"/>
              </a:solidFill>
              <a:effectLst/>
              <a:uLnTx/>
              <a:uFillTx/>
              <a:ea typeface="+mn-ea"/>
              <a:cs typeface="Arial" panose="020B0604020202020204" pitchFamily="34" charset="0"/>
            </a:endParaRPr>
          </a:p>
        </p:txBody>
      </p:sp>
      <p:pic>
        <p:nvPicPr>
          <p:cNvPr id="23"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98" t="8932" r="15052" b="9818"/>
          <a:stretch>
            <a:fillRect/>
          </a:stretch>
        </p:blipFill>
        <p:spPr bwMode="auto">
          <a:xfrm>
            <a:off x="8873998" y="5031179"/>
            <a:ext cx="1545771" cy="18268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srcRect l="10057" r="4605" b="13546"/>
          <a:stretch>
            <a:fillRect/>
          </a:stretch>
        </p:blipFill>
        <p:spPr>
          <a:xfrm>
            <a:off x="-104189" y="802486"/>
            <a:ext cx="2959612" cy="15797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sp>
        <p:nvSpPr>
          <p:cNvPr id="13" name="Rectangle: Rounded Corners 7"/>
          <p:cNvSpPr/>
          <p:nvPr/>
        </p:nvSpPr>
        <p:spPr>
          <a:xfrm>
            <a:off x="-1270" y="635"/>
            <a:ext cx="1630680" cy="1961515"/>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 THỐNG HÓA KIẾN THỨC</a:t>
            </a:r>
            <a:endPar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4" name="Picture 3"/>
          <p:cNvPicPr>
            <a:picLocks noChangeAspect="1"/>
          </p:cNvPicPr>
          <p:nvPr/>
        </p:nvPicPr>
        <p:blipFill>
          <a:blip r:embed="rId1"/>
          <a:stretch>
            <a:fillRect/>
          </a:stretch>
        </p:blipFill>
        <p:spPr>
          <a:xfrm>
            <a:off x="1749425" y="0"/>
            <a:ext cx="9366250" cy="66789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grpSp>
        <p:nvGrpSpPr>
          <p:cNvPr id="3" name="Group 2"/>
          <p:cNvGrpSpPr/>
          <p:nvPr/>
        </p:nvGrpSpPr>
        <p:grpSpPr>
          <a:xfrm>
            <a:off x="766252" y="381887"/>
            <a:ext cx="7971029" cy="5935221"/>
            <a:chOff x="787842" y="286002"/>
            <a:chExt cx="7971029" cy="5935221"/>
          </a:xfrm>
        </p:grpSpPr>
        <p:sp>
          <p:nvSpPr>
            <p:cNvPr id="11" name="Rectangle 10"/>
            <p:cNvSpPr/>
            <p:nvPr/>
          </p:nvSpPr>
          <p:spPr>
            <a:xfrm>
              <a:off x="787842" y="2565377"/>
              <a:ext cx="2552589" cy="1683026"/>
            </a:xfrm>
            <a:prstGeom prst="rect">
              <a:avLst/>
            </a:prstGeom>
            <a:solidFill>
              <a:srgbClr val="FFFFFF"/>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SINH HỌC PHÂN TỬ</a:t>
              </a:r>
              <a:endParaRPr lang="en-US" sz="3200" b="1" dirty="0">
                <a:solidFill>
                  <a:srgbClr val="FF0000"/>
                </a:solidFill>
              </a:endParaRPr>
            </a:p>
          </p:txBody>
        </p:sp>
        <p:sp>
          <p:nvSpPr>
            <p:cNvPr id="14" name="Rectangle 13"/>
            <p:cNvSpPr/>
            <p:nvPr/>
          </p:nvSpPr>
          <p:spPr>
            <a:xfrm>
              <a:off x="5885730" y="2468219"/>
              <a:ext cx="2870642" cy="1683026"/>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rPr>
                <a:t>Tách</a:t>
              </a:r>
              <a:r>
                <a:rPr lang="en-US" sz="2800" b="1" dirty="0">
                  <a:solidFill>
                    <a:schemeClr val="tx1"/>
                  </a:solidFill>
                </a:rPr>
                <a:t> </a:t>
              </a:r>
              <a:r>
                <a:rPr lang="en-US" sz="2800" b="1" dirty="0" err="1">
                  <a:solidFill>
                    <a:schemeClr val="tx1"/>
                  </a:solidFill>
                </a:rPr>
                <a:t>triết</a:t>
              </a:r>
              <a:r>
                <a:rPr lang="en-US" sz="2800" b="1" dirty="0">
                  <a:solidFill>
                    <a:schemeClr val="tx1"/>
                  </a:solidFill>
                </a:rPr>
                <a:t> DNA </a:t>
              </a:r>
              <a:r>
                <a:rPr lang="en-US" sz="2800" b="1" dirty="0" err="1">
                  <a:solidFill>
                    <a:schemeClr val="tx1"/>
                  </a:solidFill>
                </a:rPr>
                <a:t>từ</a:t>
              </a:r>
              <a:r>
                <a:rPr lang="en-US" sz="2800" b="1" dirty="0">
                  <a:solidFill>
                    <a:schemeClr val="tx1"/>
                  </a:solidFill>
                </a:rPr>
                <a:t> </a:t>
              </a:r>
              <a:r>
                <a:rPr lang="en-US" sz="2800" b="1" dirty="0" err="1">
                  <a:solidFill>
                    <a:schemeClr val="tx1"/>
                  </a:solidFill>
                </a:rPr>
                <a:t>tế</a:t>
              </a:r>
              <a:r>
                <a:rPr lang="en-US" sz="2800" b="1" dirty="0">
                  <a:solidFill>
                    <a:schemeClr val="tx1"/>
                  </a:solidFill>
                </a:rPr>
                <a:t> </a:t>
              </a:r>
              <a:r>
                <a:rPr lang="en-US" sz="2800" b="1" dirty="0" err="1">
                  <a:solidFill>
                    <a:schemeClr val="tx1"/>
                  </a:solidFill>
                </a:rPr>
                <a:t>bào</a:t>
              </a:r>
              <a:endParaRPr lang="en-US" sz="2800" b="1" dirty="0">
                <a:solidFill>
                  <a:schemeClr val="tx1"/>
                </a:solidFill>
              </a:endParaRPr>
            </a:p>
          </p:txBody>
        </p:sp>
        <p:cxnSp>
          <p:nvCxnSpPr>
            <p:cNvPr id="19" name="Straight Arrow Connector 18"/>
            <p:cNvCxnSpPr/>
            <p:nvPr/>
          </p:nvCxnSpPr>
          <p:spPr>
            <a:xfrm flipV="1">
              <a:off x="3362905" y="3396615"/>
              <a:ext cx="2503170" cy="2095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5888229" y="286002"/>
              <a:ext cx="2870642" cy="1683026"/>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rPr>
                <a:t>Khái</a:t>
              </a:r>
              <a:r>
                <a:rPr lang="en-US" sz="2800" b="1" dirty="0">
                  <a:solidFill>
                    <a:schemeClr val="tx1"/>
                  </a:solidFill>
                </a:rPr>
                <a:t> </a:t>
              </a:r>
              <a:r>
                <a:rPr lang="en-US" sz="2800" b="1" dirty="0" err="1">
                  <a:solidFill>
                    <a:schemeClr val="tx1"/>
                  </a:solidFill>
                </a:rPr>
                <a:t>quát</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học</a:t>
              </a:r>
              <a:r>
                <a:rPr lang="en-US" sz="2800" b="1" dirty="0">
                  <a:solidFill>
                    <a:schemeClr val="tx1"/>
                  </a:solidFill>
                </a:rPr>
                <a:t> </a:t>
              </a:r>
              <a:r>
                <a:rPr lang="en-US" sz="2800" b="1" dirty="0" err="1">
                  <a:solidFill>
                    <a:schemeClr val="tx1"/>
                  </a:solidFill>
                </a:rPr>
                <a:t>phân</a:t>
              </a:r>
              <a:r>
                <a:rPr lang="en-US" sz="2800" b="1" dirty="0">
                  <a:solidFill>
                    <a:schemeClr val="tx1"/>
                  </a:solidFill>
                </a:rPr>
                <a:t> </a:t>
              </a:r>
              <a:r>
                <a:rPr lang="en-US" sz="2800" b="1" dirty="0" err="1">
                  <a:solidFill>
                    <a:schemeClr val="tx1"/>
                  </a:solidFill>
                </a:rPr>
                <a:t>tử</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các</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tựu</a:t>
              </a:r>
              <a:endParaRPr lang="en-US" sz="2800" b="1" dirty="0">
                <a:solidFill>
                  <a:schemeClr val="tx1"/>
                </a:solidFill>
              </a:endParaRPr>
            </a:p>
          </p:txBody>
        </p:sp>
        <p:cxnSp>
          <p:nvCxnSpPr>
            <p:cNvPr id="20" name="Straight Arrow Connector 19"/>
            <p:cNvCxnSpPr/>
            <p:nvPr/>
          </p:nvCxnSpPr>
          <p:spPr>
            <a:xfrm flipV="1">
              <a:off x="3362904" y="1282815"/>
              <a:ext cx="2503170" cy="213487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5888229" y="4538197"/>
              <a:ext cx="2870642" cy="1683026"/>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rPr>
                <a:t>Công</a:t>
              </a:r>
              <a:r>
                <a:rPr lang="en-US" sz="2800" b="1" dirty="0">
                  <a:solidFill>
                    <a:schemeClr val="tx1"/>
                  </a:solidFill>
                </a:rPr>
                <a:t> </a:t>
              </a:r>
              <a:r>
                <a:rPr lang="en-US" sz="2800" b="1" dirty="0" err="1">
                  <a:solidFill>
                    <a:schemeClr val="tx1"/>
                  </a:solidFill>
                </a:rPr>
                <a:t>nghệ</a:t>
              </a:r>
              <a:r>
                <a:rPr lang="en-US" sz="2800" b="1" dirty="0">
                  <a:solidFill>
                    <a:schemeClr val="tx1"/>
                  </a:solidFill>
                </a:rPr>
                <a:t> gen </a:t>
              </a:r>
              <a:r>
                <a:rPr lang="en-US" sz="2800" b="1" dirty="0" err="1">
                  <a:solidFill>
                    <a:schemeClr val="tx1"/>
                  </a:solidFill>
                </a:rPr>
                <a:t>và</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tựu</a:t>
              </a:r>
              <a:endParaRPr lang="en-US" sz="2800" b="1" dirty="0">
                <a:solidFill>
                  <a:schemeClr val="tx1"/>
                </a:solidFill>
              </a:endParaRPr>
            </a:p>
          </p:txBody>
        </p:sp>
        <p:cxnSp>
          <p:nvCxnSpPr>
            <p:cNvPr id="23" name="Straight Arrow Connector 22"/>
            <p:cNvCxnSpPr>
              <a:endCxn id="15" idx="1"/>
            </p:cNvCxnSpPr>
            <p:nvPr/>
          </p:nvCxnSpPr>
          <p:spPr>
            <a:xfrm>
              <a:off x="3373617" y="3417653"/>
              <a:ext cx="2514600" cy="196215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grpSp>
      <p:sp>
        <p:nvSpPr>
          <p:cNvPr id="4" name="Rectangle: Rounded Corners 7"/>
          <p:cNvSpPr/>
          <p:nvPr/>
        </p:nvSpPr>
        <p:spPr>
          <a:xfrm>
            <a:off x="-1315" y="5354"/>
            <a:ext cx="2788055" cy="1039675"/>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 THỐNG HÓA KIẾN THỨC</a:t>
            </a:r>
            <a:endPar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grpSp>
        <p:nvGrpSpPr>
          <p:cNvPr id="6" name="Group 5"/>
          <p:cNvGrpSpPr/>
          <p:nvPr/>
        </p:nvGrpSpPr>
        <p:grpSpPr>
          <a:xfrm>
            <a:off x="376189" y="172543"/>
            <a:ext cx="11716780" cy="6846686"/>
            <a:chOff x="369204" y="51893"/>
            <a:chExt cx="11716780" cy="6846686"/>
          </a:xfrm>
        </p:grpSpPr>
        <p:sp>
          <p:nvSpPr>
            <p:cNvPr id="14" name="Rectangle 13"/>
            <p:cNvSpPr/>
            <p:nvPr/>
          </p:nvSpPr>
          <p:spPr>
            <a:xfrm>
              <a:off x="2056107" y="118157"/>
              <a:ext cx="1683026" cy="630305"/>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err="1">
                  <a:solidFill>
                    <a:schemeClr val="tx1"/>
                  </a:solidFill>
                </a:rPr>
                <a:t>Khái</a:t>
              </a:r>
              <a:r>
                <a:rPr lang="en-US" sz="2200" dirty="0">
                  <a:solidFill>
                    <a:schemeClr val="tx1"/>
                  </a:solidFill>
                </a:rPr>
                <a:t> </a:t>
              </a:r>
              <a:r>
                <a:rPr lang="en-US" sz="2200" dirty="0" err="1">
                  <a:solidFill>
                    <a:schemeClr val="tx1"/>
                  </a:solidFill>
                </a:rPr>
                <a:t>niệm</a:t>
              </a:r>
              <a:endParaRPr lang="en-US" sz="2200" dirty="0">
                <a:solidFill>
                  <a:schemeClr val="tx1"/>
                </a:solidFill>
              </a:endParaRPr>
            </a:p>
          </p:txBody>
        </p:sp>
        <p:cxnSp>
          <p:nvCxnSpPr>
            <p:cNvPr id="19" name="Straight Arrow Connector 18"/>
            <p:cNvCxnSpPr/>
            <p:nvPr/>
          </p:nvCxnSpPr>
          <p:spPr>
            <a:xfrm flipV="1">
              <a:off x="1441071" y="2021016"/>
              <a:ext cx="631190" cy="12947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369204" y="1648940"/>
              <a:ext cx="975654" cy="3333678"/>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rPr>
                <a:t>Khái</a:t>
              </a:r>
              <a:r>
                <a:rPr lang="en-US" sz="2200" b="1" dirty="0">
                  <a:solidFill>
                    <a:schemeClr val="tx1"/>
                  </a:solidFill>
                </a:rPr>
                <a:t> </a:t>
              </a:r>
              <a:r>
                <a:rPr lang="en-US" sz="2200" b="1" dirty="0" err="1">
                  <a:solidFill>
                    <a:schemeClr val="tx1"/>
                  </a:solidFill>
                </a:rPr>
                <a:t>quát</a:t>
              </a:r>
              <a:r>
                <a:rPr lang="en-US" sz="2200" b="1" dirty="0">
                  <a:solidFill>
                    <a:schemeClr val="tx1"/>
                  </a:solidFill>
                </a:rPr>
                <a:t> </a:t>
              </a:r>
              <a:r>
                <a:rPr lang="en-US" sz="2200" b="1" dirty="0" err="1">
                  <a:solidFill>
                    <a:schemeClr val="tx1"/>
                  </a:solidFill>
                </a:rPr>
                <a:t>sinh</a:t>
              </a:r>
              <a:r>
                <a:rPr lang="en-US" sz="2200" b="1" dirty="0">
                  <a:solidFill>
                    <a:schemeClr val="tx1"/>
                  </a:solidFill>
                </a:rPr>
                <a:t> </a:t>
              </a:r>
              <a:r>
                <a:rPr lang="en-US" sz="2200" b="1" dirty="0" err="1">
                  <a:solidFill>
                    <a:schemeClr val="tx1"/>
                  </a:solidFill>
                </a:rPr>
                <a:t>học</a:t>
              </a:r>
              <a:r>
                <a:rPr lang="en-US" sz="2200" b="1" dirty="0">
                  <a:solidFill>
                    <a:schemeClr val="tx1"/>
                  </a:solidFill>
                </a:rPr>
                <a:t> </a:t>
              </a:r>
              <a:r>
                <a:rPr lang="en-US" sz="2200" b="1" dirty="0" err="1">
                  <a:solidFill>
                    <a:schemeClr val="tx1"/>
                  </a:solidFill>
                </a:rPr>
                <a:t>phân</a:t>
              </a:r>
              <a:r>
                <a:rPr lang="en-US" sz="2200" b="1" dirty="0">
                  <a:solidFill>
                    <a:schemeClr val="tx1"/>
                  </a:solidFill>
                </a:rPr>
                <a:t> </a:t>
              </a:r>
              <a:r>
                <a:rPr lang="en-US" sz="2200" b="1" dirty="0" err="1">
                  <a:solidFill>
                    <a:schemeClr val="tx1"/>
                  </a:solidFill>
                </a:rPr>
                <a:t>tử</a:t>
              </a:r>
              <a:r>
                <a:rPr lang="en-US" sz="2200" b="1" dirty="0">
                  <a:solidFill>
                    <a:schemeClr val="tx1"/>
                  </a:solidFill>
                </a:rPr>
                <a:t> </a:t>
              </a:r>
              <a:r>
                <a:rPr lang="en-US" sz="2200" b="1" dirty="0" err="1">
                  <a:solidFill>
                    <a:schemeClr val="tx1"/>
                  </a:solidFill>
                </a:rPr>
                <a:t>và</a:t>
              </a:r>
              <a:r>
                <a:rPr lang="en-US" sz="2200" b="1" dirty="0">
                  <a:solidFill>
                    <a:schemeClr val="tx1"/>
                  </a:solidFill>
                </a:rPr>
                <a:t> </a:t>
              </a:r>
              <a:r>
                <a:rPr lang="en-US" sz="2200" b="1" dirty="0" err="1">
                  <a:solidFill>
                    <a:schemeClr val="tx1"/>
                  </a:solidFill>
                </a:rPr>
                <a:t>các</a:t>
              </a:r>
              <a:r>
                <a:rPr lang="en-US" sz="2200" b="1" dirty="0">
                  <a:solidFill>
                    <a:schemeClr val="tx1"/>
                  </a:solidFill>
                </a:rPr>
                <a:t> </a:t>
              </a:r>
              <a:r>
                <a:rPr lang="en-US" sz="2200" b="1" dirty="0" err="1">
                  <a:solidFill>
                    <a:schemeClr val="tx1"/>
                  </a:solidFill>
                </a:rPr>
                <a:t>thành</a:t>
              </a:r>
              <a:r>
                <a:rPr lang="en-US" sz="2200" b="1" dirty="0">
                  <a:solidFill>
                    <a:schemeClr val="tx1"/>
                  </a:solidFill>
                </a:rPr>
                <a:t> </a:t>
              </a:r>
              <a:r>
                <a:rPr lang="en-US" sz="2200" b="1" dirty="0" err="1">
                  <a:solidFill>
                    <a:schemeClr val="tx1"/>
                  </a:solidFill>
                </a:rPr>
                <a:t>tựu</a:t>
              </a:r>
              <a:endParaRPr lang="en-US" sz="2200" b="1" dirty="0">
                <a:solidFill>
                  <a:schemeClr val="tx1"/>
                </a:solidFill>
              </a:endParaRPr>
            </a:p>
          </p:txBody>
        </p:sp>
        <p:cxnSp>
          <p:nvCxnSpPr>
            <p:cNvPr id="20" name="Straight Arrow Connector 19"/>
            <p:cNvCxnSpPr/>
            <p:nvPr/>
          </p:nvCxnSpPr>
          <p:spPr>
            <a:xfrm flipV="1">
              <a:off x="1404729" y="622581"/>
              <a:ext cx="656590" cy="273875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2054494" y="1144093"/>
              <a:ext cx="1684655" cy="934085"/>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err="1">
                  <a:solidFill>
                    <a:schemeClr val="tx1"/>
                  </a:solidFill>
                </a:rPr>
                <a:t>Đối</a:t>
              </a:r>
              <a:r>
                <a:rPr lang="en-US" sz="2200" dirty="0">
                  <a:solidFill>
                    <a:schemeClr val="tx1"/>
                  </a:solidFill>
                </a:rPr>
                <a:t> </a:t>
              </a:r>
              <a:r>
                <a:rPr lang="en-US" sz="2200" dirty="0" err="1">
                  <a:solidFill>
                    <a:schemeClr val="tx1"/>
                  </a:solidFill>
                </a:rPr>
                <a:t>tượng</a:t>
              </a:r>
              <a:r>
                <a:rPr lang="en-US" sz="2200" dirty="0">
                  <a:solidFill>
                    <a:schemeClr val="tx1"/>
                  </a:solidFill>
                </a:rPr>
                <a:t> </a:t>
              </a:r>
              <a:r>
                <a:rPr lang="en-US" sz="2200" dirty="0" err="1">
                  <a:solidFill>
                    <a:schemeClr val="tx1"/>
                  </a:solidFill>
                </a:rPr>
                <a:t>nghiên</a:t>
              </a:r>
              <a:r>
                <a:rPr lang="en-US" sz="2200" dirty="0">
                  <a:solidFill>
                    <a:schemeClr val="tx1"/>
                  </a:solidFill>
                </a:rPr>
                <a:t> </a:t>
              </a:r>
              <a:r>
                <a:rPr lang="en-US" sz="2200" dirty="0" err="1">
                  <a:solidFill>
                    <a:schemeClr val="tx1"/>
                  </a:solidFill>
                </a:rPr>
                <a:t>cứu</a:t>
              </a:r>
              <a:endParaRPr lang="en-US" sz="2200" dirty="0">
                <a:solidFill>
                  <a:schemeClr val="tx1"/>
                </a:solidFill>
              </a:endParaRPr>
            </a:p>
          </p:txBody>
        </p:sp>
        <p:cxnSp>
          <p:nvCxnSpPr>
            <p:cNvPr id="23" name="Straight Arrow Connector 22"/>
            <p:cNvCxnSpPr>
              <a:endCxn id="9" idx="1"/>
            </p:cNvCxnSpPr>
            <p:nvPr/>
          </p:nvCxnSpPr>
          <p:spPr>
            <a:xfrm flipV="1">
              <a:off x="1429092" y="3295460"/>
              <a:ext cx="634365" cy="2032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2063925" y="2691010"/>
              <a:ext cx="1262372" cy="1209550"/>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a:solidFill>
                    <a:schemeClr val="tx1"/>
                  </a:solidFill>
                </a:rPr>
                <a:t>Thành </a:t>
              </a:r>
              <a:r>
                <a:rPr lang="en-US" sz="2200" dirty="0" err="1">
                  <a:solidFill>
                    <a:schemeClr val="tx1"/>
                  </a:solidFill>
                </a:rPr>
                <a:t>tựu</a:t>
              </a:r>
              <a:r>
                <a:rPr lang="en-US" sz="2200" dirty="0">
                  <a:solidFill>
                    <a:schemeClr val="tx1"/>
                  </a:solidFill>
                </a:rPr>
                <a:t> </a:t>
              </a:r>
              <a:r>
                <a:rPr lang="en-US" sz="2200" dirty="0" err="1">
                  <a:solidFill>
                    <a:schemeClr val="tx1"/>
                  </a:solidFill>
                </a:rPr>
                <a:t>hiện</a:t>
              </a:r>
              <a:r>
                <a:rPr lang="en-US" sz="2200" dirty="0">
                  <a:solidFill>
                    <a:schemeClr val="tx1"/>
                  </a:solidFill>
                </a:rPr>
                <a:t> </a:t>
              </a:r>
              <a:r>
                <a:rPr lang="en-US" sz="2200" dirty="0" err="1">
                  <a:solidFill>
                    <a:schemeClr val="tx1"/>
                  </a:solidFill>
                </a:rPr>
                <a:t>đại</a:t>
              </a:r>
              <a:endParaRPr lang="en-US" sz="2200" dirty="0">
                <a:solidFill>
                  <a:schemeClr val="tx1"/>
                </a:solidFill>
              </a:endParaRPr>
            </a:p>
          </p:txBody>
        </p:sp>
        <p:cxnSp>
          <p:nvCxnSpPr>
            <p:cNvPr id="21" name="Straight Arrow Connector 20"/>
            <p:cNvCxnSpPr/>
            <p:nvPr/>
          </p:nvCxnSpPr>
          <p:spPr>
            <a:xfrm>
              <a:off x="1429092" y="3361336"/>
              <a:ext cx="631825" cy="135255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a:off x="2065924" y="4261308"/>
              <a:ext cx="1268730" cy="940435"/>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400" dirty="0" err="1">
                  <a:solidFill>
                    <a:schemeClr val="tx1"/>
                  </a:solidFill>
                </a:rPr>
                <a:t>Ứng</a:t>
              </a:r>
              <a:r>
                <a:rPr lang="en-US" sz="2400" dirty="0">
                  <a:solidFill>
                    <a:schemeClr val="tx1"/>
                  </a:solidFill>
                </a:rPr>
                <a:t> </a:t>
              </a:r>
              <a:r>
                <a:rPr lang="en-US" sz="2400" dirty="0" err="1">
                  <a:solidFill>
                    <a:schemeClr val="tx1"/>
                  </a:solidFill>
                </a:rPr>
                <a:t>dụng</a:t>
              </a:r>
              <a:endParaRPr lang="en-US" sz="2400" dirty="0">
                <a:solidFill>
                  <a:schemeClr val="tx1"/>
                </a:solidFill>
              </a:endParaRPr>
            </a:p>
          </p:txBody>
        </p:sp>
        <p:sp>
          <p:nvSpPr>
            <p:cNvPr id="26" name="Rectangle 25"/>
            <p:cNvSpPr/>
            <p:nvPr/>
          </p:nvSpPr>
          <p:spPr>
            <a:xfrm>
              <a:off x="2056399" y="5797373"/>
              <a:ext cx="1579245" cy="838200"/>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400" dirty="0" err="1">
                  <a:solidFill>
                    <a:schemeClr val="tx1"/>
                  </a:solidFill>
                </a:rPr>
                <a:t>Nguyên</a:t>
              </a:r>
              <a:r>
                <a:rPr lang="en-US" sz="2400" dirty="0">
                  <a:solidFill>
                    <a:schemeClr val="tx1"/>
                  </a:solidFill>
                </a:rPr>
                <a:t> </a:t>
              </a:r>
              <a:r>
                <a:rPr lang="en-US" sz="2400" dirty="0" err="1">
                  <a:solidFill>
                    <a:schemeClr val="tx1"/>
                  </a:solidFill>
                </a:rPr>
                <a:t>tắc</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dụng</a:t>
              </a:r>
              <a:endParaRPr lang="en-US" sz="2400" dirty="0">
                <a:solidFill>
                  <a:schemeClr val="tx1"/>
                </a:solidFill>
              </a:endParaRPr>
            </a:p>
          </p:txBody>
        </p:sp>
        <p:cxnSp>
          <p:nvCxnSpPr>
            <p:cNvPr id="32" name="Straight Arrow Connector 31"/>
            <p:cNvCxnSpPr/>
            <p:nvPr/>
          </p:nvCxnSpPr>
          <p:spPr>
            <a:xfrm>
              <a:off x="1404729" y="3315780"/>
              <a:ext cx="660400" cy="248666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6" name="Rectangle 35"/>
            <p:cNvSpPr/>
            <p:nvPr/>
          </p:nvSpPr>
          <p:spPr>
            <a:xfrm>
              <a:off x="4645198" y="51893"/>
              <a:ext cx="7427526" cy="762831"/>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err="1">
                  <a:solidFill>
                    <a:schemeClr val="tx1"/>
                  </a:solidFill>
                </a:rPr>
                <a:t>Ngành</a:t>
              </a:r>
              <a:r>
                <a:rPr lang="en-US" sz="2200" dirty="0">
                  <a:solidFill>
                    <a:schemeClr val="tx1"/>
                  </a:solidFill>
                </a:rPr>
                <a:t> khoa </a:t>
              </a:r>
              <a:r>
                <a:rPr lang="en-US" sz="2200" dirty="0" err="1">
                  <a:solidFill>
                    <a:schemeClr val="tx1"/>
                  </a:solidFill>
                </a:rPr>
                <a:t>học</a:t>
              </a:r>
              <a:r>
                <a:rPr lang="en-US" sz="2200" dirty="0">
                  <a:solidFill>
                    <a:schemeClr val="tx1"/>
                  </a:solidFill>
                </a:rPr>
                <a:t> </a:t>
              </a:r>
              <a:r>
                <a:rPr lang="en-US" sz="2200" dirty="0" err="1">
                  <a:solidFill>
                    <a:schemeClr val="tx1"/>
                  </a:solidFill>
                </a:rPr>
                <a:t>nghiên</a:t>
              </a:r>
              <a:r>
                <a:rPr lang="en-US" sz="2200" dirty="0">
                  <a:solidFill>
                    <a:schemeClr val="tx1"/>
                  </a:solidFill>
                </a:rPr>
                <a:t> </a:t>
              </a:r>
              <a:r>
                <a:rPr lang="en-US" sz="2200" dirty="0" err="1">
                  <a:solidFill>
                    <a:schemeClr val="tx1"/>
                  </a:solidFill>
                </a:rPr>
                <a:t>cứu</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sống</a:t>
              </a:r>
              <a:r>
                <a:rPr lang="en-US" sz="2200" dirty="0">
                  <a:solidFill>
                    <a:schemeClr val="tx1"/>
                  </a:solidFill>
                </a:rPr>
                <a:t> ờ </a:t>
              </a:r>
              <a:r>
                <a:rPr lang="en-US" sz="2200" dirty="0" err="1">
                  <a:solidFill>
                    <a:schemeClr val="tx1"/>
                  </a:solidFill>
                </a:rPr>
                <a:t>cấp</a:t>
              </a:r>
              <a:r>
                <a:rPr lang="en-US" sz="2200" dirty="0">
                  <a:solidFill>
                    <a:schemeClr val="tx1"/>
                  </a:solidFill>
                </a:rPr>
                <a:t> </a:t>
              </a:r>
              <a:r>
                <a:rPr lang="en-US" sz="2200" dirty="0" err="1">
                  <a:solidFill>
                    <a:schemeClr val="tx1"/>
                  </a:solidFill>
                </a:rPr>
                <a:t>độ</a:t>
              </a:r>
              <a:r>
                <a:rPr lang="en-US" sz="2200" dirty="0">
                  <a:solidFill>
                    <a:schemeClr val="tx1"/>
                  </a:solidFill>
                </a:rPr>
                <a:t> </a:t>
              </a:r>
              <a:r>
                <a:rPr lang="en-US" sz="2200" dirty="0" err="1">
                  <a:solidFill>
                    <a:schemeClr val="tx1"/>
                  </a:solidFill>
                </a:rPr>
                <a:t>phân</a:t>
              </a:r>
              <a:r>
                <a:rPr lang="en-US" sz="2200" dirty="0">
                  <a:solidFill>
                    <a:schemeClr val="tx1"/>
                  </a:solidFill>
                </a:rPr>
                <a:t> </a:t>
              </a:r>
              <a:r>
                <a:rPr lang="en-US" sz="2200" dirty="0" err="1">
                  <a:solidFill>
                    <a:schemeClr val="tx1"/>
                  </a:solidFill>
                </a:rPr>
                <a:t>tử</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đó</a:t>
              </a:r>
              <a:r>
                <a:rPr lang="en-US" sz="2200" dirty="0">
                  <a:solidFill>
                    <a:schemeClr val="tx1"/>
                  </a:solidFill>
                </a:rPr>
                <a:t> </a:t>
              </a:r>
              <a:r>
                <a:rPr lang="en-US" sz="2200" dirty="0" err="1">
                  <a:solidFill>
                    <a:schemeClr val="tx1"/>
                  </a:solidFill>
                </a:rPr>
                <a:t>chủ</a:t>
              </a:r>
              <a:r>
                <a:rPr lang="en-US" sz="2200" dirty="0">
                  <a:solidFill>
                    <a:schemeClr val="tx1"/>
                  </a:solidFill>
                </a:rPr>
                <a:t> </a:t>
              </a:r>
              <a:r>
                <a:rPr lang="en-US" sz="2200" dirty="0" err="1">
                  <a:solidFill>
                    <a:schemeClr val="tx1"/>
                  </a:solidFill>
                </a:rPr>
                <a:t>yếu</a:t>
              </a:r>
              <a:r>
                <a:rPr lang="en-US" sz="2200" dirty="0">
                  <a:solidFill>
                    <a:schemeClr val="tx1"/>
                  </a:solidFill>
                </a:rPr>
                <a:t> </a:t>
              </a:r>
              <a:r>
                <a:rPr lang="en-US" sz="2200" dirty="0" err="1">
                  <a:solidFill>
                    <a:schemeClr val="tx1"/>
                  </a:solidFill>
                </a:rPr>
                <a:t>là</a:t>
              </a:r>
              <a:r>
                <a:rPr lang="en-US" sz="2200" dirty="0">
                  <a:solidFill>
                    <a:schemeClr val="tx1"/>
                  </a:solidFill>
                </a:rPr>
                <a:t> protein </a:t>
              </a:r>
              <a:r>
                <a:rPr lang="en-US" sz="2200" dirty="0" err="1">
                  <a:solidFill>
                    <a:schemeClr val="tx1"/>
                  </a:solidFill>
                </a:rPr>
                <a:t>và</a:t>
              </a:r>
              <a:r>
                <a:rPr lang="en-US" sz="2200" dirty="0">
                  <a:solidFill>
                    <a:schemeClr val="tx1"/>
                  </a:solidFill>
                </a:rPr>
                <a:t> nucleic </a:t>
              </a:r>
              <a:r>
                <a:rPr lang="en-US" sz="2200" dirty="0" err="1">
                  <a:solidFill>
                    <a:schemeClr val="tx1"/>
                  </a:solidFill>
                </a:rPr>
                <a:t>acide</a:t>
              </a:r>
              <a:r>
                <a:rPr lang="en-US" sz="2200" dirty="0">
                  <a:solidFill>
                    <a:schemeClr val="tx1"/>
                  </a:solidFill>
                </a:rPr>
                <a:t>.</a:t>
              </a:r>
              <a:endParaRPr lang="en-US" sz="2200" dirty="0">
                <a:solidFill>
                  <a:schemeClr val="tx1"/>
                </a:solidFill>
              </a:endParaRPr>
            </a:p>
          </p:txBody>
        </p:sp>
        <p:cxnSp>
          <p:nvCxnSpPr>
            <p:cNvPr id="37" name="Straight Arrow Connector 36"/>
            <p:cNvCxnSpPr>
              <a:stCxn id="14" idx="3"/>
              <a:endCxn id="36" idx="1"/>
            </p:cNvCxnSpPr>
            <p:nvPr/>
          </p:nvCxnSpPr>
          <p:spPr>
            <a:xfrm flipV="1">
              <a:off x="3738684" y="433321"/>
              <a:ext cx="906145" cy="63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p:cNvCxnSpPr/>
            <p:nvPr/>
          </p:nvCxnSpPr>
          <p:spPr>
            <a:xfrm>
              <a:off x="3743722" y="1705364"/>
              <a:ext cx="936625"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p:cNvCxnSpPr/>
            <p:nvPr/>
          </p:nvCxnSpPr>
          <p:spPr>
            <a:xfrm>
              <a:off x="3372358" y="3013222"/>
              <a:ext cx="318686"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6" name="Rectangle 45"/>
            <p:cNvSpPr/>
            <p:nvPr/>
          </p:nvSpPr>
          <p:spPr>
            <a:xfrm>
              <a:off x="4638262" y="941446"/>
              <a:ext cx="7447722" cy="1188560"/>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err="1">
                  <a:solidFill>
                    <a:schemeClr val="tx1"/>
                  </a:solidFill>
                </a:rPr>
                <a:t>Chủ</a:t>
              </a:r>
              <a:r>
                <a:rPr lang="en-US" sz="2200" dirty="0">
                  <a:solidFill>
                    <a:schemeClr val="tx1"/>
                  </a:solidFill>
                </a:rPr>
                <a:t> </a:t>
              </a:r>
              <a:r>
                <a:rPr lang="en-US" sz="2200" dirty="0" err="1">
                  <a:solidFill>
                    <a:schemeClr val="tx1"/>
                  </a:solidFill>
                </a:rPr>
                <a:t>yếu</a:t>
              </a:r>
              <a:r>
                <a:rPr lang="en-US" sz="2200" dirty="0">
                  <a:solidFill>
                    <a:schemeClr val="tx1"/>
                  </a:solidFill>
                </a:rPr>
                <a:t> </a:t>
              </a:r>
              <a:r>
                <a:rPr lang="en-US" sz="2200" dirty="0" err="1">
                  <a:solidFill>
                    <a:schemeClr val="tx1"/>
                  </a:solidFill>
                </a:rPr>
                <a:t>là</a:t>
              </a:r>
              <a:r>
                <a:rPr lang="en-US" sz="2200" dirty="0">
                  <a:solidFill>
                    <a:schemeClr val="tx1"/>
                  </a:solidFill>
                </a:rPr>
                <a:t> protein </a:t>
              </a:r>
              <a:r>
                <a:rPr lang="en-US" sz="2200" dirty="0" err="1">
                  <a:solidFill>
                    <a:schemeClr val="tx1"/>
                  </a:solidFill>
                </a:rPr>
                <a:t>và</a:t>
              </a:r>
              <a:r>
                <a:rPr lang="en-US" sz="2200" dirty="0">
                  <a:solidFill>
                    <a:schemeClr val="tx1"/>
                  </a:solidFill>
                </a:rPr>
                <a:t> nucleic </a:t>
              </a:r>
              <a:r>
                <a:rPr lang="en-US" sz="2200" dirty="0" err="1">
                  <a:solidFill>
                    <a:schemeClr val="tx1"/>
                  </a:solidFill>
                </a:rPr>
                <a:t>acide</a:t>
              </a:r>
              <a:r>
                <a:rPr lang="en-US" sz="2200" dirty="0">
                  <a:solidFill>
                    <a:schemeClr val="tx1"/>
                  </a:solidFill>
                </a:rPr>
                <a:t> ở </a:t>
              </a:r>
              <a:r>
                <a:rPr lang="en-US" sz="2200" dirty="0" err="1">
                  <a:solidFill>
                    <a:schemeClr val="tx1"/>
                  </a:solidFill>
                </a:rPr>
                <a:t>các</a:t>
              </a:r>
              <a:r>
                <a:rPr lang="en-US" sz="2200" dirty="0">
                  <a:solidFill>
                    <a:schemeClr val="tx1"/>
                  </a:solidFill>
                </a:rPr>
                <a:t> </a:t>
              </a:r>
              <a:r>
                <a:rPr lang="en-US" sz="2200" dirty="0" err="1">
                  <a:solidFill>
                    <a:schemeClr val="tx1"/>
                  </a:solidFill>
                </a:rPr>
                <a:t>khía</a:t>
              </a:r>
              <a:r>
                <a:rPr lang="en-US" sz="2200" dirty="0">
                  <a:solidFill>
                    <a:schemeClr val="tx1"/>
                  </a:solidFill>
                </a:rPr>
                <a:t> </a:t>
              </a:r>
              <a:r>
                <a:rPr lang="en-US" sz="2200" dirty="0" err="1">
                  <a:solidFill>
                    <a:schemeClr val="tx1"/>
                  </a:solidFill>
                </a:rPr>
                <a:t>cạnh</a:t>
              </a:r>
              <a:r>
                <a:rPr lang="en-US" sz="2200" dirty="0">
                  <a:solidFill>
                    <a:schemeClr val="tx1"/>
                  </a:solidFill>
                </a:rPr>
                <a:t> </a:t>
              </a:r>
              <a:r>
                <a:rPr lang="en-US" sz="2200" dirty="0" err="1">
                  <a:solidFill>
                    <a:schemeClr val="tx1"/>
                  </a:solidFill>
                </a:rPr>
                <a:t>như</a:t>
              </a:r>
              <a:r>
                <a:rPr lang="en-US" sz="2200" dirty="0">
                  <a:solidFill>
                    <a:schemeClr val="tx1"/>
                  </a:solidFill>
                </a:rPr>
                <a:t> </a:t>
              </a:r>
              <a:r>
                <a:rPr lang="en-US" sz="2200" dirty="0" err="1">
                  <a:solidFill>
                    <a:schemeClr val="tx1"/>
                  </a:solidFill>
                </a:rPr>
                <a:t>cấu</a:t>
              </a:r>
              <a:r>
                <a:rPr lang="en-US" sz="2200" dirty="0">
                  <a:solidFill>
                    <a:schemeClr val="tx1"/>
                  </a:solidFill>
                </a:rPr>
                <a:t> </a:t>
              </a:r>
              <a:r>
                <a:rPr lang="en-US" sz="2200" dirty="0" err="1">
                  <a:solidFill>
                    <a:schemeClr val="tx1"/>
                  </a:solidFill>
                </a:rPr>
                <a:t>trúc</a:t>
              </a:r>
              <a:r>
                <a:rPr lang="en-US" sz="2200" dirty="0">
                  <a:solidFill>
                    <a:schemeClr val="tx1"/>
                  </a:solidFill>
                </a:rPr>
                <a:t>, </a:t>
              </a:r>
              <a:r>
                <a:rPr lang="en-US" sz="2200" dirty="0" err="1">
                  <a:solidFill>
                    <a:schemeClr val="tx1"/>
                  </a:solidFill>
                </a:rPr>
                <a:t>sự</a:t>
              </a:r>
              <a:r>
                <a:rPr lang="en-US" sz="2200" dirty="0">
                  <a:solidFill>
                    <a:schemeClr val="tx1"/>
                  </a:solidFill>
                </a:rPr>
                <a:t> sap </a:t>
              </a:r>
              <a:r>
                <a:rPr lang="en-US" sz="2200" dirty="0" err="1">
                  <a:solidFill>
                    <a:schemeClr val="tx1"/>
                  </a:solidFill>
                </a:rPr>
                <a:t>chép</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biểu</a:t>
              </a:r>
              <a:r>
                <a:rPr lang="en-US" sz="2200" dirty="0">
                  <a:solidFill>
                    <a:schemeClr val="tx1"/>
                  </a:solidFill>
                </a:rPr>
                <a:t> </a:t>
              </a:r>
              <a:r>
                <a:rPr lang="en-US" sz="2200" dirty="0" err="1">
                  <a:solidFill>
                    <a:schemeClr val="tx1"/>
                  </a:solidFill>
                </a:rPr>
                <a:t>hiện</a:t>
              </a:r>
              <a:r>
                <a:rPr lang="en-US" sz="2200" dirty="0">
                  <a:solidFill>
                    <a:schemeClr val="tx1"/>
                  </a:solidFill>
                </a:rPr>
                <a:t> </a:t>
              </a:r>
              <a:r>
                <a:rPr lang="en-US" sz="2200" dirty="0" err="1">
                  <a:solidFill>
                    <a:schemeClr val="tx1"/>
                  </a:solidFill>
                </a:rPr>
                <a:t>của</a:t>
              </a:r>
              <a:r>
                <a:rPr lang="en-US" sz="2200" dirty="0">
                  <a:solidFill>
                    <a:schemeClr val="tx1"/>
                  </a:solidFill>
                </a:rPr>
                <a:t> gene, </a:t>
              </a:r>
              <a:r>
                <a:rPr lang="en-US" sz="2200" dirty="0" err="1">
                  <a:solidFill>
                    <a:schemeClr val="tx1"/>
                  </a:solidFill>
                </a:rPr>
                <a:t>sự</a:t>
              </a:r>
              <a:r>
                <a:rPr lang="en-US" sz="2200" dirty="0">
                  <a:solidFill>
                    <a:schemeClr val="tx1"/>
                  </a:solidFill>
                </a:rPr>
                <a:t> </a:t>
              </a:r>
              <a:r>
                <a:rPr lang="en-US" sz="2200" dirty="0" err="1">
                  <a:solidFill>
                    <a:schemeClr val="tx1"/>
                  </a:solidFill>
                </a:rPr>
                <a:t>tương</a:t>
              </a:r>
              <a:r>
                <a:rPr lang="en-US" sz="2200" dirty="0">
                  <a:solidFill>
                    <a:schemeClr val="tx1"/>
                  </a:solidFill>
                </a:rPr>
                <a:t> </a:t>
              </a:r>
              <a:r>
                <a:rPr lang="en-US" sz="2200" dirty="0" err="1">
                  <a:solidFill>
                    <a:schemeClr val="tx1"/>
                  </a:solidFill>
                </a:rPr>
                <a:t>tác</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lí</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sản</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của</a:t>
              </a:r>
              <a:r>
                <a:rPr lang="en-US" sz="2200" dirty="0">
                  <a:solidFill>
                    <a:schemeClr val="tx1"/>
                  </a:solidFill>
                </a:rPr>
                <a:t> gene.</a:t>
              </a:r>
              <a:endParaRPr lang="en-US" sz="2200" dirty="0">
                <a:solidFill>
                  <a:schemeClr val="tx1"/>
                </a:solidFill>
              </a:endParaRPr>
            </a:p>
          </p:txBody>
        </p:sp>
        <p:cxnSp>
          <p:nvCxnSpPr>
            <p:cNvPr id="54" name="Straight Arrow Connector 53"/>
            <p:cNvCxnSpPr>
              <a:stCxn id="78" idx="3"/>
            </p:cNvCxnSpPr>
            <p:nvPr/>
          </p:nvCxnSpPr>
          <p:spPr>
            <a:xfrm>
              <a:off x="4244035" y="2960517"/>
              <a:ext cx="373380" cy="115887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65" name="Rectangle 64"/>
            <p:cNvSpPr/>
            <p:nvPr/>
          </p:nvSpPr>
          <p:spPr>
            <a:xfrm>
              <a:off x="4645198" y="2249273"/>
              <a:ext cx="7427526" cy="1112063"/>
            </a:xfrm>
            <a:prstGeom prst="rect">
              <a:avLst/>
            </a:prstGeom>
            <a:solidFill>
              <a:srgbClr val="FFFFFF"/>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rPr>
                <a:t>- 1868: </a:t>
              </a:r>
              <a:r>
                <a:rPr lang="en-US" sz="2200" dirty="0" err="1">
                  <a:solidFill>
                    <a:schemeClr val="tx1"/>
                  </a:solidFill>
                </a:rPr>
                <a:t>Khám</a:t>
              </a:r>
              <a:r>
                <a:rPr lang="en-US" sz="2200" dirty="0">
                  <a:solidFill>
                    <a:schemeClr val="tx1"/>
                  </a:solidFill>
                </a:rPr>
                <a:t> </a:t>
              </a:r>
              <a:r>
                <a:rPr lang="en-US" sz="2200" dirty="0" err="1">
                  <a:solidFill>
                    <a:schemeClr val="tx1"/>
                  </a:solidFill>
                </a:rPr>
                <a:t>phá</a:t>
              </a:r>
              <a:r>
                <a:rPr lang="en-US" sz="2200" dirty="0">
                  <a:solidFill>
                    <a:schemeClr val="tx1"/>
                  </a:solidFill>
                </a:rPr>
                <a:t> </a:t>
              </a:r>
              <a:r>
                <a:rPr lang="en-US" sz="2200" dirty="0" err="1">
                  <a:solidFill>
                    <a:schemeClr val="tx1"/>
                  </a:solidFill>
                </a:rPr>
                <a:t>ra</a:t>
              </a:r>
              <a:r>
                <a:rPr lang="en-US" sz="2200" dirty="0">
                  <a:solidFill>
                    <a:schemeClr val="tx1"/>
                  </a:solidFill>
                </a:rPr>
                <a:t> </a:t>
              </a:r>
              <a:r>
                <a:rPr lang="en-US" sz="2200" dirty="0" err="1">
                  <a:solidFill>
                    <a:schemeClr val="tx1"/>
                  </a:solidFill>
                </a:rPr>
                <a:t>nuclein</a:t>
              </a:r>
              <a:r>
                <a:rPr lang="en-US" sz="2200" dirty="0">
                  <a:solidFill>
                    <a:schemeClr val="tx1"/>
                  </a:solidFill>
                </a:rPr>
                <a:t> </a:t>
              </a:r>
              <a:r>
                <a:rPr lang="en-US" sz="2200" dirty="0" err="1">
                  <a:solidFill>
                    <a:schemeClr val="tx1"/>
                  </a:solidFill>
                </a:rPr>
                <a:t>gổm</a:t>
              </a:r>
              <a:r>
                <a:rPr lang="en-US" sz="2200" dirty="0">
                  <a:solidFill>
                    <a:schemeClr val="tx1"/>
                  </a:solidFill>
                </a:rPr>
                <a:t> (DNA, RNA </a:t>
              </a:r>
              <a:r>
                <a:rPr lang="en-US" sz="2200" dirty="0" err="1">
                  <a:solidFill>
                    <a:schemeClr val="tx1"/>
                  </a:solidFill>
                </a:rPr>
                <a:t>và</a:t>
              </a:r>
              <a:r>
                <a:rPr lang="en-US" sz="2200" dirty="0">
                  <a:solidFill>
                    <a:schemeClr val="tx1"/>
                  </a:solidFill>
                </a:rPr>
                <a:t> protein)</a:t>
              </a:r>
              <a:endParaRPr lang="en-US" sz="2200" dirty="0">
                <a:solidFill>
                  <a:schemeClr val="tx1"/>
                </a:solidFill>
              </a:endParaRPr>
            </a:p>
            <a:p>
              <a:pPr algn="l"/>
              <a:r>
                <a:rPr lang="en-US" sz="2200" dirty="0">
                  <a:solidFill>
                    <a:schemeClr val="tx1"/>
                  </a:solidFill>
                </a:rPr>
                <a:t>- 1944: </a:t>
              </a:r>
              <a:r>
                <a:rPr lang="en-US" sz="2200" dirty="0" err="1">
                  <a:solidFill>
                    <a:schemeClr val="tx1"/>
                  </a:solidFill>
                </a:rPr>
                <a:t>Chứng</a:t>
              </a:r>
              <a:r>
                <a:rPr lang="en-US" sz="2200" dirty="0">
                  <a:solidFill>
                    <a:schemeClr val="tx1"/>
                  </a:solidFill>
                </a:rPr>
                <a:t> </a:t>
              </a:r>
              <a:r>
                <a:rPr lang="en-US" sz="2200" dirty="0" err="1">
                  <a:solidFill>
                    <a:schemeClr val="tx1"/>
                  </a:solidFill>
                </a:rPr>
                <a:t>minh</a:t>
              </a:r>
              <a:r>
                <a:rPr lang="en-US" sz="2200" dirty="0">
                  <a:solidFill>
                    <a:schemeClr val="tx1"/>
                  </a:solidFill>
                </a:rPr>
                <a:t> DNA </a:t>
              </a:r>
              <a:r>
                <a:rPr lang="en-US" sz="2200" dirty="0" err="1">
                  <a:solidFill>
                    <a:schemeClr val="tx1"/>
                  </a:solidFill>
                </a:rPr>
                <a:t>là</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liệu</a:t>
              </a:r>
              <a:r>
                <a:rPr lang="en-US" sz="2200" dirty="0">
                  <a:solidFill>
                    <a:schemeClr val="tx1"/>
                  </a:solidFill>
                </a:rPr>
                <a:t> </a:t>
              </a:r>
              <a:r>
                <a:rPr lang="en-US" sz="2200" dirty="0" err="1">
                  <a:solidFill>
                    <a:schemeClr val="tx1"/>
                  </a:solidFill>
                </a:rPr>
                <a:t>mang</a:t>
              </a:r>
              <a:r>
                <a:rPr lang="en-US" sz="2200" dirty="0">
                  <a:solidFill>
                    <a:schemeClr val="tx1"/>
                  </a:solidFill>
                </a:rPr>
                <a:t> </a:t>
              </a:r>
              <a:r>
                <a:rPr lang="en-US" sz="2200" dirty="0" err="1">
                  <a:solidFill>
                    <a:schemeClr val="tx1"/>
                  </a:solidFill>
                </a:rPr>
                <a:t>thông</a:t>
              </a:r>
              <a:r>
                <a:rPr lang="en-US" sz="2200" dirty="0">
                  <a:solidFill>
                    <a:schemeClr val="tx1"/>
                  </a:solidFill>
                </a:rPr>
                <a:t> tin DT.</a:t>
              </a:r>
              <a:endParaRPr lang="en-US" sz="2200" dirty="0">
                <a:solidFill>
                  <a:schemeClr val="tx1"/>
                </a:solidFill>
              </a:endParaRPr>
            </a:p>
            <a:p>
              <a:pPr algn="just"/>
              <a:r>
                <a:rPr lang="en-US" sz="2200" dirty="0">
                  <a:solidFill>
                    <a:schemeClr val="tx1"/>
                  </a:solidFill>
                </a:rPr>
                <a:t>- 1953: </a:t>
              </a:r>
              <a:r>
                <a:rPr lang="en-US" sz="2200" dirty="0" err="1">
                  <a:solidFill>
                    <a:schemeClr val="tx1"/>
                  </a:solidFill>
                </a:rPr>
                <a:t>Mô</a:t>
              </a:r>
              <a:r>
                <a:rPr lang="en-US" sz="2200" dirty="0">
                  <a:solidFill>
                    <a:schemeClr val="tx1"/>
                  </a:solidFill>
                </a:rPr>
                <a:t> </a:t>
              </a:r>
              <a:r>
                <a:rPr lang="en-US" sz="2200" dirty="0" err="1">
                  <a:solidFill>
                    <a:schemeClr val="tx1"/>
                  </a:solidFill>
                </a:rPr>
                <a:t>tả</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cấu</a:t>
              </a:r>
              <a:r>
                <a:rPr lang="en-US" sz="2200" dirty="0">
                  <a:solidFill>
                    <a:schemeClr val="tx1"/>
                  </a:solidFill>
                </a:rPr>
                <a:t> </a:t>
              </a:r>
              <a:r>
                <a:rPr lang="en-US" sz="2200" dirty="0" err="1">
                  <a:solidFill>
                    <a:schemeClr val="tx1"/>
                  </a:solidFill>
                </a:rPr>
                <a:t>trúc</a:t>
              </a:r>
              <a:r>
                <a:rPr lang="en-US" sz="2200" dirty="0">
                  <a:solidFill>
                    <a:schemeClr val="tx1"/>
                  </a:solidFill>
                </a:rPr>
                <a:t> </a:t>
              </a:r>
              <a:r>
                <a:rPr lang="en-US" sz="2200" dirty="0" err="1">
                  <a:solidFill>
                    <a:schemeClr val="tx1"/>
                  </a:solidFill>
                </a:rPr>
                <a:t>của</a:t>
              </a:r>
              <a:r>
                <a:rPr lang="en-US" sz="2200" dirty="0">
                  <a:solidFill>
                    <a:schemeClr val="tx1"/>
                  </a:solidFill>
                </a:rPr>
                <a:t> DNA</a:t>
              </a:r>
              <a:endParaRPr lang="en-US" sz="2200" dirty="0">
                <a:solidFill>
                  <a:schemeClr val="tx1"/>
                </a:solidFill>
              </a:endParaRPr>
            </a:p>
          </p:txBody>
        </p:sp>
        <p:sp>
          <p:nvSpPr>
            <p:cNvPr id="72" name="Rectangle 71"/>
            <p:cNvSpPr/>
            <p:nvPr/>
          </p:nvSpPr>
          <p:spPr>
            <a:xfrm>
              <a:off x="4638262" y="3510261"/>
              <a:ext cx="7407962" cy="1217734"/>
            </a:xfrm>
            <a:prstGeom prst="rect">
              <a:avLst/>
            </a:prstGeom>
            <a:solidFill>
              <a:srgbClr val="FFFFFF"/>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dirty="0" err="1">
                  <a:solidFill>
                    <a:schemeClr val="tx1"/>
                  </a:solidFill>
                </a:rPr>
                <a:t>Từ</a:t>
              </a:r>
              <a:r>
                <a:rPr lang="en-US" sz="2200" dirty="0">
                  <a:solidFill>
                    <a:schemeClr val="tx1"/>
                  </a:solidFill>
                </a:rPr>
                <a:t> 1957 </a:t>
              </a:r>
              <a:r>
                <a:rPr lang="en-US" sz="2200" dirty="0" err="1">
                  <a:solidFill>
                    <a:schemeClr val="tx1"/>
                  </a:solidFill>
                </a:rPr>
                <a:t>đến</a:t>
              </a:r>
              <a:r>
                <a:rPr lang="en-US" sz="2200" dirty="0">
                  <a:solidFill>
                    <a:schemeClr val="tx1"/>
                  </a:solidFill>
                </a:rPr>
                <a:t> nay: </a:t>
              </a:r>
              <a:r>
                <a:rPr lang="en-US" sz="2200" dirty="0" err="1">
                  <a:solidFill>
                    <a:schemeClr val="tx1"/>
                  </a:solidFill>
                </a:rPr>
                <a:t>Đế</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làm</a:t>
              </a:r>
              <a:r>
                <a:rPr lang="en-US" sz="2200" dirty="0">
                  <a:solidFill>
                    <a:schemeClr val="tx1"/>
                  </a:solidFill>
                </a:rPr>
                <a:t> </a:t>
              </a:r>
              <a:r>
                <a:rPr lang="en-US" sz="2200" dirty="0" err="1">
                  <a:solidFill>
                    <a:schemeClr val="tx1"/>
                  </a:solidFill>
                </a:rPr>
                <a:t>sáng</a:t>
              </a:r>
              <a:r>
                <a:rPr lang="en-US" sz="2200" dirty="0">
                  <a:solidFill>
                    <a:schemeClr val="tx1"/>
                  </a:solidFill>
                </a:rPr>
                <a:t> </a:t>
              </a:r>
              <a:r>
                <a:rPr lang="en-US" sz="2200" dirty="0" err="1">
                  <a:solidFill>
                    <a:schemeClr val="tx1"/>
                  </a:solidFill>
                </a:rPr>
                <a:t>tỏ</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VCDT ở </a:t>
              </a:r>
              <a:r>
                <a:rPr lang="en-US" sz="2200" dirty="0" err="1">
                  <a:solidFill>
                    <a:schemeClr val="tx1"/>
                  </a:solidFill>
                </a:rPr>
                <a:t>cấp</a:t>
              </a:r>
              <a:r>
                <a:rPr lang="en-US" sz="2200" dirty="0">
                  <a:solidFill>
                    <a:schemeClr val="tx1"/>
                  </a:solidFill>
                </a:rPr>
                <a:t> </a:t>
              </a:r>
              <a:r>
                <a:rPr lang="en-US" sz="2200" dirty="0" err="1">
                  <a:solidFill>
                    <a:schemeClr val="tx1"/>
                  </a:solidFill>
                </a:rPr>
                <a:t>độ</a:t>
              </a:r>
              <a:r>
                <a:rPr lang="en-US" sz="2200" dirty="0">
                  <a:solidFill>
                    <a:schemeClr val="tx1"/>
                  </a:solidFill>
                </a:rPr>
                <a:t> </a:t>
              </a:r>
              <a:r>
                <a:rPr lang="en-US" sz="2200" dirty="0" err="1">
                  <a:solidFill>
                    <a:schemeClr val="tx1"/>
                  </a:solidFill>
                </a:rPr>
                <a:t>phân</a:t>
              </a:r>
              <a:r>
                <a:rPr lang="en-US" sz="2200" dirty="0">
                  <a:solidFill>
                    <a:schemeClr val="tx1"/>
                  </a:solidFill>
                </a:rPr>
                <a:t> </a:t>
              </a:r>
              <a:r>
                <a:rPr lang="en-US" sz="2200" dirty="0" err="1">
                  <a:solidFill>
                    <a:schemeClr val="tx1"/>
                  </a:solidFill>
                </a:rPr>
                <a:t>tử</a:t>
              </a:r>
              <a:r>
                <a:rPr lang="en-US" sz="2200" dirty="0">
                  <a:solidFill>
                    <a:schemeClr val="tx1"/>
                  </a:solidFill>
                </a:rPr>
                <a:t> </a:t>
              </a:r>
              <a:r>
                <a:rPr lang="en-US" sz="2200" dirty="0" err="1">
                  <a:solidFill>
                    <a:schemeClr val="tx1"/>
                  </a:solidFill>
                </a:rPr>
                <a:t>gồm</a:t>
              </a:r>
              <a:r>
                <a:rPr lang="en-US" sz="2200" dirty="0">
                  <a:solidFill>
                    <a:schemeClr val="tx1"/>
                  </a:solidFill>
                </a:rPr>
                <a:t> </a:t>
              </a:r>
              <a:r>
                <a:rPr lang="en-US" sz="2200" dirty="0" err="1">
                  <a:solidFill>
                    <a:schemeClr val="tx1"/>
                  </a:solidFill>
                </a:rPr>
                <a:t>đề</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công</a:t>
              </a:r>
              <a:r>
                <a:rPr lang="en-US" sz="2200" dirty="0">
                  <a:solidFill>
                    <a:schemeClr val="tx1"/>
                  </a:solidFill>
                </a:rPr>
                <a:t> </a:t>
              </a:r>
              <a:r>
                <a:rPr lang="en-US" sz="2200" dirty="0" err="1">
                  <a:solidFill>
                    <a:schemeClr val="tx1"/>
                  </a:solidFill>
                </a:rPr>
                <a:t>nhận</a:t>
              </a:r>
              <a:r>
                <a:rPr lang="en-US" sz="2200" dirty="0">
                  <a:solidFill>
                    <a:schemeClr val="tx1"/>
                  </a:solidFill>
                </a:rPr>
                <a:t> </a:t>
              </a:r>
              <a:r>
                <a:rPr lang="en-US" sz="2200" dirty="0" err="1">
                  <a:solidFill>
                    <a:schemeClr val="tx1"/>
                  </a:solidFill>
                </a:rPr>
                <a:t>học</a:t>
              </a:r>
              <a:r>
                <a:rPr lang="en-US" sz="2200" dirty="0">
                  <a:solidFill>
                    <a:schemeClr val="tx1"/>
                  </a:solidFill>
                </a:rPr>
                <a:t> </a:t>
              </a:r>
              <a:r>
                <a:rPr lang="en-US" sz="2200" dirty="0" err="1">
                  <a:solidFill>
                    <a:schemeClr val="tx1"/>
                  </a:solidFill>
                </a:rPr>
                <a:t>thuyết</a:t>
              </a:r>
              <a:r>
                <a:rPr lang="en-US" sz="2200" dirty="0">
                  <a:solidFill>
                    <a:schemeClr val="tx1"/>
                  </a:solidFill>
                </a:rPr>
                <a:t> </a:t>
              </a:r>
              <a:r>
                <a:rPr lang="en-US" sz="2200" dirty="0" err="1">
                  <a:solidFill>
                    <a:schemeClr val="tx1"/>
                  </a:solidFill>
                </a:rPr>
                <a:t>trung</a:t>
              </a:r>
              <a:r>
                <a:rPr lang="en-US" sz="2200" dirty="0">
                  <a:solidFill>
                    <a:schemeClr val="tx1"/>
                  </a:solidFill>
                </a:rPr>
                <a:t> </a:t>
              </a:r>
              <a:r>
                <a:rPr lang="en-US" sz="2200" dirty="0" err="1">
                  <a:solidFill>
                    <a:schemeClr val="tx1"/>
                  </a:solidFill>
                </a:rPr>
                <a:t>tâm</a:t>
              </a:r>
              <a:r>
                <a:rPr lang="en-US" sz="2200" dirty="0">
                  <a:solidFill>
                    <a:schemeClr val="tx1"/>
                  </a:solidFill>
                </a:rPr>
                <a:t>, </a:t>
              </a:r>
              <a:r>
                <a:rPr lang="en-US" sz="2200" dirty="0" err="1">
                  <a:solidFill>
                    <a:schemeClr val="tx1"/>
                  </a:solidFill>
                </a:rPr>
                <a:t>tìm</a:t>
              </a:r>
              <a:r>
                <a:rPr lang="en-US" sz="2200" dirty="0">
                  <a:solidFill>
                    <a:schemeClr val="tx1"/>
                  </a:solidFill>
                </a:rPr>
                <a:t> </a:t>
              </a:r>
              <a:r>
                <a:rPr lang="en-US" sz="2200" dirty="0" err="1">
                  <a:solidFill>
                    <a:schemeClr val="tx1"/>
                  </a:solidFill>
                </a:rPr>
                <a:t>ra</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bán</a:t>
              </a:r>
              <a:r>
                <a:rPr lang="en-US" sz="2200" dirty="0">
                  <a:solidFill>
                    <a:schemeClr val="tx1"/>
                  </a:solidFill>
                </a:rPr>
                <a:t> </a:t>
              </a:r>
              <a:r>
                <a:rPr lang="en-US" sz="2200" dirty="0" err="1">
                  <a:solidFill>
                    <a:schemeClr val="tx1"/>
                  </a:solidFill>
                </a:rPr>
                <a:t>bảo</a:t>
              </a:r>
              <a:r>
                <a:rPr lang="en-US" sz="2200" dirty="0">
                  <a:solidFill>
                    <a:schemeClr val="tx1"/>
                  </a:solidFill>
                </a:rPr>
                <a:t> </a:t>
              </a:r>
              <a:r>
                <a:rPr lang="en-US" sz="2200" dirty="0" err="1">
                  <a:solidFill>
                    <a:schemeClr val="tx1"/>
                  </a:solidFill>
                </a:rPr>
                <a:t>toàn</a:t>
              </a:r>
              <a:r>
                <a:rPr lang="en-US" sz="2200" dirty="0">
                  <a:solidFill>
                    <a:schemeClr val="tx1"/>
                  </a:solidFill>
                </a:rPr>
                <a:t>, </a:t>
              </a:r>
              <a:r>
                <a:rPr lang="en-US" sz="2200" dirty="0" err="1">
                  <a:solidFill>
                    <a:schemeClr val="tx1"/>
                  </a:solidFill>
                </a:rPr>
                <a:t>giải</a:t>
              </a:r>
              <a:r>
                <a:rPr lang="en-US" sz="2200" dirty="0">
                  <a:solidFill>
                    <a:schemeClr val="tx1"/>
                  </a:solidFill>
                </a:rPr>
                <a:t> </a:t>
              </a:r>
              <a:r>
                <a:rPr lang="en-US" sz="2200" dirty="0" err="1">
                  <a:solidFill>
                    <a:schemeClr val="tx1"/>
                  </a:solidFill>
                </a:rPr>
                <a:t>mã</a:t>
              </a:r>
              <a:r>
                <a:rPr lang="en-US" sz="2200" dirty="0">
                  <a:solidFill>
                    <a:schemeClr val="tx1"/>
                  </a:solidFill>
                </a:rPr>
                <a:t> DT.</a:t>
              </a:r>
              <a:endParaRPr lang="en-US" sz="2200" dirty="0">
                <a:solidFill>
                  <a:schemeClr val="tx1"/>
                </a:solidFill>
              </a:endParaRPr>
            </a:p>
          </p:txBody>
        </p:sp>
        <p:sp>
          <p:nvSpPr>
            <p:cNvPr id="78" name="Rectangle 77"/>
            <p:cNvSpPr/>
            <p:nvPr/>
          </p:nvSpPr>
          <p:spPr>
            <a:xfrm>
              <a:off x="3704296" y="2726027"/>
              <a:ext cx="540032" cy="468374"/>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rPr>
                <a:t>LT</a:t>
              </a:r>
              <a:endParaRPr lang="en-US" sz="2400" dirty="0">
                <a:solidFill>
                  <a:schemeClr val="tx1"/>
                </a:solidFill>
              </a:endParaRPr>
            </a:p>
          </p:txBody>
        </p:sp>
        <p:cxnSp>
          <p:nvCxnSpPr>
            <p:cNvPr id="87" name="Straight Arrow Connector 86"/>
            <p:cNvCxnSpPr/>
            <p:nvPr/>
          </p:nvCxnSpPr>
          <p:spPr>
            <a:xfrm>
              <a:off x="4263526" y="3003062"/>
              <a:ext cx="38989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9" name="Straight Arrow Connector 88"/>
            <p:cNvCxnSpPr>
              <a:endCxn id="93" idx="0"/>
            </p:cNvCxnSpPr>
            <p:nvPr/>
          </p:nvCxnSpPr>
          <p:spPr>
            <a:xfrm>
              <a:off x="3358557" y="2992267"/>
              <a:ext cx="675005" cy="20059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93" name="Rectangle 92"/>
            <p:cNvSpPr/>
            <p:nvPr/>
          </p:nvSpPr>
          <p:spPr>
            <a:xfrm>
              <a:off x="3763523" y="4998231"/>
              <a:ext cx="540032" cy="1043789"/>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rPr>
                <a:t>KT SHPT</a:t>
              </a:r>
              <a:endParaRPr lang="en-US" sz="2400" dirty="0">
                <a:solidFill>
                  <a:schemeClr val="tx1"/>
                </a:solidFill>
              </a:endParaRPr>
            </a:p>
          </p:txBody>
        </p:sp>
        <p:cxnSp>
          <p:nvCxnSpPr>
            <p:cNvPr id="99" name="Straight Arrow Connector 98"/>
            <p:cNvCxnSpPr/>
            <p:nvPr/>
          </p:nvCxnSpPr>
          <p:spPr>
            <a:xfrm>
              <a:off x="4346711" y="5608592"/>
              <a:ext cx="198782"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11" name="Rectangle 110"/>
            <p:cNvSpPr/>
            <p:nvPr/>
          </p:nvSpPr>
          <p:spPr>
            <a:xfrm>
              <a:off x="4619967" y="4856775"/>
              <a:ext cx="7427526" cy="2041804"/>
            </a:xfrm>
            <a:prstGeom prst="rect">
              <a:avLst/>
            </a:prstGeom>
            <a:solidFill>
              <a:srgbClr val="FFFFFF"/>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400" dirty="0">
                <a:solidFill>
                  <a:schemeClr val="tx1"/>
                </a:solidFill>
              </a:endParaRPr>
            </a:p>
            <a:p>
              <a:pPr algn="just"/>
              <a:r>
                <a:rPr lang="en-US" sz="2200" dirty="0">
                  <a:solidFill>
                    <a:schemeClr val="tx1"/>
                  </a:solidFill>
                </a:rPr>
                <a:t>- 1930: </a:t>
              </a:r>
              <a:r>
                <a:rPr lang="en-US" sz="2200" dirty="0" err="1">
                  <a:solidFill>
                    <a:schemeClr val="tx1"/>
                  </a:solidFill>
                </a:rPr>
                <a:t>Phát</a:t>
              </a:r>
              <a:r>
                <a:rPr lang="en-US" sz="2200" dirty="0">
                  <a:solidFill>
                    <a:schemeClr val="tx1"/>
                  </a:solidFill>
                </a:rPr>
                <a:t> </a:t>
              </a:r>
              <a:r>
                <a:rPr lang="en-US" sz="2200" dirty="0" err="1">
                  <a:solidFill>
                    <a:schemeClr val="tx1"/>
                  </a:solidFill>
                </a:rPr>
                <a:t>triển</a:t>
              </a:r>
              <a:r>
                <a:rPr lang="en-US" sz="2200" dirty="0">
                  <a:solidFill>
                    <a:schemeClr val="tx1"/>
                  </a:solidFill>
                </a:rPr>
                <a:t> </a:t>
              </a:r>
              <a:r>
                <a:rPr lang="en-US" sz="2200" dirty="0" err="1">
                  <a:solidFill>
                    <a:schemeClr val="tx1"/>
                  </a:solidFill>
                </a:rPr>
                <a:t>phương</a:t>
              </a:r>
              <a:r>
                <a:rPr lang="en-US" sz="2200" dirty="0">
                  <a:solidFill>
                    <a:schemeClr val="tx1"/>
                  </a:solidFill>
                </a:rPr>
                <a:t> </a:t>
              </a:r>
              <a:r>
                <a:rPr lang="en-US" sz="2200" dirty="0" err="1">
                  <a:solidFill>
                    <a:schemeClr val="tx1"/>
                  </a:solidFill>
                </a:rPr>
                <a:t>pháp</a:t>
              </a:r>
              <a:r>
                <a:rPr lang="en-US" sz="2200" dirty="0">
                  <a:solidFill>
                    <a:schemeClr val="tx1"/>
                  </a:solidFill>
                </a:rPr>
                <a:t> </a:t>
              </a:r>
              <a:r>
                <a:rPr lang="en-US" sz="2200" dirty="0" err="1">
                  <a:solidFill>
                    <a:schemeClr val="tx1"/>
                  </a:solidFill>
                </a:rPr>
                <a:t>điện</a:t>
              </a:r>
              <a:r>
                <a:rPr lang="en-US" sz="2200" dirty="0">
                  <a:solidFill>
                    <a:schemeClr val="tx1"/>
                  </a:solidFill>
                </a:rPr>
                <a:t> di </a:t>
              </a:r>
              <a:r>
                <a:rPr lang="en-US" sz="2200" dirty="0" err="1">
                  <a:solidFill>
                    <a:schemeClr val="tx1"/>
                  </a:solidFill>
                </a:rPr>
                <a:t>trên</a:t>
              </a:r>
              <a:r>
                <a:rPr lang="en-US" sz="2200" dirty="0">
                  <a:solidFill>
                    <a:schemeClr val="tx1"/>
                  </a:solidFill>
                </a:rPr>
                <a:t> </a:t>
              </a:r>
              <a:r>
                <a:rPr lang="en-US" sz="2200" dirty="0" err="1">
                  <a:solidFill>
                    <a:schemeClr val="tx1"/>
                  </a:solidFill>
                </a:rPr>
                <a:t>bản</a:t>
              </a:r>
              <a:r>
                <a:rPr lang="en-US" sz="2200" dirty="0">
                  <a:solidFill>
                    <a:schemeClr val="tx1"/>
                  </a:solidFill>
                </a:rPr>
                <a:t> gel</a:t>
              </a:r>
              <a:endParaRPr lang="en-US" sz="2200" dirty="0">
                <a:solidFill>
                  <a:schemeClr val="tx1"/>
                </a:solidFill>
              </a:endParaRPr>
            </a:p>
            <a:p>
              <a:pPr algn="just"/>
              <a:r>
                <a:rPr lang="en-US" sz="2200" dirty="0">
                  <a:solidFill>
                    <a:schemeClr val="tx1"/>
                  </a:solidFill>
                </a:rPr>
                <a:t>- 1975: </a:t>
              </a:r>
              <a:r>
                <a:rPr lang="en-US" sz="2200" dirty="0" err="1">
                  <a:solidFill>
                    <a:schemeClr val="tx1"/>
                  </a:solidFill>
                </a:rPr>
                <a:t>Công</a:t>
              </a:r>
              <a:r>
                <a:rPr lang="en-US" sz="2200" dirty="0">
                  <a:solidFill>
                    <a:schemeClr val="tx1"/>
                  </a:solidFill>
                </a:rPr>
                <a:t> </a:t>
              </a:r>
              <a:r>
                <a:rPr lang="en-US" sz="2200" dirty="0" err="1">
                  <a:solidFill>
                    <a:schemeClr val="tx1"/>
                  </a:solidFill>
                </a:rPr>
                <a:t>bố</a:t>
              </a:r>
              <a:r>
                <a:rPr lang="en-US" sz="2200" dirty="0">
                  <a:solidFill>
                    <a:schemeClr val="tx1"/>
                  </a:solidFill>
                </a:rPr>
                <a:t> </a:t>
              </a:r>
              <a:r>
                <a:rPr lang="en-US" sz="2200" dirty="0" err="1">
                  <a:solidFill>
                    <a:schemeClr val="tx1"/>
                  </a:solidFill>
                </a:rPr>
                <a:t>kĩ</a:t>
              </a:r>
              <a:r>
                <a:rPr lang="en-US" sz="2200" dirty="0">
                  <a:solidFill>
                    <a:schemeClr val="tx1"/>
                  </a:solidFill>
                </a:rPr>
                <a:t> </a:t>
              </a:r>
              <a:r>
                <a:rPr lang="en-US" sz="2200" dirty="0" err="1">
                  <a:solidFill>
                    <a:schemeClr val="tx1"/>
                  </a:solidFill>
                </a:rPr>
                <a:t>thuật</a:t>
              </a:r>
              <a:r>
                <a:rPr lang="en-US" sz="2200" dirty="0">
                  <a:solidFill>
                    <a:schemeClr val="tx1"/>
                  </a:solidFill>
                </a:rPr>
                <a:t> </a:t>
              </a:r>
              <a:r>
                <a:rPr lang="en-US" sz="2200" dirty="0" err="1">
                  <a:solidFill>
                    <a:schemeClr val="tx1"/>
                  </a:solidFill>
                </a:rPr>
                <a:t>lai</a:t>
              </a:r>
              <a:r>
                <a:rPr lang="en-US" sz="2200" dirty="0">
                  <a:solidFill>
                    <a:schemeClr val="tx1"/>
                  </a:solidFill>
                </a:rPr>
                <a:t> </a:t>
              </a:r>
              <a:r>
                <a:rPr lang="en-US" sz="2200" dirty="0" err="1">
                  <a:solidFill>
                    <a:schemeClr val="tx1"/>
                  </a:solidFill>
                </a:rPr>
                <a:t>phân</a:t>
              </a:r>
              <a:r>
                <a:rPr lang="en-US" sz="2200" dirty="0">
                  <a:solidFill>
                    <a:schemeClr val="tx1"/>
                  </a:solidFill>
                </a:rPr>
                <a:t> </a:t>
              </a:r>
              <a:r>
                <a:rPr lang="en-US" sz="2200" dirty="0" err="1">
                  <a:solidFill>
                    <a:schemeClr val="tx1"/>
                  </a:solidFill>
                </a:rPr>
                <a:t>tử</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Southem</a:t>
              </a:r>
              <a:r>
                <a:rPr lang="en-US" sz="2200" dirty="0">
                  <a:solidFill>
                    <a:schemeClr val="tx1"/>
                  </a:solidFill>
                </a:rPr>
                <a:t> Blot .</a:t>
              </a:r>
              <a:endParaRPr lang="en-US" sz="2200" dirty="0">
                <a:solidFill>
                  <a:schemeClr val="tx1"/>
                </a:solidFill>
              </a:endParaRPr>
            </a:p>
            <a:p>
              <a:pPr algn="just"/>
              <a:r>
                <a:rPr lang="en-US" sz="2200" dirty="0">
                  <a:solidFill>
                    <a:schemeClr val="tx1"/>
                  </a:solidFill>
                </a:rPr>
                <a:t>- 1977: </a:t>
              </a:r>
              <a:r>
                <a:rPr lang="en-US" sz="2200" dirty="0" err="1">
                  <a:solidFill>
                    <a:schemeClr val="tx1"/>
                  </a:solidFill>
                </a:rPr>
                <a:t>Công</a:t>
              </a:r>
              <a:r>
                <a:rPr lang="en-US" sz="2200" dirty="0">
                  <a:solidFill>
                    <a:schemeClr val="tx1"/>
                  </a:solidFill>
                </a:rPr>
                <a:t> </a:t>
              </a:r>
              <a:r>
                <a:rPr lang="en-US" sz="2200" dirty="0" err="1">
                  <a:solidFill>
                    <a:schemeClr val="tx1"/>
                  </a:solidFill>
                </a:rPr>
                <a:t>bố</a:t>
              </a:r>
              <a:r>
                <a:rPr lang="en-US" sz="2200" dirty="0">
                  <a:solidFill>
                    <a:schemeClr val="tx1"/>
                  </a:solidFill>
                </a:rPr>
                <a:t> </a:t>
              </a:r>
              <a:r>
                <a:rPr lang="en-US" sz="2200" dirty="0" err="1">
                  <a:solidFill>
                    <a:schemeClr val="tx1"/>
                  </a:solidFill>
                </a:rPr>
                <a:t>phương</a:t>
              </a:r>
              <a:r>
                <a:rPr lang="en-US" sz="2200" dirty="0">
                  <a:solidFill>
                    <a:schemeClr val="tx1"/>
                  </a:solidFill>
                </a:rPr>
                <a:t> </a:t>
              </a:r>
              <a:r>
                <a:rPr lang="en-US" sz="2200" dirty="0" err="1">
                  <a:solidFill>
                    <a:schemeClr val="tx1"/>
                  </a:solidFill>
                </a:rPr>
                <a:t>pháp</a:t>
              </a:r>
              <a:r>
                <a:rPr lang="en-US" sz="2200" dirty="0">
                  <a:solidFill>
                    <a:schemeClr val="tx1"/>
                  </a:solidFill>
                </a:rPr>
                <a:t> </a:t>
              </a:r>
              <a:r>
                <a:rPr lang="en-US" sz="2200" dirty="0" err="1">
                  <a:solidFill>
                    <a:schemeClr val="tx1"/>
                  </a:solidFill>
                </a:rPr>
                <a:t>giả</a:t>
              </a:r>
              <a:r>
                <a:rPr lang="en-US" sz="2200" dirty="0">
                  <a:solidFill>
                    <a:schemeClr val="tx1"/>
                  </a:solidFill>
                </a:rPr>
                <a:t> </a:t>
              </a:r>
              <a:r>
                <a:rPr lang="en-US" sz="2200" dirty="0" err="1">
                  <a:solidFill>
                    <a:schemeClr val="tx1"/>
                  </a:solidFill>
                </a:rPr>
                <a:t>trình</a:t>
              </a:r>
              <a:r>
                <a:rPr lang="en-US" sz="2200" dirty="0">
                  <a:solidFill>
                    <a:schemeClr val="tx1"/>
                  </a:solidFill>
                </a:rPr>
                <a:t> </a:t>
              </a:r>
              <a:r>
                <a:rPr lang="en-US" sz="2200" dirty="0" err="1">
                  <a:solidFill>
                    <a:schemeClr val="tx1"/>
                  </a:solidFill>
                </a:rPr>
                <a:t>tự</a:t>
              </a:r>
              <a:r>
                <a:rPr lang="en-US" sz="2200" dirty="0">
                  <a:solidFill>
                    <a:schemeClr val="tx1"/>
                  </a:solidFill>
                </a:rPr>
                <a:t> gene.</a:t>
              </a:r>
              <a:endParaRPr lang="en-US" sz="2200" dirty="0">
                <a:solidFill>
                  <a:schemeClr val="tx1"/>
                </a:solidFill>
              </a:endParaRPr>
            </a:p>
            <a:p>
              <a:pPr algn="just"/>
              <a:r>
                <a:rPr lang="en-US" sz="2200" dirty="0">
                  <a:solidFill>
                    <a:schemeClr val="tx1"/>
                  </a:solidFill>
                </a:rPr>
                <a:t>- 1981: </a:t>
              </a:r>
              <a:r>
                <a:rPr lang="en-US" sz="2200" dirty="0" err="1">
                  <a:solidFill>
                    <a:schemeClr val="tx1"/>
                  </a:solidFill>
                </a:rPr>
                <a:t>Tạo</a:t>
              </a:r>
              <a:r>
                <a:rPr lang="en-US" sz="2200" dirty="0">
                  <a:solidFill>
                    <a:schemeClr val="tx1"/>
                  </a:solidFill>
                </a:rPr>
                <a:t> </a:t>
              </a:r>
              <a:r>
                <a:rPr lang="en-US" sz="2200" dirty="0" err="1">
                  <a:solidFill>
                    <a:schemeClr val="tx1"/>
                  </a:solidFill>
                </a:rPr>
                <a:t>ra</a:t>
              </a:r>
              <a:r>
                <a:rPr lang="en-US" sz="2200" dirty="0">
                  <a:solidFill>
                    <a:schemeClr val="tx1"/>
                  </a:solidFill>
                </a:rPr>
                <a:t> </a:t>
              </a:r>
              <a:r>
                <a:rPr lang="en-US" sz="2200" dirty="0" err="1">
                  <a:solidFill>
                    <a:schemeClr val="tx1"/>
                  </a:solidFill>
                </a:rPr>
                <a:t>động</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chuyển</a:t>
              </a:r>
              <a:r>
                <a:rPr lang="en-US" sz="2200" dirty="0">
                  <a:solidFill>
                    <a:schemeClr val="tx1"/>
                  </a:solidFill>
                </a:rPr>
                <a:t> gene </a:t>
              </a:r>
              <a:r>
                <a:rPr lang="en-US" sz="2200" dirty="0" err="1">
                  <a:solidFill>
                    <a:schemeClr val="tx1"/>
                  </a:solidFill>
                </a:rPr>
                <a:t>đầu</a:t>
              </a:r>
              <a:r>
                <a:rPr lang="en-US" sz="2200" dirty="0">
                  <a:solidFill>
                    <a:schemeClr val="tx1"/>
                  </a:solidFill>
                </a:rPr>
                <a:t> </a:t>
              </a:r>
              <a:r>
                <a:rPr lang="en-US" sz="2200" dirty="0" err="1">
                  <a:solidFill>
                    <a:schemeClr val="tx1"/>
                  </a:solidFill>
                </a:rPr>
                <a:t>tiên</a:t>
              </a:r>
              <a:r>
                <a:rPr lang="en-US" sz="2200" dirty="0">
                  <a:solidFill>
                    <a:schemeClr val="tx1"/>
                  </a:solidFill>
                </a:rPr>
                <a:t>.</a:t>
              </a:r>
              <a:endParaRPr lang="en-US" sz="2200" dirty="0">
                <a:solidFill>
                  <a:schemeClr val="tx1"/>
                </a:solidFill>
              </a:endParaRPr>
            </a:p>
            <a:p>
              <a:pPr algn="just"/>
              <a:r>
                <a:rPr lang="en-US" sz="2200" dirty="0">
                  <a:solidFill>
                    <a:schemeClr val="tx1"/>
                  </a:solidFill>
                </a:rPr>
                <a:t>- 1985: </a:t>
              </a:r>
              <a:r>
                <a:rPr lang="en-US" sz="2200" dirty="0" err="1">
                  <a:solidFill>
                    <a:schemeClr val="tx1"/>
                  </a:solidFill>
                </a:rPr>
                <a:t>Công</a:t>
              </a:r>
              <a:r>
                <a:rPr lang="en-US" sz="2200" dirty="0">
                  <a:solidFill>
                    <a:schemeClr val="tx1"/>
                  </a:solidFill>
                </a:rPr>
                <a:t> </a:t>
              </a:r>
              <a:r>
                <a:rPr lang="en-US" sz="2200" dirty="0" err="1">
                  <a:solidFill>
                    <a:schemeClr val="tx1"/>
                  </a:solidFill>
                </a:rPr>
                <a:t>bố</a:t>
              </a:r>
              <a:r>
                <a:rPr lang="en-US" sz="2200" dirty="0">
                  <a:solidFill>
                    <a:schemeClr val="tx1"/>
                  </a:solidFill>
                </a:rPr>
                <a:t> </a:t>
              </a:r>
              <a:r>
                <a:rPr lang="en-US" sz="2200" dirty="0" err="1">
                  <a:solidFill>
                    <a:schemeClr val="tx1"/>
                  </a:solidFill>
                </a:rPr>
                <a:t>kĩ</a:t>
              </a:r>
              <a:r>
                <a:rPr lang="en-US" sz="2200" dirty="0">
                  <a:solidFill>
                    <a:schemeClr val="tx1"/>
                  </a:solidFill>
                </a:rPr>
                <a:t> </a:t>
              </a:r>
              <a:r>
                <a:rPr lang="en-US" sz="2200" dirty="0" err="1">
                  <a:solidFill>
                    <a:schemeClr val="tx1"/>
                  </a:solidFill>
                </a:rPr>
                <a:t>thuật</a:t>
              </a:r>
              <a:r>
                <a:rPr lang="en-US" sz="2200" dirty="0">
                  <a:solidFill>
                    <a:schemeClr val="tx1"/>
                  </a:solidFill>
                </a:rPr>
                <a:t> PCR.</a:t>
              </a:r>
              <a:endParaRPr lang="en-US" sz="2200" dirty="0">
                <a:solidFill>
                  <a:schemeClr val="tx1"/>
                </a:solidFill>
              </a:endParaRPr>
            </a:p>
            <a:p>
              <a:pPr algn="just"/>
              <a:r>
                <a:rPr lang="en-US" sz="2200" dirty="0">
                  <a:solidFill>
                    <a:schemeClr val="tx1"/>
                  </a:solidFill>
                </a:rPr>
                <a:t>- 2003: </a:t>
              </a:r>
              <a:r>
                <a:rPr lang="en-US" sz="2200" dirty="0" err="1">
                  <a:solidFill>
                    <a:schemeClr val="tx1"/>
                  </a:solidFill>
                </a:rPr>
                <a:t>Công</a:t>
              </a:r>
              <a:r>
                <a:rPr lang="en-US" sz="2200" dirty="0">
                  <a:solidFill>
                    <a:schemeClr val="tx1"/>
                  </a:solidFill>
                </a:rPr>
                <a:t> </a:t>
              </a:r>
              <a:r>
                <a:rPr lang="en-US" sz="2200" dirty="0" err="1">
                  <a:solidFill>
                    <a:schemeClr val="tx1"/>
                  </a:solidFill>
                </a:rPr>
                <a:t>bố</a:t>
              </a:r>
              <a:r>
                <a:rPr lang="en-US" sz="2200" dirty="0">
                  <a:solidFill>
                    <a:schemeClr val="tx1"/>
                  </a:solidFill>
                </a:rPr>
                <a:t> </a:t>
              </a:r>
              <a:r>
                <a:rPr lang="en-US" sz="2200" dirty="0" err="1">
                  <a:solidFill>
                    <a:schemeClr val="tx1"/>
                  </a:solidFill>
                </a:rPr>
                <a:t>kết</a:t>
              </a:r>
              <a:r>
                <a:rPr lang="en-US" sz="2200" dirty="0">
                  <a:solidFill>
                    <a:schemeClr val="tx1"/>
                  </a:solidFill>
                </a:rPr>
                <a:t> </a:t>
              </a:r>
              <a:r>
                <a:rPr lang="en-US" sz="2200" dirty="0" err="1">
                  <a:solidFill>
                    <a:schemeClr val="tx1"/>
                  </a:solidFill>
                </a:rPr>
                <a:t>quả</a:t>
              </a:r>
              <a:r>
                <a:rPr lang="en-US" sz="2200" dirty="0">
                  <a:solidFill>
                    <a:schemeClr val="tx1"/>
                  </a:solidFill>
                </a:rPr>
                <a:t> </a:t>
              </a:r>
              <a:r>
                <a:rPr lang="en-US" sz="2200" dirty="0" err="1">
                  <a:solidFill>
                    <a:schemeClr val="tx1"/>
                  </a:solidFill>
                </a:rPr>
                <a:t>giải</a:t>
              </a:r>
              <a:r>
                <a:rPr lang="en-US" sz="2200" dirty="0">
                  <a:solidFill>
                    <a:schemeClr val="tx1"/>
                  </a:solidFill>
                </a:rPr>
                <a:t> </a:t>
              </a:r>
              <a:r>
                <a:rPr lang="en-US" sz="2200" dirty="0" err="1">
                  <a:solidFill>
                    <a:schemeClr val="tx1"/>
                  </a:solidFill>
                </a:rPr>
                <a:t>trình</a:t>
              </a:r>
              <a:r>
                <a:rPr lang="en-US" sz="2200" dirty="0">
                  <a:solidFill>
                    <a:schemeClr val="tx1"/>
                  </a:solidFill>
                </a:rPr>
                <a:t> </a:t>
              </a:r>
              <a:r>
                <a:rPr lang="en-US" sz="2200" dirty="0" err="1">
                  <a:solidFill>
                    <a:schemeClr val="tx1"/>
                  </a:solidFill>
                </a:rPr>
                <a:t>tự</a:t>
              </a:r>
              <a:r>
                <a:rPr lang="en-US" sz="2200" dirty="0">
                  <a:solidFill>
                    <a:schemeClr val="tx1"/>
                  </a:solidFill>
                </a:rPr>
                <a:t> gene </a:t>
              </a:r>
              <a:r>
                <a:rPr lang="en-US" sz="2200" dirty="0" err="1">
                  <a:solidFill>
                    <a:schemeClr val="tx1"/>
                  </a:solidFill>
                </a:rPr>
                <a:t>người</a:t>
              </a:r>
              <a:r>
                <a:rPr lang="en-US" sz="2200" dirty="0">
                  <a:solidFill>
                    <a:schemeClr val="tx1"/>
                  </a:solidFill>
                </a:rPr>
                <a:t>.</a:t>
              </a:r>
              <a:endParaRPr lang="en-US" sz="2200" dirty="0">
                <a:solidFill>
                  <a:schemeClr val="tx1"/>
                </a:solidFill>
              </a:endParaRPr>
            </a:p>
            <a:p>
              <a:pPr algn="just"/>
              <a:endParaRPr lang="en-US" sz="2400" dirty="0">
                <a:solidFill>
                  <a:schemeClr val="tx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grpSp>
        <p:nvGrpSpPr>
          <p:cNvPr id="13" name="Group 12"/>
          <p:cNvGrpSpPr/>
          <p:nvPr/>
        </p:nvGrpSpPr>
        <p:grpSpPr>
          <a:xfrm>
            <a:off x="369204" y="245157"/>
            <a:ext cx="11453592" cy="6326182"/>
            <a:chOff x="369204" y="118157"/>
            <a:chExt cx="11453592" cy="6326182"/>
          </a:xfrm>
        </p:grpSpPr>
        <p:sp>
          <p:nvSpPr>
            <p:cNvPr id="14" name="Rectangle 13"/>
            <p:cNvSpPr/>
            <p:nvPr/>
          </p:nvSpPr>
          <p:spPr>
            <a:xfrm>
              <a:off x="2076427" y="118157"/>
              <a:ext cx="1683026" cy="630305"/>
            </a:xfrm>
            <a:prstGeom prst="rect">
              <a:avLst/>
            </a:prstGeom>
            <a:solidFill>
              <a:srgbClr val="FFFFFF"/>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Khái</a:t>
              </a:r>
              <a:r>
                <a:rPr lang="en-US" sz="2200" dirty="0">
                  <a:solidFill>
                    <a:schemeClr val="tx1"/>
                  </a:solidFill>
                </a:rPr>
                <a:t> </a:t>
              </a:r>
              <a:r>
                <a:rPr lang="en-US" sz="2200" dirty="0" err="1">
                  <a:solidFill>
                    <a:schemeClr val="tx1"/>
                  </a:solidFill>
                </a:rPr>
                <a:t>niệm</a:t>
              </a:r>
              <a:endParaRPr lang="en-US" sz="2200" dirty="0">
                <a:solidFill>
                  <a:schemeClr val="tx1"/>
                </a:solidFill>
              </a:endParaRPr>
            </a:p>
          </p:txBody>
        </p:sp>
        <p:cxnSp>
          <p:nvCxnSpPr>
            <p:cNvPr id="19" name="Straight Arrow Connector 18"/>
            <p:cNvCxnSpPr/>
            <p:nvPr/>
          </p:nvCxnSpPr>
          <p:spPr>
            <a:xfrm flipV="1">
              <a:off x="1441071" y="2239456"/>
              <a:ext cx="673100" cy="10763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369204" y="1648940"/>
              <a:ext cx="975654" cy="3333678"/>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rPr>
                <a:t>Khái</a:t>
              </a:r>
              <a:r>
                <a:rPr lang="en-US" sz="2200" b="1" dirty="0">
                  <a:solidFill>
                    <a:schemeClr val="tx1"/>
                  </a:solidFill>
                </a:rPr>
                <a:t> </a:t>
              </a:r>
              <a:r>
                <a:rPr lang="en-US" sz="2200" b="1" dirty="0" err="1">
                  <a:solidFill>
                    <a:schemeClr val="tx1"/>
                  </a:solidFill>
                </a:rPr>
                <a:t>quát</a:t>
              </a:r>
              <a:r>
                <a:rPr lang="en-US" sz="2200" b="1" dirty="0">
                  <a:solidFill>
                    <a:schemeClr val="tx1"/>
                  </a:solidFill>
                </a:rPr>
                <a:t> </a:t>
              </a:r>
              <a:r>
                <a:rPr lang="en-US" sz="2200" b="1" dirty="0" err="1">
                  <a:solidFill>
                    <a:schemeClr val="tx1"/>
                  </a:solidFill>
                </a:rPr>
                <a:t>sinh</a:t>
              </a:r>
              <a:r>
                <a:rPr lang="en-US" sz="2200" b="1" dirty="0">
                  <a:solidFill>
                    <a:schemeClr val="tx1"/>
                  </a:solidFill>
                </a:rPr>
                <a:t> </a:t>
              </a:r>
              <a:r>
                <a:rPr lang="en-US" sz="2200" b="1" dirty="0" err="1">
                  <a:solidFill>
                    <a:schemeClr val="tx1"/>
                  </a:solidFill>
                </a:rPr>
                <a:t>học</a:t>
              </a:r>
              <a:r>
                <a:rPr lang="en-US" sz="2200" b="1" dirty="0">
                  <a:solidFill>
                    <a:schemeClr val="tx1"/>
                  </a:solidFill>
                </a:rPr>
                <a:t> </a:t>
              </a:r>
              <a:r>
                <a:rPr lang="en-US" sz="2200" b="1" dirty="0" err="1">
                  <a:solidFill>
                    <a:schemeClr val="tx1"/>
                  </a:solidFill>
                </a:rPr>
                <a:t>phân</a:t>
              </a:r>
              <a:r>
                <a:rPr lang="en-US" sz="2200" b="1" dirty="0">
                  <a:solidFill>
                    <a:schemeClr val="tx1"/>
                  </a:solidFill>
                </a:rPr>
                <a:t> </a:t>
              </a:r>
              <a:r>
                <a:rPr lang="en-US" sz="2200" b="1" dirty="0" err="1">
                  <a:solidFill>
                    <a:schemeClr val="tx1"/>
                  </a:solidFill>
                </a:rPr>
                <a:t>tử</a:t>
              </a:r>
              <a:r>
                <a:rPr lang="en-US" sz="2200" b="1" dirty="0">
                  <a:solidFill>
                    <a:schemeClr val="tx1"/>
                  </a:solidFill>
                </a:rPr>
                <a:t> </a:t>
              </a:r>
              <a:r>
                <a:rPr lang="en-US" sz="2200" b="1" dirty="0" err="1">
                  <a:solidFill>
                    <a:schemeClr val="tx1"/>
                  </a:solidFill>
                </a:rPr>
                <a:t>và</a:t>
              </a:r>
              <a:r>
                <a:rPr lang="en-US" sz="2200" b="1" dirty="0">
                  <a:solidFill>
                    <a:schemeClr val="tx1"/>
                  </a:solidFill>
                </a:rPr>
                <a:t> </a:t>
              </a:r>
              <a:r>
                <a:rPr lang="en-US" sz="2200" b="1" dirty="0" err="1">
                  <a:solidFill>
                    <a:schemeClr val="tx1"/>
                  </a:solidFill>
                </a:rPr>
                <a:t>các</a:t>
              </a:r>
              <a:r>
                <a:rPr lang="en-US" sz="2200" b="1" dirty="0">
                  <a:solidFill>
                    <a:schemeClr val="tx1"/>
                  </a:solidFill>
                </a:rPr>
                <a:t> </a:t>
              </a:r>
              <a:r>
                <a:rPr lang="en-US" sz="2200" b="1" dirty="0" err="1">
                  <a:solidFill>
                    <a:schemeClr val="tx1"/>
                  </a:solidFill>
                </a:rPr>
                <a:t>thành</a:t>
              </a:r>
              <a:r>
                <a:rPr lang="en-US" sz="2200" b="1" dirty="0">
                  <a:solidFill>
                    <a:schemeClr val="tx1"/>
                  </a:solidFill>
                </a:rPr>
                <a:t> </a:t>
              </a:r>
              <a:r>
                <a:rPr lang="en-US" sz="2200" b="1" dirty="0" err="1">
                  <a:solidFill>
                    <a:schemeClr val="tx1"/>
                  </a:solidFill>
                </a:rPr>
                <a:t>tựu</a:t>
              </a:r>
              <a:endParaRPr lang="en-US" sz="2200" b="1" dirty="0">
                <a:solidFill>
                  <a:schemeClr val="tx1"/>
                </a:solidFill>
              </a:endParaRPr>
            </a:p>
          </p:txBody>
        </p:sp>
        <p:cxnSp>
          <p:nvCxnSpPr>
            <p:cNvPr id="20" name="Straight Arrow Connector 19"/>
            <p:cNvCxnSpPr/>
            <p:nvPr/>
          </p:nvCxnSpPr>
          <p:spPr>
            <a:xfrm flipV="1">
              <a:off x="1404729" y="736246"/>
              <a:ext cx="667385" cy="262509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2115561" y="926125"/>
              <a:ext cx="1093745" cy="1378225"/>
            </a:xfrm>
            <a:prstGeom prst="rect">
              <a:avLst/>
            </a:prstGeom>
            <a:solidFill>
              <a:srgbClr val="FFFFFF"/>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Đối</a:t>
              </a:r>
              <a:r>
                <a:rPr lang="en-US" sz="2200" dirty="0">
                  <a:solidFill>
                    <a:schemeClr val="tx1"/>
                  </a:solidFill>
                </a:rPr>
                <a:t> </a:t>
              </a:r>
              <a:r>
                <a:rPr lang="en-US" sz="2200" dirty="0" err="1">
                  <a:solidFill>
                    <a:schemeClr val="tx1"/>
                  </a:solidFill>
                </a:rPr>
                <a:t>tượng</a:t>
              </a:r>
              <a:r>
                <a:rPr lang="en-US" sz="2200" dirty="0">
                  <a:solidFill>
                    <a:schemeClr val="tx1"/>
                  </a:solidFill>
                </a:rPr>
                <a:t> </a:t>
              </a:r>
              <a:r>
                <a:rPr lang="en-US" sz="2200" dirty="0" err="1">
                  <a:solidFill>
                    <a:schemeClr val="tx1"/>
                  </a:solidFill>
                </a:rPr>
                <a:t>nghiên</a:t>
              </a:r>
              <a:r>
                <a:rPr lang="en-US" sz="2200" dirty="0">
                  <a:solidFill>
                    <a:schemeClr val="tx1"/>
                  </a:solidFill>
                </a:rPr>
                <a:t> </a:t>
              </a:r>
              <a:r>
                <a:rPr lang="en-US" sz="2200" dirty="0" err="1">
                  <a:solidFill>
                    <a:schemeClr val="tx1"/>
                  </a:solidFill>
                </a:rPr>
                <a:t>cứu</a:t>
              </a:r>
              <a:endParaRPr lang="en-US" sz="2200" dirty="0">
                <a:solidFill>
                  <a:schemeClr val="tx1"/>
                </a:solidFill>
              </a:endParaRPr>
            </a:p>
          </p:txBody>
        </p:sp>
        <p:cxnSp>
          <p:nvCxnSpPr>
            <p:cNvPr id="23" name="Straight Arrow Connector 22"/>
            <p:cNvCxnSpPr/>
            <p:nvPr/>
          </p:nvCxnSpPr>
          <p:spPr>
            <a:xfrm flipV="1">
              <a:off x="1429092" y="3291650"/>
              <a:ext cx="779145" cy="2413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2135045" y="2487810"/>
              <a:ext cx="1262372" cy="1209550"/>
            </a:xfrm>
            <a:prstGeom prst="rect">
              <a:avLst/>
            </a:prstGeom>
            <a:solidFill>
              <a:srgbClr val="FFFFFF"/>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Thành </a:t>
              </a:r>
              <a:r>
                <a:rPr lang="en-US" sz="2200" dirty="0" err="1">
                  <a:solidFill>
                    <a:schemeClr val="tx1"/>
                  </a:solidFill>
                </a:rPr>
                <a:t>tựu</a:t>
              </a:r>
              <a:r>
                <a:rPr lang="en-US" sz="2200" dirty="0">
                  <a:solidFill>
                    <a:schemeClr val="tx1"/>
                  </a:solidFill>
                </a:rPr>
                <a:t> </a:t>
              </a:r>
              <a:r>
                <a:rPr lang="en-US" sz="2200" dirty="0" err="1">
                  <a:solidFill>
                    <a:schemeClr val="tx1"/>
                  </a:solidFill>
                </a:rPr>
                <a:t>hiện</a:t>
              </a:r>
              <a:r>
                <a:rPr lang="en-US" sz="2200" dirty="0">
                  <a:solidFill>
                    <a:schemeClr val="tx1"/>
                  </a:solidFill>
                </a:rPr>
                <a:t> </a:t>
              </a:r>
              <a:r>
                <a:rPr lang="en-US" sz="2200" dirty="0" err="1">
                  <a:solidFill>
                    <a:schemeClr val="tx1"/>
                  </a:solidFill>
                </a:rPr>
                <a:t>đại</a:t>
              </a:r>
              <a:endParaRPr lang="en-US" sz="2200" dirty="0">
                <a:solidFill>
                  <a:schemeClr val="tx1"/>
                </a:solidFill>
              </a:endParaRPr>
            </a:p>
          </p:txBody>
        </p:sp>
        <p:cxnSp>
          <p:nvCxnSpPr>
            <p:cNvPr id="21" name="Straight Arrow Connector 20"/>
            <p:cNvCxnSpPr/>
            <p:nvPr/>
          </p:nvCxnSpPr>
          <p:spPr>
            <a:xfrm>
              <a:off x="1400760" y="3239498"/>
              <a:ext cx="692150" cy="99885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a:off x="2064019" y="3975147"/>
              <a:ext cx="1334135" cy="862965"/>
            </a:xfrm>
            <a:prstGeom prst="rect">
              <a:avLst/>
            </a:prstGeom>
            <a:solidFill>
              <a:srgbClr val="FFFFFF"/>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Ứng</a:t>
              </a:r>
              <a:r>
                <a:rPr lang="en-US" sz="2400" dirty="0">
                  <a:solidFill>
                    <a:schemeClr val="tx1"/>
                  </a:solidFill>
                </a:rPr>
                <a:t> </a:t>
              </a:r>
              <a:r>
                <a:rPr lang="en-US" sz="2400" dirty="0" err="1">
                  <a:solidFill>
                    <a:schemeClr val="tx1"/>
                  </a:solidFill>
                </a:rPr>
                <a:t>dụng</a:t>
              </a:r>
              <a:endParaRPr lang="en-US" sz="2400" dirty="0">
                <a:solidFill>
                  <a:schemeClr val="tx1"/>
                </a:solidFill>
              </a:endParaRPr>
            </a:p>
          </p:txBody>
        </p:sp>
        <p:sp>
          <p:nvSpPr>
            <p:cNvPr id="26" name="Rectangle 25"/>
            <p:cNvSpPr/>
            <p:nvPr/>
          </p:nvSpPr>
          <p:spPr>
            <a:xfrm>
              <a:off x="2080591" y="5234789"/>
              <a:ext cx="1262372" cy="1209550"/>
            </a:xfrm>
            <a:prstGeom prst="rect">
              <a:avLst/>
            </a:prstGeom>
            <a:solidFill>
              <a:srgbClr val="FFFFFF"/>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Nguyên</a:t>
              </a:r>
              <a:r>
                <a:rPr lang="en-US" sz="2400" dirty="0">
                  <a:solidFill>
                    <a:schemeClr val="tx1"/>
                  </a:solidFill>
                </a:rPr>
                <a:t> </a:t>
              </a:r>
              <a:r>
                <a:rPr lang="en-US" sz="2400" dirty="0" err="1">
                  <a:solidFill>
                    <a:schemeClr val="tx1"/>
                  </a:solidFill>
                </a:rPr>
                <a:t>tắc</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dụng</a:t>
              </a:r>
              <a:endParaRPr lang="en-US" sz="2400" dirty="0">
                <a:solidFill>
                  <a:schemeClr val="tx1"/>
                </a:solidFill>
              </a:endParaRPr>
            </a:p>
          </p:txBody>
        </p:sp>
        <p:cxnSp>
          <p:nvCxnSpPr>
            <p:cNvPr id="32" name="Straight Arrow Connector 31"/>
            <p:cNvCxnSpPr/>
            <p:nvPr/>
          </p:nvCxnSpPr>
          <p:spPr>
            <a:xfrm>
              <a:off x="1404729" y="3315780"/>
              <a:ext cx="667385" cy="19526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99" name="Straight Arrow Connector 98"/>
            <p:cNvCxnSpPr/>
            <p:nvPr/>
          </p:nvCxnSpPr>
          <p:spPr>
            <a:xfrm>
              <a:off x="3436456" y="4380462"/>
              <a:ext cx="492958"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11" name="Rectangle 110"/>
            <p:cNvSpPr/>
            <p:nvPr/>
          </p:nvSpPr>
          <p:spPr>
            <a:xfrm>
              <a:off x="3926274" y="3642352"/>
              <a:ext cx="7896522" cy="1195746"/>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rPr>
                <a:t>Sinh </a:t>
              </a:r>
              <a:r>
                <a:rPr lang="en-US" sz="2200" dirty="0" err="1">
                  <a:solidFill>
                    <a:schemeClr val="tx1"/>
                  </a:solidFill>
                </a:rPr>
                <a:t>học</a:t>
              </a:r>
              <a:r>
                <a:rPr lang="en-US" sz="2200" dirty="0">
                  <a:solidFill>
                    <a:schemeClr val="tx1"/>
                  </a:solidFill>
                </a:rPr>
                <a:t> </a:t>
              </a:r>
              <a:r>
                <a:rPr lang="en-US" sz="2200" dirty="0" err="1">
                  <a:solidFill>
                    <a:schemeClr val="tx1"/>
                  </a:solidFill>
                </a:rPr>
                <a:t>phân</a:t>
              </a:r>
              <a:r>
                <a:rPr lang="en-US" sz="2200" dirty="0">
                  <a:solidFill>
                    <a:schemeClr val="tx1"/>
                  </a:solidFill>
                </a:rPr>
                <a:t> </a:t>
              </a:r>
              <a:r>
                <a:rPr lang="en-US" sz="2200" dirty="0" err="1">
                  <a:solidFill>
                    <a:schemeClr val="tx1"/>
                  </a:solidFill>
                </a:rPr>
                <a:t>tử</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ứng</a:t>
              </a:r>
              <a:r>
                <a:rPr lang="en-US" sz="2200" dirty="0">
                  <a:solidFill>
                    <a:schemeClr val="tx1"/>
                  </a:solidFill>
                </a:rPr>
                <a:t> </a:t>
              </a:r>
              <a:r>
                <a:rPr lang="en-US" sz="2200" dirty="0" err="1">
                  <a:solidFill>
                    <a:schemeClr val="tx1"/>
                  </a:solidFill>
                </a:rPr>
                <a:t>dụng</a:t>
              </a:r>
              <a:r>
                <a:rPr lang="en-US" sz="2200" dirty="0">
                  <a:solidFill>
                    <a:schemeClr val="tx1"/>
                  </a:solidFill>
                </a:rPr>
                <a:t> </a:t>
              </a:r>
              <a:r>
                <a:rPr lang="en-US" sz="2200" dirty="0" err="1">
                  <a:solidFill>
                    <a:schemeClr val="tx1"/>
                  </a:solidFill>
                </a:rPr>
                <a:t>trong</a:t>
              </a:r>
              <a:r>
                <a:rPr lang="en-US" sz="2200" dirty="0">
                  <a:solidFill>
                    <a:schemeClr val="tx1"/>
                  </a:solidFill>
                </a:rPr>
                <a:t> y </a:t>
              </a:r>
              <a:r>
                <a:rPr lang="en-US" sz="2200" dirty="0" err="1">
                  <a:solidFill>
                    <a:schemeClr val="tx1"/>
                  </a:solidFill>
                </a:rPr>
                <a:t>dược</a:t>
              </a:r>
              <a:r>
                <a:rPr lang="en-US" sz="2200" dirty="0">
                  <a:solidFill>
                    <a:schemeClr val="tx1"/>
                  </a:solidFill>
                </a:rPr>
                <a:t> </a:t>
              </a:r>
              <a:r>
                <a:rPr lang="en-US" sz="2200" dirty="0" err="1">
                  <a:solidFill>
                    <a:schemeClr val="tx1"/>
                  </a:solidFill>
                </a:rPr>
                <a:t>học</a:t>
              </a:r>
              <a:r>
                <a:rPr lang="en-US" sz="2200" dirty="0">
                  <a:solidFill>
                    <a:schemeClr val="tx1"/>
                  </a:solidFill>
                </a:rPr>
                <a:t>, </a:t>
              </a:r>
              <a:r>
                <a:rPr lang="en-US" sz="2200" dirty="0" err="1">
                  <a:solidFill>
                    <a:schemeClr val="tx1"/>
                  </a:solidFill>
                </a:rPr>
                <a:t>nông</a:t>
              </a:r>
              <a:r>
                <a:rPr lang="en-US" sz="2200" dirty="0">
                  <a:solidFill>
                    <a:schemeClr val="tx1"/>
                  </a:solidFill>
                </a:rPr>
                <a:t> </a:t>
              </a:r>
              <a:r>
                <a:rPr lang="en-US" sz="2200" dirty="0" err="1">
                  <a:solidFill>
                    <a:schemeClr val="tx1"/>
                  </a:solidFill>
                </a:rPr>
                <a:t>lâm</a:t>
              </a:r>
              <a:r>
                <a:rPr lang="en-US" sz="2200" dirty="0">
                  <a:solidFill>
                    <a:schemeClr val="tx1"/>
                  </a:solidFill>
                </a:rPr>
                <a:t> </a:t>
              </a:r>
              <a:r>
                <a:rPr lang="en-US" sz="2200" dirty="0" err="1">
                  <a:solidFill>
                    <a:schemeClr val="tx1"/>
                  </a:solidFill>
                </a:rPr>
                <a:t>ngư</a:t>
              </a:r>
              <a:r>
                <a:rPr lang="en-US" sz="2200" dirty="0">
                  <a:solidFill>
                    <a:schemeClr val="tx1"/>
                  </a:solidFill>
                </a:rPr>
                <a:t> </a:t>
              </a:r>
              <a:r>
                <a:rPr lang="en-US" sz="2200" dirty="0" err="1">
                  <a:solidFill>
                    <a:schemeClr val="tx1"/>
                  </a:solidFill>
                </a:rPr>
                <a:t>nghiệp</a:t>
              </a:r>
              <a:r>
                <a:rPr lang="en-US" sz="2200" dirty="0">
                  <a:solidFill>
                    <a:schemeClr val="tx1"/>
                  </a:solidFill>
                </a:rPr>
                <a:t>; </a:t>
              </a:r>
              <a:r>
                <a:rPr lang="en-US" sz="2200" dirty="0" err="1">
                  <a:solidFill>
                    <a:schemeClr val="tx1"/>
                  </a:solidFill>
                </a:rPr>
                <a:t>bảo</a:t>
              </a:r>
              <a:r>
                <a:rPr lang="en-US" sz="2200" dirty="0">
                  <a:solidFill>
                    <a:schemeClr val="tx1"/>
                  </a:solidFill>
                </a:rPr>
                <a:t> </a:t>
              </a:r>
              <a:r>
                <a:rPr lang="en-US" sz="2200" dirty="0" err="1">
                  <a:solidFill>
                    <a:schemeClr val="tx1"/>
                  </a:solidFill>
                </a:rPr>
                <a:t>vệ</a:t>
              </a:r>
              <a:r>
                <a:rPr lang="en-US" sz="2200" dirty="0">
                  <a:solidFill>
                    <a:schemeClr val="tx1"/>
                  </a:solidFill>
                </a:rPr>
                <a:t> </a:t>
              </a:r>
              <a:r>
                <a:rPr lang="en-US" sz="2200" dirty="0" err="1">
                  <a:solidFill>
                    <a:schemeClr val="tx1"/>
                  </a:solidFill>
                </a:rPr>
                <a:t>môi</a:t>
              </a:r>
              <a:r>
                <a:rPr lang="en-US" sz="2200" dirty="0">
                  <a:solidFill>
                    <a:schemeClr val="tx1"/>
                  </a:solidFill>
                </a:rPr>
                <a:t> </a:t>
              </a:r>
              <a:r>
                <a:rPr lang="en-US" sz="2200" dirty="0" err="1">
                  <a:solidFill>
                    <a:schemeClr val="tx1"/>
                  </a:solidFill>
                </a:rPr>
                <a:t>trường</a:t>
              </a:r>
              <a:r>
                <a:rPr lang="en-US" sz="2200" dirty="0">
                  <a:solidFill>
                    <a:schemeClr val="tx1"/>
                  </a:solidFill>
                </a:rPr>
                <a:t>; </a:t>
              </a:r>
              <a:r>
                <a:rPr lang="en-US" sz="2200" dirty="0" err="1">
                  <a:solidFill>
                    <a:schemeClr val="tx1"/>
                  </a:solidFill>
                </a:rPr>
                <a:t>công</a:t>
              </a:r>
              <a:r>
                <a:rPr lang="en-US" sz="2200" dirty="0">
                  <a:solidFill>
                    <a:schemeClr val="tx1"/>
                  </a:solidFill>
                </a:rPr>
                <a:t> </a:t>
              </a:r>
              <a:r>
                <a:rPr lang="en-US" sz="2200" dirty="0" err="1">
                  <a:solidFill>
                    <a:schemeClr val="tx1"/>
                  </a:solidFill>
                </a:rPr>
                <a:t>nghiệp</a:t>
              </a:r>
              <a:r>
                <a:rPr lang="en-US" sz="2200" dirty="0">
                  <a:solidFill>
                    <a:schemeClr val="tx1"/>
                  </a:solidFill>
                </a:rPr>
                <a:t> </a:t>
              </a:r>
              <a:r>
                <a:rPr lang="en-US" sz="2200" dirty="0" err="1">
                  <a:solidFill>
                    <a:schemeClr val="tx1"/>
                  </a:solidFill>
                </a:rPr>
                <a:t>chế</a:t>
              </a:r>
              <a:r>
                <a:rPr lang="en-US" sz="2200" dirty="0">
                  <a:solidFill>
                    <a:schemeClr val="tx1"/>
                  </a:solidFill>
                </a:rPr>
                <a:t> </a:t>
              </a:r>
              <a:r>
                <a:rPr lang="en-US" sz="2200" dirty="0" err="1">
                  <a:solidFill>
                    <a:schemeClr val="tx1"/>
                  </a:solidFill>
                </a:rPr>
                <a:t>biến</a:t>
              </a:r>
              <a:r>
                <a:rPr lang="en-US" sz="2200" dirty="0">
                  <a:solidFill>
                    <a:schemeClr val="tx1"/>
                  </a:solidFill>
                </a:rPr>
                <a:t>; </a:t>
              </a:r>
              <a:r>
                <a:rPr lang="en-US" sz="2200" dirty="0" err="1">
                  <a:solidFill>
                    <a:schemeClr val="tx1"/>
                  </a:solidFill>
                </a:rPr>
                <a:t>quốc</a:t>
              </a:r>
              <a:r>
                <a:rPr lang="en-US" sz="2200" dirty="0">
                  <a:solidFill>
                    <a:schemeClr val="tx1"/>
                  </a:solidFill>
                </a:rPr>
                <a:t> </a:t>
              </a:r>
              <a:r>
                <a:rPr lang="en-US" sz="2200" dirty="0" err="1">
                  <a:solidFill>
                    <a:schemeClr val="tx1"/>
                  </a:solidFill>
                </a:rPr>
                <a:t>phòng</a:t>
              </a:r>
              <a:r>
                <a:rPr lang="en-US" sz="2200" dirty="0">
                  <a:solidFill>
                    <a:schemeClr val="tx1"/>
                  </a:solidFill>
                </a:rPr>
                <a:t> an </a:t>
              </a:r>
              <a:r>
                <a:rPr lang="en-US" sz="2200" dirty="0" err="1">
                  <a:solidFill>
                    <a:schemeClr val="tx1"/>
                  </a:solidFill>
                </a:rPr>
                <a:t>ninh</a:t>
              </a:r>
              <a:r>
                <a:rPr lang="en-US" sz="2200" dirty="0">
                  <a:solidFill>
                    <a:schemeClr val="tx1"/>
                  </a:solidFill>
                </a:rPr>
                <a:t>; </a:t>
              </a:r>
              <a:r>
                <a:rPr lang="en-US" sz="2200" dirty="0" err="1">
                  <a:solidFill>
                    <a:schemeClr val="tx1"/>
                  </a:solidFill>
                </a:rPr>
                <a:t>xây</a:t>
              </a:r>
              <a:r>
                <a:rPr lang="en-US" sz="2200" dirty="0">
                  <a:solidFill>
                    <a:schemeClr val="tx1"/>
                  </a:solidFill>
                </a:rPr>
                <a:t> </a:t>
              </a:r>
              <a:r>
                <a:rPr lang="en-US" sz="2200" dirty="0" err="1">
                  <a:solidFill>
                    <a:schemeClr val="tx1"/>
                  </a:solidFill>
                </a:rPr>
                <a:t>dựng</a:t>
              </a:r>
              <a:r>
                <a:rPr lang="en-US" sz="2200" dirty="0">
                  <a:solidFill>
                    <a:schemeClr val="tx1"/>
                  </a:solidFill>
                </a:rPr>
                <a:t> tang </a:t>
              </a:r>
              <a:r>
                <a:rPr lang="en-US" sz="2200" dirty="0" err="1">
                  <a:solidFill>
                    <a:schemeClr val="tx1"/>
                  </a:solidFill>
                </a:rPr>
                <a:t>thư</a:t>
              </a:r>
              <a:r>
                <a:rPr lang="en-US" sz="2200" dirty="0">
                  <a:solidFill>
                    <a:schemeClr val="tx1"/>
                  </a:solidFill>
                </a:rPr>
                <a:t> gene; </a:t>
              </a:r>
              <a:r>
                <a:rPr lang="en-US" sz="2200" dirty="0" err="1">
                  <a:solidFill>
                    <a:schemeClr val="tx1"/>
                  </a:solidFill>
                </a:rPr>
                <a:t>xét</a:t>
              </a:r>
              <a:r>
                <a:rPr lang="en-US" sz="2200" dirty="0">
                  <a:solidFill>
                    <a:schemeClr val="tx1"/>
                  </a:solidFill>
                </a:rPr>
                <a:t> </a:t>
              </a:r>
              <a:r>
                <a:rPr lang="en-US" sz="2200" dirty="0" err="1">
                  <a:solidFill>
                    <a:schemeClr val="tx1"/>
                  </a:solidFill>
                </a:rPr>
                <a:t>nghiệm</a:t>
              </a:r>
              <a:r>
                <a:rPr lang="en-US" sz="2200" dirty="0">
                  <a:solidFill>
                    <a:schemeClr val="tx1"/>
                  </a:solidFill>
                </a:rPr>
                <a:t> DNA.</a:t>
              </a:r>
              <a:endParaRPr lang="en-US" sz="2200" dirty="0">
                <a:solidFill>
                  <a:schemeClr val="tx1"/>
                </a:solidFill>
              </a:endParaRPr>
            </a:p>
          </p:txBody>
        </p:sp>
        <p:cxnSp>
          <p:nvCxnSpPr>
            <p:cNvPr id="6" name="Straight Arrow Connector 5"/>
            <p:cNvCxnSpPr/>
            <p:nvPr/>
          </p:nvCxnSpPr>
          <p:spPr>
            <a:xfrm>
              <a:off x="3363514" y="5915348"/>
              <a:ext cx="570230" cy="50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3926272" y="5245676"/>
              <a:ext cx="7896522" cy="1195746"/>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solidFill>
                </a:rPr>
                <a:t>Ứng</a:t>
              </a:r>
              <a:r>
                <a:rPr lang="en-US" sz="2200" dirty="0">
                  <a:solidFill>
                    <a:schemeClr val="tx1"/>
                  </a:solidFill>
                </a:rPr>
                <a:t> </a:t>
              </a:r>
              <a:r>
                <a:rPr lang="en-US" sz="2200" dirty="0" err="1">
                  <a:solidFill>
                    <a:schemeClr val="tx1"/>
                  </a:solidFill>
                </a:rPr>
                <a:t>dụng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kĩ</a:t>
              </a:r>
              <a:r>
                <a:rPr lang="en-US" sz="2200" dirty="0">
                  <a:solidFill>
                    <a:schemeClr val="tx1"/>
                  </a:solidFill>
                </a:rPr>
                <a:t> </a:t>
              </a:r>
              <a:r>
                <a:rPr lang="en-US" sz="2200" dirty="0" err="1">
                  <a:solidFill>
                    <a:schemeClr val="tx1"/>
                  </a:solidFill>
                </a:rPr>
                <a:t>thuật</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học</a:t>
              </a:r>
              <a:r>
                <a:rPr lang="en-US" sz="2200" dirty="0">
                  <a:solidFill>
                    <a:schemeClr val="tx1"/>
                  </a:solidFill>
                </a:rPr>
                <a:t> </a:t>
              </a:r>
              <a:r>
                <a:rPr lang="en-US" sz="2200" dirty="0" err="1">
                  <a:solidFill>
                    <a:schemeClr val="tx1"/>
                  </a:solidFill>
                </a:rPr>
                <a:t>phân</a:t>
              </a:r>
              <a:r>
                <a:rPr lang="en-US" sz="2200" dirty="0">
                  <a:solidFill>
                    <a:schemeClr val="tx1"/>
                  </a:solidFill>
                </a:rPr>
                <a:t> </a:t>
              </a:r>
              <a:r>
                <a:rPr lang="en-US" sz="2200" dirty="0" err="1">
                  <a:solidFill>
                    <a:schemeClr val="tx1"/>
                  </a:solidFill>
                </a:rPr>
                <a:t>tử</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tạo</a:t>
              </a:r>
              <a:r>
                <a:rPr lang="en-US" sz="2200" dirty="0">
                  <a:solidFill>
                    <a:schemeClr val="tx1"/>
                  </a:solidFill>
                </a:rPr>
                <a:t> </a:t>
              </a:r>
              <a:r>
                <a:rPr lang="en-US" sz="2200" dirty="0" err="1">
                  <a:solidFill>
                    <a:schemeClr val="tx1"/>
                  </a:solidFill>
                </a:rPr>
                <a:t>ra</a:t>
              </a:r>
              <a:r>
                <a:rPr lang="en-US" sz="2200" dirty="0">
                  <a:solidFill>
                    <a:schemeClr val="tx1"/>
                  </a:solidFill>
                </a:rPr>
                <a:t> </a:t>
              </a:r>
              <a:r>
                <a:rPr lang="en-US" sz="2200" dirty="0" err="1">
                  <a:solidFill>
                    <a:schemeClr val="tx1"/>
                  </a:solidFill>
                </a:rPr>
                <a:t>sản</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học</a:t>
              </a:r>
              <a:r>
                <a:rPr lang="en-US" sz="2200" dirty="0">
                  <a:solidFill>
                    <a:schemeClr val="tx1"/>
                  </a:solidFill>
                </a:rPr>
                <a:t> an </a:t>
              </a:r>
              <a:r>
                <a:rPr lang="en-US" sz="2200" dirty="0" err="1">
                  <a:solidFill>
                    <a:schemeClr val="tx1"/>
                  </a:solidFill>
                </a:rPr>
                <a:t>toàn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học</a:t>
              </a:r>
              <a:r>
                <a:rPr lang="en-US" sz="2200" dirty="0">
                  <a:solidFill>
                    <a:schemeClr val="tx1"/>
                  </a:solidFill>
                </a:rPr>
                <a:t> , </a:t>
              </a:r>
              <a:r>
                <a:rPr lang="en-US" sz="2200" dirty="0" err="1">
                  <a:solidFill>
                    <a:schemeClr val="tx1"/>
                  </a:solidFill>
                </a:rPr>
                <a:t>đạo</a:t>
              </a:r>
              <a:r>
                <a:rPr lang="en-US" sz="2200" dirty="0">
                  <a:solidFill>
                    <a:schemeClr val="tx1"/>
                  </a:solidFill>
                </a:rPr>
                <a:t> </a:t>
              </a:r>
              <a:r>
                <a:rPr lang="en-US" sz="2200" dirty="0" err="1">
                  <a:solidFill>
                    <a:schemeClr val="tx1"/>
                  </a:solidFill>
                </a:rPr>
                <a:t>đức</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học</a:t>
              </a:r>
              <a:r>
                <a:rPr lang="en-US" sz="2200" dirty="0">
                  <a:solidFill>
                    <a:schemeClr val="tx1"/>
                  </a:solidFill>
                </a:rPr>
                <a:t>.</a:t>
              </a:r>
              <a:endParaRPr lang="en-US" sz="2200" dirty="0">
                <a:solidFill>
                  <a:schemeClr val="tx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grpSp>
        <p:nvGrpSpPr>
          <p:cNvPr id="32" name="Group 31"/>
          <p:cNvGrpSpPr/>
          <p:nvPr/>
        </p:nvGrpSpPr>
        <p:grpSpPr>
          <a:xfrm>
            <a:off x="342158" y="988535"/>
            <a:ext cx="10391951" cy="3406140"/>
            <a:chOff x="342158" y="977105"/>
            <a:chExt cx="10391951" cy="3406140"/>
          </a:xfrm>
        </p:grpSpPr>
        <p:sp>
          <p:nvSpPr>
            <p:cNvPr id="14" name="Rectangle 13"/>
            <p:cNvSpPr/>
            <p:nvPr/>
          </p:nvSpPr>
          <p:spPr>
            <a:xfrm>
              <a:off x="342158" y="1765140"/>
              <a:ext cx="918845" cy="2425700"/>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Tách</a:t>
              </a:r>
              <a:r>
                <a:rPr lang="en-US" sz="2800" b="1" dirty="0">
                  <a:solidFill>
                    <a:schemeClr val="tx1"/>
                  </a:solidFill>
                </a:rPr>
                <a:t> </a:t>
              </a:r>
              <a:r>
                <a:rPr lang="en-US" sz="2800" b="1" dirty="0" err="1">
                  <a:solidFill>
                    <a:schemeClr val="tx1"/>
                  </a:solidFill>
                </a:rPr>
                <a:t>triết</a:t>
              </a:r>
              <a:r>
                <a:rPr lang="en-US" sz="2800" b="1" dirty="0">
                  <a:solidFill>
                    <a:schemeClr val="tx1"/>
                  </a:solidFill>
                </a:rPr>
                <a:t> DNA </a:t>
              </a:r>
              <a:r>
                <a:rPr lang="en-US" sz="2800" b="1" dirty="0" err="1">
                  <a:solidFill>
                    <a:schemeClr val="tx1"/>
                  </a:solidFill>
                </a:rPr>
                <a:t>từ</a:t>
              </a:r>
              <a:r>
                <a:rPr lang="en-US" sz="2800" b="1" dirty="0">
                  <a:solidFill>
                    <a:schemeClr val="tx1"/>
                  </a:solidFill>
                </a:rPr>
                <a:t> </a:t>
              </a:r>
              <a:r>
                <a:rPr lang="en-US" sz="2800" b="1" dirty="0" err="1">
                  <a:solidFill>
                    <a:schemeClr val="tx1"/>
                  </a:solidFill>
                </a:rPr>
                <a:t>tế</a:t>
              </a:r>
              <a:r>
                <a:rPr lang="en-US" sz="2800" b="1" dirty="0">
                  <a:solidFill>
                    <a:schemeClr val="tx1"/>
                  </a:solidFill>
                </a:rPr>
                <a:t> </a:t>
              </a:r>
              <a:r>
                <a:rPr lang="en-US" sz="2800" b="1" dirty="0" err="1">
                  <a:solidFill>
                    <a:schemeClr val="tx1"/>
                  </a:solidFill>
                </a:rPr>
                <a:t>bào</a:t>
              </a:r>
              <a:endParaRPr lang="en-US" sz="2800" b="1" dirty="0">
                <a:solidFill>
                  <a:schemeClr val="tx1"/>
                </a:solidFill>
              </a:endParaRPr>
            </a:p>
          </p:txBody>
        </p:sp>
        <p:cxnSp>
          <p:nvCxnSpPr>
            <p:cNvPr id="19" name="Straight Arrow Connector 18"/>
            <p:cNvCxnSpPr>
              <a:stCxn id="14" idx="3"/>
            </p:cNvCxnSpPr>
            <p:nvPr/>
          </p:nvCxnSpPr>
          <p:spPr>
            <a:xfrm flipV="1">
              <a:off x="1261041" y="1856068"/>
              <a:ext cx="873125" cy="112204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a:endCxn id="16" idx="1"/>
            </p:cNvCxnSpPr>
            <p:nvPr/>
          </p:nvCxnSpPr>
          <p:spPr>
            <a:xfrm>
              <a:off x="1314381" y="3036533"/>
              <a:ext cx="764540" cy="77406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2099203" y="1078705"/>
              <a:ext cx="1532890" cy="978535"/>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Nguyên</a:t>
              </a:r>
              <a:r>
                <a:rPr lang="en-US" sz="2800" dirty="0">
                  <a:solidFill>
                    <a:schemeClr val="tx1"/>
                  </a:solidFill>
                </a:rPr>
                <a:t> </a:t>
              </a:r>
              <a:r>
                <a:rPr lang="en-US" sz="2800" dirty="0" err="1">
                  <a:solidFill>
                    <a:schemeClr val="tx1"/>
                  </a:solidFill>
                </a:rPr>
                <a:t>lí</a:t>
              </a:r>
              <a:endParaRPr lang="en-US" sz="2800" dirty="0">
                <a:solidFill>
                  <a:schemeClr val="tx1"/>
                </a:solidFill>
              </a:endParaRPr>
            </a:p>
          </p:txBody>
        </p:sp>
        <p:sp>
          <p:nvSpPr>
            <p:cNvPr id="16" name="Rectangle 15"/>
            <p:cNvSpPr/>
            <p:nvPr/>
          </p:nvSpPr>
          <p:spPr>
            <a:xfrm>
              <a:off x="2078883" y="3237705"/>
              <a:ext cx="1559560" cy="1145540"/>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Phương</a:t>
              </a:r>
              <a:r>
                <a:rPr lang="en-US" sz="2800" dirty="0">
                  <a:solidFill>
                    <a:schemeClr val="tx1"/>
                  </a:solidFill>
                </a:rPr>
                <a:t> </a:t>
              </a:r>
              <a:r>
                <a:rPr lang="en-US" sz="2800" dirty="0" err="1">
                  <a:solidFill>
                    <a:schemeClr val="tx1"/>
                  </a:solidFill>
                </a:rPr>
                <a:t>pháp</a:t>
              </a:r>
              <a:endParaRPr lang="en-US" sz="2800" dirty="0">
                <a:solidFill>
                  <a:schemeClr val="tx1"/>
                </a:solidFill>
              </a:endParaRPr>
            </a:p>
          </p:txBody>
        </p:sp>
        <p:sp>
          <p:nvSpPr>
            <p:cNvPr id="17" name="Rectangle 16"/>
            <p:cNvSpPr/>
            <p:nvPr/>
          </p:nvSpPr>
          <p:spPr>
            <a:xfrm>
              <a:off x="4481911" y="977105"/>
              <a:ext cx="6252198" cy="1229847"/>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rPr>
                <a:t>Giải</a:t>
              </a:r>
              <a:r>
                <a:rPr lang="en-US" sz="2800" dirty="0">
                  <a:solidFill>
                    <a:schemeClr val="tx1"/>
                  </a:solidFill>
                </a:rPr>
                <a:t> </a:t>
              </a:r>
              <a:r>
                <a:rPr lang="en-US" sz="2800" dirty="0" err="1">
                  <a:solidFill>
                    <a:schemeClr val="tx1"/>
                  </a:solidFill>
                </a:rPr>
                <a:t>phóng</a:t>
              </a:r>
              <a:r>
                <a:rPr lang="en-US" sz="2800" dirty="0">
                  <a:solidFill>
                    <a:schemeClr val="tx1"/>
                  </a:solidFill>
                </a:rPr>
                <a:t> DNA </a:t>
              </a:r>
              <a:r>
                <a:rPr lang="en-US" sz="2800" dirty="0" err="1">
                  <a:solidFill>
                    <a:schemeClr val="tx1"/>
                  </a:solidFill>
                </a:rPr>
                <a:t>còn</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vẹn</a:t>
              </a:r>
              <a:r>
                <a:rPr lang="en-US" sz="2800" dirty="0">
                  <a:solidFill>
                    <a:schemeClr val="tx1"/>
                  </a:solidFill>
                </a:rPr>
                <a:t> </a:t>
              </a:r>
              <a:r>
                <a:rPr lang="en-US" sz="2800" dirty="0" err="1">
                  <a:solidFill>
                    <a:schemeClr val="tx1"/>
                  </a:solidFill>
                </a:rPr>
                <a:t>vào</a:t>
              </a:r>
              <a:r>
                <a:rPr lang="en-US" sz="2800" dirty="0">
                  <a:solidFill>
                    <a:schemeClr val="tx1"/>
                  </a:solidFill>
                </a:rPr>
                <a:t> dung </a:t>
              </a:r>
              <a:r>
                <a:rPr lang="en-US" sz="2800" dirty="0" err="1">
                  <a:solidFill>
                    <a:schemeClr val="tx1"/>
                  </a:solidFill>
                </a:rPr>
                <a:t>dịch</a:t>
              </a:r>
              <a:r>
                <a:rPr lang="en-US" sz="2800" dirty="0">
                  <a:solidFill>
                    <a:schemeClr val="tx1"/>
                  </a:solidFill>
                </a:rPr>
                <a:t> </a:t>
              </a:r>
              <a:r>
                <a:rPr lang="en-US" sz="2800" dirty="0" err="1">
                  <a:solidFill>
                    <a:schemeClr val="tx1"/>
                  </a:solidFill>
                </a:rPr>
                <a:t>tách</a:t>
              </a:r>
              <a:r>
                <a:rPr lang="en-US" sz="2800" dirty="0">
                  <a:solidFill>
                    <a:schemeClr val="tx1"/>
                  </a:solidFill>
                </a:rPr>
                <a:t> </a:t>
              </a:r>
              <a:r>
                <a:rPr lang="en-US" sz="2800" dirty="0" err="1">
                  <a:solidFill>
                    <a:schemeClr val="tx1"/>
                  </a:solidFill>
                </a:rPr>
                <a:t>chiết</a:t>
              </a:r>
              <a:r>
                <a:rPr lang="en-US" sz="2800" dirty="0">
                  <a:solidFill>
                    <a:schemeClr val="tx1"/>
                  </a:solidFill>
                </a:rPr>
                <a:t> </a:t>
              </a:r>
              <a:r>
                <a:rPr lang="en-US" sz="2800" dirty="0" err="1">
                  <a:solidFill>
                    <a:schemeClr val="tx1"/>
                  </a:solidFill>
                </a:rPr>
                <a:t>loại</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tạp</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thu</a:t>
              </a:r>
              <a:r>
                <a:rPr lang="en-US" sz="2800" dirty="0">
                  <a:solidFill>
                    <a:schemeClr val="tx1"/>
                  </a:solidFill>
                </a:rPr>
                <a:t> </a:t>
              </a:r>
              <a:r>
                <a:rPr lang="en-US" sz="2800" dirty="0" err="1">
                  <a:solidFill>
                    <a:schemeClr val="tx1"/>
                  </a:solidFill>
                </a:rPr>
                <a:t>nhận</a:t>
              </a:r>
              <a:r>
                <a:rPr lang="en-US" sz="2800" dirty="0">
                  <a:solidFill>
                    <a:schemeClr val="tx1"/>
                  </a:solidFill>
                </a:rPr>
                <a:t> DNA </a:t>
              </a:r>
              <a:r>
                <a:rPr lang="en-US" sz="2800" dirty="0" err="1">
                  <a:solidFill>
                    <a:schemeClr val="tx1"/>
                  </a:solidFill>
                </a:rPr>
                <a:t>tinh</a:t>
              </a:r>
              <a:r>
                <a:rPr lang="en-US" sz="2800" dirty="0">
                  <a:solidFill>
                    <a:schemeClr val="tx1"/>
                  </a:solidFill>
                </a:rPr>
                <a:t> </a:t>
              </a:r>
              <a:r>
                <a:rPr lang="en-US" sz="2800" dirty="0" err="1">
                  <a:solidFill>
                    <a:schemeClr val="tx1"/>
                  </a:solidFill>
                </a:rPr>
                <a:t>sạch</a:t>
              </a:r>
              <a:r>
                <a:rPr lang="en-US" sz="2800" dirty="0">
                  <a:solidFill>
                    <a:schemeClr val="tx1"/>
                  </a:solidFill>
                </a:rPr>
                <a:t>.</a:t>
              </a:r>
              <a:endParaRPr lang="en-US" sz="2800" dirty="0">
                <a:solidFill>
                  <a:schemeClr val="tx1"/>
                </a:solidFill>
              </a:endParaRPr>
            </a:p>
          </p:txBody>
        </p:sp>
        <p:sp>
          <p:nvSpPr>
            <p:cNvPr id="22" name="Rectangle 21"/>
            <p:cNvSpPr/>
            <p:nvPr/>
          </p:nvSpPr>
          <p:spPr>
            <a:xfrm>
              <a:off x="4481911" y="3489960"/>
              <a:ext cx="6252198" cy="762831"/>
            </a:xfrm>
            <a:prstGeom prst="rect">
              <a:avLst/>
            </a:prstGeom>
            <a:solidFill>
              <a:srgbClr val="FFFFFF"/>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rPr>
                <a:t>Phương</a:t>
              </a:r>
              <a:r>
                <a:rPr lang="en-US" sz="2800" dirty="0">
                  <a:solidFill>
                    <a:schemeClr val="tx1"/>
                  </a:solidFill>
                </a:rPr>
                <a:t> </a:t>
              </a:r>
              <a:r>
                <a:rPr lang="en-US" sz="2800" dirty="0" err="1">
                  <a:solidFill>
                    <a:schemeClr val="tx1"/>
                  </a:solidFill>
                </a:rPr>
                <a:t>pháp</a:t>
              </a:r>
              <a:r>
                <a:rPr lang="en-US" sz="2800" dirty="0">
                  <a:solidFill>
                    <a:schemeClr val="tx1"/>
                  </a:solidFill>
                </a:rPr>
                <a:t> </a:t>
              </a:r>
              <a:r>
                <a:rPr lang="en-US" sz="2800" dirty="0" err="1">
                  <a:solidFill>
                    <a:schemeClr val="tx1"/>
                  </a:solidFill>
                </a:rPr>
                <a:t>tủa</a:t>
              </a:r>
              <a:r>
                <a:rPr lang="en-US" sz="2800" dirty="0">
                  <a:solidFill>
                    <a:schemeClr val="tx1"/>
                  </a:solidFill>
                </a:rPr>
                <a:t>, </a:t>
              </a:r>
              <a:r>
                <a:rPr lang="en-US" sz="2800" dirty="0" err="1">
                  <a:solidFill>
                    <a:schemeClr val="tx1"/>
                  </a:solidFill>
                </a:rPr>
                <a:t>phương</a:t>
              </a:r>
              <a:r>
                <a:rPr lang="en-US" sz="2800" dirty="0">
                  <a:solidFill>
                    <a:schemeClr val="tx1"/>
                  </a:solidFill>
                </a:rPr>
                <a:t> </a:t>
              </a:r>
              <a:r>
                <a:rPr lang="en-US" sz="2800" dirty="0" err="1">
                  <a:solidFill>
                    <a:schemeClr val="tx1"/>
                  </a:solidFill>
                </a:rPr>
                <a:t>páp</a:t>
              </a:r>
              <a:r>
                <a:rPr lang="en-US" sz="2800" dirty="0">
                  <a:solidFill>
                    <a:schemeClr val="tx1"/>
                  </a:solidFill>
                </a:rPr>
                <a:t> </a:t>
              </a:r>
              <a:r>
                <a:rPr lang="en-US" sz="2800" dirty="0" err="1">
                  <a:solidFill>
                    <a:schemeClr val="tx1"/>
                  </a:solidFill>
                </a:rPr>
                <a:t>cột</a:t>
              </a:r>
              <a:r>
                <a:rPr lang="en-US" sz="2800" dirty="0">
                  <a:solidFill>
                    <a:schemeClr val="tx1"/>
                  </a:solidFill>
                </a:rPr>
                <a:t> silica.</a:t>
              </a:r>
              <a:endParaRPr lang="en-US" sz="2800" dirty="0">
                <a:solidFill>
                  <a:schemeClr val="tx1"/>
                </a:solidFill>
              </a:endParaRPr>
            </a:p>
          </p:txBody>
        </p:sp>
        <p:cxnSp>
          <p:nvCxnSpPr>
            <p:cNvPr id="24" name="Straight Arrow Connector 23"/>
            <p:cNvCxnSpPr>
              <a:endCxn id="17" idx="1"/>
            </p:cNvCxnSpPr>
            <p:nvPr/>
          </p:nvCxnSpPr>
          <p:spPr>
            <a:xfrm>
              <a:off x="3639426" y="1575187"/>
              <a:ext cx="842645" cy="17145"/>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a:endCxn id="22" idx="1"/>
            </p:cNvCxnSpPr>
            <p:nvPr/>
          </p:nvCxnSpPr>
          <p:spPr>
            <a:xfrm flipV="1">
              <a:off x="3639154" y="3871375"/>
              <a:ext cx="842645" cy="5715"/>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grpSp>
        <p:nvGrpSpPr>
          <p:cNvPr id="87" name="Group 86"/>
          <p:cNvGrpSpPr/>
          <p:nvPr/>
        </p:nvGrpSpPr>
        <p:grpSpPr>
          <a:xfrm>
            <a:off x="141632" y="270056"/>
            <a:ext cx="11747500" cy="6082030"/>
            <a:chOff x="161952" y="326571"/>
            <a:chExt cx="11747500" cy="6082030"/>
          </a:xfrm>
        </p:grpSpPr>
        <p:cxnSp>
          <p:nvCxnSpPr>
            <p:cNvPr id="19" name="Straight Arrow Connector 18"/>
            <p:cNvCxnSpPr>
              <a:endCxn id="6" idx="1"/>
            </p:cNvCxnSpPr>
            <p:nvPr/>
          </p:nvCxnSpPr>
          <p:spPr>
            <a:xfrm flipV="1">
              <a:off x="1072675" y="2776545"/>
              <a:ext cx="680720" cy="1778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161952" y="1346642"/>
              <a:ext cx="877042" cy="2526294"/>
            </a:xfrm>
            <a:prstGeom prst="rect">
              <a:avLst/>
            </a:prstGeom>
            <a:solidFill>
              <a:srgbClr val="FFFFFF"/>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rPr>
                <a:t>Công</a:t>
              </a:r>
              <a:r>
                <a:rPr lang="en-US" sz="2200" b="1" dirty="0">
                  <a:solidFill>
                    <a:schemeClr val="tx1"/>
                  </a:solidFill>
                </a:rPr>
                <a:t> </a:t>
              </a:r>
              <a:r>
                <a:rPr lang="en-US" sz="2200" b="1" dirty="0" err="1">
                  <a:solidFill>
                    <a:schemeClr val="tx1"/>
                  </a:solidFill>
                </a:rPr>
                <a:t>nghệ</a:t>
              </a:r>
              <a:r>
                <a:rPr lang="en-US" sz="2200" b="1" dirty="0">
                  <a:solidFill>
                    <a:schemeClr val="tx1"/>
                  </a:solidFill>
                </a:rPr>
                <a:t> gen </a:t>
              </a:r>
              <a:r>
                <a:rPr lang="en-US" sz="2200" b="1" dirty="0" err="1">
                  <a:solidFill>
                    <a:schemeClr val="tx1"/>
                  </a:solidFill>
                </a:rPr>
                <a:t>và</a:t>
              </a:r>
              <a:r>
                <a:rPr lang="en-US" sz="2200" b="1" dirty="0">
                  <a:solidFill>
                    <a:schemeClr val="tx1"/>
                  </a:solidFill>
                </a:rPr>
                <a:t> </a:t>
              </a:r>
              <a:r>
                <a:rPr lang="en-US" sz="2200" b="1" dirty="0" err="1">
                  <a:solidFill>
                    <a:schemeClr val="tx1"/>
                  </a:solidFill>
                </a:rPr>
                <a:t>thành</a:t>
              </a:r>
              <a:r>
                <a:rPr lang="en-US" sz="2200" b="1" dirty="0">
                  <a:solidFill>
                    <a:schemeClr val="tx1"/>
                  </a:solidFill>
                </a:rPr>
                <a:t> </a:t>
              </a:r>
              <a:r>
                <a:rPr lang="en-US" sz="2200" b="1" dirty="0" err="1">
                  <a:solidFill>
                    <a:schemeClr val="tx1"/>
                  </a:solidFill>
                </a:rPr>
                <a:t>tựu</a:t>
              </a:r>
              <a:endParaRPr lang="en-US" sz="2200" b="1" dirty="0">
                <a:solidFill>
                  <a:schemeClr val="tx1"/>
                </a:solidFill>
              </a:endParaRPr>
            </a:p>
          </p:txBody>
        </p:sp>
        <p:cxnSp>
          <p:nvCxnSpPr>
            <p:cNvPr id="23" name="Straight Arrow Connector 22"/>
            <p:cNvCxnSpPr>
              <a:endCxn id="9" idx="1"/>
            </p:cNvCxnSpPr>
            <p:nvPr/>
          </p:nvCxnSpPr>
          <p:spPr>
            <a:xfrm>
              <a:off x="3102427" y="2789245"/>
              <a:ext cx="881380" cy="88900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3984171" y="1464682"/>
              <a:ext cx="1001485" cy="430887"/>
            </a:xfrm>
            <a:prstGeom prst="rect">
              <a:avLst/>
            </a:prstGeom>
            <a:noFill/>
            <a:ln w="28575">
              <a:solidFill>
                <a:srgbClr val="7030A0"/>
              </a:solidFill>
            </a:ln>
          </p:spPr>
          <p:txBody>
            <a:bodyPr wrap="square">
              <a:spAutoFit/>
            </a:bodyPr>
            <a:lstStyle/>
            <a:p>
              <a:pPr algn="l"/>
              <a:r>
                <a:rPr lang="en-US" sz="2200" dirty="0"/>
                <a:t>Vai </a:t>
              </a:r>
              <a:r>
                <a:rPr lang="en-US" sz="2200" dirty="0" err="1"/>
                <a:t>trò</a:t>
              </a:r>
              <a:endParaRPr lang="en-US" sz="2200" dirty="0">
                <a:solidFill>
                  <a:schemeClr val="tx1"/>
                </a:solidFill>
              </a:endParaRPr>
            </a:p>
          </p:txBody>
        </p:sp>
        <p:sp>
          <p:nvSpPr>
            <p:cNvPr id="5" name="Rectangle 4"/>
            <p:cNvSpPr/>
            <p:nvPr/>
          </p:nvSpPr>
          <p:spPr>
            <a:xfrm>
              <a:off x="1809199" y="326571"/>
              <a:ext cx="1293228" cy="664270"/>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Nguyên</a:t>
              </a:r>
              <a:r>
                <a:rPr lang="en-US" sz="2200" dirty="0">
                  <a:solidFill>
                    <a:schemeClr val="tx1"/>
                  </a:solidFill>
                </a:rPr>
                <a:t> </a:t>
              </a:r>
              <a:r>
                <a:rPr lang="en-US" sz="2200" dirty="0" err="1">
                  <a:solidFill>
                    <a:schemeClr val="tx1"/>
                  </a:solidFill>
                </a:rPr>
                <a:t>lí</a:t>
              </a:r>
              <a:endParaRPr lang="en-US" sz="2200" dirty="0">
                <a:solidFill>
                  <a:schemeClr val="tx1"/>
                </a:solidFill>
              </a:endParaRPr>
            </a:p>
          </p:txBody>
        </p:sp>
        <p:sp>
          <p:nvSpPr>
            <p:cNvPr id="6" name="Rectangle 5"/>
            <p:cNvSpPr/>
            <p:nvPr/>
          </p:nvSpPr>
          <p:spPr>
            <a:xfrm>
              <a:off x="1753262" y="2213791"/>
              <a:ext cx="1333500" cy="1126490"/>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Vector </a:t>
              </a:r>
              <a:r>
                <a:rPr lang="en-US" sz="2200" dirty="0" err="1">
                  <a:solidFill>
                    <a:schemeClr val="tx1"/>
                  </a:solidFill>
                </a:rPr>
                <a:t>chuyển</a:t>
              </a:r>
              <a:r>
                <a:rPr lang="en-US" sz="2200" dirty="0">
                  <a:solidFill>
                    <a:schemeClr val="tx1"/>
                  </a:solidFill>
                </a:rPr>
                <a:t> gene</a:t>
              </a:r>
              <a:endParaRPr lang="en-US" sz="2200" dirty="0">
                <a:solidFill>
                  <a:schemeClr val="tx1"/>
                </a:solidFill>
              </a:endParaRPr>
            </a:p>
          </p:txBody>
        </p:sp>
        <p:sp>
          <p:nvSpPr>
            <p:cNvPr id="8" name="TextBox 7"/>
            <p:cNvSpPr txBox="1"/>
            <p:nvPr/>
          </p:nvSpPr>
          <p:spPr>
            <a:xfrm>
              <a:off x="3940837" y="2356666"/>
              <a:ext cx="1044575" cy="769620"/>
            </a:xfrm>
            <a:prstGeom prst="rect">
              <a:avLst/>
            </a:prstGeom>
            <a:noFill/>
            <a:ln w="28575">
              <a:solidFill>
                <a:srgbClr val="7030A0"/>
              </a:solidFill>
            </a:ln>
          </p:spPr>
          <p:txBody>
            <a:bodyPr wrap="square">
              <a:noAutofit/>
            </a:bodyPr>
            <a:lstStyle/>
            <a:p>
              <a:pPr algn="l"/>
              <a:r>
                <a:rPr lang="en-US" sz="2200" dirty="0" err="1"/>
                <a:t>Đặc</a:t>
              </a:r>
              <a:r>
                <a:rPr lang="en-US" sz="2200" dirty="0"/>
                <a:t> </a:t>
              </a:r>
              <a:r>
                <a:rPr lang="en-US" sz="2200" dirty="0" err="1"/>
                <a:t>điểm</a:t>
              </a:r>
              <a:endParaRPr lang="en-US" sz="2200" dirty="0">
                <a:solidFill>
                  <a:schemeClr val="tx1"/>
                </a:solidFill>
              </a:endParaRPr>
            </a:p>
          </p:txBody>
        </p:sp>
        <p:sp>
          <p:nvSpPr>
            <p:cNvPr id="9" name="TextBox 8"/>
            <p:cNvSpPr txBox="1"/>
            <p:nvPr/>
          </p:nvSpPr>
          <p:spPr>
            <a:xfrm>
              <a:off x="3984017" y="3253286"/>
              <a:ext cx="1033145" cy="850900"/>
            </a:xfrm>
            <a:prstGeom prst="rect">
              <a:avLst/>
            </a:prstGeom>
            <a:noFill/>
            <a:ln w="28575">
              <a:solidFill>
                <a:srgbClr val="7030A0"/>
              </a:solidFill>
            </a:ln>
          </p:spPr>
          <p:txBody>
            <a:bodyPr wrap="square">
              <a:noAutofit/>
            </a:bodyPr>
            <a:lstStyle/>
            <a:p>
              <a:pPr algn="l"/>
              <a:r>
                <a:rPr lang="en-US" sz="2200" dirty="0" err="1">
                  <a:solidFill>
                    <a:schemeClr val="tx1"/>
                  </a:solidFill>
                </a:rPr>
                <a:t>Ph</a:t>
              </a:r>
              <a:r>
                <a:rPr lang="en-US" sz="2200" dirty="0" err="1"/>
                <a:t>ân</a:t>
              </a:r>
              <a:r>
                <a:rPr lang="en-US" sz="2200" dirty="0"/>
                <a:t> </a:t>
              </a:r>
              <a:r>
                <a:rPr lang="en-US" sz="2200" dirty="0" err="1"/>
                <a:t>loại</a:t>
              </a:r>
              <a:endParaRPr lang="en-US" sz="2200" dirty="0">
                <a:solidFill>
                  <a:schemeClr val="tx1"/>
                </a:solidFill>
              </a:endParaRPr>
            </a:p>
          </p:txBody>
        </p:sp>
        <p:sp>
          <p:nvSpPr>
            <p:cNvPr id="10" name="TextBox 9"/>
            <p:cNvSpPr txBox="1"/>
            <p:nvPr/>
          </p:nvSpPr>
          <p:spPr>
            <a:xfrm>
              <a:off x="3940629" y="408606"/>
              <a:ext cx="7968341" cy="769441"/>
            </a:xfrm>
            <a:prstGeom prst="rect">
              <a:avLst/>
            </a:prstGeom>
            <a:noFill/>
            <a:ln w="28575">
              <a:solidFill>
                <a:srgbClr val="7030A0"/>
              </a:solidFill>
            </a:ln>
          </p:spPr>
          <p:txBody>
            <a:bodyPr wrap="square">
              <a:spAutoFit/>
            </a:bodyPr>
            <a:lstStyle/>
            <a:p>
              <a:pPr algn="just"/>
              <a:r>
                <a:rPr lang="en-US" sz="2200" dirty="0" err="1">
                  <a:solidFill>
                    <a:schemeClr val="tx1"/>
                  </a:solidFill>
                </a:rPr>
                <a:t>Tái</a:t>
              </a:r>
              <a:r>
                <a:rPr lang="en-US" sz="2200" dirty="0">
                  <a:solidFill>
                    <a:schemeClr val="tx1"/>
                  </a:solidFill>
                </a:rPr>
                <a:t> </a:t>
              </a:r>
              <a:r>
                <a:rPr lang="en-US" sz="2200" dirty="0" err="1">
                  <a:solidFill>
                    <a:schemeClr val="tx1"/>
                  </a:solidFill>
                </a:rPr>
                <a:t>tổ</a:t>
              </a:r>
              <a:r>
                <a:rPr lang="en-US" sz="2200" dirty="0">
                  <a:solidFill>
                    <a:schemeClr val="tx1"/>
                  </a:solidFill>
                </a:rPr>
                <a:t> </a:t>
              </a:r>
              <a:r>
                <a:rPr lang="en-US" sz="2200" dirty="0" err="1">
                  <a:solidFill>
                    <a:schemeClr val="tx1"/>
                  </a:solidFill>
                </a:rPr>
                <a:t>hợp</a:t>
              </a:r>
              <a:r>
                <a:rPr lang="en-US" sz="2200" dirty="0">
                  <a:solidFill>
                    <a:schemeClr val="tx1"/>
                  </a:solidFill>
                </a:rPr>
                <a:t> DNA </a:t>
              </a:r>
              <a:r>
                <a:rPr lang="en-US" sz="2200" dirty="0" err="1">
                  <a:solidFill>
                    <a:schemeClr val="tx1"/>
                  </a:solidFill>
                </a:rPr>
                <a:t>và</a:t>
              </a:r>
              <a:r>
                <a:rPr lang="en-US" sz="2200" dirty="0">
                  <a:solidFill>
                    <a:schemeClr val="tx1"/>
                  </a:solidFill>
                </a:rPr>
                <a:t> </a:t>
              </a:r>
              <a:r>
                <a:rPr lang="en-US" sz="2200" dirty="0" err="1">
                  <a:solidFill>
                    <a:schemeClr val="tx1"/>
                  </a:solidFill>
                </a:rPr>
                <a:t>biểu</a:t>
              </a:r>
              <a:r>
                <a:rPr lang="en-US" sz="2200" dirty="0">
                  <a:solidFill>
                    <a:schemeClr val="tx1"/>
                  </a:solidFill>
                </a:rPr>
                <a:t> </a:t>
              </a:r>
              <a:r>
                <a:rPr lang="en-US" sz="2200" dirty="0" err="1">
                  <a:solidFill>
                    <a:schemeClr val="tx1"/>
                  </a:solidFill>
                </a:rPr>
                <a:t>hiện</a:t>
              </a:r>
              <a:r>
                <a:rPr lang="en-US" sz="2200" dirty="0">
                  <a:solidFill>
                    <a:schemeClr val="tx1"/>
                  </a:solidFill>
                </a:rPr>
                <a:t> gene </a:t>
              </a:r>
              <a:r>
                <a:rPr lang="en-US" sz="2200" dirty="0" err="1">
                  <a:solidFill>
                    <a:schemeClr val="tx1"/>
                  </a:solidFill>
                </a:rPr>
                <a:t>tạo</a:t>
              </a:r>
              <a:r>
                <a:rPr lang="en-US" sz="2200" dirty="0">
                  <a:solidFill>
                    <a:schemeClr val="tx1"/>
                  </a:solidFill>
                </a:rPr>
                <a:t> </a:t>
              </a:r>
              <a:r>
                <a:rPr lang="en-US" sz="2200" dirty="0" err="1">
                  <a:solidFill>
                    <a:schemeClr val="tx1"/>
                  </a:solidFill>
                </a:rPr>
                <a:t>ra</a:t>
              </a:r>
              <a:r>
                <a:rPr lang="en-US" sz="2200" dirty="0">
                  <a:solidFill>
                    <a:schemeClr val="tx1"/>
                  </a:solidFill>
                </a:rPr>
                <a:t> </a:t>
              </a:r>
              <a:r>
                <a:rPr lang="en-US" sz="2200" dirty="0" err="1">
                  <a:solidFill>
                    <a:schemeClr val="tx1"/>
                  </a:solidFill>
                </a:rPr>
                <a:t>sản</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gồm</a:t>
              </a:r>
              <a:r>
                <a:rPr lang="en-US" sz="2200" dirty="0">
                  <a:solidFill>
                    <a:schemeClr val="tx1"/>
                  </a:solidFill>
                </a:rPr>
                <a:t> DNA </a:t>
              </a:r>
              <a:r>
                <a:rPr lang="en-US" sz="2200" dirty="0" err="1"/>
                <a:t>t</a:t>
              </a:r>
              <a:r>
                <a:rPr lang="en-US" sz="2200" dirty="0" err="1">
                  <a:solidFill>
                    <a:schemeClr val="tx1"/>
                  </a:solidFill>
                </a:rPr>
                <a:t>ái</a:t>
              </a:r>
              <a:r>
                <a:rPr lang="en-US" sz="2200" dirty="0">
                  <a:solidFill>
                    <a:schemeClr val="tx1"/>
                  </a:solidFill>
                </a:rPr>
                <a:t> </a:t>
              </a:r>
              <a:r>
                <a:rPr lang="en-US" sz="2200" dirty="0" err="1">
                  <a:solidFill>
                    <a:schemeClr val="tx1"/>
                  </a:solidFill>
                </a:rPr>
                <a:t>tổ</a:t>
              </a:r>
              <a:r>
                <a:rPr lang="en-US" sz="2200" dirty="0">
                  <a:solidFill>
                    <a:schemeClr val="tx1"/>
                  </a:solidFill>
                </a:rPr>
                <a:t> </a:t>
              </a:r>
              <a:r>
                <a:rPr lang="en-US" sz="2200" dirty="0" err="1">
                  <a:solidFill>
                    <a:schemeClr val="tx1"/>
                  </a:solidFill>
                </a:rPr>
                <a:t>hợp</a:t>
              </a:r>
              <a:r>
                <a:rPr lang="en-US" sz="2200" dirty="0">
                  <a:solidFill>
                    <a:schemeClr val="tx1"/>
                  </a:solidFill>
                </a:rPr>
                <a:t> </a:t>
              </a:r>
              <a:r>
                <a:rPr lang="en-US" sz="2200" dirty="0" err="1">
                  <a:solidFill>
                    <a:schemeClr val="tx1"/>
                  </a:solidFill>
                </a:rPr>
                <a:t>và</a:t>
              </a:r>
              <a:r>
                <a:rPr lang="en-US" sz="2200" dirty="0">
                  <a:solidFill>
                    <a:schemeClr val="tx1"/>
                  </a:solidFill>
                </a:rPr>
                <a:t> protein </a:t>
              </a:r>
              <a:r>
                <a:rPr lang="en-US" sz="2200" dirty="0" err="1"/>
                <a:t>t</a:t>
              </a:r>
              <a:r>
                <a:rPr lang="en-US" sz="2200" dirty="0" err="1">
                  <a:solidFill>
                    <a:schemeClr val="tx1"/>
                  </a:solidFill>
                </a:rPr>
                <a:t>ái</a:t>
              </a:r>
              <a:r>
                <a:rPr lang="en-US" sz="2200" dirty="0">
                  <a:solidFill>
                    <a:schemeClr val="tx1"/>
                  </a:solidFill>
                </a:rPr>
                <a:t> </a:t>
              </a:r>
              <a:r>
                <a:rPr lang="en-US" sz="2200" dirty="0" err="1">
                  <a:solidFill>
                    <a:schemeClr val="tx1"/>
                  </a:solidFill>
                </a:rPr>
                <a:t>tổ</a:t>
              </a:r>
              <a:r>
                <a:rPr lang="en-US" sz="2200" dirty="0">
                  <a:solidFill>
                    <a:schemeClr val="tx1"/>
                  </a:solidFill>
                </a:rPr>
                <a:t> </a:t>
              </a:r>
              <a:r>
                <a:rPr lang="en-US" sz="2200" dirty="0" err="1">
                  <a:solidFill>
                    <a:schemeClr val="tx1"/>
                  </a:solidFill>
                </a:rPr>
                <a:t>hợp</a:t>
              </a:r>
              <a:r>
                <a:rPr lang="en-US" sz="2200" dirty="0">
                  <a:solidFill>
                    <a:schemeClr val="tx1"/>
                  </a:solidFill>
                </a:rPr>
                <a:t>. </a:t>
              </a:r>
              <a:endParaRPr lang="en-US" sz="2200" dirty="0">
                <a:solidFill>
                  <a:schemeClr val="tx1"/>
                </a:solidFill>
              </a:endParaRPr>
            </a:p>
          </p:txBody>
        </p:sp>
        <p:cxnSp>
          <p:nvCxnSpPr>
            <p:cNvPr id="12" name="Straight Arrow Connector 11"/>
            <p:cNvCxnSpPr/>
            <p:nvPr/>
          </p:nvCxnSpPr>
          <p:spPr>
            <a:xfrm>
              <a:off x="3171984" y="746132"/>
              <a:ext cx="730250" cy="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3102427" y="2789880"/>
              <a:ext cx="862330" cy="2857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5769427" y="1461309"/>
              <a:ext cx="6139543" cy="430887"/>
            </a:xfrm>
            <a:prstGeom prst="rect">
              <a:avLst/>
            </a:prstGeom>
            <a:noFill/>
            <a:ln w="28575">
              <a:solidFill>
                <a:srgbClr val="00B050"/>
              </a:solidFill>
            </a:ln>
          </p:spPr>
          <p:txBody>
            <a:bodyPr wrap="square">
              <a:spAutoFit/>
            </a:bodyPr>
            <a:lstStyle/>
            <a:p>
              <a:pPr algn="just"/>
              <a:r>
                <a:rPr lang="en-US" sz="2200" dirty="0" err="1">
                  <a:solidFill>
                    <a:schemeClr val="tx1"/>
                  </a:solidFill>
                </a:rPr>
                <a:t>Mang</a:t>
              </a:r>
              <a:r>
                <a:rPr lang="en-US" sz="2200" dirty="0">
                  <a:solidFill>
                    <a:schemeClr val="tx1"/>
                  </a:solidFill>
                </a:rPr>
                <a:t> </a:t>
              </a:r>
              <a:r>
                <a:rPr lang="en-US" sz="2200" dirty="0" err="1">
                  <a:solidFill>
                    <a:schemeClr val="tx1"/>
                  </a:solidFill>
                </a:rPr>
                <a:t>chuyển</a:t>
              </a:r>
              <a:r>
                <a:rPr lang="en-US" sz="2200" dirty="0">
                  <a:solidFill>
                    <a:schemeClr val="tx1"/>
                  </a:solidFill>
                </a:rPr>
                <a:t> </a:t>
              </a:r>
              <a:r>
                <a:rPr lang="en-US" sz="2200" dirty="0" err="1">
                  <a:solidFill>
                    <a:schemeClr val="tx1"/>
                  </a:solidFill>
                </a:rPr>
                <a:t>vào</a:t>
              </a:r>
              <a:r>
                <a:rPr lang="en-US" sz="2200" dirty="0">
                  <a:solidFill>
                    <a:schemeClr val="tx1"/>
                  </a:solidFill>
                </a:rPr>
                <a:t> </a:t>
              </a:r>
              <a:r>
                <a:rPr lang="en-US" sz="2200" dirty="0" err="1">
                  <a:solidFill>
                    <a:schemeClr val="tx1"/>
                  </a:solidFill>
                </a:rPr>
                <a:t>tế</a:t>
              </a:r>
              <a:r>
                <a:rPr lang="en-US" sz="2200" dirty="0">
                  <a:solidFill>
                    <a:schemeClr val="tx1"/>
                  </a:solidFill>
                </a:rPr>
                <a:t> </a:t>
              </a:r>
              <a:r>
                <a:rPr lang="en-US" sz="2200" dirty="0" err="1">
                  <a:solidFill>
                    <a:schemeClr val="tx1"/>
                  </a:solidFill>
                </a:rPr>
                <a:t>bào</a:t>
              </a:r>
              <a:r>
                <a:rPr lang="en-US" sz="2200" dirty="0">
                  <a:solidFill>
                    <a:schemeClr val="tx1"/>
                  </a:solidFill>
                </a:rPr>
                <a:t> </a:t>
              </a:r>
              <a:r>
                <a:rPr lang="en-US" sz="2200" dirty="0" err="1">
                  <a:solidFill>
                    <a:schemeClr val="tx1"/>
                  </a:solidFill>
                </a:rPr>
                <a:t>nhận</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biểu</a:t>
              </a:r>
              <a:r>
                <a:rPr lang="en-US" sz="2200" dirty="0">
                  <a:solidFill>
                    <a:schemeClr val="tx1"/>
                  </a:solidFill>
                </a:rPr>
                <a:t> </a:t>
              </a:r>
              <a:r>
                <a:rPr lang="en-US" sz="2200" dirty="0" err="1">
                  <a:solidFill>
                    <a:schemeClr val="tx1"/>
                  </a:solidFill>
                </a:rPr>
                <a:t>hiện</a:t>
              </a:r>
              <a:r>
                <a:rPr lang="en-US" sz="2200" dirty="0">
                  <a:solidFill>
                    <a:schemeClr val="tx1"/>
                  </a:solidFill>
                </a:rPr>
                <a:t> gene </a:t>
              </a:r>
              <a:endParaRPr lang="en-US" sz="2200" dirty="0">
                <a:solidFill>
                  <a:schemeClr val="tx1"/>
                </a:solidFill>
              </a:endParaRPr>
            </a:p>
          </p:txBody>
        </p:sp>
        <p:sp>
          <p:nvSpPr>
            <p:cNvPr id="22" name="TextBox 21"/>
            <p:cNvSpPr txBox="1"/>
            <p:nvPr/>
          </p:nvSpPr>
          <p:spPr>
            <a:xfrm>
              <a:off x="5769637" y="2212521"/>
              <a:ext cx="6139815" cy="1106805"/>
            </a:xfrm>
            <a:prstGeom prst="rect">
              <a:avLst/>
            </a:prstGeom>
            <a:noFill/>
            <a:ln w="28575">
              <a:solidFill>
                <a:srgbClr val="00B050"/>
              </a:solidFill>
            </a:ln>
          </p:spPr>
          <p:txBody>
            <a:bodyPr wrap="square">
              <a:spAutoFit/>
            </a:bodyPr>
            <a:lstStyle/>
            <a:p>
              <a:pPr algn="just"/>
              <a:r>
                <a:rPr lang="en-US" sz="2200" dirty="0" err="1"/>
                <a:t>Có</a:t>
              </a:r>
              <a:r>
                <a:rPr lang="en-US" sz="2200" dirty="0"/>
                <a:t> </a:t>
              </a:r>
              <a:r>
                <a:rPr lang="en-US" sz="2200" dirty="0" err="1"/>
                <a:t>trình</a:t>
              </a:r>
              <a:r>
                <a:rPr lang="en-US" sz="2200" dirty="0"/>
                <a:t> </a:t>
              </a:r>
              <a:r>
                <a:rPr lang="en-US" sz="2200" dirty="0" err="1"/>
                <a:t>tự</a:t>
              </a:r>
              <a:r>
                <a:rPr lang="en-US" sz="2200" dirty="0"/>
                <a:t> </a:t>
              </a:r>
              <a:r>
                <a:rPr lang="en-US" sz="2200" dirty="0" err="1"/>
                <a:t>khởi</a:t>
              </a:r>
              <a:r>
                <a:rPr lang="en-US" sz="2200" dirty="0"/>
                <a:t> </a:t>
              </a:r>
              <a:r>
                <a:rPr lang="en-US" sz="2200" dirty="0" err="1"/>
                <a:t>đầu</a:t>
              </a:r>
              <a:r>
                <a:rPr lang="en-US" sz="2200" dirty="0"/>
                <a:t> </a:t>
              </a:r>
              <a:r>
                <a:rPr lang="en-US" sz="2200" dirty="0" err="1"/>
                <a:t>sao</a:t>
              </a:r>
              <a:r>
                <a:rPr lang="en-US" sz="2200" dirty="0"/>
                <a:t> </a:t>
              </a:r>
              <a:r>
                <a:rPr lang="en-US" sz="2200" dirty="0" err="1"/>
                <a:t>chép</a:t>
              </a:r>
              <a:r>
                <a:rPr lang="en-US" sz="2200" dirty="0"/>
                <a:t> </a:t>
              </a:r>
              <a:r>
                <a:rPr lang="en-US" sz="2200" dirty="0" err="1"/>
                <a:t>vị</a:t>
              </a:r>
              <a:r>
                <a:rPr lang="en-US" sz="2200" dirty="0"/>
                <a:t> </a:t>
              </a:r>
              <a:r>
                <a:rPr lang="en-US" sz="2200" dirty="0" err="1"/>
                <a:t>trí</a:t>
              </a:r>
              <a:r>
                <a:rPr lang="en-US" sz="2200" dirty="0"/>
                <a:t> </a:t>
              </a:r>
              <a:r>
                <a:rPr lang="en-US" sz="2200" dirty="0" err="1"/>
                <a:t>gắn</a:t>
              </a:r>
              <a:r>
                <a:rPr lang="en-US" sz="2200" dirty="0"/>
                <a:t> gene </a:t>
              </a:r>
              <a:r>
                <a:rPr lang="en-US" sz="2200" dirty="0" err="1"/>
                <a:t>cần</a:t>
              </a:r>
              <a:r>
                <a:rPr lang="en-US" sz="2200" dirty="0"/>
                <a:t> </a:t>
              </a:r>
              <a:r>
                <a:rPr lang="en-US" sz="2200" dirty="0" err="1"/>
                <a:t>chuyển</a:t>
              </a:r>
              <a:r>
                <a:rPr lang="en-US" sz="2200" dirty="0"/>
                <a:t> (</a:t>
              </a:r>
              <a:r>
                <a:rPr lang="en-US" sz="2200" dirty="0" err="1"/>
                <a:t>vị</a:t>
              </a:r>
              <a:r>
                <a:rPr lang="en-US" sz="2200" dirty="0"/>
                <a:t> </a:t>
              </a:r>
              <a:r>
                <a:rPr lang="en-US" sz="2200" dirty="0" err="1"/>
                <a:t>trí</a:t>
              </a:r>
              <a:r>
                <a:rPr lang="en-US" sz="2200" dirty="0"/>
                <a:t> </a:t>
              </a:r>
              <a:r>
                <a:rPr lang="en-US" sz="2200" dirty="0" err="1"/>
                <a:t>đa</a:t>
              </a:r>
              <a:r>
                <a:rPr lang="en-US" sz="2200" dirty="0"/>
                <a:t> </a:t>
              </a:r>
              <a:r>
                <a:rPr lang="en-US" sz="2200" dirty="0" err="1"/>
                <a:t>nhân</a:t>
              </a:r>
              <a:r>
                <a:rPr lang="en-US" sz="2200" dirty="0"/>
                <a:t> </a:t>
              </a:r>
              <a:r>
                <a:rPr lang="en-US" sz="2200" dirty="0" err="1"/>
                <a:t>dòng</a:t>
              </a:r>
              <a:r>
                <a:rPr lang="en-US" sz="2200" dirty="0"/>
                <a:t>) </a:t>
              </a:r>
              <a:r>
                <a:rPr lang="en-US" sz="2200" dirty="0" err="1"/>
                <a:t>và</a:t>
              </a:r>
              <a:r>
                <a:rPr lang="en-US" sz="2200" dirty="0"/>
                <a:t> </a:t>
              </a:r>
              <a:r>
                <a:rPr lang="en-US" sz="2200" dirty="0" err="1"/>
                <a:t>các</a:t>
              </a:r>
              <a:r>
                <a:rPr lang="en-US" sz="2200" dirty="0"/>
                <a:t> gene </a:t>
              </a:r>
              <a:r>
                <a:rPr lang="en-US" sz="2200" dirty="0" err="1"/>
                <a:t>chỉ</a:t>
              </a:r>
              <a:r>
                <a:rPr lang="en-US" sz="2200" dirty="0"/>
                <a:t> </a:t>
              </a:r>
              <a:r>
                <a:rPr lang="en-US" sz="2200" dirty="0" err="1"/>
                <a:t>thị</a:t>
              </a:r>
              <a:r>
                <a:rPr lang="en-US" sz="2200" dirty="0"/>
                <a:t> </a:t>
              </a:r>
              <a:r>
                <a:rPr lang="en-US" sz="2200" dirty="0" err="1"/>
                <a:t>chọn</a:t>
              </a:r>
              <a:r>
                <a:rPr lang="en-US" sz="2200" dirty="0"/>
                <a:t> </a:t>
              </a:r>
              <a:r>
                <a:rPr lang="en-US" sz="2200" dirty="0" err="1"/>
                <a:t>lọc</a:t>
              </a:r>
              <a:r>
                <a:rPr lang="en-US" sz="2200" dirty="0"/>
                <a:t> </a:t>
              </a:r>
              <a:endParaRPr lang="en-US" sz="2200" dirty="0">
                <a:solidFill>
                  <a:schemeClr val="tx1"/>
                </a:solidFill>
              </a:endParaRPr>
            </a:p>
          </p:txBody>
        </p:sp>
        <p:cxnSp>
          <p:nvCxnSpPr>
            <p:cNvPr id="25" name="Straight Arrow Connector 24"/>
            <p:cNvCxnSpPr/>
            <p:nvPr/>
          </p:nvCxnSpPr>
          <p:spPr>
            <a:xfrm flipV="1">
              <a:off x="1093730" y="998661"/>
              <a:ext cx="694055" cy="179832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V="1">
              <a:off x="3102427" y="1861510"/>
              <a:ext cx="883285" cy="92837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5769426" y="3474264"/>
              <a:ext cx="6139543" cy="430887"/>
            </a:xfrm>
            <a:prstGeom prst="rect">
              <a:avLst/>
            </a:prstGeom>
            <a:noFill/>
            <a:ln w="28575">
              <a:solidFill>
                <a:srgbClr val="00B050"/>
              </a:solidFill>
            </a:ln>
          </p:spPr>
          <p:txBody>
            <a:bodyPr wrap="square">
              <a:spAutoFit/>
            </a:bodyPr>
            <a:lstStyle/>
            <a:p>
              <a:pPr algn="just"/>
              <a:r>
                <a:rPr lang="en-US" sz="2200" dirty="0">
                  <a:solidFill>
                    <a:schemeClr val="tx1"/>
                  </a:solidFill>
                </a:rPr>
                <a:t>Vector plasmid, Vector virus, Vector Ti plasmid.  </a:t>
              </a:r>
              <a:endParaRPr lang="en-US" sz="2200" dirty="0">
                <a:solidFill>
                  <a:schemeClr val="tx1"/>
                </a:solidFill>
              </a:endParaRPr>
            </a:p>
          </p:txBody>
        </p:sp>
        <p:sp>
          <p:nvSpPr>
            <p:cNvPr id="61" name="Rectangle 60"/>
            <p:cNvSpPr/>
            <p:nvPr/>
          </p:nvSpPr>
          <p:spPr>
            <a:xfrm>
              <a:off x="1818032" y="4356916"/>
              <a:ext cx="1187450" cy="1595755"/>
            </a:xfrm>
            <a:prstGeom prst="rect">
              <a:avLst/>
            </a:prstGeom>
            <a:solidFill>
              <a:srgbClr val="FFFFFF"/>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Tạo</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chuyển</a:t>
              </a:r>
              <a:r>
                <a:rPr lang="en-US" sz="2200" dirty="0">
                  <a:solidFill>
                    <a:schemeClr val="tx1"/>
                  </a:solidFill>
                </a:rPr>
                <a:t> gene</a:t>
              </a:r>
              <a:endParaRPr lang="en-US" sz="2200" dirty="0">
                <a:solidFill>
                  <a:schemeClr val="tx1"/>
                </a:solidFill>
              </a:endParaRPr>
            </a:p>
          </p:txBody>
        </p:sp>
        <p:cxnSp>
          <p:nvCxnSpPr>
            <p:cNvPr id="62" name="Straight Arrow Connector 61"/>
            <p:cNvCxnSpPr/>
            <p:nvPr/>
          </p:nvCxnSpPr>
          <p:spPr>
            <a:xfrm>
              <a:off x="1083570" y="2797409"/>
              <a:ext cx="715010" cy="158877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p:nvPr/>
          </p:nvCxnSpPr>
          <p:spPr>
            <a:xfrm flipV="1">
              <a:off x="4985473" y="1677204"/>
              <a:ext cx="784225" cy="3175"/>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76" name="TextBox 75"/>
            <p:cNvSpPr txBox="1"/>
            <p:nvPr/>
          </p:nvSpPr>
          <p:spPr>
            <a:xfrm>
              <a:off x="3984017" y="4517571"/>
              <a:ext cx="1639570" cy="730250"/>
            </a:xfrm>
            <a:prstGeom prst="rect">
              <a:avLst/>
            </a:prstGeom>
            <a:noFill/>
            <a:ln w="28575">
              <a:solidFill>
                <a:srgbClr val="7030A0"/>
              </a:solidFill>
            </a:ln>
          </p:spPr>
          <p:txBody>
            <a:bodyPr wrap="square">
              <a:noAutofit/>
            </a:bodyPr>
            <a:lstStyle/>
            <a:p>
              <a:pPr algn="l"/>
              <a:r>
                <a:rPr lang="en-US" sz="2200" dirty="0" err="1"/>
                <a:t>Thực</a:t>
              </a:r>
              <a:r>
                <a:rPr lang="en-US" sz="2200" dirty="0"/>
                <a:t> </a:t>
              </a:r>
              <a:r>
                <a:rPr lang="en-US" sz="2200" dirty="0" err="1"/>
                <a:t>vật</a:t>
              </a:r>
              <a:r>
                <a:rPr lang="en-US" sz="2200" dirty="0"/>
                <a:t> </a:t>
              </a:r>
              <a:r>
                <a:rPr lang="en-US" sz="2200" dirty="0" err="1"/>
                <a:t>chuyển</a:t>
              </a:r>
              <a:r>
                <a:rPr lang="en-US" sz="2200" dirty="0"/>
                <a:t> gen</a:t>
              </a:r>
              <a:endParaRPr lang="en-US" sz="2200" dirty="0">
                <a:solidFill>
                  <a:schemeClr val="tx1"/>
                </a:solidFill>
              </a:endParaRPr>
            </a:p>
          </p:txBody>
        </p:sp>
        <p:sp>
          <p:nvSpPr>
            <p:cNvPr id="77" name="TextBox 76"/>
            <p:cNvSpPr txBox="1"/>
            <p:nvPr/>
          </p:nvSpPr>
          <p:spPr>
            <a:xfrm>
              <a:off x="3984017" y="5690416"/>
              <a:ext cx="1644015" cy="717550"/>
            </a:xfrm>
            <a:prstGeom prst="rect">
              <a:avLst/>
            </a:prstGeom>
            <a:noFill/>
            <a:ln w="28575">
              <a:solidFill>
                <a:srgbClr val="7030A0"/>
              </a:solidFill>
            </a:ln>
          </p:spPr>
          <p:txBody>
            <a:bodyPr wrap="square">
              <a:noAutofit/>
            </a:bodyPr>
            <a:lstStyle/>
            <a:p>
              <a:pPr algn="l"/>
              <a:r>
                <a:rPr lang="en-US" sz="2200" dirty="0" err="1">
                  <a:solidFill>
                    <a:schemeClr val="tx1"/>
                  </a:solidFill>
                </a:rPr>
                <a:t>Động</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chuyển</a:t>
              </a:r>
              <a:r>
                <a:rPr lang="en-US" sz="2200" dirty="0">
                  <a:solidFill>
                    <a:schemeClr val="tx1"/>
                  </a:solidFill>
                </a:rPr>
                <a:t> gene</a:t>
              </a:r>
              <a:endParaRPr lang="en-US" sz="2200" dirty="0">
                <a:solidFill>
                  <a:schemeClr val="tx1"/>
                </a:solidFill>
              </a:endParaRPr>
            </a:p>
          </p:txBody>
        </p:sp>
        <p:cxnSp>
          <p:nvCxnSpPr>
            <p:cNvPr id="78" name="Straight Arrow Connector 77"/>
            <p:cNvCxnSpPr>
              <a:stCxn id="61" idx="3"/>
              <a:endCxn id="76" idx="1"/>
            </p:cNvCxnSpPr>
            <p:nvPr/>
          </p:nvCxnSpPr>
          <p:spPr>
            <a:xfrm flipV="1">
              <a:off x="3005729" y="4882664"/>
              <a:ext cx="978535" cy="27241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endCxn id="77" idx="1"/>
            </p:cNvCxnSpPr>
            <p:nvPr/>
          </p:nvCxnSpPr>
          <p:spPr>
            <a:xfrm>
              <a:off x="3028677" y="5148635"/>
              <a:ext cx="955040" cy="900430"/>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82" name="TextBox 81"/>
            <p:cNvSpPr txBox="1"/>
            <p:nvPr/>
          </p:nvSpPr>
          <p:spPr>
            <a:xfrm>
              <a:off x="6204855" y="4357050"/>
              <a:ext cx="5704114" cy="1107996"/>
            </a:xfrm>
            <a:prstGeom prst="rect">
              <a:avLst/>
            </a:prstGeom>
            <a:noFill/>
            <a:ln w="28575">
              <a:solidFill>
                <a:srgbClr val="00B050"/>
              </a:solidFill>
            </a:ln>
          </p:spPr>
          <p:txBody>
            <a:bodyPr wrap="square">
              <a:spAutoFit/>
            </a:bodyPr>
            <a:lstStyle/>
            <a:p>
              <a:pPr algn="just"/>
              <a:r>
                <a:rPr lang="en-US" sz="2200" dirty="0" err="1">
                  <a:solidFill>
                    <a:schemeClr val="tx1"/>
                  </a:solidFill>
                </a:rPr>
                <a:t>Chuyển</a:t>
              </a:r>
              <a:r>
                <a:rPr lang="en-US" sz="2200" dirty="0">
                  <a:solidFill>
                    <a:schemeClr val="tx1"/>
                  </a:solidFill>
                </a:rPr>
                <a:t> gene </a:t>
              </a:r>
              <a:r>
                <a:rPr lang="en-US" sz="2200" dirty="0" err="1">
                  <a:solidFill>
                    <a:schemeClr val="tx1"/>
                  </a:solidFill>
                </a:rPr>
                <a:t>gi</a:t>
              </a:r>
              <a:r>
                <a:rPr lang="en-US" sz="2200" dirty="0" err="1"/>
                <a:t>án</a:t>
              </a:r>
              <a:r>
                <a:rPr lang="en-US" sz="2200" dirty="0"/>
                <a:t> </a:t>
              </a:r>
              <a:r>
                <a:rPr lang="en-US" sz="2200" dirty="0" err="1"/>
                <a:t>tiếp</a:t>
              </a:r>
              <a:r>
                <a:rPr lang="en-US" sz="2200" dirty="0"/>
                <a:t> </a:t>
              </a:r>
              <a:r>
                <a:rPr lang="en-US" sz="2200" dirty="0" err="1"/>
                <a:t>bằng</a:t>
              </a:r>
              <a:r>
                <a:rPr lang="en-US" sz="2200" dirty="0"/>
                <a:t> plasmid </a:t>
              </a:r>
              <a:r>
                <a:rPr lang="en-US" sz="2200" dirty="0" err="1"/>
                <a:t>hoặc</a:t>
              </a:r>
              <a:r>
                <a:rPr lang="en-US" sz="2200" dirty="0"/>
                <a:t> virus, </a:t>
              </a:r>
              <a:r>
                <a:rPr lang="en-US" sz="2200" dirty="0" err="1"/>
                <a:t>c</a:t>
              </a:r>
              <a:r>
                <a:rPr lang="en-US" sz="2200" dirty="0" err="1">
                  <a:solidFill>
                    <a:schemeClr val="tx1"/>
                  </a:solidFill>
                </a:rPr>
                <a:t>huyển</a:t>
              </a:r>
              <a:r>
                <a:rPr lang="en-US" sz="2200" dirty="0">
                  <a:solidFill>
                    <a:schemeClr val="tx1"/>
                  </a:solidFill>
                </a:rPr>
                <a:t> gene </a:t>
              </a:r>
              <a:r>
                <a:rPr lang="en-US" sz="2200" dirty="0" err="1">
                  <a:solidFill>
                    <a:schemeClr val="tx1"/>
                  </a:solidFill>
                </a:rPr>
                <a:t>trực</a:t>
              </a:r>
              <a:r>
                <a:rPr lang="en-US" sz="2200" dirty="0">
                  <a:solidFill>
                    <a:schemeClr val="tx1"/>
                  </a:solidFill>
                </a:rPr>
                <a:t> </a:t>
              </a:r>
              <a:r>
                <a:rPr lang="en-US" sz="2200" dirty="0" err="1">
                  <a:solidFill>
                    <a:schemeClr val="tx1"/>
                  </a:solidFill>
                </a:rPr>
                <a:t>tiếp</a:t>
              </a:r>
              <a:r>
                <a:rPr lang="en-US" sz="2200" dirty="0">
                  <a:solidFill>
                    <a:schemeClr val="tx1"/>
                  </a:solidFill>
                </a:rPr>
                <a:t> </a:t>
              </a:r>
              <a:r>
                <a:rPr lang="en-US" sz="2200" dirty="0" err="1">
                  <a:solidFill>
                    <a:schemeClr val="tx1"/>
                  </a:solidFill>
                </a:rPr>
                <a:t>bằng</a:t>
              </a:r>
              <a:r>
                <a:rPr lang="en-US" sz="2200" dirty="0">
                  <a:solidFill>
                    <a:schemeClr val="tx1"/>
                  </a:solidFill>
                </a:rPr>
                <a:t> vi </a:t>
              </a:r>
              <a:r>
                <a:rPr lang="en-US" sz="2200" dirty="0" err="1">
                  <a:solidFill>
                    <a:schemeClr val="tx1"/>
                  </a:solidFill>
                </a:rPr>
                <a:t>tiêm</a:t>
              </a:r>
              <a:r>
                <a:rPr lang="en-US" sz="2200" dirty="0">
                  <a:solidFill>
                    <a:schemeClr val="tx1"/>
                  </a:solidFill>
                </a:rPr>
                <a:t>, qua </a:t>
              </a:r>
              <a:r>
                <a:rPr lang="en-US" sz="2200" dirty="0" err="1">
                  <a:solidFill>
                    <a:schemeClr val="tx1"/>
                  </a:solidFill>
                </a:rPr>
                <a:t>ống</a:t>
              </a:r>
              <a:r>
                <a:rPr lang="en-US" sz="2200" dirty="0">
                  <a:solidFill>
                    <a:schemeClr val="tx1"/>
                  </a:solidFill>
                </a:rPr>
                <a:t> </a:t>
              </a:r>
              <a:r>
                <a:rPr lang="en-US" sz="2200" dirty="0" err="1">
                  <a:solidFill>
                    <a:schemeClr val="tx1"/>
                  </a:solidFill>
                </a:rPr>
                <a:t>phấn</a:t>
              </a:r>
              <a:r>
                <a:rPr lang="en-US" sz="2200" dirty="0">
                  <a:solidFill>
                    <a:schemeClr val="tx1"/>
                  </a:solidFill>
                </a:rPr>
                <a:t>, </a:t>
              </a:r>
              <a:r>
                <a:rPr lang="en-US" sz="2200" dirty="0" err="1">
                  <a:solidFill>
                    <a:schemeClr val="tx1"/>
                  </a:solidFill>
                </a:rPr>
                <a:t>súng</a:t>
              </a:r>
              <a:r>
                <a:rPr lang="en-US" sz="2200" dirty="0">
                  <a:solidFill>
                    <a:schemeClr val="tx1"/>
                  </a:solidFill>
                </a:rPr>
                <a:t> </a:t>
              </a:r>
              <a:r>
                <a:rPr lang="en-US" sz="2200" dirty="0" err="1">
                  <a:solidFill>
                    <a:schemeClr val="tx1"/>
                  </a:solidFill>
                </a:rPr>
                <a:t>bắn</a:t>
              </a:r>
              <a:r>
                <a:rPr lang="en-US" sz="2200" dirty="0">
                  <a:solidFill>
                    <a:schemeClr val="tx1"/>
                  </a:solidFill>
                </a:rPr>
                <a:t> gene…</a:t>
              </a:r>
              <a:endParaRPr lang="en-US" sz="2200" dirty="0">
                <a:solidFill>
                  <a:schemeClr val="tx1"/>
                </a:solidFill>
              </a:endParaRPr>
            </a:p>
          </p:txBody>
        </p:sp>
        <p:sp>
          <p:nvSpPr>
            <p:cNvPr id="83" name="TextBox 82"/>
            <p:cNvSpPr txBox="1"/>
            <p:nvPr/>
          </p:nvSpPr>
          <p:spPr>
            <a:xfrm>
              <a:off x="6204612" y="5699941"/>
              <a:ext cx="5704205" cy="708660"/>
            </a:xfrm>
            <a:prstGeom prst="rect">
              <a:avLst/>
            </a:prstGeom>
            <a:noFill/>
            <a:ln w="28575">
              <a:solidFill>
                <a:srgbClr val="00B050"/>
              </a:solidFill>
            </a:ln>
          </p:spPr>
          <p:txBody>
            <a:bodyPr wrap="square">
              <a:noAutofit/>
            </a:bodyPr>
            <a:lstStyle/>
            <a:p>
              <a:pPr algn="just"/>
              <a:r>
                <a:rPr lang="en-US" sz="2200" dirty="0" err="1">
                  <a:solidFill>
                    <a:schemeClr val="tx1"/>
                  </a:solidFill>
                </a:rPr>
                <a:t>Chuyển</a:t>
              </a:r>
              <a:r>
                <a:rPr lang="en-US" sz="2200" dirty="0">
                  <a:solidFill>
                    <a:schemeClr val="tx1"/>
                  </a:solidFill>
                </a:rPr>
                <a:t> gene </a:t>
              </a:r>
              <a:r>
                <a:rPr lang="en-US" sz="2200" dirty="0" err="1">
                  <a:solidFill>
                    <a:schemeClr val="tx1"/>
                  </a:solidFill>
                </a:rPr>
                <a:t>bằng</a:t>
              </a:r>
              <a:r>
                <a:rPr lang="en-US" sz="2200" dirty="0"/>
                <a:t> v</a:t>
              </a:r>
              <a:r>
                <a:rPr lang="en-US" sz="2200" dirty="0">
                  <a:solidFill>
                    <a:schemeClr val="tx1"/>
                  </a:solidFill>
                </a:rPr>
                <a:t>ector virus, vi </a:t>
              </a:r>
              <a:r>
                <a:rPr lang="en-US" sz="2200" dirty="0" err="1">
                  <a:solidFill>
                    <a:schemeClr val="tx1"/>
                  </a:solidFill>
                </a:rPr>
                <a:t>tiêm</a:t>
              </a:r>
              <a:r>
                <a:rPr lang="en-US" sz="2200" dirty="0">
                  <a:solidFill>
                    <a:schemeClr val="tx1"/>
                  </a:solidFill>
                </a:rPr>
                <a:t>...  </a:t>
              </a:r>
              <a:endParaRPr lang="en-US" sz="2200" dirty="0">
                <a:solidFill>
                  <a:schemeClr val="tx1"/>
                </a:solidFill>
              </a:endParaRPr>
            </a:p>
          </p:txBody>
        </p:sp>
        <p:cxnSp>
          <p:nvCxnSpPr>
            <p:cNvPr id="84" name="Straight Arrow Connector 83"/>
            <p:cNvCxnSpPr/>
            <p:nvPr/>
          </p:nvCxnSpPr>
          <p:spPr>
            <a:xfrm>
              <a:off x="5666379" y="4970280"/>
              <a:ext cx="517525" cy="2540"/>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3" name="Straight Arrow Connector 2"/>
            <p:cNvCxnSpPr/>
            <p:nvPr/>
          </p:nvCxnSpPr>
          <p:spPr>
            <a:xfrm flipV="1">
              <a:off x="4986108" y="2743369"/>
              <a:ext cx="784225" cy="3175"/>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V="1">
              <a:off x="5017858" y="3683804"/>
              <a:ext cx="784225" cy="3175"/>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5658759" y="6037715"/>
              <a:ext cx="517525" cy="2540"/>
            </a:xfrm>
            <a:prstGeom prst="straightConnector1">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C5121A-1AAF-4D9B-8589-479C70F948BA}" type="slidenum">
              <a:rPr lang="en-US" smtClean="0"/>
            </a:fld>
            <a:endParaRPr lang="en-US"/>
          </a:p>
        </p:txBody>
      </p:sp>
      <p:pic>
        <p:nvPicPr>
          <p:cNvPr id="4" name="Picture 3"/>
          <p:cNvPicPr>
            <a:picLocks noChangeAspect="1"/>
          </p:cNvPicPr>
          <p:nvPr/>
        </p:nvPicPr>
        <p:blipFill>
          <a:blip r:embed="rId1"/>
          <a:stretch>
            <a:fillRect/>
          </a:stretch>
        </p:blipFill>
        <p:spPr>
          <a:xfrm>
            <a:off x="1692910" y="-32385"/>
            <a:ext cx="9658350" cy="6863080"/>
          </a:xfrm>
          <a:prstGeom prst="rect">
            <a:avLst/>
          </a:prstGeom>
        </p:spPr>
      </p:pic>
      <p:sp>
        <p:nvSpPr>
          <p:cNvPr id="5" name="Rectangle: Rounded Corners 7"/>
          <p:cNvSpPr/>
          <p:nvPr/>
        </p:nvSpPr>
        <p:spPr>
          <a:xfrm>
            <a:off x="0" y="-32385"/>
            <a:ext cx="1630680" cy="1961515"/>
          </a:xfrm>
          <a:prstGeom prst="roundRect">
            <a:avLst/>
          </a:pr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 THỐNG HÓA KIẾN THỨC</a:t>
            </a:r>
            <a:endPar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885569" y="1154187"/>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7659" y="921085"/>
            <a:ext cx="2539360" cy="2105605"/>
            <a:chOff x="-1519023" y="1241935"/>
            <a:chExt cx="4003485" cy="1028721"/>
          </a:xfrm>
          <a:solidFill>
            <a:srgbClr val="DEFAFD"/>
          </a:solidFill>
        </p:grpSpPr>
        <p:sp>
          <p:nvSpPr>
            <p:cNvPr id="8" name="Rectangle: Rounded Corners 7"/>
            <p:cNvSpPr/>
            <p:nvPr/>
          </p:nvSpPr>
          <p:spPr>
            <a:xfrm>
              <a:off x="-1519023" y="1241935"/>
              <a:ext cx="4003485" cy="1028721"/>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p:cNvSpPr txBox="1"/>
            <p:nvPr/>
          </p:nvSpPr>
          <p:spPr>
            <a:xfrm>
              <a:off x="-1464500" y="1355820"/>
              <a:ext cx="2933311" cy="676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ng </a:t>
              </a:r>
              <a:r>
                <a:rPr lang="en-US" sz="2800" b="1" dirty="0" err="1">
                  <a:solidFill>
                    <a:prstClr val="black"/>
                  </a:solidFill>
                  <a:latin typeface="#9Slide03 SFU Futura_12" panose="00000400000000000000" pitchFamily="2" charset="0"/>
                  <a:cs typeface="Arial" panose="020B0604020202020204" pitchFamily="34" charset="0"/>
                </a:rPr>
                <a:t>cá</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p:cNvGrpSpPr/>
          <p:nvPr/>
        </p:nvGrpSpPr>
        <p:grpSpPr>
          <a:xfrm>
            <a:off x="137106" y="3310163"/>
            <a:ext cx="2559913" cy="1855023"/>
            <a:chOff x="159021" y="958689"/>
            <a:chExt cx="3973719" cy="2308917"/>
          </a:xfrm>
          <a:solidFill>
            <a:srgbClr val="DEFAFD"/>
          </a:solidFill>
        </p:grpSpPr>
        <p:sp>
          <p:nvSpPr>
            <p:cNvPr id="9" name="Rectangle: Rounded Corners 7"/>
            <p:cNvSpPr/>
            <p:nvPr/>
          </p:nvSpPr>
          <p:spPr>
            <a:xfrm>
              <a:off x="159021" y="958689"/>
              <a:ext cx="3973719" cy="2308917"/>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p:cNvSpPr txBox="1"/>
            <p:nvPr/>
          </p:nvSpPr>
          <p:spPr>
            <a:xfrm>
              <a:off x="299196" y="1032743"/>
              <a:ext cx="3534779" cy="1723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Trả</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lời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các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câu</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hỏi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trắc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nghiệm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p:cNvGrpSpPr/>
          <p:nvPr/>
        </p:nvGrpSpPr>
        <p:grpSpPr>
          <a:xfrm>
            <a:off x="-14306" y="5522605"/>
            <a:ext cx="2711325" cy="1191706"/>
            <a:chOff x="2669611" y="1438192"/>
            <a:chExt cx="4070605" cy="1191706"/>
          </a:xfrm>
          <a:solidFill>
            <a:srgbClr val="DEFAFD"/>
          </a:solidFill>
        </p:grpSpPr>
        <p:sp>
          <p:nvSpPr>
            <p:cNvPr id="23" name="Rectangle: Rounded Corners 22"/>
            <p:cNvSpPr/>
            <p:nvPr/>
          </p:nvSpPr>
          <p:spPr>
            <a:xfrm>
              <a:off x="2793835" y="1438192"/>
              <a:ext cx="3946381" cy="1191706"/>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p:cNvSpPr txBox="1"/>
            <p:nvPr/>
          </p:nvSpPr>
          <p:spPr>
            <a:xfrm>
              <a:off x="2669611" y="1618518"/>
              <a:ext cx="30187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7</a:t>
              </a:r>
              <a:r>
                <a:rPr lang="en-US" sz="2800" b="1" dirty="0">
                  <a:solidFill>
                    <a:prstClr val="black"/>
                  </a:solidFill>
                  <a:latin typeface="#9Slide03 SFU Futura_12" panose="000004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5692631" y="1552737"/>
              <a:ext cx="1043305" cy="962615"/>
            </a:xfrm>
            <a:prstGeom prst="rect">
              <a:avLst/>
            </a:prstGeom>
            <a:grpFill/>
          </p:spPr>
        </p:pic>
      </p:grpSp>
      <p:grpSp>
        <p:nvGrpSpPr>
          <p:cNvPr id="14" name="Group 13"/>
          <p:cNvGrpSpPr/>
          <p:nvPr/>
        </p:nvGrpSpPr>
        <p:grpSpPr>
          <a:xfrm>
            <a:off x="2779761" y="892583"/>
            <a:ext cx="9169274" cy="5929735"/>
            <a:chOff x="4422621" y="1094856"/>
            <a:chExt cx="7624884" cy="5554462"/>
          </a:xfrm>
        </p:grpSpPr>
        <p:grpSp>
          <p:nvGrpSpPr>
            <p:cNvPr id="24" name="Group 23"/>
            <p:cNvGrpSpPr/>
            <p:nvPr/>
          </p:nvGrpSpPr>
          <p:grpSpPr>
            <a:xfrm>
              <a:off x="4575442" y="1094856"/>
              <a:ext cx="7472063" cy="5554462"/>
              <a:chOff x="394387" y="-476119"/>
              <a:chExt cx="11710392" cy="6837111"/>
            </a:xfrm>
          </p:grpSpPr>
          <p:sp>
            <p:nvSpPr>
              <p:cNvPr id="25" name="Rectangle 24"/>
              <p:cNvSpPr/>
              <p:nvPr/>
            </p:nvSpPr>
            <p:spPr>
              <a:xfrm>
                <a:off x="394387" y="-476119"/>
                <a:ext cx="11023636" cy="6658779"/>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97787"/>
                <a:ext cx="11361672" cy="665877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a:fillRect/>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 descr="Biểu Tượng đồ Dùng Học Tập Hình ảnh | Định dạng hình ảnh PSD 401360362|  vn.lovepik.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a:fillRect/>
          </a:stretch>
        </p:blipFill>
        <p:spPr bwMode="auto">
          <a:xfrm>
            <a:off x="1427339" y="4513156"/>
            <a:ext cx="1179500" cy="1027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2306" y="672325"/>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dirty="0">
                <a:solidFill>
                  <a:schemeClr val="accent1">
                    <a:lumMod val="50000"/>
                  </a:schemeClr>
                </a:solidFill>
                <a:latin typeface="Times New Roman" panose="02020603050405020304" pitchFamily="18" charset="0"/>
                <a:cs typeface="Arial" panose="020B0604020202020204" pitchFamily="34" charset="0"/>
              </a:rPr>
              <a:t>LUYỆN TẬP</a:t>
            </a:r>
            <a:endParaRPr kumimoji="0" lang="vi-VN"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Arial" panose="020B0604020202020204" pitchFamily="34" charset="0"/>
            </a:endParaRPr>
          </a:p>
        </p:txBody>
      </p: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65" y="2195990"/>
            <a:ext cx="1028840" cy="91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1936003" y="950274"/>
            <a:ext cx="746491" cy="734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71745" y="1368938"/>
            <a:ext cx="8688081" cy="4549835"/>
          </a:xfrm>
          <a:prstGeom prst="rect">
            <a:avLst/>
          </a:prstGeom>
          <a:noFill/>
        </p:spPr>
        <p:txBody>
          <a:bodyPr wrap="square">
            <a:spAutoFit/>
          </a:bodyPr>
          <a:lstStyle/>
          <a:p>
            <a:pPr marL="0" marR="0" algn="just">
              <a:lnSpc>
                <a:spcPct val="150000"/>
              </a:lnSpc>
              <a:spcBef>
                <a:spcPts val="0"/>
              </a:spcBef>
              <a:spcAft>
                <a:spcPts val="0"/>
              </a:spcAft>
            </a:pPr>
            <a:r>
              <a:rPr lang="en-US" sz="2800" b="1" dirty="0" err="1">
                <a:solidFill>
                  <a:srgbClr val="000000"/>
                </a:solidFill>
                <a:effectLst/>
                <a:ea typeface="Calibri" panose="020F0502020204030204" pitchFamily="34" charset="0"/>
                <a:cs typeface="Times New Roman" panose="02020603050405020304" pitchFamily="18" charset="0"/>
              </a:rPr>
              <a:t>Câu</a:t>
            </a:r>
            <a:r>
              <a:rPr lang="en-US" sz="2800" b="1" dirty="0">
                <a:solidFill>
                  <a:srgbClr val="000000"/>
                </a:solidFill>
                <a:effectLst/>
                <a:ea typeface="Calibri" panose="020F0502020204030204" pitchFamily="34" charset="0"/>
                <a:cs typeface="Times New Roman" panose="02020603050405020304" pitchFamily="18" charset="0"/>
              </a:rPr>
              <a:t> 1:</a:t>
            </a:r>
            <a:r>
              <a:rPr lang="en-US" sz="2800" dirty="0">
                <a:solidFill>
                  <a:srgbClr val="000000"/>
                </a:solidFill>
                <a:effectLst/>
                <a:ea typeface="Calibri" panose="020F0502020204030204" pitchFamily="34" charset="0"/>
                <a:cs typeface="Times New Roman" panose="02020603050405020304" pitchFamily="18" charset="0"/>
              </a:rPr>
              <a:t> Sinh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phân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tử</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gì</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ngành</a:t>
            </a:r>
            <a:r>
              <a:rPr lang="en-US" sz="2800" dirty="0">
                <a:solidFill>
                  <a:srgbClr val="000000"/>
                </a:solidFill>
                <a:effectLst/>
                <a:ea typeface="Calibri" panose="020F0502020204030204" pitchFamily="34" charset="0"/>
                <a:cs typeface="Times New Roman" panose="02020603050405020304" pitchFamily="18" charset="0"/>
              </a:rPr>
              <a:t> khoa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nghiên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cứu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sự</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sống</a:t>
            </a:r>
            <a:r>
              <a:rPr lang="en-US" sz="2800" dirty="0">
                <a:solidFill>
                  <a:srgbClr val="000000"/>
                </a:solidFill>
                <a:effectLst/>
                <a:ea typeface="Calibri" panose="020F0502020204030204" pitchFamily="34" charset="0"/>
                <a:cs typeface="Times New Roman" panose="02020603050405020304" pitchFamily="18" charset="0"/>
              </a:rPr>
              <a:t> ở </a:t>
            </a:r>
            <a:r>
              <a:rPr lang="en-US" sz="2800" dirty="0" err="1">
                <a:solidFill>
                  <a:srgbClr val="000000"/>
                </a:solidFill>
                <a:effectLst/>
                <a:ea typeface="Calibri" panose="020F0502020204030204" pitchFamily="34" charset="0"/>
                <a:cs typeface="Times New Roman" panose="02020603050405020304" pitchFamily="18" charset="0"/>
              </a:rPr>
              <a:t>cấp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phân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tử</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B</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ngành</a:t>
            </a:r>
            <a:r>
              <a:rPr lang="en-US" sz="2800" dirty="0">
                <a:solidFill>
                  <a:srgbClr val="000000"/>
                </a:solidFill>
                <a:effectLst/>
                <a:ea typeface="Calibri" panose="020F0502020204030204" pitchFamily="34" charset="0"/>
                <a:cs typeface="Times New Roman" panose="02020603050405020304" pitchFamily="18" charset="0"/>
              </a:rPr>
              <a:t> khoa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nghiên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cứu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sự</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sống</a:t>
            </a:r>
            <a:r>
              <a:rPr lang="en-US" sz="2800" dirty="0">
                <a:solidFill>
                  <a:srgbClr val="000000"/>
                </a:solidFill>
                <a:effectLst/>
                <a:ea typeface="Calibri" panose="020F0502020204030204" pitchFamily="34" charset="0"/>
                <a:cs typeface="Times New Roman" panose="02020603050405020304" pitchFamily="18" charset="0"/>
              </a:rPr>
              <a:t> ở </a:t>
            </a:r>
            <a:r>
              <a:rPr lang="en-US" sz="2800" dirty="0" err="1">
                <a:solidFill>
                  <a:srgbClr val="000000"/>
                </a:solidFill>
                <a:effectLst/>
                <a:ea typeface="Calibri" panose="020F0502020204030204" pitchFamily="34" charset="0"/>
                <a:cs typeface="Times New Roman" panose="02020603050405020304" pitchFamily="18" charset="0"/>
              </a:rPr>
              <a:t>cấp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tế</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bào</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ngành</a:t>
            </a:r>
            <a:r>
              <a:rPr lang="en-US" sz="2800" dirty="0">
                <a:solidFill>
                  <a:srgbClr val="000000"/>
                </a:solidFill>
                <a:effectLst/>
                <a:ea typeface="Calibri" panose="020F0502020204030204" pitchFamily="34" charset="0"/>
                <a:cs typeface="Times New Roman" panose="02020603050405020304" pitchFamily="18" charset="0"/>
              </a:rPr>
              <a:t> khoa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nghiên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cứu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sự</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sống</a:t>
            </a:r>
            <a:r>
              <a:rPr lang="en-US" sz="2800" dirty="0">
                <a:solidFill>
                  <a:srgbClr val="000000"/>
                </a:solidFill>
                <a:effectLst/>
                <a:ea typeface="Calibri" panose="020F0502020204030204" pitchFamily="34" charset="0"/>
                <a:cs typeface="Times New Roman" panose="02020603050405020304" pitchFamily="18" charset="0"/>
              </a:rPr>
              <a:t> ở </a:t>
            </a:r>
            <a:r>
              <a:rPr lang="en-US" sz="2800" dirty="0" err="1">
                <a:solidFill>
                  <a:srgbClr val="000000"/>
                </a:solidFill>
                <a:effectLst/>
                <a:ea typeface="Calibri" panose="020F0502020204030204" pitchFamily="34" charset="0"/>
                <a:cs typeface="Times New Roman" panose="02020603050405020304" pitchFamily="18" charset="0"/>
              </a:rPr>
              <a:t>cấp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cơ</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thể</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D</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ngành</a:t>
            </a:r>
            <a:r>
              <a:rPr lang="en-US" sz="2800" dirty="0">
                <a:solidFill>
                  <a:srgbClr val="000000"/>
                </a:solidFill>
                <a:effectLst/>
                <a:ea typeface="Calibri" panose="020F0502020204030204" pitchFamily="34" charset="0"/>
                <a:cs typeface="Times New Roman" panose="02020603050405020304" pitchFamily="18" charset="0"/>
              </a:rPr>
              <a:t> khoa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nghiên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cứu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sự</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sống</a:t>
            </a:r>
            <a:r>
              <a:rPr lang="en-US" sz="2800" dirty="0">
                <a:solidFill>
                  <a:srgbClr val="000000"/>
                </a:solidFill>
                <a:effectLst/>
                <a:ea typeface="Calibri" panose="020F0502020204030204" pitchFamily="34" charset="0"/>
                <a:cs typeface="Times New Roman" panose="02020603050405020304" pitchFamily="18" charset="0"/>
              </a:rPr>
              <a:t> ở </a:t>
            </a:r>
            <a:r>
              <a:rPr lang="en-US" sz="2800" dirty="0" err="1">
                <a:solidFill>
                  <a:srgbClr val="000000"/>
                </a:solidFill>
                <a:effectLst/>
                <a:ea typeface="Calibri" panose="020F0502020204030204" pitchFamily="34" charset="0"/>
                <a:cs typeface="Times New Roman" panose="02020603050405020304" pitchFamily="18" charset="0"/>
              </a:rPr>
              <a:t>cấp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độ</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quần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thể</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p:txBody>
      </p:sp>
      <p:sp>
        <p:nvSpPr>
          <p:cNvPr id="4" name="Oval 3"/>
          <p:cNvSpPr/>
          <p:nvPr/>
        </p:nvSpPr>
        <p:spPr>
          <a:xfrm>
            <a:off x="3054869" y="2126458"/>
            <a:ext cx="566057" cy="6718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6205" y="6505600"/>
            <a:ext cx="12203530" cy="325542"/>
            <a:chOff x="-1" y="5849480"/>
            <a:chExt cx="12203530" cy="325542"/>
          </a:xfrm>
        </p:grpSpPr>
        <p:sp>
          <p:nvSpPr>
            <p:cNvPr id="12" name="矩形 11"/>
            <p:cNvSpPr/>
            <p:nvPr/>
          </p:nvSpPr>
          <p:spPr>
            <a:xfrm>
              <a:off x="-1" y="5849480"/>
              <a:ext cx="12192000" cy="66003"/>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sp>
          <p:nvSpPr>
            <p:cNvPr id="13" name="矩形 12"/>
            <p:cNvSpPr/>
            <p:nvPr/>
          </p:nvSpPr>
          <p:spPr>
            <a:xfrm>
              <a:off x="11529" y="5991202"/>
              <a:ext cx="12192000" cy="183820"/>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grpSp>
      <p:grpSp>
        <p:nvGrpSpPr>
          <p:cNvPr id="2" name="组合 1"/>
          <p:cNvGrpSpPr/>
          <p:nvPr/>
        </p:nvGrpSpPr>
        <p:grpSpPr>
          <a:xfrm>
            <a:off x="-44675" y="701930"/>
            <a:ext cx="12192000" cy="249930"/>
            <a:chOff x="-22338" y="886998"/>
            <a:chExt cx="12192000" cy="249930"/>
          </a:xfrm>
        </p:grpSpPr>
        <p:sp>
          <p:nvSpPr>
            <p:cNvPr id="14" name="矩形 13"/>
            <p:cNvSpPr/>
            <p:nvPr/>
          </p:nvSpPr>
          <p:spPr>
            <a:xfrm flipV="1">
              <a:off x="-22338" y="886998"/>
              <a:ext cx="12192000" cy="45719"/>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22338" y="995800"/>
              <a:ext cx="12192000" cy="141128"/>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65" b="0" i="0" u="none" strike="noStrike" kern="1200" cap="none" spc="0" normalizeH="0" baseline="0" noProof="0" dirty="0">
                <a:ln>
                  <a:noFill/>
                </a:ln>
                <a:solidFill>
                  <a:prstClr val="black">
                    <a:lumMod val="85000"/>
                    <a:lumOff val="15000"/>
                  </a:prstClr>
                </a:solidFill>
                <a:effectLst/>
                <a:uLnTx/>
                <a:uFillTx/>
                <a:latin typeface="等线" panose="020F0502020204030204"/>
                <a:ea typeface="等线" panose="02010600030101010101" pitchFamily="2" charset="-122"/>
                <a:cs typeface="+mn-cs"/>
              </a:endParaRPr>
            </a:p>
          </p:txBody>
        </p:sp>
      </p:grpSp>
      <p:sp>
        <p:nvSpPr>
          <p:cNvPr id="10" name="Content Placeholder 2"/>
          <p:cNvSpPr txBox="1"/>
          <p:nvPr/>
        </p:nvSpPr>
        <p:spPr>
          <a:xfrm>
            <a:off x="741947" y="117592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dirty="0">
                <a:ln>
                  <a:noFill/>
                </a:ln>
                <a:solidFill>
                  <a:sysClr val="windowText" lastClr="000000"/>
                </a:solidFill>
                <a:effectLst/>
                <a:uLnTx/>
                <a:uFillTx/>
                <a:latin typeface="Times New Roman" panose="02020603050405020304"/>
                <a:ea typeface="Times New Roman" panose="02020603050405020304"/>
                <a:cs typeface="Times New Roman" panose="02020603050405020304"/>
              </a:rPr>
              <a:t>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4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KHỞI ĐỘNG</a:t>
            </a:r>
            <a:endParaRPr kumimoji="0" lang="en-US" sz="4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sp>
        <p:nvSpPr>
          <p:cNvPr id="16" name="Content Placeholder 1"/>
          <p:cNvSpPr txBox="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p:cNvSpPr txBox="1"/>
          <p:nvPr/>
        </p:nvSpPr>
        <p:spPr>
          <a:xfrm>
            <a:off x="870859" y="1027579"/>
            <a:ext cx="10515599" cy="5472332"/>
          </a:xfrm>
          <a:prstGeom prst="rect">
            <a:avLst/>
          </a:prstGeom>
          <a:noFill/>
        </p:spPr>
        <p:txBody>
          <a:bodyPr wrap="square">
            <a:spAutoFit/>
          </a:bodyPr>
          <a:lstStyle/>
          <a:p>
            <a:pPr marL="0" marR="0" algn="just">
              <a:lnSpc>
                <a:spcPct val="115000"/>
              </a:lnSpc>
              <a:spcBef>
                <a:spcPts val="0"/>
              </a:spcBef>
              <a:spcAft>
                <a:spcPts val="0"/>
              </a:spcAft>
              <a:tabLst>
                <a:tab pos="2114550" algn="l"/>
              </a:tabLst>
            </a:pPr>
            <a:r>
              <a:rPr lang="en-US" sz="3400" dirty="0" err="1">
                <a:solidFill>
                  <a:srgbClr val="000000"/>
                </a:solidFill>
                <a:ea typeface="Arial" panose="020B0604020202020204" pitchFamily="34" charset="0"/>
                <a:cs typeface="Times New Roman" panose="02020603050405020304" pitchFamily="18" charset="0"/>
              </a:rPr>
              <a:t>Học</a:t>
            </a:r>
            <a:r>
              <a:rPr lang="en-US" sz="3400" dirty="0">
                <a:solidFill>
                  <a:srgbClr val="000000"/>
                </a:solidFill>
                <a:ea typeface="Arial" panose="020B0604020202020204" pitchFamily="34" charset="0"/>
                <a:cs typeface="Times New Roman" panose="02020603050405020304" pitchFamily="18" charset="0"/>
              </a:rPr>
              <a:t> </a:t>
            </a:r>
            <a:r>
              <a:rPr lang="en-US" sz="3400" dirty="0" err="1">
                <a:solidFill>
                  <a:srgbClr val="000000"/>
                </a:solidFill>
                <a:ea typeface="Arial" panose="020B0604020202020204" pitchFamily="34" charset="0"/>
                <a:cs typeface="Times New Roman" panose="02020603050405020304" pitchFamily="18" charset="0"/>
              </a:rPr>
              <a:t>sinh</a:t>
            </a:r>
            <a:r>
              <a:rPr lang="en-US" sz="3400" dirty="0">
                <a:solidFill>
                  <a:srgbClr val="000000"/>
                </a:solidFill>
                <a:ea typeface="Arial" panose="020B0604020202020204" pitchFamily="34" charset="0"/>
                <a:cs typeface="Times New Roman" panose="02020603050405020304" pitchFamily="18" charset="0"/>
              </a:rPr>
              <a:t> </a:t>
            </a:r>
            <a:r>
              <a:rPr lang="en-US" sz="3400" dirty="0" err="1">
                <a:solidFill>
                  <a:srgbClr val="000000"/>
                </a:solidFill>
                <a:ea typeface="Arial" panose="020B0604020202020204" pitchFamily="34" charset="0"/>
                <a:cs typeface="Times New Roman" panose="02020603050405020304" pitchFamily="18" charset="0"/>
              </a:rPr>
              <a:t>tham</a:t>
            </a:r>
            <a:r>
              <a:rPr lang="en-US" sz="3400" dirty="0">
                <a:solidFill>
                  <a:srgbClr val="000000"/>
                </a:solidFill>
                <a:ea typeface="Arial" panose="020B0604020202020204" pitchFamily="34" charset="0"/>
                <a:cs typeface="Times New Roman" panose="02020603050405020304" pitchFamily="18" charset="0"/>
              </a:rPr>
              <a:t> </a:t>
            </a:r>
            <a:r>
              <a:rPr lang="en-US" sz="3400" dirty="0" err="1">
                <a:solidFill>
                  <a:srgbClr val="000000"/>
                </a:solidFill>
                <a:ea typeface="Arial" panose="020B0604020202020204" pitchFamily="34" charset="0"/>
                <a:cs typeface="Times New Roman" panose="02020603050405020304" pitchFamily="18" charset="0"/>
              </a:rPr>
              <a:t>gia</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trò</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chơi</a:t>
            </a:r>
            <a:r>
              <a:rPr lang="en-US" sz="3400" dirty="0">
                <a:solidFill>
                  <a:srgbClr val="000000"/>
                </a:solidFill>
                <a:effectLst/>
                <a:ea typeface="Arial" panose="020B0604020202020204" pitchFamily="34" charset="0"/>
                <a:cs typeface="Times New Roman" panose="02020603050405020304" pitchFamily="18" charset="0"/>
              </a:rPr>
              <a:t> </a:t>
            </a:r>
            <a:r>
              <a:rPr lang="en-US" sz="3400" b="1" dirty="0">
                <a:solidFill>
                  <a:srgbClr val="000E2A"/>
                </a:solidFill>
                <a:effectLst/>
                <a:ea typeface="Arial" panose="020B0604020202020204" pitchFamily="34" charset="0"/>
                <a:cs typeface="Times New Roman" panose="02020603050405020304" pitchFamily="18" charset="0"/>
              </a:rPr>
              <a:t>“Ai </a:t>
            </a:r>
            <a:r>
              <a:rPr lang="en-US" sz="3400" b="1" dirty="0" err="1">
                <a:solidFill>
                  <a:srgbClr val="000E2A"/>
                </a:solidFill>
                <a:effectLst/>
                <a:ea typeface="Arial" panose="020B0604020202020204" pitchFamily="34" charset="0"/>
                <a:cs typeface="Times New Roman" panose="02020603050405020304" pitchFamily="18" charset="0"/>
              </a:rPr>
              <a:t>là</a:t>
            </a:r>
            <a:r>
              <a:rPr lang="en-US" sz="3400" b="1" dirty="0">
                <a:solidFill>
                  <a:srgbClr val="000E2A"/>
                </a:solidFill>
                <a:effectLst/>
                <a:ea typeface="Arial" panose="020B0604020202020204" pitchFamily="34" charset="0"/>
                <a:cs typeface="Times New Roman" panose="02020603050405020304" pitchFamily="18" charset="0"/>
              </a:rPr>
              <a:t> </a:t>
            </a:r>
            <a:r>
              <a:rPr lang="en-US" sz="3400" b="1" dirty="0" err="1">
                <a:solidFill>
                  <a:srgbClr val="000E2A"/>
                </a:solidFill>
                <a:effectLst/>
                <a:ea typeface="Arial" panose="020B0604020202020204" pitchFamily="34" charset="0"/>
                <a:cs typeface="Times New Roman" panose="02020603050405020304" pitchFamily="18" charset="0"/>
              </a:rPr>
              <a:t>triệu</a:t>
            </a:r>
            <a:r>
              <a:rPr lang="en-US" sz="3400" b="1" dirty="0">
                <a:solidFill>
                  <a:srgbClr val="000E2A"/>
                </a:solidFill>
                <a:effectLst/>
                <a:ea typeface="Arial" panose="020B0604020202020204" pitchFamily="34" charset="0"/>
                <a:cs typeface="Times New Roman" panose="02020603050405020304" pitchFamily="18" charset="0"/>
              </a:rPr>
              <a:t> </a:t>
            </a:r>
            <a:r>
              <a:rPr lang="en-US" sz="3400" b="1" dirty="0" err="1">
                <a:solidFill>
                  <a:srgbClr val="000E2A"/>
                </a:solidFill>
                <a:effectLst/>
                <a:ea typeface="Arial" panose="020B0604020202020204" pitchFamily="34" charset="0"/>
                <a:cs typeface="Times New Roman" panose="02020603050405020304" pitchFamily="18" charset="0"/>
              </a:rPr>
              <a:t>phú</a:t>
            </a:r>
            <a:r>
              <a:rPr lang="en-US" sz="3400" b="1" dirty="0">
                <a:solidFill>
                  <a:srgbClr val="000E2A"/>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Trả</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lời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các</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hỏi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trắc</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nghiệm</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sau</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đây</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trong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thời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gian</a:t>
            </a:r>
            <a:r>
              <a:rPr lang="en-US" sz="3400" dirty="0">
                <a:solidFill>
                  <a:srgbClr val="000000"/>
                </a:solidFill>
                <a:effectLst/>
                <a:ea typeface="Arial" panose="020B0604020202020204" pitchFamily="34" charset="0"/>
                <a:cs typeface="Times New Roman" panose="02020603050405020304" pitchFamily="18" charset="0"/>
              </a:rPr>
              <a:t> 5 </a:t>
            </a:r>
            <a:r>
              <a:rPr lang="en-US" sz="3400" dirty="0" err="1">
                <a:solidFill>
                  <a:srgbClr val="000000"/>
                </a:solidFill>
                <a:effectLst/>
                <a:ea typeface="Arial" panose="020B0604020202020204" pitchFamily="34" charset="0"/>
                <a:cs typeface="Times New Roman" panose="02020603050405020304" pitchFamily="18" charset="0"/>
              </a:rPr>
              <a:t>phút</a:t>
            </a:r>
            <a:r>
              <a:rPr lang="en-US" sz="3400" dirty="0">
                <a:solidFill>
                  <a:srgbClr val="000000"/>
                </a:solidFill>
                <a:effectLst/>
                <a:ea typeface="Arial" panose="020B0604020202020204" pitchFamily="34" charset="0"/>
                <a:cs typeface="Times New Roman" panose="02020603050405020304" pitchFamily="18" charset="0"/>
              </a:rPr>
              <a:t>. </a:t>
            </a:r>
            <a:endParaRPr lang="en-US" sz="3400" dirty="0">
              <a:solidFill>
                <a:srgbClr val="000000"/>
              </a:solidFill>
              <a:effectLst/>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tabLst>
                <a:tab pos="2114550" algn="l"/>
              </a:tabLst>
            </a:pPr>
            <a:r>
              <a:rPr lang="en-US" sz="3400" dirty="0" err="1">
                <a:solidFill>
                  <a:srgbClr val="000000"/>
                </a:solidFill>
                <a:effectLst/>
                <a:ea typeface="Arial" panose="020B0604020202020204" pitchFamily="34" charset="0"/>
                <a:cs typeface="Times New Roman" panose="02020603050405020304" pitchFamily="18" charset="0"/>
              </a:rPr>
              <a:t>Thể</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lệ</a:t>
            </a:r>
            <a:r>
              <a:rPr lang="en-US" sz="3400" dirty="0">
                <a:solidFill>
                  <a:srgbClr val="000000"/>
                </a:solidFill>
                <a:effectLst/>
                <a:ea typeface="Arial" panose="020B0604020202020204" pitchFamily="34" charset="0"/>
                <a:cs typeface="Times New Roman" panose="02020603050405020304" pitchFamily="18" charset="0"/>
              </a:rPr>
              <a:t>: </a:t>
            </a:r>
            <a:endParaRPr lang="en-US" sz="3400" dirty="0">
              <a:solidFill>
                <a:srgbClr val="000000"/>
              </a:solidFill>
              <a:effectLst/>
              <a:ea typeface="Arial" panose="020B0604020202020204" pitchFamily="34" charset="0"/>
              <a:cs typeface="Times New Roman" panose="02020603050405020304" pitchFamily="18" charset="0"/>
            </a:endParaRPr>
          </a:p>
          <a:p>
            <a:pPr marR="0" algn="just">
              <a:lnSpc>
                <a:spcPct val="115000"/>
              </a:lnSpc>
              <a:spcBef>
                <a:spcPts val="0"/>
              </a:spcBef>
              <a:spcAft>
                <a:spcPts val="0"/>
              </a:spcAft>
              <a:tabLst>
                <a:tab pos="2114550" algn="l"/>
              </a:tabLst>
            </a:pPr>
            <a:r>
              <a:rPr lang="en-US" sz="3400" dirty="0">
                <a:solidFill>
                  <a:srgbClr val="000000"/>
                </a:solidFill>
                <a:effectLst/>
                <a:ea typeface="Arial" panose="020B0604020202020204" pitchFamily="34" charset="0"/>
                <a:cs typeface="Times New Roman" panose="02020603050405020304" pitchFamily="18" charset="0"/>
              </a:rPr>
              <a:t>- HS </a:t>
            </a:r>
            <a:r>
              <a:rPr lang="en-US" sz="3400" dirty="0" err="1">
                <a:solidFill>
                  <a:srgbClr val="000000"/>
                </a:solidFill>
                <a:effectLst/>
                <a:ea typeface="Arial" panose="020B0604020202020204" pitchFamily="34" charset="0"/>
                <a:cs typeface="Times New Roman" panose="02020603050405020304" pitchFamily="18" charset="0"/>
              </a:rPr>
              <a:t>độc</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lập</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suy</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nghĩ</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trả</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lời</a:t>
            </a:r>
            <a:r>
              <a:rPr lang="en-US" sz="3400" dirty="0">
                <a:solidFill>
                  <a:srgbClr val="000000"/>
                </a:solidFill>
                <a:effectLst/>
                <a:ea typeface="Arial" panose="020B0604020202020204" pitchFamily="34" charset="0"/>
                <a:cs typeface="Times New Roman" panose="02020603050405020304" pitchFamily="18" charset="0"/>
              </a:rPr>
              <a:t> 5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hỏi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trong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thời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gian</a:t>
            </a:r>
            <a:r>
              <a:rPr lang="en-US" sz="3400" dirty="0">
                <a:solidFill>
                  <a:srgbClr val="000000"/>
                </a:solidFill>
                <a:effectLst/>
                <a:ea typeface="Arial" panose="020B0604020202020204" pitchFamily="34" charset="0"/>
                <a:cs typeface="Times New Roman" panose="02020603050405020304" pitchFamily="18" charset="0"/>
              </a:rPr>
              <a:t> 5 </a:t>
            </a:r>
            <a:r>
              <a:rPr lang="en-US" sz="3400" dirty="0" err="1">
                <a:solidFill>
                  <a:srgbClr val="000000"/>
                </a:solidFill>
                <a:effectLst/>
                <a:ea typeface="Arial" panose="020B0604020202020204" pitchFamily="34" charset="0"/>
                <a:cs typeface="Times New Roman" panose="02020603050405020304" pitchFamily="18" charset="0"/>
              </a:rPr>
              <a:t>phút</a:t>
            </a:r>
            <a:r>
              <a:rPr lang="en-US" sz="3400" dirty="0">
                <a:solidFill>
                  <a:srgbClr val="000000"/>
                </a:solidFill>
                <a:effectLst/>
                <a:ea typeface="Arial" panose="020B0604020202020204" pitchFamily="34" charset="0"/>
                <a:cs typeface="Times New Roman" panose="02020603050405020304" pitchFamily="18" charset="0"/>
              </a:rPr>
              <a:t>, HS </a:t>
            </a:r>
            <a:r>
              <a:rPr lang="en-US" sz="3400" dirty="0" err="1">
                <a:solidFill>
                  <a:srgbClr val="000000"/>
                </a:solidFill>
                <a:effectLst/>
                <a:ea typeface="Arial" panose="020B0604020202020204" pitchFamily="34" charset="0"/>
                <a:cs typeface="Times New Roman" panose="02020603050405020304" pitchFamily="18" charset="0"/>
              </a:rPr>
              <a:t>có</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quyền</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trợ</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giúp</a:t>
            </a:r>
            <a:r>
              <a:rPr lang="en-US" sz="3400" dirty="0">
                <a:solidFill>
                  <a:srgbClr val="000000"/>
                </a:solidFill>
                <a:effectLst/>
                <a:ea typeface="Arial" panose="020B0604020202020204" pitchFamily="34" charset="0"/>
                <a:cs typeface="Times New Roman" panose="02020603050405020304" pitchFamily="18" charset="0"/>
              </a:rPr>
              <a:t> 1 </a:t>
            </a:r>
            <a:r>
              <a:rPr lang="en-US" sz="3400" dirty="0" err="1">
                <a:solidFill>
                  <a:srgbClr val="000000"/>
                </a:solidFill>
                <a:effectLst/>
                <a:ea typeface="Arial" panose="020B0604020202020204" pitchFamily="34" charset="0"/>
                <a:cs typeface="Times New Roman" panose="02020603050405020304" pitchFamily="18" charset="0"/>
              </a:rPr>
              <a:t>lần</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của</a:t>
            </a:r>
            <a:r>
              <a:rPr lang="en-US" sz="3400" dirty="0">
                <a:solidFill>
                  <a:srgbClr val="000000"/>
                </a:solidFill>
                <a:effectLst/>
                <a:ea typeface="Arial" panose="020B0604020202020204" pitchFamily="34" charset="0"/>
                <a:cs typeface="Times New Roman" panose="02020603050405020304" pitchFamily="18" charset="0"/>
              </a:rPr>
              <a:t> HS </a:t>
            </a:r>
            <a:r>
              <a:rPr lang="en-US" sz="3400" dirty="0" err="1">
                <a:solidFill>
                  <a:srgbClr val="000000"/>
                </a:solidFill>
                <a:effectLst/>
                <a:ea typeface="Arial" panose="020B0604020202020204" pitchFamily="34" charset="0"/>
                <a:cs typeface="Times New Roman" panose="02020603050405020304" pitchFamily="18" charset="0"/>
              </a:rPr>
              <a:t>khác</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nếu</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không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trả</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lời</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a typeface="Arial" panose="020B0604020202020204" pitchFamily="34" charset="0"/>
                <a:cs typeface="Times New Roman" panose="02020603050405020304" pitchFamily="18" charset="0"/>
              </a:rPr>
              <a:t>;</a:t>
            </a:r>
            <a:r>
              <a:rPr lang="en-US" sz="3400" dirty="0">
                <a:solidFill>
                  <a:srgbClr val="000000"/>
                </a:solidFill>
                <a:effectLst/>
                <a:ea typeface="Arial" panose="020B0604020202020204" pitchFamily="34" charset="0"/>
                <a:cs typeface="Times New Roman" panose="02020603050405020304" pitchFamily="18" charset="0"/>
              </a:rPr>
              <a:t> </a:t>
            </a:r>
            <a:endParaRPr lang="en-US" sz="3400" dirty="0">
              <a:solidFill>
                <a:srgbClr val="000000"/>
              </a:solidFill>
              <a:effectLst/>
              <a:ea typeface="Arial" panose="020B0604020202020204" pitchFamily="34" charset="0"/>
              <a:cs typeface="Times New Roman" panose="02020603050405020304" pitchFamily="18" charset="0"/>
            </a:endParaRPr>
          </a:p>
          <a:p>
            <a:pPr marR="0" algn="just">
              <a:lnSpc>
                <a:spcPct val="115000"/>
              </a:lnSpc>
              <a:spcBef>
                <a:spcPts val="0"/>
              </a:spcBef>
              <a:spcAft>
                <a:spcPts val="0"/>
              </a:spcAft>
              <a:tabLst>
                <a:tab pos="2114550" algn="l"/>
              </a:tabLst>
            </a:pPr>
            <a:r>
              <a:rPr lang="en-US" sz="3400" dirty="0">
                <a:solidFill>
                  <a:srgbClr val="000000"/>
                </a:solidFill>
                <a:ea typeface="Arial" panose="020B0604020202020204" pitchFamily="34" charset="0"/>
                <a:cs typeface="Times New Roman" panose="02020603050405020304" pitchFamily="18" charset="0"/>
              </a:rPr>
              <a:t>- </a:t>
            </a:r>
            <a:r>
              <a:rPr lang="en-US" sz="3400" dirty="0" err="1">
                <a:solidFill>
                  <a:srgbClr val="000000"/>
                </a:solidFill>
                <a:ea typeface="Arial" panose="020B0604020202020204" pitchFamily="34" charset="0"/>
                <a:cs typeface="Times New Roman" panose="02020603050405020304" pitchFamily="18" charset="0"/>
              </a:rPr>
              <a:t>Đ</a:t>
            </a:r>
            <a:r>
              <a:rPr lang="en-US" sz="3400" dirty="0" err="1">
                <a:solidFill>
                  <a:srgbClr val="000000"/>
                </a:solidFill>
                <a:effectLst/>
                <a:ea typeface="Arial" panose="020B0604020202020204" pitchFamily="34" charset="0"/>
                <a:cs typeface="Times New Roman" panose="02020603050405020304" pitchFamily="18" charset="0"/>
              </a:rPr>
              <a:t>úng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1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ffectLst/>
                <a:ea typeface="Arial" panose="020B0604020202020204" pitchFamily="34" charset="0"/>
                <a:cs typeface="Times New Roman" panose="02020603050405020304" pitchFamily="18" charset="0"/>
              </a:rPr>
              <a:t> 100 $</a:t>
            </a:r>
            <a:r>
              <a:rPr lang="en-US" sz="3400" dirty="0">
                <a:solidFill>
                  <a:srgbClr val="000000"/>
                </a:solidFill>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đúng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2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ffectLst/>
                <a:ea typeface="Arial" panose="020B0604020202020204" pitchFamily="34" charset="0"/>
                <a:cs typeface="Times New Roman" panose="02020603050405020304" pitchFamily="18" charset="0"/>
              </a:rPr>
              <a:t> 200 $, </a:t>
            </a:r>
            <a:r>
              <a:rPr lang="en-US" sz="3400" dirty="0" err="1">
                <a:solidFill>
                  <a:srgbClr val="000000"/>
                </a:solidFill>
                <a:effectLst/>
                <a:ea typeface="Arial" panose="020B0604020202020204" pitchFamily="34" charset="0"/>
                <a:cs typeface="Times New Roman" panose="02020603050405020304" pitchFamily="18" charset="0"/>
              </a:rPr>
              <a:t>đúng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3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ffectLst/>
                <a:ea typeface="Arial" panose="020B0604020202020204" pitchFamily="34" charset="0"/>
                <a:cs typeface="Times New Roman" panose="02020603050405020304" pitchFamily="18" charset="0"/>
              </a:rPr>
              <a:t> 300 $; </a:t>
            </a:r>
            <a:r>
              <a:rPr lang="en-US" sz="3400" dirty="0" err="1">
                <a:solidFill>
                  <a:srgbClr val="000000"/>
                </a:solidFill>
                <a:effectLst/>
                <a:ea typeface="Arial" panose="020B0604020202020204" pitchFamily="34" charset="0"/>
                <a:cs typeface="Times New Roman" panose="02020603050405020304" pitchFamily="18" charset="0"/>
              </a:rPr>
              <a:t>đúng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4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ffectLst/>
                <a:ea typeface="Arial" panose="020B0604020202020204" pitchFamily="34" charset="0"/>
                <a:cs typeface="Times New Roman" panose="02020603050405020304" pitchFamily="18" charset="0"/>
              </a:rPr>
              <a:t> 500 $, </a:t>
            </a:r>
            <a:r>
              <a:rPr lang="en-US" sz="3400" dirty="0" err="1">
                <a:solidFill>
                  <a:srgbClr val="000000"/>
                </a:solidFill>
                <a:effectLst/>
                <a:ea typeface="Arial" panose="020B0604020202020204" pitchFamily="34" charset="0"/>
                <a:cs typeface="Times New Roman" panose="02020603050405020304" pitchFamily="18" charset="0"/>
              </a:rPr>
              <a:t>đúng</a:t>
            </a:r>
            <a:r>
              <a:rPr lang="en-US" sz="3400" dirty="0">
                <a:solidFill>
                  <a:srgbClr val="000000"/>
                </a:solidFill>
                <a:effectLst/>
                <a:ea typeface="Arial" panose="020B0604020202020204" pitchFamily="34" charset="0"/>
                <a:cs typeface="Times New Roman" panose="02020603050405020304" pitchFamily="18" charset="0"/>
              </a:rPr>
              <a:t> </a:t>
            </a:r>
            <a:r>
              <a:rPr lang="en-US" sz="3400" dirty="0" err="1">
                <a:solidFill>
                  <a:srgbClr val="000000"/>
                </a:solidFill>
                <a:effectLst/>
                <a:ea typeface="Arial" panose="020B0604020202020204" pitchFamily="34" charset="0"/>
                <a:cs typeface="Times New Roman" panose="02020603050405020304" pitchFamily="18" charset="0"/>
              </a:rPr>
              <a:t>câu</a:t>
            </a:r>
            <a:r>
              <a:rPr lang="en-US" sz="3400" dirty="0">
                <a:solidFill>
                  <a:srgbClr val="000000"/>
                </a:solidFill>
                <a:effectLst/>
                <a:ea typeface="Arial" panose="020B0604020202020204" pitchFamily="34" charset="0"/>
                <a:cs typeface="Times New Roman" panose="02020603050405020304" pitchFamily="18" charset="0"/>
              </a:rPr>
              <a:t> 5 </a:t>
            </a:r>
            <a:r>
              <a:rPr lang="en-US" sz="3400" dirty="0" err="1">
                <a:solidFill>
                  <a:srgbClr val="000000"/>
                </a:solidFill>
                <a:effectLst/>
                <a:ea typeface="Arial" panose="020B0604020202020204" pitchFamily="34" charset="0"/>
                <a:cs typeface="Times New Roman" panose="02020603050405020304" pitchFamily="18" charset="0"/>
              </a:rPr>
              <a:t>được</a:t>
            </a:r>
            <a:r>
              <a:rPr lang="en-US" sz="3400" dirty="0">
                <a:solidFill>
                  <a:srgbClr val="000000"/>
                </a:solidFill>
                <a:effectLst/>
                <a:ea typeface="Arial" panose="020B0604020202020204" pitchFamily="34" charset="0"/>
                <a:cs typeface="Times New Roman" panose="02020603050405020304" pitchFamily="18" charset="0"/>
              </a:rPr>
              <a:t> 1000 $: </a:t>
            </a:r>
            <a:endParaRPr lang="en-US" sz="3400" dirty="0">
              <a:solidFill>
                <a:srgbClr val="000000"/>
              </a:solidFill>
              <a:effectLst/>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comb/>
      </p:transition>
    </mc:Choice>
    <mc:Fallback>
      <p:transition>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885569" y="1154187"/>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7659" y="921085"/>
            <a:ext cx="2539360" cy="2105605"/>
            <a:chOff x="-1519023" y="1241935"/>
            <a:chExt cx="4003485" cy="1028721"/>
          </a:xfrm>
          <a:solidFill>
            <a:srgbClr val="DEFAFD"/>
          </a:solidFill>
        </p:grpSpPr>
        <p:sp>
          <p:nvSpPr>
            <p:cNvPr id="8" name="Rectangle: Rounded Corners 7"/>
            <p:cNvSpPr/>
            <p:nvPr/>
          </p:nvSpPr>
          <p:spPr>
            <a:xfrm>
              <a:off x="-1519023" y="1241935"/>
              <a:ext cx="4003485" cy="1028721"/>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p:cNvSpPr txBox="1"/>
            <p:nvPr/>
          </p:nvSpPr>
          <p:spPr>
            <a:xfrm>
              <a:off x="-1464500" y="1355820"/>
              <a:ext cx="2933311" cy="676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ng </a:t>
              </a:r>
              <a:r>
                <a:rPr lang="en-US" sz="2800" b="1" dirty="0" err="1">
                  <a:solidFill>
                    <a:prstClr val="black"/>
                  </a:solidFill>
                  <a:latin typeface="#9Slide03 SFU Futura_12" panose="00000400000000000000" pitchFamily="2" charset="0"/>
                  <a:cs typeface="Arial" panose="020B0604020202020204" pitchFamily="34" charset="0"/>
                </a:rPr>
                <a:t>cá</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p:cNvGrpSpPr/>
          <p:nvPr/>
        </p:nvGrpSpPr>
        <p:grpSpPr>
          <a:xfrm>
            <a:off x="137106" y="3310163"/>
            <a:ext cx="2559913" cy="1855023"/>
            <a:chOff x="159021" y="958689"/>
            <a:chExt cx="3973719" cy="2308917"/>
          </a:xfrm>
          <a:solidFill>
            <a:srgbClr val="DEFAFD"/>
          </a:solidFill>
        </p:grpSpPr>
        <p:sp>
          <p:nvSpPr>
            <p:cNvPr id="9" name="Rectangle: Rounded Corners 7"/>
            <p:cNvSpPr/>
            <p:nvPr/>
          </p:nvSpPr>
          <p:spPr>
            <a:xfrm>
              <a:off x="159021" y="958689"/>
              <a:ext cx="3973719" cy="2308917"/>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p:cNvSpPr txBox="1"/>
            <p:nvPr/>
          </p:nvSpPr>
          <p:spPr>
            <a:xfrm>
              <a:off x="299196" y="1032743"/>
              <a:ext cx="3534779" cy="1723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Trả</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lời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các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câu</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hỏi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trắc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nghiệm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p:cNvGrpSpPr/>
          <p:nvPr/>
        </p:nvGrpSpPr>
        <p:grpSpPr>
          <a:xfrm>
            <a:off x="-14306" y="5522605"/>
            <a:ext cx="2711325" cy="1191706"/>
            <a:chOff x="2669611" y="1438192"/>
            <a:chExt cx="4070605" cy="1191706"/>
          </a:xfrm>
          <a:solidFill>
            <a:srgbClr val="DEFAFD"/>
          </a:solidFill>
        </p:grpSpPr>
        <p:sp>
          <p:nvSpPr>
            <p:cNvPr id="23" name="Rectangle: Rounded Corners 22"/>
            <p:cNvSpPr/>
            <p:nvPr/>
          </p:nvSpPr>
          <p:spPr>
            <a:xfrm>
              <a:off x="2793835" y="1438192"/>
              <a:ext cx="3946381" cy="1191706"/>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p:cNvSpPr txBox="1"/>
            <p:nvPr/>
          </p:nvSpPr>
          <p:spPr>
            <a:xfrm>
              <a:off x="2669611" y="1618518"/>
              <a:ext cx="30187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7</a:t>
              </a:r>
              <a:r>
                <a:rPr lang="en-US" sz="2800" b="1" dirty="0">
                  <a:solidFill>
                    <a:prstClr val="black"/>
                  </a:solidFill>
                  <a:latin typeface="#9Slide03 SFU Futura_12" panose="000004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5692631" y="1552737"/>
              <a:ext cx="1043305" cy="962615"/>
            </a:xfrm>
            <a:prstGeom prst="rect">
              <a:avLst/>
            </a:prstGeom>
            <a:grpFill/>
          </p:spPr>
        </p:pic>
      </p:grpSp>
      <p:grpSp>
        <p:nvGrpSpPr>
          <p:cNvPr id="14" name="Group 13"/>
          <p:cNvGrpSpPr/>
          <p:nvPr/>
        </p:nvGrpSpPr>
        <p:grpSpPr>
          <a:xfrm>
            <a:off x="2779761" y="892583"/>
            <a:ext cx="9169274" cy="5929735"/>
            <a:chOff x="4422621" y="1094856"/>
            <a:chExt cx="7624884" cy="5554462"/>
          </a:xfrm>
        </p:grpSpPr>
        <p:grpSp>
          <p:nvGrpSpPr>
            <p:cNvPr id="24" name="Group 23"/>
            <p:cNvGrpSpPr/>
            <p:nvPr/>
          </p:nvGrpSpPr>
          <p:grpSpPr>
            <a:xfrm>
              <a:off x="4575442" y="1094856"/>
              <a:ext cx="7472063" cy="5554462"/>
              <a:chOff x="394387" y="-476119"/>
              <a:chExt cx="11710392" cy="6837111"/>
            </a:xfrm>
          </p:grpSpPr>
          <p:sp>
            <p:nvSpPr>
              <p:cNvPr id="25" name="Rectangle 24"/>
              <p:cNvSpPr/>
              <p:nvPr/>
            </p:nvSpPr>
            <p:spPr>
              <a:xfrm>
                <a:off x="394387" y="-476119"/>
                <a:ext cx="11023636" cy="6658779"/>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97787"/>
                <a:ext cx="11361672" cy="665877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a:fillRect/>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 descr="Biểu Tượng đồ Dùng Học Tập Hình ảnh | Định dạng hình ảnh PSD 401360362|  vn.lovepik.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a:fillRect/>
          </a:stretch>
        </p:blipFill>
        <p:spPr bwMode="auto">
          <a:xfrm>
            <a:off x="1427339" y="4513156"/>
            <a:ext cx="1179500" cy="1027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2306" y="672325"/>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dirty="0">
                <a:solidFill>
                  <a:schemeClr val="accent1">
                    <a:lumMod val="50000"/>
                  </a:schemeClr>
                </a:solidFill>
                <a:latin typeface="Times New Roman" panose="02020603050405020304" pitchFamily="18" charset="0"/>
                <a:cs typeface="Arial" panose="020B0604020202020204" pitchFamily="34" charset="0"/>
              </a:rPr>
              <a:t>LUYỆN TẬP</a:t>
            </a:r>
            <a:endParaRPr kumimoji="0" lang="vi-VN"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Arial" panose="020B0604020202020204" pitchFamily="34" charset="0"/>
            </a:endParaRPr>
          </a:p>
        </p:txBody>
      </p: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65" y="2195990"/>
            <a:ext cx="1028840" cy="91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1936003" y="950274"/>
            <a:ext cx="746491" cy="7341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141902" y="4017483"/>
            <a:ext cx="566057" cy="6718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71745" y="1363684"/>
            <a:ext cx="8375940" cy="5196166"/>
          </a:xfrm>
          <a:prstGeom prst="rect">
            <a:avLst/>
          </a:prstGeom>
          <a:noFill/>
        </p:spPr>
        <p:txBody>
          <a:bodyPr wrap="square">
            <a:spAutoFit/>
          </a:bodyPr>
          <a:lstStyle/>
          <a:p>
            <a:pPr marL="0" marR="0" algn="just">
              <a:lnSpc>
                <a:spcPct val="150000"/>
              </a:lnSpc>
              <a:spcBef>
                <a:spcPts val="0"/>
              </a:spcBef>
              <a:spcAft>
                <a:spcPts val="0"/>
              </a:spcAft>
            </a:pPr>
            <a:r>
              <a:rPr lang="en-US" sz="2800" b="1" dirty="0" err="1">
                <a:solidFill>
                  <a:srgbClr val="000000"/>
                </a:solidFill>
                <a:effectLst/>
                <a:ea typeface="Calibri" panose="020F0502020204030204" pitchFamily="34" charset="0"/>
                <a:cs typeface="Times New Roman" panose="02020603050405020304" pitchFamily="18" charset="0"/>
              </a:rPr>
              <a:t>Câu</a:t>
            </a:r>
            <a:r>
              <a:rPr lang="en-US" sz="2800" b="1" dirty="0">
                <a:solidFill>
                  <a:srgbClr val="000000"/>
                </a:solidFill>
                <a:effectLst/>
                <a:ea typeface="Calibri" panose="020F0502020204030204" pitchFamily="34" charset="0"/>
                <a:cs typeface="Times New Roman" panose="02020603050405020304" pitchFamily="18" charset="0"/>
              </a:rPr>
              <a:t> 2:</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Một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trong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những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ứng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dụng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trong</a:t>
            </a:r>
            <a:r>
              <a:rPr lang="en-US" sz="2800" dirty="0">
                <a:solidFill>
                  <a:srgbClr val="000000"/>
                </a:solidFill>
                <a:effectLst/>
                <a:ea typeface="Calibri" panose="020F0502020204030204" pitchFamily="34" charset="0"/>
                <a:cs typeface="Times New Roman" panose="02020603050405020304" pitchFamily="18" charset="0"/>
              </a:rPr>
              <a:t> y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của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sinh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phân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tử</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là</a:t>
            </a:r>
            <a:endParaRPr lang="en-US" sz="2800" dirty="0">
              <a:solidFill>
                <a:srgbClr val="000000"/>
              </a:solidFill>
              <a:effectLst/>
              <a:ea typeface="Calibri" panose="020F0502020204030204" pitchFamily="34" charset="0"/>
            </a:endParaRPr>
          </a:p>
          <a:p>
            <a:pPr marL="0" marR="0" algn="just">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Kĩ</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thuật</a:t>
            </a:r>
            <a:r>
              <a:rPr lang="en-US" sz="2800" dirty="0">
                <a:solidFill>
                  <a:srgbClr val="000000"/>
                </a:solidFill>
                <a:effectLst/>
                <a:ea typeface="Calibri" panose="020F0502020204030204" pitchFamily="34" charset="0"/>
                <a:cs typeface="Times New Roman" panose="02020603050405020304" pitchFamily="18" charset="0"/>
              </a:rPr>
              <a:t> PCR </a:t>
            </a:r>
            <a:r>
              <a:rPr lang="en-US" sz="2800" dirty="0" err="1">
                <a:solidFill>
                  <a:srgbClr val="000000"/>
                </a:solidFill>
                <a:effectLst/>
                <a:ea typeface="Calibri" panose="020F0502020204030204" pitchFamily="34" charset="0"/>
                <a:cs typeface="Times New Roman" panose="02020603050405020304" pitchFamily="18" charset="0"/>
              </a:rPr>
              <a:t>để</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tổng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hợp</a:t>
            </a:r>
            <a:r>
              <a:rPr lang="en-US" sz="2800" dirty="0">
                <a:solidFill>
                  <a:srgbClr val="000000"/>
                </a:solidFill>
                <a:effectLst/>
                <a:ea typeface="Calibri" panose="020F0502020204030204" pitchFamily="34" charset="0"/>
                <a:cs typeface="Times New Roman" panose="02020603050405020304" pitchFamily="18" charset="0"/>
              </a:rPr>
              <a:t> DNA </a:t>
            </a:r>
            <a:r>
              <a:rPr lang="en-US" sz="2800" dirty="0" err="1">
                <a:solidFill>
                  <a:srgbClr val="000000"/>
                </a:solidFill>
                <a:effectLst/>
                <a:ea typeface="Calibri" panose="020F0502020204030204" pitchFamily="34" charset="0"/>
                <a:cs typeface="Times New Roman" panose="02020603050405020304" pitchFamily="18" charset="0"/>
              </a:rPr>
              <a:t>dựa</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trên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mạch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khuôn</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gn="just">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B</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Kĩ</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thuật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chuyển</a:t>
            </a:r>
            <a:r>
              <a:rPr lang="en-US" sz="2800" dirty="0">
                <a:solidFill>
                  <a:srgbClr val="000000"/>
                </a:solidFill>
                <a:effectLst/>
                <a:ea typeface="Calibri" panose="020F0502020204030204" pitchFamily="34" charset="0"/>
                <a:cs typeface="Times New Roman" panose="02020603050405020304" pitchFamily="18" charset="0"/>
              </a:rPr>
              <a:t> gene</a:t>
            </a:r>
            <a:endParaRPr lang="en-US" sz="2800" dirty="0">
              <a:solidFill>
                <a:srgbClr val="000000"/>
              </a:solidFill>
              <a:effectLst/>
              <a:ea typeface="Calibri" panose="020F0502020204030204" pitchFamily="34" charset="0"/>
            </a:endParaRPr>
          </a:p>
          <a:p>
            <a:pPr marL="0" marR="0" algn="just">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Kĩ</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thuật</a:t>
            </a:r>
            <a:r>
              <a:rPr lang="en-US" sz="2800" dirty="0">
                <a:solidFill>
                  <a:srgbClr val="000000"/>
                </a:solidFill>
                <a:effectLst/>
                <a:ea typeface="Calibri" panose="020F0502020204030204" pitchFamily="34" charset="0"/>
                <a:cs typeface="Times New Roman" panose="02020603050405020304" pitchFamily="18" charset="0"/>
              </a:rPr>
              <a:t> Realtime RT-PCR </a:t>
            </a:r>
            <a:r>
              <a:rPr lang="en-US" sz="2800" dirty="0" err="1">
                <a:solidFill>
                  <a:srgbClr val="000000"/>
                </a:solidFill>
                <a:effectLst/>
                <a:ea typeface="Calibri" panose="020F0502020204030204" pitchFamily="34" charset="0"/>
                <a:cs typeface="Times New Roman" panose="02020603050405020304" pitchFamily="18" charset="0"/>
              </a:rPr>
              <a:t>để</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chẩn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đoán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bệnh</a:t>
            </a:r>
            <a:r>
              <a:rPr lang="en-US" sz="2800" dirty="0">
                <a:solidFill>
                  <a:srgbClr val="000000"/>
                </a:solidFill>
                <a:effectLst/>
                <a:ea typeface="Calibri" panose="020F0502020204030204" pitchFamily="34" charset="0"/>
                <a:cs typeface="Times New Roman" panose="02020603050405020304" pitchFamily="18" charset="0"/>
              </a:rPr>
              <a:t> do </a:t>
            </a:r>
            <a:r>
              <a:rPr lang="en-US" sz="2800" dirty="0" err="1">
                <a:solidFill>
                  <a:srgbClr val="000000"/>
                </a:solidFill>
                <a:effectLst/>
                <a:ea typeface="Calibri" panose="020F0502020204030204" pitchFamily="34" charset="0"/>
                <a:cs typeface="Times New Roman" panose="02020603050405020304" pitchFamily="18" charset="0"/>
              </a:rPr>
              <a:t>sai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hỏng</a:t>
            </a:r>
            <a:r>
              <a:rPr lang="en-US" sz="2800" dirty="0">
                <a:solidFill>
                  <a:srgbClr val="000000"/>
                </a:solidFill>
                <a:effectLst/>
                <a:ea typeface="Calibri" panose="020F0502020204030204" pitchFamily="34" charset="0"/>
                <a:cs typeface="Times New Roman" panose="02020603050405020304" pitchFamily="18" charset="0"/>
              </a:rPr>
              <a:t> DNA.</a:t>
            </a:r>
            <a:endParaRPr lang="en-US" sz="2800" dirty="0">
              <a:solidFill>
                <a:srgbClr val="000000"/>
              </a:solidFill>
              <a:effectLst/>
              <a:ea typeface="Calibri" panose="020F0502020204030204" pitchFamily="34" charset="0"/>
            </a:endParaRPr>
          </a:p>
          <a:p>
            <a:pPr marL="0" marR="0" algn="just">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D</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Ứng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dụng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công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nghệ</a:t>
            </a:r>
            <a:r>
              <a:rPr lang="en-US" sz="2800" dirty="0">
                <a:solidFill>
                  <a:srgbClr val="000000"/>
                </a:solidFill>
                <a:effectLst/>
                <a:ea typeface="Calibri" panose="020F0502020204030204" pitchFamily="34" charset="0"/>
                <a:cs typeface="Times New Roman" panose="02020603050405020304" pitchFamily="18" charset="0"/>
              </a:rPr>
              <a:t> DNA </a:t>
            </a:r>
            <a:r>
              <a:rPr lang="en-US" sz="2800" dirty="0" err="1">
                <a:solidFill>
                  <a:srgbClr val="000000"/>
                </a:solidFill>
                <a:effectLst/>
                <a:ea typeface="Calibri" panose="020F0502020204030204" pitchFamily="34" charset="0"/>
                <a:cs typeface="Times New Roman" panose="02020603050405020304" pitchFamily="18" charset="0"/>
              </a:rPr>
              <a:t>tái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tổ</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hợp</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để</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tạo</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chủng</a:t>
            </a:r>
            <a:r>
              <a:rPr lang="en-US" sz="2800" dirty="0">
                <a:solidFill>
                  <a:srgbClr val="000000"/>
                </a:solidFill>
                <a:effectLst/>
                <a:ea typeface="Calibri" panose="020F0502020204030204" pitchFamily="34" charset="0"/>
                <a:cs typeface="Times New Roman" panose="02020603050405020304" pitchFamily="18" charset="0"/>
              </a:rPr>
              <a:t> vi </a:t>
            </a:r>
            <a:r>
              <a:rPr lang="en-US" sz="2800" dirty="0" err="1">
                <a:solidFill>
                  <a:srgbClr val="000000"/>
                </a:solidFill>
                <a:effectLst/>
                <a:ea typeface="Calibri" panose="020F0502020204030204" pitchFamily="34" charset="0"/>
                <a:cs typeface="Times New Roman" panose="02020603050405020304" pitchFamily="18" charset="0"/>
              </a:rPr>
              <a:t>sinh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vật</a:t>
            </a:r>
            <a:r>
              <a:rPr lang="en-US" sz="2800" dirty="0">
                <a:solidFill>
                  <a:srgbClr val="000000"/>
                </a:solidFill>
                <a:ea typeface="Calibri" panose="020F0502020204030204" pitchFamily="34" charset="0"/>
                <a:cs typeface="Times New Roman" panose="02020603050405020304" pitchFamily="18" charset="0"/>
              </a:rPr>
              <a: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sản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xuất</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chế</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phẩm</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sinh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học</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885569" y="1154187"/>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7659" y="921085"/>
            <a:ext cx="2539360" cy="2105605"/>
            <a:chOff x="-1519023" y="1241935"/>
            <a:chExt cx="4003485" cy="1028721"/>
          </a:xfrm>
          <a:solidFill>
            <a:srgbClr val="DEFAFD"/>
          </a:solidFill>
        </p:grpSpPr>
        <p:sp>
          <p:nvSpPr>
            <p:cNvPr id="8" name="Rectangle: Rounded Corners 7"/>
            <p:cNvSpPr/>
            <p:nvPr/>
          </p:nvSpPr>
          <p:spPr>
            <a:xfrm>
              <a:off x="-1519023" y="1241935"/>
              <a:ext cx="4003485" cy="1028721"/>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p:cNvSpPr txBox="1"/>
            <p:nvPr/>
          </p:nvSpPr>
          <p:spPr>
            <a:xfrm>
              <a:off x="-1464500" y="1355820"/>
              <a:ext cx="2933311" cy="676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ng </a:t>
              </a:r>
              <a:r>
                <a:rPr lang="en-US" sz="2800" b="1" dirty="0" err="1">
                  <a:solidFill>
                    <a:prstClr val="black"/>
                  </a:solidFill>
                  <a:latin typeface="#9Slide03 SFU Futura_12" panose="00000400000000000000" pitchFamily="2" charset="0"/>
                  <a:cs typeface="Arial" panose="020B0604020202020204" pitchFamily="34" charset="0"/>
                </a:rPr>
                <a:t>cá</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p:cNvGrpSpPr/>
          <p:nvPr/>
        </p:nvGrpSpPr>
        <p:grpSpPr>
          <a:xfrm>
            <a:off x="137106" y="3310163"/>
            <a:ext cx="2559913" cy="1855023"/>
            <a:chOff x="159021" y="958689"/>
            <a:chExt cx="3973719" cy="2308917"/>
          </a:xfrm>
          <a:solidFill>
            <a:srgbClr val="DEFAFD"/>
          </a:solidFill>
        </p:grpSpPr>
        <p:sp>
          <p:nvSpPr>
            <p:cNvPr id="9" name="Rectangle: Rounded Corners 7"/>
            <p:cNvSpPr/>
            <p:nvPr/>
          </p:nvSpPr>
          <p:spPr>
            <a:xfrm>
              <a:off x="159021" y="958689"/>
              <a:ext cx="3973719" cy="2308917"/>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p:cNvSpPr txBox="1"/>
            <p:nvPr/>
          </p:nvSpPr>
          <p:spPr>
            <a:xfrm>
              <a:off x="299196" y="1032743"/>
              <a:ext cx="3534779" cy="1723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Trả</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lời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các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câu</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hỏi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trắc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nghiệm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p:cNvGrpSpPr/>
          <p:nvPr/>
        </p:nvGrpSpPr>
        <p:grpSpPr>
          <a:xfrm>
            <a:off x="-14306" y="5522605"/>
            <a:ext cx="2711325" cy="1191706"/>
            <a:chOff x="2669611" y="1438192"/>
            <a:chExt cx="4070605" cy="1191706"/>
          </a:xfrm>
          <a:solidFill>
            <a:srgbClr val="DEFAFD"/>
          </a:solidFill>
        </p:grpSpPr>
        <p:sp>
          <p:nvSpPr>
            <p:cNvPr id="23" name="Rectangle: Rounded Corners 22"/>
            <p:cNvSpPr/>
            <p:nvPr/>
          </p:nvSpPr>
          <p:spPr>
            <a:xfrm>
              <a:off x="2793835" y="1438192"/>
              <a:ext cx="3946381" cy="1191706"/>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p:cNvSpPr txBox="1"/>
            <p:nvPr/>
          </p:nvSpPr>
          <p:spPr>
            <a:xfrm>
              <a:off x="2669611" y="1618518"/>
              <a:ext cx="30187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7</a:t>
              </a:r>
              <a:r>
                <a:rPr lang="en-US" sz="2800" b="1" dirty="0">
                  <a:solidFill>
                    <a:prstClr val="black"/>
                  </a:solidFill>
                  <a:latin typeface="#9Slide03 SFU Futura_12" panose="000004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5692631" y="1552737"/>
              <a:ext cx="1043305" cy="962615"/>
            </a:xfrm>
            <a:prstGeom prst="rect">
              <a:avLst/>
            </a:prstGeom>
            <a:grpFill/>
          </p:spPr>
        </p:pic>
      </p:grpSp>
      <p:grpSp>
        <p:nvGrpSpPr>
          <p:cNvPr id="14" name="Group 13"/>
          <p:cNvGrpSpPr/>
          <p:nvPr/>
        </p:nvGrpSpPr>
        <p:grpSpPr>
          <a:xfrm>
            <a:off x="2594853" y="647591"/>
            <a:ext cx="9439488" cy="5981806"/>
            <a:chOff x="4422621" y="1094856"/>
            <a:chExt cx="7624884" cy="5554462"/>
          </a:xfrm>
        </p:grpSpPr>
        <p:grpSp>
          <p:nvGrpSpPr>
            <p:cNvPr id="24" name="Group 23"/>
            <p:cNvGrpSpPr/>
            <p:nvPr/>
          </p:nvGrpSpPr>
          <p:grpSpPr>
            <a:xfrm>
              <a:off x="4575442" y="1094856"/>
              <a:ext cx="7472063" cy="5554462"/>
              <a:chOff x="394387" y="-476119"/>
              <a:chExt cx="11710392" cy="6837111"/>
            </a:xfrm>
          </p:grpSpPr>
          <p:sp>
            <p:nvSpPr>
              <p:cNvPr id="25" name="Rectangle 24"/>
              <p:cNvSpPr/>
              <p:nvPr/>
            </p:nvSpPr>
            <p:spPr>
              <a:xfrm>
                <a:off x="394387" y="-476119"/>
                <a:ext cx="11023636" cy="6658779"/>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97787"/>
                <a:ext cx="11361672" cy="665877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a:fillRect/>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 descr="Biểu Tượng đồ Dùng Học Tập Hình ảnh | Định dạng hình ảnh PSD 401360362|  vn.lovepik.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a:fillRect/>
          </a:stretch>
        </p:blipFill>
        <p:spPr bwMode="auto">
          <a:xfrm>
            <a:off x="1427339" y="4513156"/>
            <a:ext cx="1179500" cy="1027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2306" y="672325"/>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dirty="0">
                <a:solidFill>
                  <a:schemeClr val="accent1">
                    <a:lumMod val="50000"/>
                  </a:schemeClr>
                </a:solidFill>
                <a:latin typeface="Times New Roman" panose="02020603050405020304" pitchFamily="18" charset="0"/>
                <a:cs typeface="Arial" panose="020B0604020202020204" pitchFamily="34" charset="0"/>
              </a:rPr>
              <a:t>LUYỆN TẬP</a:t>
            </a:r>
            <a:endParaRPr kumimoji="0" lang="vi-VN"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Arial" panose="020B0604020202020204" pitchFamily="34" charset="0"/>
            </a:endParaRPr>
          </a:p>
        </p:txBody>
      </p: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65" y="2195990"/>
            <a:ext cx="1028840" cy="91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1936003" y="950274"/>
            <a:ext cx="746491" cy="7341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85746" y="4110376"/>
            <a:ext cx="566057" cy="6718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6599" y="1094098"/>
            <a:ext cx="8715905" cy="4448013"/>
          </a:xfrm>
          <a:prstGeom prst="rect">
            <a:avLst/>
          </a:prstGeom>
          <a:noFill/>
        </p:spPr>
        <p:txBody>
          <a:bodyPr wrap="square">
            <a:spAutoFit/>
          </a:bodyPr>
          <a:lstStyle/>
          <a:p>
            <a:pPr marL="30480" marR="30480" algn="just">
              <a:lnSpc>
                <a:spcPct val="150000"/>
              </a:lnSpc>
              <a:spcBef>
                <a:spcPts val="0"/>
              </a:spcBef>
              <a:spcAft>
                <a:spcPts val="0"/>
              </a:spcAft>
            </a:pPr>
            <a:r>
              <a:rPr lang="en-US" sz="3200" b="1" dirty="0" err="1">
                <a:solidFill>
                  <a:srgbClr val="000000"/>
                </a:solidFill>
                <a:effectLst/>
                <a:ea typeface="Times New Roman" panose="02020603050405020304" pitchFamily="18" charset="0"/>
                <a:cs typeface="Times New Roman" panose="02020603050405020304" pitchFamily="18" charset="0"/>
              </a:rPr>
              <a:t>Câu</a:t>
            </a:r>
            <a:r>
              <a:rPr lang="en-US" sz="3200" b="1" dirty="0">
                <a:solidFill>
                  <a:srgbClr val="000000"/>
                </a:solidFill>
                <a:effectLst/>
                <a:ea typeface="Times New Roman" panose="02020603050405020304" pitchFamily="18" charset="0"/>
                <a:cs typeface="Times New Roman" panose="02020603050405020304" pitchFamily="18" charset="0"/>
              </a:rPr>
              <a:t> 3:</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Đâu</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không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phải</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là</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ứng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dụng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của</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công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nghệ</a:t>
            </a:r>
            <a:r>
              <a:rPr lang="en-US" sz="3200" dirty="0">
                <a:solidFill>
                  <a:srgbClr val="000000"/>
                </a:solidFill>
                <a:effectLst/>
                <a:ea typeface="Times New Roman" panose="02020603050405020304" pitchFamily="18" charset="0"/>
                <a:cs typeface="Times New Roman" panose="02020603050405020304" pitchFamily="18" charset="0"/>
              </a:rPr>
              <a:t> gen?</a:t>
            </a:r>
            <a:endParaRPr lang="en-US" sz="3200" dirty="0">
              <a:effectLst/>
              <a:ea typeface="Times New Roman" panose="02020603050405020304" pitchFamily="18" charset="0"/>
            </a:endParaRPr>
          </a:p>
          <a:p>
            <a:pPr marL="30480" marR="30480" algn="just">
              <a:lnSpc>
                <a:spcPct val="150000"/>
              </a:lnSpc>
              <a:spcBef>
                <a:spcPts val="0"/>
              </a:spcBef>
              <a:spcAft>
                <a:spcPts val="0"/>
              </a:spcAft>
            </a:pPr>
            <a:r>
              <a:rPr lang="en-US" sz="3200" b="1" dirty="0">
                <a:solidFill>
                  <a:srgbClr val="000000"/>
                </a:solidFill>
                <a:effectLst/>
                <a:ea typeface="Times New Roman" panose="02020603050405020304" pitchFamily="18" charset="0"/>
                <a:cs typeface="Times New Roman" panose="02020603050405020304" pitchFamily="18" charset="0"/>
              </a:rPr>
              <a:t>A</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Tạo</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ra</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các</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chủng</a:t>
            </a:r>
            <a:r>
              <a:rPr lang="en-US" sz="3200" dirty="0">
                <a:solidFill>
                  <a:srgbClr val="000000"/>
                </a:solidFill>
                <a:effectLst/>
                <a:ea typeface="Times New Roman" panose="02020603050405020304" pitchFamily="18" charset="0"/>
                <a:cs typeface="Times New Roman" panose="02020603050405020304" pitchFamily="18" charset="0"/>
              </a:rPr>
              <a:t> vi </a:t>
            </a:r>
            <a:r>
              <a:rPr lang="en-US" sz="3200" dirty="0" err="1">
                <a:solidFill>
                  <a:srgbClr val="000000"/>
                </a:solidFill>
                <a:effectLst/>
                <a:ea typeface="Times New Roman" panose="02020603050405020304" pitchFamily="18" charset="0"/>
                <a:cs typeface="Times New Roman" panose="02020603050405020304" pitchFamily="18" charset="0"/>
              </a:rPr>
              <a:t>sinh</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vật</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mới</a:t>
            </a:r>
            <a:r>
              <a:rPr lang="en-US" sz="3200" dirty="0">
                <a:solidFill>
                  <a:srgbClr val="000000"/>
                </a:solidFill>
                <a:effectLst/>
                <a:ea typeface="Times New Roman" panose="02020603050405020304" pitchFamily="18" charset="0"/>
                <a:cs typeface="Times New Roman" panose="02020603050405020304" pitchFamily="18" charset="0"/>
              </a:rPr>
              <a:t>.</a:t>
            </a:r>
            <a:endParaRPr lang="en-US" sz="3200" dirty="0">
              <a:effectLst/>
              <a:ea typeface="Times New Roman" panose="02020603050405020304" pitchFamily="18" charset="0"/>
            </a:endParaRPr>
          </a:p>
          <a:p>
            <a:pPr marL="30480" marR="30480" algn="just">
              <a:lnSpc>
                <a:spcPct val="150000"/>
              </a:lnSpc>
              <a:spcBef>
                <a:spcPts val="0"/>
              </a:spcBef>
              <a:spcAft>
                <a:spcPts val="0"/>
              </a:spcAft>
            </a:pPr>
            <a:r>
              <a:rPr lang="en-US" sz="3200" b="1" dirty="0">
                <a:solidFill>
                  <a:srgbClr val="000000"/>
                </a:solidFill>
                <a:effectLst/>
                <a:ea typeface="Times New Roman" panose="02020603050405020304" pitchFamily="18" charset="0"/>
                <a:cs typeface="Times New Roman" panose="02020603050405020304" pitchFamily="18" charset="0"/>
              </a:rPr>
              <a:t>B</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Tạo</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giống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cây</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trồng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biến</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đổi</a:t>
            </a:r>
            <a:r>
              <a:rPr lang="en-US" sz="3200" dirty="0">
                <a:solidFill>
                  <a:srgbClr val="000000"/>
                </a:solidFill>
                <a:effectLst/>
                <a:ea typeface="Times New Roman" panose="02020603050405020304" pitchFamily="18" charset="0"/>
                <a:cs typeface="Times New Roman" panose="02020603050405020304" pitchFamily="18" charset="0"/>
              </a:rPr>
              <a:t> gen.</a:t>
            </a:r>
            <a:endParaRPr lang="en-US" sz="3200" dirty="0">
              <a:effectLst/>
              <a:ea typeface="Times New Roman" panose="02020603050405020304" pitchFamily="18" charset="0"/>
            </a:endParaRPr>
          </a:p>
          <a:p>
            <a:pPr marL="30480" marR="30480" algn="just">
              <a:lnSpc>
                <a:spcPct val="150000"/>
              </a:lnSpc>
              <a:spcBef>
                <a:spcPts val="0"/>
              </a:spcBef>
              <a:spcAft>
                <a:spcPts val="0"/>
              </a:spcAft>
            </a:pPr>
            <a:r>
              <a:rPr lang="en-US" sz="3200" b="1" dirty="0">
                <a:solidFill>
                  <a:srgbClr val="000000"/>
                </a:solidFill>
                <a:effectLst/>
                <a:ea typeface="Times New Roman" panose="02020603050405020304" pitchFamily="18" charset="0"/>
                <a:cs typeface="Times New Roman" panose="02020603050405020304" pitchFamily="18" charset="0"/>
              </a:rPr>
              <a:t>C.</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Nhân</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bản</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vô</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tính</a:t>
            </a:r>
            <a:r>
              <a:rPr lang="en-US" sz="3200" dirty="0">
                <a:solidFill>
                  <a:srgbClr val="000000"/>
                </a:solidFill>
                <a:effectLst/>
                <a:ea typeface="Times New Roman" panose="02020603050405020304" pitchFamily="18" charset="0"/>
                <a:cs typeface="Times New Roman" panose="02020603050405020304" pitchFamily="18" charset="0"/>
              </a:rPr>
              <a:t> ở </a:t>
            </a:r>
            <a:r>
              <a:rPr lang="en-US" sz="3200" dirty="0" err="1">
                <a:solidFill>
                  <a:srgbClr val="000000"/>
                </a:solidFill>
                <a:effectLst/>
                <a:ea typeface="Times New Roman" panose="02020603050405020304" pitchFamily="18" charset="0"/>
                <a:cs typeface="Times New Roman" panose="02020603050405020304" pitchFamily="18" charset="0"/>
              </a:rPr>
              <a:t>động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vật</a:t>
            </a:r>
            <a:r>
              <a:rPr lang="en-US" sz="3200" dirty="0">
                <a:solidFill>
                  <a:srgbClr val="000000"/>
                </a:solidFill>
                <a:effectLst/>
                <a:ea typeface="Times New Roman" panose="02020603050405020304" pitchFamily="18" charset="0"/>
                <a:cs typeface="Times New Roman" panose="02020603050405020304" pitchFamily="18" charset="0"/>
              </a:rPr>
              <a:t>.</a:t>
            </a:r>
            <a:endParaRPr lang="en-US" sz="3200" dirty="0">
              <a:effectLst/>
              <a:ea typeface="Times New Roman" panose="02020603050405020304" pitchFamily="18" charset="0"/>
            </a:endParaRPr>
          </a:p>
          <a:p>
            <a:pPr marL="30480" marR="30480" algn="just">
              <a:lnSpc>
                <a:spcPct val="150000"/>
              </a:lnSpc>
              <a:spcBef>
                <a:spcPts val="0"/>
              </a:spcBef>
              <a:spcAft>
                <a:spcPts val="0"/>
              </a:spcAft>
            </a:pPr>
            <a:r>
              <a:rPr lang="en-US" sz="3200" b="1" dirty="0">
                <a:solidFill>
                  <a:srgbClr val="000000"/>
                </a:solidFill>
                <a:effectLst/>
                <a:ea typeface="Times New Roman" panose="02020603050405020304" pitchFamily="18" charset="0"/>
                <a:cs typeface="Times New Roman" panose="02020603050405020304" pitchFamily="18" charset="0"/>
              </a:rPr>
              <a:t>D</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Tạo</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động</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vật</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biến</a:t>
            </a:r>
            <a:r>
              <a:rPr lang="en-US" sz="3200" dirty="0">
                <a:solidFill>
                  <a:srgbClr val="000000"/>
                </a:solidFill>
                <a:effectLst/>
                <a:ea typeface="Times New Roman" panose="02020603050405020304" pitchFamily="18" charset="0"/>
                <a:cs typeface="Times New Roman" panose="02020603050405020304" pitchFamily="18" charset="0"/>
              </a:rPr>
              <a:t> </a:t>
            </a:r>
            <a:r>
              <a:rPr lang="en-US" sz="3200" dirty="0" err="1">
                <a:solidFill>
                  <a:srgbClr val="000000"/>
                </a:solidFill>
                <a:effectLst/>
                <a:ea typeface="Times New Roman" panose="02020603050405020304" pitchFamily="18" charset="0"/>
                <a:cs typeface="Times New Roman" panose="02020603050405020304" pitchFamily="18" charset="0"/>
              </a:rPr>
              <a:t>đổi</a:t>
            </a:r>
            <a:r>
              <a:rPr lang="en-US" sz="3200" dirty="0">
                <a:solidFill>
                  <a:srgbClr val="000000"/>
                </a:solidFill>
                <a:effectLst/>
                <a:ea typeface="Times New Roman" panose="02020603050405020304" pitchFamily="18" charset="0"/>
                <a:cs typeface="Times New Roman" panose="02020603050405020304" pitchFamily="18" charset="0"/>
              </a:rPr>
              <a:t> gen.</a:t>
            </a:r>
            <a:endParaRPr lang="en-US" sz="3200" dirty="0">
              <a:effectLs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885569" y="1154187"/>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7659" y="921085"/>
            <a:ext cx="2539360" cy="2105605"/>
            <a:chOff x="-1519023" y="1241935"/>
            <a:chExt cx="4003485" cy="1028721"/>
          </a:xfrm>
          <a:solidFill>
            <a:srgbClr val="DEFAFD"/>
          </a:solidFill>
        </p:grpSpPr>
        <p:sp>
          <p:nvSpPr>
            <p:cNvPr id="8" name="Rectangle: Rounded Corners 7"/>
            <p:cNvSpPr/>
            <p:nvPr/>
          </p:nvSpPr>
          <p:spPr>
            <a:xfrm>
              <a:off x="-1519023" y="1241935"/>
              <a:ext cx="4003485" cy="1028721"/>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p:cNvSpPr txBox="1"/>
            <p:nvPr/>
          </p:nvSpPr>
          <p:spPr>
            <a:xfrm>
              <a:off x="-1464500" y="1355820"/>
              <a:ext cx="2933311" cy="676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ng </a:t>
              </a:r>
              <a:r>
                <a:rPr lang="en-US" sz="2800" b="1" dirty="0" err="1">
                  <a:solidFill>
                    <a:prstClr val="black"/>
                  </a:solidFill>
                  <a:latin typeface="#9Slide03 SFU Futura_12" panose="00000400000000000000" pitchFamily="2" charset="0"/>
                  <a:cs typeface="Arial" panose="020B0604020202020204" pitchFamily="34" charset="0"/>
                </a:rPr>
                <a:t>cá</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p:cNvGrpSpPr/>
          <p:nvPr/>
        </p:nvGrpSpPr>
        <p:grpSpPr>
          <a:xfrm>
            <a:off x="137106" y="3310163"/>
            <a:ext cx="2559913" cy="1855023"/>
            <a:chOff x="159021" y="958689"/>
            <a:chExt cx="3973719" cy="2308917"/>
          </a:xfrm>
          <a:solidFill>
            <a:srgbClr val="DEFAFD"/>
          </a:solidFill>
        </p:grpSpPr>
        <p:sp>
          <p:nvSpPr>
            <p:cNvPr id="9" name="Rectangle: Rounded Corners 7"/>
            <p:cNvSpPr/>
            <p:nvPr/>
          </p:nvSpPr>
          <p:spPr>
            <a:xfrm>
              <a:off x="159021" y="958689"/>
              <a:ext cx="3973719" cy="2308917"/>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p:cNvSpPr txBox="1"/>
            <p:nvPr/>
          </p:nvSpPr>
          <p:spPr>
            <a:xfrm>
              <a:off x="299196" y="1032743"/>
              <a:ext cx="3534779" cy="1723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Trả</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lời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các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câu</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hỏi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trắc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nghiệm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p:cNvGrpSpPr/>
          <p:nvPr/>
        </p:nvGrpSpPr>
        <p:grpSpPr>
          <a:xfrm>
            <a:off x="-14306" y="5522605"/>
            <a:ext cx="2711325" cy="1191706"/>
            <a:chOff x="2669611" y="1438192"/>
            <a:chExt cx="4070605" cy="1191706"/>
          </a:xfrm>
          <a:solidFill>
            <a:srgbClr val="DEFAFD"/>
          </a:solidFill>
        </p:grpSpPr>
        <p:sp>
          <p:nvSpPr>
            <p:cNvPr id="23" name="Rectangle: Rounded Corners 22"/>
            <p:cNvSpPr/>
            <p:nvPr/>
          </p:nvSpPr>
          <p:spPr>
            <a:xfrm>
              <a:off x="2793835" y="1438192"/>
              <a:ext cx="3946381" cy="1191706"/>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p:cNvSpPr txBox="1"/>
            <p:nvPr/>
          </p:nvSpPr>
          <p:spPr>
            <a:xfrm>
              <a:off x="2669611" y="1618518"/>
              <a:ext cx="30187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7</a:t>
              </a:r>
              <a:r>
                <a:rPr lang="en-US" sz="2800" b="1" dirty="0">
                  <a:solidFill>
                    <a:prstClr val="black"/>
                  </a:solidFill>
                  <a:latin typeface="#9Slide03 SFU Futura_12" panose="000004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5692631" y="1552737"/>
              <a:ext cx="1043305" cy="962615"/>
            </a:xfrm>
            <a:prstGeom prst="rect">
              <a:avLst/>
            </a:prstGeom>
            <a:grpFill/>
          </p:spPr>
        </p:pic>
      </p:grpSp>
      <p:grpSp>
        <p:nvGrpSpPr>
          <p:cNvPr id="14" name="Group 13"/>
          <p:cNvGrpSpPr/>
          <p:nvPr/>
        </p:nvGrpSpPr>
        <p:grpSpPr>
          <a:xfrm>
            <a:off x="2674805" y="829317"/>
            <a:ext cx="9439488" cy="5981806"/>
            <a:chOff x="4422621" y="1094856"/>
            <a:chExt cx="7624884" cy="5554462"/>
          </a:xfrm>
        </p:grpSpPr>
        <p:grpSp>
          <p:nvGrpSpPr>
            <p:cNvPr id="24" name="Group 23"/>
            <p:cNvGrpSpPr/>
            <p:nvPr/>
          </p:nvGrpSpPr>
          <p:grpSpPr>
            <a:xfrm>
              <a:off x="4575442" y="1094856"/>
              <a:ext cx="7472063" cy="5554462"/>
              <a:chOff x="394387" y="-476119"/>
              <a:chExt cx="11710392" cy="6837111"/>
            </a:xfrm>
          </p:grpSpPr>
          <p:sp>
            <p:nvSpPr>
              <p:cNvPr id="25" name="Rectangle 24"/>
              <p:cNvSpPr/>
              <p:nvPr/>
            </p:nvSpPr>
            <p:spPr>
              <a:xfrm>
                <a:off x="394387" y="-476119"/>
                <a:ext cx="11023636" cy="6658779"/>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97787"/>
                <a:ext cx="11361672" cy="665877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a:fillRect/>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 descr="Biểu Tượng đồ Dùng Học Tập Hình ảnh | Định dạng hình ảnh PSD 401360362|  vn.lovepik.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a:fillRect/>
          </a:stretch>
        </p:blipFill>
        <p:spPr bwMode="auto">
          <a:xfrm>
            <a:off x="1427339" y="4513156"/>
            <a:ext cx="1179500" cy="1027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2306" y="672325"/>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dirty="0">
                <a:solidFill>
                  <a:schemeClr val="accent1">
                    <a:lumMod val="50000"/>
                  </a:schemeClr>
                </a:solidFill>
                <a:latin typeface="Times New Roman" panose="02020603050405020304" pitchFamily="18" charset="0"/>
                <a:cs typeface="Arial" panose="020B0604020202020204" pitchFamily="34" charset="0"/>
              </a:rPr>
              <a:t>LUYỆN TẬP</a:t>
            </a:r>
            <a:endParaRPr kumimoji="0" lang="vi-VN"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Arial" panose="020B0604020202020204" pitchFamily="34" charset="0"/>
            </a:endParaRPr>
          </a:p>
        </p:txBody>
      </p: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65" y="2195990"/>
            <a:ext cx="1028840" cy="91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1936003" y="950274"/>
            <a:ext cx="746491" cy="7341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823459" y="5629607"/>
            <a:ext cx="566057" cy="6718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86632" y="1207379"/>
            <a:ext cx="8657102" cy="5021055"/>
          </a:xfrm>
          <a:prstGeom prst="rect">
            <a:avLst/>
          </a:prstGeom>
          <a:noFill/>
        </p:spPr>
        <p:txBody>
          <a:bodyPr wrap="square">
            <a:spAutoFit/>
          </a:bodyPr>
          <a:lstStyle/>
          <a:p>
            <a:pPr marL="30480" marR="30480" algn="just">
              <a:lnSpc>
                <a:spcPct val="150000"/>
              </a:lnSpc>
              <a:spcBef>
                <a:spcPts val="0"/>
              </a:spcBef>
              <a:spcAft>
                <a:spcPts val="0"/>
              </a:spcAft>
            </a:pPr>
            <a:r>
              <a:rPr lang="en-US" sz="2400" b="1" dirty="0" err="1">
                <a:solidFill>
                  <a:srgbClr val="000000"/>
                </a:solidFill>
                <a:effectLst/>
                <a:ea typeface="Times New Roman" panose="02020603050405020304" pitchFamily="18" charset="0"/>
                <a:cs typeface="Times New Roman" panose="02020603050405020304" pitchFamily="18" charset="0"/>
              </a:rPr>
              <a:t>Câu</a:t>
            </a:r>
            <a:r>
              <a:rPr lang="en-US" sz="2400" b="1" dirty="0">
                <a:solidFill>
                  <a:srgbClr val="000000"/>
                </a:solidFill>
                <a:effectLst/>
                <a:ea typeface="Times New Roman" panose="02020603050405020304" pitchFamily="18" charset="0"/>
                <a:cs typeface="Times New Roman" panose="02020603050405020304" pitchFamily="18" charset="0"/>
              </a:rPr>
              <a:t> 4:</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Đâu</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là</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thành</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tựu</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của</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chuyển</a:t>
            </a:r>
            <a:r>
              <a:rPr lang="en-US" sz="2400" dirty="0">
                <a:solidFill>
                  <a:srgbClr val="000000"/>
                </a:solidFill>
                <a:effectLst/>
                <a:ea typeface="Times New Roman" panose="02020603050405020304" pitchFamily="18" charset="0"/>
                <a:cs typeface="Times New Roman" panose="02020603050405020304" pitchFamily="18" charset="0"/>
              </a:rPr>
              <a:t> gen ở </a:t>
            </a:r>
            <a:r>
              <a:rPr lang="en-US" sz="2400" dirty="0" err="1">
                <a:solidFill>
                  <a:srgbClr val="000000"/>
                </a:solidFill>
                <a:effectLst/>
                <a:ea typeface="Times New Roman" panose="02020603050405020304" pitchFamily="18" charset="0"/>
                <a:cs typeface="Times New Roman" panose="02020603050405020304" pitchFamily="18" charset="0"/>
              </a:rPr>
              <a:t>thực</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vật</a:t>
            </a:r>
            <a:endParaRPr lang="en-US" sz="2400" dirty="0">
              <a:effectLst/>
              <a:ea typeface="Times New Roman" panose="02020603050405020304" pitchFamily="18" charset="0"/>
            </a:endParaRPr>
          </a:p>
          <a:p>
            <a:pPr marL="30480" marR="30480" algn="just">
              <a:lnSpc>
                <a:spcPct val="150000"/>
              </a:lnSpc>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(1) </a:t>
            </a:r>
            <a:r>
              <a:rPr lang="en-US" sz="2400" dirty="0" err="1">
                <a:solidFill>
                  <a:srgbClr val="000000"/>
                </a:solidFill>
                <a:effectLst/>
                <a:ea typeface="Times New Roman" panose="02020603050405020304" pitchFamily="18" charset="0"/>
                <a:cs typeface="Times New Roman" panose="02020603050405020304" pitchFamily="18" charset="0"/>
              </a:rPr>
              <a:t>Chuyển</a:t>
            </a:r>
            <a:r>
              <a:rPr lang="en-US" sz="2400" dirty="0">
                <a:solidFill>
                  <a:srgbClr val="000000"/>
                </a:solidFill>
                <a:effectLst/>
                <a:ea typeface="Times New Roman" panose="02020603050405020304" pitchFamily="18" charset="0"/>
                <a:cs typeface="Times New Roman" panose="02020603050405020304" pitchFamily="18" charset="0"/>
              </a:rPr>
              <a:t> gen </a:t>
            </a:r>
            <a:r>
              <a:rPr lang="en-US" sz="2400" dirty="0" err="1">
                <a:solidFill>
                  <a:srgbClr val="000000"/>
                </a:solidFill>
                <a:effectLst/>
                <a:ea typeface="Times New Roman" panose="02020603050405020304" pitchFamily="18" charset="0"/>
                <a:cs typeface="Times New Roman" panose="02020603050405020304" pitchFamily="18" charset="0"/>
              </a:rPr>
              <a:t>sản</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xuất</a:t>
            </a:r>
            <a:r>
              <a:rPr lang="en-US" sz="2400" dirty="0">
                <a:solidFill>
                  <a:srgbClr val="000000"/>
                </a:solidFill>
                <a:effectLst/>
                <a:ea typeface="Times New Roman" panose="02020603050405020304" pitchFamily="18" charset="0"/>
                <a:cs typeface="Times New Roman" panose="02020603050405020304" pitchFamily="18" charset="0"/>
              </a:rPr>
              <a:t> protein α-lactalbumin </a:t>
            </a:r>
            <a:r>
              <a:rPr lang="en-US" sz="2400" dirty="0" err="1">
                <a:solidFill>
                  <a:srgbClr val="000000"/>
                </a:solidFill>
                <a:effectLst/>
                <a:ea typeface="Times New Roman" panose="02020603050405020304" pitchFamily="18" charset="0"/>
                <a:cs typeface="Times New Roman" panose="02020603050405020304" pitchFamily="18" charset="0"/>
              </a:rPr>
              <a:t>của</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người</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vào</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bò</a:t>
            </a:r>
            <a:r>
              <a:rPr lang="en-US" sz="2400" dirty="0">
                <a:solidFill>
                  <a:srgbClr val="000000"/>
                </a:solidFill>
                <a:effectLst/>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endParaRPr>
          </a:p>
          <a:p>
            <a:pPr marL="30480" marR="30480" algn="just">
              <a:lnSpc>
                <a:spcPct val="150000"/>
              </a:lnSpc>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(2) </a:t>
            </a:r>
            <a:r>
              <a:rPr lang="en-US" sz="2400" dirty="0" err="1">
                <a:solidFill>
                  <a:srgbClr val="000000"/>
                </a:solidFill>
                <a:effectLst/>
                <a:ea typeface="Times New Roman" panose="02020603050405020304" pitchFamily="18" charset="0"/>
                <a:cs typeface="Times New Roman" panose="02020603050405020304" pitchFamily="18" charset="0"/>
              </a:rPr>
              <a:t>chuyển</a:t>
            </a:r>
            <a:r>
              <a:rPr lang="en-US" sz="2400" dirty="0">
                <a:solidFill>
                  <a:srgbClr val="000000"/>
                </a:solidFill>
                <a:effectLst/>
                <a:ea typeface="Times New Roman" panose="02020603050405020304" pitchFamily="18" charset="0"/>
                <a:cs typeface="Times New Roman" panose="02020603050405020304" pitchFamily="18" charset="0"/>
              </a:rPr>
              <a:t> gen </a:t>
            </a:r>
            <a:r>
              <a:rPr lang="en-US" sz="2400" dirty="0" err="1">
                <a:solidFill>
                  <a:srgbClr val="000000"/>
                </a:solidFill>
                <a:effectLst/>
                <a:ea typeface="Times New Roman" panose="02020603050405020304" pitchFamily="18" charset="0"/>
                <a:cs typeface="Times New Roman" panose="02020603050405020304" pitchFamily="18" charset="0"/>
              </a:rPr>
              <a:t>mã</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hóa</a:t>
            </a:r>
            <a:r>
              <a:rPr lang="en-US" sz="2400" dirty="0">
                <a:solidFill>
                  <a:srgbClr val="000000"/>
                </a:solidFill>
                <a:effectLst/>
                <a:ea typeface="Times New Roman" panose="02020603050405020304" pitchFamily="18" charset="0"/>
                <a:cs typeface="Times New Roman" panose="02020603050405020304" pitchFamily="18" charset="0"/>
              </a:rPr>
              <a:t> enzyme “</a:t>
            </a:r>
            <a:r>
              <a:rPr lang="en-US" sz="2400" dirty="0" err="1">
                <a:solidFill>
                  <a:srgbClr val="000000"/>
                </a:solidFill>
                <a:effectLst/>
                <a:ea typeface="Times New Roman" panose="02020603050405020304" pitchFamily="18" charset="0"/>
                <a:cs typeface="Times New Roman" panose="02020603050405020304" pitchFamily="18" charset="0"/>
              </a:rPr>
              <a:t>đói</a:t>
            </a:r>
            <a:r>
              <a:rPr lang="en-US" sz="2400" dirty="0">
                <a:solidFill>
                  <a:srgbClr val="000000"/>
                </a:solidFill>
                <a:effectLst/>
                <a:ea typeface="Times New Roman" panose="02020603050405020304" pitchFamily="18" charset="0"/>
                <a:cs typeface="Times New Roman" panose="02020603050405020304" pitchFamily="18" charset="0"/>
              </a:rPr>
              <a:t>” selenium </a:t>
            </a:r>
            <a:r>
              <a:rPr lang="en-US" sz="2400" dirty="0" err="1">
                <a:solidFill>
                  <a:srgbClr val="000000"/>
                </a:solidFill>
                <a:effectLst/>
                <a:ea typeface="Times New Roman" panose="02020603050405020304" pitchFamily="18" charset="0"/>
                <a:cs typeface="Times New Roman" panose="02020603050405020304" pitchFamily="18" charset="0"/>
              </a:rPr>
              <a:t>vào</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cây</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mù</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tạt</a:t>
            </a:r>
            <a:r>
              <a:rPr lang="en-US" sz="2400" dirty="0">
                <a:solidFill>
                  <a:srgbClr val="000000"/>
                </a:solidFill>
                <a:effectLst/>
                <a:ea typeface="Times New Roman" panose="02020603050405020304" pitchFamily="18" charset="0"/>
                <a:cs typeface="Times New Roman" panose="02020603050405020304" pitchFamily="18" charset="0"/>
              </a:rPr>
              <a:t>. </a:t>
            </a:r>
            <a:endParaRPr lang="en-US" sz="2400" dirty="0">
              <a:effectLst/>
              <a:ea typeface="Times New Roman" panose="02020603050405020304" pitchFamily="18" charset="0"/>
            </a:endParaRPr>
          </a:p>
          <a:p>
            <a:pPr marL="30480" marR="30480" algn="just">
              <a:lnSpc>
                <a:spcPct val="150000"/>
              </a:lnSpc>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(3) </a:t>
            </a:r>
            <a:r>
              <a:rPr lang="en-US" sz="2400" dirty="0" err="1">
                <a:solidFill>
                  <a:srgbClr val="000000"/>
                </a:solidFill>
                <a:effectLst/>
                <a:ea typeface="Times New Roman" panose="02020603050405020304" pitchFamily="18" charset="0"/>
                <a:cs typeface="Times New Roman" panose="02020603050405020304" pitchFamily="18" charset="0"/>
              </a:rPr>
              <a:t>Chuyển</a:t>
            </a:r>
            <a:r>
              <a:rPr lang="en-US" sz="2400" dirty="0">
                <a:solidFill>
                  <a:srgbClr val="000000"/>
                </a:solidFill>
                <a:effectLst/>
                <a:ea typeface="Times New Roman" panose="02020603050405020304" pitchFamily="18" charset="0"/>
                <a:cs typeface="Times New Roman" panose="02020603050405020304" pitchFamily="18" charset="0"/>
              </a:rPr>
              <a:t> gen </a:t>
            </a:r>
            <a:r>
              <a:rPr lang="en-US" sz="2400" dirty="0" err="1">
                <a:solidFill>
                  <a:srgbClr val="000000"/>
                </a:solidFill>
                <a:effectLst/>
                <a:ea typeface="Times New Roman" panose="02020603050405020304" pitchFamily="18" charset="0"/>
                <a:cs typeface="Times New Roman" panose="02020603050405020304" pitchFamily="18" charset="0"/>
              </a:rPr>
              <a:t>mã</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hóa</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cho</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các</a:t>
            </a:r>
            <a:r>
              <a:rPr lang="en-US" sz="2400" dirty="0">
                <a:solidFill>
                  <a:srgbClr val="000000"/>
                </a:solidFill>
                <a:effectLst/>
                <a:ea typeface="Times New Roman" panose="02020603050405020304" pitchFamily="18" charset="0"/>
                <a:cs typeface="Times New Roman" panose="02020603050405020304" pitchFamily="18" charset="0"/>
              </a:rPr>
              <a:t> protein </a:t>
            </a:r>
            <a:r>
              <a:rPr lang="en-US" sz="2400" dirty="0" err="1">
                <a:solidFill>
                  <a:srgbClr val="000000"/>
                </a:solidFill>
                <a:effectLst/>
                <a:ea typeface="Times New Roman" panose="02020603050405020304" pitchFamily="18" charset="0"/>
                <a:cs typeface="Times New Roman" panose="02020603050405020304" pitchFamily="18" charset="0"/>
              </a:rPr>
              <a:t>giàu</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các</a:t>
            </a:r>
            <a:r>
              <a:rPr lang="en-US" sz="2400" dirty="0">
                <a:solidFill>
                  <a:srgbClr val="000000"/>
                </a:solidFill>
                <a:effectLst/>
                <a:ea typeface="Times New Roman" panose="02020603050405020304" pitchFamily="18" charset="0"/>
                <a:cs typeface="Times New Roman" panose="02020603050405020304" pitchFamily="18" charset="0"/>
              </a:rPr>
              <a:t> acid amino  </a:t>
            </a:r>
            <a:r>
              <a:rPr lang="en-US" sz="2400" dirty="0" err="1">
                <a:solidFill>
                  <a:srgbClr val="000000"/>
                </a:solidFill>
                <a:effectLst/>
                <a:ea typeface="Times New Roman" panose="02020603050405020304" pitchFamily="18" charset="0"/>
                <a:cs typeface="Times New Roman" panose="02020603050405020304" pitchFamily="18" charset="0"/>
              </a:rPr>
              <a:t>không</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thay</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thế</a:t>
            </a:r>
            <a:r>
              <a:rPr lang="en-US" sz="2400" dirty="0">
                <a:solidFill>
                  <a:srgbClr val="000000"/>
                </a:solidFill>
                <a:effectLst/>
                <a:ea typeface="Times New Roman" panose="02020603050405020304" pitchFamily="18" charset="0"/>
                <a:cs typeface="Times New Roman" panose="02020603050405020304" pitchFamily="18" charset="0"/>
              </a:rPr>
              <a:t>. </a:t>
            </a:r>
            <a:endParaRPr lang="en-US" sz="2400" dirty="0">
              <a:effectLst/>
              <a:ea typeface="Times New Roman" panose="02020603050405020304" pitchFamily="18" charset="0"/>
            </a:endParaRPr>
          </a:p>
          <a:p>
            <a:pPr marL="30480" marR="30480" algn="just">
              <a:lnSpc>
                <a:spcPct val="150000"/>
              </a:lnSpc>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(4) </a:t>
            </a:r>
            <a:r>
              <a:rPr lang="en-US" sz="2400" dirty="0" err="1">
                <a:solidFill>
                  <a:srgbClr val="000000"/>
                </a:solidFill>
                <a:effectLst/>
                <a:ea typeface="Times New Roman" panose="02020603050405020304" pitchFamily="18" charset="0"/>
                <a:cs typeface="Times New Roman" panose="02020603050405020304" pitchFamily="18" charset="0"/>
              </a:rPr>
              <a:t>chuyển</a:t>
            </a:r>
            <a:r>
              <a:rPr lang="en-US" sz="2400" dirty="0">
                <a:solidFill>
                  <a:srgbClr val="000000"/>
                </a:solidFill>
                <a:effectLst/>
                <a:ea typeface="Times New Roman" panose="02020603050405020304" pitchFamily="18" charset="0"/>
                <a:cs typeface="Times New Roman" panose="02020603050405020304" pitchFamily="18" charset="0"/>
              </a:rPr>
              <a:t> gen </a:t>
            </a:r>
            <a:r>
              <a:rPr lang="en-US" sz="2400" dirty="0" err="1">
                <a:solidFill>
                  <a:srgbClr val="000000"/>
                </a:solidFill>
                <a:effectLst/>
                <a:ea typeface="Times New Roman" panose="02020603050405020304" pitchFamily="18" charset="0"/>
                <a:cs typeface="Times New Roman" panose="02020603050405020304" pitchFamily="18" charset="0"/>
              </a:rPr>
              <a:t>kháng</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côn</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trùng</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thuộc</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nhóm</a:t>
            </a:r>
            <a:r>
              <a:rPr lang="en-US" sz="2400" dirty="0">
                <a:solidFill>
                  <a:srgbClr val="000000"/>
                </a:solidFill>
                <a:effectLst/>
                <a:ea typeface="Times New Roman" panose="02020603050405020304" pitchFamily="18" charset="0"/>
                <a:cs typeface="Times New Roman" panose="02020603050405020304" pitchFamily="18" charset="0"/>
              </a:rPr>
              <a:t> cry, </a:t>
            </a:r>
            <a:r>
              <a:rPr lang="en-US" sz="2400" dirty="0" err="1">
                <a:solidFill>
                  <a:srgbClr val="000000"/>
                </a:solidFill>
                <a:effectLst/>
                <a:ea typeface="Times New Roman" panose="02020603050405020304" pitchFamily="18" charset="0"/>
                <a:cs typeface="Times New Roman" panose="02020603050405020304" pitchFamily="18" charset="0"/>
              </a:rPr>
              <a:t>crt</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từ</a:t>
            </a:r>
            <a:r>
              <a:rPr lang="en-US" sz="2400" dirty="0">
                <a:solidFill>
                  <a:srgbClr val="000000"/>
                </a:solidFill>
                <a:effectLst/>
                <a:ea typeface="Times New Roman" panose="02020603050405020304" pitchFamily="18" charset="0"/>
                <a:cs typeface="Times New Roman" panose="02020603050405020304" pitchFamily="18" charset="0"/>
              </a:rPr>
              <a:t> vi </a:t>
            </a:r>
            <a:r>
              <a:rPr lang="en-US" sz="2400" dirty="0" err="1">
                <a:solidFill>
                  <a:srgbClr val="000000"/>
                </a:solidFill>
                <a:effectLst/>
                <a:ea typeface="Times New Roman" panose="02020603050405020304" pitchFamily="18" charset="0"/>
                <a:cs typeface="Times New Roman" panose="02020603050405020304" pitchFamily="18" charset="0"/>
              </a:rPr>
              <a:t>khuẩn</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B.thuringiensis</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vào</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cây</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bông</a:t>
            </a:r>
            <a:r>
              <a:rPr lang="en-US" sz="2400" dirty="0">
                <a:solidFill>
                  <a:srgbClr val="000000"/>
                </a:solidFill>
                <a:effectLst/>
                <a:ea typeface="Times New Roman" panose="02020603050405020304" pitchFamily="18" charset="0"/>
                <a:cs typeface="Times New Roman" panose="02020603050405020304" pitchFamily="18" charset="0"/>
              </a:rPr>
              <a:t>. </a:t>
            </a:r>
            <a:endParaRPr lang="en-US" sz="2400" dirty="0">
              <a:effectLst/>
              <a:ea typeface="Times New Roman" panose="02020603050405020304" pitchFamily="18" charset="0"/>
            </a:endParaRPr>
          </a:p>
          <a:p>
            <a:pPr marL="30480" marR="30480" algn="just">
              <a:lnSpc>
                <a:spcPct val="150000"/>
              </a:lnSpc>
              <a:spcBef>
                <a:spcPts val="0"/>
              </a:spcBef>
              <a:spcAft>
                <a:spcPts val="0"/>
              </a:spcAft>
            </a:pPr>
            <a:r>
              <a:rPr lang="en-US" sz="2400" dirty="0" err="1">
                <a:solidFill>
                  <a:srgbClr val="000000"/>
                </a:solidFill>
                <a:effectLst/>
                <a:ea typeface="Times New Roman" panose="02020603050405020304" pitchFamily="18" charset="0"/>
                <a:cs typeface="Times New Roman" panose="02020603050405020304" pitchFamily="18" charset="0"/>
              </a:rPr>
              <a:t>Có</a:t>
            </a:r>
            <a:r>
              <a:rPr lang="en-US" sz="2400" dirty="0">
                <a:solidFill>
                  <a:srgbClr val="000000"/>
                </a:solidFill>
                <a:effectLst/>
                <a:ea typeface="Times New Roman" panose="02020603050405020304" pitchFamily="18" charset="0"/>
                <a:cs typeface="Times New Roman" panose="02020603050405020304" pitchFamily="18" charset="0"/>
              </a:rPr>
              <a:t> bao </a:t>
            </a:r>
            <a:r>
              <a:rPr lang="en-US" sz="2400" dirty="0" err="1">
                <a:solidFill>
                  <a:srgbClr val="000000"/>
                </a:solidFill>
                <a:effectLst/>
                <a:ea typeface="Times New Roman" panose="02020603050405020304" pitchFamily="18" charset="0"/>
                <a:cs typeface="Times New Roman" panose="02020603050405020304" pitchFamily="18" charset="0"/>
              </a:rPr>
              <a:t>nhiêu</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đáp</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án</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đúng</a:t>
            </a:r>
            <a:endParaRPr lang="en-US" sz="2400" dirty="0">
              <a:solidFill>
                <a:srgbClr val="000000"/>
              </a:solidFill>
              <a:effectLst/>
              <a:ea typeface="Times New Roman" panose="02020603050405020304" pitchFamily="18" charset="0"/>
              <a:cs typeface="Times New Roman" panose="02020603050405020304" pitchFamily="18" charset="0"/>
            </a:endParaRPr>
          </a:p>
          <a:p>
            <a:pPr marL="30480" marR="30480" algn="just">
              <a:lnSpc>
                <a:spcPct val="150000"/>
              </a:lnSpc>
              <a:spcBef>
                <a:spcPts val="0"/>
              </a:spcBef>
              <a:spcAft>
                <a:spcPts val="0"/>
              </a:spcAft>
            </a:pPr>
            <a:r>
              <a:rPr lang="en-US" sz="2400" dirty="0">
                <a:solidFill>
                  <a:srgbClr val="000000"/>
                </a:solidFill>
                <a:effectLst/>
                <a:ea typeface="Calibri" panose="020F0502020204030204" pitchFamily="34" charset="0"/>
                <a:cs typeface="Times New Roman" panose="02020603050405020304" pitchFamily="18" charset="0"/>
              </a:rPr>
              <a:t>A. 1		B. 2		C. 3		D. 4</a:t>
            </a:r>
            <a:endParaRPr lang="en-US" sz="2400" dirty="0">
              <a:solidFill>
                <a:srgbClr val="000000"/>
              </a:solidFill>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885569" y="1154187"/>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57659" y="921085"/>
            <a:ext cx="2539360" cy="2105605"/>
            <a:chOff x="-1519023" y="1241935"/>
            <a:chExt cx="4003485" cy="1028721"/>
          </a:xfrm>
          <a:solidFill>
            <a:srgbClr val="DEFAFD"/>
          </a:solidFill>
        </p:grpSpPr>
        <p:sp>
          <p:nvSpPr>
            <p:cNvPr id="8" name="Rectangle: Rounded Corners 7"/>
            <p:cNvSpPr/>
            <p:nvPr/>
          </p:nvSpPr>
          <p:spPr>
            <a:xfrm>
              <a:off x="-1519023" y="1241935"/>
              <a:ext cx="4003485" cy="1028721"/>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p:cNvSpPr txBox="1"/>
            <p:nvPr/>
          </p:nvSpPr>
          <p:spPr>
            <a:xfrm>
              <a:off x="-1464500" y="1355820"/>
              <a:ext cx="2933311" cy="676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ng </a:t>
              </a:r>
              <a:r>
                <a:rPr lang="en-US" sz="2800" b="1" dirty="0" err="1">
                  <a:solidFill>
                    <a:prstClr val="black"/>
                  </a:solidFill>
                  <a:latin typeface="#9Slide03 SFU Futura_12" panose="00000400000000000000" pitchFamily="2" charset="0"/>
                  <a:cs typeface="Arial" panose="020B0604020202020204" pitchFamily="34" charset="0"/>
                </a:rPr>
                <a:t>cá</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p:cNvGrpSpPr/>
          <p:nvPr/>
        </p:nvGrpSpPr>
        <p:grpSpPr>
          <a:xfrm>
            <a:off x="137106" y="3310163"/>
            <a:ext cx="2559913" cy="1855023"/>
            <a:chOff x="159021" y="958689"/>
            <a:chExt cx="3973719" cy="2308917"/>
          </a:xfrm>
          <a:solidFill>
            <a:srgbClr val="DEFAFD"/>
          </a:solidFill>
        </p:grpSpPr>
        <p:sp>
          <p:nvSpPr>
            <p:cNvPr id="9" name="Rectangle: Rounded Corners 7"/>
            <p:cNvSpPr/>
            <p:nvPr/>
          </p:nvSpPr>
          <p:spPr>
            <a:xfrm>
              <a:off x="159021" y="958689"/>
              <a:ext cx="3973719" cy="2308917"/>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p:cNvSpPr txBox="1"/>
            <p:nvPr/>
          </p:nvSpPr>
          <p:spPr>
            <a:xfrm>
              <a:off x="299196" y="1032743"/>
              <a:ext cx="3534779" cy="1723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Trả</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lời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các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câu</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hỏi</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trắc</a:t>
              </a:r>
              <a:r>
                <a:rPr lang="en-US" sz="2800" b="1" dirty="0">
                  <a:solidFill>
                    <a:srgbClr val="000000"/>
                  </a:solidFill>
                  <a:effectLst/>
                  <a:highlight>
                    <a:srgbClr val="FFFFFF"/>
                  </a:highlight>
                  <a:ea typeface="Arial" panose="020B0604020202020204" pitchFamily="34" charset="0"/>
                  <a:cs typeface="Times New Roman" panose="02020603050405020304" pitchFamily="18" charset="0"/>
                </a:rPr>
                <a:t> </a:t>
              </a:r>
              <a:r>
                <a:rPr lang="en-US" sz="2800" b="1" dirty="0" err="1">
                  <a:solidFill>
                    <a:srgbClr val="000000"/>
                  </a:solidFill>
                  <a:effectLst/>
                  <a:highlight>
                    <a:srgbClr val="FFFFFF"/>
                  </a:highlight>
                  <a:ea typeface="Arial" panose="020B0604020202020204" pitchFamily="34" charset="0"/>
                  <a:cs typeface="Times New Roman" panose="02020603050405020304" pitchFamily="18" charset="0"/>
                </a:rPr>
                <a:t>nghiệm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p:cNvGrpSpPr/>
          <p:nvPr/>
        </p:nvGrpSpPr>
        <p:grpSpPr>
          <a:xfrm>
            <a:off x="-14306" y="5522605"/>
            <a:ext cx="2711325" cy="1191706"/>
            <a:chOff x="2669611" y="1438192"/>
            <a:chExt cx="4070605" cy="1191706"/>
          </a:xfrm>
          <a:solidFill>
            <a:srgbClr val="DEFAFD"/>
          </a:solidFill>
        </p:grpSpPr>
        <p:sp>
          <p:nvSpPr>
            <p:cNvPr id="23" name="Rectangle: Rounded Corners 22"/>
            <p:cNvSpPr/>
            <p:nvPr/>
          </p:nvSpPr>
          <p:spPr>
            <a:xfrm>
              <a:off x="2793835" y="1438192"/>
              <a:ext cx="3946381" cy="1191706"/>
            </a:xfrm>
            <a:prstGeom prst="roundRect">
              <a:avLst/>
            </a:prstGeom>
            <a:grp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p:cNvSpPr txBox="1"/>
            <p:nvPr/>
          </p:nvSpPr>
          <p:spPr>
            <a:xfrm>
              <a:off x="2669611" y="1618518"/>
              <a:ext cx="30187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7</a:t>
              </a:r>
              <a:r>
                <a:rPr lang="en-US" sz="2800" b="1" dirty="0">
                  <a:solidFill>
                    <a:prstClr val="black"/>
                  </a:solidFill>
                  <a:latin typeface="#9Slide03 SFU Futura_12" panose="000004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5692631" y="1552737"/>
              <a:ext cx="1043305" cy="962615"/>
            </a:xfrm>
            <a:prstGeom prst="rect">
              <a:avLst/>
            </a:prstGeom>
            <a:grpFill/>
          </p:spPr>
        </p:pic>
      </p:grpSp>
      <p:grpSp>
        <p:nvGrpSpPr>
          <p:cNvPr id="14" name="Group 13"/>
          <p:cNvGrpSpPr/>
          <p:nvPr/>
        </p:nvGrpSpPr>
        <p:grpSpPr>
          <a:xfrm>
            <a:off x="2669772" y="759264"/>
            <a:ext cx="9439488" cy="5981806"/>
            <a:chOff x="4422621" y="1094856"/>
            <a:chExt cx="7624884" cy="5554462"/>
          </a:xfrm>
        </p:grpSpPr>
        <p:grpSp>
          <p:nvGrpSpPr>
            <p:cNvPr id="24" name="Group 23"/>
            <p:cNvGrpSpPr/>
            <p:nvPr/>
          </p:nvGrpSpPr>
          <p:grpSpPr>
            <a:xfrm>
              <a:off x="4575442" y="1094856"/>
              <a:ext cx="7472063" cy="5554462"/>
              <a:chOff x="394387" y="-476119"/>
              <a:chExt cx="11710392" cy="6837111"/>
            </a:xfrm>
          </p:grpSpPr>
          <p:sp>
            <p:nvSpPr>
              <p:cNvPr id="25" name="Rectangle 24"/>
              <p:cNvSpPr/>
              <p:nvPr/>
            </p:nvSpPr>
            <p:spPr>
              <a:xfrm>
                <a:off x="394387" y="-476119"/>
                <a:ext cx="11023636" cy="6658779"/>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97787"/>
                <a:ext cx="11361672" cy="6658779"/>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a:fillRect/>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 descr="Biểu Tượng đồ Dùng Học Tập Hình ảnh | Định dạng hình ảnh PSD 401360362|  vn.lovepik.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a:fillRect/>
          </a:stretch>
        </p:blipFill>
        <p:spPr bwMode="auto">
          <a:xfrm>
            <a:off x="1427339" y="4513156"/>
            <a:ext cx="1179500" cy="1027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2306" y="672325"/>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p:cNvSpPr/>
          <p:nvPr/>
        </p:nvSpPr>
        <p:spPr>
          <a:xfrm>
            <a:off x="-1" y="12590"/>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dirty="0">
                <a:solidFill>
                  <a:schemeClr val="accent1">
                    <a:lumMod val="50000"/>
                  </a:schemeClr>
                </a:solidFill>
                <a:latin typeface="Times New Roman" panose="02020603050405020304" pitchFamily="18" charset="0"/>
                <a:cs typeface="Arial" panose="020B0604020202020204" pitchFamily="34" charset="0"/>
              </a:rPr>
              <a:t>LUYỆN TẬP</a:t>
            </a:r>
            <a:endParaRPr kumimoji="0" lang="vi-VN"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Arial" panose="020B0604020202020204" pitchFamily="34" charset="0"/>
            </a:endParaRPr>
          </a:p>
        </p:txBody>
      </p: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65" y="2195990"/>
            <a:ext cx="1028840" cy="91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a:fillRect/>
          </a:stretch>
        </p:blipFill>
        <p:spPr bwMode="auto">
          <a:xfrm>
            <a:off x="1936003" y="950274"/>
            <a:ext cx="746491" cy="7341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583357" y="5031080"/>
            <a:ext cx="566057" cy="6718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52734" y="1154187"/>
            <a:ext cx="8563221" cy="5193409"/>
          </a:xfrm>
          <a:prstGeom prst="rect">
            <a:avLst/>
          </a:prstGeom>
          <a:noFill/>
        </p:spPr>
        <p:txBody>
          <a:bodyPr wrap="square">
            <a:spAutoFit/>
          </a:bodyPr>
          <a:lstStyle/>
          <a:p>
            <a:pPr marL="0" marR="0">
              <a:lnSpc>
                <a:spcPct val="150000"/>
              </a:lnSpc>
              <a:spcBef>
                <a:spcPts val="0"/>
              </a:spcBef>
              <a:spcAft>
                <a:spcPts val="0"/>
              </a:spcAft>
            </a:pPr>
            <a:r>
              <a:rPr lang="en-US" sz="2800" dirty="0" err="1">
                <a:solidFill>
                  <a:srgbClr val="000000"/>
                </a:solidFill>
                <a:effectLst/>
                <a:ea typeface="Calibri" panose="020F0502020204030204" pitchFamily="34" charset="0"/>
                <a:cs typeface="Times New Roman" panose="02020603050405020304" pitchFamily="18" charset="0"/>
              </a:rPr>
              <a:t>Câu</a:t>
            </a:r>
            <a:r>
              <a:rPr lang="en-US" sz="2800" dirty="0">
                <a:solidFill>
                  <a:srgbClr val="000000"/>
                </a:solidFill>
                <a:effectLst/>
                <a:ea typeface="Calibri" panose="020F0502020204030204" pitchFamily="34" charset="0"/>
                <a:cs typeface="Times New Roman" panose="02020603050405020304" pitchFamily="18" charset="0"/>
              </a:rPr>
              <a:t> 5: </a:t>
            </a:r>
            <a:r>
              <a:rPr lang="en-US" sz="2800" dirty="0" err="1">
                <a:solidFill>
                  <a:srgbClr val="000000"/>
                </a:solidFill>
                <a:effectLst/>
                <a:ea typeface="Calibri" panose="020F0502020204030204" pitchFamily="34" charset="0"/>
                <a:cs typeface="Times New Roman" panose="02020603050405020304" pitchFamily="18" charset="0"/>
              </a:rPr>
              <a:t>cho</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bước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sau</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342900" marR="0" lvl="0" indent="-342900">
              <a:lnSpc>
                <a:spcPct val="150000"/>
              </a:lnSpc>
              <a:spcBef>
                <a:spcPts val="0"/>
              </a:spcBef>
              <a:spcAft>
                <a:spcPts val="0"/>
              </a:spcAft>
              <a:buFont typeface="+mj-lt"/>
              <a:buAutoNum type="arabicParenBoth"/>
            </a:pPr>
            <a:r>
              <a:rPr lang="en-US" sz="2800" dirty="0">
                <a:solidFill>
                  <a:srgbClr val="000000"/>
                </a:solidFill>
                <a:effectLst/>
                <a:ea typeface="Calibri" panose="020F0502020204030204" pitchFamily="34" charset="0"/>
                <a:cs typeface="Times New Roman" panose="02020603050405020304" pitchFamily="18" charset="0"/>
              </a:rPr>
              <a:t>Li </a:t>
            </a:r>
            <a:r>
              <a:rPr lang="en-US" sz="2800" dirty="0" err="1">
                <a:solidFill>
                  <a:srgbClr val="000000"/>
                </a:solidFill>
                <a:effectLst/>
                <a:ea typeface="Calibri" panose="020F0502020204030204" pitchFamily="34" charset="0"/>
                <a:cs typeface="Times New Roman" panose="02020603050405020304" pitchFamily="18" charset="0"/>
              </a:rPr>
              <a:t>giải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tế</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bào</a:t>
            </a:r>
            <a:endParaRPr lang="en-US" sz="2800" dirty="0">
              <a:solidFill>
                <a:srgbClr val="000000"/>
              </a:solidFill>
              <a:effectLst/>
              <a:ea typeface="Calibri" panose="020F0502020204030204" pitchFamily="34" charset="0"/>
            </a:endParaRPr>
          </a:p>
          <a:p>
            <a:pPr marL="342900" marR="0" lvl="0" indent="-342900">
              <a:lnSpc>
                <a:spcPct val="150000"/>
              </a:lnSpc>
              <a:spcBef>
                <a:spcPts val="0"/>
              </a:spcBef>
              <a:spcAft>
                <a:spcPts val="0"/>
              </a:spcAft>
              <a:buFont typeface="+mj-lt"/>
              <a:buAutoNum type="arabicParenBoth"/>
            </a:pPr>
            <a:r>
              <a:rPr lang="en-US" sz="2800" dirty="0" err="1">
                <a:solidFill>
                  <a:srgbClr val="000000"/>
                </a:solidFill>
                <a:effectLst/>
                <a:ea typeface="Calibri" panose="020F0502020204030204" pitchFamily="34" charset="0"/>
                <a:cs typeface="Times New Roman" panose="02020603050405020304" pitchFamily="18" charset="0"/>
              </a:rPr>
              <a:t>Chuẩn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bị</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mẫu</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sinh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phẩm</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342900" marR="0" lvl="0" indent="-342900">
              <a:lnSpc>
                <a:spcPct val="150000"/>
              </a:lnSpc>
              <a:spcBef>
                <a:spcPts val="0"/>
              </a:spcBef>
              <a:spcAft>
                <a:spcPts val="0"/>
              </a:spcAft>
              <a:buFont typeface="+mj-lt"/>
              <a:buAutoNum type="arabicParenBoth"/>
            </a:pPr>
            <a:r>
              <a:rPr lang="en-US" sz="2800" dirty="0" err="1">
                <a:solidFill>
                  <a:srgbClr val="000000"/>
                </a:solidFill>
                <a:effectLst/>
                <a:ea typeface="Calibri" panose="020F0502020204030204" pitchFamily="34" charset="0"/>
                <a:cs typeface="Times New Roman" panose="02020603050405020304" pitchFamily="18" charset="0"/>
              </a:rPr>
              <a:t>Loại</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bỏ</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thành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phần</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không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mong</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muốn</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342900" marR="0" lvl="0" indent="-342900">
              <a:lnSpc>
                <a:spcPct val="150000"/>
              </a:lnSpc>
              <a:spcBef>
                <a:spcPts val="0"/>
              </a:spcBef>
              <a:spcAft>
                <a:spcPts val="0"/>
              </a:spcAft>
              <a:buFont typeface="+mj-lt"/>
              <a:buAutoNum type="arabicParenBoth"/>
            </a:pPr>
            <a:r>
              <a:rPr lang="en-US" sz="2800" dirty="0">
                <a:solidFill>
                  <a:srgbClr val="000000"/>
                </a:solidFill>
                <a:effectLst/>
                <a:ea typeface="Calibri" panose="020F0502020204030204" pitchFamily="34" charset="0"/>
                <a:cs typeface="Times New Roman" panose="02020603050405020304" pitchFamily="18" charset="0"/>
              </a:rPr>
              <a:t>Thu </a:t>
            </a:r>
            <a:r>
              <a:rPr lang="en-US" sz="2800" dirty="0" err="1">
                <a:solidFill>
                  <a:srgbClr val="000000"/>
                </a:solidFill>
                <a:effectLst/>
                <a:ea typeface="Calibri" panose="020F0502020204030204" pitchFamily="34" charset="0"/>
                <a:cs typeface="Times New Roman" panose="02020603050405020304" pitchFamily="18" charset="0"/>
              </a:rPr>
              <a:t>nhận</a:t>
            </a:r>
            <a:r>
              <a:rPr lang="en-US" sz="2800" dirty="0">
                <a:solidFill>
                  <a:srgbClr val="000000"/>
                </a:solidFill>
                <a:effectLst/>
                <a:ea typeface="Calibri" panose="020F0502020204030204" pitchFamily="34" charset="0"/>
                <a:cs typeface="Times New Roman" panose="02020603050405020304" pitchFamily="18" charset="0"/>
              </a:rPr>
              <a:t> DNA.</a:t>
            </a:r>
            <a:endParaRPr lang="en-US" sz="2800" dirty="0">
              <a:solidFill>
                <a:srgbClr val="000000"/>
              </a:solidFill>
              <a:effectLst/>
              <a:ea typeface="Calibri" panose="020F0502020204030204" pitchFamily="34" charset="0"/>
            </a:endParaRPr>
          </a:p>
          <a:p>
            <a:pPr marL="457200" marR="0">
              <a:lnSpc>
                <a:spcPct val="150000"/>
              </a:lnSpc>
              <a:spcBef>
                <a:spcPts val="0"/>
              </a:spcBef>
              <a:spcAft>
                <a:spcPts val="0"/>
              </a:spcAft>
            </a:pPr>
            <a:r>
              <a:rPr lang="en-US" sz="2800" dirty="0" err="1">
                <a:solidFill>
                  <a:srgbClr val="000000"/>
                </a:solidFill>
                <a:effectLst/>
                <a:ea typeface="Calibri" panose="020F0502020204030204" pitchFamily="34" charset="0"/>
                <a:cs typeface="Times New Roman" panose="02020603050405020304" pitchFamily="18" charset="0"/>
              </a:rPr>
              <a:t>Trình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tự</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các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bước</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tách</a:t>
            </a:r>
            <a:r>
              <a:rPr lang="en-US" sz="2800" dirty="0">
                <a:solidFill>
                  <a:srgbClr val="000000"/>
                </a:solidFill>
                <a:effectLst/>
                <a:ea typeface="Calibri" panose="020F0502020204030204" pitchFamily="34" charset="0"/>
                <a:cs typeface="Times New Roman" panose="02020603050405020304" pitchFamily="18" charset="0"/>
              </a:rPr>
              <a:t> </a:t>
            </a:r>
            <a:r>
              <a:rPr lang="en-US" sz="2800" dirty="0" err="1">
                <a:solidFill>
                  <a:srgbClr val="000000"/>
                </a:solidFill>
                <a:effectLst/>
                <a:ea typeface="Calibri" panose="020F0502020204030204" pitchFamily="34" charset="0"/>
                <a:cs typeface="Times New Roman" panose="02020603050405020304" pitchFamily="18" charset="0"/>
              </a:rPr>
              <a:t>chiết</a:t>
            </a:r>
            <a:r>
              <a:rPr lang="en-US" sz="2800" dirty="0">
                <a:solidFill>
                  <a:srgbClr val="000000"/>
                </a:solidFill>
                <a:effectLst/>
                <a:ea typeface="Calibri" panose="020F0502020204030204" pitchFamily="34" charset="0"/>
                <a:cs typeface="Times New Roman" panose="02020603050405020304" pitchFamily="18" charset="0"/>
              </a:rPr>
              <a:t> DNA </a:t>
            </a:r>
            <a:r>
              <a:rPr lang="en-US" sz="2800" dirty="0" err="1">
                <a:solidFill>
                  <a:srgbClr val="000000"/>
                </a:solidFill>
                <a:effectLst/>
                <a:ea typeface="Calibri" panose="020F0502020204030204" pitchFamily="34" charset="0"/>
                <a:cs typeface="Times New Roman" panose="02020603050405020304" pitchFamily="18" charset="0"/>
              </a:rPr>
              <a:t>là</a:t>
            </a:r>
            <a:r>
              <a:rPr lang="en-US" sz="2800" dirty="0">
                <a:solidFill>
                  <a:srgbClr val="000000"/>
                </a:solidFill>
                <a:effectLst/>
                <a:ea typeface="Calibri" panose="020F0502020204030204" pitchFamily="34" charset="0"/>
                <a:cs typeface="Times New Roman" panose="02020603050405020304" pitchFamily="18" charset="0"/>
              </a:rPr>
              <a:t>:</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A</a:t>
            </a:r>
            <a:r>
              <a:rPr lang="en-US" sz="2800" dirty="0">
                <a:solidFill>
                  <a:srgbClr val="000000"/>
                </a:solidFill>
                <a:effectLst/>
                <a:ea typeface="Calibri" panose="020F0502020204030204" pitchFamily="34" charset="0"/>
                <a:cs typeface="Times New Roman" panose="02020603050405020304" pitchFamily="18" charset="0"/>
              </a:rPr>
              <a:t>. 1</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2</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3</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4</a:t>
            </a:r>
            <a:r>
              <a:rPr lang="en-US" sz="2800" dirty="0">
                <a:solidFill>
                  <a:srgbClr val="000000"/>
                </a:solidFill>
                <a:ea typeface="Calibri" panose="020F0502020204030204" pitchFamily="34" charset="0"/>
              </a:rPr>
              <a:t>				</a:t>
            </a:r>
            <a:r>
              <a:rPr lang="en-US" sz="2800" b="1" dirty="0">
                <a:solidFill>
                  <a:srgbClr val="000000"/>
                </a:solidFill>
                <a:effectLst/>
                <a:ea typeface="Calibri" panose="020F0502020204030204" pitchFamily="34" charset="0"/>
                <a:cs typeface="Times New Roman" panose="02020603050405020304" pitchFamily="18" charset="0"/>
              </a:rPr>
              <a:t>B</a:t>
            </a:r>
            <a:r>
              <a:rPr lang="en-US" sz="2800" dirty="0">
                <a:solidFill>
                  <a:srgbClr val="000000"/>
                </a:solidFill>
                <a:effectLst/>
                <a:ea typeface="Calibri" panose="020F0502020204030204" pitchFamily="34" charset="0"/>
                <a:cs typeface="Times New Roman" panose="02020603050405020304" pitchFamily="18" charset="0"/>
              </a:rPr>
              <a:t>. 2</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1</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3</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4</a:t>
            </a:r>
            <a:endParaRPr lang="en-US" sz="2800" dirty="0">
              <a:solidFill>
                <a:srgbClr val="000000"/>
              </a:solidFill>
              <a:effectLst/>
              <a:ea typeface="Calibri" panose="020F0502020204030204" pitchFamily="34" charset="0"/>
            </a:endParaRPr>
          </a:p>
          <a:p>
            <a:pPr marL="0" marR="0">
              <a:lnSpc>
                <a:spcPct val="150000"/>
              </a:lnSpc>
              <a:spcBef>
                <a:spcPts val="0"/>
              </a:spcBef>
              <a:spcAft>
                <a:spcPts val="0"/>
              </a:spcAft>
            </a:pPr>
            <a:r>
              <a:rPr lang="en-US" sz="2800" b="1" dirty="0">
                <a:solidFill>
                  <a:srgbClr val="000000"/>
                </a:solidFill>
                <a:effectLst/>
                <a:ea typeface="Calibri" panose="020F0502020204030204" pitchFamily="34" charset="0"/>
                <a:cs typeface="Times New Roman" panose="02020603050405020304" pitchFamily="18" charset="0"/>
              </a:rPr>
              <a:t>C</a:t>
            </a:r>
            <a:r>
              <a:rPr lang="en-US" sz="2800" dirty="0">
                <a:solidFill>
                  <a:srgbClr val="000000"/>
                </a:solidFill>
                <a:effectLst/>
                <a:ea typeface="Calibri" panose="020F0502020204030204" pitchFamily="34" charset="0"/>
                <a:cs typeface="Times New Roman" panose="02020603050405020304" pitchFamily="18" charset="0"/>
              </a:rPr>
              <a:t>. 3</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2</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1</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4</a:t>
            </a:r>
            <a:r>
              <a:rPr lang="en-US" sz="2800" dirty="0">
                <a:solidFill>
                  <a:srgbClr val="000000"/>
                </a:solidFill>
                <a:ea typeface="Calibri" panose="020F0502020204030204" pitchFamily="34" charset="0"/>
              </a:rPr>
              <a:t>				</a:t>
            </a:r>
            <a:r>
              <a:rPr lang="en-US" sz="2800" b="1" dirty="0">
                <a:solidFill>
                  <a:srgbClr val="000000"/>
                </a:solidFill>
                <a:effectLst/>
                <a:ea typeface="Calibri" panose="020F0502020204030204" pitchFamily="34" charset="0"/>
                <a:cs typeface="Times New Roman" panose="02020603050405020304" pitchFamily="18" charset="0"/>
              </a:rPr>
              <a:t>D</a:t>
            </a:r>
            <a:r>
              <a:rPr lang="en-US" sz="2800" dirty="0">
                <a:solidFill>
                  <a:srgbClr val="000000"/>
                </a:solidFill>
                <a:effectLst/>
                <a:ea typeface="Calibri" panose="020F0502020204030204" pitchFamily="34" charset="0"/>
                <a:cs typeface="Times New Roman" panose="02020603050405020304" pitchFamily="18" charset="0"/>
              </a:rPr>
              <a:t>. 1</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3</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2</a:t>
            </a:r>
            <a:r>
              <a:rPr lang="en-US" sz="2800" dirty="0">
                <a:solidFill>
                  <a:srgbClr val="000000"/>
                </a:solidFill>
                <a:effectLst/>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ea typeface="Calibri" panose="020F0502020204030204" pitchFamily="34" charset="0"/>
                <a:cs typeface="Times New Roman" panose="02020603050405020304" pitchFamily="18" charset="0"/>
              </a:rPr>
              <a:t>4</a:t>
            </a:r>
            <a:endParaRPr lang="en-US" sz="2800" dirty="0">
              <a:solidFill>
                <a:srgbClr val="000000"/>
              </a:solidFill>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707886"/>
          </a:xfrm>
          <a:prstGeom prst="rect">
            <a:avLst/>
          </a:prstGeom>
          <a:solidFill>
            <a:schemeClr val="accent1"/>
          </a:solidFill>
          <a:ln>
            <a:solidFill>
              <a:schemeClr val="accent2">
                <a:lumMod val="20000"/>
                <a:lumOff val="80000"/>
              </a:schemeClr>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Arial" panose="020B0604020202020204" pitchFamily="34" charset="0"/>
              </a:rPr>
              <a:t>VẬN DỤNG - </a:t>
            </a: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Arial" panose="020B0604020202020204" pitchFamily="34" charset="0"/>
              </a:rPr>
              <a:t>HƯỚNG DẪN VỀ NHÀ</a:t>
            </a:r>
            <a:endPar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Arial" panose="020B0604020202020204" pitchFamily="34" charset="0"/>
            </a:endParaRPr>
          </a:p>
        </p:txBody>
      </p:sp>
      <p:pic>
        <p:nvPicPr>
          <p:cNvPr id="37890" name="Picture 2" descr="Hỏi Đáp 20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7171" y="1790217"/>
            <a:ext cx="10243458" cy="5067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144" y="925886"/>
            <a:ext cx="10700656" cy="830997"/>
          </a:xfrm>
          <a:prstGeom prst="rect">
            <a:avLst/>
          </a:prstGeom>
          <a:noFill/>
        </p:spPr>
        <p:txBody>
          <a:bodyPr wrap="square">
            <a:spAutoFit/>
          </a:bodyPr>
          <a:lstStyle/>
          <a:p>
            <a:pPr algn="just"/>
            <a:r>
              <a:rPr lang="en-US" sz="2400" b="1" kern="0" dirty="0" err="1">
                <a:solidFill>
                  <a:srgbClr val="000000"/>
                </a:solidFill>
                <a:ea typeface="Calibri" panose="020F0502020204030204" pitchFamily="34" charset="0"/>
              </a:rPr>
              <a:t>N</a:t>
            </a:r>
            <a:r>
              <a:rPr lang="en-US" sz="2400" b="1" kern="0" dirty="0" err="1">
                <a:solidFill>
                  <a:srgbClr val="000000"/>
                </a:solidFill>
                <a:effectLst/>
                <a:ea typeface="Calibri" panose="020F0502020204030204" pitchFamily="34" charset="0"/>
              </a:rPr>
              <a:t>hiệm</a:t>
            </a:r>
            <a:r>
              <a:rPr lang="en-US" sz="2400" b="1" kern="0" dirty="0">
                <a:solidFill>
                  <a:srgbClr val="000000"/>
                </a:solidFill>
                <a:effectLst/>
                <a:ea typeface="Calibri" panose="020F0502020204030204" pitchFamily="34" charset="0"/>
              </a:rPr>
              <a:t> </a:t>
            </a:r>
            <a:r>
              <a:rPr lang="en-US" sz="2400" b="1" kern="0" dirty="0" err="1">
                <a:solidFill>
                  <a:srgbClr val="000000"/>
                </a:solidFill>
                <a:effectLst/>
                <a:ea typeface="Calibri" panose="020F0502020204030204" pitchFamily="34" charset="0"/>
              </a:rPr>
              <a:t>vụ</a:t>
            </a:r>
            <a:r>
              <a:rPr lang="en-US" sz="2400" b="1" kern="0" dirty="0">
                <a:solidFill>
                  <a:srgbClr val="000000"/>
                </a:solidFill>
                <a:effectLst/>
                <a:ea typeface="Calibri" panose="020F0502020204030204" pitchFamily="34" charset="0"/>
              </a:rPr>
              <a:t> </a:t>
            </a:r>
            <a:r>
              <a:rPr lang="en-US" sz="2400" b="1" kern="0" dirty="0" err="1">
                <a:solidFill>
                  <a:srgbClr val="000000"/>
                </a:solidFill>
                <a:effectLst/>
                <a:ea typeface="Calibri" panose="020F0502020204030204" pitchFamily="34" charset="0"/>
              </a:rPr>
              <a:t>về</a:t>
            </a:r>
            <a:r>
              <a:rPr lang="en-US" sz="2400" b="1" kern="0" dirty="0">
                <a:solidFill>
                  <a:srgbClr val="000000"/>
                </a:solidFill>
                <a:effectLst/>
                <a:ea typeface="Calibri" panose="020F0502020204030204" pitchFamily="34" charset="0"/>
              </a:rPr>
              <a:t> </a:t>
            </a:r>
            <a:r>
              <a:rPr lang="en-US" sz="2400" b="1" kern="0" dirty="0" err="1">
                <a:solidFill>
                  <a:srgbClr val="000000"/>
                </a:solidFill>
                <a:effectLst/>
                <a:ea typeface="Calibri" panose="020F0502020204030204" pitchFamily="34" charset="0"/>
              </a:rPr>
              <a:t>nhà</a:t>
            </a:r>
            <a:r>
              <a:rPr lang="en-US" sz="2400" b="1" kern="0" dirty="0">
                <a:solidFill>
                  <a:srgbClr val="000000"/>
                </a:solidFill>
                <a:effectLst/>
                <a:ea typeface="Calibri" panose="020F0502020204030204" pitchFamily="34" charset="0"/>
              </a:rPr>
              <a:t>: </a:t>
            </a:r>
            <a:r>
              <a:rPr lang="en-US" sz="2400" kern="0" dirty="0">
                <a:solidFill>
                  <a:srgbClr val="000000"/>
                </a:solidFill>
                <a:effectLst/>
                <a:ea typeface="Calibri" panose="020F0502020204030204" pitchFamily="34" charset="0"/>
              </a:rPr>
              <a:t>HS </a:t>
            </a:r>
            <a:r>
              <a:rPr lang="en-US" sz="2400" kern="0" dirty="0" err="1">
                <a:solidFill>
                  <a:srgbClr val="000000"/>
                </a:solidFill>
                <a:effectLst/>
                <a:ea typeface="Calibri" panose="020F0502020204030204" pitchFamily="34" charset="0"/>
              </a:rPr>
              <a:t>hoạt</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động</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cá</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nhân</a:t>
            </a:r>
            <a:r>
              <a:rPr lang="en-US" sz="2400" kern="0" dirty="0">
                <a:solidFill>
                  <a:srgbClr val="000000"/>
                </a:solidFill>
                <a:effectLst/>
                <a:latin typeface="Times New Roman" panose="02020603050405020304" pitchFamily="18" charset="0"/>
                <a:ea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rPr>
              <a:t>làm</a:t>
            </a:r>
            <a:r>
              <a:rPr lang="en-US" sz="2400" kern="0" dirty="0">
                <a:solidFill>
                  <a:srgbClr val="000000"/>
                </a:solidFill>
                <a:effectLst/>
                <a:latin typeface="Times New Roman" panose="02020603050405020304" pitchFamily="18" charset="0"/>
                <a:ea typeface="Times New Roman" panose="02020603050405020304" pitchFamily="18" charset="0"/>
              </a:rPr>
              <a:t> </a:t>
            </a:r>
            <a:r>
              <a:rPr lang="en-US" sz="2400" kern="0" dirty="0" err="1">
                <a:solidFill>
                  <a:srgbClr val="000000"/>
                </a:solidFill>
                <a:effectLst/>
                <a:ea typeface="Times New Roman" panose="02020603050405020304" pitchFamily="18" charset="0"/>
              </a:rPr>
              <a:t>bài</a:t>
            </a:r>
            <a:r>
              <a:rPr lang="en-US" sz="2400" kern="0" dirty="0">
                <a:solidFill>
                  <a:srgbClr val="000000"/>
                </a:solidFill>
                <a:effectLst/>
                <a:ea typeface="Times New Roman" panose="02020603050405020304" pitchFamily="18" charset="0"/>
              </a:rPr>
              <a:t> </a:t>
            </a:r>
            <a:r>
              <a:rPr lang="en-US" sz="2400" kern="0" dirty="0" err="1">
                <a:solidFill>
                  <a:srgbClr val="000000"/>
                </a:solidFill>
                <a:effectLst/>
                <a:ea typeface="Times New Roman" panose="02020603050405020304" pitchFamily="18" charset="0"/>
              </a:rPr>
              <a:t>tập</a:t>
            </a:r>
            <a:r>
              <a:rPr lang="en-US" sz="2400" kern="0" dirty="0">
                <a:solidFill>
                  <a:srgbClr val="000000"/>
                </a:solidFill>
                <a:effectLst/>
                <a:ea typeface="Times New Roman" panose="02020603050405020304" pitchFamily="18" charset="0"/>
              </a:rPr>
              <a:t> </a:t>
            </a:r>
            <a:r>
              <a:rPr lang="en-US" sz="2400" kern="0" dirty="0" err="1">
                <a:solidFill>
                  <a:srgbClr val="000000"/>
                </a:solidFill>
                <a:effectLst/>
                <a:ea typeface="Times New Roman" panose="02020603050405020304" pitchFamily="18" charset="0"/>
              </a:rPr>
              <a:t>về</a:t>
            </a:r>
            <a:r>
              <a:rPr lang="en-US" sz="2400" kern="0" dirty="0">
                <a:solidFill>
                  <a:srgbClr val="000000"/>
                </a:solidFill>
                <a:effectLst/>
                <a:ea typeface="Times New Roman" panose="02020603050405020304" pitchFamily="18" charset="0"/>
              </a:rPr>
              <a:t> </a:t>
            </a:r>
            <a:r>
              <a:rPr lang="en-US" sz="2400" kern="0" dirty="0" err="1">
                <a:solidFill>
                  <a:srgbClr val="000000"/>
                </a:solidFill>
                <a:effectLst/>
                <a:ea typeface="Times New Roman" panose="02020603050405020304" pitchFamily="18" charset="0"/>
              </a:rPr>
              <a:t>nhà</a:t>
            </a:r>
            <a:r>
              <a:rPr lang="en-US" sz="2400" kern="0" dirty="0">
                <a:solidFill>
                  <a:srgbClr val="000000"/>
                </a:solidFill>
                <a:effectLst/>
                <a:ea typeface="Times New Roman" panose="02020603050405020304" pitchFamily="18" charset="0"/>
              </a:rPr>
              <a:t> </a:t>
            </a:r>
            <a:r>
              <a:rPr lang="en-US" sz="2400" kern="0" dirty="0" err="1">
                <a:solidFill>
                  <a:srgbClr val="000000"/>
                </a:solidFill>
                <a:effectLst/>
                <a:ea typeface="Calibri" panose="020F0502020204030204" pitchFamily="34" charset="0"/>
              </a:rPr>
              <a:t>vào</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giấy</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nộp</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tiết</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học</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sau</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lấy</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điểm</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thường</a:t>
            </a:r>
            <a:r>
              <a:rPr lang="en-US" sz="2400" kern="0" dirty="0">
                <a:solidFill>
                  <a:srgbClr val="000000"/>
                </a:solidFill>
                <a:effectLst/>
                <a:ea typeface="Calibri" panose="020F0502020204030204" pitchFamily="34" charset="0"/>
              </a:rPr>
              <a:t> </a:t>
            </a:r>
            <a:r>
              <a:rPr lang="en-US" sz="2400" kern="0" dirty="0" err="1">
                <a:solidFill>
                  <a:srgbClr val="000000"/>
                </a:solidFill>
                <a:effectLst/>
                <a:ea typeface="Calibri" panose="020F0502020204030204" pitchFamily="34" charset="0"/>
              </a:rPr>
              <a:t>xuyên</a:t>
            </a:r>
            <a:endParaRPr lang="en-US" sz="2400" dirty="0"/>
          </a:p>
        </p:txBody>
      </p:sp>
    </p:spTree>
  </p:cSld>
  <p:clrMapOvr>
    <a:masterClrMapping/>
  </p:clrMapOvr>
  <p:transition advClick="0">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fld id="{00000000-1234-1234-1234-123412341234}" type="slidenum">
              <a:rPr lang="en-GB" smtClean="0">
                <a:solidFill>
                  <a:srgbClr val="51B148"/>
                </a:solidFill>
              </a:rPr>
            </a:fld>
            <a:endParaRPr lang="en-GB">
              <a:solidFill>
                <a:srgbClr val="51B148"/>
              </a:solidFill>
            </a:endParaRPr>
          </a:p>
        </p:txBody>
      </p:sp>
      <p:pic>
        <p:nvPicPr>
          <p:cNvPr id="7170" name="Picture 2" descr="Mẫu slide cảm ơn, kết thúc đẹp nhất cho Powerpoint, Background powerp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835" y="1"/>
            <a:ext cx="12159165" cy="6892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p:cNvPicPr>
            <a:picLocks noChangeAspect="1"/>
          </p:cNvPicPr>
          <p:nvPr/>
        </p:nvPicPr>
        <p:blipFill>
          <a:blip r:embed="rId2"/>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32 Points 42"/>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545725" y="198141"/>
            <a:ext cx="1182549" cy="779025"/>
          </a:xfrm>
          <a:prstGeom prst="rect">
            <a:avLst/>
          </a:prstGeom>
        </p:spPr>
      </p:pic>
      <p:pic>
        <p:nvPicPr>
          <p:cNvPr id="7" name="Kbc (2)(0)">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087288" y="6986827"/>
            <a:ext cx="209424" cy="209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00">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QWrong">
            <a:hlinkClick r:id="" action="ppaction://noaction">
              <a:snd r:embed="rId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QCorrect">
            <a:hlinkClick r:id="" action="ppaction://noaction">
              <a:snd r:embed="rId2"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2" name="QuestionText">
            <a:hlinkClick r:id="" action="ppaction://macro?name=ShowAnswers"/>
          </p:cNvPr>
          <p:cNvSpPr>
            <a:spLocks noChangeArrowheads="1"/>
          </p:cNvSpPr>
          <p:nvPr/>
        </p:nvSpPr>
        <p:spPr bwMode="auto">
          <a:xfrm>
            <a:off x="172492" y="237560"/>
            <a:ext cx="10342491" cy="3600848"/>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a:spcBef>
                <a:spcPts val="0"/>
              </a:spcBef>
              <a:spcAft>
                <a:spcPts val="0"/>
              </a:spcAft>
            </a:pPr>
            <a:endParaRPr lang="en-US" sz="2400" b="1" dirty="0">
              <a:solidFill>
                <a:srgbClr val="FFFF00"/>
              </a:solidFill>
              <a:ea typeface="Times New Roman" panose="02020603050405020304" pitchFamily="18" charset="0"/>
            </a:endParaRPr>
          </a:p>
          <a:p>
            <a:pPr marL="0" marR="0">
              <a:spcBef>
                <a:spcPts val="0"/>
              </a:spcBef>
              <a:spcAft>
                <a:spcPts val="0"/>
              </a:spcAft>
            </a:pPr>
            <a:endParaRPr lang="en-US" sz="2400" b="1" dirty="0">
              <a:solidFill>
                <a:srgbClr val="FFFF00"/>
              </a:solidFill>
              <a:ea typeface="Times New Roman" panose="02020603050405020304" pitchFamily="18" charset="0"/>
            </a:endParaRPr>
          </a:p>
          <a:p>
            <a:pPr marL="0" marR="0">
              <a:spcBef>
                <a:spcPts val="0"/>
              </a:spcBef>
              <a:spcAft>
                <a:spcPts val="0"/>
              </a:spcAft>
            </a:pPr>
            <a:endParaRPr lang="en-US" sz="2400" b="1" dirty="0">
              <a:solidFill>
                <a:srgbClr val="FFFF00"/>
              </a:solidFill>
              <a:ea typeface="Times New Roman" panose="02020603050405020304" pitchFamily="18" charset="0"/>
            </a:endParaRPr>
          </a:p>
          <a:p>
            <a:pPr marL="0" marR="0">
              <a:spcBef>
                <a:spcPts val="0"/>
              </a:spcBef>
              <a:spcAft>
                <a:spcPts val="0"/>
              </a:spcAft>
            </a:pPr>
            <a:endParaRPr lang="en-US" sz="2400" b="1" dirty="0">
              <a:solidFill>
                <a:srgbClr val="FFFF00"/>
              </a:solidFill>
              <a:ea typeface="Times New Roman" panose="02020603050405020304" pitchFamily="18" charset="0"/>
            </a:endParaRPr>
          </a:p>
          <a:p>
            <a:pPr marL="0" marR="0">
              <a:spcBef>
                <a:spcPts val="0"/>
              </a:spcBef>
              <a:spcAft>
                <a:spcPts val="0"/>
              </a:spcAft>
            </a:pPr>
            <a:r>
              <a:rPr lang="en-US" sz="2400" b="1" dirty="0" err="1">
                <a:solidFill>
                  <a:srgbClr val="FFFF00"/>
                </a:solidFill>
                <a:ea typeface="Times New Roman" panose="02020603050405020304" pitchFamily="18" charset="0"/>
              </a:rPr>
              <a:t>Câu</a:t>
            </a:r>
            <a:r>
              <a:rPr lang="en-US" sz="2400" b="1" dirty="0">
                <a:solidFill>
                  <a:srgbClr val="FFFF00"/>
                </a:solidFill>
                <a:ea typeface="Times New Roman" panose="02020603050405020304" pitchFamily="18" charset="0"/>
              </a:rPr>
              <a:t> 1:</a:t>
            </a:r>
            <a:r>
              <a:rPr lang="en-US" sz="2400" dirty="0">
                <a:solidFill>
                  <a:srgbClr val="FFFF00"/>
                </a:solidFill>
                <a:ea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Có</a:t>
            </a:r>
            <a:r>
              <a:rPr lang="en-US" sz="2400" dirty="0">
                <a:solidFill>
                  <a:srgbClr val="FFFF00"/>
                </a:solidFill>
                <a:effectLst/>
                <a:ea typeface="Calibri" panose="020F0502020204030204" pitchFamily="34" charset="0"/>
                <a:cs typeface="Times New Roman" panose="02020603050405020304" pitchFamily="18" charset="0"/>
              </a:rPr>
              <a:t> bao </a:t>
            </a:r>
            <a:r>
              <a:rPr lang="en-US" sz="2400" dirty="0" err="1">
                <a:solidFill>
                  <a:srgbClr val="FFFF00"/>
                </a:solidFill>
                <a:effectLst/>
                <a:ea typeface="Calibri" panose="020F0502020204030204" pitchFamily="34" charset="0"/>
                <a:cs typeface="Times New Roman" panose="02020603050405020304" pitchFamily="18" charset="0"/>
              </a:rPr>
              <a:t>nhiêu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phát</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biểu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sau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đây</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đúng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với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vai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trò</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và</a:t>
            </a:r>
            <a:r>
              <a:rPr lang="en-US" sz="2400" dirty="0">
                <a:solidFill>
                  <a:srgbClr val="FFFF00"/>
                </a:solidFill>
                <a:effectLst/>
                <a:ea typeface="Calibri" panose="020F0502020204030204" pitchFamily="34" charset="0"/>
                <a:cs typeface="Times New Roman" panose="02020603050405020304" pitchFamily="18" charset="0"/>
              </a:rPr>
              <a:t> </a:t>
            </a:r>
            <a:endParaRPr lang="en-US" sz="2400" dirty="0">
              <a:solidFill>
                <a:srgbClr val="FFFF00"/>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US" sz="2400" dirty="0" err="1">
                <a:solidFill>
                  <a:srgbClr val="FFFF00"/>
                </a:solidFill>
                <a:effectLst/>
                <a:ea typeface="Calibri" panose="020F0502020204030204" pitchFamily="34" charset="0"/>
                <a:cs typeface="Times New Roman" panose="02020603050405020304" pitchFamily="18" charset="0"/>
              </a:rPr>
              <a:t>ứng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dụng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của</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kĩ</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thuật</a:t>
            </a:r>
            <a:r>
              <a:rPr lang="en-US" sz="2400" dirty="0">
                <a:solidFill>
                  <a:srgbClr val="FFFF00"/>
                </a:solidFill>
                <a:effectLst/>
                <a:ea typeface="Arial" panose="020B0604020202020204" pitchFamily="34" charset="0"/>
                <a:cs typeface="Times New Roman" panose="02020603050405020304" pitchFamily="18" charset="0"/>
              </a:rPr>
              <a:t> PCR?</a:t>
            </a:r>
            <a:endParaRPr lang="en-US" sz="2400" dirty="0">
              <a:solidFill>
                <a:srgbClr val="FFFF00"/>
              </a:solidFill>
              <a:effectLst/>
              <a:ea typeface="Arial" panose="020B0604020202020204" pitchFamily="34" charset="0"/>
              <a:cs typeface="Times New Roman" panose="02020603050405020304" pitchFamily="18" charset="0"/>
            </a:endParaRPr>
          </a:p>
          <a:p>
            <a:pPr marL="514350" marR="0" indent="-514350">
              <a:spcBef>
                <a:spcPts val="0"/>
              </a:spcBef>
              <a:spcAft>
                <a:spcPts val="0"/>
              </a:spcAft>
              <a:buAutoNum type="romanUcParenBoth"/>
            </a:pPr>
            <a:r>
              <a:rPr lang="vi-VN" sz="2400" dirty="0">
                <a:solidFill>
                  <a:srgbClr val="FFFF00"/>
                </a:solidFill>
                <a:effectLst/>
                <a:ea typeface="Arial" panose="020B0604020202020204" pitchFamily="34" charset="0"/>
                <a:cs typeface="Times New Roman" panose="02020603050405020304" pitchFamily="18" charset="0"/>
              </a:rPr>
              <a:t>Nhân thành nhiều bản sao DNA từ một đoạn DNA ban đầu.</a:t>
            </a:r>
            <a:endParaRPr lang="en-US" sz="2400" dirty="0">
              <a:solidFill>
                <a:srgbClr val="FFFF00"/>
              </a:solidFill>
              <a:ea typeface="Calibri" panose="020F0502020204030204" pitchFamily="34" charset="0"/>
            </a:endParaRPr>
          </a:p>
          <a:p>
            <a:pPr marL="514350" marR="0" indent="-514350">
              <a:spcBef>
                <a:spcPts val="0"/>
              </a:spcBef>
              <a:spcAft>
                <a:spcPts val="0"/>
              </a:spcAft>
              <a:buAutoNum type="romanUcParenBoth"/>
            </a:pPr>
            <a:r>
              <a:rPr lang="vi-VN" sz="2400" dirty="0">
                <a:solidFill>
                  <a:srgbClr val="FFFF00"/>
                </a:solidFill>
                <a:effectLst/>
                <a:ea typeface="Arial" panose="020B0604020202020204" pitchFamily="34" charset="0"/>
                <a:cs typeface="Times New Roman" panose="02020603050405020304" pitchFamily="18" charset="0"/>
              </a:rPr>
              <a:t>Phân tách các đoạn DNA/RNA theo khối lượng/kích thước.</a:t>
            </a:r>
            <a:endParaRPr lang="en-US" sz="2400" dirty="0">
              <a:solidFill>
                <a:srgbClr val="FFFF00"/>
              </a:solidFill>
              <a:ea typeface="Calibri" panose="020F0502020204030204" pitchFamily="34" charset="0"/>
            </a:endParaRPr>
          </a:p>
          <a:p>
            <a:pPr marL="514350" marR="0" indent="-514350">
              <a:spcBef>
                <a:spcPts val="0"/>
              </a:spcBef>
              <a:spcAft>
                <a:spcPts val="0"/>
              </a:spcAft>
              <a:buAutoNum type="romanUcParenBoth"/>
            </a:pPr>
            <a:r>
              <a:rPr lang="en-US" sz="2400" dirty="0" err="1">
                <a:solidFill>
                  <a:srgbClr val="FFFF00"/>
                </a:solidFill>
                <a:effectLst/>
                <a:ea typeface="Arial" panose="020B0604020202020204" pitchFamily="34" charset="0"/>
                <a:cs typeface="Times New Roman" panose="02020603050405020304" pitchFamily="18" charset="0"/>
              </a:rPr>
              <a:t>Kết</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hợp</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với</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kĩ</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thuật</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giải</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trình</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tự</a:t>
            </a:r>
            <a:r>
              <a:rPr lang="en-US" sz="2400" dirty="0">
                <a:solidFill>
                  <a:srgbClr val="FFFF00"/>
                </a:solidFill>
                <a:effectLst/>
                <a:ea typeface="Arial" panose="020B0604020202020204" pitchFamily="34" charset="0"/>
                <a:cs typeface="Times New Roman" panose="02020603050405020304" pitchFamily="18" charset="0"/>
              </a:rPr>
              <a:t> gene </a:t>
            </a:r>
            <a:r>
              <a:rPr lang="en-US" sz="2400" dirty="0" err="1">
                <a:solidFill>
                  <a:srgbClr val="FFFF00"/>
                </a:solidFill>
                <a:effectLst/>
                <a:ea typeface="Arial" panose="020B0604020202020204" pitchFamily="34" charset="0"/>
                <a:cs typeface="Times New Roman" panose="02020603050405020304" pitchFamily="18" charset="0"/>
              </a:rPr>
              <a:t>dùng</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để</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xét</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nghiệm</a:t>
            </a:r>
            <a:r>
              <a:rPr lang="en-US" sz="2400" dirty="0">
                <a:solidFill>
                  <a:srgbClr val="FFFF00"/>
                </a:solidFill>
                <a:effectLst/>
                <a:ea typeface="Arial" panose="020B0604020202020204" pitchFamily="34" charset="0"/>
                <a:cs typeface="Times New Roman" panose="02020603050405020304" pitchFamily="18" charset="0"/>
              </a:rPr>
              <a:t> DNA </a:t>
            </a:r>
            <a:endParaRPr lang="en-US" sz="2400" dirty="0">
              <a:solidFill>
                <a:srgbClr val="FFFF00"/>
              </a:solidFill>
              <a:effectLst/>
              <a:ea typeface="Arial" panose="020B0604020202020204" pitchFamily="34" charset="0"/>
              <a:cs typeface="Times New Roman" panose="02020603050405020304" pitchFamily="18" charset="0"/>
            </a:endParaRPr>
          </a:p>
          <a:p>
            <a:pPr marR="0">
              <a:spcBef>
                <a:spcPts val="0"/>
              </a:spcBef>
              <a:spcAft>
                <a:spcPts val="0"/>
              </a:spcAft>
            </a:pPr>
            <a:r>
              <a:rPr lang="en-US" sz="2400" dirty="0" err="1">
                <a:solidFill>
                  <a:srgbClr val="FFFF00"/>
                </a:solidFill>
                <a:effectLst/>
                <a:ea typeface="Arial" panose="020B0604020202020204" pitchFamily="34" charset="0"/>
                <a:cs typeface="Times New Roman" panose="02020603050405020304" pitchFamily="18" charset="0"/>
              </a:rPr>
              <a:t>truy</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tìm</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tội</a:t>
            </a:r>
            <a:r>
              <a:rPr lang="en-US" sz="2400" dirty="0">
                <a:solidFill>
                  <a:srgbClr val="FFFF00"/>
                </a:solidFill>
                <a:effectLst/>
                <a:ea typeface="Arial" panose="020B0604020202020204" pitchFamily="34" charset="0"/>
                <a:cs typeface="Times New Roman" panose="02020603050405020304" pitchFamily="18" charset="0"/>
              </a:rPr>
              <a:t> </a:t>
            </a:r>
            <a:r>
              <a:rPr lang="en-US" sz="2400" dirty="0" err="1">
                <a:solidFill>
                  <a:srgbClr val="FFFF00"/>
                </a:solidFill>
                <a:effectLst/>
                <a:ea typeface="Arial" panose="020B0604020202020204" pitchFamily="34" charset="0"/>
                <a:cs typeface="Times New Roman" panose="02020603050405020304" pitchFamily="18" charset="0"/>
              </a:rPr>
              <a:t>phạm</a:t>
            </a:r>
            <a:endParaRPr lang="en-US" sz="2400" dirty="0">
              <a:solidFill>
                <a:srgbClr val="FFFF00"/>
              </a:solidFill>
              <a:ea typeface="Calibri" panose="020F0502020204030204" pitchFamily="34" charset="0"/>
              <a:cs typeface="Times New Roman" panose="02020603050405020304" pitchFamily="18" charset="0"/>
            </a:endParaRPr>
          </a:p>
          <a:p>
            <a:pPr marR="0">
              <a:spcBef>
                <a:spcPts val="0"/>
              </a:spcBef>
              <a:spcAft>
                <a:spcPts val="0"/>
              </a:spcAft>
            </a:pPr>
            <a:r>
              <a:rPr lang="en-US" sz="2400" dirty="0">
                <a:solidFill>
                  <a:srgbClr val="FFFF00"/>
                </a:solidFill>
                <a:ea typeface="Arial" panose="020B0604020202020204" pitchFamily="34" charset="0"/>
                <a:cs typeface="Times New Roman" panose="02020603050405020304" pitchFamily="18" charset="0"/>
              </a:rPr>
              <a:t>(IV) </a:t>
            </a:r>
            <a:r>
              <a:rPr lang="vi-VN" sz="2400" dirty="0">
                <a:solidFill>
                  <a:srgbClr val="FFFF00"/>
                </a:solidFill>
                <a:effectLst/>
                <a:ea typeface="Arial" panose="020B0604020202020204" pitchFamily="34" charset="0"/>
                <a:cs typeface="Times New Roman" panose="02020603050405020304" pitchFamily="18" charset="0"/>
              </a:rPr>
              <a:t>Xác định trình tự </a:t>
            </a:r>
            <a:r>
              <a:rPr lang="vi-VN" sz="2400" dirty="0" err="1">
                <a:solidFill>
                  <a:srgbClr val="FFFF00"/>
                </a:solidFill>
                <a:effectLst/>
                <a:ea typeface="Arial" panose="020B0604020202020204" pitchFamily="34" charset="0"/>
                <a:cs typeface="Times New Roman" panose="02020603050405020304" pitchFamily="18" charset="0"/>
              </a:rPr>
              <a:t>nucleotide</a:t>
            </a:r>
            <a:r>
              <a:rPr lang="vi-VN" sz="2400" dirty="0">
                <a:solidFill>
                  <a:srgbClr val="FFFF00"/>
                </a:solidFill>
                <a:effectLst/>
                <a:ea typeface="Arial" panose="020B0604020202020204" pitchFamily="34" charset="0"/>
                <a:cs typeface="Times New Roman" panose="02020603050405020304" pitchFamily="18" charset="0"/>
              </a:rPr>
              <a:t> trên DNA</a:t>
            </a:r>
            <a:r>
              <a:rPr lang="vi-VN" sz="2400" dirty="0">
                <a:solidFill>
                  <a:srgbClr val="000000"/>
                </a:solidFill>
                <a:effectLst/>
                <a:ea typeface="Arial" panose="020B0604020202020204" pitchFamily="34" charset="0"/>
                <a:cs typeface="Times New Roman" panose="02020603050405020304" pitchFamily="18" charset="0"/>
              </a:rPr>
              <a:t>.</a:t>
            </a:r>
            <a:endParaRPr lang="en-US" sz="2400" dirty="0">
              <a:solidFill>
                <a:srgbClr val="000000"/>
              </a:solidFill>
              <a:effectLst/>
              <a:ea typeface="Calibri" panose="020F0502020204030204" pitchFamily="34" charset="0"/>
            </a:endParaRPr>
          </a:p>
          <a:p>
            <a:pPr marL="0" marR="0">
              <a:spcBef>
                <a:spcPts val="0"/>
              </a:spcBef>
              <a:spcAft>
                <a:spcPts val="0"/>
              </a:spcAft>
            </a:pPr>
            <a:endParaRPr lang="en-US" sz="2400" dirty="0">
              <a:solidFill>
                <a:srgbClr val="FFFF00"/>
              </a:solidFill>
              <a:effectLst/>
              <a:ea typeface="Arial" panose="020B0604020202020204" pitchFamily="34" charset="0"/>
              <a:cs typeface="Times New Roman" panose="02020603050405020304" pitchFamily="18" charset="0"/>
            </a:endParaRPr>
          </a:p>
          <a:p>
            <a:pPr marL="0" marR="0">
              <a:spcBef>
                <a:spcPts val="0"/>
              </a:spcBef>
              <a:spcAft>
                <a:spcPts val="0"/>
              </a:spcAft>
            </a:pPr>
            <a:endParaRPr lang="en-US" sz="2400" dirty="0">
              <a:solidFill>
                <a:srgbClr val="FFFF00"/>
              </a:solidFill>
              <a:effectLst/>
              <a:ea typeface="Arial" panose="020B0604020202020204" pitchFamily="34" charset="0"/>
              <a:cs typeface="Times New Roman" panose="02020603050405020304" pitchFamily="18" charset="0"/>
            </a:endParaRPr>
          </a:p>
          <a:p>
            <a:pPr marL="0" marR="0">
              <a:spcBef>
                <a:spcPts val="0"/>
              </a:spcBef>
              <a:spcAft>
                <a:spcPts val="0"/>
              </a:spcAft>
            </a:pPr>
            <a:endParaRPr lang="en-US" sz="3200" dirty="0">
              <a:solidFill>
                <a:srgbClr val="FFFF00"/>
              </a:solidFill>
              <a:effectLst/>
              <a:ea typeface="Calibri" panose="020F0502020204030204" pitchFamily="34" charset="0"/>
            </a:endParaRPr>
          </a:p>
          <a:p>
            <a:pPr algn="just">
              <a:lnSpc>
                <a:spcPct val="115000"/>
              </a:lnSpc>
              <a:spcAft>
                <a:spcPts val="0"/>
              </a:spcAft>
            </a:pPr>
            <a:endParaRPr lang="en-US" sz="3200" dirty="0">
              <a:solidFill>
                <a:srgbClr val="FFFF00"/>
              </a:solidFill>
              <a:effectLst/>
              <a:latin typeface="Calibri" panose="020F0502020204030204" pitchFamily="34" charset="0"/>
              <a:ea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368094"/>
            <a:ext cx="4796858" cy="106059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just">
              <a:lnSpc>
                <a:spcPct val="115000"/>
              </a:lnSpc>
              <a:spcAft>
                <a:spcPts val="0"/>
              </a:spcAft>
            </a:pPr>
            <a:r>
              <a:rPr lang="en-US" sz="2400" dirty="0">
                <a:solidFill>
                  <a:srgbClr val="FFFF00"/>
                </a:solidFill>
                <a:effectLst/>
                <a:latin typeface="Calibri" panose="020F0502020204030204" pitchFamily="34" charset="0"/>
                <a:ea typeface="Calibri" panose="020F0502020204030204" pitchFamily="34" charset="0"/>
              </a:rPr>
              <a:t>4</a:t>
            </a:r>
            <a:endParaRPr lang="en-US" sz="2400" dirty="0">
              <a:solidFill>
                <a:srgbClr val="FFFF00"/>
              </a:solidFill>
              <a:effectLst/>
              <a:latin typeface="Calibri" panose="020F0502020204030204" pitchFamily="34" charset="0"/>
              <a:ea typeface="Calibri" panose="020F0502020204030204" pitchFamily="34" charset="0"/>
            </a:endParaRPr>
          </a:p>
        </p:txBody>
      </p:sp>
      <p:sp>
        <p:nvSpPr>
          <p:cNvPr id="77861" name="AnswerC"/>
          <p:cNvSpPr>
            <a:spLocks noChangeArrowheads="1"/>
          </p:cNvSpPr>
          <p:nvPr/>
        </p:nvSpPr>
        <p:spPr bwMode="auto">
          <a:xfrm>
            <a:off x="676086" y="5364365"/>
            <a:ext cx="4437413" cy="111043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just">
              <a:lnSpc>
                <a:spcPct val="115000"/>
              </a:lnSpc>
              <a:spcAft>
                <a:spcPts val="0"/>
              </a:spcAft>
            </a:pPr>
            <a:r>
              <a:rPr lang="en-US" sz="2400" dirty="0">
                <a:solidFill>
                  <a:srgbClr val="FFFF00"/>
                </a:solidFill>
                <a:effectLst/>
                <a:latin typeface="Calibri" panose="020F0502020204030204" pitchFamily="34" charset="0"/>
                <a:ea typeface="Calibri" panose="020F0502020204030204" pitchFamily="34" charset="0"/>
              </a:rPr>
              <a:t>3</a:t>
            </a:r>
            <a:endParaRPr lang="en-US" sz="2400" dirty="0">
              <a:solidFill>
                <a:srgbClr val="FFFF00"/>
              </a:solidFill>
              <a:effectLst/>
              <a:latin typeface="Calibri" panose="020F0502020204030204" pitchFamily="34" charset="0"/>
              <a:ea typeface="Calibri" panose="020F0502020204030204" pitchFamily="34" charset="0"/>
            </a:endParaRPr>
          </a:p>
        </p:txBody>
      </p:sp>
      <p:sp>
        <p:nvSpPr>
          <p:cNvPr id="77864" name="AnswerB"/>
          <p:cNvSpPr>
            <a:spLocks noChangeArrowheads="1"/>
          </p:cNvSpPr>
          <p:nvPr/>
        </p:nvSpPr>
        <p:spPr bwMode="auto">
          <a:xfrm>
            <a:off x="5297819" y="3999378"/>
            <a:ext cx="4787305" cy="133815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400" dirty="0">
                <a:solidFill>
                  <a:srgbClr val="FFFF00"/>
                </a:solidFill>
                <a:latin typeface="Times New Roman" panose="02020603050405020304" pitchFamily="18" charset="0"/>
                <a:ea typeface="Times New Roman" panose="02020603050405020304" pitchFamily="18" charset="0"/>
              </a:rPr>
              <a:t> </a:t>
            </a:r>
            <a:r>
              <a:rPr lang="en-US" sz="2800" dirty="0">
                <a:solidFill>
                  <a:srgbClr val="FFFF00"/>
                </a:solidFill>
                <a:latin typeface="Times New Roman" panose="02020603050405020304" pitchFamily="18" charset="0"/>
                <a:ea typeface="Times New Roman" panose="02020603050405020304" pitchFamily="18" charset="0"/>
              </a:rPr>
              <a:t>2</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3" name="AnswerA"/>
          <p:cNvSpPr>
            <a:spLocks noChangeArrowheads="1"/>
          </p:cNvSpPr>
          <p:nvPr/>
        </p:nvSpPr>
        <p:spPr bwMode="auto">
          <a:xfrm>
            <a:off x="704711" y="3957675"/>
            <a:ext cx="4437413" cy="133834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rPr>
              <a:t>1</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 </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1" name="Start">
            <a:hlinkClick r:id="" action="ppaction://macro?name=StartFastestFinger"/>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Bắt</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đầu</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1738" r="21801"/>
          <a:stretch>
            <a:fillRect/>
          </a:stretch>
        </p:blipFill>
        <p:spPr>
          <a:xfrm>
            <a:off x="10506309" y="5549988"/>
            <a:ext cx="1385454" cy="1293362"/>
          </a:xfrm>
          <a:prstGeom prst="flowChartConnector">
            <a:avLst/>
          </a:prstGeom>
        </p:spPr>
      </p:pic>
      <p:pic>
        <p:nvPicPr>
          <p:cNvPr id="162" name="Kbc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Oval 1"/>
          <p:cNvSpPr/>
          <p:nvPr/>
        </p:nvSpPr>
        <p:spPr>
          <a:xfrm>
            <a:off x="5169597" y="4527538"/>
            <a:ext cx="848736" cy="517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9"/>
                                        </p:tgtEl>
                                      </p:cBhvr>
                                    </p:cmd>
                                  </p:childTnLst>
                                </p:cTn>
                              </p:par>
                            </p:childTnLst>
                          </p:cTn>
                        </p:par>
                      </p:childTnLst>
                    </p:cTn>
                  </p:par>
                </p:childTnLst>
              </p:cTn>
              <p:nextCondLst>
                <p:cond evt="onClick" delay="0">
                  <p:tgtEl>
                    <p:spTgt spid="131"/>
                  </p:tgtEl>
                </p:cond>
              </p:nextCondLst>
            </p:seq>
            <p:video>
              <p:cMediaNode vol="80000">
                <p:cTn id="22" fill="hold" display="0">
                  <p:stCondLst>
                    <p:cond delay="indefinite"/>
                  </p:stCondLst>
                </p:cTn>
                <p:tgtEl>
                  <p:spTgt spid="159"/>
                </p:tgtEl>
              </p:cMediaNode>
            </p:video>
            <p:audio>
              <p:cMediaNode vol="57500" numSld="999" showWhenStopped="0">
                <p:cTn id="23" fill="hold" display="0">
                  <p:stCondLst>
                    <p:cond delay="indefinite"/>
                  </p:stCondLst>
                  <p:endCondLst>
                    <p:cond evt="onStopAudio" delay="0">
                      <p:tgtEl>
                        <p:sldTgt/>
                      </p:tgtEl>
                    </p:cond>
                  </p:endCondLst>
                </p:cTn>
                <p:tgtEl>
                  <p:spTgt spid="162"/>
                </p:tgtEl>
              </p:cMediaNode>
            </p:audio>
            <p:seq concurrent="1" nextAc="seek">
              <p:cTn id="24" restart="whenNotActive" fill="hold" evtFilter="cancelBubble" nodeType="interactiveSeq">
                <p:stCondLst>
                  <p:cond evt="onClick" delay="0">
                    <p:tgtEl>
                      <p:spTgt spid="77864"/>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repeatCount="indefinite" fill="hold" grpId="0" nodeType="clickEffect">
                                  <p:stCondLst>
                                    <p:cond delay="0"/>
                                  </p:stCondLst>
                                  <p:childTnLst>
                                    <p:animClr clrSpc="rgb" dir="cw">
                                      <p:cBhvr override="childStyle">
                                        <p:cTn id="28" dur="500" fill="hold"/>
                                        <p:tgtEl>
                                          <p:spTgt spid="77864"/>
                                        </p:tgtEl>
                                        <p:attrNameLst>
                                          <p:attrName>style.color</p:attrName>
                                        </p:attrNameLst>
                                      </p:cBhvr>
                                      <p:to>
                                        <a:srgbClr val="00B050"/>
                                      </p:to>
                                    </p:animClr>
                                    <p:animClr clrSpc="rgb" dir="cw">
                                      <p:cBhvr>
                                        <p:cTn id="29" dur="500" fill="hold"/>
                                        <p:tgtEl>
                                          <p:spTgt spid="77864"/>
                                        </p:tgtEl>
                                        <p:attrNameLst>
                                          <p:attrName>fillcolor</p:attrName>
                                        </p:attrNameLst>
                                      </p:cBhvr>
                                      <p:to>
                                        <a:srgbClr val="00B050"/>
                                      </p:to>
                                    </p:animClr>
                                    <p:set>
                                      <p:cBhvr>
                                        <p:cTn id="30" dur="500" fill="hold"/>
                                        <p:tgtEl>
                                          <p:spTgt spid="77864"/>
                                        </p:tgtEl>
                                        <p:attrNameLst>
                                          <p:attrName>fill.type</p:attrName>
                                        </p:attrNameLst>
                                      </p:cBhvr>
                                      <p:to>
                                        <p:strVal val="solid"/>
                                      </p:to>
                                    </p:set>
                                    <p:set>
                                      <p:cBhvr>
                                        <p:cTn id="31" dur="500" fill="hold"/>
                                        <p:tgtEl>
                                          <p:spTgt spid="7786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09 Who's Was Correct_.wav"/>
                                        </p:tgtEl>
                                      </p:cMediaNode>
                                    </p:audio>
                                  </p:subTnLst>
                                </p:cTn>
                              </p:par>
                            </p:childTnLst>
                          </p:cTn>
                        </p:par>
                      </p:childTnLst>
                    </p:cTn>
                  </p:par>
                </p:childTnLst>
              </p:cTn>
              <p:nextCondLst>
                <p:cond evt="onClick" delay="0">
                  <p:tgtEl>
                    <p:spTgt spid="77864"/>
                  </p:tgtEl>
                </p:cond>
              </p:nextCondLst>
            </p:seq>
            <p:seq concurrent="1" nextAc="seek">
              <p:cTn id="32" restart="whenNotActive" fill="hold" evtFilter="cancelBubble" nodeType="interactiveSeq">
                <p:stCondLst>
                  <p:cond evt="onClick" delay="0">
                    <p:tgtEl>
                      <p:spTgt spid="7786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3"/>
                                        </p:tgtEl>
                                        <p:attrNameLst>
                                          <p:attrName>style.color</p:attrName>
                                        </p:attrNameLst>
                                      </p:cBhvr>
                                      <p:to>
                                        <a:srgbClr val="C00000"/>
                                      </p:to>
                                    </p:animClr>
                                    <p:animClr clrSpc="rgb" dir="cw">
                                      <p:cBhvr>
                                        <p:cTn id="37" dur="500" fill="hold"/>
                                        <p:tgtEl>
                                          <p:spTgt spid="77863"/>
                                        </p:tgtEl>
                                        <p:attrNameLst>
                                          <p:attrName>fillcolor</p:attrName>
                                        </p:attrNameLst>
                                      </p:cBhvr>
                                      <p:to>
                                        <a:srgbClr val="C00000"/>
                                      </p:to>
                                    </p:animClr>
                                    <p:set>
                                      <p:cBhvr>
                                        <p:cTn id="38" dur="500" fill="hold"/>
                                        <p:tgtEl>
                                          <p:spTgt spid="77863"/>
                                        </p:tgtEl>
                                        <p:attrNameLst>
                                          <p:attrName>fill.type</p:attrName>
                                        </p:attrNameLst>
                                      </p:cBhvr>
                                      <p:to>
                                        <p:strVal val="solid"/>
                                      </p:to>
                                    </p:set>
                                    <p:set>
                                      <p:cBhvr>
                                        <p:cTn id="39" dur="500" fill="hold"/>
                                        <p:tgtEl>
                                          <p:spTgt spid="7786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3"/>
                  </p:tgtEl>
                </p:cond>
              </p:nextCondLst>
            </p:seq>
            <p:seq concurrent="1" nextAc="seek">
              <p:cTn id="40" restart="whenNotActive" fill="hold" evtFilter="cancelBubble" nodeType="interactiveSeq">
                <p:stCondLst>
                  <p:cond evt="onClick" delay="0">
                    <p:tgtEl>
                      <p:spTgt spid="77861"/>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1"/>
                                        </p:tgtEl>
                                        <p:attrNameLst>
                                          <p:attrName>style.color</p:attrName>
                                        </p:attrNameLst>
                                      </p:cBhvr>
                                      <p:to>
                                        <a:srgbClr val="C00000"/>
                                      </p:to>
                                    </p:animClr>
                                    <p:animClr clrSpc="rgb" dir="cw">
                                      <p:cBhvr>
                                        <p:cTn id="45" dur="500" fill="hold"/>
                                        <p:tgtEl>
                                          <p:spTgt spid="77861"/>
                                        </p:tgtEl>
                                        <p:attrNameLst>
                                          <p:attrName>fillcolor</p:attrName>
                                        </p:attrNameLst>
                                      </p:cBhvr>
                                      <p:to>
                                        <a:srgbClr val="C00000"/>
                                      </p:to>
                                    </p:animClr>
                                    <p:set>
                                      <p:cBhvr>
                                        <p:cTn id="46" dur="500" fill="hold"/>
                                        <p:tgtEl>
                                          <p:spTgt spid="77861"/>
                                        </p:tgtEl>
                                        <p:attrNameLst>
                                          <p:attrName>fill.type</p:attrName>
                                        </p:attrNameLst>
                                      </p:cBhvr>
                                      <p:to>
                                        <p:strVal val="solid"/>
                                      </p:to>
                                    </p:set>
                                    <p:set>
                                      <p:cBhvr>
                                        <p:cTn id="47" dur="500" fill="hold"/>
                                        <p:tgtEl>
                                          <p:spTgt spid="7786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1"/>
                  </p:tgtEl>
                </p:cond>
              </p:nextCondLst>
            </p:seq>
            <p:seq concurrent="1" nextAc="seek">
              <p:cTn id="48" restart="whenNotActive" fill="hold" evtFilter="cancelBubble" nodeType="interactiveSeq">
                <p:stCondLst>
                  <p:cond evt="onClick" delay="0">
                    <p:tgtEl>
                      <p:spTgt spid="77862"/>
                    </p:tgtEl>
                  </p:cond>
                </p:stCondLst>
                <p:endSync evt="end" delay="0">
                  <p:rtn val="all"/>
                </p:endSync>
                <p:childTnLst>
                  <p:par>
                    <p:cTn id="49" fill="hold">
                      <p:stCondLst>
                        <p:cond delay="0"/>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77862"/>
                                        </p:tgtEl>
                                        <p:attrNameLst>
                                          <p:attrName>style.color</p:attrName>
                                        </p:attrNameLst>
                                      </p:cBhvr>
                                      <p:to>
                                        <a:srgbClr val="C00000"/>
                                      </p:to>
                                    </p:animClr>
                                    <p:animClr clrSpc="rgb" dir="cw">
                                      <p:cBhvr>
                                        <p:cTn id="53" dur="500" fill="hold"/>
                                        <p:tgtEl>
                                          <p:spTgt spid="77862"/>
                                        </p:tgtEl>
                                        <p:attrNameLst>
                                          <p:attrName>fillcolor</p:attrName>
                                        </p:attrNameLst>
                                      </p:cBhvr>
                                      <p:to>
                                        <a:srgbClr val="C00000"/>
                                      </p:to>
                                    </p:animClr>
                                    <p:set>
                                      <p:cBhvr>
                                        <p:cTn id="54" dur="500" fill="hold"/>
                                        <p:tgtEl>
                                          <p:spTgt spid="77862"/>
                                        </p:tgtEl>
                                        <p:attrNameLst>
                                          <p:attrName>fill.type</p:attrName>
                                        </p:attrNameLst>
                                      </p:cBhvr>
                                      <p:to>
                                        <p:strVal val="solid"/>
                                      </p:to>
                                    </p:set>
                                    <p:set>
                                      <p:cBhvr>
                                        <p:cTn id="55" dur="500" fill="hold"/>
                                        <p:tgtEl>
                                          <p:spTgt spid="778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QWrong">
            <a:hlinkClick r:id="" action="ppaction://noaction">
              <a:snd r:embed="rId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QCorrect">
            <a:hlinkClick r:id="" action="ppaction://noaction">
              <a:snd r:embed="rId2"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2" name="QuestionText">
            <a:hlinkClick r:id="" action="ppaction://macro?name=ShowAnswers"/>
          </p:cNvPr>
          <p:cNvSpPr>
            <a:spLocks noChangeArrowheads="1"/>
          </p:cNvSpPr>
          <p:nvPr/>
        </p:nvSpPr>
        <p:spPr bwMode="auto">
          <a:xfrm>
            <a:off x="233913" y="-460"/>
            <a:ext cx="10305132" cy="3908305"/>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nSpc>
                <a:spcPct val="115000"/>
              </a:lnSpc>
              <a:spcAft>
                <a:spcPts val="0"/>
              </a:spcAft>
            </a:pPr>
            <a:endParaRPr lang="en-US" sz="2400" b="1"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b="1"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b="1"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b="1"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r>
              <a:rPr lang="en-US" sz="2000" b="1" dirty="0" err="1">
                <a:solidFill>
                  <a:srgbClr val="FFFF00"/>
                </a:solidFill>
                <a:latin typeface="Calibri (Body)"/>
                <a:ea typeface="Calibri" panose="020F0502020204030204" pitchFamily="34" charset="0"/>
                <a:cs typeface="Calibri" panose="020F0502020204030204" pitchFamily="34" charset="0"/>
              </a:rPr>
              <a:t>Câu</a:t>
            </a:r>
            <a:r>
              <a:rPr lang="en-US" sz="2000" b="1" dirty="0">
                <a:solidFill>
                  <a:srgbClr val="FFFF00"/>
                </a:solidFill>
                <a:latin typeface="Calibri (Body)"/>
                <a:ea typeface="Calibri" panose="020F0502020204030204" pitchFamily="34" charset="0"/>
                <a:cs typeface="Calibri" panose="020F0502020204030204" pitchFamily="34" charset="0"/>
              </a:rPr>
              <a:t> 2</a:t>
            </a:r>
            <a:r>
              <a:rPr lang="en-US" sz="2000" b="1" i="1" dirty="0">
                <a:solidFill>
                  <a:srgbClr val="FFFF00"/>
                </a:solidFill>
                <a:latin typeface="Calibri (Body)"/>
                <a:ea typeface="Calibri" panose="020F0502020204030204" pitchFamily="34" charset="0"/>
                <a:cs typeface="Calibri" panose="020F0502020204030204" pitchFamily="34" charset="0"/>
              </a:rPr>
              <a:t>:</a:t>
            </a:r>
            <a:r>
              <a:rPr lang="en-US" sz="2000" dirty="0">
                <a:solidFill>
                  <a:srgbClr val="FFFF00"/>
                </a:solidFill>
                <a:latin typeface="Calibri (Body)"/>
                <a:ea typeface="Calibri" panose="020F0502020204030204" pitchFamily="34" charset="0"/>
                <a:cs typeface="Calibri" panose="020F0502020204030204" pitchFamily="34" charset="0"/>
              </a:rPr>
              <a:t> </a:t>
            </a:r>
            <a:r>
              <a:rPr lang="vi-VN" sz="2000" dirty="0">
                <a:solidFill>
                  <a:srgbClr val="FFFF00"/>
                </a:solidFill>
                <a:effectLst/>
                <a:latin typeface="Calibri (Body)"/>
                <a:ea typeface="Calibri" panose="020F0502020204030204" pitchFamily="34" charset="0"/>
                <a:cs typeface="Calibri" panose="020F0502020204030204" pitchFamily="34" charset="0"/>
              </a:rPr>
              <a:t>Quan sát </a:t>
            </a:r>
            <a:r>
              <a:rPr lang="vi-VN" sz="2000" i="1" dirty="0">
                <a:solidFill>
                  <a:srgbClr val="FFFF00"/>
                </a:solidFill>
                <a:effectLst/>
                <a:latin typeface="Calibri (Body)"/>
                <a:ea typeface="Calibri" panose="020F0502020204030204" pitchFamily="34" charset="0"/>
                <a:cs typeface="Calibri" panose="020F0502020204030204" pitchFamily="34" charset="0"/>
              </a:rPr>
              <a:t>Hình 2.4</a:t>
            </a:r>
            <a:r>
              <a:rPr lang="vi-VN" sz="2000" dirty="0">
                <a:solidFill>
                  <a:srgbClr val="FFFF00"/>
                </a:solidFill>
                <a:effectLst/>
                <a:latin typeface="Calibri (Body)"/>
                <a:ea typeface="Calibri" panose="020F0502020204030204" pitchFamily="34" charset="0"/>
                <a:cs typeface="Calibri" panose="020F0502020204030204" pitchFamily="34" charset="0"/>
              </a:rPr>
              <a:t> mô tả quy trình tách chiết DNA </a:t>
            </a:r>
            <a:endParaRPr lang="en-US" sz="2000" dirty="0">
              <a:solidFill>
                <a:srgbClr val="FFFF00"/>
              </a:solidFill>
              <a:effectLst/>
              <a:latin typeface="Calibri (Body)"/>
              <a:ea typeface="Calibri" panose="020F0502020204030204" pitchFamily="34" charset="0"/>
              <a:cs typeface="Calibri" panose="020F0502020204030204" pitchFamily="34" charset="0"/>
            </a:endParaRPr>
          </a:p>
          <a:p>
            <a:pPr>
              <a:lnSpc>
                <a:spcPct val="115000"/>
              </a:lnSpc>
              <a:spcAft>
                <a:spcPts val="0"/>
              </a:spcAft>
            </a:pPr>
            <a:r>
              <a:rPr lang="vi-VN" sz="2000" dirty="0">
                <a:solidFill>
                  <a:srgbClr val="FFFF00"/>
                </a:solidFill>
                <a:effectLst/>
                <a:latin typeface="Calibri (Body)"/>
                <a:ea typeface="Calibri" panose="020F0502020204030204" pitchFamily="34" charset="0"/>
                <a:cs typeface="Calibri" panose="020F0502020204030204" pitchFamily="34" charset="0"/>
              </a:rPr>
              <a:t>bằng phương pháp </a:t>
            </a:r>
            <a:r>
              <a:rPr lang="en-US" sz="2000" dirty="0" err="1">
                <a:solidFill>
                  <a:srgbClr val="FFFF00"/>
                </a:solidFill>
                <a:effectLst/>
                <a:latin typeface="Calibri (Body)"/>
                <a:ea typeface="Calibri" panose="020F0502020204030204" pitchFamily="34" charset="0"/>
                <a:cs typeface="Calibri" panose="020F0502020204030204" pitchFamily="34" charset="0"/>
              </a:rPr>
              <a:t>cột</a:t>
            </a:r>
            <a:r>
              <a:rPr lang="en-US" sz="2000" dirty="0">
                <a:solidFill>
                  <a:srgbClr val="FFFF00"/>
                </a:solidFill>
                <a:effectLst/>
                <a:latin typeface="Calibri (Body)"/>
                <a:ea typeface="Calibri" panose="020F0502020204030204" pitchFamily="34" charset="0"/>
                <a:cs typeface="Calibri" panose="020F0502020204030204" pitchFamily="34" charset="0"/>
              </a:rPr>
              <a:t> silica. </a:t>
            </a:r>
            <a:r>
              <a:rPr lang="en-US" sz="2000" dirty="0">
                <a:solidFill>
                  <a:srgbClr val="FFFF00"/>
                </a:solidFill>
                <a:latin typeface="Calibri (Body)"/>
                <a:ea typeface="Calibri" panose="020F0502020204030204" pitchFamily="34" charset="0"/>
                <a:cs typeface="Calibri" panose="020F0502020204030204" pitchFamily="34" charset="0"/>
              </a:rPr>
              <a:t>?</a:t>
            </a:r>
            <a:endParaRPr lang="en-US" sz="20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effectLst/>
              <a:latin typeface="Calibri (Body)"/>
              <a:ea typeface="Calibri" panose="020F0502020204030204" pitchFamily="34" charset="0"/>
              <a:cs typeface="Calibri" panose="020F0502020204030204" pitchFamily="34" charset="0"/>
            </a:endParaRPr>
          </a:p>
          <a:p>
            <a:pPr>
              <a:lnSpc>
                <a:spcPct val="115000"/>
              </a:lnSpc>
            </a:pPr>
            <a:r>
              <a:rPr lang="en-US" sz="2000" dirty="0" err="1">
                <a:solidFill>
                  <a:srgbClr val="FFFF00"/>
                </a:solidFill>
                <a:effectLst/>
                <a:ea typeface="Calibri" panose="020F0502020204030204" pitchFamily="34" charset="0"/>
                <a:cs typeface="Times New Roman" panose="02020603050405020304" pitchFamily="18" charset="0"/>
              </a:rPr>
              <a:t>Hãy</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chọn</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phát</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biểu</a:t>
            </a:r>
            <a:r>
              <a:rPr lang="en-US" sz="2000" dirty="0">
                <a:solidFill>
                  <a:srgbClr val="FFFF00"/>
                </a:solidFill>
                <a:effectLst/>
                <a:ea typeface="Calibri" panose="020F0502020204030204" pitchFamily="34" charset="0"/>
                <a:cs typeface="Times New Roman" panose="02020603050405020304" pitchFamily="18" charset="0"/>
              </a:rPr>
              <a:t> </a:t>
            </a:r>
            <a:r>
              <a:rPr lang="en-US" sz="2000" b="1" dirty="0">
                <a:solidFill>
                  <a:srgbClr val="FFFF00"/>
                </a:solidFill>
                <a:effectLst/>
                <a:ea typeface="Calibri" panose="020F0502020204030204" pitchFamily="34" charset="0"/>
                <a:cs typeface="Times New Roman" panose="02020603050405020304" pitchFamily="18" charset="0"/>
              </a:rPr>
              <a:t>SAI </a:t>
            </a:r>
            <a:r>
              <a:rPr lang="en-US" sz="2000" dirty="0" err="1">
                <a:solidFill>
                  <a:srgbClr val="FFFF00"/>
                </a:solidFill>
                <a:effectLst/>
                <a:ea typeface="Calibri" panose="020F0502020204030204" pitchFamily="34" charset="0"/>
                <a:cs typeface="Times New Roman" panose="02020603050405020304" pitchFamily="18" charset="0"/>
              </a:rPr>
              <a:t>về</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quy</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trình</a:t>
            </a:r>
            <a:r>
              <a:rPr lang="en-US" sz="2000" dirty="0">
                <a:solidFill>
                  <a:srgbClr val="FFFF00"/>
                </a:solidFill>
                <a:effectLst/>
                <a:ea typeface="Calibri" panose="020F0502020204030204" pitchFamily="34" charset="0"/>
                <a:cs typeface="Times New Roman" panose="02020603050405020304" pitchFamily="18" charset="0"/>
              </a:rPr>
              <a:t> </a:t>
            </a:r>
            <a:r>
              <a:rPr lang="en-US" sz="2000" dirty="0" err="1">
                <a:solidFill>
                  <a:srgbClr val="FFFF00"/>
                </a:solidFill>
                <a:effectLst/>
                <a:ea typeface="Calibri" panose="020F0502020204030204" pitchFamily="34" charset="0"/>
                <a:cs typeface="Times New Roman" panose="02020603050405020304" pitchFamily="18" charset="0"/>
              </a:rPr>
              <a:t>trên</a:t>
            </a:r>
            <a:r>
              <a:rPr lang="en-US" sz="2000" dirty="0">
                <a:solidFill>
                  <a:srgbClr val="FFFF00"/>
                </a:solidFill>
                <a:effectLst/>
                <a:ea typeface="Calibri" panose="020F0502020204030204" pitchFamily="34" charset="0"/>
                <a:cs typeface="Times New Roman" panose="02020603050405020304" pitchFamily="18" charset="0"/>
              </a:rPr>
              <a:t>.</a:t>
            </a:r>
            <a:endParaRPr lang="en-US" sz="2000" dirty="0">
              <a:solidFill>
                <a:srgbClr val="FFFF00"/>
              </a:solidFill>
              <a:effectLst/>
              <a:ea typeface="Calibri" panose="020F0502020204030204" pitchFamily="34" charset="0"/>
              <a:cs typeface="Times New Roman" panose="02020603050405020304" pitchFamily="18"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effectLst/>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latin typeface="Calibri (Body)"/>
              <a:ea typeface="Calibri" panose="020F0502020204030204" pitchFamily="34" charset="0"/>
              <a:cs typeface="Calibri" panose="020F0502020204030204" pitchFamily="34" charset="0"/>
            </a:endParaRPr>
          </a:p>
          <a:p>
            <a:pPr>
              <a:lnSpc>
                <a:spcPct val="115000"/>
              </a:lnSpc>
              <a:spcAft>
                <a:spcPts val="0"/>
              </a:spcAft>
            </a:pPr>
            <a:endParaRPr lang="en-US" sz="2400" dirty="0">
              <a:solidFill>
                <a:srgbClr val="FFFF00"/>
              </a:solidFill>
              <a:effectLst/>
              <a:latin typeface="Calibri (Body)"/>
              <a:ea typeface="Calibri" panose="020F0502020204030204" pitchFamily="34" charset="0"/>
              <a:cs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390976" y="5118820"/>
            <a:ext cx="4434840" cy="113192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a:r>
              <a:rPr lang="en-US" sz="2000" dirty="0" err="1">
                <a:solidFill>
                  <a:srgbClr val="FFFF00"/>
                </a:solidFill>
                <a:ea typeface="Calibri" panose="020F0502020204030204" pitchFamily="34" charset="0"/>
                <a:cs typeface="Times New Roman" panose="02020603050405020304" pitchFamily="18" charset="0"/>
              </a:rPr>
              <a:t>Nguyên</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lí</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chủ</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yếu</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của</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quy</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trình</a:t>
            </a:r>
            <a:endParaRPr lang="en-US" sz="2000" dirty="0">
              <a:solidFill>
                <a:srgbClr val="FFFF00"/>
              </a:solidFill>
              <a:ea typeface="Calibri" panose="020F0502020204030204" pitchFamily="34" charset="0"/>
              <a:cs typeface="Times New Roman" panose="02020603050405020304" pitchFamily="18" charset="0"/>
            </a:endParaRPr>
          </a:p>
          <a:p>
            <a:pPr lvl="0" algn="ct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là</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dựa</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trên</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sự</a:t>
            </a:r>
            <a:r>
              <a:rPr lang="vi-VN" sz="2000" dirty="0">
                <a:solidFill>
                  <a:srgbClr val="FFFF00"/>
                </a:solidFill>
                <a:ea typeface="Arial" panose="020B0604020202020204" pitchFamily="34" charset="0"/>
                <a:cs typeface="Times New Roman" panose="02020603050405020304" pitchFamily="18" charset="0"/>
              </a:rPr>
              <a:t> liên kết giữa DNA</a:t>
            </a:r>
            <a:endParaRPr lang="en-US" sz="2000" dirty="0">
              <a:solidFill>
                <a:srgbClr val="FFFF00"/>
              </a:solidFill>
              <a:ea typeface="Arial" panose="020B0604020202020204" pitchFamily="34" charset="0"/>
              <a:cs typeface="Times New Roman" panose="02020603050405020304" pitchFamily="18" charset="0"/>
            </a:endParaRPr>
          </a:p>
          <a:p>
            <a:pPr lvl="0" algn="ctr"/>
            <a:r>
              <a:rPr lang="vi-VN" sz="2000" dirty="0">
                <a:solidFill>
                  <a:srgbClr val="FFFF00"/>
                </a:solidFill>
                <a:ea typeface="Arial" panose="020B0604020202020204" pitchFamily="34" charset="0"/>
                <a:cs typeface="Times New Roman" panose="02020603050405020304" pitchFamily="18" charset="0"/>
              </a:rPr>
              <a:t> với các hạt </a:t>
            </a:r>
            <a:r>
              <a:rPr lang="vi-VN" sz="2000" dirty="0" err="1">
                <a:solidFill>
                  <a:srgbClr val="FFFF00"/>
                </a:solidFill>
                <a:ea typeface="Arial" panose="020B0604020202020204" pitchFamily="34" charset="0"/>
                <a:cs typeface="Times New Roman" panose="02020603050405020304" pitchFamily="18" charset="0"/>
              </a:rPr>
              <a:t>silica</a:t>
            </a:r>
            <a:r>
              <a:rPr lang="en-US" sz="2000" dirty="0">
                <a:solidFill>
                  <a:srgbClr val="FFFF00"/>
                </a:solidFill>
                <a:ea typeface="Arial" panose="020B0604020202020204" pitchFamily="34" charset="0"/>
                <a:cs typeface="Times New Roman" panose="02020603050405020304" pitchFamily="18" charset="0"/>
              </a:rPr>
              <a:t>. </a:t>
            </a:r>
            <a:r>
              <a:rPr lang="en-US" sz="2000" dirty="0">
                <a:solidFill>
                  <a:srgbClr val="FFFF00"/>
                </a:solidFill>
                <a:latin typeface="Times New Roman" panose="02020603050405020304" pitchFamily="18" charset="0"/>
                <a:ea typeface="Calibri" panose="020F0502020204030204" pitchFamily="34" charset="0"/>
              </a:rPr>
              <a:t>	</a:t>
            </a:r>
            <a:endParaRPr kumimoji="0" lang="en-US" sz="20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1" name="AnswerC"/>
          <p:cNvSpPr>
            <a:spLocks noChangeArrowheads="1"/>
          </p:cNvSpPr>
          <p:nvPr/>
        </p:nvSpPr>
        <p:spPr bwMode="auto">
          <a:xfrm>
            <a:off x="722461" y="5118820"/>
            <a:ext cx="4461457" cy="110634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Để</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tách</a:t>
            </a:r>
            <a:r>
              <a:rPr lang="en-US" sz="2000" dirty="0">
                <a:solidFill>
                  <a:srgbClr val="FFFF00"/>
                </a:solidFill>
                <a:ea typeface="Calibri" panose="020F0502020204030204" pitchFamily="34" charset="0"/>
                <a:cs typeface="Times New Roman" panose="02020603050405020304" pitchFamily="18" charset="0"/>
              </a:rPr>
              <a:t> DNA </a:t>
            </a:r>
            <a:r>
              <a:rPr lang="en-US" sz="2000" dirty="0" err="1">
                <a:solidFill>
                  <a:srgbClr val="FFFF00"/>
                </a:solidFill>
                <a:ea typeface="Calibri" panose="020F0502020204030204" pitchFamily="34" charset="0"/>
                <a:cs typeface="Times New Roman" panose="02020603050405020304" pitchFamily="18" charset="0"/>
              </a:rPr>
              <a:t>khỏi</a:t>
            </a:r>
            <a:r>
              <a:rPr lang="en-US" sz="2000" dirty="0">
                <a:solidFill>
                  <a:srgbClr val="FFFF00"/>
                </a:solidFill>
                <a:ea typeface="Calibri" panose="020F0502020204030204" pitchFamily="34" charset="0"/>
                <a:cs typeface="Times New Roman" panose="02020603050405020304" pitchFamily="18" charset="0"/>
              </a:rPr>
              <a:t> silica ở </a:t>
            </a:r>
            <a:r>
              <a:rPr lang="en-US" sz="2000" dirty="0" err="1">
                <a:solidFill>
                  <a:srgbClr val="FFFF00"/>
                </a:solidFill>
                <a:ea typeface="Calibri" panose="020F0502020204030204" pitchFamily="34" charset="0"/>
                <a:cs typeface="Times New Roman" panose="02020603050405020304" pitchFamily="18" charset="0"/>
              </a:rPr>
              <a:t>bước</a:t>
            </a:r>
            <a:r>
              <a:rPr lang="en-US" sz="2000" dirty="0">
                <a:solidFill>
                  <a:srgbClr val="FFFF00"/>
                </a:solidFill>
                <a:ea typeface="Calibri" panose="020F0502020204030204" pitchFamily="34" charset="0"/>
                <a:cs typeface="Times New Roman" panose="02020603050405020304" pitchFamily="18" charset="0"/>
              </a:rPr>
              <a:t> 4 </a:t>
            </a:r>
            <a:r>
              <a:rPr lang="en-US" sz="2000" dirty="0" err="1">
                <a:solidFill>
                  <a:srgbClr val="FFFF00"/>
                </a:solidFill>
                <a:ea typeface="Calibri" panose="020F0502020204030204" pitchFamily="34" charset="0"/>
                <a:cs typeface="Times New Roman" panose="02020603050405020304" pitchFamily="18" charset="0"/>
              </a:rPr>
              <a:t>phải</a:t>
            </a:r>
            <a:endParaRPr lang="en-US" sz="2000" dirty="0">
              <a:solidFill>
                <a:srgbClr val="FFFF00"/>
              </a:solidFill>
              <a:ea typeface="Calibri" panose="020F0502020204030204" pitchFamily="34" charset="0"/>
              <a:cs typeface="Times New Roman" panose="02020603050405020304" pitchFamily="18" charset="0"/>
            </a:endParaRPr>
          </a:p>
          <a:p>
            <a:pPr lvl="0"/>
            <a:r>
              <a:rPr lang="en-US" sz="2000" dirty="0" err="1">
                <a:solidFill>
                  <a:srgbClr val="FFFF00"/>
                </a:solidFill>
                <a:ea typeface="Calibri" panose="020F0502020204030204" pitchFamily="34" charset="0"/>
                <a:cs typeface="Times New Roman" panose="02020603050405020304" pitchFamily="18" charset="0"/>
              </a:rPr>
              <a:t>tiếp</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tục</a:t>
            </a:r>
            <a:r>
              <a:rPr lang="en-US" sz="2000" dirty="0">
                <a:solidFill>
                  <a:srgbClr val="FFFF00"/>
                </a:solidFill>
                <a:ea typeface="Calibri" panose="020F0502020204030204" pitchFamily="34" charset="0"/>
                <a:cs typeface="Times New Roman" panose="02020603050405020304" pitchFamily="18" charset="0"/>
              </a:rPr>
              <a:t> li </a:t>
            </a:r>
            <a:r>
              <a:rPr lang="en-US" sz="2000" dirty="0" err="1">
                <a:solidFill>
                  <a:srgbClr val="FFFF00"/>
                </a:solidFill>
                <a:ea typeface="Calibri" panose="020F0502020204030204" pitchFamily="34" charset="0"/>
                <a:cs typeface="Times New Roman" panose="02020603050405020304" pitchFamily="18" charset="0"/>
              </a:rPr>
              <a:t>tâm</a:t>
            </a:r>
            <a:r>
              <a:rPr lang="en-US" sz="2000" dirty="0">
                <a:solidFill>
                  <a:srgbClr val="FFFF00"/>
                </a:solidFill>
                <a:ea typeface="Calibri" panose="020F0502020204030204" pitchFamily="34" charset="0"/>
                <a:cs typeface="Times New Roman" panose="02020603050405020304" pitchFamily="18" charset="0"/>
              </a:rPr>
              <a:t> dung </a:t>
            </a:r>
            <a:r>
              <a:rPr lang="en-US" sz="2000" dirty="0" err="1">
                <a:solidFill>
                  <a:srgbClr val="FFFF00"/>
                </a:solidFill>
                <a:ea typeface="Calibri" panose="020F0502020204030204" pitchFamily="34" charset="0"/>
                <a:cs typeface="Times New Roman" panose="02020603050405020304" pitchFamily="18" charset="0"/>
              </a:rPr>
              <a:t>dịch</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thu</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được</a:t>
            </a:r>
            <a:r>
              <a:rPr lang="en-US" sz="2000" dirty="0">
                <a:solidFill>
                  <a:srgbClr val="FFFF00"/>
                </a:solidFill>
                <a:ea typeface="Calibri" panose="020F0502020204030204" pitchFamily="34" charset="0"/>
                <a:cs typeface="Times New Roman" panose="02020603050405020304" pitchFamily="18" charset="0"/>
              </a:rPr>
              <a:t> </a:t>
            </a:r>
            <a:endParaRPr lang="en-US" sz="2000" dirty="0">
              <a:solidFill>
                <a:srgbClr val="FFFF00"/>
              </a:solidFill>
              <a:ea typeface="Calibri" panose="020F0502020204030204" pitchFamily="34" charset="0"/>
              <a:cs typeface="Times New Roman" panose="02020603050405020304" pitchFamily="18" charset="0"/>
            </a:endParaRPr>
          </a:p>
          <a:p>
            <a:pPr lvl="0"/>
            <a:r>
              <a:rPr lang="en-US" sz="2000" dirty="0">
                <a:solidFill>
                  <a:srgbClr val="FFFF00"/>
                </a:solidFill>
                <a:ea typeface="Calibri" panose="020F0502020204030204" pitchFamily="34" charset="0"/>
                <a:cs typeface="Times New Roman" panose="02020603050405020304" pitchFamily="18" charset="0"/>
              </a:rPr>
              <a:t>ở </a:t>
            </a:r>
            <a:r>
              <a:rPr lang="en-US" sz="2000" dirty="0" err="1">
                <a:solidFill>
                  <a:srgbClr val="FFFF00"/>
                </a:solidFill>
                <a:ea typeface="Calibri" panose="020F0502020204030204" pitchFamily="34" charset="0"/>
                <a:cs typeface="Times New Roman" panose="02020603050405020304" pitchFamily="18" charset="0"/>
              </a:rPr>
              <a:t>bước</a:t>
            </a:r>
            <a:r>
              <a:rPr lang="en-US" sz="2000" dirty="0">
                <a:solidFill>
                  <a:srgbClr val="FFFF00"/>
                </a:solidFill>
                <a:ea typeface="Calibri" panose="020F0502020204030204" pitchFamily="34" charset="0"/>
                <a:cs typeface="Times New Roman" panose="02020603050405020304" pitchFamily="18" charset="0"/>
              </a:rPr>
              <a:t> 3.</a:t>
            </a:r>
            <a:endParaRPr lang="en-US" sz="2000" dirty="0">
              <a:solidFill>
                <a:srgbClr val="FFFF00"/>
              </a:solidFill>
              <a:ea typeface="Calibri" panose="020F0502020204030204" pitchFamily="34" charset="0"/>
              <a:cs typeface="Times New Roman" panose="02020603050405020304" pitchFamily="18" charset="0"/>
            </a:endParaRPr>
          </a:p>
        </p:txBody>
      </p:sp>
      <p:sp>
        <p:nvSpPr>
          <p:cNvPr id="77864" name="AnswerB"/>
          <p:cNvSpPr>
            <a:spLocks noChangeArrowheads="1"/>
          </p:cNvSpPr>
          <p:nvPr/>
        </p:nvSpPr>
        <p:spPr bwMode="auto">
          <a:xfrm>
            <a:off x="704711" y="4084518"/>
            <a:ext cx="4441092" cy="101268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000" dirty="0">
                <a:solidFill>
                  <a:srgbClr val="FFFF00"/>
                </a:solidFill>
                <a:latin typeface="Times New Roman" panose="02020603050405020304" pitchFamily="18" charset="0"/>
                <a:ea typeface="Calibri" panose="020F0502020204030204" pitchFamily="34" charset="0"/>
              </a:rPr>
              <a:t>    </a:t>
            </a:r>
            <a:endParaRPr lang="en-US" sz="2000" dirty="0">
              <a:solidFill>
                <a:srgbClr val="FFFF00"/>
              </a:solidFill>
              <a:latin typeface="Times New Roman" panose="02020603050405020304" pitchFamily="18" charset="0"/>
              <a:ea typeface="Calibri" panose="020F0502020204030204" pitchFamily="34" charset="0"/>
            </a:endParaRPr>
          </a:p>
          <a:p>
            <a:pPr lvl="0" algn="ctr">
              <a:defRPr/>
            </a:pPr>
            <a:r>
              <a:rPr lang="en-US" sz="2000" dirty="0">
                <a:solidFill>
                  <a:srgbClr val="FFFF00"/>
                </a:solidFill>
                <a:ea typeface="Calibri" panose="020F0502020204030204" pitchFamily="34" charset="0"/>
                <a:cs typeface="Times New Roman" panose="02020603050405020304" pitchFamily="18" charset="0"/>
              </a:rPr>
              <a:t>Ethanol </a:t>
            </a:r>
            <a:r>
              <a:rPr lang="en-US" sz="2000" dirty="0" err="1">
                <a:solidFill>
                  <a:srgbClr val="FFFF00"/>
                </a:solidFill>
                <a:ea typeface="Calibri" panose="020F0502020204030204" pitchFamily="34" charset="0"/>
                <a:cs typeface="Times New Roman" panose="02020603050405020304" pitchFamily="18" charset="0"/>
              </a:rPr>
              <a:t>sử</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dụng</a:t>
            </a:r>
            <a:r>
              <a:rPr lang="en-US" sz="2000" dirty="0">
                <a:solidFill>
                  <a:srgbClr val="FFFF00"/>
                </a:solidFill>
                <a:ea typeface="Calibri" panose="020F0502020204030204" pitchFamily="34" charset="0"/>
                <a:cs typeface="Times New Roman" panose="02020603050405020304" pitchFamily="18" charset="0"/>
              </a:rPr>
              <a:t> ở </a:t>
            </a:r>
            <a:r>
              <a:rPr lang="en-US" sz="2000" dirty="0" err="1">
                <a:solidFill>
                  <a:srgbClr val="FFFF00"/>
                </a:solidFill>
                <a:ea typeface="Calibri" panose="020F0502020204030204" pitchFamily="34" charset="0"/>
                <a:cs typeface="Times New Roman" panose="02020603050405020304" pitchFamily="18" charset="0"/>
              </a:rPr>
              <a:t>bước</a:t>
            </a:r>
            <a:r>
              <a:rPr lang="en-US" sz="2000" dirty="0">
                <a:solidFill>
                  <a:srgbClr val="FFFF00"/>
                </a:solidFill>
                <a:ea typeface="Calibri" panose="020F0502020204030204" pitchFamily="34" charset="0"/>
                <a:cs typeface="Times New Roman" panose="02020603050405020304" pitchFamily="18" charset="0"/>
              </a:rPr>
              <a:t> 3 </a:t>
            </a:r>
            <a:r>
              <a:rPr lang="en-US" sz="2000" dirty="0" err="1">
                <a:solidFill>
                  <a:srgbClr val="FFFF00"/>
                </a:solidFill>
                <a:ea typeface="Calibri" panose="020F0502020204030204" pitchFamily="34" charset="0"/>
                <a:cs typeface="Times New Roman" panose="02020603050405020304" pitchFamily="18" charset="0"/>
              </a:rPr>
              <a:t>là</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để</a:t>
            </a:r>
            <a:r>
              <a:rPr lang="en-US" sz="2000" dirty="0">
                <a:solidFill>
                  <a:srgbClr val="FFFF00"/>
                </a:solidFill>
                <a:ea typeface="Calibri" panose="020F0502020204030204" pitchFamily="34" charset="0"/>
                <a:cs typeface="Times New Roman" panose="02020603050405020304" pitchFamily="18" charset="0"/>
              </a:rPr>
              <a:t> </a:t>
            </a:r>
            <a:endParaRPr lang="en-US" sz="2000" dirty="0">
              <a:solidFill>
                <a:srgbClr val="FFFF00"/>
              </a:solidFill>
              <a:ea typeface="Calibri" panose="020F0502020204030204" pitchFamily="34" charset="0"/>
              <a:cs typeface="Times New Roman" panose="02020603050405020304" pitchFamily="18" charset="0"/>
            </a:endParaRPr>
          </a:p>
          <a:p>
            <a:pPr lvl="0" algn="ctr">
              <a:defRPr/>
            </a:pPr>
            <a:r>
              <a:rPr lang="en-US" sz="2000" dirty="0">
                <a:solidFill>
                  <a:srgbClr val="FFFF00"/>
                </a:solidFill>
                <a:ea typeface="Calibri" panose="020F0502020204030204" pitchFamily="34" charset="0"/>
                <a:cs typeface="Times New Roman" panose="02020603050405020304" pitchFamily="18" charset="0"/>
              </a:rPr>
              <a:t>DNA </a:t>
            </a:r>
            <a:r>
              <a:rPr lang="en-US" sz="2000" dirty="0" err="1">
                <a:solidFill>
                  <a:srgbClr val="FFFF00"/>
                </a:solidFill>
                <a:ea typeface="Calibri" panose="020F0502020204030204" pitchFamily="34" charset="0"/>
                <a:cs typeface="Times New Roman" panose="02020603050405020304" pitchFamily="18" charset="0"/>
              </a:rPr>
              <a:t>gắn</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chặt</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với</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cột</a:t>
            </a:r>
            <a:r>
              <a:rPr lang="en-US" sz="2000" dirty="0">
                <a:solidFill>
                  <a:srgbClr val="FFFF00"/>
                </a:solidFill>
                <a:ea typeface="Calibri" panose="020F0502020204030204" pitchFamily="34" charset="0"/>
                <a:cs typeface="Times New Roman" panose="02020603050405020304" pitchFamily="18" charset="0"/>
              </a:rPr>
              <a:t> silica </a:t>
            </a:r>
            <a:r>
              <a:rPr lang="en-US" sz="2000" dirty="0" err="1">
                <a:solidFill>
                  <a:srgbClr val="FFFF00"/>
                </a:solidFill>
                <a:ea typeface="Calibri" panose="020F0502020204030204" pitchFamily="34" charset="0"/>
                <a:cs typeface="Times New Roman" panose="02020603050405020304" pitchFamily="18" charset="0"/>
              </a:rPr>
              <a:t>hơn</a:t>
            </a:r>
            <a:r>
              <a:rPr lang="en-US" sz="2000" dirty="0">
                <a:solidFill>
                  <a:srgbClr val="FFFF00"/>
                </a:solidFill>
                <a:ea typeface="Calibri" panose="020F0502020204030204" pitchFamily="34" charset="0"/>
                <a:cs typeface="Times New Roman" panose="02020603050405020304" pitchFamily="18" charset="0"/>
              </a:rPr>
              <a:t>.</a:t>
            </a:r>
            <a:endParaRPr lang="en-US" sz="2000" dirty="0">
              <a:solidFill>
                <a:srgbClr val="FFFF00"/>
              </a:solidFill>
              <a:latin typeface="Times New Roman" panose="02020603050405020304" pitchFamily="18" charset="0"/>
              <a:cs typeface="Times New Roman" panose="02020603050405020304" pitchFamily="18" charset="0"/>
            </a:endParaRPr>
          </a:p>
          <a:p>
            <a:pPr lvl="0" algn="ctr"/>
            <a:r>
              <a:rPr lang="en-US" sz="2400" dirty="0">
                <a:solidFill>
                  <a:srgbClr val="FFFF00"/>
                </a:solidFill>
                <a:latin typeface="Times New Roman" panose="02020603050405020304" pitchFamily="18" charset="0"/>
                <a:ea typeface="Calibri" panose="020F0502020204030204" pitchFamily="34" charset="0"/>
              </a:rPr>
              <a:t>.</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3" name="AnswerA"/>
          <p:cNvSpPr>
            <a:spLocks noChangeArrowheads="1"/>
          </p:cNvSpPr>
          <p:nvPr/>
        </p:nvSpPr>
        <p:spPr bwMode="auto">
          <a:xfrm>
            <a:off x="5340569" y="4040844"/>
            <a:ext cx="4437413" cy="102503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en-US" sz="2000" dirty="0">
                <a:solidFill>
                  <a:srgbClr val="FFFF00"/>
                </a:solidFill>
                <a:ea typeface="Calibri" panose="020F0502020204030204" pitchFamily="34" charset="0"/>
                <a:cs typeface="Times New Roman" panose="02020603050405020304" pitchFamily="18" charset="0"/>
              </a:rPr>
              <a:t>Ở </a:t>
            </a:r>
            <a:r>
              <a:rPr lang="en-US" sz="2000" dirty="0" err="1">
                <a:solidFill>
                  <a:srgbClr val="FFFF00"/>
                </a:solidFill>
                <a:ea typeface="Calibri" panose="020F0502020204030204" pitchFamily="34" charset="0"/>
                <a:cs typeface="Times New Roman" panose="02020603050405020304" pitchFamily="18" charset="0"/>
              </a:rPr>
              <a:t>bước</a:t>
            </a:r>
            <a:r>
              <a:rPr lang="en-US" sz="2000" dirty="0">
                <a:solidFill>
                  <a:srgbClr val="FFFF00"/>
                </a:solidFill>
                <a:ea typeface="Calibri" panose="020F0502020204030204" pitchFamily="34" charset="0"/>
                <a:cs typeface="Times New Roman" panose="02020603050405020304" pitchFamily="18" charset="0"/>
              </a:rPr>
              <a:t> 2: qua li </a:t>
            </a:r>
            <a:r>
              <a:rPr lang="en-US" sz="2000" dirty="0" err="1">
                <a:solidFill>
                  <a:srgbClr val="FFFF00"/>
                </a:solidFill>
                <a:ea typeface="Calibri" panose="020F0502020204030204" pitchFamily="34" charset="0"/>
                <a:cs typeface="Times New Roman" panose="02020603050405020304" pitchFamily="18" charset="0"/>
              </a:rPr>
              <a:t>tâm</a:t>
            </a:r>
            <a:r>
              <a:rPr lang="en-US" sz="2000" dirty="0">
                <a:solidFill>
                  <a:srgbClr val="FFFF00"/>
                </a:solidFill>
                <a:ea typeface="Calibri" panose="020F0502020204030204" pitchFamily="34" charset="0"/>
                <a:cs typeface="Times New Roman" panose="02020603050405020304" pitchFamily="18" charset="0"/>
              </a:rPr>
              <a:t> DNA </a:t>
            </a:r>
            <a:r>
              <a:rPr lang="en-US" sz="2000" dirty="0" err="1">
                <a:solidFill>
                  <a:srgbClr val="FFFF00"/>
                </a:solidFill>
                <a:ea typeface="Calibri" panose="020F0502020204030204" pitchFamily="34" charset="0"/>
                <a:cs typeface="Times New Roman" panose="02020603050405020304" pitchFamily="18" charset="0"/>
              </a:rPr>
              <a:t>sẽ</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được</a:t>
            </a:r>
            <a:r>
              <a:rPr lang="en-US" sz="2000" dirty="0">
                <a:solidFill>
                  <a:srgbClr val="FFFF00"/>
                </a:solidFill>
                <a:ea typeface="Calibri" panose="020F0502020204030204" pitchFamily="34" charset="0"/>
                <a:cs typeface="Times New Roman" panose="02020603050405020304" pitchFamily="18" charset="0"/>
              </a:rPr>
              <a:t> </a:t>
            </a:r>
            <a:endParaRPr lang="en-US" sz="2000" dirty="0">
              <a:solidFill>
                <a:srgbClr val="FFFF00"/>
              </a:solidFill>
              <a:ea typeface="Calibri" panose="020F0502020204030204" pitchFamily="34" charset="0"/>
              <a:cs typeface="Times New Roman" panose="02020603050405020304" pitchFamily="18" charset="0"/>
            </a:endParaRPr>
          </a:p>
          <a:p>
            <a:r>
              <a:rPr lang="en-US" sz="2000" dirty="0" err="1">
                <a:solidFill>
                  <a:srgbClr val="FFFF00"/>
                </a:solidFill>
                <a:ea typeface="Calibri" panose="020F0502020204030204" pitchFamily="34" charset="0"/>
                <a:cs typeface="Times New Roman" panose="02020603050405020304" pitchFamily="18" charset="0"/>
              </a:rPr>
              <a:t>gắn</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lên</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cột</a:t>
            </a:r>
            <a:r>
              <a:rPr lang="en-US" sz="2000" dirty="0">
                <a:solidFill>
                  <a:srgbClr val="FFFF00"/>
                </a:solidFill>
                <a:ea typeface="Calibri" panose="020F0502020204030204" pitchFamily="34" charset="0"/>
                <a:cs typeface="Times New Roman" panose="02020603050405020304" pitchFamily="18" charset="0"/>
              </a:rPr>
              <a:t> silica </a:t>
            </a:r>
            <a:r>
              <a:rPr lang="en-US" sz="2000" dirty="0" err="1">
                <a:solidFill>
                  <a:srgbClr val="FFFF00"/>
                </a:solidFill>
                <a:ea typeface="Calibri" panose="020F0502020204030204" pitchFamily="34" charset="0"/>
                <a:cs typeface="Times New Roman" panose="02020603050405020304" pitchFamily="18" charset="0"/>
              </a:rPr>
              <a:t>để</a:t>
            </a:r>
            <a:r>
              <a:rPr lang="en-US" sz="2000" dirty="0">
                <a:solidFill>
                  <a:srgbClr val="FFFF00"/>
                </a:solidFill>
                <a:ea typeface="Calibri" panose="020F0502020204030204" pitchFamily="34" charset="0"/>
                <a:cs typeface="Times New Roman" panose="02020603050405020304" pitchFamily="18" charset="0"/>
              </a:rPr>
              <a:t> </a:t>
            </a:r>
            <a:r>
              <a:rPr lang="en-US" sz="2000" dirty="0" err="1">
                <a:solidFill>
                  <a:srgbClr val="FFFF00"/>
                </a:solidFill>
                <a:ea typeface="Calibri" panose="020F0502020204030204" pitchFamily="34" charset="0"/>
                <a:cs typeface="Times New Roman" panose="02020603050405020304" pitchFamily="18" charset="0"/>
              </a:rPr>
              <a:t>tách</a:t>
            </a:r>
            <a:r>
              <a:rPr lang="en-US" sz="2000" dirty="0">
                <a:solidFill>
                  <a:srgbClr val="FFFF00"/>
                </a:solidFill>
                <a:ea typeface="Calibri" panose="020F0502020204030204" pitchFamily="34" charset="0"/>
                <a:cs typeface="Times New Roman" panose="02020603050405020304" pitchFamily="18" charset="0"/>
              </a:rPr>
              <a:t> DNA </a:t>
            </a:r>
            <a:r>
              <a:rPr lang="en-US" sz="2000" dirty="0" err="1">
                <a:solidFill>
                  <a:srgbClr val="FFFF00"/>
                </a:solidFill>
                <a:ea typeface="Calibri" panose="020F0502020204030204" pitchFamily="34" charset="0"/>
                <a:cs typeface="Times New Roman" panose="02020603050405020304" pitchFamily="18" charset="0"/>
              </a:rPr>
              <a:t>ra</a:t>
            </a:r>
            <a:endParaRPr lang="en-US" sz="2000" dirty="0">
              <a:solidFill>
                <a:srgbClr val="FFFF00"/>
              </a:solidFill>
              <a:ea typeface="Calibri" panose="020F0502020204030204" pitchFamily="34" charset="0"/>
              <a:cs typeface="Times New Roman" panose="02020603050405020304" pitchFamily="18" charset="0"/>
            </a:endParaRPr>
          </a:p>
          <a:p>
            <a:r>
              <a:rPr lang="en-US" sz="2000" dirty="0" err="1">
                <a:solidFill>
                  <a:srgbClr val="FFFF00"/>
                </a:solidFill>
                <a:ea typeface="Calibri" panose="020F0502020204030204" pitchFamily="34" charset="0"/>
                <a:cs typeface="Times New Roman" panose="02020603050405020304" pitchFamily="18" charset="0"/>
              </a:rPr>
              <a:t>Khỉ</a:t>
            </a:r>
            <a:r>
              <a:rPr lang="en-US" sz="2000" dirty="0">
                <a:solidFill>
                  <a:srgbClr val="FFFF00"/>
                </a:solidFill>
                <a:ea typeface="Calibri" panose="020F0502020204030204" pitchFamily="34" charset="0"/>
                <a:cs typeface="Times New Roman" panose="02020603050405020304" pitchFamily="18" charset="0"/>
              </a:rPr>
              <a:t> dung </a:t>
            </a:r>
            <a:r>
              <a:rPr lang="en-US" sz="2000" dirty="0" err="1">
                <a:solidFill>
                  <a:srgbClr val="FFFF00"/>
                </a:solidFill>
                <a:ea typeface="Calibri" panose="020F0502020204030204" pitchFamily="34" charset="0"/>
                <a:cs typeface="Times New Roman" panose="02020603050405020304" pitchFamily="18" charset="0"/>
              </a:rPr>
              <a:t>dịch</a:t>
            </a:r>
            <a:r>
              <a:rPr lang="en-US" sz="2000" dirty="0">
                <a:solidFill>
                  <a:srgbClr val="FFFF00"/>
                </a:solidFill>
                <a:ea typeface="Calibri" panose="020F0502020204030204" pitchFamily="34" charset="0"/>
                <a:cs typeface="Times New Roman" panose="02020603050405020304" pitchFamily="18" charset="0"/>
              </a:rPr>
              <a:t>.</a:t>
            </a:r>
            <a:endParaRPr lang="en-US" sz="2000" dirty="0">
              <a:solidFill>
                <a:srgbClr val="FFFF00"/>
              </a:solidFill>
              <a:ea typeface="Calibri" panose="020F0502020204030204" pitchFamily="34" charset="0"/>
              <a:cs typeface="Times New Roman" panose="02020603050405020304" pitchFamily="18"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1" name="Start">
            <a:hlinkClick r:id="" action="ppaction://macro?name=StartFastestFinger"/>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1738" r="21801"/>
          <a:stretch>
            <a:fillRect/>
          </a:stretch>
        </p:blipFill>
        <p:spPr>
          <a:xfrm>
            <a:off x="10506309" y="5549988"/>
            <a:ext cx="1385454" cy="1293362"/>
          </a:xfrm>
          <a:prstGeom prst="flowChartConnector">
            <a:avLst/>
          </a:prstGeom>
        </p:spPr>
      </p:pic>
      <p:pic>
        <p:nvPicPr>
          <p:cNvPr id="162" name="Kbc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2" name="Picture 1"/>
          <p:cNvPicPr>
            <a:picLocks noChangeAspect="1"/>
          </p:cNvPicPr>
          <p:nvPr/>
        </p:nvPicPr>
        <p:blipFill>
          <a:blip r:embed="rId10"/>
          <a:stretch>
            <a:fillRect/>
          </a:stretch>
        </p:blipFill>
        <p:spPr>
          <a:xfrm>
            <a:off x="2589682" y="915607"/>
            <a:ext cx="5751040" cy="2406737"/>
          </a:xfrm>
          <a:prstGeom prst="rect">
            <a:avLst/>
          </a:prstGeom>
        </p:spPr>
      </p:pic>
      <p:sp>
        <p:nvSpPr>
          <p:cNvPr id="3" name="Oval 2"/>
          <p:cNvSpPr/>
          <p:nvPr/>
        </p:nvSpPr>
        <p:spPr>
          <a:xfrm>
            <a:off x="753235" y="4460390"/>
            <a:ext cx="688868" cy="6089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9"/>
                                        </p:tgtEl>
                                      </p:cBhvr>
                                    </p:cmd>
                                  </p:childTnLst>
                                </p:cTn>
                              </p:par>
                            </p:childTnLst>
                          </p:cTn>
                        </p:par>
                      </p:childTnLst>
                    </p:cTn>
                  </p:par>
                </p:childTnLst>
              </p:cTn>
              <p:nextCondLst>
                <p:cond evt="onClick" delay="0">
                  <p:tgtEl>
                    <p:spTgt spid="131"/>
                  </p:tgtEl>
                </p:cond>
              </p:nextCondLst>
            </p:seq>
            <p:video>
              <p:cMediaNode vol="80000">
                <p:cTn id="22" fill="hold" display="0">
                  <p:stCondLst>
                    <p:cond delay="indefinite"/>
                  </p:stCondLst>
                </p:cTn>
                <p:tgtEl>
                  <p:spTgt spid="159"/>
                </p:tgtEl>
              </p:cMediaNode>
            </p:video>
            <p:audio>
              <p:cMediaNode vol="57500" numSld="999" showWhenStopped="0">
                <p:cTn id="23" fill="hold" display="0">
                  <p:stCondLst>
                    <p:cond delay="indefinite"/>
                  </p:stCondLst>
                  <p:endCondLst>
                    <p:cond evt="onStopAudio" delay="0">
                      <p:tgtEl>
                        <p:sldTgt/>
                      </p:tgtEl>
                    </p:cond>
                  </p:endCondLst>
                </p:cTn>
                <p:tgtEl>
                  <p:spTgt spid="162"/>
                </p:tgtEl>
              </p:cMediaNode>
            </p:audio>
            <p:seq concurrent="1" nextAc="seek">
              <p:cTn id="24" restart="whenNotActive" fill="hold" evtFilter="cancelBubble" nodeType="interactiveSeq">
                <p:stCondLst>
                  <p:cond evt="onClick" delay="0">
                    <p:tgtEl>
                      <p:spTgt spid="77864"/>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repeatCount="indefinite" fill="hold" grpId="0" nodeType="clickEffect">
                                  <p:stCondLst>
                                    <p:cond delay="0"/>
                                  </p:stCondLst>
                                  <p:childTnLst>
                                    <p:animClr clrSpc="rgb" dir="cw">
                                      <p:cBhvr override="childStyle">
                                        <p:cTn id="28" dur="500" fill="hold"/>
                                        <p:tgtEl>
                                          <p:spTgt spid="77864"/>
                                        </p:tgtEl>
                                        <p:attrNameLst>
                                          <p:attrName>style.color</p:attrName>
                                        </p:attrNameLst>
                                      </p:cBhvr>
                                      <p:to>
                                        <a:srgbClr val="00B050"/>
                                      </p:to>
                                    </p:animClr>
                                    <p:animClr clrSpc="rgb" dir="cw">
                                      <p:cBhvr>
                                        <p:cTn id="29" dur="500" fill="hold"/>
                                        <p:tgtEl>
                                          <p:spTgt spid="77864"/>
                                        </p:tgtEl>
                                        <p:attrNameLst>
                                          <p:attrName>fillcolor</p:attrName>
                                        </p:attrNameLst>
                                      </p:cBhvr>
                                      <p:to>
                                        <a:srgbClr val="00B050"/>
                                      </p:to>
                                    </p:animClr>
                                    <p:set>
                                      <p:cBhvr>
                                        <p:cTn id="30" dur="500" fill="hold"/>
                                        <p:tgtEl>
                                          <p:spTgt spid="77864"/>
                                        </p:tgtEl>
                                        <p:attrNameLst>
                                          <p:attrName>fill.type</p:attrName>
                                        </p:attrNameLst>
                                      </p:cBhvr>
                                      <p:to>
                                        <p:strVal val="solid"/>
                                      </p:to>
                                    </p:set>
                                    <p:set>
                                      <p:cBhvr>
                                        <p:cTn id="31" dur="500" fill="hold"/>
                                        <p:tgtEl>
                                          <p:spTgt spid="7786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09 Who's Was Correct_.wav"/>
                                        </p:tgtEl>
                                      </p:cMediaNode>
                                    </p:audio>
                                  </p:subTnLst>
                                </p:cTn>
                              </p:par>
                            </p:childTnLst>
                          </p:cTn>
                        </p:par>
                      </p:childTnLst>
                    </p:cTn>
                  </p:par>
                </p:childTnLst>
              </p:cTn>
              <p:nextCondLst>
                <p:cond evt="onClick" delay="0">
                  <p:tgtEl>
                    <p:spTgt spid="77864"/>
                  </p:tgtEl>
                </p:cond>
              </p:nextCondLst>
            </p:seq>
            <p:seq concurrent="1" nextAc="seek">
              <p:cTn id="32" restart="whenNotActive" fill="hold" evtFilter="cancelBubble" nodeType="interactiveSeq">
                <p:stCondLst>
                  <p:cond evt="onClick" delay="0">
                    <p:tgtEl>
                      <p:spTgt spid="7786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3"/>
                                        </p:tgtEl>
                                        <p:attrNameLst>
                                          <p:attrName>style.color</p:attrName>
                                        </p:attrNameLst>
                                      </p:cBhvr>
                                      <p:to>
                                        <a:srgbClr val="C00000"/>
                                      </p:to>
                                    </p:animClr>
                                    <p:animClr clrSpc="rgb" dir="cw">
                                      <p:cBhvr>
                                        <p:cTn id="37" dur="500" fill="hold"/>
                                        <p:tgtEl>
                                          <p:spTgt spid="77863"/>
                                        </p:tgtEl>
                                        <p:attrNameLst>
                                          <p:attrName>fillcolor</p:attrName>
                                        </p:attrNameLst>
                                      </p:cBhvr>
                                      <p:to>
                                        <a:srgbClr val="C00000"/>
                                      </p:to>
                                    </p:animClr>
                                    <p:set>
                                      <p:cBhvr>
                                        <p:cTn id="38" dur="500" fill="hold"/>
                                        <p:tgtEl>
                                          <p:spTgt spid="77863"/>
                                        </p:tgtEl>
                                        <p:attrNameLst>
                                          <p:attrName>fill.type</p:attrName>
                                        </p:attrNameLst>
                                      </p:cBhvr>
                                      <p:to>
                                        <p:strVal val="solid"/>
                                      </p:to>
                                    </p:set>
                                    <p:set>
                                      <p:cBhvr>
                                        <p:cTn id="39" dur="500" fill="hold"/>
                                        <p:tgtEl>
                                          <p:spTgt spid="7786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11" name="61 $1,000,000 Lose.wav"/>
                                        </p:tgtEl>
                                      </p:cMediaNode>
                                    </p:audio>
                                  </p:subTnLst>
                                </p:cTn>
                              </p:par>
                            </p:childTnLst>
                          </p:cTn>
                        </p:par>
                      </p:childTnLst>
                    </p:cTn>
                  </p:par>
                </p:childTnLst>
              </p:cTn>
              <p:nextCondLst>
                <p:cond evt="onClick" delay="0">
                  <p:tgtEl>
                    <p:spTgt spid="77863"/>
                  </p:tgtEl>
                </p:cond>
              </p:nextCondLst>
            </p:seq>
            <p:seq concurrent="1" nextAc="seek">
              <p:cTn id="40" restart="whenNotActive" fill="hold" evtFilter="cancelBubble" nodeType="interactiveSeq">
                <p:stCondLst>
                  <p:cond evt="onClick" delay="0">
                    <p:tgtEl>
                      <p:spTgt spid="77861"/>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1"/>
                                        </p:tgtEl>
                                        <p:attrNameLst>
                                          <p:attrName>style.color</p:attrName>
                                        </p:attrNameLst>
                                      </p:cBhvr>
                                      <p:to>
                                        <a:srgbClr val="C00000"/>
                                      </p:to>
                                    </p:animClr>
                                    <p:animClr clrSpc="rgb" dir="cw">
                                      <p:cBhvr>
                                        <p:cTn id="45" dur="500" fill="hold"/>
                                        <p:tgtEl>
                                          <p:spTgt spid="77861"/>
                                        </p:tgtEl>
                                        <p:attrNameLst>
                                          <p:attrName>fillcolor</p:attrName>
                                        </p:attrNameLst>
                                      </p:cBhvr>
                                      <p:to>
                                        <a:srgbClr val="C00000"/>
                                      </p:to>
                                    </p:animClr>
                                    <p:set>
                                      <p:cBhvr>
                                        <p:cTn id="46" dur="500" fill="hold"/>
                                        <p:tgtEl>
                                          <p:spTgt spid="77861"/>
                                        </p:tgtEl>
                                        <p:attrNameLst>
                                          <p:attrName>fill.type</p:attrName>
                                        </p:attrNameLst>
                                      </p:cBhvr>
                                      <p:to>
                                        <p:strVal val="solid"/>
                                      </p:to>
                                    </p:set>
                                    <p:set>
                                      <p:cBhvr>
                                        <p:cTn id="47" dur="500" fill="hold"/>
                                        <p:tgtEl>
                                          <p:spTgt spid="7786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11" name="61 $1,000,000 Lose.wav"/>
                                        </p:tgtEl>
                                      </p:cMediaNode>
                                    </p:audio>
                                  </p:subTnLst>
                                </p:cTn>
                              </p:par>
                            </p:childTnLst>
                          </p:cTn>
                        </p:par>
                      </p:childTnLst>
                    </p:cTn>
                  </p:par>
                </p:childTnLst>
              </p:cTn>
              <p:nextCondLst>
                <p:cond evt="onClick" delay="0">
                  <p:tgtEl>
                    <p:spTgt spid="77861"/>
                  </p:tgtEl>
                </p:cond>
              </p:nextCondLst>
            </p:seq>
            <p:seq concurrent="1" nextAc="seek">
              <p:cTn id="48" restart="whenNotActive" fill="hold" evtFilter="cancelBubble" nodeType="interactiveSeq">
                <p:stCondLst>
                  <p:cond evt="onClick" delay="0">
                    <p:tgtEl>
                      <p:spTgt spid="77862"/>
                    </p:tgtEl>
                  </p:cond>
                </p:stCondLst>
                <p:endSync evt="end" delay="0">
                  <p:rtn val="all"/>
                </p:endSync>
                <p:childTnLst>
                  <p:par>
                    <p:cTn id="49" fill="hold">
                      <p:stCondLst>
                        <p:cond delay="0"/>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77862"/>
                                        </p:tgtEl>
                                        <p:attrNameLst>
                                          <p:attrName>style.color</p:attrName>
                                        </p:attrNameLst>
                                      </p:cBhvr>
                                      <p:to>
                                        <a:srgbClr val="C00000"/>
                                      </p:to>
                                    </p:animClr>
                                    <p:animClr clrSpc="rgb" dir="cw">
                                      <p:cBhvr>
                                        <p:cTn id="53" dur="500" fill="hold"/>
                                        <p:tgtEl>
                                          <p:spTgt spid="77862"/>
                                        </p:tgtEl>
                                        <p:attrNameLst>
                                          <p:attrName>fillcolor</p:attrName>
                                        </p:attrNameLst>
                                      </p:cBhvr>
                                      <p:to>
                                        <a:srgbClr val="C00000"/>
                                      </p:to>
                                    </p:animClr>
                                    <p:set>
                                      <p:cBhvr>
                                        <p:cTn id="54" dur="500" fill="hold"/>
                                        <p:tgtEl>
                                          <p:spTgt spid="77862"/>
                                        </p:tgtEl>
                                        <p:attrNameLst>
                                          <p:attrName>fill.type</p:attrName>
                                        </p:attrNameLst>
                                      </p:cBhvr>
                                      <p:to>
                                        <p:strVal val="solid"/>
                                      </p:to>
                                    </p:set>
                                    <p:set>
                                      <p:cBhvr>
                                        <p:cTn id="55" dur="500" fill="hold"/>
                                        <p:tgtEl>
                                          <p:spTgt spid="778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11"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QWrong">
            <a:hlinkClick r:id="" action="ppaction://noaction">
              <a:snd r:embed="rId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QCorrect">
            <a:hlinkClick r:id="" action="ppaction://noaction">
              <a:snd r:embed="rId2"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2" name="QuestionText">
            <a:hlinkClick r:id="" action="ppaction://macro?name=ShowAnswers"/>
          </p:cNvPr>
          <p:cNvSpPr>
            <a:spLocks noChangeArrowheads="1"/>
          </p:cNvSpPr>
          <p:nvPr/>
        </p:nvSpPr>
        <p:spPr bwMode="auto">
          <a:xfrm>
            <a:off x="829453" y="475482"/>
            <a:ext cx="9325729" cy="2911949"/>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a:spcBef>
                <a:spcPts val="600"/>
              </a:spcBef>
              <a:spcAft>
                <a:spcPts val="0"/>
              </a:spcAft>
            </a:pPr>
            <a:r>
              <a:rPr lang="en-US" sz="2400" dirty="0" err="1">
                <a:solidFill>
                  <a:srgbClr val="FFFF00"/>
                </a:solidFill>
                <a:latin typeface="Times New Roman" panose="02020603050405020304" pitchFamily="18" charset="0"/>
                <a:ea typeface="Calibri" panose="020F0502020204030204" pitchFamily="34" charset="0"/>
              </a:rPr>
              <a:t>Câu</a:t>
            </a:r>
            <a:r>
              <a:rPr lang="en-US" sz="2400" dirty="0">
                <a:solidFill>
                  <a:srgbClr val="FFFF00"/>
                </a:solidFill>
                <a:latin typeface="Times New Roman" panose="02020603050405020304" pitchFamily="18" charset="0"/>
                <a:ea typeface="Calibri" panose="020F0502020204030204" pitchFamily="34" charset="0"/>
              </a:rPr>
              <a:t> 3: </a:t>
            </a:r>
            <a:r>
              <a:rPr lang="en-US" sz="2400" dirty="0">
                <a:solidFill>
                  <a:srgbClr val="FFFF00"/>
                </a:solidFill>
                <a:effectLst/>
                <a:ea typeface="Calibri" panose="020F0502020204030204" pitchFamily="34" charset="0"/>
                <a:cs typeface="Times New Roman" panose="02020603050405020304" pitchFamily="18" charset="0"/>
              </a:rPr>
              <a:t>Cho </a:t>
            </a:r>
            <a:r>
              <a:rPr lang="en-US" sz="2400" dirty="0" err="1">
                <a:solidFill>
                  <a:srgbClr val="FFFF00"/>
                </a:solidFill>
                <a:effectLst/>
                <a:ea typeface="Calibri" panose="020F0502020204030204" pitchFamily="34" charset="0"/>
                <a:cs typeface="Times New Roman" panose="02020603050405020304" pitchFamily="18" charset="0"/>
              </a:rPr>
              <a:t>các</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phát</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biểu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sau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về</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quy</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trình</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công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nghệ</a:t>
            </a:r>
            <a:r>
              <a:rPr lang="en-US" sz="2400" dirty="0">
                <a:solidFill>
                  <a:srgbClr val="FFFF00"/>
                </a:solidFill>
                <a:effectLst/>
                <a:ea typeface="Calibri" panose="020F0502020204030204" pitchFamily="34" charset="0"/>
                <a:cs typeface="Times New Roman" panose="02020603050405020304" pitchFamily="18" charset="0"/>
              </a:rPr>
              <a:t> gen:</a:t>
            </a:r>
            <a:endParaRPr lang="en-US" sz="2400" dirty="0">
              <a:solidFill>
                <a:srgbClr val="FFFF00"/>
              </a:solidFill>
              <a:effectLst/>
              <a:ea typeface="Calibri" panose="020F0502020204030204" pitchFamily="34" charset="0"/>
            </a:endParaRPr>
          </a:p>
          <a:p>
            <a:pPr marL="180340" marR="0">
              <a:spcBef>
                <a:spcPts val="600"/>
              </a:spcBef>
              <a:spcAft>
                <a:spcPts val="0"/>
              </a:spcAft>
            </a:pPr>
            <a:r>
              <a:rPr lang="en-US" sz="2400" dirty="0">
                <a:solidFill>
                  <a:srgbClr val="FFFF00"/>
                </a:solidFill>
                <a:effectLst/>
                <a:ea typeface="Calibri" panose="020F0502020204030204" pitchFamily="34" charset="0"/>
                <a:cs typeface="Times New Roman" panose="02020603050405020304" pitchFamily="18" charset="0"/>
              </a:rPr>
              <a:t>(1) </a:t>
            </a:r>
            <a:r>
              <a:rPr lang="en-US" sz="2400" dirty="0" err="1">
                <a:solidFill>
                  <a:srgbClr val="FFFF00"/>
                </a:solidFill>
                <a:effectLst/>
                <a:ea typeface="Calibri" panose="020F0502020204030204" pitchFamily="34" charset="0"/>
                <a:cs typeface="Times New Roman" panose="02020603050405020304" pitchFamily="18" charset="0"/>
              </a:rPr>
              <a:t>Tạo</a:t>
            </a:r>
            <a:r>
              <a:rPr lang="en-US" sz="2400" dirty="0">
                <a:solidFill>
                  <a:srgbClr val="FFFF00"/>
                </a:solidFill>
                <a:effectLst/>
                <a:ea typeface="Calibri" panose="020F0502020204030204" pitchFamily="34" charset="0"/>
                <a:cs typeface="Times New Roman" panose="02020603050405020304" pitchFamily="18" charset="0"/>
              </a:rPr>
              <a:t> vector </a:t>
            </a:r>
            <a:r>
              <a:rPr lang="en-US" sz="2400" dirty="0" err="1">
                <a:solidFill>
                  <a:srgbClr val="FFFF00"/>
                </a:solidFill>
                <a:effectLst/>
                <a:ea typeface="Calibri" panose="020F0502020204030204" pitchFamily="34" charset="0"/>
                <a:cs typeface="Times New Roman" panose="02020603050405020304" pitchFamily="18" charset="0"/>
              </a:rPr>
              <a:t>tái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tổ</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hợp</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a:p>
            <a:pPr marL="0" marR="0" indent="180340">
              <a:spcBef>
                <a:spcPts val="600"/>
              </a:spcBef>
              <a:spcAft>
                <a:spcPts val="0"/>
              </a:spcAft>
            </a:pPr>
            <a:r>
              <a:rPr lang="en-US" sz="2400" dirty="0">
                <a:solidFill>
                  <a:srgbClr val="FFFF00"/>
                </a:solidFill>
                <a:effectLst/>
                <a:ea typeface="Calibri" panose="020F0502020204030204" pitchFamily="34" charset="0"/>
                <a:cs typeface="Times New Roman" panose="02020603050405020304" pitchFamily="18" charset="0"/>
              </a:rPr>
              <a:t>(2) </a:t>
            </a:r>
            <a:r>
              <a:rPr lang="en-US" sz="2400" dirty="0" err="1">
                <a:solidFill>
                  <a:srgbClr val="FFFF00"/>
                </a:solidFill>
                <a:effectLst/>
                <a:ea typeface="Calibri" panose="020F0502020204030204" pitchFamily="34" charset="0"/>
                <a:cs typeface="Times New Roman" panose="02020603050405020304" pitchFamily="18" charset="0"/>
              </a:rPr>
              <a:t>Tách</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dòng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phân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tử</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đoạn</a:t>
            </a:r>
            <a:r>
              <a:rPr lang="en-US" sz="2400" dirty="0">
                <a:solidFill>
                  <a:srgbClr val="FFFF00"/>
                </a:solidFill>
                <a:effectLst/>
                <a:ea typeface="Calibri" panose="020F0502020204030204" pitchFamily="34" charset="0"/>
                <a:cs typeface="Times New Roman" panose="02020603050405020304" pitchFamily="18" charset="0"/>
              </a:rPr>
              <a:t> DNA </a:t>
            </a:r>
            <a:r>
              <a:rPr lang="en-US" sz="2400" dirty="0" err="1">
                <a:solidFill>
                  <a:srgbClr val="FFFF00"/>
                </a:solidFill>
                <a:effectLst/>
                <a:ea typeface="Calibri" panose="020F0502020204030204" pitchFamily="34" charset="0"/>
                <a:cs typeface="Times New Roman" panose="02020603050405020304" pitchFamily="18" charset="0"/>
              </a:rPr>
              <a:t>hoặc</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mong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muốn</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a:p>
            <a:pPr marL="0" marR="0" indent="180340">
              <a:spcBef>
                <a:spcPts val="600"/>
              </a:spcBef>
              <a:spcAft>
                <a:spcPts val="0"/>
              </a:spcAft>
            </a:pPr>
            <a:r>
              <a:rPr lang="en-US" sz="2400" dirty="0">
                <a:solidFill>
                  <a:srgbClr val="FFFF00"/>
                </a:solidFill>
                <a:effectLst/>
                <a:ea typeface="Calibri" panose="020F0502020204030204" pitchFamily="34" charset="0"/>
                <a:cs typeface="Times New Roman" panose="02020603050405020304" pitchFamily="18" charset="0"/>
              </a:rPr>
              <a:t>(3) </a:t>
            </a:r>
            <a:r>
              <a:rPr lang="en-US" sz="2400" dirty="0" err="1">
                <a:solidFill>
                  <a:srgbClr val="FFFF00"/>
                </a:solidFill>
                <a:effectLst/>
                <a:ea typeface="Calibri" panose="020F0502020204030204" pitchFamily="34" charset="0"/>
                <a:cs typeface="Times New Roman" panose="02020603050405020304" pitchFamily="18" charset="0"/>
              </a:rPr>
              <a:t>Tạo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dòng</a:t>
            </a:r>
            <a:r>
              <a:rPr lang="en-US" sz="2400" dirty="0">
                <a:solidFill>
                  <a:srgbClr val="FFFF00"/>
                </a:solidFill>
                <a:effectLst/>
                <a:ea typeface="Calibri" panose="020F0502020204030204" pitchFamily="34" charset="0"/>
                <a:cs typeface="Times New Roman" panose="02020603050405020304" pitchFamily="18" charset="0"/>
              </a:rPr>
              <a:t> vector </a:t>
            </a:r>
            <a:r>
              <a:rPr lang="en-US" sz="2400" dirty="0" err="1">
                <a:solidFill>
                  <a:srgbClr val="FFFF00"/>
                </a:solidFill>
                <a:effectLst/>
                <a:ea typeface="Calibri" panose="020F0502020204030204" pitchFamily="34" charset="0"/>
                <a:cs typeface="Times New Roman" panose="02020603050405020304" pitchFamily="18" charset="0"/>
              </a:rPr>
              <a:t>tái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tổ</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hợp</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và</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thu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nhận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sản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phẩm</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a:p>
            <a:pPr marL="0" marR="0" indent="180340">
              <a:spcBef>
                <a:spcPts val="600"/>
              </a:spcBef>
              <a:spcAft>
                <a:spcPts val="0"/>
              </a:spcAft>
            </a:pPr>
            <a:r>
              <a:rPr lang="en-US" sz="2400" dirty="0">
                <a:solidFill>
                  <a:srgbClr val="FFFF00"/>
                </a:solidFill>
                <a:effectLst/>
                <a:ea typeface="Calibri" panose="020F0502020204030204" pitchFamily="34" charset="0"/>
                <a:cs typeface="Times New Roman" panose="02020603050405020304" pitchFamily="18" charset="0"/>
              </a:rPr>
              <a:t>(4) </a:t>
            </a:r>
            <a:r>
              <a:rPr lang="en-US" sz="2400" dirty="0" err="1">
                <a:solidFill>
                  <a:srgbClr val="FFFF00"/>
                </a:solidFill>
                <a:effectLst/>
                <a:ea typeface="Calibri" panose="020F0502020204030204" pitchFamily="34" charset="0"/>
                <a:cs typeface="Times New Roman" panose="02020603050405020304" pitchFamily="18" charset="0"/>
              </a:rPr>
              <a:t>Biến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nạp</a:t>
            </a:r>
            <a:r>
              <a:rPr lang="en-US" sz="2400" dirty="0">
                <a:solidFill>
                  <a:srgbClr val="FFFF00"/>
                </a:solidFill>
                <a:effectLst/>
                <a:ea typeface="Calibri" panose="020F0502020204030204" pitchFamily="34" charset="0"/>
                <a:cs typeface="Times New Roman" panose="02020603050405020304" pitchFamily="18" charset="0"/>
              </a:rPr>
              <a:t> vector </a:t>
            </a:r>
            <a:r>
              <a:rPr lang="en-US" sz="2400" dirty="0" err="1">
                <a:solidFill>
                  <a:srgbClr val="FFFF00"/>
                </a:solidFill>
                <a:effectLst/>
                <a:ea typeface="Calibri" panose="020F0502020204030204" pitchFamily="34" charset="0"/>
                <a:cs typeface="Times New Roman" panose="02020603050405020304" pitchFamily="18" charset="0"/>
              </a:rPr>
              <a:t>tái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tổ</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hợp</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tế</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chủ</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a:p>
            <a:pPr marL="0" marR="0" indent="180340">
              <a:spcBef>
                <a:spcPts val="600"/>
              </a:spcBef>
              <a:spcAft>
                <a:spcPts val="0"/>
              </a:spcAft>
            </a:pPr>
            <a:r>
              <a:rPr lang="en-US" sz="2400" dirty="0" err="1">
                <a:solidFill>
                  <a:srgbClr val="FFFF00"/>
                </a:solidFill>
                <a:effectLst/>
                <a:ea typeface="Calibri" panose="020F0502020204030204" pitchFamily="34" charset="0"/>
                <a:cs typeface="Times New Roman" panose="02020603050405020304" pitchFamily="18" charset="0"/>
              </a:rPr>
              <a:t>Trình</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tự</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đúng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của</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quy</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trình</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là</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400" dirty="0">
                <a:solidFill>
                  <a:srgbClr val="FFFF00"/>
                </a:solidFill>
                <a:ea typeface="Calibri" panose="020F0502020204030204" pitchFamily="34" charset="0"/>
                <a:cs typeface="Times New Roman" panose="02020603050405020304" pitchFamily="18" charset="0"/>
              </a:rPr>
              <a:t>(2)</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(1)</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(3)</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en-US" sz="2400" dirty="0">
                <a:solidFill>
                  <a:srgbClr val="FFFF00"/>
                </a:solidFill>
                <a:ea typeface="Calibri" panose="020F0502020204030204" pitchFamily="34" charset="0"/>
                <a:cs typeface="Times New Roman" panose="02020603050405020304" pitchFamily="18" charset="0"/>
              </a:rPr>
              <a:t>(2)</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(1)</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(4)</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400" dirty="0">
                <a:solidFill>
                  <a:srgbClr val="FFFF00"/>
                </a:solidFill>
                <a:ea typeface="Calibri" panose="020F0502020204030204" pitchFamily="34" charset="0"/>
                <a:cs typeface="Times New Roman" panose="02020603050405020304" pitchFamily="18" charset="0"/>
              </a:rPr>
              <a:t>(1)</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(3)</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(4)</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en-US" sz="2400" dirty="0">
                <a:solidFill>
                  <a:srgbClr val="FFFF00"/>
                </a:solidFill>
                <a:latin typeface="Times New Roman" panose="02020603050405020304" pitchFamily="18" charset="0"/>
                <a:ea typeface="Calibri" panose="020F0502020204030204" pitchFamily="34" charset="0"/>
              </a:rPr>
              <a:t> </a:t>
            </a:r>
            <a:r>
              <a:rPr lang="en-US" sz="2400" dirty="0">
                <a:solidFill>
                  <a:srgbClr val="FFFF00"/>
                </a:solidFill>
                <a:ea typeface="Calibri" panose="020F0502020204030204" pitchFamily="34" charset="0"/>
                <a:cs typeface="Times New Roman" panose="02020603050405020304" pitchFamily="18" charset="0"/>
              </a:rPr>
              <a:t>(1)</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(3)</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(2)</a:t>
            </a:r>
            <a:r>
              <a:rPr lang="en-US" sz="2400" dirty="0">
                <a:solidFill>
                  <a:srgbClr val="FFFF00"/>
                </a:solidFill>
                <a:ea typeface="Calibri" panose="020F0502020204030204" pitchFamily="34" charset="0"/>
                <a:cs typeface="Times New Roman" panose="02020603050405020304" pitchFamily="18" charset="0"/>
                <a:sym typeface="Wingdings" panose="05000000000000000000" pitchFamily="2" charset="2"/>
              </a:rPr>
              <a:t></a:t>
            </a:r>
            <a:r>
              <a:rPr lang="en-US" sz="2400" dirty="0">
                <a:solidFill>
                  <a:srgbClr val="FFFF00"/>
                </a:solidFil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1" name="Start">
            <a:hlinkClick r:id="" action="ppaction://macro?name=StartFastestFinger"/>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1738" r="21801"/>
          <a:stretch>
            <a:fillRect/>
          </a:stretch>
        </p:blipFill>
        <p:spPr>
          <a:xfrm>
            <a:off x="10506309" y="5549988"/>
            <a:ext cx="1385454" cy="1293362"/>
          </a:xfrm>
          <a:prstGeom prst="flowChartConnector">
            <a:avLst/>
          </a:prstGeom>
        </p:spPr>
      </p:pic>
      <p:pic>
        <p:nvPicPr>
          <p:cNvPr id="162" name="Kbc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Oval 1"/>
          <p:cNvSpPr/>
          <p:nvPr/>
        </p:nvSpPr>
        <p:spPr>
          <a:xfrm>
            <a:off x="5330211" y="4370888"/>
            <a:ext cx="638169" cy="662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9"/>
                                        </p:tgtEl>
                                      </p:cBhvr>
                                    </p:cmd>
                                  </p:childTnLst>
                                </p:cTn>
                              </p:par>
                            </p:childTnLst>
                          </p:cTn>
                        </p:par>
                      </p:childTnLst>
                    </p:cTn>
                  </p:par>
                </p:childTnLst>
              </p:cTn>
              <p:nextCondLst>
                <p:cond evt="onClick" delay="0">
                  <p:tgtEl>
                    <p:spTgt spid="131"/>
                  </p:tgtEl>
                </p:cond>
              </p:nextCondLst>
            </p:seq>
            <p:video>
              <p:cMediaNode vol="80000">
                <p:cTn id="22" fill="hold" display="0">
                  <p:stCondLst>
                    <p:cond delay="indefinite"/>
                  </p:stCondLst>
                </p:cTn>
                <p:tgtEl>
                  <p:spTgt spid="159"/>
                </p:tgtEl>
              </p:cMediaNode>
            </p:video>
            <p:audio>
              <p:cMediaNode vol="57500" numSld="999" showWhenStopped="0">
                <p:cTn id="23" fill="hold" display="0">
                  <p:stCondLst>
                    <p:cond delay="indefinite"/>
                  </p:stCondLst>
                  <p:endCondLst>
                    <p:cond evt="onStopAudio" delay="0">
                      <p:tgtEl>
                        <p:sldTgt/>
                      </p:tgtEl>
                    </p:cond>
                  </p:endCondLst>
                </p:cTn>
                <p:tgtEl>
                  <p:spTgt spid="162"/>
                </p:tgtEl>
              </p:cMediaNode>
            </p:audio>
            <p:seq concurrent="1" nextAc="seek">
              <p:cTn id="24" restart="whenNotActive" fill="hold" evtFilter="cancelBubble" nodeType="interactiveSeq">
                <p:stCondLst>
                  <p:cond evt="onClick" delay="0">
                    <p:tgtEl>
                      <p:spTgt spid="77864"/>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repeatCount="indefinite" fill="hold" grpId="0" nodeType="clickEffect">
                                  <p:stCondLst>
                                    <p:cond delay="0"/>
                                  </p:stCondLst>
                                  <p:childTnLst>
                                    <p:animClr clrSpc="rgb" dir="cw">
                                      <p:cBhvr override="childStyle">
                                        <p:cTn id="28" dur="500" fill="hold"/>
                                        <p:tgtEl>
                                          <p:spTgt spid="77864"/>
                                        </p:tgtEl>
                                        <p:attrNameLst>
                                          <p:attrName>style.color</p:attrName>
                                        </p:attrNameLst>
                                      </p:cBhvr>
                                      <p:to>
                                        <a:srgbClr val="00B050"/>
                                      </p:to>
                                    </p:animClr>
                                    <p:animClr clrSpc="rgb" dir="cw">
                                      <p:cBhvr>
                                        <p:cTn id="29" dur="500" fill="hold"/>
                                        <p:tgtEl>
                                          <p:spTgt spid="77864"/>
                                        </p:tgtEl>
                                        <p:attrNameLst>
                                          <p:attrName>fillcolor</p:attrName>
                                        </p:attrNameLst>
                                      </p:cBhvr>
                                      <p:to>
                                        <a:srgbClr val="00B050"/>
                                      </p:to>
                                    </p:animClr>
                                    <p:set>
                                      <p:cBhvr>
                                        <p:cTn id="30" dur="500" fill="hold"/>
                                        <p:tgtEl>
                                          <p:spTgt spid="77864"/>
                                        </p:tgtEl>
                                        <p:attrNameLst>
                                          <p:attrName>fill.type</p:attrName>
                                        </p:attrNameLst>
                                      </p:cBhvr>
                                      <p:to>
                                        <p:strVal val="solid"/>
                                      </p:to>
                                    </p:set>
                                    <p:set>
                                      <p:cBhvr>
                                        <p:cTn id="31" dur="500" fill="hold"/>
                                        <p:tgtEl>
                                          <p:spTgt spid="7786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09 Who's Was Correct_.wav"/>
                                        </p:tgtEl>
                                      </p:cMediaNode>
                                    </p:audio>
                                  </p:subTnLst>
                                </p:cTn>
                              </p:par>
                            </p:childTnLst>
                          </p:cTn>
                        </p:par>
                      </p:childTnLst>
                    </p:cTn>
                  </p:par>
                </p:childTnLst>
              </p:cTn>
              <p:nextCondLst>
                <p:cond evt="onClick" delay="0">
                  <p:tgtEl>
                    <p:spTgt spid="77864"/>
                  </p:tgtEl>
                </p:cond>
              </p:nextCondLst>
            </p:seq>
            <p:seq concurrent="1" nextAc="seek">
              <p:cTn id="32" restart="whenNotActive" fill="hold" evtFilter="cancelBubble" nodeType="interactiveSeq">
                <p:stCondLst>
                  <p:cond evt="onClick" delay="0">
                    <p:tgtEl>
                      <p:spTgt spid="7786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3"/>
                                        </p:tgtEl>
                                        <p:attrNameLst>
                                          <p:attrName>style.color</p:attrName>
                                        </p:attrNameLst>
                                      </p:cBhvr>
                                      <p:to>
                                        <a:srgbClr val="C00000"/>
                                      </p:to>
                                    </p:animClr>
                                    <p:animClr clrSpc="rgb" dir="cw">
                                      <p:cBhvr>
                                        <p:cTn id="37" dur="500" fill="hold"/>
                                        <p:tgtEl>
                                          <p:spTgt spid="77863"/>
                                        </p:tgtEl>
                                        <p:attrNameLst>
                                          <p:attrName>fillcolor</p:attrName>
                                        </p:attrNameLst>
                                      </p:cBhvr>
                                      <p:to>
                                        <a:srgbClr val="C00000"/>
                                      </p:to>
                                    </p:animClr>
                                    <p:set>
                                      <p:cBhvr>
                                        <p:cTn id="38" dur="500" fill="hold"/>
                                        <p:tgtEl>
                                          <p:spTgt spid="77863"/>
                                        </p:tgtEl>
                                        <p:attrNameLst>
                                          <p:attrName>fill.type</p:attrName>
                                        </p:attrNameLst>
                                      </p:cBhvr>
                                      <p:to>
                                        <p:strVal val="solid"/>
                                      </p:to>
                                    </p:set>
                                    <p:set>
                                      <p:cBhvr>
                                        <p:cTn id="39" dur="500" fill="hold"/>
                                        <p:tgtEl>
                                          <p:spTgt spid="7786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3"/>
                  </p:tgtEl>
                </p:cond>
              </p:nextCondLst>
            </p:seq>
            <p:seq concurrent="1" nextAc="seek">
              <p:cTn id="40" restart="whenNotActive" fill="hold" evtFilter="cancelBubble" nodeType="interactiveSeq">
                <p:stCondLst>
                  <p:cond evt="onClick" delay="0">
                    <p:tgtEl>
                      <p:spTgt spid="77861"/>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1"/>
                                        </p:tgtEl>
                                        <p:attrNameLst>
                                          <p:attrName>style.color</p:attrName>
                                        </p:attrNameLst>
                                      </p:cBhvr>
                                      <p:to>
                                        <a:srgbClr val="C00000"/>
                                      </p:to>
                                    </p:animClr>
                                    <p:animClr clrSpc="rgb" dir="cw">
                                      <p:cBhvr>
                                        <p:cTn id="45" dur="500" fill="hold"/>
                                        <p:tgtEl>
                                          <p:spTgt spid="77861"/>
                                        </p:tgtEl>
                                        <p:attrNameLst>
                                          <p:attrName>fillcolor</p:attrName>
                                        </p:attrNameLst>
                                      </p:cBhvr>
                                      <p:to>
                                        <a:srgbClr val="C00000"/>
                                      </p:to>
                                    </p:animClr>
                                    <p:set>
                                      <p:cBhvr>
                                        <p:cTn id="46" dur="500" fill="hold"/>
                                        <p:tgtEl>
                                          <p:spTgt spid="77861"/>
                                        </p:tgtEl>
                                        <p:attrNameLst>
                                          <p:attrName>fill.type</p:attrName>
                                        </p:attrNameLst>
                                      </p:cBhvr>
                                      <p:to>
                                        <p:strVal val="solid"/>
                                      </p:to>
                                    </p:set>
                                    <p:set>
                                      <p:cBhvr>
                                        <p:cTn id="47" dur="500" fill="hold"/>
                                        <p:tgtEl>
                                          <p:spTgt spid="7786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1"/>
                  </p:tgtEl>
                </p:cond>
              </p:nextCondLst>
            </p:seq>
            <p:seq concurrent="1" nextAc="seek">
              <p:cTn id="48" restart="whenNotActive" fill="hold" evtFilter="cancelBubble" nodeType="interactiveSeq">
                <p:stCondLst>
                  <p:cond evt="onClick" delay="0">
                    <p:tgtEl>
                      <p:spTgt spid="77862"/>
                    </p:tgtEl>
                  </p:cond>
                </p:stCondLst>
                <p:endSync evt="end" delay="0">
                  <p:rtn val="all"/>
                </p:endSync>
                <p:childTnLst>
                  <p:par>
                    <p:cTn id="49" fill="hold">
                      <p:stCondLst>
                        <p:cond delay="0"/>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77862"/>
                                        </p:tgtEl>
                                        <p:attrNameLst>
                                          <p:attrName>style.color</p:attrName>
                                        </p:attrNameLst>
                                      </p:cBhvr>
                                      <p:to>
                                        <a:srgbClr val="C00000"/>
                                      </p:to>
                                    </p:animClr>
                                    <p:animClr clrSpc="rgb" dir="cw">
                                      <p:cBhvr>
                                        <p:cTn id="53" dur="500" fill="hold"/>
                                        <p:tgtEl>
                                          <p:spTgt spid="77862"/>
                                        </p:tgtEl>
                                        <p:attrNameLst>
                                          <p:attrName>fillcolor</p:attrName>
                                        </p:attrNameLst>
                                      </p:cBhvr>
                                      <p:to>
                                        <a:srgbClr val="C00000"/>
                                      </p:to>
                                    </p:animClr>
                                    <p:set>
                                      <p:cBhvr>
                                        <p:cTn id="54" dur="500" fill="hold"/>
                                        <p:tgtEl>
                                          <p:spTgt spid="77862"/>
                                        </p:tgtEl>
                                        <p:attrNameLst>
                                          <p:attrName>fill.type</p:attrName>
                                        </p:attrNameLst>
                                      </p:cBhvr>
                                      <p:to>
                                        <p:strVal val="solid"/>
                                      </p:to>
                                    </p:set>
                                    <p:set>
                                      <p:cBhvr>
                                        <p:cTn id="55" dur="500" fill="hold"/>
                                        <p:tgtEl>
                                          <p:spTgt spid="778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QWrong">
            <a:hlinkClick r:id="" action="ppaction://noaction">
              <a:snd r:embed="rId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QCorrect">
            <a:hlinkClick r:id="" action="ppaction://noaction">
              <a:snd r:embed="rId2"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2" name="QuestionText">
            <a:hlinkClick r:id="" action="ppaction://macro?name=ShowAnswers"/>
          </p:cNvPr>
          <p:cNvSpPr>
            <a:spLocks noChangeArrowheads="1"/>
          </p:cNvSpPr>
          <p:nvPr/>
        </p:nvSpPr>
        <p:spPr bwMode="auto">
          <a:xfrm>
            <a:off x="123729" y="206375"/>
            <a:ext cx="10363701" cy="3887424"/>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a:spcBef>
                <a:spcPts val="600"/>
              </a:spcBef>
              <a:spcAft>
                <a:spcPts val="0"/>
              </a:spcAft>
            </a:pPr>
            <a:r>
              <a:rPr lang="en-US" sz="2000" b="1" dirty="0" err="1">
                <a:solidFill>
                  <a:srgbClr val="FFFF00"/>
                </a:solidFill>
                <a:latin typeface="Times New Roman" panose="02020603050405020304" pitchFamily="18" charset="0"/>
                <a:ea typeface="Calibri" panose="020F0502020204030204" pitchFamily="34" charset="0"/>
              </a:rPr>
              <a:t>Câu</a:t>
            </a:r>
            <a:r>
              <a:rPr lang="en-US" sz="2000" b="1" dirty="0">
                <a:solidFill>
                  <a:srgbClr val="FFFF00"/>
                </a:solidFill>
                <a:latin typeface="Times New Roman" panose="02020603050405020304" pitchFamily="18" charset="0"/>
                <a:ea typeface="Calibri" panose="020F0502020204030204" pitchFamily="34" charset="0"/>
              </a:rPr>
              <a:t> </a:t>
            </a:r>
            <a:r>
              <a:rPr lang="vi-VN" sz="2000" b="1" dirty="0">
                <a:solidFill>
                  <a:srgbClr val="FFFF00"/>
                </a:solidFill>
                <a:latin typeface="Times New Roman" panose="02020603050405020304" pitchFamily="18" charset="0"/>
                <a:ea typeface="Calibri" panose="020F0502020204030204" pitchFamily="34" charset="0"/>
              </a:rPr>
              <a:t>4</a:t>
            </a:r>
            <a:r>
              <a:rPr lang="en-US" sz="2000" dirty="0">
                <a:solidFill>
                  <a:srgbClr val="FFFF00"/>
                </a:solidFill>
                <a:latin typeface="Times New Roman" panose="02020603050405020304" pitchFamily="18" charset="0"/>
                <a:ea typeface="Calibri" panose="020F0502020204030204" pitchFamily="34" charset="0"/>
              </a:rPr>
              <a:t>. </a:t>
            </a:r>
            <a:r>
              <a:rPr lang="vi-VN" sz="2000" dirty="0">
                <a:solidFill>
                  <a:srgbClr val="FFFF00"/>
                </a:solidFill>
                <a:effectLst/>
                <a:ea typeface="Times New Roman" panose="02020603050405020304" pitchFamily="18" charset="0"/>
                <a:cs typeface="Times New Roman" panose="02020603050405020304" pitchFamily="18" charset="0"/>
              </a:rPr>
              <a:t>Dạng nào sau đây được coi là một sinh vật chuyển </a:t>
            </a:r>
            <a:r>
              <a:rPr lang="vi-VN" sz="2000" dirty="0" err="1">
                <a:solidFill>
                  <a:srgbClr val="FFFF00"/>
                </a:solidFill>
                <a:effectLst/>
                <a:ea typeface="Times New Roman" panose="02020603050405020304" pitchFamily="18" charset="0"/>
                <a:cs typeface="Times New Roman" panose="02020603050405020304" pitchFamily="18" charset="0"/>
              </a:rPr>
              <a:t>gen</a:t>
            </a:r>
            <a:r>
              <a:rPr lang="vi-VN" sz="2000" dirty="0">
                <a:solidFill>
                  <a:srgbClr val="FFFF00"/>
                </a:solidFill>
                <a:effectLst/>
                <a:ea typeface="Times New Roman" panose="02020603050405020304" pitchFamily="18" charset="0"/>
                <a:cs typeface="Times New Roman" panose="02020603050405020304" pitchFamily="18" charset="0"/>
              </a:rPr>
              <a:t>?</a:t>
            </a:r>
            <a:endParaRPr lang="en-US" sz="2000" dirty="0">
              <a:solidFill>
                <a:srgbClr val="FFFF00"/>
              </a:solidFill>
              <a:ea typeface="Calibri" panose="020F0502020204030204" pitchFamily="34" charset="0"/>
            </a:endParaRPr>
          </a:p>
          <a:p>
            <a:pPr marL="0" marR="0">
              <a:spcBef>
                <a:spcPts val="600"/>
              </a:spcBef>
              <a:spcAft>
                <a:spcPts val="0"/>
              </a:spcAft>
            </a:pPr>
            <a:r>
              <a:rPr lang="en-US" sz="2000" dirty="0">
                <a:solidFill>
                  <a:srgbClr val="FFFF00"/>
                </a:solidFill>
                <a:effectLst/>
                <a:ea typeface="Times New Roman" panose="02020603050405020304" pitchFamily="18" charset="0"/>
                <a:cs typeface="Times New Roman" panose="02020603050405020304" pitchFamily="18" charset="0"/>
              </a:rPr>
              <a:t>  (</a:t>
            </a:r>
            <a:r>
              <a:rPr lang="vi-VN" sz="2000" dirty="0">
                <a:solidFill>
                  <a:srgbClr val="FFFF00"/>
                </a:solidFill>
                <a:effectLst/>
                <a:ea typeface="Times New Roman" panose="02020603050405020304" pitchFamily="18" charset="0"/>
                <a:cs typeface="Times New Roman" panose="02020603050405020304" pitchFamily="18" charset="0"/>
              </a:rPr>
              <a:t>1 </a:t>
            </a:r>
            <a:r>
              <a:rPr lang="en-US" sz="2000" dirty="0">
                <a:solidFill>
                  <a:srgbClr val="FFFF00"/>
                </a:solidFill>
                <a:effectLst/>
                <a:ea typeface="Times New Roman" panose="02020603050405020304" pitchFamily="18" charset="0"/>
                <a:cs typeface="Times New Roman" panose="02020603050405020304" pitchFamily="18" charset="0"/>
              </a:rPr>
              <a:t>) </a:t>
            </a:r>
            <a:r>
              <a:rPr lang="vi-VN" sz="2000" dirty="0">
                <a:solidFill>
                  <a:srgbClr val="FFFF00"/>
                </a:solidFill>
                <a:effectLst/>
                <a:ea typeface="Times New Roman" panose="02020603050405020304" pitchFamily="18" charset="0"/>
                <a:cs typeface="Times New Roman" panose="02020603050405020304" pitchFamily="18" charset="0"/>
              </a:rPr>
              <a:t>Một vi khuẩn đã nhận các </a:t>
            </a:r>
            <a:r>
              <a:rPr lang="vi-VN" sz="2000" dirty="0" err="1">
                <a:solidFill>
                  <a:srgbClr val="FFFF00"/>
                </a:solidFill>
                <a:effectLst/>
                <a:ea typeface="Times New Roman" panose="02020603050405020304" pitchFamily="18" charset="0"/>
                <a:cs typeface="Times New Roman" panose="02020603050405020304" pitchFamily="18" charset="0"/>
              </a:rPr>
              <a:t>gen</a:t>
            </a:r>
            <a:r>
              <a:rPr lang="vi-VN" sz="2000" dirty="0">
                <a:solidFill>
                  <a:srgbClr val="FFFF00"/>
                </a:solidFill>
                <a:effectLst/>
                <a:ea typeface="Times New Roman" panose="02020603050405020304" pitchFamily="18" charset="0"/>
                <a:cs typeface="Times New Roman" panose="02020603050405020304" pitchFamily="18" charset="0"/>
              </a:rPr>
              <a:t> thông qua tiếp hợp.</a:t>
            </a:r>
            <a:endParaRPr lang="en-US" sz="2000" dirty="0">
              <a:solidFill>
                <a:srgbClr val="FFFF00"/>
              </a:solidFill>
              <a:effectLst/>
              <a:ea typeface="Calibri" panose="020F0502020204030204" pitchFamily="34" charset="0"/>
            </a:endParaRPr>
          </a:p>
          <a:p>
            <a:pPr marL="0" marR="0" fontAlgn="ctr">
              <a:spcBef>
                <a:spcPts val="600"/>
              </a:spcBef>
              <a:spcAft>
                <a:spcPts val="0"/>
              </a:spcAft>
              <a:tabLst>
                <a:tab pos="276225" algn="l"/>
                <a:tab pos="1895475" algn="l"/>
                <a:tab pos="3381375" algn="l"/>
                <a:tab pos="4895850" algn="l"/>
              </a:tabLst>
            </a:pPr>
            <a:r>
              <a:rPr lang="en-US" sz="2000" dirty="0">
                <a:solidFill>
                  <a:srgbClr val="FFFF00"/>
                </a:solidFill>
                <a:effectLst/>
                <a:ea typeface="Times New Roman" panose="02020603050405020304" pitchFamily="18" charset="0"/>
                <a:cs typeface="Times New Roman" panose="02020603050405020304" pitchFamily="18" charset="0"/>
              </a:rPr>
              <a:t>  (</a:t>
            </a:r>
            <a:r>
              <a:rPr lang="vi-VN" sz="2000" dirty="0">
                <a:solidFill>
                  <a:srgbClr val="FFFF00"/>
                </a:solidFill>
                <a:effectLst/>
                <a:ea typeface="Times New Roman" panose="02020603050405020304" pitchFamily="18" charset="0"/>
                <a:cs typeface="Times New Roman" panose="02020603050405020304" pitchFamily="18" charset="0"/>
              </a:rPr>
              <a:t>2</a:t>
            </a:r>
            <a:r>
              <a:rPr lang="en-US" sz="2000" dirty="0">
                <a:solidFill>
                  <a:srgbClr val="FFFF00"/>
                </a:solidFill>
                <a:effectLst/>
                <a:ea typeface="Times New Roman" panose="02020603050405020304" pitchFamily="18" charset="0"/>
                <a:cs typeface="Times New Roman" panose="02020603050405020304" pitchFamily="18" charset="0"/>
              </a:rPr>
              <a:t>)</a:t>
            </a:r>
            <a:r>
              <a:rPr lang="vi-VN" sz="2000" dirty="0">
                <a:solidFill>
                  <a:srgbClr val="FFFF00"/>
                </a:solidFill>
                <a:effectLst/>
                <a:ea typeface="Times New Roman" panose="02020603050405020304" pitchFamily="18" charset="0"/>
                <a:cs typeface="Times New Roman" panose="02020603050405020304" pitchFamily="18" charset="0"/>
              </a:rPr>
              <a:t> Một người qua liệu pháp </a:t>
            </a:r>
            <a:r>
              <a:rPr lang="vi-VN" sz="2000" dirty="0" err="1">
                <a:solidFill>
                  <a:srgbClr val="FFFF00"/>
                </a:solidFill>
                <a:effectLst/>
                <a:ea typeface="Times New Roman" panose="02020603050405020304" pitchFamily="18" charset="0"/>
                <a:cs typeface="Times New Roman" panose="02020603050405020304" pitchFamily="18" charset="0"/>
              </a:rPr>
              <a:t>gen</a:t>
            </a:r>
            <a:r>
              <a:rPr lang="vi-VN" sz="2000" dirty="0">
                <a:solidFill>
                  <a:srgbClr val="FFFF00"/>
                </a:solidFill>
                <a:effectLst/>
                <a:ea typeface="Times New Roman" panose="02020603050405020304" pitchFamily="18" charset="0"/>
                <a:cs typeface="Times New Roman" panose="02020603050405020304" pitchFamily="18" charset="0"/>
              </a:rPr>
              <a:t> nhận được 1 </a:t>
            </a:r>
            <a:r>
              <a:rPr lang="vi-VN" sz="2000" dirty="0" err="1">
                <a:solidFill>
                  <a:srgbClr val="FFFF00"/>
                </a:solidFill>
                <a:effectLst/>
                <a:ea typeface="Times New Roman" panose="02020603050405020304" pitchFamily="18" charset="0"/>
                <a:cs typeface="Times New Roman" panose="02020603050405020304" pitchFamily="18" charset="0"/>
              </a:rPr>
              <a:t>gen</a:t>
            </a:r>
            <a:r>
              <a:rPr lang="vi-VN" sz="2000" dirty="0">
                <a:solidFill>
                  <a:srgbClr val="FFFF00"/>
                </a:solidFill>
                <a:effectLst/>
                <a:ea typeface="Times New Roman" panose="02020603050405020304" pitchFamily="18" charset="0"/>
                <a:cs typeface="Times New Roman" panose="02020603050405020304" pitchFamily="18" charset="0"/>
              </a:rPr>
              <a:t> gây đông máu </a:t>
            </a:r>
            <a:endParaRPr lang="en-US" sz="2000" dirty="0">
              <a:solidFill>
                <a:srgbClr val="FFFF00"/>
              </a:solidFill>
              <a:effectLst/>
              <a:ea typeface="Times New Roman" panose="02020603050405020304" pitchFamily="18" charset="0"/>
              <a:cs typeface="Times New Roman" panose="02020603050405020304" pitchFamily="18" charset="0"/>
            </a:endParaRPr>
          </a:p>
          <a:p>
            <a:pPr marL="0" marR="0" fontAlgn="ctr">
              <a:spcBef>
                <a:spcPts val="600"/>
              </a:spcBef>
              <a:spcAft>
                <a:spcPts val="0"/>
              </a:spcAft>
              <a:tabLst>
                <a:tab pos="276225" algn="l"/>
                <a:tab pos="1895475" algn="l"/>
                <a:tab pos="3381375" algn="l"/>
                <a:tab pos="4895850" algn="l"/>
              </a:tabLst>
            </a:pPr>
            <a:r>
              <a:rPr lang="vi-VN" sz="2000" dirty="0">
                <a:solidFill>
                  <a:srgbClr val="FFFF00"/>
                </a:solidFill>
                <a:effectLst/>
                <a:ea typeface="Times New Roman" panose="02020603050405020304" pitchFamily="18" charset="0"/>
                <a:cs typeface="Times New Roman" panose="02020603050405020304" pitchFamily="18" charset="0"/>
              </a:rPr>
              <a:t>loại chuẩn.</a:t>
            </a:r>
            <a:endParaRPr lang="en-US" sz="2000" dirty="0">
              <a:solidFill>
                <a:srgbClr val="FFFF00"/>
              </a:solidFill>
              <a:effectLst/>
              <a:ea typeface="Calibri" panose="020F0502020204030204" pitchFamily="34" charset="0"/>
            </a:endParaRPr>
          </a:p>
          <a:p>
            <a:pPr marL="0" marR="0" fontAlgn="ctr">
              <a:spcBef>
                <a:spcPts val="600"/>
              </a:spcBef>
              <a:spcAft>
                <a:spcPts val="0"/>
              </a:spcAft>
              <a:tabLst>
                <a:tab pos="276225" algn="l"/>
                <a:tab pos="1895475" algn="l"/>
                <a:tab pos="3381375" algn="l"/>
                <a:tab pos="4895850" algn="l"/>
              </a:tabLst>
            </a:pPr>
            <a:r>
              <a:rPr lang="en-US" sz="2000" dirty="0">
                <a:solidFill>
                  <a:srgbClr val="FFFF00"/>
                </a:solidFill>
                <a:effectLst/>
                <a:ea typeface="Times New Roman" panose="02020603050405020304" pitchFamily="18" charset="0"/>
                <a:cs typeface="Times New Roman" panose="02020603050405020304" pitchFamily="18" charset="0"/>
              </a:rPr>
              <a:t>  (</a:t>
            </a:r>
            <a:r>
              <a:rPr lang="vi-VN" sz="2000" dirty="0">
                <a:solidFill>
                  <a:srgbClr val="FFFF00"/>
                </a:solidFill>
                <a:effectLst/>
                <a:ea typeface="Times New Roman" panose="02020603050405020304" pitchFamily="18" charset="0"/>
                <a:cs typeface="Times New Roman" panose="02020603050405020304" pitchFamily="18" charset="0"/>
              </a:rPr>
              <a:t>3</a:t>
            </a:r>
            <a:r>
              <a:rPr lang="en-US" sz="2000" dirty="0">
                <a:solidFill>
                  <a:srgbClr val="FFFF00"/>
                </a:solidFill>
                <a:effectLst/>
                <a:ea typeface="Times New Roman" panose="02020603050405020304" pitchFamily="18" charset="0"/>
                <a:cs typeface="Times New Roman" panose="02020603050405020304" pitchFamily="18" charset="0"/>
              </a:rPr>
              <a:t>)</a:t>
            </a:r>
            <a:r>
              <a:rPr lang="vi-VN" sz="2000" dirty="0">
                <a:solidFill>
                  <a:srgbClr val="FFFF00"/>
                </a:solidFill>
                <a:effectLst/>
                <a:ea typeface="Times New Roman" panose="02020603050405020304" pitchFamily="18" charset="0"/>
                <a:cs typeface="Times New Roman" panose="02020603050405020304" pitchFamily="18" charset="0"/>
              </a:rPr>
              <a:t> Cừu tiết sữa có chứa </a:t>
            </a:r>
            <a:r>
              <a:rPr lang="vi-VN" sz="2000" dirty="0" err="1">
                <a:solidFill>
                  <a:srgbClr val="FFFF00"/>
                </a:solidFill>
                <a:effectLst/>
                <a:ea typeface="Times New Roman" panose="02020603050405020304" pitchFamily="18" charset="0"/>
                <a:cs typeface="Times New Roman" panose="02020603050405020304" pitchFamily="18" charset="0"/>
              </a:rPr>
              <a:t>prôtêin</a:t>
            </a:r>
            <a:r>
              <a:rPr lang="vi-VN" sz="2000" dirty="0">
                <a:solidFill>
                  <a:srgbClr val="FFFF00"/>
                </a:solidFill>
                <a:effectLst/>
                <a:ea typeface="Times New Roman" panose="02020603050405020304" pitchFamily="18" charset="0"/>
                <a:cs typeface="Times New Roman" panose="02020603050405020304" pitchFamily="18" charset="0"/>
              </a:rPr>
              <a:t> huyết thanh của người.</a:t>
            </a:r>
            <a:endParaRPr lang="en-US" sz="2000" dirty="0">
              <a:solidFill>
                <a:srgbClr val="FFFF00"/>
              </a:solidFill>
              <a:effectLst/>
              <a:ea typeface="Calibri" panose="020F0502020204030204" pitchFamily="34" charset="0"/>
            </a:endParaRPr>
          </a:p>
          <a:p>
            <a:pPr marL="0" marR="266700" fontAlgn="ctr">
              <a:spcBef>
                <a:spcPts val="600"/>
              </a:spcBef>
              <a:spcAft>
                <a:spcPts val="0"/>
              </a:spcAft>
              <a:tabLst>
                <a:tab pos="276225" algn="l"/>
                <a:tab pos="1895475" algn="l"/>
                <a:tab pos="3381375" algn="l"/>
                <a:tab pos="4895850" algn="l"/>
              </a:tabLst>
            </a:pPr>
            <a:r>
              <a:rPr lang="en-US" sz="2000" dirty="0">
                <a:solidFill>
                  <a:srgbClr val="FFFF00"/>
                </a:solidFill>
                <a:effectLst/>
                <a:ea typeface="Times New Roman" panose="02020603050405020304" pitchFamily="18" charset="0"/>
                <a:cs typeface="Times New Roman" panose="02020603050405020304" pitchFamily="18" charset="0"/>
              </a:rPr>
              <a:t>  (</a:t>
            </a:r>
            <a:r>
              <a:rPr lang="vi-VN" sz="2000" dirty="0">
                <a:solidFill>
                  <a:srgbClr val="FFFF00"/>
                </a:solidFill>
                <a:effectLst/>
                <a:ea typeface="Times New Roman" panose="02020603050405020304" pitchFamily="18" charset="0"/>
                <a:cs typeface="Times New Roman" panose="02020603050405020304" pitchFamily="18" charset="0"/>
              </a:rPr>
              <a:t>4</a:t>
            </a:r>
            <a:r>
              <a:rPr lang="en-US" sz="2000" dirty="0">
                <a:solidFill>
                  <a:srgbClr val="FFFF00"/>
                </a:solidFill>
                <a:effectLst/>
                <a:ea typeface="Times New Roman" panose="02020603050405020304" pitchFamily="18" charset="0"/>
                <a:cs typeface="Times New Roman" panose="02020603050405020304" pitchFamily="18" charset="0"/>
              </a:rPr>
              <a:t>)</a:t>
            </a:r>
            <a:r>
              <a:rPr lang="vi-VN" sz="2000" dirty="0">
                <a:solidFill>
                  <a:srgbClr val="FFFF00"/>
                </a:solidFill>
                <a:effectLst/>
                <a:ea typeface="Times New Roman" panose="02020603050405020304" pitchFamily="18" charset="0"/>
                <a:cs typeface="Times New Roman" panose="02020603050405020304" pitchFamily="18" charset="0"/>
              </a:rPr>
              <a:t> Một người sử dụng </a:t>
            </a:r>
            <a:r>
              <a:rPr lang="vi-VN" sz="2000" dirty="0" err="1">
                <a:solidFill>
                  <a:srgbClr val="FFFF00"/>
                </a:solidFill>
                <a:effectLst/>
                <a:ea typeface="Times New Roman" panose="02020603050405020304" pitchFamily="18" charset="0"/>
                <a:cs typeface="Times New Roman" panose="02020603050405020304" pitchFamily="18" charset="0"/>
              </a:rPr>
              <a:t>insulin</a:t>
            </a:r>
            <a:r>
              <a:rPr lang="vi-VN" sz="2000" dirty="0">
                <a:solidFill>
                  <a:srgbClr val="FFFF00"/>
                </a:solidFill>
                <a:effectLst/>
                <a:ea typeface="Times New Roman" panose="02020603050405020304" pitchFamily="18" charset="0"/>
                <a:cs typeface="Times New Roman" panose="02020603050405020304" pitchFamily="18" charset="0"/>
              </a:rPr>
              <a:t> do </a:t>
            </a:r>
            <a:r>
              <a:rPr lang="vi-VN" sz="2000" dirty="0" err="1">
                <a:solidFill>
                  <a:srgbClr val="FFFF00"/>
                </a:solidFill>
                <a:effectLst/>
                <a:ea typeface="Times New Roman" panose="02020603050405020304" pitchFamily="18" charset="0"/>
                <a:cs typeface="Times New Roman" panose="02020603050405020304" pitchFamily="18" charset="0"/>
              </a:rPr>
              <a:t>vikhuẩn</a:t>
            </a:r>
            <a:r>
              <a:rPr lang="vi-VN" sz="2000" dirty="0">
                <a:solidFill>
                  <a:srgbClr val="FFFF00"/>
                </a:solidFill>
                <a:effectLst/>
                <a:ea typeface="Times New Roman" panose="02020603050405020304" pitchFamily="18" charset="0"/>
                <a:cs typeface="Times New Roman" panose="02020603050405020304" pitchFamily="18" charset="0"/>
              </a:rPr>
              <a:t> </a:t>
            </a:r>
            <a:r>
              <a:rPr lang="vi-VN" sz="2000" dirty="0" err="1">
                <a:solidFill>
                  <a:srgbClr val="FFFF00"/>
                </a:solidFill>
                <a:effectLst/>
                <a:ea typeface="Times New Roman" panose="02020603050405020304" pitchFamily="18" charset="0"/>
                <a:cs typeface="Times New Roman" panose="02020603050405020304" pitchFamily="18" charset="0"/>
              </a:rPr>
              <a:t>E.côli</a:t>
            </a:r>
            <a:r>
              <a:rPr lang="vi-VN" sz="2000" dirty="0">
                <a:solidFill>
                  <a:srgbClr val="FFFF00"/>
                </a:solidFill>
                <a:effectLst/>
                <a:ea typeface="Times New Roman" panose="02020603050405020304" pitchFamily="18" charset="0"/>
                <a:cs typeface="Times New Roman" panose="02020603050405020304" pitchFamily="18" charset="0"/>
              </a:rPr>
              <a:t> sản xuất để điều trị bệnh </a:t>
            </a:r>
            <a:endParaRPr lang="en-US" sz="2000" dirty="0">
              <a:solidFill>
                <a:srgbClr val="FFFF00"/>
              </a:solidFill>
              <a:effectLst/>
              <a:ea typeface="Times New Roman" panose="02020603050405020304" pitchFamily="18" charset="0"/>
              <a:cs typeface="Times New Roman" panose="02020603050405020304" pitchFamily="18" charset="0"/>
            </a:endParaRPr>
          </a:p>
          <a:p>
            <a:pPr marL="0" marR="266700" fontAlgn="ctr">
              <a:spcBef>
                <a:spcPts val="600"/>
              </a:spcBef>
              <a:spcAft>
                <a:spcPts val="0"/>
              </a:spcAft>
              <a:tabLst>
                <a:tab pos="276225" algn="l"/>
                <a:tab pos="1895475" algn="l"/>
                <a:tab pos="3381375" algn="l"/>
                <a:tab pos="4895850" algn="l"/>
              </a:tabLst>
            </a:pPr>
            <a:r>
              <a:rPr lang="vi-VN" sz="2000" dirty="0">
                <a:solidFill>
                  <a:srgbClr val="FFFF00"/>
                </a:solidFill>
                <a:effectLst/>
                <a:ea typeface="Times New Roman" panose="02020603050405020304" pitchFamily="18" charset="0"/>
                <a:cs typeface="Times New Roman" panose="02020603050405020304" pitchFamily="18" charset="0"/>
              </a:rPr>
              <a:t>đái tháo đường.                      </a:t>
            </a:r>
            <a:endParaRPr lang="en-US" sz="2000" dirty="0">
              <a:solidFill>
                <a:srgbClr val="FFFF00"/>
              </a:solidFill>
              <a:effectLst/>
              <a:ea typeface="Calibri" panose="020F0502020204030204" pitchFamily="34" charset="0"/>
            </a:endParaRPr>
          </a:p>
          <a:p>
            <a:pPr marL="0" marR="0" fontAlgn="ctr">
              <a:spcBef>
                <a:spcPts val="600"/>
              </a:spcBef>
              <a:spcAft>
                <a:spcPts val="0"/>
              </a:spcAft>
              <a:tabLst>
                <a:tab pos="276225" algn="l"/>
                <a:tab pos="1895475" algn="l"/>
                <a:tab pos="3381375" algn="l"/>
                <a:tab pos="4895850" algn="l"/>
              </a:tabLst>
            </a:pPr>
            <a:r>
              <a:rPr lang="en-US" sz="2000" dirty="0">
                <a:solidFill>
                  <a:srgbClr val="FFFF00"/>
                </a:solidFill>
                <a:effectLst/>
                <a:ea typeface="Times New Roman" panose="02020603050405020304" pitchFamily="18" charset="0"/>
                <a:cs typeface="Times New Roman" panose="02020603050405020304" pitchFamily="18" charset="0"/>
              </a:rPr>
              <a:t>(</a:t>
            </a:r>
            <a:r>
              <a:rPr lang="vi-VN" sz="2000" dirty="0">
                <a:solidFill>
                  <a:srgbClr val="FFFF00"/>
                </a:solidFill>
                <a:effectLst/>
                <a:ea typeface="Times New Roman" panose="02020603050405020304" pitchFamily="18" charset="0"/>
                <a:cs typeface="Times New Roman" panose="02020603050405020304" pitchFamily="18" charset="0"/>
              </a:rPr>
              <a:t>5</a:t>
            </a:r>
            <a:r>
              <a:rPr lang="en-US" sz="2000" dirty="0">
                <a:solidFill>
                  <a:srgbClr val="FFFF00"/>
                </a:solidFill>
                <a:effectLst/>
                <a:ea typeface="Times New Roman" panose="02020603050405020304" pitchFamily="18" charset="0"/>
                <a:cs typeface="Times New Roman" panose="02020603050405020304" pitchFamily="18" charset="0"/>
              </a:rPr>
              <a:t>)</a:t>
            </a:r>
            <a:r>
              <a:rPr lang="vi-VN" sz="2000" dirty="0">
                <a:solidFill>
                  <a:srgbClr val="FFFF00"/>
                </a:solidFill>
                <a:effectLst/>
                <a:ea typeface="Times New Roman" panose="02020603050405020304" pitchFamily="18" charset="0"/>
                <a:cs typeface="Times New Roman" panose="02020603050405020304" pitchFamily="18" charset="0"/>
              </a:rPr>
              <a:t> Chuột cống mang </a:t>
            </a:r>
            <a:r>
              <a:rPr lang="vi-VN" sz="2000" dirty="0" err="1">
                <a:solidFill>
                  <a:srgbClr val="FFFF00"/>
                </a:solidFill>
                <a:effectLst/>
                <a:ea typeface="Times New Roman" panose="02020603050405020304" pitchFamily="18" charset="0"/>
                <a:cs typeface="Times New Roman" panose="02020603050405020304" pitchFamily="18" charset="0"/>
              </a:rPr>
              <a:t>gen</a:t>
            </a:r>
            <a:r>
              <a:rPr lang="vi-VN" sz="2000" dirty="0">
                <a:solidFill>
                  <a:srgbClr val="FFFF00"/>
                </a:solidFill>
                <a:effectLst/>
                <a:ea typeface="Times New Roman" panose="02020603050405020304" pitchFamily="18" charset="0"/>
                <a:cs typeface="Times New Roman" panose="02020603050405020304" pitchFamily="18" charset="0"/>
              </a:rPr>
              <a:t> </a:t>
            </a:r>
            <a:r>
              <a:rPr lang="vi-VN" sz="2000" dirty="0" err="1">
                <a:solidFill>
                  <a:srgbClr val="FFFF00"/>
                </a:solidFill>
                <a:effectLst/>
                <a:ea typeface="Times New Roman" panose="02020603050405020304" pitchFamily="18" charset="0"/>
                <a:cs typeface="Times New Roman" panose="02020603050405020304" pitchFamily="18" charset="0"/>
              </a:rPr>
              <a:t>hemoglobin</a:t>
            </a:r>
            <a:r>
              <a:rPr lang="vi-VN" sz="2000" dirty="0">
                <a:solidFill>
                  <a:srgbClr val="FFFF00"/>
                </a:solidFill>
                <a:effectLst/>
                <a:ea typeface="Times New Roman" panose="02020603050405020304" pitchFamily="18" charset="0"/>
                <a:cs typeface="Times New Roman" panose="02020603050405020304" pitchFamily="18" charset="0"/>
              </a:rPr>
              <a:t> của thỏ.</a:t>
            </a:r>
            <a:endParaRPr lang="en-US" sz="2000" dirty="0">
              <a:solidFill>
                <a:srgbClr val="FFFF00"/>
              </a:solidFill>
              <a:effectLst/>
              <a:ea typeface="Calibri" panose="020F0502020204030204" pitchFamily="34" charset="0"/>
            </a:endParaRPr>
          </a:p>
          <a:p>
            <a:pPr marL="0" marR="0" fontAlgn="ctr">
              <a:spcBef>
                <a:spcPts val="600"/>
              </a:spcBef>
              <a:spcAft>
                <a:spcPts val="0"/>
              </a:spcAft>
              <a:tabLst>
                <a:tab pos="276225" algn="l"/>
                <a:tab pos="1895475" algn="l"/>
                <a:tab pos="3381375" algn="l"/>
                <a:tab pos="4895850" algn="l"/>
              </a:tabLst>
            </a:pPr>
            <a:r>
              <a:rPr lang="vi-VN" sz="2000" dirty="0">
                <a:solidFill>
                  <a:srgbClr val="FFFF00"/>
                </a:solidFill>
                <a:effectLst/>
                <a:ea typeface="Times New Roman" panose="02020603050405020304" pitchFamily="18" charset="0"/>
                <a:cs typeface="Times New Roman" panose="02020603050405020304" pitchFamily="18" charset="0"/>
              </a:rPr>
              <a:t>Đáp án đúng là</a:t>
            </a:r>
            <a:endParaRPr lang="en-US" sz="2000" dirty="0">
              <a:solidFill>
                <a:srgbClr val="FFFF00"/>
              </a:solidFill>
              <a:effectLst/>
              <a:ea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vi-VN" sz="2000" dirty="0">
                <a:solidFill>
                  <a:srgbClr val="FFFF00"/>
                </a:solidFill>
                <a:ea typeface="Times New Roman" panose="02020603050405020304" pitchFamily="18" charset="0"/>
                <a:cs typeface="Times New Roman" panose="02020603050405020304" pitchFamily="18" charset="0"/>
              </a:rPr>
              <a:t>1 và 3.</a:t>
            </a:r>
            <a:endParaRPr kumimoji="0" lang="en-US" sz="20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just">
              <a:lnSpc>
                <a:spcPct val="115000"/>
              </a:lnSpc>
              <a:spcAft>
                <a:spcPts val="0"/>
              </a:spcAft>
            </a:pPr>
            <a:r>
              <a:rPr lang="vi-VN" sz="2000" dirty="0">
                <a:solidFill>
                  <a:srgbClr val="FFFF00"/>
                </a:solidFill>
                <a:ea typeface="Times New Roman" panose="02020603050405020304" pitchFamily="18" charset="0"/>
                <a:cs typeface="Times New Roman" panose="02020603050405020304" pitchFamily="18" charset="0"/>
              </a:rPr>
              <a:t>4 và 5.</a:t>
            </a:r>
            <a:endParaRPr lang="en-US" sz="2000" dirty="0">
              <a:solidFill>
                <a:srgbClr val="FFFF00"/>
              </a:solidFill>
              <a:effectLst/>
              <a:latin typeface="Calibri" panose="020F0502020204030204" pitchFamily="34" charset="0"/>
              <a:ea typeface="Calibri" panose="020F0502020204030204" pitchFamily="34" charset="0"/>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000" dirty="0">
                <a:solidFill>
                  <a:srgbClr val="FFFF00"/>
                </a:solidFill>
                <a:ea typeface="Times New Roman" panose="02020603050405020304" pitchFamily="18" charset="0"/>
                <a:cs typeface="Times New Roman" panose="02020603050405020304" pitchFamily="18" charset="0"/>
              </a:rPr>
              <a:t>3</a:t>
            </a:r>
            <a:r>
              <a:rPr lang="vi-VN" sz="2000" dirty="0">
                <a:solidFill>
                  <a:srgbClr val="FFFF00"/>
                </a:solidFill>
                <a:ea typeface="Times New Roman" panose="02020603050405020304" pitchFamily="18" charset="0"/>
                <a:cs typeface="Times New Roman" panose="02020603050405020304" pitchFamily="18" charset="0"/>
              </a:rPr>
              <a:t> và </a:t>
            </a:r>
            <a:r>
              <a:rPr lang="en-US" sz="2000" dirty="0">
                <a:solidFill>
                  <a:srgbClr val="FFFF00"/>
                </a:solidFill>
                <a:ea typeface="Times New Roman" panose="02020603050405020304" pitchFamily="18" charset="0"/>
                <a:cs typeface="Times New Roman" panose="02020603050405020304" pitchFamily="18" charset="0"/>
              </a:rPr>
              <a:t>5</a:t>
            </a:r>
            <a:r>
              <a:rPr lang="vi-VN" sz="2400" dirty="0">
                <a:solidFill>
                  <a:srgbClr val="FFFF00"/>
                </a:solidFill>
                <a:ea typeface="Times New Roman" panose="02020603050405020304" pitchFamily="18" charset="0"/>
                <a:cs typeface="Times New Roman" panose="02020603050405020304" pitchFamily="18" charset="0"/>
              </a:rPr>
              <a:t>.</a:t>
            </a:r>
            <a:r>
              <a:rPr lang="vi-VN" sz="3600" dirty="0">
                <a:solidFill>
                  <a:srgbClr val="FFFF00"/>
                </a:solidFill>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en-US" sz="2400" dirty="0">
                <a:solidFill>
                  <a:srgbClr val="FFFF00"/>
                </a:solidFill>
                <a:latin typeface="Times New Roman" panose="02020603050405020304" pitchFamily="18" charset="0"/>
                <a:ea typeface="Calibri" panose="020F0502020204030204" pitchFamily="34" charset="0"/>
              </a:rPr>
              <a:t> </a:t>
            </a:r>
            <a:r>
              <a:rPr lang="en-US" sz="2000" dirty="0">
                <a:solidFill>
                  <a:srgbClr val="FFFF00"/>
                </a:solidFill>
                <a:ea typeface="Calibri" panose="020F0502020204030204" pitchFamily="34" charset="0"/>
                <a:cs typeface="Times New Roman" panose="02020603050405020304" pitchFamily="18" charset="0"/>
              </a:rPr>
              <a:t>2</a:t>
            </a:r>
            <a:r>
              <a:rPr lang="vi-VN" sz="2000" dirty="0">
                <a:solidFill>
                  <a:srgbClr val="FFFF00"/>
                </a:solidFill>
                <a:ea typeface="Times New Roman" panose="02020603050405020304" pitchFamily="18" charset="0"/>
                <a:cs typeface="Times New Roman" panose="02020603050405020304" pitchFamily="18" charset="0"/>
              </a:rPr>
              <a:t> và </a:t>
            </a:r>
            <a:r>
              <a:rPr lang="en-US" sz="2000" dirty="0">
                <a:solidFill>
                  <a:srgbClr val="FFFF00"/>
                </a:solidFill>
                <a:ea typeface="Times New Roman" panose="02020603050405020304" pitchFamily="18" charset="0"/>
                <a:cs typeface="Times New Roman" panose="02020603050405020304" pitchFamily="18" charset="0"/>
              </a:rPr>
              <a:t>4</a:t>
            </a:r>
            <a:r>
              <a:rPr lang="vi-VN" sz="2000" dirty="0">
                <a:solidFill>
                  <a:srgbClr val="FFFF00"/>
                </a:solidFill>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FFFF00"/>
              </a:solidFill>
              <a:effectLst/>
              <a:uLnTx/>
              <a:uFillTx/>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1" name="Start">
            <a:hlinkClick r:id="" action="ppaction://macro?name=StartFastestFinger"/>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1738" r="21801"/>
          <a:stretch>
            <a:fillRect/>
          </a:stretch>
        </p:blipFill>
        <p:spPr>
          <a:xfrm>
            <a:off x="10506309" y="5549988"/>
            <a:ext cx="1385454" cy="1293362"/>
          </a:xfrm>
          <a:prstGeom prst="flowChartConnector">
            <a:avLst/>
          </a:prstGeom>
        </p:spPr>
      </p:pic>
      <p:pic>
        <p:nvPicPr>
          <p:cNvPr id="162" name="Kbc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Oval 1"/>
          <p:cNvSpPr/>
          <p:nvPr/>
        </p:nvSpPr>
        <p:spPr>
          <a:xfrm>
            <a:off x="662239" y="5168350"/>
            <a:ext cx="740001" cy="8116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9"/>
                                        </p:tgtEl>
                                      </p:cBhvr>
                                    </p:cmd>
                                  </p:childTnLst>
                                </p:cTn>
                              </p:par>
                            </p:childTnLst>
                          </p:cTn>
                        </p:par>
                      </p:childTnLst>
                    </p:cTn>
                  </p:par>
                </p:childTnLst>
              </p:cTn>
              <p:nextCondLst>
                <p:cond evt="onClick" delay="0">
                  <p:tgtEl>
                    <p:spTgt spid="131"/>
                  </p:tgtEl>
                </p:cond>
              </p:nextCondLst>
            </p:seq>
            <p:video>
              <p:cMediaNode vol="80000">
                <p:cTn id="22" fill="hold" display="0">
                  <p:stCondLst>
                    <p:cond delay="indefinite"/>
                  </p:stCondLst>
                </p:cTn>
                <p:tgtEl>
                  <p:spTgt spid="159"/>
                </p:tgtEl>
              </p:cMediaNode>
            </p:video>
            <p:audio>
              <p:cMediaNode vol="57500" numSld="999" showWhenStopped="0">
                <p:cTn id="23" fill="hold" display="0">
                  <p:stCondLst>
                    <p:cond delay="indefinite"/>
                  </p:stCondLst>
                  <p:endCondLst>
                    <p:cond evt="onStopAudio" delay="0">
                      <p:tgtEl>
                        <p:sldTgt/>
                      </p:tgtEl>
                    </p:cond>
                  </p:endCondLst>
                </p:cTn>
                <p:tgtEl>
                  <p:spTgt spid="162"/>
                </p:tgtEl>
              </p:cMediaNode>
            </p:audio>
            <p:seq concurrent="1" nextAc="seek">
              <p:cTn id="24" restart="whenNotActive" fill="hold" evtFilter="cancelBubble" nodeType="interactiveSeq">
                <p:stCondLst>
                  <p:cond evt="onClick" delay="0">
                    <p:tgtEl>
                      <p:spTgt spid="77864"/>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repeatCount="indefinite" fill="hold" grpId="0" nodeType="clickEffect">
                                  <p:stCondLst>
                                    <p:cond delay="0"/>
                                  </p:stCondLst>
                                  <p:childTnLst>
                                    <p:animClr clrSpc="rgb" dir="cw">
                                      <p:cBhvr override="childStyle">
                                        <p:cTn id="28" dur="500" fill="hold"/>
                                        <p:tgtEl>
                                          <p:spTgt spid="77864"/>
                                        </p:tgtEl>
                                        <p:attrNameLst>
                                          <p:attrName>style.color</p:attrName>
                                        </p:attrNameLst>
                                      </p:cBhvr>
                                      <p:to>
                                        <a:srgbClr val="00B050"/>
                                      </p:to>
                                    </p:animClr>
                                    <p:animClr clrSpc="rgb" dir="cw">
                                      <p:cBhvr>
                                        <p:cTn id="29" dur="500" fill="hold"/>
                                        <p:tgtEl>
                                          <p:spTgt spid="77864"/>
                                        </p:tgtEl>
                                        <p:attrNameLst>
                                          <p:attrName>fillcolor</p:attrName>
                                        </p:attrNameLst>
                                      </p:cBhvr>
                                      <p:to>
                                        <a:srgbClr val="00B050"/>
                                      </p:to>
                                    </p:animClr>
                                    <p:set>
                                      <p:cBhvr>
                                        <p:cTn id="30" dur="500" fill="hold"/>
                                        <p:tgtEl>
                                          <p:spTgt spid="77864"/>
                                        </p:tgtEl>
                                        <p:attrNameLst>
                                          <p:attrName>fill.type</p:attrName>
                                        </p:attrNameLst>
                                      </p:cBhvr>
                                      <p:to>
                                        <p:strVal val="solid"/>
                                      </p:to>
                                    </p:set>
                                    <p:set>
                                      <p:cBhvr>
                                        <p:cTn id="31" dur="500" fill="hold"/>
                                        <p:tgtEl>
                                          <p:spTgt spid="7786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09 Who's Was Correct_.wav"/>
                                        </p:tgtEl>
                                      </p:cMediaNode>
                                    </p:audio>
                                  </p:subTnLst>
                                </p:cTn>
                              </p:par>
                            </p:childTnLst>
                          </p:cTn>
                        </p:par>
                      </p:childTnLst>
                    </p:cTn>
                  </p:par>
                </p:childTnLst>
              </p:cTn>
              <p:nextCondLst>
                <p:cond evt="onClick" delay="0">
                  <p:tgtEl>
                    <p:spTgt spid="77864"/>
                  </p:tgtEl>
                </p:cond>
              </p:nextCondLst>
            </p:seq>
            <p:seq concurrent="1" nextAc="seek">
              <p:cTn id="32" restart="whenNotActive" fill="hold" evtFilter="cancelBubble" nodeType="interactiveSeq">
                <p:stCondLst>
                  <p:cond evt="onClick" delay="0">
                    <p:tgtEl>
                      <p:spTgt spid="7786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3"/>
                                        </p:tgtEl>
                                        <p:attrNameLst>
                                          <p:attrName>style.color</p:attrName>
                                        </p:attrNameLst>
                                      </p:cBhvr>
                                      <p:to>
                                        <a:srgbClr val="C00000"/>
                                      </p:to>
                                    </p:animClr>
                                    <p:animClr clrSpc="rgb" dir="cw">
                                      <p:cBhvr>
                                        <p:cTn id="37" dur="500" fill="hold"/>
                                        <p:tgtEl>
                                          <p:spTgt spid="77863"/>
                                        </p:tgtEl>
                                        <p:attrNameLst>
                                          <p:attrName>fillcolor</p:attrName>
                                        </p:attrNameLst>
                                      </p:cBhvr>
                                      <p:to>
                                        <a:srgbClr val="C00000"/>
                                      </p:to>
                                    </p:animClr>
                                    <p:set>
                                      <p:cBhvr>
                                        <p:cTn id="38" dur="500" fill="hold"/>
                                        <p:tgtEl>
                                          <p:spTgt spid="77863"/>
                                        </p:tgtEl>
                                        <p:attrNameLst>
                                          <p:attrName>fill.type</p:attrName>
                                        </p:attrNameLst>
                                      </p:cBhvr>
                                      <p:to>
                                        <p:strVal val="solid"/>
                                      </p:to>
                                    </p:set>
                                    <p:set>
                                      <p:cBhvr>
                                        <p:cTn id="39" dur="500" fill="hold"/>
                                        <p:tgtEl>
                                          <p:spTgt spid="7786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3"/>
                  </p:tgtEl>
                </p:cond>
              </p:nextCondLst>
            </p:seq>
            <p:seq concurrent="1" nextAc="seek">
              <p:cTn id="40" restart="whenNotActive" fill="hold" evtFilter="cancelBubble" nodeType="interactiveSeq">
                <p:stCondLst>
                  <p:cond evt="onClick" delay="0">
                    <p:tgtEl>
                      <p:spTgt spid="77861"/>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1"/>
                                        </p:tgtEl>
                                        <p:attrNameLst>
                                          <p:attrName>style.color</p:attrName>
                                        </p:attrNameLst>
                                      </p:cBhvr>
                                      <p:to>
                                        <a:srgbClr val="C00000"/>
                                      </p:to>
                                    </p:animClr>
                                    <p:animClr clrSpc="rgb" dir="cw">
                                      <p:cBhvr>
                                        <p:cTn id="45" dur="500" fill="hold"/>
                                        <p:tgtEl>
                                          <p:spTgt spid="77861"/>
                                        </p:tgtEl>
                                        <p:attrNameLst>
                                          <p:attrName>fillcolor</p:attrName>
                                        </p:attrNameLst>
                                      </p:cBhvr>
                                      <p:to>
                                        <a:srgbClr val="C00000"/>
                                      </p:to>
                                    </p:animClr>
                                    <p:set>
                                      <p:cBhvr>
                                        <p:cTn id="46" dur="500" fill="hold"/>
                                        <p:tgtEl>
                                          <p:spTgt spid="77861"/>
                                        </p:tgtEl>
                                        <p:attrNameLst>
                                          <p:attrName>fill.type</p:attrName>
                                        </p:attrNameLst>
                                      </p:cBhvr>
                                      <p:to>
                                        <p:strVal val="solid"/>
                                      </p:to>
                                    </p:set>
                                    <p:set>
                                      <p:cBhvr>
                                        <p:cTn id="47" dur="500" fill="hold"/>
                                        <p:tgtEl>
                                          <p:spTgt spid="7786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1"/>
                  </p:tgtEl>
                </p:cond>
              </p:nextCondLst>
            </p:seq>
            <p:seq concurrent="1" nextAc="seek">
              <p:cTn id="48" restart="whenNotActive" fill="hold" evtFilter="cancelBubble" nodeType="interactiveSeq">
                <p:stCondLst>
                  <p:cond evt="onClick" delay="0">
                    <p:tgtEl>
                      <p:spTgt spid="77862"/>
                    </p:tgtEl>
                  </p:cond>
                </p:stCondLst>
                <p:endSync evt="end" delay="0">
                  <p:rtn val="all"/>
                </p:endSync>
                <p:childTnLst>
                  <p:par>
                    <p:cTn id="49" fill="hold">
                      <p:stCondLst>
                        <p:cond delay="0"/>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77862"/>
                                        </p:tgtEl>
                                        <p:attrNameLst>
                                          <p:attrName>style.color</p:attrName>
                                        </p:attrNameLst>
                                      </p:cBhvr>
                                      <p:to>
                                        <a:srgbClr val="C00000"/>
                                      </p:to>
                                    </p:animClr>
                                    <p:animClr clrSpc="rgb" dir="cw">
                                      <p:cBhvr>
                                        <p:cTn id="53" dur="500" fill="hold"/>
                                        <p:tgtEl>
                                          <p:spTgt spid="77862"/>
                                        </p:tgtEl>
                                        <p:attrNameLst>
                                          <p:attrName>fillcolor</p:attrName>
                                        </p:attrNameLst>
                                      </p:cBhvr>
                                      <p:to>
                                        <a:srgbClr val="C00000"/>
                                      </p:to>
                                    </p:animClr>
                                    <p:set>
                                      <p:cBhvr>
                                        <p:cTn id="54" dur="500" fill="hold"/>
                                        <p:tgtEl>
                                          <p:spTgt spid="77862"/>
                                        </p:tgtEl>
                                        <p:attrNameLst>
                                          <p:attrName>fill.type</p:attrName>
                                        </p:attrNameLst>
                                      </p:cBhvr>
                                      <p:to>
                                        <p:strVal val="solid"/>
                                      </p:to>
                                    </p:set>
                                    <p:set>
                                      <p:cBhvr>
                                        <p:cTn id="55" dur="500" fill="hold"/>
                                        <p:tgtEl>
                                          <p:spTgt spid="778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10"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endParaRPr lang="en-US" dirty="0">
              <a:solidFill>
                <a:srgbClr val="FFFFFF"/>
              </a:solidFill>
            </a:endParaRPr>
          </a:p>
        </p:txBody>
      </p:sp>
      <p:sp>
        <p:nvSpPr>
          <p:cNvPr id="115" name="QuestionBGM" hidden="1">
            <a:hlinkClick r:id="" action="ppaction://noaction">
              <a:snd r:embed="rId2"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endParaRPr lang="en-US" dirty="0">
              <a:solidFill>
                <a:srgbClr val="FFFFFF"/>
              </a:solidFill>
            </a:endParaRPr>
          </a:p>
        </p:txBody>
      </p:sp>
      <p:sp>
        <p:nvSpPr>
          <p:cNvPr id="116" name="QWrong">
            <a:hlinkClick r:id="" action="ppaction://noaction">
              <a:snd r:embed="rId3"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endParaRPr lang="en-US" dirty="0">
              <a:solidFill>
                <a:srgbClr val="FFFFFF"/>
              </a:solidFill>
            </a:endParaRPr>
          </a:p>
        </p:txBody>
      </p:sp>
      <p:sp>
        <p:nvSpPr>
          <p:cNvPr id="117" name="QCorrect">
            <a:hlinkClick r:id="" action="ppaction://noaction">
              <a:snd r:embed="rId4"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endParaRPr lang="en-US" dirty="0">
              <a:solidFill>
                <a:srgbClr val="FFFFFF"/>
              </a:solidFill>
            </a:endParaRP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endParaRPr lang="en-US" altLang="en-US" b="1" dirty="0">
              <a:solidFill>
                <a:srgbClr val="FFFFFF"/>
              </a:solidFill>
            </a:endParaRP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endParaRPr lang="en-US" altLang="en-US" b="1" dirty="0">
              <a:solidFill>
                <a:srgbClr val="FFFFFF"/>
              </a:solidFill>
            </a:endParaRP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2343547" y="-222322"/>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endParaRPr lang="en-US" altLang="en-US" b="1" dirty="0">
              <a:solidFill>
                <a:srgbClr val="FFFFFF"/>
              </a:solidFill>
            </a:endParaRP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
          </a:graphicData>
        </a:graphic>
      </p:graphicFrame>
      <p:sp>
        <p:nvSpPr>
          <p:cNvPr id="77902" name="QuestionText">
            <a:hlinkClick r:id="" action="ppaction://macro?name=ShowAnswers"/>
          </p:cNvPr>
          <p:cNvSpPr>
            <a:spLocks noChangeArrowheads="1"/>
          </p:cNvSpPr>
          <p:nvPr/>
        </p:nvSpPr>
        <p:spPr bwMode="auto">
          <a:xfrm>
            <a:off x="132560" y="113610"/>
            <a:ext cx="10321986" cy="411591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fontAlgn="ctr">
              <a:spcBef>
                <a:spcPts val="600"/>
              </a:spcBef>
              <a:spcAft>
                <a:spcPts val="0"/>
              </a:spcAft>
              <a:tabLst>
                <a:tab pos="276225" algn="l"/>
                <a:tab pos="1895475" algn="l"/>
                <a:tab pos="3381375" algn="l"/>
                <a:tab pos="4819650" algn="l"/>
                <a:tab pos="4895850" algn="l"/>
              </a:tabLst>
            </a:pPr>
            <a:r>
              <a:rPr lang="en-US" sz="2400" b="1" i="1" dirty="0" err="1">
                <a:solidFill>
                  <a:srgbClr val="FFFF00"/>
                </a:solidFill>
                <a:effectLst/>
                <a:ea typeface="Times New Roman" panose="02020603050405020304" pitchFamily="18" charset="0"/>
                <a:cs typeface="Times New Roman" panose="02020603050405020304" pitchFamily="18" charset="0"/>
              </a:rPr>
              <a:t>Câu</a:t>
            </a:r>
            <a:r>
              <a:rPr lang="en-US" sz="2400" b="1" i="1" dirty="0">
                <a:solidFill>
                  <a:srgbClr val="FFFF00"/>
                </a:solidFill>
                <a:effectLst/>
                <a:ea typeface="Times New Roman" panose="02020603050405020304" pitchFamily="18" charset="0"/>
                <a:cs typeface="Times New Roman" panose="02020603050405020304" pitchFamily="18" charset="0"/>
              </a:rPr>
              <a:t> 5: </a:t>
            </a:r>
            <a:r>
              <a:rPr lang="vi-VN" sz="2400" dirty="0">
                <a:solidFill>
                  <a:srgbClr val="FFFF00"/>
                </a:solidFill>
                <a:effectLst/>
                <a:ea typeface="Arial" panose="020B0604020202020204" pitchFamily="34" charset="0"/>
                <a:cs typeface="Times New Roman" panose="02020603050405020304" pitchFamily="18" charset="0"/>
              </a:rPr>
              <a:t>Vì sao phải sử dụng </a:t>
            </a:r>
            <a:r>
              <a:rPr lang="vi-VN" sz="2400" dirty="0" err="1">
                <a:solidFill>
                  <a:srgbClr val="FFFF00"/>
                </a:solidFill>
                <a:effectLst/>
                <a:ea typeface="Arial" panose="020B0604020202020204" pitchFamily="34" charset="0"/>
                <a:cs typeface="Times New Roman" panose="02020603050405020304" pitchFamily="18" charset="0"/>
              </a:rPr>
              <a:t>vector</a:t>
            </a:r>
            <a:r>
              <a:rPr lang="vi-VN" sz="2400" dirty="0">
                <a:solidFill>
                  <a:srgbClr val="FFFF00"/>
                </a:solidFill>
                <a:effectLst/>
                <a:ea typeface="Arial" panose="020B0604020202020204" pitchFamily="34" charset="0"/>
                <a:cs typeface="Times New Roman" panose="02020603050405020304" pitchFamily="18" charset="0"/>
              </a:rPr>
              <a:t> để chuyển </a:t>
            </a:r>
            <a:r>
              <a:rPr lang="vi-VN" sz="2400" dirty="0" err="1">
                <a:solidFill>
                  <a:srgbClr val="FFFF00"/>
                </a:solidFill>
                <a:effectLst/>
                <a:ea typeface="Arial" panose="020B0604020202020204" pitchFamily="34" charset="0"/>
                <a:cs typeface="Times New Roman" panose="02020603050405020304" pitchFamily="18" charset="0"/>
              </a:rPr>
              <a:t>gene</a:t>
            </a:r>
            <a:r>
              <a:rPr lang="vi-VN" sz="2400" dirty="0">
                <a:solidFill>
                  <a:srgbClr val="FFFF00"/>
                </a:solidFill>
                <a:effectLst/>
                <a:ea typeface="Arial" panose="020B0604020202020204" pitchFamily="34" charset="0"/>
                <a:cs typeface="Times New Roman" panose="02020603050405020304" pitchFamily="18" charset="0"/>
              </a:rPr>
              <a:t> từ </a:t>
            </a:r>
            <a:endParaRPr lang="en-US" sz="2400" dirty="0">
              <a:solidFill>
                <a:srgbClr val="FFFF00"/>
              </a:solidFill>
              <a:effectLst/>
              <a:ea typeface="Arial" panose="020B0604020202020204" pitchFamily="34" charset="0"/>
              <a:cs typeface="Times New Roman" panose="02020603050405020304" pitchFamily="18" charset="0"/>
            </a:endParaRPr>
          </a:p>
          <a:p>
            <a:pPr marL="0" marR="0" fontAlgn="ctr">
              <a:spcBef>
                <a:spcPts val="600"/>
              </a:spcBef>
              <a:spcAft>
                <a:spcPts val="0"/>
              </a:spcAft>
              <a:tabLst>
                <a:tab pos="276225" algn="l"/>
                <a:tab pos="1895475" algn="l"/>
                <a:tab pos="3381375" algn="l"/>
                <a:tab pos="4819650" algn="l"/>
                <a:tab pos="4895850" algn="l"/>
              </a:tabLst>
            </a:pPr>
            <a:r>
              <a:rPr lang="vi-VN" sz="2400" dirty="0">
                <a:solidFill>
                  <a:srgbClr val="FFFF00"/>
                </a:solidFill>
                <a:effectLst/>
                <a:ea typeface="Arial" panose="020B0604020202020204" pitchFamily="34" charset="0"/>
                <a:cs typeface="Times New Roman" panose="02020603050405020304" pitchFamily="18" charset="0"/>
              </a:rPr>
              <a:t>tế bào này sang tế bào khác?</a:t>
            </a:r>
            <a:endParaRPr lang="en-US" sz="2400" dirty="0">
              <a:solidFill>
                <a:srgbClr val="FFFF00"/>
              </a:solidFill>
              <a:ea typeface="Calibri" panose="020F0502020204030204" pitchFamily="34" charset="0"/>
            </a:endParaRPr>
          </a:p>
          <a:p>
            <a:pPr marL="457200" marR="0" indent="-457200" fontAlgn="ctr">
              <a:spcBef>
                <a:spcPts val="600"/>
              </a:spcBef>
              <a:spcAft>
                <a:spcPts val="0"/>
              </a:spcAft>
              <a:buAutoNum type="arabicParenBoth"/>
              <a:tabLst>
                <a:tab pos="276225" algn="l"/>
                <a:tab pos="1895475" algn="l"/>
                <a:tab pos="3381375" algn="l"/>
                <a:tab pos="4819650" algn="l"/>
                <a:tab pos="4895850" algn="l"/>
              </a:tabLst>
            </a:pPr>
            <a:r>
              <a:rPr lang="en-US" sz="2400" dirty="0" err="1">
                <a:solidFill>
                  <a:srgbClr val="FFFF00"/>
                </a:solidFill>
                <a:effectLst/>
                <a:ea typeface="Calibri" panose="020F0502020204030204" pitchFamily="34" charset="0"/>
                <a:cs typeface="Times New Roman" panose="02020603050405020304" pitchFamily="18" charset="0"/>
              </a:rPr>
              <a:t>Chỉ</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có</a:t>
            </a:r>
            <a:r>
              <a:rPr lang="en-US" sz="2400" dirty="0">
                <a:solidFill>
                  <a:srgbClr val="FFFF00"/>
                </a:solidFill>
                <a:effectLst/>
                <a:ea typeface="Calibri" panose="020F0502020204030204" pitchFamily="34" charset="0"/>
                <a:cs typeface="Times New Roman" panose="02020603050405020304" pitchFamily="18" charset="0"/>
              </a:rPr>
              <a:t> vector </a:t>
            </a:r>
            <a:r>
              <a:rPr lang="en-US" sz="2400" dirty="0" err="1">
                <a:solidFill>
                  <a:srgbClr val="FFFF00"/>
                </a:solidFill>
                <a:effectLst/>
                <a:ea typeface="Calibri" panose="020F0502020204030204" pitchFamily="34" charset="0"/>
                <a:cs typeface="Times New Roman" panose="02020603050405020304" pitchFamily="18" charset="0"/>
              </a:rPr>
              <a:t>chuyển</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mới</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đưa</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được</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cần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chuyển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vào</a:t>
            </a:r>
            <a:r>
              <a:rPr lang="en-US" sz="2400" dirty="0">
                <a:solidFill>
                  <a:srgbClr val="FFFF00"/>
                </a:solidFill>
                <a:effectLst/>
                <a:ea typeface="Calibri" panose="020F0502020204030204" pitchFamily="34" charset="0"/>
                <a:cs typeface="Times New Roman" panose="02020603050405020304" pitchFamily="18" charset="0"/>
              </a:rPr>
              <a:t> </a:t>
            </a:r>
            <a:endParaRPr lang="en-US" sz="2400" dirty="0">
              <a:solidFill>
                <a:srgbClr val="FFFF00"/>
              </a:solidFill>
              <a:effectLst/>
              <a:ea typeface="Calibri" panose="020F0502020204030204" pitchFamily="34" charset="0"/>
              <a:cs typeface="Times New Roman" panose="02020603050405020304" pitchFamily="18" charset="0"/>
            </a:endParaRPr>
          </a:p>
          <a:p>
            <a:pPr marR="0" fontAlgn="ctr">
              <a:spcBef>
                <a:spcPts val="600"/>
              </a:spcBef>
              <a:spcAft>
                <a:spcPts val="0"/>
              </a:spcAft>
              <a:tabLst>
                <a:tab pos="276225" algn="l"/>
                <a:tab pos="1895475" algn="l"/>
                <a:tab pos="3381375" algn="l"/>
                <a:tab pos="4819650" algn="l"/>
                <a:tab pos="4895850" algn="l"/>
              </a:tabLst>
            </a:pPr>
            <a:r>
              <a:rPr lang="en-US" sz="2400" dirty="0" err="1">
                <a:solidFill>
                  <a:srgbClr val="FFFF00"/>
                </a:solidFill>
                <a:effectLst/>
                <a:ea typeface="Calibri" panose="020F0502020204030204" pitchFamily="34" charset="0"/>
                <a:cs typeface="Times New Roman" panose="02020603050405020304" pitchFamily="18" charset="0"/>
              </a:rPr>
              <a:t>tế</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nhận</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cs typeface="Times New Roman" panose="02020603050405020304" pitchFamily="18" charset="0"/>
            </a:endParaRPr>
          </a:p>
          <a:p>
            <a:pPr marR="0" fontAlgn="ctr">
              <a:spcBef>
                <a:spcPts val="600"/>
              </a:spcBef>
              <a:spcAft>
                <a:spcPts val="0"/>
              </a:spcAft>
              <a:tabLst>
                <a:tab pos="276225" algn="l"/>
                <a:tab pos="1895475" algn="l"/>
                <a:tab pos="3381375" algn="l"/>
                <a:tab pos="4819650" algn="l"/>
                <a:tab pos="4895850" algn="l"/>
              </a:tabLst>
            </a:pPr>
            <a:r>
              <a:rPr lang="en-US" sz="2400" dirty="0">
                <a:solidFill>
                  <a:srgbClr val="FFFF00"/>
                </a:solidFill>
                <a:effectLst/>
                <a:ea typeface="Calibri" panose="020F0502020204030204" pitchFamily="34" charset="0"/>
                <a:cs typeface="Times New Roman" panose="02020603050405020304" pitchFamily="18" charset="0"/>
              </a:rPr>
              <a:t>(2) </a:t>
            </a:r>
            <a:r>
              <a:rPr lang="en-US" sz="2400" dirty="0" err="1">
                <a:solidFill>
                  <a:srgbClr val="FFFF00"/>
                </a:solidFill>
                <a:effectLst/>
                <a:ea typeface="Calibri" panose="020F0502020204030204" pitchFamily="34" charset="0"/>
                <a:cs typeface="Times New Roman" panose="02020603050405020304" pitchFamily="18" charset="0"/>
              </a:rPr>
              <a:t>Để</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đảm</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bảo</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cần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chuyển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gắn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vào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nhiễm</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sắc</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thể</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của</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tế</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nhận</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a typeface="Calibri" panose="020F0502020204030204" pitchFamily="34" charset="0"/>
            </a:endParaRPr>
          </a:p>
          <a:p>
            <a:pPr marR="0" fontAlgn="ctr">
              <a:spcBef>
                <a:spcPts val="600"/>
              </a:spcBef>
              <a:spcAft>
                <a:spcPts val="0"/>
              </a:spcAft>
              <a:tabLst>
                <a:tab pos="276225" algn="l"/>
                <a:tab pos="1895475" algn="l"/>
                <a:tab pos="3381375" algn="l"/>
                <a:tab pos="4819650" algn="l"/>
                <a:tab pos="4895850" algn="l"/>
              </a:tabLst>
            </a:pPr>
            <a:r>
              <a:rPr lang="en-US" sz="2400" dirty="0">
                <a:solidFill>
                  <a:srgbClr val="FFFF00"/>
                </a:solidFill>
                <a:effectLst/>
                <a:ea typeface="Calibri" panose="020F0502020204030204" pitchFamily="34" charset="0"/>
                <a:cs typeface="Times New Roman" panose="02020603050405020304" pitchFamily="18" charset="0"/>
              </a:rPr>
              <a:t>(3) </a:t>
            </a:r>
            <a:r>
              <a:rPr lang="en-US" sz="2400" dirty="0" err="1">
                <a:solidFill>
                  <a:srgbClr val="FFFF00"/>
                </a:solidFill>
                <a:effectLst/>
                <a:ea typeface="Calibri" panose="020F0502020204030204" pitchFamily="34" charset="0"/>
                <a:cs typeface="Times New Roman" panose="02020603050405020304" pitchFamily="18" charset="0"/>
              </a:rPr>
              <a:t>Để</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cần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chuyển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tăng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số</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lượng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bản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sao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trong</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tế</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nhận</a:t>
            </a:r>
            <a:endParaRPr lang="en-US" sz="2400" dirty="0">
              <a:solidFill>
                <a:srgbClr val="FFFF00"/>
              </a:solidFill>
              <a:ea typeface="Calibri" panose="020F0502020204030204" pitchFamily="34" charset="0"/>
            </a:endParaRPr>
          </a:p>
          <a:p>
            <a:pPr marR="0" fontAlgn="ctr">
              <a:spcBef>
                <a:spcPts val="600"/>
              </a:spcBef>
              <a:spcAft>
                <a:spcPts val="0"/>
              </a:spcAft>
              <a:tabLst>
                <a:tab pos="276225" algn="l"/>
                <a:tab pos="1895475" algn="l"/>
                <a:tab pos="3381375" algn="l"/>
                <a:tab pos="4819650" algn="l"/>
                <a:tab pos="4895850" algn="l"/>
              </a:tabLst>
            </a:pPr>
            <a:r>
              <a:rPr lang="en-US" sz="2400" dirty="0">
                <a:solidFill>
                  <a:srgbClr val="FFFF00"/>
                </a:solidFill>
                <a:effectLst/>
                <a:ea typeface="Calibri" panose="020F0502020204030204" pitchFamily="34" charset="0"/>
                <a:cs typeface="Times New Roman" panose="02020603050405020304" pitchFamily="18" charset="0"/>
              </a:rPr>
              <a:t>(4) </a:t>
            </a:r>
            <a:r>
              <a:rPr lang="en-US" sz="2400" dirty="0" err="1">
                <a:solidFill>
                  <a:srgbClr val="FFFF00"/>
                </a:solidFill>
                <a:effectLst/>
                <a:ea typeface="Calibri" panose="020F0502020204030204" pitchFamily="34" charset="0"/>
                <a:cs typeface="Times New Roman" panose="02020603050405020304" pitchFamily="18" charset="0"/>
              </a:rPr>
              <a:t>Để</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đảm</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bảo</a:t>
            </a:r>
            <a:r>
              <a:rPr lang="en-US" sz="2400" dirty="0">
                <a:solidFill>
                  <a:srgbClr val="FFFF00"/>
                </a:solidFill>
                <a:effectLst/>
                <a:ea typeface="Calibri" panose="020F0502020204030204" pitchFamily="34" charset="0"/>
                <a:cs typeface="Times New Roman" panose="02020603050405020304" pitchFamily="18" charset="0"/>
              </a:rPr>
              <a:t> gen </a:t>
            </a:r>
            <a:r>
              <a:rPr lang="en-US" sz="2400" dirty="0" err="1">
                <a:solidFill>
                  <a:srgbClr val="FFFF00"/>
                </a:solidFill>
                <a:effectLst/>
                <a:ea typeface="Calibri" panose="020F0502020204030204" pitchFamily="34" charset="0"/>
                <a:cs typeface="Times New Roman" panose="02020603050405020304" pitchFamily="18" charset="0"/>
              </a:rPr>
              <a:t>gen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cần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chuyển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biểu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hiện</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được</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trong</a:t>
            </a:r>
            <a:r>
              <a:rPr lang="en-US" sz="2400" dirty="0">
                <a:solidFill>
                  <a:srgbClr val="FFFF00"/>
                </a:solidFill>
                <a:effectLst/>
                <a:ea typeface="Calibri" panose="020F0502020204030204" pitchFamily="34" charset="0"/>
                <a:cs typeface="Times New Roman" panose="02020603050405020304" pitchFamily="18" charset="0"/>
              </a:rPr>
              <a:t> </a:t>
            </a:r>
            <a:endParaRPr lang="en-US" sz="2400" dirty="0">
              <a:solidFill>
                <a:srgbClr val="FFFF00"/>
              </a:solidFill>
              <a:effectLst/>
              <a:ea typeface="Calibri" panose="020F0502020204030204" pitchFamily="34" charset="0"/>
              <a:cs typeface="Times New Roman" panose="02020603050405020304" pitchFamily="18" charset="0"/>
            </a:endParaRPr>
          </a:p>
          <a:p>
            <a:pPr marR="0" fontAlgn="ctr">
              <a:spcBef>
                <a:spcPts val="600"/>
              </a:spcBef>
              <a:spcAft>
                <a:spcPts val="0"/>
              </a:spcAft>
              <a:tabLst>
                <a:tab pos="276225" algn="l"/>
                <a:tab pos="1895475" algn="l"/>
                <a:tab pos="3381375" algn="l"/>
                <a:tab pos="4819650" algn="l"/>
                <a:tab pos="4895850" algn="l"/>
              </a:tabLst>
            </a:pPr>
            <a:r>
              <a:rPr lang="en-US" sz="2400" dirty="0" err="1">
                <a:solidFill>
                  <a:srgbClr val="FFFF00"/>
                </a:solidFill>
                <a:effectLst/>
                <a:ea typeface="Calibri" panose="020F0502020204030204" pitchFamily="34" charset="0"/>
                <a:cs typeface="Times New Roman" panose="02020603050405020304" pitchFamily="18" charset="0"/>
              </a:rPr>
              <a:t>tế</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bào</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nhận</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a:p>
            <a:pPr marL="228600" marR="0">
              <a:spcBef>
                <a:spcPts val="600"/>
              </a:spcBef>
              <a:spcAft>
                <a:spcPts val="0"/>
              </a:spcAft>
            </a:pPr>
            <a:r>
              <a:rPr lang="en-US" sz="2400" dirty="0" err="1">
                <a:solidFill>
                  <a:srgbClr val="FFFF00"/>
                </a:solidFill>
                <a:effectLst/>
                <a:ea typeface="Calibri" panose="020F0502020204030204" pitchFamily="34" charset="0"/>
                <a:cs typeface="Times New Roman" panose="02020603050405020304" pitchFamily="18" charset="0"/>
              </a:rPr>
              <a:t>Có</a:t>
            </a:r>
            <a:r>
              <a:rPr lang="en-US" sz="2400" dirty="0">
                <a:solidFill>
                  <a:srgbClr val="FFFF00"/>
                </a:solidFill>
                <a:effectLst/>
                <a:ea typeface="Calibri" panose="020F0502020204030204" pitchFamily="34" charset="0"/>
                <a:cs typeface="Times New Roman" panose="02020603050405020304" pitchFamily="18" charset="0"/>
              </a:rPr>
              <a:t> bao </a:t>
            </a:r>
            <a:r>
              <a:rPr lang="en-US" sz="2400" dirty="0" err="1">
                <a:solidFill>
                  <a:srgbClr val="FFFF00"/>
                </a:solidFill>
                <a:effectLst/>
                <a:ea typeface="Calibri" panose="020F0502020204030204" pitchFamily="34" charset="0"/>
                <a:cs typeface="Times New Roman" panose="02020603050405020304" pitchFamily="18" charset="0"/>
              </a:rPr>
              <a:t>nhiêu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phát</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biểu</a:t>
            </a:r>
            <a:r>
              <a:rPr lang="en-US" sz="2400" dirty="0">
                <a:solidFill>
                  <a:srgbClr val="FFFF00"/>
                </a:solidFill>
                <a:effectLst/>
                <a:ea typeface="Calibri" panose="020F0502020204030204" pitchFamily="34" charset="0"/>
                <a:cs typeface="Times New Roman" panose="02020603050405020304" pitchFamily="18" charset="0"/>
              </a:rPr>
              <a:t> </a:t>
            </a:r>
            <a:r>
              <a:rPr lang="en-US" sz="2400" dirty="0" err="1">
                <a:solidFill>
                  <a:srgbClr val="FFFF00"/>
                </a:solidFill>
                <a:effectLst/>
                <a:ea typeface="Calibri" panose="020F0502020204030204" pitchFamily="34" charset="0"/>
                <a:cs typeface="Times New Roman" panose="02020603050405020304" pitchFamily="18" charset="0"/>
              </a:rPr>
              <a:t>đúng</a:t>
            </a:r>
            <a:r>
              <a:rPr lang="en-US" sz="2400" dirty="0">
                <a:solidFill>
                  <a:srgbClr val="FFFF00"/>
                </a:solidFill>
                <a:effectLst/>
                <a:ea typeface="Calibri" panose="020F0502020204030204" pitchFamily="34" charset="0"/>
                <a:cs typeface="Times New Roman" panose="02020603050405020304" pitchFamily="18" charset="0"/>
              </a:rPr>
              <a:t>?</a:t>
            </a:r>
            <a:endParaRPr lang="en-US" sz="2400" dirty="0">
              <a:solidFill>
                <a:srgbClr val="FFFF00"/>
              </a:solidFill>
              <a:effectLst/>
              <a:ea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400" dirty="0">
                <a:solidFill>
                  <a:srgbClr val="FFFFFF"/>
                </a:solidFill>
                <a:latin typeface="Calibri" panose="020F0502020204030204" pitchFamily="34" charset="0"/>
              </a:rPr>
              <a:t>4</a:t>
            </a:r>
            <a:endParaRPr lang="en-US" sz="2400" dirty="0">
              <a:solidFill>
                <a:srgbClr val="FFFFFF"/>
              </a:solidFill>
              <a:latin typeface="Calibri" panose="020F0502020204030204" pitchFamily="34" charset="0"/>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400" dirty="0">
                <a:solidFill>
                  <a:srgbClr val="FFFFFF"/>
                </a:solidFill>
                <a:latin typeface="Calibri" panose="020F0502020204030204" pitchFamily="34" charset="0"/>
              </a:rPr>
              <a:t>2</a:t>
            </a:r>
            <a:endParaRPr lang="en-US" sz="2400" dirty="0">
              <a:solidFill>
                <a:srgbClr val="FFFFFF"/>
              </a:solidFill>
              <a:latin typeface="Calibri" panose="020F0502020204030204" pitchFamily="34" charset="0"/>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400" dirty="0">
                <a:solidFill>
                  <a:srgbClr val="FFFFFF"/>
                </a:solidFill>
                <a:latin typeface="Calibri" panose="020F0502020204030204" pitchFamily="34" charset="0"/>
              </a:rPr>
              <a:t>3</a:t>
            </a:r>
            <a:endParaRPr lang="en-US" sz="2400" dirty="0">
              <a:solidFill>
                <a:srgbClr val="FFFFFF"/>
              </a:solidFill>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400" dirty="0">
                <a:solidFill>
                  <a:srgbClr val="FFFFFF"/>
                </a:solidFill>
                <a:latin typeface="Calibri" panose="020F0502020204030204" pitchFamily="34" charset="0"/>
              </a:rPr>
              <a:t>1</a:t>
            </a:r>
            <a:endParaRPr lang="en-US" sz="2400" dirty="0">
              <a:solidFill>
                <a:srgbClr val="FFFFFF"/>
              </a:solidFill>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endParaRPr lang="en-US" sz="2800" b="1" dirty="0">
              <a:solidFill>
                <a:srgbClr val="FFFFFF"/>
              </a:solidFill>
              <a:latin typeface="Calibri" panose="020F0502020204030204" pitchFamily="34" charset="0"/>
            </a:endParaRP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endParaRPr lang="en-US" sz="2800" b="1" dirty="0">
              <a:solidFill>
                <a:srgbClr val="FFFFFF"/>
              </a:solidFill>
              <a:latin typeface="Calibri" panose="020F0502020204030204" pitchFamily="34" charset="0"/>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endParaRPr lang="en-US" sz="2800" b="1" dirty="0">
              <a:solidFill>
                <a:srgbClr val="FFFFFF"/>
              </a:solidFill>
              <a:latin typeface="Calibri" panose="020F0502020204030204" pitchFamily="34" charset="0"/>
            </a:endParaRPr>
          </a:p>
        </p:txBody>
      </p:sp>
      <p:sp>
        <p:nvSpPr>
          <p:cNvPr id="5" name="StartTimerButton" hidden="1">
            <a:hlinkClick r:id="" action="ppaction://macro?name=StartPhoneTimer">
              <a:snd r:embed="rId6"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endPar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endParaRP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endPar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endParaRP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endParaRPr lang="en-US" sz="1600" b="1" dirty="0">
              <a:solidFill>
                <a:srgbClr val="FFFFFF"/>
              </a:solidFill>
              <a:latin typeface="Arial Black" panose="020B0A04020102020204" pitchFamily="34" charset="0"/>
            </a:endParaRP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endParaRPr lang="en-US" sz="1600" b="1" dirty="0">
              <a:solidFill>
                <a:srgbClr val="FFFFFF"/>
              </a:solidFill>
              <a:latin typeface="Arial Black" panose="020B0A04020102020204" pitchFamily="34" charset="0"/>
            </a:endParaRP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7" cstate="print">
              <a:extLst>
                <a:ext uri="{28A0092B-C50C-407E-A947-70E740481C1C}">
                  <a14:useLocalDpi xmlns:a14="http://schemas.microsoft.com/office/drawing/2010/main" val="0"/>
                </a:ext>
              </a:extLst>
            </a:blip>
            <a:srcRect l="18104" t="24368" r="16082" b="32681"/>
            <a:stretch>
              <a:fillRect/>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8" cstate="print">
              <a:extLst>
                <a:ext uri="{28A0092B-C50C-407E-A947-70E740481C1C}">
                  <a14:useLocalDpi xmlns:a14="http://schemas.microsoft.com/office/drawing/2010/main" val="0"/>
                </a:ext>
              </a:extLst>
            </a:blip>
            <a:srcRect l="17092" t="15136" r="19425" b="32640"/>
            <a:stretch>
              <a:fillRect/>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9" cstate="print">
              <a:extLst>
                <a:ext uri="{28A0092B-C50C-407E-A947-70E740481C1C}">
                  <a14:useLocalDpi xmlns:a14="http://schemas.microsoft.com/office/drawing/2010/main" val="0"/>
                </a:ext>
              </a:extLst>
            </a:blip>
            <a:srcRect l="24933" t="28170" r="25335" b="40810"/>
            <a:stretch>
              <a:fillRect/>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endParaRPr lang="en-US" dirty="0"/>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endParaRPr lang="en-US" dirty="0"/>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panose="020B0604020202020204"/>
                </a:rPr>
                <a:t>IS THAT YOUR FINAL ANSWER?</a:t>
              </a:r>
              <a:endParaRPr lang="en-US" sz="2400" b="1" dirty="0">
                <a:solidFill>
                  <a:srgbClr val="FFFFFF"/>
                </a:solidFill>
                <a:effectLst>
                  <a:outerShdw blurRad="38100" dist="38100" dir="2700000" algn="tl">
                    <a:srgbClr val="000000">
                      <a:alpha val="43137"/>
                    </a:srgbClr>
                  </a:outerShdw>
                </a:effectLst>
                <a:latin typeface="Arial" panose="020B0604020202020204"/>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endParaRPr lang="en-US" altLang="en-US" sz="2800" b="1" dirty="0">
                <a:solidFill>
                  <a:srgbClr val="FFFFFF"/>
                </a:solidFill>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endParaRPr lang="en-US" altLang="en-US" sz="2800" b="1" dirty="0">
                <a:solidFill>
                  <a:srgbClr val="FFFFFF"/>
                </a:solidFill>
              </a:endParaRPr>
            </a:p>
          </p:txBody>
        </p:sp>
      </p:grpSp>
      <p:sp>
        <p:nvSpPr>
          <p:cNvPr id="131" name="Start">
            <a:hlinkClick r:id="" action="ppaction://macro?name=StartFastestFinger"/>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p:cNvPr>
          <p:cNvPicPr>
            <a:picLocks noChangeAspect="1"/>
          </p:cNvPicPr>
          <p:nvPr>
            <a:videoFile r:link="rId10"/>
            <p:extLst>
              <p:ext uri="{DAA4B4D4-6D71-4841-9C94-3DE7FCFB9230}">
                <p14:media xmlns:p14="http://schemas.microsoft.com/office/powerpoint/2010/main" r:embed="rId11"/>
              </p:ext>
            </p:extLst>
          </p:nvPr>
        </p:nvPicPr>
        <p:blipFill rotWithShape="1">
          <a:blip r:embed="rId12"/>
          <a:srcRect l="21738" r="21801"/>
          <a:stretch>
            <a:fillRect/>
          </a:stretch>
        </p:blipFill>
        <p:spPr>
          <a:xfrm>
            <a:off x="10506309" y="5549988"/>
            <a:ext cx="1385454" cy="1293362"/>
          </a:xfrm>
          <a:prstGeom prst="flowChartConnector">
            <a:avLst/>
          </a:prstGeom>
        </p:spPr>
      </p:pic>
      <p:pic>
        <p:nvPicPr>
          <p:cNvPr id="162" name="Kbc (1)">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Oval 1"/>
          <p:cNvSpPr/>
          <p:nvPr/>
        </p:nvSpPr>
        <p:spPr>
          <a:xfrm>
            <a:off x="580930" y="5111888"/>
            <a:ext cx="1043433" cy="8974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9"/>
                                        </p:tgtEl>
                                      </p:cBhvr>
                                    </p:cmd>
                                  </p:childTnLst>
                                </p:cTn>
                              </p:par>
                            </p:childTnLst>
                          </p:cTn>
                        </p:par>
                      </p:childTnLst>
                    </p:cTn>
                  </p:par>
                </p:childTnLst>
              </p:cTn>
              <p:nextCondLst>
                <p:cond evt="onClick" delay="0">
                  <p:tgtEl>
                    <p:spTgt spid="131"/>
                  </p:tgtEl>
                </p:cond>
              </p:nextCondLst>
            </p:seq>
            <p:video>
              <p:cMediaNode vol="80000">
                <p:cTn id="22" fill="hold" display="0">
                  <p:stCondLst>
                    <p:cond delay="indefinite"/>
                  </p:stCondLst>
                </p:cTn>
                <p:tgtEl>
                  <p:spTgt spid="159"/>
                </p:tgtEl>
              </p:cMediaNode>
            </p:video>
            <p:audio>
              <p:cMediaNode vol="57500" numSld="999" showWhenStopped="0">
                <p:cTn id="23" fill="hold" display="0">
                  <p:stCondLst>
                    <p:cond delay="indefinite"/>
                  </p:stCondLst>
                  <p:endCondLst>
                    <p:cond evt="onStopAudio" delay="0">
                      <p:tgtEl>
                        <p:sldTgt/>
                      </p:tgtEl>
                    </p:cond>
                  </p:endCondLst>
                </p:cTn>
                <p:tgtEl>
                  <p:spTgt spid="162"/>
                </p:tgtEl>
              </p:cMediaNode>
            </p:audio>
            <p:seq concurrent="1" nextAc="seek">
              <p:cTn id="24" restart="whenNotActive" fill="hold" evtFilter="cancelBubble" nodeType="interactiveSeq">
                <p:stCondLst>
                  <p:cond evt="onClick" delay="0">
                    <p:tgtEl>
                      <p:spTgt spid="77864"/>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repeatCount="indefinite" fill="hold" grpId="0" nodeType="clickEffect">
                                  <p:stCondLst>
                                    <p:cond delay="0"/>
                                  </p:stCondLst>
                                  <p:childTnLst>
                                    <p:animClr clrSpc="rgb" dir="cw">
                                      <p:cBhvr override="childStyle">
                                        <p:cTn id="28" dur="500" fill="hold"/>
                                        <p:tgtEl>
                                          <p:spTgt spid="77864"/>
                                        </p:tgtEl>
                                        <p:attrNameLst>
                                          <p:attrName>style.color</p:attrName>
                                        </p:attrNameLst>
                                      </p:cBhvr>
                                      <p:to>
                                        <a:srgbClr val="00B050"/>
                                      </p:to>
                                    </p:animClr>
                                    <p:animClr clrSpc="rgb" dir="cw">
                                      <p:cBhvr>
                                        <p:cTn id="29" dur="500" fill="hold"/>
                                        <p:tgtEl>
                                          <p:spTgt spid="77864"/>
                                        </p:tgtEl>
                                        <p:attrNameLst>
                                          <p:attrName>fillcolor</p:attrName>
                                        </p:attrNameLst>
                                      </p:cBhvr>
                                      <p:to>
                                        <a:srgbClr val="00B050"/>
                                      </p:to>
                                    </p:animClr>
                                    <p:set>
                                      <p:cBhvr>
                                        <p:cTn id="30" dur="500" fill="hold"/>
                                        <p:tgtEl>
                                          <p:spTgt spid="77864"/>
                                        </p:tgtEl>
                                        <p:attrNameLst>
                                          <p:attrName>fill.type</p:attrName>
                                        </p:attrNameLst>
                                      </p:cBhvr>
                                      <p:to>
                                        <p:strVal val="solid"/>
                                      </p:to>
                                    </p:set>
                                    <p:set>
                                      <p:cBhvr>
                                        <p:cTn id="31" dur="500" fill="hold"/>
                                        <p:tgtEl>
                                          <p:spTgt spid="7786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09 Who's Was Correct_.wav"/>
                                        </p:tgtEl>
                                      </p:cMediaNode>
                                    </p:audio>
                                  </p:subTnLst>
                                </p:cTn>
                              </p:par>
                            </p:childTnLst>
                          </p:cTn>
                        </p:par>
                      </p:childTnLst>
                    </p:cTn>
                  </p:par>
                </p:childTnLst>
              </p:cTn>
              <p:nextCondLst>
                <p:cond evt="onClick" delay="0">
                  <p:tgtEl>
                    <p:spTgt spid="77864"/>
                  </p:tgtEl>
                </p:cond>
              </p:nextCondLst>
            </p:seq>
            <p:seq concurrent="1" nextAc="seek">
              <p:cTn id="32" restart="whenNotActive" fill="hold" evtFilter="cancelBubble" nodeType="interactiveSeq">
                <p:stCondLst>
                  <p:cond evt="onClick" delay="0">
                    <p:tgtEl>
                      <p:spTgt spid="7786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3"/>
                                        </p:tgtEl>
                                        <p:attrNameLst>
                                          <p:attrName>style.color</p:attrName>
                                        </p:attrNameLst>
                                      </p:cBhvr>
                                      <p:to>
                                        <a:srgbClr val="C00000"/>
                                      </p:to>
                                    </p:animClr>
                                    <p:animClr clrSpc="rgb" dir="cw">
                                      <p:cBhvr>
                                        <p:cTn id="37" dur="500" fill="hold"/>
                                        <p:tgtEl>
                                          <p:spTgt spid="77863"/>
                                        </p:tgtEl>
                                        <p:attrNameLst>
                                          <p:attrName>fillcolor</p:attrName>
                                        </p:attrNameLst>
                                      </p:cBhvr>
                                      <p:to>
                                        <a:srgbClr val="C00000"/>
                                      </p:to>
                                    </p:animClr>
                                    <p:set>
                                      <p:cBhvr>
                                        <p:cTn id="38" dur="500" fill="hold"/>
                                        <p:tgtEl>
                                          <p:spTgt spid="77863"/>
                                        </p:tgtEl>
                                        <p:attrNameLst>
                                          <p:attrName>fill.type</p:attrName>
                                        </p:attrNameLst>
                                      </p:cBhvr>
                                      <p:to>
                                        <p:strVal val="solid"/>
                                      </p:to>
                                    </p:set>
                                    <p:set>
                                      <p:cBhvr>
                                        <p:cTn id="39" dur="500" fill="hold"/>
                                        <p:tgtEl>
                                          <p:spTgt spid="7786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3"/>
                  </p:tgtEl>
                </p:cond>
              </p:nextCondLst>
            </p:seq>
            <p:seq concurrent="1" nextAc="seek">
              <p:cTn id="40" restart="whenNotActive" fill="hold" evtFilter="cancelBubble" nodeType="interactiveSeq">
                <p:stCondLst>
                  <p:cond evt="onClick" delay="0">
                    <p:tgtEl>
                      <p:spTgt spid="77861"/>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1"/>
                                        </p:tgtEl>
                                        <p:attrNameLst>
                                          <p:attrName>style.color</p:attrName>
                                        </p:attrNameLst>
                                      </p:cBhvr>
                                      <p:to>
                                        <a:srgbClr val="C00000"/>
                                      </p:to>
                                    </p:animClr>
                                    <p:animClr clrSpc="rgb" dir="cw">
                                      <p:cBhvr>
                                        <p:cTn id="45" dur="500" fill="hold"/>
                                        <p:tgtEl>
                                          <p:spTgt spid="77861"/>
                                        </p:tgtEl>
                                        <p:attrNameLst>
                                          <p:attrName>fillcolor</p:attrName>
                                        </p:attrNameLst>
                                      </p:cBhvr>
                                      <p:to>
                                        <a:srgbClr val="C00000"/>
                                      </p:to>
                                    </p:animClr>
                                    <p:set>
                                      <p:cBhvr>
                                        <p:cTn id="46" dur="500" fill="hold"/>
                                        <p:tgtEl>
                                          <p:spTgt spid="77861"/>
                                        </p:tgtEl>
                                        <p:attrNameLst>
                                          <p:attrName>fill.type</p:attrName>
                                        </p:attrNameLst>
                                      </p:cBhvr>
                                      <p:to>
                                        <p:strVal val="solid"/>
                                      </p:to>
                                    </p:set>
                                    <p:set>
                                      <p:cBhvr>
                                        <p:cTn id="47" dur="500" fill="hold"/>
                                        <p:tgtEl>
                                          <p:spTgt spid="7786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8" restart="whenNotActive" fill="hold" evtFilter="cancelBubble" nodeType="interactiveSeq">
                <p:stCondLst>
                  <p:cond evt="onClick" delay="0">
                    <p:tgtEl>
                      <p:spTgt spid="77862"/>
                    </p:tgtEl>
                  </p:cond>
                </p:stCondLst>
                <p:endSync evt="end" delay="0">
                  <p:rtn val="all"/>
                </p:endSync>
                <p:childTnLst>
                  <p:par>
                    <p:cTn id="49" fill="hold">
                      <p:stCondLst>
                        <p:cond delay="0"/>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77862"/>
                                        </p:tgtEl>
                                        <p:attrNameLst>
                                          <p:attrName>style.color</p:attrName>
                                        </p:attrNameLst>
                                      </p:cBhvr>
                                      <p:to>
                                        <a:srgbClr val="C00000"/>
                                      </p:to>
                                    </p:animClr>
                                    <p:animClr clrSpc="rgb" dir="cw">
                                      <p:cBhvr>
                                        <p:cTn id="53" dur="500" fill="hold"/>
                                        <p:tgtEl>
                                          <p:spTgt spid="77862"/>
                                        </p:tgtEl>
                                        <p:attrNameLst>
                                          <p:attrName>fillcolor</p:attrName>
                                        </p:attrNameLst>
                                      </p:cBhvr>
                                      <p:to>
                                        <a:srgbClr val="C00000"/>
                                      </p:to>
                                    </p:animClr>
                                    <p:set>
                                      <p:cBhvr>
                                        <p:cTn id="54" dur="500" fill="hold"/>
                                        <p:tgtEl>
                                          <p:spTgt spid="77862"/>
                                        </p:tgtEl>
                                        <p:attrNameLst>
                                          <p:attrName>fill.type</p:attrName>
                                        </p:attrNameLst>
                                      </p:cBhvr>
                                      <p:to>
                                        <p:strVal val="solid"/>
                                      </p:to>
                                    </p:set>
                                    <p:set>
                                      <p:cBhvr>
                                        <p:cTn id="55" dur="500" fill="hold"/>
                                        <p:tgtEl>
                                          <p:spTgt spid="778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925" y="0"/>
            <a:ext cx="12178075" cy="6858000"/>
          </a:xfrm>
          <a:prstGeom prst="rect">
            <a:avLst/>
          </a:prstGeom>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208085" cy="1377192"/>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952" y="447791"/>
            <a:ext cx="9216334" cy="580929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33" y="4456171"/>
            <a:ext cx="4917451" cy="2401829"/>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8800" y="-109758"/>
            <a:ext cx="5342408" cy="5823340"/>
          </a:xfrm>
          <a:prstGeom prst="rect">
            <a:avLst/>
          </a:prstGeom>
        </p:spPr>
      </p:pic>
      <p:sp>
        <p:nvSpPr>
          <p:cNvPr id="26" name="文本框 25"/>
          <p:cNvSpPr txBox="1"/>
          <p:nvPr/>
        </p:nvSpPr>
        <p:spPr>
          <a:xfrm>
            <a:off x="2211744" y="2036738"/>
            <a:ext cx="9071542" cy="13388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accent4">
                    <a:lumMod val="40000"/>
                    <a:lumOff val="60000"/>
                  </a:schemeClr>
                </a:solidFill>
                <a:latin typeface="Arial" panose="020B0604020202020204" pitchFamily="34" charset="0"/>
                <a:ea typeface="Microsoft YaHei" panose="020B0503020204020204" charset="-122"/>
                <a:cs typeface="Arial" panose="020B0604020202020204" pitchFamily="34" charset="0"/>
              </a:rPr>
              <a:t>TIẾT 14</a:t>
            </a:r>
            <a:r>
              <a:rPr kumimoji="0" lang="vi-VN" altLang="zh-CN" sz="3600" b="1" i="0" u="none" strike="noStrike" kern="1200" cap="none" spc="0" normalizeH="0" baseline="0" noProof="0" dirty="0">
                <a:ln>
                  <a:noFill/>
                </a:ln>
                <a:solidFill>
                  <a:schemeClr val="accent4">
                    <a:lumMod val="40000"/>
                    <a:lumOff val="60000"/>
                  </a:schemeClr>
                </a:solidFill>
                <a:effectLst/>
                <a:uLnTx/>
                <a:uFillTx/>
                <a:latin typeface="Arial" panose="020B0604020202020204" pitchFamily="34" charset="0"/>
                <a:ea typeface="Microsoft YaHei" panose="020B0503020204020204" charset="-122"/>
                <a:cs typeface="Arial" panose="020B0604020202020204" pitchFamily="34" charset="0"/>
              </a:rPr>
              <a:t> </a:t>
            </a:r>
            <a:endParaRPr kumimoji="0" lang="en-US" altLang="zh-CN" sz="3600" b="1" i="0" u="none" strike="noStrike" kern="1200" cap="none" spc="0" normalizeH="0" baseline="0" noProof="0" dirty="0">
              <a:ln>
                <a:noFill/>
              </a:ln>
              <a:solidFill>
                <a:schemeClr val="accent4">
                  <a:lumMod val="40000"/>
                  <a:lumOff val="60000"/>
                </a:schemeClr>
              </a:solidFill>
              <a:effectLst/>
              <a:uLnTx/>
              <a:uFillTx/>
              <a:latin typeface="Arial" panose="020B0604020202020204" pitchFamily="34" charset="0"/>
              <a:ea typeface="Microsoft YaHei"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500" b="1" noProof="0" dirty="0">
                <a:solidFill>
                  <a:schemeClr val="accent4">
                    <a:lumMod val="40000"/>
                    <a:lumOff val="60000"/>
                  </a:schemeClr>
                </a:solidFill>
                <a:latin typeface="Arial" panose="020B0604020202020204" pitchFamily="34" charset="0"/>
                <a:ea typeface="Microsoft YaHei" panose="020B0503020204020204" charset="-122"/>
                <a:cs typeface="Arial" panose="020B0604020202020204" pitchFamily="34" charset="0"/>
              </a:rPr>
              <a:t>ÔN TẬP CHUYÊN ĐỀ 1</a:t>
            </a:r>
            <a:endParaRPr kumimoji="0" lang="zh-CN" altLang="en-US" sz="4500" b="1" i="0" u="none" strike="noStrike" kern="1200" cap="none" spc="0" normalizeH="0" baseline="0" noProof="0" dirty="0">
              <a:ln>
                <a:noFill/>
              </a:ln>
              <a:solidFill>
                <a:schemeClr val="accent4">
                  <a:lumMod val="40000"/>
                  <a:lumOff val="60000"/>
                </a:schemeClr>
              </a:solidFill>
              <a:effectLst/>
              <a:uLnTx/>
              <a:uFillTx/>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800" decel="100000"/>
                                        <p:tgtEl>
                                          <p:spTgt spid="12"/>
                                        </p:tgtEl>
                                      </p:cBhvr>
                                    </p:animEffect>
                                    <p:anim calcmode="lin" valueType="num">
                                      <p:cBhvr>
                                        <p:cTn id="18" dur="800" decel="100000" fill="hold"/>
                                        <p:tgtEl>
                                          <p:spTgt spid="12"/>
                                        </p:tgtEl>
                                        <p:attrNameLst>
                                          <p:attrName>style.rotation</p:attrName>
                                        </p:attrNameLst>
                                      </p:cBhvr>
                                      <p:tavLst>
                                        <p:tav tm="0">
                                          <p:val>
                                            <p:fltVal val="-90"/>
                                          </p:val>
                                        </p:tav>
                                        <p:tav tm="100000">
                                          <p:val>
                                            <p:fltVal val="0"/>
                                          </p:val>
                                        </p:tav>
                                      </p:tavLst>
                                    </p:anim>
                                    <p:anim calcmode="lin" valueType="num">
                                      <p:cBhvr>
                                        <p:cTn id="19" dur="800" decel="100000" fill="hold"/>
                                        <p:tgtEl>
                                          <p:spTgt spid="12"/>
                                        </p:tgtEl>
                                        <p:attrNameLst>
                                          <p:attrName>ppt_x</p:attrName>
                                        </p:attrNameLst>
                                      </p:cBhvr>
                                      <p:tavLst>
                                        <p:tav tm="0">
                                          <p:val>
                                            <p:strVal val="#ppt_x+0.4"/>
                                          </p:val>
                                        </p:tav>
                                        <p:tav tm="100000">
                                          <p:val>
                                            <p:strVal val="#ppt_x-0.05"/>
                                          </p:val>
                                        </p:tav>
                                      </p:tavLst>
                                    </p:anim>
                                    <p:anim calcmode="lin" valueType="num">
                                      <p:cBhvr>
                                        <p:cTn id="20" dur="800" decel="100000" fill="hold"/>
                                        <p:tgtEl>
                                          <p:spTgt spid="1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23" fill="hold">
                            <p:stCondLst>
                              <p:cond delay="2000"/>
                            </p:stCondLst>
                            <p:childTnLst>
                              <p:par>
                                <p:cTn id="24" presetID="47"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7"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7857</Words>
  <Application>WPS Presentation</Application>
  <PresentationFormat>Widescreen</PresentationFormat>
  <Paragraphs>620</Paragraphs>
  <Slides>25</Slides>
  <Notes>14</Notes>
  <HiddenSlides>0</HiddenSlides>
  <MMClips>11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25</vt:i4>
      </vt:variant>
    </vt:vector>
  </HeadingPairs>
  <TitlesOfParts>
    <vt:vector size="46" baseType="lpstr">
      <vt:lpstr>Arial</vt:lpstr>
      <vt:lpstr>SimSun</vt:lpstr>
      <vt:lpstr>Wingdings</vt:lpstr>
      <vt:lpstr>Times New Roman</vt:lpstr>
      <vt:lpstr>Calibri</vt:lpstr>
      <vt:lpstr>等线</vt:lpstr>
      <vt:lpstr>等线</vt:lpstr>
      <vt:lpstr>Times New Roman</vt:lpstr>
      <vt:lpstr>Calibri</vt:lpstr>
      <vt:lpstr>#9Slide03 SFU Futura_07</vt:lpstr>
      <vt:lpstr>Segoe Print</vt:lpstr>
      <vt:lpstr>#9Slide03 Arima Madurai Black</vt:lpstr>
      <vt:lpstr>Calibri (Body)</vt:lpstr>
      <vt:lpstr>Arial Black</vt:lpstr>
      <vt:lpstr>Wingdings 2</vt:lpstr>
      <vt:lpstr>Arial</vt:lpstr>
      <vt:lpstr>Microsoft YaHei</vt:lpstr>
      <vt:lpstr>Arial Unicode MS</vt:lpstr>
      <vt:lpstr>Calibri Light</vt:lpstr>
      <vt:lpstr>#9Slide03 SFU Futura_12</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Hoang Le My</dc:creator>
  <cp:lastModifiedBy>Nguyễn Quyên</cp:lastModifiedBy>
  <cp:revision>207</cp:revision>
  <dcterms:created xsi:type="dcterms:W3CDTF">2024-08-03T04:13:00Z</dcterms:created>
  <dcterms:modified xsi:type="dcterms:W3CDTF">2024-08-25T10:59:32Z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1E2F3999568C4CB0BBA96C9A18DA3A54_12</vt:lpwstr>
  </property>
  <property fmtid="{D5CDD505-2E9C-101B-9397-08002B2CF9AE}" pid="3" name="KSOProductBuildVer">
    <vt:lpwstr>1033-12.2.0.18165</vt:lpwstr>
  </property>
</Properties>
</file>