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4" r:id="rId4"/>
    <p:sldId id="265" r:id="rId5"/>
    <p:sldId id="266" r:id="rId6"/>
    <p:sldId id="267" r:id="rId7"/>
    <p:sldId id="283" r:id="rId8"/>
    <p:sldId id="284" r:id="rId9"/>
    <p:sldId id="260" r:id="rId10"/>
    <p:sldId id="261" r:id="rId11"/>
    <p:sldId id="262" r:id="rId12"/>
    <p:sldId id="258" r:id="rId13"/>
    <p:sldId id="263" r:id="rId14"/>
    <p:sldId id="272" r:id="rId15"/>
    <p:sldId id="285" r:id="rId16"/>
    <p:sldId id="271" r:id="rId17"/>
    <p:sldId id="273" r:id="rId18"/>
    <p:sldId id="268" r:id="rId19"/>
    <p:sldId id="269" r:id="rId20"/>
    <p:sldId id="276" r:id="rId21"/>
    <p:sldId id="274" r:id="rId22"/>
    <p:sldId id="275" r:id="rId23"/>
    <p:sldId id="282" r:id="rId24"/>
    <p:sldId id="277" r:id="rId25"/>
    <p:sldId id="278" r:id="rId26"/>
    <p:sldId id="279" r:id="rId27"/>
    <p:sldId id="280" r:id="rId28"/>
    <p:sldId id="28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B00A71-17B4-497F-BD16-40A3F5FAEEDB}" type="datetimeFigureOut">
              <a:rPr lang="en-US" smtClean="0"/>
              <a:t>8/3/2024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D4047-DCB0-4A15-9C74-6F800244FEF3}" type="slidenum">
              <a:rPr lang="en-US" smtClean="0"/>
              <a:t>‹#›</a:t>
            </a:fld>
            <a:endParaRPr lang="en-US"/>
          </a:p>
        </p:txBody>
      </p:sp>
    </p:spTree>
    <p:extLst>
      <p:ext uri="{BB962C8B-B14F-4D97-AF65-F5344CB8AC3E}">
        <p14:creationId xmlns:p14="http://schemas.microsoft.com/office/powerpoint/2010/main" val="1451550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B00A71-17B4-497F-BD16-40A3F5FAEEDB}" type="datetimeFigureOut">
              <a:rPr lang="en-US" smtClean="0"/>
              <a:t>8/3/2024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D4047-DCB0-4A15-9C74-6F800244FEF3}" type="slidenum">
              <a:rPr lang="en-US" smtClean="0"/>
              <a:t>‹#›</a:t>
            </a:fld>
            <a:endParaRPr lang="en-US"/>
          </a:p>
        </p:txBody>
      </p:sp>
    </p:spTree>
    <p:extLst>
      <p:ext uri="{BB962C8B-B14F-4D97-AF65-F5344CB8AC3E}">
        <p14:creationId xmlns:p14="http://schemas.microsoft.com/office/powerpoint/2010/main" val="4068143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B00A71-17B4-497F-BD16-40A3F5FAEEDB}" type="datetimeFigureOut">
              <a:rPr lang="en-US" smtClean="0"/>
              <a:t>8/3/2024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D4047-DCB0-4A15-9C74-6F800244FEF3}" type="slidenum">
              <a:rPr lang="en-US" smtClean="0"/>
              <a:t>‹#›</a:t>
            </a:fld>
            <a:endParaRPr lang="en-US"/>
          </a:p>
        </p:txBody>
      </p:sp>
    </p:spTree>
    <p:extLst>
      <p:ext uri="{BB962C8B-B14F-4D97-AF65-F5344CB8AC3E}">
        <p14:creationId xmlns:p14="http://schemas.microsoft.com/office/powerpoint/2010/main" val="180327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B00A71-17B4-497F-BD16-40A3F5FAEEDB}" type="datetimeFigureOut">
              <a:rPr lang="en-US" smtClean="0"/>
              <a:t>8/3/2024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D4047-DCB0-4A15-9C74-6F800244FEF3}" type="slidenum">
              <a:rPr lang="en-US" smtClean="0"/>
              <a:t>‹#›</a:t>
            </a:fld>
            <a:endParaRPr lang="en-US"/>
          </a:p>
        </p:txBody>
      </p:sp>
    </p:spTree>
    <p:extLst>
      <p:ext uri="{BB962C8B-B14F-4D97-AF65-F5344CB8AC3E}">
        <p14:creationId xmlns:p14="http://schemas.microsoft.com/office/powerpoint/2010/main" val="1302799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2B00A71-17B4-497F-BD16-40A3F5FAEEDB}" type="datetimeFigureOut">
              <a:rPr lang="en-US" smtClean="0"/>
              <a:t>8/3/2024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D4047-DCB0-4A15-9C74-6F800244FEF3}" type="slidenum">
              <a:rPr lang="en-US" smtClean="0"/>
              <a:t>‹#›</a:t>
            </a:fld>
            <a:endParaRPr lang="en-US"/>
          </a:p>
        </p:txBody>
      </p:sp>
    </p:spTree>
    <p:extLst>
      <p:ext uri="{BB962C8B-B14F-4D97-AF65-F5344CB8AC3E}">
        <p14:creationId xmlns:p14="http://schemas.microsoft.com/office/powerpoint/2010/main" val="1885190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B00A71-17B4-497F-BD16-40A3F5FAEEDB}" type="datetimeFigureOut">
              <a:rPr lang="en-US" smtClean="0"/>
              <a:t>8/3/2024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9D4047-DCB0-4A15-9C74-6F800244FEF3}" type="slidenum">
              <a:rPr lang="en-US" smtClean="0"/>
              <a:t>‹#›</a:t>
            </a:fld>
            <a:endParaRPr lang="en-US"/>
          </a:p>
        </p:txBody>
      </p:sp>
    </p:spTree>
    <p:extLst>
      <p:ext uri="{BB962C8B-B14F-4D97-AF65-F5344CB8AC3E}">
        <p14:creationId xmlns:p14="http://schemas.microsoft.com/office/powerpoint/2010/main" val="3785200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B00A71-17B4-497F-BD16-40A3F5FAEEDB}" type="datetimeFigureOut">
              <a:rPr lang="en-US" smtClean="0"/>
              <a:t>8/3/2024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9D4047-DCB0-4A15-9C74-6F800244FEF3}" type="slidenum">
              <a:rPr lang="en-US" smtClean="0"/>
              <a:t>‹#›</a:t>
            </a:fld>
            <a:endParaRPr lang="en-US"/>
          </a:p>
        </p:txBody>
      </p:sp>
    </p:spTree>
    <p:extLst>
      <p:ext uri="{BB962C8B-B14F-4D97-AF65-F5344CB8AC3E}">
        <p14:creationId xmlns:p14="http://schemas.microsoft.com/office/powerpoint/2010/main" val="3966301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B00A71-17B4-497F-BD16-40A3F5FAEEDB}" type="datetimeFigureOut">
              <a:rPr lang="en-US" smtClean="0"/>
              <a:t>8/3/2024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9D4047-DCB0-4A15-9C74-6F800244FEF3}" type="slidenum">
              <a:rPr lang="en-US" smtClean="0"/>
              <a:t>‹#›</a:t>
            </a:fld>
            <a:endParaRPr lang="en-US"/>
          </a:p>
        </p:txBody>
      </p:sp>
    </p:spTree>
    <p:extLst>
      <p:ext uri="{BB962C8B-B14F-4D97-AF65-F5344CB8AC3E}">
        <p14:creationId xmlns:p14="http://schemas.microsoft.com/office/powerpoint/2010/main" val="1970446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B00A71-17B4-497F-BD16-40A3F5FAEEDB}" type="datetimeFigureOut">
              <a:rPr lang="en-US" smtClean="0"/>
              <a:t>8/3/2024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9D4047-DCB0-4A15-9C74-6F800244FEF3}" type="slidenum">
              <a:rPr lang="en-US" smtClean="0"/>
              <a:t>‹#›</a:t>
            </a:fld>
            <a:endParaRPr lang="en-US"/>
          </a:p>
        </p:txBody>
      </p:sp>
    </p:spTree>
    <p:extLst>
      <p:ext uri="{BB962C8B-B14F-4D97-AF65-F5344CB8AC3E}">
        <p14:creationId xmlns:p14="http://schemas.microsoft.com/office/powerpoint/2010/main" val="1248988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2B00A71-17B4-497F-BD16-40A3F5FAEEDB}" type="datetimeFigureOut">
              <a:rPr lang="en-US" smtClean="0"/>
              <a:t>8/3/2024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9D4047-DCB0-4A15-9C74-6F800244FEF3}" type="slidenum">
              <a:rPr lang="en-US" smtClean="0"/>
              <a:t>‹#›</a:t>
            </a:fld>
            <a:endParaRPr lang="en-US"/>
          </a:p>
        </p:txBody>
      </p:sp>
    </p:spTree>
    <p:extLst>
      <p:ext uri="{BB962C8B-B14F-4D97-AF65-F5344CB8AC3E}">
        <p14:creationId xmlns:p14="http://schemas.microsoft.com/office/powerpoint/2010/main" val="869347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2B00A71-17B4-497F-BD16-40A3F5FAEEDB}" type="datetimeFigureOut">
              <a:rPr lang="en-US" smtClean="0"/>
              <a:t>8/3/2024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9D4047-DCB0-4A15-9C74-6F800244FEF3}" type="slidenum">
              <a:rPr lang="en-US" smtClean="0"/>
              <a:t>‹#›</a:t>
            </a:fld>
            <a:endParaRPr lang="en-US"/>
          </a:p>
        </p:txBody>
      </p:sp>
    </p:spTree>
    <p:extLst>
      <p:ext uri="{BB962C8B-B14F-4D97-AF65-F5344CB8AC3E}">
        <p14:creationId xmlns:p14="http://schemas.microsoft.com/office/powerpoint/2010/main" val="2188644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B00A71-17B4-497F-BD16-40A3F5FAEEDB}" type="datetimeFigureOut">
              <a:rPr lang="en-US" smtClean="0"/>
              <a:t>8/3/2024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9D4047-DCB0-4A15-9C74-6F800244FEF3}" type="slidenum">
              <a:rPr lang="en-US" smtClean="0"/>
              <a:t>‹#›</a:t>
            </a:fld>
            <a:endParaRPr lang="en-US"/>
          </a:p>
        </p:txBody>
      </p:sp>
    </p:spTree>
    <p:extLst>
      <p:ext uri="{BB962C8B-B14F-4D97-AF65-F5344CB8AC3E}">
        <p14:creationId xmlns:p14="http://schemas.microsoft.com/office/powerpoint/2010/main" val="148688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vi-VN"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BÀI 8</a:t>
            </a:r>
            <a:br>
              <a:rPr lang="vi-VN"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br>
            <a:r>
              <a:rPr lang="vi-VN" b="1" dirty="0">
                <a:solidFill>
                  <a:srgbClr val="FF0000"/>
                </a:solidFill>
                <a:latin typeface="Calibri" panose="020F0502020204030204" pitchFamily="34" charset="0"/>
                <a:ea typeface="Calibri" panose="020F0502020204030204" pitchFamily="34" charset="0"/>
                <a:cs typeface="Calibri" panose="020F0502020204030204" pitchFamily="34" charset="0"/>
              </a:rPr>
              <a:t>KHÁI NIỆM VÀ GIÁ TRỊ CỦA SINH THÁI NHÂN VĂN</a:t>
            </a:r>
            <a:endParaRPr lang="en-US"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p:cNvSpPr txBox="1"/>
          <p:nvPr/>
        </p:nvSpPr>
        <p:spPr>
          <a:xfrm>
            <a:off x="1300899" y="4477732"/>
            <a:ext cx="10096107" cy="1569660"/>
          </a:xfrm>
          <a:prstGeom prst="rect">
            <a:avLst/>
          </a:prstGeom>
          <a:noFill/>
        </p:spPr>
        <p:txBody>
          <a:bodyPr wrap="square" rtlCol="0">
            <a:spAutoFit/>
          </a:bodyPr>
          <a:lstStyle/>
          <a:p>
            <a:r>
              <a:rPr lang="vi-VN" sz="3200" dirty="0" smtClean="0">
                <a:solidFill>
                  <a:srgbClr val="0070C0"/>
                </a:solidFill>
                <a:latin typeface="Calibri" panose="020F0502020204030204" pitchFamily="34" charset="0"/>
                <a:ea typeface="Calibri" panose="020F0502020204030204" pitchFamily="34" charset="0"/>
                <a:cs typeface="Calibri" panose="020F0502020204030204" pitchFamily="34" charset="0"/>
              </a:rPr>
              <a:t>Giáo viên soạn: Phan Thị Thảnh</a:t>
            </a:r>
          </a:p>
          <a:p>
            <a:r>
              <a:rPr lang="vi-VN" sz="3200" dirty="0" smtClean="0">
                <a:solidFill>
                  <a:srgbClr val="0070C0"/>
                </a:solidFill>
                <a:latin typeface="Calibri" panose="020F0502020204030204" pitchFamily="34" charset="0"/>
                <a:ea typeface="Calibri" panose="020F0502020204030204" pitchFamily="34" charset="0"/>
                <a:cs typeface="Calibri" panose="020F0502020204030204" pitchFamily="34" charset="0"/>
              </a:rPr>
              <a:t>Số điện thoại: 0916468279</a:t>
            </a:r>
          </a:p>
          <a:p>
            <a:r>
              <a:rPr lang="vi-VN" sz="3200" dirty="0" smtClean="0">
                <a:solidFill>
                  <a:srgbClr val="0070C0"/>
                </a:solidFill>
                <a:latin typeface="Calibri" panose="020F0502020204030204" pitchFamily="34" charset="0"/>
                <a:ea typeface="Calibri" panose="020F0502020204030204" pitchFamily="34" charset="0"/>
                <a:cs typeface="Calibri" panose="020F0502020204030204" pitchFamily="34" charset="0"/>
              </a:rPr>
              <a:t>Email: phanthithanh80@gmail.com</a:t>
            </a:r>
            <a:endParaRPr lang="en-US" sz="3200" dirty="0">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462306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vi-VN" dirty="0" smtClean="0">
                <a:latin typeface="Calibri" panose="020F0502020204030204" pitchFamily="34" charset="0"/>
                <a:ea typeface="Calibri" panose="020F0502020204030204" pitchFamily="34" charset="0"/>
                <a:cs typeface="Calibri" panose="020F0502020204030204" pitchFamily="34" charset="0"/>
              </a:rPr>
              <a:t>Hãy chỉ ra các yếu tố thành phần trong một hệ sinh thái nhân văn mà em biết? </a:t>
            </a:r>
            <a:endParaRPr lang="en-US"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1" y="1852995"/>
            <a:ext cx="5335570" cy="3004059"/>
          </a:xfrm>
          <a:prstGeom prst="rect">
            <a:avLst/>
          </a:prstGeom>
        </p:spPr>
      </p:pic>
      <p:pic>
        <p:nvPicPr>
          <p:cNvPr id="5" name="Picture 4"/>
          <p:cNvPicPr>
            <a:picLocks noChangeAspect="1"/>
          </p:cNvPicPr>
          <p:nvPr/>
        </p:nvPicPr>
        <p:blipFill>
          <a:blip r:embed="rId3"/>
          <a:stretch>
            <a:fillRect/>
          </a:stretch>
        </p:blipFill>
        <p:spPr>
          <a:xfrm>
            <a:off x="6136849" y="3071187"/>
            <a:ext cx="6055151" cy="3786813"/>
          </a:xfrm>
          <a:prstGeom prst="rect">
            <a:avLst/>
          </a:prstGeom>
        </p:spPr>
      </p:pic>
    </p:spTree>
    <p:extLst>
      <p:ext uri="{BB962C8B-B14F-4D97-AF65-F5344CB8AC3E}">
        <p14:creationId xmlns:p14="http://schemas.microsoft.com/office/powerpoint/2010/main" val="40792266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97565"/>
            <a:ext cx="10515600" cy="5779398"/>
          </a:xfrm>
        </p:spPr>
        <p:txBody>
          <a:bodyPr>
            <a:normAutofit lnSpcReduction="10000"/>
          </a:bodyPr>
          <a:lstStyle/>
          <a:p>
            <a:pPr marL="0" indent="0" algn="just">
              <a:buNone/>
            </a:pPr>
            <a:r>
              <a:rPr lang="en-US" sz="3200" b="1" dirty="0" err="1"/>
              <a:t>Hệ</a:t>
            </a:r>
            <a:r>
              <a:rPr lang="en-US" sz="3200" b="1" dirty="0"/>
              <a:t> </a:t>
            </a:r>
            <a:r>
              <a:rPr lang="en-US" sz="3200" b="1" dirty="0" err="1"/>
              <a:t>sinh</a:t>
            </a:r>
            <a:r>
              <a:rPr lang="en-US" sz="3200" b="1" dirty="0"/>
              <a:t> </a:t>
            </a:r>
            <a:r>
              <a:rPr lang="en-US" sz="3200" b="1" dirty="0" err="1"/>
              <a:t>thái</a:t>
            </a:r>
            <a:r>
              <a:rPr lang="en-US" sz="3200" b="1" dirty="0"/>
              <a:t> </a:t>
            </a:r>
            <a:r>
              <a:rPr lang="en-US" sz="3200" b="1" dirty="0" err="1"/>
              <a:t>nông</a:t>
            </a:r>
            <a:r>
              <a:rPr lang="en-US" sz="3200" b="1" dirty="0"/>
              <a:t> </a:t>
            </a:r>
            <a:r>
              <a:rPr lang="en-US" sz="3200" b="1" dirty="0" err="1" smtClean="0"/>
              <a:t>nghiệp</a:t>
            </a:r>
            <a:endParaRPr lang="vi-VN" sz="3200" b="1" dirty="0" smtClean="0"/>
          </a:p>
          <a:p>
            <a:pPr marL="0" indent="0" algn="just">
              <a:buNone/>
            </a:pPr>
            <a:r>
              <a:rPr lang="en-US" sz="3200" b="1" dirty="0" smtClean="0"/>
              <a:t> </a:t>
            </a:r>
            <a:r>
              <a:rPr lang="en-US" sz="3200" dirty="0" err="1"/>
              <a:t>là</a:t>
            </a:r>
            <a:r>
              <a:rPr lang="en-US" sz="3200" dirty="0"/>
              <a:t> </a:t>
            </a:r>
            <a:r>
              <a:rPr lang="en-US" sz="3200" dirty="0" err="1"/>
              <a:t>hệ</a:t>
            </a:r>
            <a:r>
              <a:rPr lang="en-US" sz="3200" dirty="0"/>
              <a:t> </a:t>
            </a:r>
            <a:r>
              <a:rPr lang="en-US" sz="3200" dirty="0" err="1"/>
              <a:t>sinh</a:t>
            </a:r>
            <a:r>
              <a:rPr lang="en-US" sz="3200" dirty="0"/>
              <a:t> </a:t>
            </a:r>
            <a:r>
              <a:rPr lang="en-US" sz="3200" dirty="0" err="1"/>
              <a:t>thái</a:t>
            </a:r>
            <a:r>
              <a:rPr lang="en-US" sz="3200" dirty="0"/>
              <a:t> </a:t>
            </a:r>
            <a:r>
              <a:rPr lang="en-US" sz="3200" dirty="0" err="1"/>
              <a:t>nhân</a:t>
            </a:r>
            <a:r>
              <a:rPr lang="en-US" sz="3200" dirty="0"/>
              <a:t> </a:t>
            </a:r>
            <a:r>
              <a:rPr lang="en-US" sz="3200" dirty="0" err="1"/>
              <a:t>văn</a:t>
            </a:r>
            <a:r>
              <a:rPr lang="en-US" sz="3200" dirty="0"/>
              <a:t> </a:t>
            </a:r>
            <a:r>
              <a:rPr lang="en-US" sz="3200" dirty="0" err="1"/>
              <a:t>điển</a:t>
            </a:r>
            <a:r>
              <a:rPr lang="en-US" sz="3200" dirty="0"/>
              <a:t> </a:t>
            </a:r>
            <a:r>
              <a:rPr lang="vi-VN" sz="3200" dirty="0" smtClean="0"/>
              <a:t>hình, </a:t>
            </a:r>
            <a:r>
              <a:rPr lang="en-US" sz="3200" dirty="0" err="1"/>
              <a:t>không</a:t>
            </a:r>
            <a:r>
              <a:rPr lang="en-US" sz="3200" dirty="0"/>
              <a:t> </a:t>
            </a:r>
            <a:r>
              <a:rPr lang="en-US" sz="3200" dirty="0" err="1"/>
              <a:t>tự</a:t>
            </a:r>
            <a:r>
              <a:rPr lang="en-US" sz="3200" dirty="0"/>
              <a:t> </a:t>
            </a:r>
            <a:r>
              <a:rPr lang="en-US" sz="3200" dirty="0" err="1"/>
              <a:t>ổn</a:t>
            </a:r>
            <a:r>
              <a:rPr lang="en-US" sz="3200" dirty="0"/>
              <a:t> </a:t>
            </a:r>
            <a:r>
              <a:rPr lang="en-US" sz="3200" dirty="0" err="1"/>
              <a:t>định</a:t>
            </a:r>
            <a:r>
              <a:rPr lang="en-US" sz="3200" dirty="0"/>
              <a:t>, </a:t>
            </a:r>
            <a:r>
              <a:rPr lang="en-US" sz="3200" dirty="0" err="1"/>
              <a:t>mà</a:t>
            </a:r>
            <a:r>
              <a:rPr lang="en-US" sz="3200" dirty="0"/>
              <a:t> </a:t>
            </a:r>
            <a:r>
              <a:rPr lang="en-US" sz="3200" dirty="0" err="1"/>
              <a:t>đòi</a:t>
            </a:r>
            <a:r>
              <a:rPr lang="en-US" sz="3200" dirty="0"/>
              <a:t> </a:t>
            </a:r>
            <a:r>
              <a:rPr lang="en-US" sz="3200" dirty="0" err="1"/>
              <a:t>hỏi</a:t>
            </a:r>
            <a:r>
              <a:rPr lang="en-US" sz="3200" dirty="0"/>
              <a:t> </a:t>
            </a:r>
            <a:r>
              <a:rPr lang="en-US" sz="3200" dirty="0" err="1"/>
              <a:t>sự</a:t>
            </a:r>
            <a:r>
              <a:rPr lang="en-US" sz="3200" dirty="0"/>
              <a:t> </a:t>
            </a:r>
            <a:r>
              <a:rPr lang="en-US" sz="3200" dirty="0" err="1"/>
              <a:t>hỗ</a:t>
            </a:r>
            <a:r>
              <a:rPr lang="en-US" sz="3200" dirty="0"/>
              <a:t> </a:t>
            </a:r>
            <a:r>
              <a:rPr lang="en-US" sz="3200" dirty="0" err="1"/>
              <a:t>trợ</a:t>
            </a:r>
            <a:r>
              <a:rPr lang="en-US" sz="3200" dirty="0"/>
              <a:t> </a:t>
            </a:r>
            <a:r>
              <a:rPr lang="en-US" sz="3200" dirty="0" err="1"/>
              <a:t>đầu</a:t>
            </a:r>
            <a:r>
              <a:rPr lang="en-US" sz="3200" dirty="0"/>
              <a:t> </a:t>
            </a:r>
            <a:r>
              <a:rPr lang="en-US" sz="3200" dirty="0" err="1"/>
              <a:t>vào</a:t>
            </a:r>
            <a:r>
              <a:rPr lang="en-US" sz="3200" dirty="0"/>
              <a:t> </a:t>
            </a:r>
            <a:r>
              <a:rPr lang="en-US" sz="3200" dirty="0" err="1"/>
              <a:t>của</a:t>
            </a:r>
            <a:r>
              <a:rPr lang="en-US" sz="3200" dirty="0"/>
              <a:t> con </a:t>
            </a:r>
            <a:r>
              <a:rPr lang="vi-VN" sz="3200" dirty="0" smtClean="0">
                <a:latin typeface="Calibri" panose="020F0502020204030204" pitchFamily="34" charset="0"/>
                <a:ea typeface="Calibri" panose="020F0502020204030204" pitchFamily="34" charset="0"/>
                <a:cs typeface="Calibri" panose="020F0502020204030204" pitchFamily="34" charset="0"/>
              </a:rPr>
              <a:t>người, gồm:</a:t>
            </a:r>
          </a:p>
          <a:p>
            <a:pPr marL="0" indent="0" algn="just">
              <a:buNone/>
            </a:pPr>
            <a:r>
              <a:rPr lang="en-US" sz="3200" dirty="0"/>
              <a:t>+ </a:t>
            </a:r>
            <a:r>
              <a:rPr lang="en-US" sz="3200" dirty="0" err="1"/>
              <a:t>Hệ</a:t>
            </a:r>
            <a:r>
              <a:rPr lang="en-US" sz="3200" dirty="0"/>
              <a:t> </a:t>
            </a:r>
            <a:r>
              <a:rPr lang="en-US" sz="3200" dirty="0" err="1"/>
              <a:t>sinh</a:t>
            </a:r>
            <a:r>
              <a:rPr lang="en-US" sz="3200" dirty="0"/>
              <a:t> </a:t>
            </a:r>
            <a:r>
              <a:rPr lang="en-US" sz="3200" dirty="0" err="1"/>
              <a:t>thái</a:t>
            </a:r>
            <a:r>
              <a:rPr lang="en-US" sz="3200" dirty="0"/>
              <a:t> </a:t>
            </a:r>
            <a:r>
              <a:rPr lang="en-US" sz="3200" dirty="0" err="1"/>
              <a:t>nông</a:t>
            </a:r>
            <a:r>
              <a:rPr lang="en-US" sz="3200" dirty="0"/>
              <a:t> </a:t>
            </a:r>
            <a:r>
              <a:rPr lang="en-US" sz="3200" dirty="0" err="1"/>
              <a:t>nghiệp</a:t>
            </a:r>
            <a:r>
              <a:rPr lang="en-US" sz="3200" dirty="0"/>
              <a:t> </a:t>
            </a:r>
            <a:r>
              <a:rPr lang="en-US" sz="3200" dirty="0" err="1"/>
              <a:t>truyền</a:t>
            </a:r>
            <a:r>
              <a:rPr lang="en-US" sz="3200" dirty="0"/>
              <a:t> </a:t>
            </a:r>
            <a:r>
              <a:rPr lang="en-US" sz="3200" dirty="0" err="1"/>
              <a:t>thống</a:t>
            </a:r>
            <a:r>
              <a:rPr lang="en-US" sz="3200" dirty="0"/>
              <a:t> </a:t>
            </a:r>
            <a:r>
              <a:rPr lang="en-US" sz="3200" dirty="0" err="1"/>
              <a:t>tương</a:t>
            </a:r>
            <a:r>
              <a:rPr lang="en-US" sz="3200" dirty="0"/>
              <a:t> </a:t>
            </a:r>
            <a:r>
              <a:rPr lang="en-US" sz="3200" dirty="0" err="1"/>
              <a:t>đồng</a:t>
            </a:r>
            <a:r>
              <a:rPr lang="en-US" sz="3200" dirty="0"/>
              <a:t> </a:t>
            </a:r>
            <a:r>
              <a:rPr lang="en-US" sz="3200" dirty="0" err="1"/>
              <a:t>với</a:t>
            </a:r>
            <a:r>
              <a:rPr lang="en-US" sz="3200" dirty="0"/>
              <a:t> </a:t>
            </a:r>
            <a:r>
              <a:rPr lang="en-US" sz="3200" dirty="0" err="1"/>
              <a:t>hệ</a:t>
            </a:r>
            <a:r>
              <a:rPr lang="en-US" sz="3200" dirty="0"/>
              <a:t> </a:t>
            </a:r>
            <a:r>
              <a:rPr lang="en-US" sz="3200" dirty="0" err="1"/>
              <a:t>sinh</a:t>
            </a:r>
            <a:r>
              <a:rPr lang="en-US" sz="3200" dirty="0"/>
              <a:t> </a:t>
            </a:r>
            <a:r>
              <a:rPr lang="en-US" sz="3200" dirty="0" err="1"/>
              <a:t>thái</a:t>
            </a:r>
            <a:r>
              <a:rPr lang="en-US" sz="3200" dirty="0"/>
              <a:t> </a:t>
            </a:r>
            <a:r>
              <a:rPr lang="en-US" sz="3200" dirty="0" err="1"/>
              <a:t>tự</a:t>
            </a:r>
            <a:r>
              <a:rPr lang="en-US" sz="3200" dirty="0"/>
              <a:t> </a:t>
            </a:r>
            <a:r>
              <a:rPr lang="en-US" sz="3200" dirty="0" err="1"/>
              <a:t>nhiên</a:t>
            </a:r>
            <a:r>
              <a:rPr lang="en-US" sz="3200" dirty="0"/>
              <a:t>, </a:t>
            </a:r>
            <a:r>
              <a:rPr lang="en-US" sz="3200" dirty="0" err="1"/>
              <a:t>xen</a:t>
            </a:r>
            <a:r>
              <a:rPr lang="en-US" sz="3200" dirty="0"/>
              <a:t> </a:t>
            </a:r>
            <a:r>
              <a:rPr lang="en-US" sz="3200" dirty="0" err="1"/>
              <a:t>canh</a:t>
            </a:r>
            <a:r>
              <a:rPr lang="en-US" sz="3200" dirty="0"/>
              <a:t> </a:t>
            </a:r>
            <a:r>
              <a:rPr lang="en-US" sz="3200" dirty="0" err="1"/>
              <a:t>rất</a:t>
            </a:r>
            <a:r>
              <a:rPr lang="en-US" sz="3200" dirty="0"/>
              <a:t> </a:t>
            </a:r>
            <a:r>
              <a:rPr lang="en-US" sz="3200" dirty="0" err="1"/>
              <a:t>nhiều</a:t>
            </a:r>
            <a:r>
              <a:rPr lang="en-US" sz="3200" dirty="0"/>
              <a:t> </a:t>
            </a:r>
            <a:r>
              <a:rPr lang="en-US" sz="3200" dirty="0" err="1"/>
              <a:t>loài</a:t>
            </a:r>
            <a:r>
              <a:rPr lang="en-US" sz="3200" dirty="0"/>
              <a:t> </a:t>
            </a:r>
            <a:r>
              <a:rPr lang="en-US" sz="3200" dirty="0" err="1"/>
              <a:t>cây</a:t>
            </a:r>
            <a:r>
              <a:rPr lang="en-US" sz="3200" dirty="0"/>
              <a:t> </a:t>
            </a:r>
            <a:r>
              <a:rPr lang="en-US" sz="3200" dirty="0" err="1"/>
              <a:t>trên</a:t>
            </a:r>
            <a:r>
              <a:rPr lang="en-US" sz="3200" dirty="0"/>
              <a:t> </a:t>
            </a:r>
            <a:r>
              <a:rPr lang="en-US" sz="3200" dirty="0" err="1"/>
              <a:t>cùng</a:t>
            </a:r>
            <a:r>
              <a:rPr lang="en-US" sz="3200" dirty="0"/>
              <a:t> </a:t>
            </a:r>
            <a:r>
              <a:rPr lang="en-US" sz="3200" dirty="0" err="1"/>
              <a:t>một</a:t>
            </a:r>
            <a:r>
              <a:rPr lang="en-US" sz="3200" dirty="0"/>
              <a:t> </a:t>
            </a:r>
            <a:r>
              <a:rPr lang="en-US" sz="3200" dirty="0" err="1"/>
              <a:t>cánh</a:t>
            </a:r>
            <a:r>
              <a:rPr lang="en-US" sz="3200" dirty="0"/>
              <a:t> </a:t>
            </a:r>
            <a:r>
              <a:rPr lang="en-US" sz="3200" dirty="0" err="1"/>
              <a:t>đồng</a:t>
            </a:r>
            <a:r>
              <a:rPr lang="en-US" sz="3200" dirty="0"/>
              <a:t>, </a:t>
            </a:r>
            <a:r>
              <a:rPr lang="en-US" sz="3200" dirty="0" err="1"/>
              <a:t>giống</a:t>
            </a:r>
            <a:r>
              <a:rPr lang="en-US" sz="3200" dirty="0"/>
              <a:t> </a:t>
            </a:r>
            <a:r>
              <a:rPr lang="en-US" sz="3200" dirty="0" err="1"/>
              <a:t>như</a:t>
            </a:r>
            <a:r>
              <a:rPr lang="en-US" sz="3200" dirty="0"/>
              <a:t> </a:t>
            </a:r>
            <a:r>
              <a:rPr lang="en-US" sz="3200" dirty="0" err="1"/>
              <a:t>hệ</a:t>
            </a:r>
            <a:r>
              <a:rPr lang="en-US" sz="3200" dirty="0"/>
              <a:t> </a:t>
            </a:r>
            <a:r>
              <a:rPr lang="en-US" sz="3200" dirty="0" err="1"/>
              <a:t>sinh</a:t>
            </a:r>
            <a:r>
              <a:rPr lang="en-US" sz="3200" dirty="0"/>
              <a:t> </a:t>
            </a:r>
            <a:r>
              <a:rPr lang="en-US" sz="3200" dirty="0" err="1"/>
              <a:t>thái</a:t>
            </a:r>
            <a:r>
              <a:rPr lang="en-US" sz="3200" dirty="0"/>
              <a:t> </a:t>
            </a:r>
            <a:r>
              <a:rPr lang="en-US" sz="3200" dirty="0" err="1"/>
              <a:t>tự</a:t>
            </a:r>
            <a:r>
              <a:rPr lang="en-US" sz="3200" dirty="0"/>
              <a:t> </a:t>
            </a:r>
            <a:r>
              <a:rPr lang="en-US" sz="3200" dirty="0" err="1"/>
              <a:t>nhiên</a:t>
            </a:r>
            <a:r>
              <a:rPr lang="en-US" sz="3200" dirty="0"/>
              <a:t>. </a:t>
            </a:r>
          </a:p>
          <a:p>
            <a:pPr marL="0" indent="0" algn="just">
              <a:buNone/>
            </a:pPr>
            <a:r>
              <a:rPr lang="en-US" sz="3200" dirty="0"/>
              <a:t>+ </a:t>
            </a:r>
            <a:r>
              <a:rPr lang="en-US" sz="3200" dirty="0" err="1"/>
              <a:t>Hệ</a:t>
            </a:r>
            <a:r>
              <a:rPr lang="en-US" sz="3200" dirty="0"/>
              <a:t> </a:t>
            </a:r>
            <a:r>
              <a:rPr lang="en-US" sz="3200" dirty="0" err="1"/>
              <a:t>sinh</a:t>
            </a:r>
            <a:r>
              <a:rPr lang="en-US" sz="3200" dirty="0"/>
              <a:t> </a:t>
            </a:r>
            <a:r>
              <a:rPr lang="en-US" sz="3200" dirty="0" err="1"/>
              <a:t>thái</a:t>
            </a:r>
            <a:r>
              <a:rPr lang="en-US" sz="3200" dirty="0"/>
              <a:t> </a:t>
            </a:r>
            <a:r>
              <a:rPr lang="en-US" sz="3200" dirty="0" err="1"/>
              <a:t>nông</a:t>
            </a:r>
            <a:r>
              <a:rPr lang="en-US" sz="3200" dirty="0"/>
              <a:t> </a:t>
            </a:r>
            <a:r>
              <a:rPr lang="en-US" sz="3200" dirty="0" err="1"/>
              <a:t>nghiệp</a:t>
            </a:r>
            <a:r>
              <a:rPr lang="en-US" sz="3200" dirty="0"/>
              <a:t> </a:t>
            </a:r>
            <a:r>
              <a:rPr lang="en-US" sz="3200" dirty="0" err="1"/>
              <a:t>hiện</a:t>
            </a:r>
            <a:r>
              <a:rPr lang="en-US" sz="3200" dirty="0"/>
              <a:t> </a:t>
            </a:r>
            <a:r>
              <a:rPr lang="en-US" sz="3200" dirty="0" err="1"/>
              <a:t>đại</a:t>
            </a:r>
            <a:r>
              <a:rPr lang="en-US" sz="3200" dirty="0"/>
              <a:t> </a:t>
            </a:r>
            <a:r>
              <a:rPr lang="en-US" sz="3200" dirty="0" err="1"/>
              <a:t>cần</a:t>
            </a:r>
            <a:r>
              <a:rPr lang="en-US" sz="3200" dirty="0"/>
              <a:t> </a:t>
            </a:r>
            <a:r>
              <a:rPr lang="en-US" sz="3200" dirty="0" err="1"/>
              <a:t>nhiều</a:t>
            </a:r>
            <a:r>
              <a:rPr lang="en-US" sz="3200" dirty="0"/>
              <a:t> </a:t>
            </a:r>
            <a:r>
              <a:rPr lang="en-US" sz="3200" dirty="0" err="1"/>
              <a:t>đầu</a:t>
            </a:r>
            <a:r>
              <a:rPr lang="en-US" sz="3200" dirty="0"/>
              <a:t> </a:t>
            </a:r>
            <a:r>
              <a:rPr lang="en-US" sz="3200" dirty="0" err="1"/>
              <a:t>vào</a:t>
            </a:r>
            <a:r>
              <a:rPr lang="en-US" sz="3200" dirty="0"/>
              <a:t>, </a:t>
            </a:r>
            <a:r>
              <a:rPr lang="en-US" sz="3200" dirty="0" err="1"/>
              <a:t>như</a:t>
            </a:r>
            <a:r>
              <a:rPr lang="en-US" sz="3200" dirty="0"/>
              <a:t> </a:t>
            </a:r>
            <a:r>
              <a:rPr lang="en-US" sz="3200" dirty="0" err="1"/>
              <a:t>máy</a:t>
            </a:r>
            <a:r>
              <a:rPr lang="en-US" sz="3200" dirty="0"/>
              <a:t> </a:t>
            </a:r>
            <a:r>
              <a:rPr lang="en-US" sz="3200" dirty="0" err="1"/>
              <a:t>móc</a:t>
            </a:r>
            <a:r>
              <a:rPr lang="en-US" sz="3200" dirty="0"/>
              <a:t> </a:t>
            </a:r>
            <a:r>
              <a:rPr lang="en-US" sz="3200" dirty="0" err="1"/>
              <a:t>nông</a:t>
            </a:r>
            <a:r>
              <a:rPr lang="en-US" sz="3200" dirty="0"/>
              <a:t> </a:t>
            </a:r>
            <a:r>
              <a:rPr lang="en-US" sz="3200" dirty="0" err="1"/>
              <a:t>nghiệp</a:t>
            </a:r>
            <a:r>
              <a:rPr lang="en-US" sz="3200" dirty="0"/>
              <a:t>, </a:t>
            </a:r>
            <a:r>
              <a:rPr lang="en-US" sz="3200" dirty="0" err="1"/>
              <a:t>phân</a:t>
            </a:r>
            <a:r>
              <a:rPr lang="en-US" sz="3200" dirty="0"/>
              <a:t> </a:t>
            </a:r>
            <a:r>
              <a:rPr lang="en-US" sz="3200" dirty="0" err="1"/>
              <a:t>hóa</a:t>
            </a:r>
            <a:r>
              <a:rPr lang="en-US" sz="3200" dirty="0"/>
              <a:t> </a:t>
            </a:r>
            <a:r>
              <a:rPr lang="en-US" sz="3200" dirty="0" err="1"/>
              <a:t>học</a:t>
            </a:r>
            <a:r>
              <a:rPr lang="en-US" sz="3200" dirty="0"/>
              <a:t>, </a:t>
            </a:r>
            <a:r>
              <a:rPr lang="en-US" sz="3200" dirty="0" err="1"/>
              <a:t>thuốc</a:t>
            </a:r>
            <a:r>
              <a:rPr lang="en-US" sz="3200" dirty="0"/>
              <a:t> </a:t>
            </a:r>
            <a:r>
              <a:rPr lang="en-US" sz="3200" dirty="0" err="1"/>
              <a:t>trừ</a:t>
            </a:r>
            <a:r>
              <a:rPr lang="en-US" sz="3200" dirty="0"/>
              <a:t> </a:t>
            </a:r>
            <a:r>
              <a:rPr lang="en-US" sz="3200" dirty="0" err="1"/>
              <a:t>sâu</a:t>
            </a:r>
            <a:r>
              <a:rPr lang="en-US" sz="3200" dirty="0"/>
              <a:t>, </a:t>
            </a:r>
            <a:r>
              <a:rPr lang="en-US" sz="3200" dirty="0" err="1"/>
              <a:t>thuốc</a:t>
            </a:r>
            <a:r>
              <a:rPr lang="en-US" sz="3200" dirty="0"/>
              <a:t> </a:t>
            </a:r>
            <a:r>
              <a:rPr lang="en-US" sz="3200" dirty="0" err="1"/>
              <a:t>diệt</a:t>
            </a:r>
            <a:r>
              <a:rPr lang="en-US" sz="3200" dirty="0"/>
              <a:t> </a:t>
            </a:r>
            <a:r>
              <a:rPr lang="en-US" sz="3200" dirty="0" err="1"/>
              <a:t>cỏ</a:t>
            </a:r>
            <a:r>
              <a:rPr lang="en-US" sz="3200" dirty="0"/>
              <a:t>, </a:t>
            </a:r>
            <a:r>
              <a:rPr lang="en-US" sz="3200" dirty="0" err="1"/>
              <a:t>thủy</a:t>
            </a:r>
            <a:r>
              <a:rPr lang="en-US" sz="3200" dirty="0"/>
              <a:t> </a:t>
            </a:r>
            <a:r>
              <a:rPr lang="en-US" sz="3200" dirty="0" err="1"/>
              <a:t>lợi</a:t>
            </a:r>
            <a:r>
              <a:rPr lang="en-US" sz="3200" dirty="0"/>
              <a:t>, </a:t>
            </a:r>
            <a:r>
              <a:rPr lang="en-US" sz="3200" dirty="0" err="1"/>
              <a:t>giống</a:t>
            </a:r>
            <a:r>
              <a:rPr lang="en-US" sz="3200" dirty="0"/>
              <a:t> </a:t>
            </a:r>
            <a:r>
              <a:rPr lang="en-US" sz="3200" dirty="0" err="1"/>
              <a:t>cây</a:t>
            </a:r>
            <a:r>
              <a:rPr lang="en-US" sz="3200" dirty="0"/>
              <a:t> </a:t>
            </a:r>
            <a:r>
              <a:rPr lang="en-US" sz="3200" dirty="0" err="1"/>
              <a:t>trồng</a:t>
            </a:r>
            <a:r>
              <a:rPr lang="en-US" sz="3200" dirty="0"/>
              <a:t>, </a:t>
            </a:r>
            <a:r>
              <a:rPr lang="en-US" sz="3200" dirty="0" err="1"/>
              <a:t>vật</a:t>
            </a:r>
            <a:r>
              <a:rPr lang="en-US" sz="3200" dirty="0"/>
              <a:t> </a:t>
            </a:r>
            <a:r>
              <a:rPr lang="en-US" sz="3200" dirty="0" err="1"/>
              <a:t>nuôi</a:t>
            </a:r>
            <a:r>
              <a:rPr lang="en-US" sz="3200" dirty="0"/>
              <a:t> </a:t>
            </a:r>
            <a:r>
              <a:rPr lang="en-US" sz="3200" dirty="0" err="1"/>
              <a:t>cao</a:t>
            </a:r>
            <a:r>
              <a:rPr lang="en-US" sz="3200" dirty="0"/>
              <a:t> </a:t>
            </a:r>
            <a:r>
              <a:rPr lang="en-US" sz="3200" dirty="0" err="1"/>
              <a:t>sản</a:t>
            </a:r>
            <a:r>
              <a:rPr lang="en-US" sz="3200" dirty="0"/>
              <a:t>, </a:t>
            </a:r>
            <a:r>
              <a:rPr lang="en-US" sz="3200" dirty="0" err="1"/>
              <a:t>sản</a:t>
            </a:r>
            <a:r>
              <a:rPr lang="en-US" sz="3200" dirty="0"/>
              <a:t> </a:t>
            </a:r>
            <a:r>
              <a:rPr lang="en-US" sz="3200" dirty="0" err="1"/>
              <a:t>phẩm</a:t>
            </a:r>
            <a:r>
              <a:rPr lang="en-US" sz="3200" dirty="0"/>
              <a:t> </a:t>
            </a:r>
            <a:r>
              <a:rPr lang="en-US" sz="3200" dirty="0" err="1"/>
              <a:t>đầu</a:t>
            </a:r>
            <a:r>
              <a:rPr lang="en-US" sz="3200" dirty="0"/>
              <a:t> </a:t>
            </a:r>
            <a:r>
              <a:rPr lang="en-US" sz="3200" dirty="0" err="1"/>
              <a:t>ra</a:t>
            </a:r>
            <a:r>
              <a:rPr lang="en-US" sz="3200" dirty="0"/>
              <a:t> </a:t>
            </a:r>
            <a:r>
              <a:rPr lang="en-US" sz="3200" dirty="0" err="1"/>
              <a:t>lớn</a:t>
            </a:r>
            <a:r>
              <a:rPr lang="en-US" sz="3200" dirty="0"/>
              <a:t>, </a:t>
            </a:r>
            <a:r>
              <a:rPr lang="en-US" sz="3200" dirty="0" err="1"/>
              <a:t>bao</a:t>
            </a:r>
            <a:r>
              <a:rPr lang="en-US" sz="3200" dirty="0"/>
              <a:t> </a:t>
            </a:r>
            <a:r>
              <a:rPr lang="en-US" sz="3200" dirty="0" err="1"/>
              <a:t>gồm</a:t>
            </a:r>
            <a:r>
              <a:rPr lang="en-US" sz="3200" dirty="0"/>
              <a:t> </a:t>
            </a:r>
            <a:r>
              <a:rPr lang="en-US" sz="3200" dirty="0" err="1"/>
              <a:t>cả</a:t>
            </a:r>
            <a:r>
              <a:rPr lang="en-US" sz="3200" dirty="0"/>
              <a:t> </a:t>
            </a:r>
            <a:r>
              <a:rPr lang="en-US" sz="3200" dirty="0" err="1"/>
              <a:t>các</a:t>
            </a:r>
            <a:r>
              <a:rPr lang="en-US" sz="3200" dirty="0"/>
              <a:t> </a:t>
            </a:r>
            <a:r>
              <a:rPr lang="en-US" sz="3200" dirty="0" err="1"/>
              <a:t>chất</a:t>
            </a:r>
            <a:r>
              <a:rPr lang="en-US" sz="3200" dirty="0"/>
              <a:t> </a:t>
            </a:r>
            <a:r>
              <a:rPr lang="en-US" sz="3200" dirty="0" err="1"/>
              <a:t>thải</a:t>
            </a:r>
            <a:r>
              <a:rPr lang="en-US" sz="3200" dirty="0"/>
              <a:t>. </a:t>
            </a:r>
            <a:r>
              <a:rPr lang="en-US" sz="3200" dirty="0" err="1"/>
              <a:t>Hiện</a:t>
            </a:r>
            <a:r>
              <a:rPr lang="en-US" sz="3200" dirty="0"/>
              <a:t> nay, </a:t>
            </a:r>
            <a:r>
              <a:rPr lang="en-US" sz="3200" dirty="0" err="1"/>
              <a:t>nông</a:t>
            </a:r>
            <a:r>
              <a:rPr lang="en-US" sz="3200" dirty="0"/>
              <a:t> </a:t>
            </a:r>
            <a:r>
              <a:rPr lang="en-US" sz="3200" dirty="0" err="1"/>
              <a:t>nghiệp</a:t>
            </a:r>
            <a:r>
              <a:rPr lang="en-US" sz="3200" dirty="0"/>
              <a:t> </a:t>
            </a:r>
            <a:r>
              <a:rPr lang="en-US" sz="3200" dirty="0" err="1"/>
              <a:t>hiện</a:t>
            </a:r>
            <a:r>
              <a:rPr lang="en-US" sz="3200" dirty="0"/>
              <a:t> </a:t>
            </a:r>
            <a:r>
              <a:rPr lang="en-US" sz="3200" dirty="0" err="1"/>
              <a:t>đại</a:t>
            </a:r>
            <a:r>
              <a:rPr lang="en-US" sz="3200" dirty="0"/>
              <a:t> </a:t>
            </a:r>
            <a:r>
              <a:rPr lang="en-US" sz="3200" dirty="0" err="1"/>
              <a:t>đang</a:t>
            </a:r>
            <a:r>
              <a:rPr lang="en-US" sz="3200" dirty="0"/>
              <a:t> </a:t>
            </a:r>
            <a:r>
              <a:rPr lang="en-US" sz="3200" dirty="0" err="1"/>
              <a:t>có</a:t>
            </a:r>
            <a:r>
              <a:rPr lang="en-US" sz="3200" dirty="0"/>
              <a:t> </a:t>
            </a:r>
            <a:r>
              <a:rPr lang="en-US" sz="3200" dirty="0" err="1"/>
              <a:t>xu</a:t>
            </a:r>
            <a:r>
              <a:rPr lang="en-US" sz="3200" dirty="0"/>
              <a:t> </a:t>
            </a:r>
            <a:r>
              <a:rPr lang="en-US" sz="3200" dirty="0" err="1"/>
              <a:t>hướng</a:t>
            </a:r>
            <a:r>
              <a:rPr lang="en-US" sz="3200" dirty="0"/>
              <a:t> </a:t>
            </a:r>
            <a:r>
              <a:rPr lang="en-US" sz="3200" dirty="0" err="1"/>
              <a:t>tập</a:t>
            </a:r>
            <a:r>
              <a:rPr lang="en-US" sz="3200" dirty="0"/>
              <a:t> </a:t>
            </a:r>
            <a:r>
              <a:rPr lang="en-US" sz="3200" dirty="0" err="1"/>
              <a:t>trung</a:t>
            </a:r>
            <a:r>
              <a:rPr lang="en-US" sz="3200" dirty="0"/>
              <a:t> </a:t>
            </a:r>
            <a:r>
              <a:rPr lang="en-US" sz="3200" dirty="0" err="1"/>
              <a:t>vào</a:t>
            </a:r>
            <a:r>
              <a:rPr lang="en-US" sz="3200" dirty="0"/>
              <a:t> </a:t>
            </a:r>
            <a:r>
              <a:rPr lang="en-US" sz="3200" dirty="0" err="1"/>
              <a:t>nông</a:t>
            </a:r>
            <a:r>
              <a:rPr lang="en-US" sz="3200" dirty="0"/>
              <a:t> </a:t>
            </a:r>
            <a:r>
              <a:rPr lang="en-US" sz="3200" dirty="0" err="1"/>
              <a:t>nghiệp</a:t>
            </a:r>
            <a:r>
              <a:rPr lang="en-US" sz="3200" dirty="0"/>
              <a:t> </a:t>
            </a:r>
            <a:r>
              <a:rPr lang="en-US" sz="3200" dirty="0" err="1"/>
              <a:t>hữu</a:t>
            </a:r>
            <a:r>
              <a:rPr lang="en-US" sz="3200" dirty="0"/>
              <a:t> </a:t>
            </a:r>
            <a:r>
              <a:rPr lang="en-US" sz="3200" dirty="0" err="1"/>
              <a:t>cơ</a:t>
            </a:r>
            <a:r>
              <a:rPr lang="en-US" sz="3200" dirty="0"/>
              <a:t>.</a:t>
            </a:r>
          </a:p>
          <a:p>
            <a:pPr marL="0" indent="0" algn="just">
              <a:buNone/>
            </a:pPr>
            <a:r>
              <a:rPr lang="en-US" sz="3200" dirty="0" smtClean="0"/>
              <a:t> </a:t>
            </a:r>
            <a:endParaRPr lang="en-US" sz="3200" dirty="0"/>
          </a:p>
        </p:txBody>
      </p:sp>
    </p:spTree>
    <p:extLst>
      <p:ext uri="{BB962C8B-B14F-4D97-AF65-F5344CB8AC3E}">
        <p14:creationId xmlns:p14="http://schemas.microsoft.com/office/powerpoint/2010/main" val="574532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2094" y="235364"/>
            <a:ext cx="11844131" cy="2289175"/>
          </a:xfrm>
        </p:spPr>
        <p:txBody>
          <a:bodyPr>
            <a:normAutofit/>
          </a:bodyPr>
          <a:lstStyle/>
          <a:p>
            <a:pPr marL="0" indent="0" algn="just">
              <a:buNone/>
            </a:pPr>
            <a:r>
              <a:rPr lang="en-US" sz="3200" b="1" dirty="0" err="1"/>
              <a:t>Hệ</a:t>
            </a:r>
            <a:r>
              <a:rPr lang="en-US" sz="3200" b="1" dirty="0"/>
              <a:t> </a:t>
            </a:r>
            <a:r>
              <a:rPr lang="en-US" sz="3200" b="1" dirty="0" err="1"/>
              <a:t>sinh</a:t>
            </a:r>
            <a:r>
              <a:rPr lang="en-US" sz="3200" b="1" dirty="0"/>
              <a:t> </a:t>
            </a:r>
            <a:r>
              <a:rPr lang="en-US" sz="3200" b="1" dirty="0" err="1"/>
              <a:t>thái</a:t>
            </a:r>
            <a:r>
              <a:rPr lang="en-US" sz="3200" b="1" dirty="0"/>
              <a:t> </a:t>
            </a:r>
            <a:r>
              <a:rPr lang="en-US" sz="3200" b="1" dirty="0" err="1"/>
              <a:t>nhân</a:t>
            </a:r>
            <a:r>
              <a:rPr lang="en-US" sz="3200" b="1" dirty="0"/>
              <a:t> </a:t>
            </a:r>
            <a:r>
              <a:rPr lang="en-US" sz="3200" b="1" dirty="0" err="1"/>
              <a:t>văn</a:t>
            </a:r>
            <a:r>
              <a:rPr lang="en-US" sz="3200" b="1" dirty="0"/>
              <a:t> </a:t>
            </a:r>
            <a:r>
              <a:rPr lang="en-US" sz="3200" b="1" dirty="0" err="1"/>
              <a:t>đô</a:t>
            </a:r>
            <a:r>
              <a:rPr lang="en-US" sz="3200" b="1" dirty="0"/>
              <a:t> </a:t>
            </a:r>
            <a:r>
              <a:rPr lang="en-US" sz="3200" b="1" dirty="0" err="1" smtClean="0"/>
              <a:t>thị</a:t>
            </a:r>
            <a:endParaRPr lang="vi-VN" sz="3200" b="1" dirty="0" smtClean="0"/>
          </a:p>
          <a:p>
            <a:pPr marL="0" indent="0" algn="just">
              <a:buNone/>
            </a:pPr>
            <a:r>
              <a:rPr lang="en-US" sz="3200" dirty="0" err="1"/>
              <a:t>là</a:t>
            </a:r>
            <a:r>
              <a:rPr lang="en-US" sz="3200" dirty="0"/>
              <a:t> </a:t>
            </a:r>
            <a:r>
              <a:rPr lang="en-US" sz="3200" dirty="0" err="1"/>
              <a:t>hệ</a:t>
            </a:r>
            <a:r>
              <a:rPr lang="en-US" sz="3200" dirty="0"/>
              <a:t> </a:t>
            </a:r>
            <a:r>
              <a:rPr lang="en-US" sz="3200" dirty="0" err="1"/>
              <a:t>sinh</a:t>
            </a:r>
            <a:r>
              <a:rPr lang="en-US" sz="3200" dirty="0"/>
              <a:t> </a:t>
            </a:r>
            <a:r>
              <a:rPr lang="en-US" sz="3200" dirty="0" err="1"/>
              <a:t>thái</a:t>
            </a:r>
            <a:r>
              <a:rPr lang="en-US" sz="3200" dirty="0"/>
              <a:t> </a:t>
            </a:r>
            <a:r>
              <a:rPr lang="en-US" sz="3200" dirty="0" err="1"/>
              <a:t>nhân</a:t>
            </a:r>
            <a:r>
              <a:rPr lang="en-US" sz="3200" dirty="0"/>
              <a:t> </a:t>
            </a:r>
            <a:r>
              <a:rPr lang="en-US" sz="3200" dirty="0" err="1"/>
              <a:t>văn</a:t>
            </a:r>
            <a:r>
              <a:rPr lang="en-US" sz="3200" dirty="0"/>
              <a:t> </a:t>
            </a:r>
            <a:r>
              <a:rPr lang="en-US" sz="3200" dirty="0" err="1"/>
              <a:t>điển</a:t>
            </a:r>
            <a:r>
              <a:rPr lang="en-US" sz="3200" dirty="0"/>
              <a:t> </a:t>
            </a:r>
            <a:r>
              <a:rPr lang="en-US" sz="3200" dirty="0" err="1"/>
              <a:t>hình</a:t>
            </a:r>
            <a:r>
              <a:rPr lang="en-US" sz="3200" dirty="0"/>
              <a:t>, </a:t>
            </a:r>
            <a:r>
              <a:rPr lang="en-US" sz="3200" dirty="0" err="1"/>
              <a:t>hầu</a:t>
            </a:r>
            <a:r>
              <a:rPr lang="en-US" sz="3200" dirty="0"/>
              <a:t> </a:t>
            </a:r>
            <a:r>
              <a:rPr lang="en-US" sz="3200" dirty="0" err="1"/>
              <a:t>như</a:t>
            </a:r>
            <a:r>
              <a:rPr lang="en-US" sz="3200" dirty="0"/>
              <a:t> do con </a:t>
            </a:r>
            <a:r>
              <a:rPr lang="en-US" sz="3200" dirty="0" err="1"/>
              <a:t>người</a:t>
            </a:r>
            <a:r>
              <a:rPr lang="en-US" sz="3200" dirty="0"/>
              <a:t> </a:t>
            </a:r>
            <a:r>
              <a:rPr lang="en-US" sz="3200" dirty="0" err="1"/>
              <a:t>thiết</a:t>
            </a:r>
            <a:r>
              <a:rPr lang="en-US" sz="3200" dirty="0"/>
              <a:t> </a:t>
            </a:r>
            <a:r>
              <a:rPr lang="en-US" sz="3200" dirty="0" err="1"/>
              <a:t>kế</a:t>
            </a:r>
            <a:r>
              <a:rPr lang="en-US" sz="3200" dirty="0"/>
              <a:t> </a:t>
            </a:r>
            <a:r>
              <a:rPr lang="en-US" sz="3200" dirty="0" err="1"/>
              <a:t>toàn</a:t>
            </a:r>
            <a:r>
              <a:rPr lang="en-US" sz="3200" dirty="0"/>
              <a:t> </a:t>
            </a:r>
            <a:r>
              <a:rPr lang="en-US" sz="3200" dirty="0" err="1"/>
              <a:t>bộ</a:t>
            </a:r>
            <a:r>
              <a:rPr lang="en-US" sz="3200" dirty="0"/>
              <a:t>, </a:t>
            </a:r>
            <a:r>
              <a:rPr lang="en-US" sz="3200" dirty="0" err="1"/>
              <a:t>là</a:t>
            </a:r>
            <a:r>
              <a:rPr lang="en-US" sz="3200" dirty="0"/>
              <a:t> </a:t>
            </a:r>
            <a:r>
              <a:rPr lang="en-US" sz="3200" dirty="0" err="1"/>
              <a:t>trung</a:t>
            </a:r>
            <a:r>
              <a:rPr lang="en-US" sz="3200" dirty="0"/>
              <a:t> </a:t>
            </a:r>
            <a:r>
              <a:rPr lang="en-US" sz="3200" dirty="0" err="1"/>
              <a:t>tâm</a:t>
            </a:r>
            <a:r>
              <a:rPr lang="en-US" sz="3200" dirty="0"/>
              <a:t> </a:t>
            </a:r>
            <a:r>
              <a:rPr lang="en-US" sz="3200" dirty="0" err="1"/>
              <a:t>giáo</a:t>
            </a:r>
            <a:r>
              <a:rPr lang="en-US" sz="3200" dirty="0"/>
              <a:t> </a:t>
            </a:r>
            <a:r>
              <a:rPr lang="en-US" sz="3200" dirty="0" err="1"/>
              <a:t>dục</a:t>
            </a:r>
            <a:r>
              <a:rPr lang="en-US" sz="3200" dirty="0"/>
              <a:t>, </a:t>
            </a:r>
            <a:r>
              <a:rPr lang="en-US" sz="3200" dirty="0" err="1"/>
              <a:t>tôn</a:t>
            </a:r>
            <a:r>
              <a:rPr lang="en-US" sz="3200" dirty="0"/>
              <a:t> </a:t>
            </a:r>
            <a:r>
              <a:rPr lang="en-US" sz="3200" dirty="0" err="1"/>
              <a:t>giáo</a:t>
            </a:r>
            <a:r>
              <a:rPr lang="en-US" sz="3200" dirty="0"/>
              <a:t>, </a:t>
            </a:r>
            <a:r>
              <a:rPr lang="en-US" sz="3200" dirty="0" err="1"/>
              <a:t>thương</a:t>
            </a:r>
            <a:r>
              <a:rPr lang="en-US" sz="3200" dirty="0"/>
              <a:t> </a:t>
            </a:r>
            <a:r>
              <a:rPr lang="en-US" sz="3200" dirty="0" err="1"/>
              <a:t>mại</a:t>
            </a:r>
            <a:r>
              <a:rPr lang="en-US" sz="3200" dirty="0"/>
              <a:t>, </a:t>
            </a:r>
            <a:r>
              <a:rPr lang="en-US" sz="3200" dirty="0" err="1"/>
              <a:t>thông</a:t>
            </a:r>
            <a:r>
              <a:rPr lang="en-US" sz="3200" dirty="0"/>
              <a:t> tin </a:t>
            </a:r>
            <a:r>
              <a:rPr lang="en-US" sz="3200" dirty="0" err="1"/>
              <a:t>và</a:t>
            </a:r>
            <a:r>
              <a:rPr lang="en-US" sz="3200" dirty="0"/>
              <a:t> </a:t>
            </a:r>
            <a:r>
              <a:rPr lang="en-US" sz="3200" dirty="0" err="1"/>
              <a:t>chính</a:t>
            </a:r>
            <a:r>
              <a:rPr lang="en-US" sz="3200" dirty="0"/>
              <a:t> </a:t>
            </a:r>
            <a:r>
              <a:rPr lang="en-US" sz="3200" dirty="0" err="1"/>
              <a:t>trị</a:t>
            </a:r>
            <a:r>
              <a:rPr lang="en-US" sz="3200" dirty="0"/>
              <a:t> </a:t>
            </a:r>
            <a:r>
              <a:rPr lang="en-US" sz="3200" dirty="0" err="1"/>
              <a:t>với</a:t>
            </a:r>
            <a:r>
              <a:rPr lang="en-US" sz="3200" dirty="0"/>
              <a:t> </a:t>
            </a:r>
            <a:r>
              <a:rPr lang="en-US" sz="3200" dirty="0" err="1"/>
              <a:t>đại</a:t>
            </a:r>
            <a:r>
              <a:rPr lang="en-US" sz="3200" dirty="0"/>
              <a:t> </a:t>
            </a:r>
            <a:r>
              <a:rPr lang="en-US" sz="3200" dirty="0" err="1"/>
              <a:t>đa</a:t>
            </a:r>
            <a:r>
              <a:rPr lang="en-US" sz="3200" dirty="0"/>
              <a:t> </a:t>
            </a:r>
            <a:r>
              <a:rPr lang="en-US" sz="3200" dirty="0" err="1"/>
              <a:t>số</a:t>
            </a:r>
            <a:r>
              <a:rPr lang="en-US" sz="3200" dirty="0"/>
              <a:t> </a:t>
            </a:r>
            <a:r>
              <a:rPr lang="en-US" sz="3200" dirty="0" err="1"/>
              <a:t>dân</a:t>
            </a:r>
            <a:r>
              <a:rPr lang="en-US" sz="3200" dirty="0"/>
              <a:t> </a:t>
            </a:r>
            <a:r>
              <a:rPr lang="en-US" sz="3200" dirty="0" err="1"/>
              <a:t>số</a:t>
            </a:r>
            <a:r>
              <a:rPr lang="en-US" sz="3200" dirty="0"/>
              <a:t> phi </a:t>
            </a:r>
            <a:r>
              <a:rPr lang="en-US" sz="3200" dirty="0" err="1"/>
              <a:t>nông</a:t>
            </a:r>
            <a:r>
              <a:rPr lang="en-US" sz="3200" dirty="0"/>
              <a:t> </a:t>
            </a:r>
            <a:r>
              <a:rPr lang="en-US" sz="3200" dirty="0" err="1"/>
              <a:t>nghiệp</a:t>
            </a:r>
            <a:r>
              <a:rPr lang="en-US" sz="3200" dirty="0"/>
              <a:t>.</a:t>
            </a:r>
          </a:p>
          <a:p>
            <a:pPr algn="just"/>
            <a:endParaRPr lang="en-US" sz="3200" dirty="0"/>
          </a:p>
        </p:txBody>
      </p:sp>
      <p:pic>
        <p:nvPicPr>
          <p:cNvPr id="4" name="Picture 3"/>
          <p:cNvPicPr>
            <a:picLocks noChangeAspect="1"/>
          </p:cNvPicPr>
          <p:nvPr/>
        </p:nvPicPr>
        <p:blipFill>
          <a:blip r:embed="rId2"/>
          <a:stretch>
            <a:fillRect/>
          </a:stretch>
        </p:blipFill>
        <p:spPr>
          <a:xfrm>
            <a:off x="3438940" y="2552149"/>
            <a:ext cx="5645426" cy="3763617"/>
          </a:xfrm>
          <a:prstGeom prst="rect">
            <a:avLst/>
          </a:prstGeom>
        </p:spPr>
      </p:pic>
    </p:spTree>
    <p:extLst>
      <p:ext uri="{BB962C8B-B14F-4D97-AF65-F5344CB8AC3E}">
        <p14:creationId xmlns:p14="http://schemas.microsoft.com/office/powerpoint/2010/main" val="4105174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dirty="0" smtClean="0">
                <a:latin typeface="Calibri" panose="020F0502020204030204" pitchFamily="34" charset="0"/>
                <a:ea typeface="Calibri" panose="020F0502020204030204" pitchFamily="34" charset="0"/>
                <a:cs typeface="Calibri" panose="020F0502020204030204" pitchFamily="34" charset="0"/>
              </a:rPr>
              <a:t>II. Giá trị của sinh thái nhân văn trong việc phát triển bền vững</a:t>
            </a:r>
            <a:endParaRPr lang="en-US" b="1"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072116" y="1846890"/>
            <a:ext cx="10515600" cy="1470468"/>
          </a:xfrm>
        </p:spPr>
        <p:txBody>
          <a:bodyPr>
            <a:normAutofit/>
          </a:bodyPr>
          <a:lstStyle/>
          <a:p>
            <a:pPr marL="0" indent="0" algn="just">
              <a:buNone/>
            </a:pPr>
            <a:r>
              <a:rPr lang="vi-VN" sz="3200" i="1" dirty="0" smtClean="0">
                <a:latin typeface="Calibri" panose="020F0502020204030204" pitchFamily="34" charset="0"/>
                <a:ea typeface="Calibri" panose="020F0502020204030204" pitchFamily="34" charset="0"/>
                <a:cs typeface="Calibri" panose="020F0502020204030204" pitchFamily="34" charset="0"/>
              </a:rPr>
              <a:t>Quan sát Hình 8.3 sách chuyên đề, hãy phân tích giá trị của sinh thái nhân văn trong việc phát triển bền vững, hãy cho biết phát triển bền vững là gì?</a:t>
            </a:r>
            <a:endParaRPr lang="en-US" sz="3200" i="1"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2"/>
          <a:stretch>
            <a:fillRect/>
          </a:stretch>
        </p:blipFill>
        <p:spPr>
          <a:xfrm>
            <a:off x="0" y="3721395"/>
            <a:ext cx="4320459" cy="3136605"/>
          </a:xfrm>
          <a:prstGeom prst="rect">
            <a:avLst/>
          </a:prstGeom>
        </p:spPr>
      </p:pic>
      <p:pic>
        <p:nvPicPr>
          <p:cNvPr id="6" name="Picture 5"/>
          <p:cNvPicPr>
            <a:picLocks noChangeAspect="1"/>
          </p:cNvPicPr>
          <p:nvPr/>
        </p:nvPicPr>
        <p:blipFill>
          <a:blip r:embed="rId3"/>
          <a:stretch>
            <a:fillRect/>
          </a:stretch>
        </p:blipFill>
        <p:spPr>
          <a:xfrm>
            <a:off x="7970106" y="3721395"/>
            <a:ext cx="4221894" cy="3136605"/>
          </a:xfrm>
          <a:prstGeom prst="rect">
            <a:avLst/>
          </a:prstGeom>
        </p:spPr>
      </p:pic>
      <p:pic>
        <p:nvPicPr>
          <p:cNvPr id="7" name="Picture 6"/>
          <p:cNvPicPr>
            <a:picLocks noChangeAspect="1"/>
          </p:cNvPicPr>
          <p:nvPr/>
        </p:nvPicPr>
        <p:blipFill>
          <a:blip r:embed="rId4"/>
          <a:stretch>
            <a:fillRect/>
          </a:stretch>
        </p:blipFill>
        <p:spPr>
          <a:xfrm>
            <a:off x="4320459" y="3721396"/>
            <a:ext cx="3725864" cy="3163866"/>
          </a:xfrm>
          <a:prstGeom prst="rect">
            <a:avLst/>
          </a:prstGeom>
        </p:spPr>
      </p:pic>
    </p:spTree>
    <p:extLst>
      <p:ext uri="{BB962C8B-B14F-4D97-AF65-F5344CB8AC3E}">
        <p14:creationId xmlns:p14="http://schemas.microsoft.com/office/powerpoint/2010/main" val="36573328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23753" t="35392" r="41126" b="17800"/>
          <a:stretch/>
        </p:blipFill>
        <p:spPr bwMode="auto">
          <a:xfrm>
            <a:off x="1084522" y="446567"/>
            <a:ext cx="9888278" cy="563525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081467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1066" y="1080908"/>
            <a:ext cx="10515600" cy="3076313"/>
          </a:xfrm>
        </p:spPr>
        <p:txBody>
          <a:bodyPr>
            <a:normAutofit/>
          </a:bodyPr>
          <a:lstStyle/>
          <a:p>
            <a:pPr marL="0" indent="0" algn="just">
              <a:buNone/>
            </a:pPr>
            <a:r>
              <a:rPr lang="en-US" sz="3200" dirty="0" err="1"/>
              <a:t>Phát</a:t>
            </a:r>
            <a:r>
              <a:rPr lang="en-US" sz="3200" dirty="0"/>
              <a:t> </a:t>
            </a:r>
            <a:r>
              <a:rPr lang="en-US" sz="3200" dirty="0" err="1"/>
              <a:t>triển</a:t>
            </a:r>
            <a:r>
              <a:rPr lang="en-US" sz="3200" dirty="0"/>
              <a:t> </a:t>
            </a:r>
            <a:r>
              <a:rPr lang="en-US" sz="3200" dirty="0" err="1"/>
              <a:t>bền</a:t>
            </a:r>
            <a:r>
              <a:rPr lang="en-US" sz="3200" dirty="0"/>
              <a:t> </a:t>
            </a:r>
            <a:r>
              <a:rPr lang="en-US" sz="3200" dirty="0" err="1"/>
              <a:t>vững</a:t>
            </a:r>
            <a:r>
              <a:rPr lang="en-US" sz="3200" dirty="0"/>
              <a:t> </a:t>
            </a:r>
            <a:r>
              <a:rPr lang="en-US" sz="3200" dirty="0" err="1"/>
              <a:t>là</a:t>
            </a:r>
            <a:r>
              <a:rPr lang="en-US" sz="3200" dirty="0"/>
              <a:t> </a:t>
            </a:r>
            <a:r>
              <a:rPr lang="en-US" sz="3200" dirty="0" err="1"/>
              <a:t>sự</a:t>
            </a:r>
            <a:r>
              <a:rPr lang="en-US" sz="3200" dirty="0"/>
              <a:t> </a:t>
            </a:r>
            <a:r>
              <a:rPr lang="en-US" sz="3200" dirty="0" err="1"/>
              <a:t>phát</a:t>
            </a:r>
            <a:r>
              <a:rPr lang="en-US" sz="3200" dirty="0"/>
              <a:t> </a:t>
            </a:r>
            <a:r>
              <a:rPr lang="en-US" sz="3200" dirty="0" err="1"/>
              <a:t>triển</a:t>
            </a:r>
            <a:r>
              <a:rPr lang="en-US" sz="3200" dirty="0"/>
              <a:t>, </a:t>
            </a:r>
            <a:r>
              <a:rPr lang="en-US" sz="3200" dirty="0" err="1"/>
              <a:t>mà</a:t>
            </a:r>
            <a:r>
              <a:rPr lang="en-US" sz="3200" dirty="0"/>
              <a:t> </a:t>
            </a:r>
            <a:r>
              <a:rPr lang="en-US" sz="3200" dirty="0" err="1"/>
              <a:t>trong</a:t>
            </a:r>
            <a:r>
              <a:rPr lang="en-US" sz="3200" dirty="0"/>
              <a:t> </a:t>
            </a:r>
            <a:r>
              <a:rPr lang="en-US" sz="3200" dirty="0" err="1"/>
              <a:t>đó</a:t>
            </a:r>
            <a:r>
              <a:rPr lang="en-US" sz="3200" dirty="0"/>
              <a:t> </a:t>
            </a:r>
            <a:r>
              <a:rPr lang="en-US" sz="3200" dirty="0" err="1"/>
              <a:t>các</a:t>
            </a:r>
            <a:r>
              <a:rPr lang="en-US" sz="3200" dirty="0"/>
              <a:t> </a:t>
            </a:r>
            <a:r>
              <a:rPr lang="en-US" sz="3200" dirty="0" err="1"/>
              <a:t>giá</a:t>
            </a:r>
            <a:r>
              <a:rPr lang="en-US" sz="3200" dirty="0"/>
              <a:t> </a:t>
            </a:r>
            <a:r>
              <a:rPr lang="en-US" sz="3200" dirty="0" err="1"/>
              <a:t>trị</a:t>
            </a:r>
            <a:r>
              <a:rPr lang="en-US" sz="3200" dirty="0"/>
              <a:t> </a:t>
            </a:r>
            <a:r>
              <a:rPr lang="en-US" sz="3200" dirty="0" err="1"/>
              <a:t>kinh</a:t>
            </a:r>
            <a:r>
              <a:rPr lang="en-US" sz="3200" dirty="0"/>
              <a:t> </a:t>
            </a:r>
            <a:r>
              <a:rPr lang="en-US" sz="3200" dirty="0" err="1"/>
              <a:t>tế</a:t>
            </a:r>
            <a:r>
              <a:rPr lang="en-US" sz="3200" dirty="0"/>
              <a:t>, </a:t>
            </a:r>
            <a:r>
              <a:rPr lang="en-US" sz="3200" dirty="0" err="1"/>
              <a:t>xã</a:t>
            </a:r>
            <a:r>
              <a:rPr lang="en-US" sz="3200" dirty="0"/>
              <a:t> </a:t>
            </a:r>
            <a:r>
              <a:rPr lang="en-US" sz="3200" dirty="0" err="1"/>
              <a:t>hội</a:t>
            </a:r>
            <a:r>
              <a:rPr lang="en-US" sz="3200" dirty="0"/>
              <a:t> </a:t>
            </a:r>
            <a:r>
              <a:rPr lang="en-US" sz="3200" dirty="0" err="1"/>
              <a:t>và</a:t>
            </a:r>
            <a:r>
              <a:rPr lang="en-US" sz="3200" dirty="0"/>
              <a:t> </a:t>
            </a:r>
            <a:r>
              <a:rPr lang="en-US" sz="3200" dirty="0" err="1"/>
              <a:t>môi</a:t>
            </a:r>
            <a:r>
              <a:rPr lang="en-US" sz="3200" dirty="0"/>
              <a:t> </a:t>
            </a:r>
            <a:r>
              <a:rPr lang="en-US" sz="3200" dirty="0" err="1"/>
              <a:t>trường</a:t>
            </a:r>
            <a:r>
              <a:rPr lang="en-US" sz="3200" dirty="0"/>
              <a:t> </a:t>
            </a:r>
            <a:r>
              <a:rPr lang="en-US" sz="3200" dirty="0" err="1"/>
              <a:t>luôn</a:t>
            </a:r>
            <a:r>
              <a:rPr lang="en-US" sz="3200" dirty="0"/>
              <a:t> </a:t>
            </a:r>
            <a:r>
              <a:rPr lang="en-US" sz="3200" dirty="0" err="1"/>
              <a:t>luôn</a:t>
            </a:r>
            <a:r>
              <a:rPr lang="en-US" sz="3200" dirty="0"/>
              <a:t> </a:t>
            </a:r>
            <a:r>
              <a:rPr lang="en-US" sz="3200" dirty="0" err="1"/>
              <a:t>tương</a:t>
            </a:r>
            <a:r>
              <a:rPr lang="en-US" sz="3200" dirty="0"/>
              <a:t> </a:t>
            </a:r>
            <a:r>
              <a:rPr lang="en-US" sz="3200" dirty="0" err="1"/>
              <a:t>tác</a:t>
            </a:r>
            <a:r>
              <a:rPr lang="en-US" sz="3200" dirty="0"/>
              <a:t> </a:t>
            </a:r>
            <a:r>
              <a:rPr lang="en-US" sz="3200" dirty="0" err="1"/>
              <a:t>với</a:t>
            </a:r>
            <a:r>
              <a:rPr lang="en-US" sz="3200" dirty="0"/>
              <a:t> </a:t>
            </a:r>
            <a:r>
              <a:rPr lang="en-US" sz="3200" dirty="0" err="1"/>
              <a:t>nhau</a:t>
            </a:r>
            <a:r>
              <a:rPr lang="en-US" sz="3200" dirty="0"/>
              <a:t> </a:t>
            </a:r>
            <a:r>
              <a:rPr lang="en-US" sz="3200" dirty="0" err="1"/>
              <a:t>trong</a:t>
            </a:r>
            <a:r>
              <a:rPr lang="en-US" sz="3200" dirty="0"/>
              <a:t> </a:t>
            </a:r>
            <a:r>
              <a:rPr lang="en-US" sz="3200" dirty="0" err="1"/>
              <a:t>suốt</a:t>
            </a:r>
            <a:r>
              <a:rPr lang="en-US" sz="3200" dirty="0"/>
              <a:t> </a:t>
            </a:r>
            <a:r>
              <a:rPr lang="en-US" sz="3200" dirty="0" err="1"/>
              <a:t>quá</a:t>
            </a:r>
            <a:r>
              <a:rPr lang="en-US" sz="3200" dirty="0"/>
              <a:t> </a:t>
            </a:r>
            <a:r>
              <a:rPr lang="en-US" sz="3200" dirty="0" err="1"/>
              <a:t>trình</a:t>
            </a:r>
            <a:r>
              <a:rPr lang="en-US" sz="3200" dirty="0"/>
              <a:t> </a:t>
            </a:r>
            <a:r>
              <a:rPr lang="en-US" sz="3200" dirty="0" err="1"/>
              <a:t>quy</a:t>
            </a:r>
            <a:r>
              <a:rPr lang="en-US" sz="3200" dirty="0"/>
              <a:t> </a:t>
            </a:r>
            <a:r>
              <a:rPr lang="en-US" sz="3200" dirty="0" err="1"/>
              <a:t>hoạch</a:t>
            </a:r>
            <a:r>
              <a:rPr lang="en-US" sz="3200" dirty="0"/>
              <a:t>, </a:t>
            </a:r>
            <a:r>
              <a:rPr lang="en-US" sz="3200" dirty="0" err="1"/>
              <a:t>phân</a:t>
            </a:r>
            <a:r>
              <a:rPr lang="en-US" sz="3200" dirty="0"/>
              <a:t> </a:t>
            </a:r>
            <a:r>
              <a:rPr lang="en-US" sz="3200" dirty="0" err="1"/>
              <a:t>bố</a:t>
            </a:r>
            <a:r>
              <a:rPr lang="en-US" sz="3200" dirty="0"/>
              <a:t> </a:t>
            </a:r>
            <a:r>
              <a:rPr lang="en-US" sz="3200" dirty="0" err="1"/>
              <a:t>lợi</a:t>
            </a:r>
            <a:r>
              <a:rPr lang="en-US" sz="3200" dirty="0"/>
              <a:t> </a:t>
            </a:r>
            <a:r>
              <a:rPr lang="en-US" sz="3200" dirty="0" err="1"/>
              <a:t>nhuận</a:t>
            </a:r>
            <a:r>
              <a:rPr lang="en-US" sz="3200" dirty="0"/>
              <a:t> </a:t>
            </a:r>
            <a:r>
              <a:rPr lang="en-US" sz="3200" dirty="0" err="1"/>
              <a:t>công</a:t>
            </a:r>
            <a:r>
              <a:rPr lang="en-US" sz="3200" dirty="0"/>
              <a:t> </a:t>
            </a:r>
            <a:r>
              <a:rPr lang="en-US" sz="3200" dirty="0" err="1"/>
              <a:t>bằng</a:t>
            </a:r>
            <a:r>
              <a:rPr lang="en-US" sz="3200" dirty="0"/>
              <a:t> </a:t>
            </a:r>
            <a:r>
              <a:rPr lang="en-US" sz="3200" dirty="0" err="1"/>
              <a:t>giữa</a:t>
            </a:r>
            <a:r>
              <a:rPr lang="en-US" sz="3200" dirty="0"/>
              <a:t> </a:t>
            </a:r>
            <a:r>
              <a:rPr lang="en-US" sz="3200" dirty="0" err="1"/>
              <a:t>các</a:t>
            </a:r>
            <a:r>
              <a:rPr lang="en-US" sz="3200" dirty="0"/>
              <a:t> </a:t>
            </a:r>
            <a:r>
              <a:rPr lang="en-US" sz="3200" dirty="0" err="1"/>
              <a:t>tầng</a:t>
            </a:r>
            <a:r>
              <a:rPr lang="en-US" sz="3200" dirty="0"/>
              <a:t> </a:t>
            </a:r>
            <a:r>
              <a:rPr lang="en-US" sz="3200" dirty="0" err="1"/>
              <a:t>lớp</a:t>
            </a:r>
            <a:r>
              <a:rPr lang="en-US" sz="3200" dirty="0"/>
              <a:t> </a:t>
            </a:r>
            <a:r>
              <a:rPr lang="en-US" sz="3200" dirty="0" err="1"/>
              <a:t>trong</a:t>
            </a:r>
            <a:r>
              <a:rPr lang="en-US" sz="3200" dirty="0"/>
              <a:t> </a:t>
            </a:r>
            <a:r>
              <a:rPr lang="en-US" sz="3200" dirty="0" err="1"/>
              <a:t>xã</a:t>
            </a:r>
            <a:r>
              <a:rPr lang="en-US" sz="3200" dirty="0"/>
              <a:t> </a:t>
            </a:r>
            <a:r>
              <a:rPr lang="en-US" sz="3200" dirty="0" err="1"/>
              <a:t>hội</a:t>
            </a:r>
            <a:r>
              <a:rPr lang="en-US" sz="3200" dirty="0"/>
              <a:t> </a:t>
            </a:r>
            <a:r>
              <a:rPr lang="en-US" sz="3200" dirty="0" err="1"/>
              <a:t>và</a:t>
            </a:r>
            <a:r>
              <a:rPr lang="en-US" sz="3200" dirty="0"/>
              <a:t> </a:t>
            </a:r>
            <a:r>
              <a:rPr lang="en-US" sz="3200" dirty="0" err="1"/>
              <a:t>khẳng</a:t>
            </a:r>
            <a:r>
              <a:rPr lang="en-US" sz="3200" dirty="0"/>
              <a:t> </a:t>
            </a:r>
            <a:r>
              <a:rPr lang="en-US" sz="3200" dirty="0" err="1"/>
              <a:t>định</a:t>
            </a:r>
            <a:r>
              <a:rPr lang="en-US" sz="3200" dirty="0"/>
              <a:t> </a:t>
            </a:r>
            <a:r>
              <a:rPr lang="en-US" sz="3200" dirty="0" err="1"/>
              <a:t>các</a:t>
            </a:r>
            <a:r>
              <a:rPr lang="en-US" sz="3200" dirty="0"/>
              <a:t> </a:t>
            </a:r>
            <a:r>
              <a:rPr lang="en-US" sz="3200" dirty="0" err="1"/>
              <a:t>cơ</a:t>
            </a:r>
            <a:r>
              <a:rPr lang="en-US" sz="3200" dirty="0"/>
              <a:t> </a:t>
            </a:r>
            <a:r>
              <a:rPr lang="en-US" sz="3200" dirty="0" err="1"/>
              <a:t>hội</a:t>
            </a:r>
            <a:r>
              <a:rPr lang="en-US" sz="3200" dirty="0"/>
              <a:t> </a:t>
            </a:r>
            <a:r>
              <a:rPr lang="en-US" sz="3200" dirty="0" err="1"/>
              <a:t>cho</a:t>
            </a:r>
            <a:r>
              <a:rPr lang="en-US" sz="3200" dirty="0"/>
              <a:t> </a:t>
            </a:r>
            <a:r>
              <a:rPr lang="en-US" sz="3200" dirty="0" err="1"/>
              <a:t>sự</a:t>
            </a:r>
            <a:r>
              <a:rPr lang="en-US" sz="3200" dirty="0"/>
              <a:t> </a:t>
            </a:r>
            <a:r>
              <a:rPr lang="en-US" sz="3200" dirty="0" err="1"/>
              <a:t>phát</a:t>
            </a:r>
            <a:r>
              <a:rPr lang="en-US" sz="3200" dirty="0"/>
              <a:t> </a:t>
            </a:r>
            <a:r>
              <a:rPr lang="en-US" sz="3200" dirty="0" err="1"/>
              <a:t>triển</a:t>
            </a:r>
            <a:r>
              <a:rPr lang="en-US" sz="3200" dirty="0"/>
              <a:t>, </a:t>
            </a:r>
            <a:r>
              <a:rPr lang="en-US" sz="3200" dirty="0" err="1"/>
              <a:t>duy</a:t>
            </a:r>
            <a:r>
              <a:rPr lang="en-US" sz="3200" dirty="0"/>
              <a:t> </a:t>
            </a:r>
            <a:r>
              <a:rPr lang="en-US" sz="3200" dirty="0" err="1"/>
              <a:t>trì</a:t>
            </a:r>
            <a:r>
              <a:rPr lang="en-US" sz="3200" dirty="0"/>
              <a:t> </a:t>
            </a:r>
            <a:r>
              <a:rPr lang="en-US" sz="3200" dirty="0" err="1"/>
              <a:t>một</a:t>
            </a:r>
            <a:r>
              <a:rPr lang="en-US" sz="3200" dirty="0"/>
              <a:t> </a:t>
            </a:r>
            <a:r>
              <a:rPr lang="en-US" sz="3200" dirty="0" err="1"/>
              <a:t>cách</a:t>
            </a:r>
            <a:r>
              <a:rPr lang="en-US" sz="3200" dirty="0"/>
              <a:t> </a:t>
            </a:r>
            <a:r>
              <a:rPr lang="en-US" sz="3200" dirty="0" err="1"/>
              <a:t>liên</a:t>
            </a:r>
            <a:r>
              <a:rPr lang="en-US" sz="3200" dirty="0"/>
              <a:t> </a:t>
            </a:r>
            <a:r>
              <a:rPr lang="en-US" sz="3200" dirty="0" err="1"/>
              <a:t>tục</a:t>
            </a:r>
            <a:r>
              <a:rPr lang="en-US" sz="3200" dirty="0"/>
              <a:t> </a:t>
            </a:r>
            <a:r>
              <a:rPr lang="en-US" sz="3200" dirty="0" err="1"/>
              <a:t>cho</a:t>
            </a:r>
            <a:r>
              <a:rPr lang="en-US" sz="3200" dirty="0"/>
              <a:t> </a:t>
            </a:r>
            <a:r>
              <a:rPr lang="en-US" sz="3200" dirty="0" err="1"/>
              <a:t>các</a:t>
            </a:r>
            <a:r>
              <a:rPr lang="en-US" sz="3200" dirty="0"/>
              <a:t> </a:t>
            </a:r>
            <a:r>
              <a:rPr lang="en-US" sz="3200" dirty="0" err="1"/>
              <a:t>thế</a:t>
            </a:r>
            <a:r>
              <a:rPr lang="en-US" sz="3200" dirty="0"/>
              <a:t> </a:t>
            </a:r>
            <a:r>
              <a:rPr lang="en-US" sz="3200" dirty="0" err="1"/>
              <a:t>hệ</a:t>
            </a:r>
            <a:r>
              <a:rPr lang="en-US" sz="3200" dirty="0"/>
              <a:t> </a:t>
            </a:r>
            <a:r>
              <a:rPr lang="en-US" sz="3200" dirty="0" err="1"/>
              <a:t>mai</a:t>
            </a:r>
            <a:r>
              <a:rPr lang="en-US" sz="3200" dirty="0"/>
              <a:t> </a:t>
            </a:r>
            <a:r>
              <a:rPr lang="en-US" sz="3200" dirty="0" err="1"/>
              <a:t>sau</a:t>
            </a:r>
            <a:r>
              <a:rPr lang="en-US" sz="3200" dirty="0"/>
              <a:t> </a:t>
            </a:r>
            <a:r>
              <a:rPr lang="en-US" sz="3200" dirty="0" err="1"/>
              <a:t>với</a:t>
            </a:r>
            <a:r>
              <a:rPr lang="en-US" sz="3200" dirty="0"/>
              <a:t> </a:t>
            </a:r>
            <a:r>
              <a:rPr lang="en-US" sz="3200" dirty="0" err="1"/>
              <a:t>các</a:t>
            </a:r>
            <a:r>
              <a:rPr lang="en-US" sz="3200" dirty="0"/>
              <a:t> </a:t>
            </a:r>
            <a:r>
              <a:rPr lang="en-US" sz="3200" dirty="0" err="1"/>
              <a:t>đặc</a:t>
            </a:r>
            <a:r>
              <a:rPr lang="en-US" sz="3200" dirty="0"/>
              <a:t> </a:t>
            </a:r>
            <a:r>
              <a:rPr lang="en-US" sz="3200" dirty="0" err="1"/>
              <a:t>điểm</a:t>
            </a:r>
            <a:r>
              <a:rPr lang="en-US" sz="3200" dirty="0"/>
              <a:t> </a:t>
            </a:r>
            <a:r>
              <a:rPr lang="en-US" sz="3200" dirty="0" err="1"/>
              <a:t>sau</a:t>
            </a:r>
            <a:r>
              <a:rPr lang="en-US" sz="3200" dirty="0"/>
              <a:t> </a:t>
            </a:r>
          </a:p>
        </p:txBody>
      </p:sp>
    </p:spTree>
    <p:extLst>
      <p:ext uri="{BB962C8B-B14F-4D97-AF65-F5344CB8AC3E}">
        <p14:creationId xmlns:p14="http://schemas.microsoft.com/office/powerpoint/2010/main" val="671233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36631" y="191386"/>
            <a:ext cx="8770526" cy="6666614"/>
          </a:xfrm>
          <a:prstGeom prst="rect">
            <a:avLst/>
          </a:prstGeom>
        </p:spPr>
      </p:pic>
    </p:spTree>
    <p:extLst>
      <p:ext uri="{BB962C8B-B14F-4D97-AF65-F5344CB8AC3E}">
        <p14:creationId xmlns:p14="http://schemas.microsoft.com/office/powerpoint/2010/main" val="10893575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46028" y="139672"/>
            <a:ext cx="9497392" cy="6718328"/>
          </a:xfrm>
          <a:prstGeom prst="rect">
            <a:avLst/>
          </a:prstGeom>
        </p:spPr>
      </p:pic>
    </p:spTree>
    <p:extLst>
      <p:ext uri="{BB962C8B-B14F-4D97-AF65-F5344CB8AC3E}">
        <p14:creationId xmlns:p14="http://schemas.microsoft.com/office/powerpoint/2010/main" val="39999203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815084" cy="1325563"/>
          </a:xfrm>
        </p:spPr>
        <p:txBody>
          <a:bodyPr>
            <a:normAutofit fontScale="90000"/>
          </a:bodyPr>
          <a:lstStyle/>
          <a:p>
            <a:pPr algn="just"/>
            <a:r>
              <a:rPr lang="vi-VN" i="1" dirty="0" smtClean="0">
                <a:latin typeface="Calibri" panose="020F0502020204030204" pitchFamily="34" charset="0"/>
                <a:ea typeface="Calibri" panose="020F0502020204030204" pitchFamily="34" charset="0"/>
                <a:cs typeface="Calibri" panose="020F0502020204030204" pitchFamily="34" charset="0"/>
              </a:rPr>
              <a:t>Đọc thông tin trang 56 sách chuyên đề, kết hợp quan sát các hình ảnh sau, trả lời các câu hỏi sau:</a:t>
            </a:r>
            <a:br>
              <a:rPr lang="vi-VN" i="1" dirty="0" smtClean="0">
                <a:latin typeface="Calibri" panose="020F0502020204030204" pitchFamily="34" charset="0"/>
                <a:ea typeface="Calibri" panose="020F0502020204030204" pitchFamily="34" charset="0"/>
                <a:cs typeface="Calibri" panose="020F0502020204030204" pitchFamily="34" charset="0"/>
              </a:rPr>
            </a:br>
            <a:r>
              <a:rPr lang="vi-VN" i="1" dirty="0" smtClean="0">
                <a:latin typeface="Calibri" panose="020F0502020204030204" pitchFamily="34" charset="0"/>
                <a:ea typeface="Calibri" panose="020F0502020204030204" pitchFamily="34" charset="0"/>
                <a:cs typeface="Calibri" panose="020F0502020204030204" pitchFamily="34" charset="0"/>
              </a:rPr>
              <a:t> </a:t>
            </a:r>
            <a:endParaRPr lang="en-US" i="1"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838200" y="1825625"/>
            <a:ext cx="10515600" cy="2725110"/>
          </a:xfrm>
        </p:spPr>
        <p:txBody>
          <a:bodyPr>
            <a:normAutofit/>
          </a:bodyPr>
          <a:lstStyle/>
          <a:p>
            <a:pPr algn="just">
              <a:buFontTx/>
              <a:buChar char="-"/>
            </a:pPr>
            <a:r>
              <a:rPr lang="vi-VN" sz="3200" dirty="0" smtClean="0">
                <a:latin typeface="Calibri" panose="020F0502020204030204" pitchFamily="34" charset="0"/>
                <a:ea typeface="Calibri" panose="020F0502020204030204" pitchFamily="34" charset="0"/>
                <a:cs typeface="Calibri" panose="020F0502020204030204" pitchFamily="34" charset="0"/>
              </a:rPr>
              <a:t>Tại sao nói cách tiếp cận 3R làm giảm áp lực lên nguồn tài nguyên, giảm phát sinh chất thải và ô nhiễm? Cho ví dụ.</a:t>
            </a:r>
          </a:p>
          <a:p>
            <a:pPr algn="just">
              <a:buFontTx/>
              <a:buChar char="-"/>
            </a:pPr>
            <a:r>
              <a:rPr lang="vi-VN" sz="3200" dirty="0" smtClean="0">
                <a:latin typeface="Calibri" panose="020F0502020204030204" pitchFamily="34" charset="0"/>
                <a:ea typeface="Calibri" panose="020F0502020204030204" pitchFamily="34" charset="0"/>
                <a:cs typeface="Calibri" panose="020F0502020204030204" pitchFamily="34" charset="0"/>
              </a:rPr>
              <a:t>Lấy ví dụ về việc khai thác vượt quá khả năng chịu đựng của hệ thống tự nhiên dẫn đến suy thoái tài nguyên và môi trường.</a:t>
            </a:r>
            <a:endParaRPr lang="en-US" sz="3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988003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5418123" cy="4040372"/>
          </a:xfrm>
          <a:prstGeom prst="rect">
            <a:avLst/>
          </a:prstGeom>
        </p:spPr>
      </p:pic>
      <p:pic>
        <p:nvPicPr>
          <p:cNvPr id="5" name="Picture 4"/>
          <p:cNvPicPr>
            <a:picLocks noChangeAspect="1"/>
          </p:cNvPicPr>
          <p:nvPr/>
        </p:nvPicPr>
        <p:blipFill>
          <a:blip r:embed="rId3"/>
          <a:stretch>
            <a:fillRect/>
          </a:stretch>
        </p:blipFill>
        <p:spPr>
          <a:xfrm>
            <a:off x="6422065" y="2757875"/>
            <a:ext cx="5769935" cy="4100126"/>
          </a:xfrm>
          <a:prstGeom prst="rect">
            <a:avLst/>
          </a:prstGeom>
        </p:spPr>
      </p:pic>
    </p:spTree>
    <p:extLst>
      <p:ext uri="{BB962C8B-B14F-4D97-AF65-F5344CB8AC3E}">
        <p14:creationId xmlns:p14="http://schemas.microsoft.com/office/powerpoint/2010/main" val="20576042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r>
              <a:rPr lang="vi-VN" dirty="0" smtClean="0">
                <a:latin typeface="Calibri" panose="020F0502020204030204" pitchFamily="34" charset="0"/>
                <a:ea typeface="Calibri" panose="020F0502020204030204" pitchFamily="34" charset="0"/>
                <a:cs typeface="Calibri" panose="020F0502020204030204" pitchFamily="34" charset="0"/>
              </a:rPr>
              <a:t>Quan sát các hình ảnh sau, cho biết con người có những tác động nào đối với hệ sinh thái và sự phát triển bền vững?</a:t>
            </a:r>
            <a:r>
              <a:rPr lang="vi-VN" dirty="0">
                <a:latin typeface="Calibri" panose="020F0502020204030204" pitchFamily="34" charset="0"/>
                <a:ea typeface="Calibri" panose="020F0502020204030204" pitchFamily="34" charset="0"/>
                <a:cs typeface="Calibri" panose="020F0502020204030204" pitchFamily="34" charset="0"/>
              </a:rPr>
              <a:t> </a:t>
            </a:r>
            <a:r>
              <a:rPr lang="vi-VN" dirty="0" smtClean="0">
                <a:latin typeface="Calibri" panose="020F0502020204030204" pitchFamily="34" charset="0"/>
                <a:ea typeface="Calibri" panose="020F0502020204030204" pitchFamily="34" charset="0"/>
                <a:cs typeface="Calibri" panose="020F0502020204030204" pitchFamily="34" charset="0"/>
              </a:rPr>
              <a:t> </a:t>
            </a:r>
            <a:endParaRPr lang="en-US"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0" y="2643809"/>
            <a:ext cx="5576672" cy="4214191"/>
          </a:xfrm>
          <a:prstGeom prst="rect">
            <a:avLst/>
          </a:prstGeom>
        </p:spPr>
      </p:pic>
      <p:pic>
        <p:nvPicPr>
          <p:cNvPr id="5" name="Picture 4"/>
          <p:cNvPicPr>
            <a:picLocks noChangeAspect="1"/>
          </p:cNvPicPr>
          <p:nvPr/>
        </p:nvPicPr>
        <p:blipFill>
          <a:blip r:embed="rId3"/>
          <a:stretch>
            <a:fillRect/>
          </a:stretch>
        </p:blipFill>
        <p:spPr>
          <a:xfrm>
            <a:off x="6639339" y="2553635"/>
            <a:ext cx="5410557" cy="4108303"/>
          </a:xfrm>
          <a:prstGeom prst="rect">
            <a:avLst/>
          </a:prstGeom>
        </p:spPr>
      </p:pic>
    </p:spTree>
    <p:extLst>
      <p:ext uri="{BB962C8B-B14F-4D97-AF65-F5344CB8AC3E}">
        <p14:creationId xmlns:p14="http://schemas.microsoft.com/office/powerpoint/2010/main" val="8653559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5760858" cy="4550735"/>
          </a:xfrm>
          <a:prstGeom prst="rect">
            <a:avLst/>
          </a:prstGeom>
        </p:spPr>
      </p:pic>
      <p:pic>
        <p:nvPicPr>
          <p:cNvPr id="5" name="Picture 4"/>
          <p:cNvPicPr>
            <a:picLocks noChangeAspect="1"/>
          </p:cNvPicPr>
          <p:nvPr/>
        </p:nvPicPr>
        <p:blipFill>
          <a:blip r:embed="rId3"/>
          <a:stretch>
            <a:fillRect/>
          </a:stretch>
        </p:blipFill>
        <p:spPr>
          <a:xfrm>
            <a:off x="6422065" y="2663190"/>
            <a:ext cx="5769935" cy="4194810"/>
          </a:xfrm>
          <a:prstGeom prst="rect">
            <a:avLst/>
          </a:prstGeom>
        </p:spPr>
      </p:pic>
    </p:spTree>
    <p:extLst>
      <p:ext uri="{BB962C8B-B14F-4D97-AF65-F5344CB8AC3E}">
        <p14:creationId xmlns:p14="http://schemas.microsoft.com/office/powerpoint/2010/main" val="40827774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22745" t="30928" r="40914" b="20922"/>
          <a:stretch/>
        </p:blipFill>
        <p:spPr bwMode="auto">
          <a:xfrm>
            <a:off x="2092751" y="1055803"/>
            <a:ext cx="8295587" cy="4572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87340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88676" y="805492"/>
            <a:ext cx="6993611" cy="5086261"/>
          </a:xfrm>
          <a:prstGeom prst="rect">
            <a:avLst/>
          </a:prstGeom>
        </p:spPr>
      </p:pic>
    </p:spTree>
    <p:extLst>
      <p:ext uri="{BB962C8B-B14F-4D97-AF65-F5344CB8AC3E}">
        <p14:creationId xmlns:p14="http://schemas.microsoft.com/office/powerpoint/2010/main" val="1672772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4405" y="762369"/>
            <a:ext cx="10515600" cy="4351338"/>
          </a:xfrm>
        </p:spPr>
        <p:txBody>
          <a:bodyPr>
            <a:normAutofit/>
          </a:bodyPr>
          <a:lstStyle/>
          <a:p>
            <a:pPr marL="0" indent="0" algn="just">
              <a:buNone/>
            </a:pPr>
            <a:r>
              <a:rPr lang="vi-VN" sz="3200" b="1" dirty="0" smtClean="0">
                <a:latin typeface="Calibri" panose="020F0502020204030204" pitchFamily="34" charset="0"/>
                <a:ea typeface="Calibri" panose="020F0502020204030204" pitchFamily="34" charset="0"/>
                <a:cs typeface="Calibri" panose="020F0502020204030204" pitchFamily="34" charset="0"/>
              </a:rPr>
              <a:t>Cách tiếp cận 3R:</a:t>
            </a:r>
          </a:p>
          <a:p>
            <a:pPr marL="0" indent="0" algn="just">
              <a:buNone/>
            </a:pPr>
            <a:r>
              <a:rPr lang="vi-VN" sz="3200" dirty="0" smtClean="0">
                <a:latin typeface="Calibri" panose="020F0502020204030204" pitchFamily="34" charset="0"/>
                <a:ea typeface="Calibri" panose="020F0502020204030204" pitchFamily="34" charset="0"/>
                <a:cs typeface="Calibri" panose="020F0502020204030204" pitchFamily="34" charset="0"/>
              </a:rPr>
              <a:t>Reduce: giảm thiểu việc sử dụng tài nguyên</a:t>
            </a:r>
          </a:p>
          <a:p>
            <a:pPr marL="0" indent="0" algn="just">
              <a:buNone/>
            </a:pPr>
            <a:r>
              <a:rPr lang="vi-VN" sz="3200" dirty="0" smtClean="0">
                <a:latin typeface="Calibri" panose="020F0502020204030204" pitchFamily="34" charset="0"/>
                <a:ea typeface="Calibri" panose="020F0502020204030204" pitchFamily="34" charset="0"/>
                <a:cs typeface="Calibri" panose="020F0502020204030204" pitchFamily="34" charset="0"/>
              </a:rPr>
              <a:t>Reuse: việc sử dụng được lặp đi lặp lại thay vì chuyển nó vào dòng chất thải</a:t>
            </a:r>
          </a:p>
          <a:p>
            <a:pPr marL="0" indent="0" algn="just">
              <a:buNone/>
            </a:pPr>
            <a:r>
              <a:rPr lang="vi-VN" sz="3200" dirty="0" smtClean="0">
                <a:latin typeface="Calibri" panose="020F0502020204030204" pitchFamily="34" charset="0"/>
                <a:ea typeface="Calibri" panose="020F0502020204030204" pitchFamily="34" charset="0"/>
                <a:cs typeface="Calibri" panose="020F0502020204030204" pitchFamily="34" charset="0"/>
              </a:rPr>
              <a:t>Recycle: tái chế vật liệu theo một chặn đường dài trong việc đạt được các mục tiêu bền vững.</a:t>
            </a:r>
            <a:endParaRPr lang="en-US" sz="3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273958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00140" y="637277"/>
            <a:ext cx="7098384" cy="5220614"/>
          </a:xfrm>
          <a:prstGeom prst="rect">
            <a:avLst/>
          </a:prstGeom>
        </p:spPr>
      </p:pic>
    </p:spTree>
    <p:extLst>
      <p:ext uri="{BB962C8B-B14F-4D97-AF65-F5344CB8AC3E}">
        <p14:creationId xmlns:p14="http://schemas.microsoft.com/office/powerpoint/2010/main" val="26569016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28421" y="540884"/>
            <a:ext cx="7569723" cy="5802729"/>
          </a:xfrm>
          <a:prstGeom prst="rect">
            <a:avLst/>
          </a:prstGeom>
        </p:spPr>
      </p:pic>
    </p:spTree>
    <p:extLst>
      <p:ext uri="{BB962C8B-B14F-4D97-AF65-F5344CB8AC3E}">
        <p14:creationId xmlns:p14="http://schemas.microsoft.com/office/powerpoint/2010/main" val="35262764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58360" y="926021"/>
            <a:ext cx="6570482" cy="5041145"/>
          </a:xfrm>
          <a:prstGeom prst="rect">
            <a:avLst/>
          </a:prstGeom>
        </p:spPr>
      </p:pic>
    </p:spTree>
    <p:extLst>
      <p:ext uri="{BB962C8B-B14F-4D97-AF65-F5344CB8AC3E}">
        <p14:creationId xmlns:p14="http://schemas.microsoft.com/office/powerpoint/2010/main" val="38880903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22913" t="37314" r="41137" b="15107"/>
          <a:stretch/>
        </p:blipFill>
        <p:spPr bwMode="auto">
          <a:xfrm>
            <a:off x="2535810" y="1225485"/>
            <a:ext cx="6466787" cy="402524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651609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23165" t="32263" r="40802" b="18840"/>
          <a:stretch/>
        </p:blipFill>
        <p:spPr bwMode="auto">
          <a:xfrm>
            <a:off x="2187019" y="989814"/>
            <a:ext cx="7032395" cy="46379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317165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5119506" cy="3902697"/>
          </a:xfrm>
          <a:prstGeom prst="rect">
            <a:avLst/>
          </a:prstGeom>
        </p:spPr>
      </p:pic>
      <p:pic>
        <p:nvPicPr>
          <p:cNvPr id="5" name="Picture 4"/>
          <p:cNvPicPr>
            <a:picLocks noChangeAspect="1"/>
          </p:cNvPicPr>
          <p:nvPr/>
        </p:nvPicPr>
        <p:blipFill>
          <a:blip r:embed="rId3"/>
          <a:stretch>
            <a:fillRect/>
          </a:stretch>
        </p:blipFill>
        <p:spPr>
          <a:xfrm>
            <a:off x="6078095" y="2705492"/>
            <a:ext cx="6113905" cy="4152507"/>
          </a:xfrm>
          <a:prstGeom prst="rect">
            <a:avLst/>
          </a:prstGeom>
        </p:spPr>
      </p:pic>
    </p:spTree>
    <p:extLst>
      <p:ext uri="{BB962C8B-B14F-4D97-AF65-F5344CB8AC3E}">
        <p14:creationId xmlns:p14="http://schemas.microsoft.com/office/powerpoint/2010/main" val="2698534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5561814" cy="4211545"/>
          </a:xfrm>
          <a:prstGeom prst="rect">
            <a:avLst/>
          </a:prstGeom>
        </p:spPr>
      </p:pic>
      <p:pic>
        <p:nvPicPr>
          <p:cNvPr id="5" name="Picture 4"/>
          <p:cNvPicPr>
            <a:picLocks noChangeAspect="1"/>
          </p:cNvPicPr>
          <p:nvPr/>
        </p:nvPicPr>
        <p:blipFill>
          <a:blip r:embed="rId3"/>
          <a:stretch>
            <a:fillRect/>
          </a:stretch>
        </p:blipFill>
        <p:spPr>
          <a:xfrm>
            <a:off x="6537181" y="2592370"/>
            <a:ext cx="5654819" cy="4265629"/>
          </a:xfrm>
          <a:prstGeom prst="rect">
            <a:avLst/>
          </a:prstGeom>
        </p:spPr>
      </p:pic>
    </p:spTree>
    <p:extLst>
      <p:ext uri="{BB962C8B-B14F-4D97-AF65-F5344CB8AC3E}">
        <p14:creationId xmlns:p14="http://schemas.microsoft.com/office/powerpoint/2010/main" val="6157132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5099901" cy="3788497"/>
          </a:xfrm>
          <a:prstGeom prst="rect">
            <a:avLst/>
          </a:prstGeom>
        </p:spPr>
      </p:pic>
      <p:pic>
        <p:nvPicPr>
          <p:cNvPr id="5" name="Picture 4"/>
          <p:cNvPicPr>
            <a:picLocks noChangeAspect="1"/>
          </p:cNvPicPr>
          <p:nvPr/>
        </p:nvPicPr>
        <p:blipFill>
          <a:blip r:embed="rId3"/>
          <a:stretch>
            <a:fillRect/>
          </a:stretch>
        </p:blipFill>
        <p:spPr>
          <a:xfrm>
            <a:off x="6306532" y="2391027"/>
            <a:ext cx="5734219" cy="4292378"/>
          </a:xfrm>
          <a:prstGeom prst="rect">
            <a:avLst/>
          </a:prstGeom>
        </p:spPr>
      </p:pic>
    </p:spTree>
    <p:extLst>
      <p:ext uri="{BB962C8B-B14F-4D97-AF65-F5344CB8AC3E}">
        <p14:creationId xmlns:p14="http://schemas.microsoft.com/office/powerpoint/2010/main" val="5261710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dirty="0" smtClean="0">
                <a:latin typeface="Calibri" panose="020F0502020204030204" pitchFamily="34" charset="0"/>
                <a:ea typeface="Calibri" panose="020F0502020204030204" pitchFamily="34" charset="0"/>
                <a:cs typeface="Calibri" panose="020F0502020204030204" pitchFamily="34" charset="0"/>
              </a:rPr>
              <a:t>I. Khái </a:t>
            </a:r>
            <a:r>
              <a:rPr lang="vi-VN" b="1" dirty="0">
                <a:latin typeface="Calibri" panose="020F0502020204030204" pitchFamily="34" charset="0"/>
                <a:ea typeface="Calibri" panose="020F0502020204030204" pitchFamily="34" charset="0"/>
                <a:cs typeface="Calibri" panose="020F0502020204030204" pitchFamily="34" charset="0"/>
              </a:rPr>
              <a:t>niệm về sinh thái nhân văn </a:t>
            </a:r>
            <a:endParaRPr lang="en-US" b="1"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48334" y="2052932"/>
            <a:ext cx="11446565" cy="1752462"/>
          </a:xfrm>
        </p:spPr>
        <p:txBody>
          <a:bodyPr>
            <a:normAutofit/>
          </a:bodyPr>
          <a:lstStyle/>
          <a:p>
            <a:pPr marL="0" indent="0" algn="just">
              <a:buNone/>
            </a:pPr>
            <a:r>
              <a:rPr lang="vi-VN" sz="3200" dirty="0">
                <a:latin typeface="Calibri" panose="020F0502020204030204" pitchFamily="34" charset="0"/>
                <a:ea typeface="Calibri" panose="020F0502020204030204" pitchFamily="34" charset="0"/>
                <a:cs typeface="Calibri" panose="020F0502020204030204" pitchFamily="34" charset="0"/>
              </a:rPr>
              <a:t>Sinh thái nhân văn là khoa học nghiên cứu quan hệ giữa con người với môi trường thiên nhiên ở mức độ hệ thống, bao gồm </a:t>
            </a:r>
            <a:r>
              <a:rPr lang="vi-VN" sz="3200" i="1" dirty="0">
                <a:latin typeface="Calibri" panose="020F0502020204030204" pitchFamily="34" charset="0"/>
                <a:ea typeface="Calibri" panose="020F0502020204030204" pitchFamily="34" charset="0"/>
                <a:cs typeface="Calibri" panose="020F0502020204030204" pitchFamily="34" charset="0"/>
              </a:rPr>
              <a:t>hệ xã hội và hệ tự nhiên</a:t>
            </a:r>
            <a:r>
              <a:rPr lang="vi-VN" sz="3200" dirty="0">
                <a:latin typeface="Calibri" panose="020F0502020204030204" pitchFamily="34" charset="0"/>
                <a:ea typeface="Calibri" panose="020F0502020204030204" pitchFamily="34" charset="0"/>
                <a:cs typeface="Calibri" panose="020F0502020204030204" pitchFamily="34" charset="0"/>
              </a:rPr>
              <a:t> (hệ sinh thái). </a:t>
            </a:r>
            <a:r>
              <a:rPr lang="en-US" sz="3200" dirty="0">
                <a:latin typeface="Calibri" panose="020F0502020204030204" pitchFamily="34" charset="0"/>
                <a:ea typeface="Calibri" panose="020F0502020204030204" pitchFamily="34" charset="0"/>
                <a:cs typeface="Calibri" panose="020F0502020204030204" pitchFamily="34" charset="0"/>
              </a:rPr>
              <a:t>(</a:t>
            </a:r>
            <a:r>
              <a:rPr lang="en-US" sz="3200" dirty="0" err="1">
                <a:latin typeface="Calibri" panose="020F0502020204030204" pitchFamily="34" charset="0"/>
                <a:ea typeface="Calibri" panose="020F0502020204030204" pitchFamily="34" charset="0"/>
                <a:cs typeface="Calibri" panose="020F0502020204030204" pitchFamily="34" charset="0"/>
              </a:rPr>
              <a:t>Lê</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Trọng</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Cúc</a:t>
            </a:r>
            <a:r>
              <a:rPr lang="en-US" sz="3200" dirty="0">
                <a:latin typeface="Calibri" panose="020F0502020204030204" pitchFamily="34" charset="0"/>
                <a:ea typeface="Calibri" panose="020F0502020204030204" pitchFamily="34" charset="0"/>
                <a:cs typeface="Calibri" panose="020F0502020204030204" pitchFamily="34" charset="0"/>
              </a:rPr>
              <a:t>, 2015).</a:t>
            </a:r>
          </a:p>
          <a:p>
            <a:pPr marL="0" indent="0" algn="just">
              <a:buNone/>
            </a:pPr>
            <a:endParaRPr lang="en-US" sz="3200" dirty="0">
              <a:latin typeface="Calibri" panose="020F0502020204030204" pitchFamily="34" charset="0"/>
              <a:ea typeface="Calibri" panose="020F0502020204030204" pitchFamily="34" charset="0"/>
              <a:cs typeface="Calibri" panose="020F0502020204030204" pitchFamily="34" charset="0"/>
            </a:endParaRPr>
          </a:p>
        </p:txBody>
      </p:sp>
      <p:sp>
        <p:nvSpPr>
          <p:cNvPr id="4" name="Content Placeholder 2"/>
          <p:cNvSpPr txBox="1">
            <a:spLocks/>
          </p:cNvSpPr>
          <p:nvPr/>
        </p:nvSpPr>
        <p:spPr>
          <a:xfrm>
            <a:off x="270883" y="1356398"/>
            <a:ext cx="11446565" cy="668580"/>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vi-VN" sz="3200" i="1" dirty="0" smtClean="0">
                <a:latin typeface="Calibri" panose="020F0502020204030204" pitchFamily="34" charset="0"/>
                <a:ea typeface="Calibri" panose="020F0502020204030204" pitchFamily="34" charset="0"/>
                <a:cs typeface="Calibri" panose="020F0502020204030204" pitchFamily="34" charset="0"/>
              </a:rPr>
              <a:t>Đọc sách giáo khoa chuyên đề, hãy cho biết Sinh thái nhân văn là gì?</a:t>
            </a:r>
            <a:endParaRPr lang="en-US" sz="3200" i="1"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2"/>
          <a:stretch>
            <a:fillRect/>
          </a:stretch>
        </p:blipFill>
        <p:spPr>
          <a:xfrm>
            <a:off x="3610465" y="3580723"/>
            <a:ext cx="4341169" cy="3277277"/>
          </a:xfrm>
          <a:prstGeom prst="rect">
            <a:avLst/>
          </a:prstGeom>
        </p:spPr>
      </p:pic>
    </p:spTree>
    <p:extLst>
      <p:ext uri="{BB962C8B-B14F-4D97-AF65-F5344CB8AC3E}">
        <p14:creationId xmlns:p14="http://schemas.microsoft.com/office/powerpoint/2010/main" val="5918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834" y="487019"/>
            <a:ext cx="11218683" cy="4351338"/>
          </a:xfrm>
        </p:spPr>
        <p:txBody>
          <a:bodyPr>
            <a:noAutofit/>
          </a:bodyPr>
          <a:lstStyle/>
          <a:p>
            <a:pPr marL="0" indent="0" algn="just">
              <a:buNone/>
            </a:pPr>
            <a:r>
              <a:rPr lang="vi-VN" sz="3200" dirty="0">
                <a:latin typeface="Calibri" panose="020F0502020204030204" pitchFamily="34" charset="0"/>
                <a:ea typeface="Calibri" panose="020F0502020204030204" pitchFamily="34" charset="0"/>
                <a:cs typeface="Calibri" panose="020F0502020204030204" pitchFamily="34" charset="0"/>
              </a:rPr>
              <a:t>Khái </a:t>
            </a:r>
            <a:r>
              <a:rPr lang="en-US" sz="3200" dirty="0" err="1">
                <a:latin typeface="Calibri" panose="020F0502020204030204" pitchFamily="34" charset="0"/>
                <a:ea typeface="Calibri" panose="020F0502020204030204" pitchFamily="34" charset="0"/>
                <a:cs typeface="Calibri" panose="020F0502020204030204" pitchFamily="34" charset="0"/>
              </a:rPr>
              <a:t>niệm</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sinh</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thái</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nhân</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văn</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u="sng" dirty="0" err="1">
                <a:latin typeface="Calibri" panose="020F0502020204030204" pitchFamily="34" charset="0"/>
                <a:ea typeface="Calibri" panose="020F0502020204030204" pitchFamily="34" charset="0"/>
                <a:cs typeface="Calibri" panose="020F0502020204030204" pitchFamily="34" charset="0"/>
              </a:rPr>
              <a:t>đã</a:t>
            </a:r>
            <a:r>
              <a:rPr lang="en-US" sz="3200" u="sng" dirty="0">
                <a:latin typeface="Calibri" panose="020F0502020204030204" pitchFamily="34" charset="0"/>
                <a:ea typeface="Calibri" panose="020F0502020204030204" pitchFamily="34" charset="0"/>
                <a:cs typeface="Calibri" panose="020F0502020204030204" pitchFamily="34" charset="0"/>
              </a:rPr>
              <a:t> </a:t>
            </a:r>
            <a:r>
              <a:rPr lang="en-US" sz="3200" u="sng" dirty="0" err="1">
                <a:latin typeface="Calibri" panose="020F0502020204030204" pitchFamily="34" charset="0"/>
                <a:ea typeface="Calibri" panose="020F0502020204030204" pitchFamily="34" charset="0"/>
                <a:cs typeface="Calibri" panose="020F0502020204030204" pitchFamily="34" charset="0"/>
              </a:rPr>
              <a:t>được</a:t>
            </a:r>
            <a:r>
              <a:rPr lang="en-US" sz="3200" u="sng" dirty="0">
                <a:latin typeface="Calibri" panose="020F0502020204030204" pitchFamily="34" charset="0"/>
                <a:ea typeface="Calibri" panose="020F0502020204030204" pitchFamily="34" charset="0"/>
                <a:cs typeface="Calibri" panose="020F0502020204030204" pitchFamily="34" charset="0"/>
              </a:rPr>
              <a:t> </a:t>
            </a:r>
            <a:r>
              <a:rPr lang="en-US" sz="3200" u="sng" dirty="0" err="1">
                <a:latin typeface="Calibri" panose="020F0502020204030204" pitchFamily="34" charset="0"/>
                <a:ea typeface="Calibri" panose="020F0502020204030204" pitchFamily="34" charset="0"/>
                <a:cs typeface="Calibri" panose="020F0502020204030204" pitchFamily="34" charset="0"/>
              </a:rPr>
              <a:t>áp</a:t>
            </a:r>
            <a:r>
              <a:rPr lang="en-US" sz="3200" u="sng" dirty="0">
                <a:latin typeface="Calibri" panose="020F0502020204030204" pitchFamily="34" charset="0"/>
                <a:ea typeface="Calibri" panose="020F0502020204030204" pitchFamily="34" charset="0"/>
                <a:cs typeface="Calibri" panose="020F0502020204030204" pitchFamily="34" charset="0"/>
              </a:rPr>
              <a:t> </a:t>
            </a:r>
            <a:r>
              <a:rPr lang="en-US" sz="3200" u="sng" dirty="0" err="1">
                <a:latin typeface="Calibri" panose="020F0502020204030204" pitchFamily="34" charset="0"/>
                <a:ea typeface="Calibri" panose="020F0502020204030204" pitchFamily="34" charset="0"/>
                <a:cs typeface="Calibri" panose="020F0502020204030204" pitchFamily="34" charset="0"/>
              </a:rPr>
              <a:t>dụng</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vào</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một</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số</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nghiên</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cứu</a:t>
            </a:r>
            <a:r>
              <a:rPr lang="en-US" sz="3200" dirty="0">
                <a:latin typeface="Calibri" panose="020F0502020204030204" pitchFamily="34" charset="0"/>
                <a:ea typeface="Calibri" panose="020F0502020204030204" pitchFamily="34" charset="0"/>
                <a:cs typeface="Calibri" panose="020F0502020204030204" pitchFamily="34" charset="0"/>
              </a:rPr>
              <a:t> ở </a:t>
            </a:r>
            <a:r>
              <a:rPr lang="en-US" sz="3200" dirty="0" err="1">
                <a:latin typeface="Calibri" panose="020F0502020204030204" pitchFamily="34" charset="0"/>
                <a:ea typeface="Calibri" panose="020F0502020204030204" pitchFamily="34" charset="0"/>
                <a:cs typeface="Calibri" panose="020F0502020204030204" pitchFamily="34" charset="0"/>
              </a:rPr>
              <a:t>Việt</a:t>
            </a:r>
            <a:r>
              <a:rPr lang="en-US" sz="3200" dirty="0">
                <a:latin typeface="Calibri" panose="020F0502020204030204" pitchFamily="34" charset="0"/>
                <a:ea typeface="Calibri" panose="020F0502020204030204" pitchFamily="34" charset="0"/>
                <a:cs typeface="Calibri" panose="020F0502020204030204" pitchFamily="34" charset="0"/>
              </a:rPr>
              <a:t> Nam </a:t>
            </a:r>
            <a:r>
              <a:rPr lang="en-US" sz="3200" dirty="0" err="1">
                <a:latin typeface="Calibri" panose="020F0502020204030204" pitchFamily="34" charset="0"/>
                <a:ea typeface="Calibri" panose="020F0502020204030204" pitchFamily="34" charset="0"/>
                <a:cs typeface="Calibri" panose="020F0502020204030204" pitchFamily="34" charset="0"/>
              </a:rPr>
              <a:t>từ</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năm</a:t>
            </a:r>
            <a:r>
              <a:rPr lang="en-US" sz="3200" dirty="0">
                <a:latin typeface="Calibri" panose="020F0502020204030204" pitchFamily="34" charset="0"/>
                <a:ea typeface="Calibri" panose="020F0502020204030204" pitchFamily="34" charset="0"/>
                <a:cs typeface="Calibri" panose="020F0502020204030204" pitchFamily="34" charset="0"/>
              </a:rPr>
              <a:t> 1989, </a:t>
            </a:r>
            <a:r>
              <a:rPr lang="en-US" sz="3200" dirty="0" err="1">
                <a:latin typeface="Calibri" panose="020F0502020204030204" pitchFamily="34" charset="0"/>
                <a:ea typeface="Calibri" panose="020F0502020204030204" pitchFamily="34" charset="0"/>
                <a:cs typeface="Calibri" panose="020F0502020204030204" pitchFamily="34" charset="0"/>
              </a:rPr>
              <a:t>tập</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trung</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vào</a:t>
            </a:r>
            <a:r>
              <a:rPr lang="en-US" sz="3200" dirty="0">
                <a:latin typeface="Calibri" panose="020F0502020204030204" pitchFamily="34" charset="0"/>
                <a:ea typeface="Calibri" panose="020F0502020204030204" pitchFamily="34" charset="0"/>
                <a:cs typeface="Calibri" panose="020F0502020204030204" pitchFamily="34" charset="0"/>
              </a:rPr>
              <a:t> 3 </a:t>
            </a:r>
            <a:r>
              <a:rPr lang="en-US" sz="3200" dirty="0" err="1">
                <a:latin typeface="Calibri" panose="020F0502020204030204" pitchFamily="34" charset="0"/>
                <a:ea typeface="Calibri" panose="020F0502020204030204" pitchFamily="34" charset="0"/>
                <a:cs typeface="Calibri" panose="020F0502020204030204" pitchFamily="34" charset="0"/>
              </a:rPr>
              <a:t>vấn</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đề</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cơ</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bản</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như</a:t>
            </a:r>
            <a:r>
              <a:rPr lang="en-US" sz="3200" dirty="0">
                <a:latin typeface="Calibri" panose="020F0502020204030204" pitchFamily="34" charset="0"/>
                <a:ea typeface="Calibri" panose="020F0502020204030204" pitchFamily="34" charset="0"/>
                <a:cs typeface="Calibri" panose="020F0502020204030204" pitchFamily="34" charset="0"/>
              </a:rPr>
              <a:t> </a:t>
            </a:r>
            <a:r>
              <a:rPr lang="vi-VN" sz="3200" dirty="0" smtClean="0">
                <a:latin typeface="Calibri" panose="020F0502020204030204" pitchFamily="34" charset="0"/>
                <a:ea typeface="Calibri" panose="020F0502020204030204" pitchFamily="34" charset="0"/>
                <a:cs typeface="Calibri" panose="020F0502020204030204" pitchFamily="34" charset="0"/>
              </a:rPr>
              <a:t>sau:</a:t>
            </a:r>
            <a:endParaRPr lang="en-US" sz="3200" dirty="0">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en-US" sz="3200" dirty="0">
                <a:latin typeface="Calibri" panose="020F0502020204030204" pitchFamily="34" charset="0"/>
                <a:ea typeface="Calibri" panose="020F0502020204030204" pitchFamily="34" charset="0"/>
                <a:cs typeface="Calibri" panose="020F0502020204030204" pitchFamily="34" charset="0"/>
              </a:rPr>
              <a:t>1. </a:t>
            </a:r>
            <a:r>
              <a:rPr lang="en-US" sz="3200" dirty="0" err="1">
                <a:latin typeface="Calibri" panose="020F0502020204030204" pitchFamily="34" charset="0"/>
                <a:ea typeface="Calibri" panose="020F0502020204030204" pitchFamily="34" charset="0"/>
                <a:cs typeface="Calibri" panose="020F0502020204030204" pitchFamily="34" charset="0"/>
              </a:rPr>
              <a:t>Các</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dòng</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năng</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lượng</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vật</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chất</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và</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thông</a:t>
            </a:r>
            <a:r>
              <a:rPr lang="en-US" sz="3200" dirty="0">
                <a:latin typeface="Calibri" panose="020F0502020204030204" pitchFamily="34" charset="0"/>
                <a:ea typeface="Calibri" panose="020F0502020204030204" pitchFamily="34" charset="0"/>
                <a:cs typeface="Calibri" panose="020F0502020204030204" pitchFamily="34" charset="0"/>
              </a:rPr>
              <a:t> tin </a:t>
            </a:r>
            <a:r>
              <a:rPr lang="en-US" sz="3200" dirty="0" err="1">
                <a:latin typeface="Calibri" panose="020F0502020204030204" pitchFamily="34" charset="0"/>
                <a:ea typeface="Calibri" panose="020F0502020204030204" pitchFamily="34" charset="0"/>
                <a:cs typeface="Calibri" panose="020F0502020204030204" pitchFamily="34" charset="0"/>
              </a:rPr>
              <a:t>chuyển</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từ</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hệ</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tự</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nhiên</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đến</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hệ</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thống</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xã</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hội</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và</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từ</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hệ</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thống</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xã</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hội</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đến</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hệ</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tự</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nhiên</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như</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thế</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nào</a:t>
            </a:r>
            <a:r>
              <a:rPr lang="en-US" sz="3200" dirty="0">
                <a:latin typeface="Calibri" panose="020F0502020204030204" pitchFamily="34" charset="0"/>
                <a:ea typeface="Calibri" panose="020F0502020204030204" pitchFamily="34" charset="0"/>
                <a:cs typeface="Calibri" panose="020F0502020204030204" pitchFamily="34" charset="0"/>
              </a:rPr>
              <a:t>? </a:t>
            </a:r>
          </a:p>
          <a:p>
            <a:pPr marL="0" indent="0" algn="just">
              <a:buNone/>
            </a:pPr>
            <a:r>
              <a:rPr lang="en-US" sz="3200" dirty="0">
                <a:latin typeface="Calibri" panose="020F0502020204030204" pitchFamily="34" charset="0"/>
                <a:ea typeface="Calibri" panose="020F0502020204030204" pitchFamily="34" charset="0"/>
                <a:cs typeface="Calibri" panose="020F0502020204030204" pitchFamily="34" charset="0"/>
              </a:rPr>
              <a:t>2. </a:t>
            </a:r>
            <a:r>
              <a:rPr lang="en-US" sz="3200" dirty="0" err="1">
                <a:latin typeface="Calibri" panose="020F0502020204030204" pitchFamily="34" charset="0"/>
                <a:ea typeface="Calibri" panose="020F0502020204030204" pitchFamily="34" charset="0"/>
                <a:cs typeface="Calibri" panose="020F0502020204030204" pitchFamily="34" charset="0"/>
              </a:rPr>
              <a:t>Hệ</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thống</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xã</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hội</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thích</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nghi</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và</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phản</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ứng</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như</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thế</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nào</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trước</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những</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thay</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đổi</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trong</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hệ</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tự</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nhiên</a:t>
            </a:r>
            <a:r>
              <a:rPr lang="en-US" sz="3200" dirty="0">
                <a:latin typeface="Calibri" panose="020F0502020204030204" pitchFamily="34" charset="0"/>
                <a:ea typeface="Calibri" panose="020F0502020204030204" pitchFamily="34" charset="0"/>
                <a:cs typeface="Calibri" panose="020F0502020204030204" pitchFamily="34" charset="0"/>
              </a:rPr>
              <a:t>? </a:t>
            </a:r>
          </a:p>
          <a:p>
            <a:pPr marL="0" indent="0" algn="just">
              <a:buNone/>
            </a:pPr>
            <a:r>
              <a:rPr lang="en-US" sz="3200" dirty="0">
                <a:latin typeface="Calibri" panose="020F0502020204030204" pitchFamily="34" charset="0"/>
                <a:ea typeface="Calibri" panose="020F0502020204030204" pitchFamily="34" charset="0"/>
                <a:cs typeface="Calibri" panose="020F0502020204030204" pitchFamily="34" charset="0"/>
              </a:rPr>
              <a:t>3. </a:t>
            </a:r>
            <a:r>
              <a:rPr lang="en-US" sz="3200" dirty="0" err="1">
                <a:latin typeface="Calibri" panose="020F0502020204030204" pitchFamily="34" charset="0"/>
                <a:ea typeface="Calibri" panose="020F0502020204030204" pitchFamily="34" charset="0"/>
                <a:cs typeface="Calibri" panose="020F0502020204030204" pitchFamily="34" charset="0"/>
              </a:rPr>
              <a:t>Những</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hoạt</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động</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của</a:t>
            </a:r>
            <a:r>
              <a:rPr lang="en-US" sz="3200" dirty="0">
                <a:latin typeface="Calibri" panose="020F0502020204030204" pitchFamily="34" charset="0"/>
                <a:ea typeface="Calibri" panose="020F0502020204030204" pitchFamily="34" charset="0"/>
                <a:cs typeface="Calibri" panose="020F0502020204030204" pitchFamily="34" charset="0"/>
              </a:rPr>
              <a:t> con </a:t>
            </a:r>
            <a:r>
              <a:rPr lang="en-US" sz="3200" dirty="0" err="1">
                <a:latin typeface="Calibri" panose="020F0502020204030204" pitchFamily="34" charset="0"/>
                <a:ea typeface="Calibri" panose="020F0502020204030204" pitchFamily="34" charset="0"/>
                <a:cs typeface="Calibri" panose="020F0502020204030204" pitchFamily="34" charset="0"/>
              </a:rPr>
              <a:t>người</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đã</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gây</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nên</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những</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tác</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động</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gì</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đối</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với</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hệ</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tự</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nhiên</a:t>
            </a:r>
            <a:r>
              <a:rPr lang="en-US" sz="3200" dirty="0">
                <a:latin typeface="Calibri" panose="020F0502020204030204" pitchFamily="34" charset="0"/>
                <a:ea typeface="Calibri" panose="020F0502020204030204" pitchFamily="34" charset="0"/>
                <a:cs typeface="Calibri" panose="020F0502020204030204" pitchFamily="34" charset="0"/>
              </a:rPr>
              <a:t>? </a:t>
            </a:r>
          </a:p>
          <a:p>
            <a:pPr algn="just"/>
            <a:endParaRPr lang="en-US" sz="3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5283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6480" y="684981"/>
            <a:ext cx="10515600" cy="2491852"/>
          </a:xfrm>
        </p:spPr>
        <p:txBody>
          <a:bodyPr>
            <a:normAutofit/>
          </a:bodyPr>
          <a:lstStyle/>
          <a:p>
            <a:pPr marL="0" indent="0" algn="just">
              <a:buNone/>
            </a:pPr>
            <a:r>
              <a:rPr lang="vi-VN" sz="3200" dirty="0">
                <a:latin typeface="Calibri" panose="020F0502020204030204" pitchFamily="34" charset="0"/>
                <a:ea typeface="Calibri" panose="020F0502020204030204" pitchFamily="34" charset="0"/>
                <a:cs typeface="Calibri" panose="020F0502020204030204" pitchFamily="34" charset="0"/>
              </a:rPr>
              <a:t>Mụ</a:t>
            </a:r>
            <a:r>
              <a:rPr lang="en-US" sz="3200" dirty="0">
                <a:latin typeface="Calibri" panose="020F0502020204030204" pitchFamily="34" charset="0"/>
                <a:ea typeface="Calibri" panose="020F0502020204030204" pitchFamily="34" charset="0"/>
                <a:cs typeface="Calibri" panose="020F0502020204030204" pitchFamily="34" charset="0"/>
              </a:rPr>
              <a:t>c </a:t>
            </a:r>
            <a:r>
              <a:rPr lang="en-US" sz="3200" dirty="0" err="1">
                <a:latin typeface="Calibri" panose="020F0502020204030204" pitchFamily="34" charset="0"/>
                <a:ea typeface="Calibri" panose="020F0502020204030204" pitchFamily="34" charset="0"/>
                <a:cs typeface="Calibri" panose="020F0502020204030204" pitchFamily="34" charset="0"/>
              </a:rPr>
              <a:t>đích</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của</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nghiên</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cứu</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sinh</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thái</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nhân</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văn</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là</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tìm</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hiểu</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và</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nhận</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biết</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các</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đặc</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điểm</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và</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quan</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hệ</a:t>
            </a:r>
            <a:r>
              <a:rPr lang="en-US" sz="3200" dirty="0">
                <a:latin typeface="Calibri" panose="020F0502020204030204" pitchFamily="34" charset="0"/>
                <a:ea typeface="Calibri" panose="020F0502020204030204" pitchFamily="34" charset="0"/>
                <a:cs typeface="Calibri" panose="020F0502020204030204" pitchFamily="34" charset="0"/>
              </a:rPr>
              <a:t> qua </a:t>
            </a:r>
            <a:r>
              <a:rPr lang="en-US" sz="3200" dirty="0" err="1">
                <a:latin typeface="Calibri" panose="020F0502020204030204" pitchFamily="34" charset="0"/>
                <a:ea typeface="Calibri" panose="020F0502020204030204" pitchFamily="34" charset="0"/>
                <a:cs typeface="Calibri" panose="020F0502020204030204" pitchFamily="34" charset="0"/>
              </a:rPr>
              <a:t>lại</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giữa</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các</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hệ</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thống</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này</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với</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nhau</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và</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sự</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hình</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thành</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những</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hình</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thái</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đặc</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trưng</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trong</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hệ</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sinh</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thái</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nhân</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văn</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thông</a:t>
            </a:r>
            <a:r>
              <a:rPr lang="en-US" sz="3200" dirty="0">
                <a:latin typeface="Calibri" panose="020F0502020204030204" pitchFamily="34" charset="0"/>
                <a:ea typeface="Calibri" panose="020F0502020204030204" pitchFamily="34" charset="0"/>
                <a:cs typeface="Calibri" panose="020F0502020204030204" pitchFamily="34" charset="0"/>
              </a:rPr>
              <a:t> qua </a:t>
            </a:r>
            <a:r>
              <a:rPr lang="en-US" sz="3200" dirty="0" err="1">
                <a:latin typeface="Calibri" panose="020F0502020204030204" pitchFamily="34" charset="0"/>
                <a:ea typeface="Calibri" panose="020F0502020204030204" pitchFamily="34" charset="0"/>
                <a:cs typeface="Calibri" panose="020F0502020204030204" pitchFamily="34" charset="0"/>
              </a:rPr>
              <a:t>các</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dòng</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vật</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chất</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năng</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lượng</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và</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thông</a:t>
            </a:r>
            <a:r>
              <a:rPr lang="en-US" sz="3200" dirty="0">
                <a:latin typeface="Calibri" panose="020F0502020204030204" pitchFamily="34" charset="0"/>
                <a:ea typeface="Calibri" panose="020F0502020204030204" pitchFamily="34" charset="0"/>
                <a:cs typeface="Calibri" panose="020F0502020204030204" pitchFamily="34" charset="0"/>
              </a:rPr>
              <a:t> tin </a:t>
            </a:r>
          </a:p>
        </p:txBody>
      </p:sp>
    </p:spTree>
    <p:extLst>
      <p:ext uri="{BB962C8B-B14F-4D97-AF65-F5344CB8AC3E}">
        <p14:creationId xmlns:p14="http://schemas.microsoft.com/office/powerpoint/2010/main" val="244969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vi-VN" dirty="0" smtClean="0">
                <a:latin typeface="Calibri" panose="020F0502020204030204" pitchFamily="34" charset="0"/>
                <a:ea typeface="Calibri" panose="020F0502020204030204" pitchFamily="34" charset="0"/>
                <a:cs typeface="Calibri" panose="020F0502020204030204" pitchFamily="34" charset="0"/>
              </a:rPr>
              <a:t>Tại sao nói: “Con người có vai trò quan trọng đối với hệ sinh thái nhân văn?</a:t>
            </a:r>
            <a:endParaRPr lang="en-US"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139148" y="3121056"/>
            <a:ext cx="4949687" cy="3736944"/>
          </a:xfrm>
          <a:prstGeom prst="rect">
            <a:avLst/>
          </a:prstGeom>
        </p:spPr>
      </p:pic>
      <p:pic>
        <p:nvPicPr>
          <p:cNvPr id="5" name="Picture 4"/>
          <p:cNvPicPr>
            <a:picLocks noChangeAspect="1"/>
          </p:cNvPicPr>
          <p:nvPr/>
        </p:nvPicPr>
        <p:blipFill>
          <a:blip r:embed="rId3"/>
          <a:stretch>
            <a:fillRect/>
          </a:stretch>
        </p:blipFill>
        <p:spPr>
          <a:xfrm>
            <a:off x="6698974" y="2925311"/>
            <a:ext cx="5493026" cy="3932690"/>
          </a:xfrm>
          <a:prstGeom prst="rect">
            <a:avLst/>
          </a:prstGeom>
        </p:spPr>
      </p:pic>
    </p:spTree>
    <p:extLst>
      <p:ext uri="{BB962C8B-B14F-4D97-AF65-F5344CB8AC3E}">
        <p14:creationId xmlns:p14="http://schemas.microsoft.com/office/powerpoint/2010/main" val="37229209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TotalTime>
  <Words>789</Words>
  <Application>Microsoft Office PowerPoint</Application>
  <PresentationFormat>Widescreen</PresentationFormat>
  <Paragraphs>32</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Office Theme</vt:lpstr>
      <vt:lpstr>BÀI 8 KHÁI NIỆM VÀ GIÁ TRỊ CỦA SINH THÁI NHÂN VĂN</vt:lpstr>
      <vt:lpstr>Quan sát các hình ảnh sau, cho biết con người có những tác động nào đối với hệ sinh thái và sự phát triển bền vững?  </vt:lpstr>
      <vt:lpstr>PowerPoint Presentation</vt:lpstr>
      <vt:lpstr>PowerPoint Presentation</vt:lpstr>
      <vt:lpstr>PowerPoint Presentation</vt:lpstr>
      <vt:lpstr>I. Khái niệm về sinh thái nhân văn </vt:lpstr>
      <vt:lpstr>PowerPoint Presentation</vt:lpstr>
      <vt:lpstr>PowerPoint Presentation</vt:lpstr>
      <vt:lpstr>Tại sao nói: “Con người có vai trò quan trọng đối với hệ sinh thái nhân văn?</vt:lpstr>
      <vt:lpstr>Hãy chỉ ra các yếu tố thành phần trong một hệ sinh thái nhân văn mà em biết? </vt:lpstr>
      <vt:lpstr>PowerPoint Presentation</vt:lpstr>
      <vt:lpstr>PowerPoint Presentation</vt:lpstr>
      <vt:lpstr>II. Giá trị của sinh thái nhân văn trong việc phát triển bền vững</vt:lpstr>
      <vt:lpstr>PowerPoint Presentation</vt:lpstr>
      <vt:lpstr>PowerPoint Presentation</vt:lpstr>
      <vt:lpstr>PowerPoint Presentation</vt:lpstr>
      <vt:lpstr>PowerPoint Presentation</vt:lpstr>
      <vt:lpstr>Đọc thông tin trang 56 sách chuyên đề, kết hợp quan sát các hình ảnh sau, trả lời các câu hỏi sau: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8 KHÁI NIỆM VÀ GIÁ TRỊ CỦA SINH THÁI NHÂN VĂN</dc:title>
  <dc:creator>DELL</dc:creator>
  <cp:lastModifiedBy>DELL</cp:lastModifiedBy>
  <cp:revision>13</cp:revision>
  <dcterms:created xsi:type="dcterms:W3CDTF">2024-08-02T20:47:08Z</dcterms:created>
  <dcterms:modified xsi:type="dcterms:W3CDTF">2024-08-02T22:05:35Z</dcterms:modified>
</cp:coreProperties>
</file>