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7" r:id="rId10"/>
    <p:sldId id="264" r:id="rId11"/>
    <p:sldId id="278" r:id="rId12"/>
    <p:sldId id="265" r:id="rId13"/>
    <p:sldId id="279" r:id="rId14"/>
    <p:sldId id="266" r:id="rId15"/>
    <p:sldId id="280" r:id="rId16"/>
    <p:sldId id="267" r:id="rId17"/>
    <p:sldId id="281" r:id="rId18"/>
    <p:sldId id="268" r:id="rId19"/>
    <p:sldId id="282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38835" y="346374"/>
            <a:ext cx="887505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ÔN TẬP CHƯƠNG 4</a:t>
            </a:r>
            <a:endParaRPr lang="en-US" sz="4000" dirty="0">
              <a:solidFill>
                <a:srgbClr val="FF0000"/>
              </a:solidFill>
            </a:endParaRPr>
          </a:p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9283" y="1687170"/>
            <a:ext cx="95608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7030A0"/>
                </a:solidFill>
              </a:rPr>
              <a:t>I.HỆ THỐNG HÓA KIẾN THỨC:</a:t>
            </a:r>
            <a:endParaRPr lang="en-US" sz="4000" dirty="0">
              <a:solidFill>
                <a:srgbClr val="7030A0"/>
              </a:solidFill>
            </a:endParaRPr>
          </a:p>
          <a:p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6177" y="3214177"/>
            <a:ext cx="64680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B050"/>
                </a:solidFill>
              </a:rPr>
              <a:t>II.BÀI TẬP:</a:t>
            </a:r>
            <a:endParaRPr lang="en-US" sz="4000" dirty="0">
              <a:solidFill>
                <a:srgbClr val="00B050"/>
              </a:solidFill>
            </a:endParaRPr>
          </a:p>
          <a:p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6177" y="4741184"/>
            <a:ext cx="70597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III.CÂU HỎI ÔN TẬP</a:t>
            </a:r>
            <a:endParaRPr lang="en-US" sz="4000" dirty="0">
              <a:solidFill>
                <a:srgbClr val="002060"/>
              </a:solidFill>
            </a:endParaRPr>
          </a:p>
          <a:p>
            <a:endParaRPr lang="en-US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97940" y="-41410"/>
            <a:ext cx="72748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002060"/>
                </a:solidFill>
              </a:rPr>
              <a:t>III.Câu</a:t>
            </a:r>
            <a:r>
              <a:rPr lang="en-US" sz="4400" b="1" dirty="0" smtClean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hỏi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ôn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r>
              <a:rPr lang="en-US" sz="4400" b="1" dirty="0" err="1">
                <a:solidFill>
                  <a:srgbClr val="002060"/>
                </a:solidFill>
              </a:rPr>
              <a:t>tập</a:t>
            </a:r>
            <a:r>
              <a:rPr lang="en-US" sz="4400" b="1" dirty="0">
                <a:solidFill>
                  <a:srgbClr val="002060"/>
                </a:solidFill>
              </a:rPr>
              <a:t> </a:t>
            </a:r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5482" y="1121152"/>
            <a:ext cx="1127311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1: </a:t>
            </a:r>
            <a:r>
              <a:rPr lang="vi-VN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Trong những kì nào của nguyên phân, NST ở trạng thái kép?</a:t>
            </a:r>
            <a:endParaRPr lang="en-US" sz="4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vi-VN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A.Kì trung gian, kì đầu và kì cuối    </a:t>
            </a:r>
            <a:endParaRPr lang="en-US" sz="4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vi-VN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B.Kì đầu, kì giữa, kì cuối</a:t>
            </a:r>
            <a:endParaRPr lang="en-US" sz="4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vi-VN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C.Kì trung gian, kì đầu và kì giữa   </a:t>
            </a:r>
            <a:endParaRPr lang="en-US" sz="4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vi-VN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D.Kì đầu, kì giữa, kì sau và kì cuối</a:t>
            </a:r>
            <a:endParaRPr lang="en-US" sz="4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86753" y="597932"/>
            <a:ext cx="970877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400" b="1" dirty="0" err="1" smtClean="0"/>
              <a:t>a.Phần</a:t>
            </a:r>
            <a:r>
              <a:rPr lang="en-US" sz="4400" b="1" dirty="0" smtClean="0"/>
              <a:t> </a:t>
            </a:r>
            <a:r>
              <a:rPr lang="en-US" sz="4400" b="1" dirty="0" err="1"/>
              <a:t>trắc</a:t>
            </a:r>
            <a:r>
              <a:rPr lang="en-US" sz="4400" b="1" dirty="0"/>
              <a:t> </a:t>
            </a:r>
            <a:r>
              <a:rPr lang="en-US" sz="4400" b="1" dirty="0" err="1"/>
              <a:t>nghiệm</a:t>
            </a:r>
            <a:r>
              <a:rPr lang="en-US" sz="4400" b="1" dirty="0"/>
              <a:t> </a:t>
            </a:r>
            <a:r>
              <a:rPr lang="en-US" sz="4400" b="1" dirty="0" err="1"/>
              <a:t>nhiều</a:t>
            </a:r>
            <a:r>
              <a:rPr lang="en-US" sz="4400" b="1" dirty="0"/>
              <a:t> </a:t>
            </a:r>
            <a:r>
              <a:rPr lang="en-US" sz="4400" b="1" dirty="0" err="1"/>
              <a:t>lựa</a:t>
            </a:r>
            <a:r>
              <a:rPr lang="en-US" sz="4400" b="1" dirty="0"/>
              <a:t> </a:t>
            </a:r>
            <a:r>
              <a:rPr lang="en-US" sz="4400" b="1" dirty="0" err="1"/>
              <a:t>chọn</a:t>
            </a:r>
            <a:r>
              <a:rPr lang="en-US" sz="4400" b="1" dirty="0"/>
              <a:t>:</a:t>
            </a:r>
            <a:endParaRPr lang="en-US" sz="4400" dirty="0"/>
          </a:p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995082" y="3792071"/>
            <a:ext cx="6884894" cy="268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459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4096" y="295835"/>
            <a:ext cx="1147034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/>
              <a:t>Câu</a:t>
            </a:r>
            <a:r>
              <a:rPr lang="en-US" sz="4400" dirty="0"/>
              <a:t> 2: </a:t>
            </a:r>
            <a:r>
              <a:rPr lang="vi-VN" sz="4400" dirty="0"/>
              <a:t>Kết thúc kì sau I của giảm phân, hai NST kép cùng cặp tương đồng có hiện tượng nào sau đây</a:t>
            </a:r>
            <a:r>
              <a:rPr lang="vi-VN" sz="4400" dirty="0" smtClean="0"/>
              <a:t>?</a:t>
            </a:r>
            <a:endParaRPr lang="en-US" sz="4400" dirty="0" smtClean="0"/>
          </a:p>
          <a:p>
            <a:endParaRPr lang="en-US" sz="4400" dirty="0"/>
          </a:p>
          <a:p>
            <a:r>
              <a:rPr lang="vi-VN" sz="4400" dirty="0"/>
              <a:t>A.Hai chiếc cùng về 1 cực tế bào            B.Một chiếc về cực và 1 chiếc ở giữa tế bào</a:t>
            </a:r>
            <a:endParaRPr lang="en-US" sz="4400" dirty="0"/>
          </a:p>
          <a:p>
            <a:r>
              <a:rPr lang="vi-VN" sz="4400" dirty="0"/>
              <a:t>C.Mỗi chiếc về một cực tế bào              D.Đều nằm ở giữa tế bào</a:t>
            </a:r>
            <a:endParaRPr lang="en-US" sz="4400" dirty="0"/>
          </a:p>
          <a:p>
            <a:endParaRPr lang="en-US" sz="4400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847164" y="5042648"/>
            <a:ext cx="6884894" cy="268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407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4777" y="1411940"/>
            <a:ext cx="1140310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dirty="0"/>
              <a:t>Câu 3.Trong  kỳ đầu của nguyên phân, nhiễm sắc thể  có hoạt động  nào sau  đây ?</a:t>
            </a:r>
            <a:endParaRPr lang="en-US" sz="4000" dirty="0"/>
          </a:p>
          <a:p>
            <a:r>
              <a:rPr lang="da-DK" sz="4000" dirty="0"/>
              <a:t>A. Tự  nhân đôi  tạo nhiễm sắc  thể kép                           B. Bắt  đầu co  xoắn  lại </a:t>
            </a:r>
            <a:endParaRPr lang="en-US" sz="4000" dirty="0"/>
          </a:p>
          <a:p>
            <a:r>
              <a:rPr lang="da-DK" sz="4000" dirty="0"/>
              <a:t>C. Co  xoắn  tối đa                                            </a:t>
            </a:r>
            <a:endParaRPr lang="da-DK" sz="4000" dirty="0" smtClean="0"/>
          </a:p>
          <a:p>
            <a:r>
              <a:rPr lang="da-DK" sz="4000" dirty="0" smtClean="0"/>
              <a:t>D</a:t>
            </a:r>
            <a:r>
              <a:rPr lang="da-DK" sz="4000" dirty="0"/>
              <a:t>. Bắt đầu   dãn  xoắn</a:t>
            </a:r>
            <a:endParaRPr lang="en-US" sz="4000" dirty="0"/>
          </a:p>
          <a:p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64777" y="3805518"/>
            <a:ext cx="493507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6102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22729" y="0"/>
            <a:ext cx="11631706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/>
              <a:t>Câu 4: </a:t>
            </a:r>
            <a:r>
              <a:rPr lang="en-US" sz="4400" dirty="0"/>
              <a:t>Ý </a:t>
            </a:r>
            <a:r>
              <a:rPr lang="en-US" sz="4400" dirty="0" err="1"/>
              <a:t>nghĩa</a:t>
            </a:r>
            <a:r>
              <a:rPr lang="en-US" sz="4400" dirty="0"/>
              <a:t> </a:t>
            </a:r>
            <a:r>
              <a:rPr lang="en-US" sz="4400" dirty="0" err="1"/>
              <a:t>cơ</a:t>
            </a:r>
            <a:r>
              <a:rPr lang="en-US" sz="4400" dirty="0"/>
              <a:t> </a:t>
            </a:r>
            <a:r>
              <a:rPr lang="en-US" sz="4400" dirty="0" err="1"/>
              <a:t>bản</a:t>
            </a:r>
            <a:r>
              <a:rPr lang="en-US" sz="4400" dirty="0"/>
              <a:t> </a:t>
            </a:r>
            <a:r>
              <a:rPr lang="en-US" sz="4400" dirty="0" err="1"/>
              <a:t>nhất</a:t>
            </a:r>
            <a:r>
              <a:rPr lang="en-US" sz="4400" dirty="0"/>
              <a:t> </a:t>
            </a:r>
            <a:r>
              <a:rPr lang="en-US" sz="4400" dirty="0" err="1"/>
              <a:t>về</a:t>
            </a:r>
            <a:r>
              <a:rPr lang="en-US" sz="4400" dirty="0"/>
              <a:t> </a:t>
            </a:r>
            <a:r>
              <a:rPr lang="en-US" sz="4400" dirty="0" err="1"/>
              <a:t>mặt</a:t>
            </a:r>
            <a:r>
              <a:rPr lang="en-US" sz="4400" dirty="0"/>
              <a:t> di </a:t>
            </a:r>
            <a:r>
              <a:rPr lang="en-US" sz="4400" dirty="0" err="1"/>
              <a:t>truyền</a:t>
            </a:r>
            <a:r>
              <a:rPr lang="en-US" sz="4400" dirty="0"/>
              <a:t> </a:t>
            </a:r>
            <a:r>
              <a:rPr lang="en-US" sz="4400" dirty="0" err="1"/>
              <a:t>của</a:t>
            </a:r>
            <a:r>
              <a:rPr lang="en-US" sz="4400" dirty="0"/>
              <a:t> </a:t>
            </a:r>
            <a:r>
              <a:rPr lang="en-US" sz="4400" dirty="0" err="1"/>
              <a:t>nguyên</a:t>
            </a:r>
            <a:r>
              <a:rPr lang="en-US" sz="4400" dirty="0"/>
              <a:t> </a:t>
            </a:r>
            <a:r>
              <a:rPr lang="en-US" sz="4400" dirty="0" err="1"/>
              <a:t>phân</a:t>
            </a:r>
            <a:r>
              <a:rPr lang="en-US" sz="4400" dirty="0"/>
              <a:t> </a:t>
            </a:r>
            <a:r>
              <a:rPr lang="en-US" sz="4400" dirty="0" err="1"/>
              <a:t>xảy</a:t>
            </a:r>
            <a:r>
              <a:rPr lang="en-US" sz="4400" dirty="0"/>
              <a:t> </a:t>
            </a:r>
            <a:r>
              <a:rPr lang="en-US" sz="4400" dirty="0" err="1"/>
              <a:t>ra</a:t>
            </a:r>
            <a:r>
              <a:rPr lang="en-US" sz="4400" dirty="0"/>
              <a:t> </a:t>
            </a:r>
            <a:r>
              <a:rPr lang="en-US" sz="4400" dirty="0" err="1"/>
              <a:t>bình</a:t>
            </a:r>
            <a:r>
              <a:rPr lang="en-US" sz="4400" dirty="0"/>
              <a:t> </a:t>
            </a:r>
            <a:r>
              <a:rPr lang="en-US" sz="4400" dirty="0" err="1"/>
              <a:t>thường</a:t>
            </a:r>
            <a:r>
              <a:rPr lang="en-US" sz="4400" dirty="0"/>
              <a:t> </a:t>
            </a:r>
            <a:r>
              <a:rPr lang="en-US" sz="4400" dirty="0" err="1"/>
              <a:t>trong</a:t>
            </a:r>
            <a:r>
              <a:rPr lang="en-US" sz="4400" dirty="0"/>
              <a:t> </a:t>
            </a:r>
            <a:r>
              <a:rPr lang="en-US" sz="4400" dirty="0" err="1"/>
              <a:t>tế</a:t>
            </a:r>
            <a:r>
              <a:rPr lang="en-US" sz="4400" dirty="0"/>
              <a:t> </a:t>
            </a:r>
            <a:r>
              <a:rPr lang="en-US" sz="4400" dirty="0" err="1"/>
              <a:t>bào</a:t>
            </a:r>
            <a:r>
              <a:rPr lang="en-US" sz="4400" dirty="0"/>
              <a:t> 2n </a:t>
            </a:r>
            <a:r>
              <a:rPr lang="en-US" sz="4400" dirty="0" err="1"/>
              <a:t>là</a:t>
            </a:r>
            <a:r>
              <a:rPr lang="en-US" sz="4400" dirty="0"/>
              <a:t>:</a:t>
            </a:r>
          </a:p>
          <a:p>
            <a:r>
              <a:rPr lang="en-US" sz="4400" dirty="0"/>
              <a:t>A. </a:t>
            </a:r>
            <a:r>
              <a:rPr lang="en-US" sz="4400" dirty="0" err="1"/>
              <a:t>Sự</a:t>
            </a:r>
            <a:r>
              <a:rPr lang="en-US" sz="4400" dirty="0"/>
              <a:t> chia </a:t>
            </a:r>
            <a:r>
              <a:rPr lang="en-US" sz="4400" dirty="0" err="1"/>
              <a:t>đều</a:t>
            </a:r>
            <a:r>
              <a:rPr lang="en-US" sz="4400" dirty="0"/>
              <a:t> </a:t>
            </a:r>
            <a:r>
              <a:rPr lang="en-US" sz="4400" dirty="0" err="1"/>
              <a:t>chất</a:t>
            </a:r>
            <a:r>
              <a:rPr lang="en-US" sz="4400" dirty="0"/>
              <a:t> </a:t>
            </a:r>
            <a:r>
              <a:rPr lang="en-US" sz="4400" dirty="0" err="1"/>
              <a:t>nhân</a:t>
            </a:r>
            <a:r>
              <a:rPr lang="en-US" sz="4400" dirty="0"/>
              <a:t> </a:t>
            </a:r>
            <a:r>
              <a:rPr lang="en-US" sz="4400" dirty="0" err="1"/>
              <a:t>cho</a:t>
            </a:r>
            <a:r>
              <a:rPr lang="en-US" sz="4400" dirty="0"/>
              <a:t> 2 </a:t>
            </a:r>
            <a:r>
              <a:rPr lang="en-US" sz="4400" dirty="0" err="1"/>
              <a:t>tế</a:t>
            </a:r>
            <a:r>
              <a:rPr lang="en-US" sz="4400" dirty="0"/>
              <a:t> </a:t>
            </a:r>
            <a:r>
              <a:rPr lang="en-US" sz="4400" dirty="0" err="1"/>
              <a:t>bào</a:t>
            </a:r>
            <a:r>
              <a:rPr lang="en-US" sz="4400" dirty="0"/>
              <a:t> con</a:t>
            </a:r>
            <a:r>
              <a:rPr lang="en-US" sz="4400" dirty="0" smtClean="0"/>
              <a:t>.</a:t>
            </a:r>
            <a:endParaRPr lang="en-US" sz="4400" dirty="0"/>
          </a:p>
          <a:p>
            <a:r>
              <a:rPr lang="en-US" sz="4400" dirty="0"/>
              <a:t>B. </a:t>
            </a:r>
            <a:r>
              <a:rPr lang="en-US" sz="4400" dirty="0" err="1"/>
              <a:t>Sự</a:t>
            </a:r>
            <a:r>
              <a:rPr lang="en-US" sz="4400" dirty="0"/>
              <a:t> </a:t>
            </a:r>
            <a:r>
              <a:rPr lang="en-US" sz="4400" dirty="0" err="1"/>
              <a:t>tăng</a:t>
            </a:r>
            <a:r>
              <a:rPr lang="en-US" sz="4400" dirty="0"/>
              <a:t> </a:t>
            </a:r>
            <a:r>
              <a:rPr lang="en-US" sz="4400" dirty="0" err="1"/>
              <a:t>sinh</a:t>
            </a:r>
            <a:r>
              <a:rPr lang="en-US" sz="4400" dirty="0"/>
              <a:t> </a:t>
            </a:r>
            <a:r>
              <a:rPr lang="en-US" sz="4400" dirty="0" err="1"/>
              <a:t>khối</a:t>
            </a:r>
            <a:r>
              <a:rPr lang="en-US" sz="4400" dirty="0"/>
              <a:t> </a:t>
            </a:r>
            <a:r>
              <a:rPr lang="en-US" sz="4400" dirty="0" err="1"/>
              <a:t>tế</a:t>
            </a:r>
            <a:r>
              <a:rPr lang="en-US" sz="4400" dirty="0"/>
              <a:t> </a:t>
            </a:r>
            <a:r>
              <a:rPr lang="en-US" sz="4400" dirty="0" err="1"/>
              <a:t>bào</a:t>
            </a:r>
            <a:r>
              <a:rPr lang="en-US" sz="4400" dirty="0"/>
              <a:t> </a:t>
            </a:r>
            <a:r>
              <a:rPr lang="en-US" sz="4400" dirty="0" err="1"/>
              <a:t>sôma</a:t>
            </a:r>
            <a:r>
              <a:rPr lang="en-US" sz="4400" dirty="0"/>
              <a:t> </a:t>
            </a:r>
            <a:r>
              <a:rPr lang="en-US" sz="4400" dirty="0" err="1"/>
              <a:t>giúp</a:t>
            </a:r>
            <a:r>
              <a:rPr lang="en-US" sz="4400" dirty="0"/>
              <a:t> </a:t>
            </a:r>
            <a:r>
              <a:rPr lang="en-US" sz="4400" dirty="0" err="1"/>
              <a:t>cơ</a:t>
            </a:r>
            <a:r>
              <a:rPr lang="en-US" sz="4400" dirty="0"/>
              <a:t> </a:t>
            </a:r>
            <a:r>
              <a:rPr lang="en-US" sz="4400" dirty="0" err="1"/>
              <a:t>thể</a:t>
            </a:r>
            <a:r>
              <a:rPr lang="en-US" sz="4400" dirty="0"/>
              <a:t> </a:t>
            </a:r>
            <a:r>
              <a:rPr lang="en-US" sz="4400" dirty="0" err="1"/>
              <a:t>lớn</a:t>
            </a:r>
            <a:r>
              <a:rPr lang="en-US" sz="4400" dirty="0"/>
              <a:t> </a:t>
            </a:r>
            <a:r>
              <a:rPr lang="en-US" sz="4400" dirty="0" err="1"/>
              <a:t>lên</a:t>
            </a:r>
            <a:r>
              <a:rPr lang="en-US" sz="4400" dirty="0"/>
              <a:t>.</a:t>
            </a:r>
          </a:p>
          <a:p>
            <a:r>
              <a:rPr lang="en-US" sz="4400" dirty="0"/>
              <a:t>C. </a:t>
            </a:r>
            <a:r>
              <a:rPr lang="en-US" sz="4400" dirty="0" err="1"/>
              <a:t>Sự</a:t>
            </a:r>
            <a:r>
              <a:rPr lang="en-US" sz="4400" dirty="0"/>
              <a:t> </a:t>
            </a:r>
            <a:r>
              <a:rPr lang="en-US" sz="4400" dirty="0" err="1"/>
              <a:t>nhân</a:t>
            </a:r>
            <a:r>
              <a:rPr lang="en-US" sz="4400" dirty="0"/>
              <a:t> </a:t>
            </a:r>
            <a:r>
              <a:rPr lang="en-US" sz="4400" dirty="0" err="1"/>
              <a:t>đôi</a:t>
            </a:r>
            <a:r>
              <a:rPr lang="en-US" sz="4400" dirty="0"/>
              <a:t> </a:t>
            </a:r>
            <a:r>
              <a:rPr lang="en-US" sz="4400" dirty="0" err="1"/>
              <a:t>đồng</a:t>
            </a:r>
            <a:r>
              <a:rPr lang="en-US" sz="4400" dirty="0"/>
              <a:t> </a:t>
            </a:r>
            <a:r>
              <a:rPr lang="en-US" sz="4400" dirty="0" err="1"/>
              <a:t>loạt</a:t>
            </a:r>
            <a:r>
              <a:rPr lang="en-US" sz="4400" dirty="0"/>
              <a:t> </a:t>
            </a:r>
            <a:r>
              <a:rPr lang="en-US" sz="4400" dirty="0" err="1"/>
              <a:t>của</a:t>
            </a:r>
            <a:r>
              <a:rPr lang="en-US" sz="4400" dirty="0"/>
              <a:t> </a:t>
            </a:r>
            <a:r>
              <a:rPr lang="en-US" sz="4400" dirty="0" err="1"/>
              <a:t>các</a:t>
            </a:r>
            <a:r>
              <a:rPr lang="en-US" sz="4400" dirty="0"/>
              <a:t> </a:t>
            </a:r>
            <a:r>
              <a:rPr lang="en-US" sz="4400" dirty="0" err="1"/>
              <a:t>cơ</a:t>
            </a:r>
            <a:r>
              <a:rPr lang="en-US" sz="4400" dirty="0"/>
              <a:t> </a:t>
            </a:r>
            <a:r>
              <a:rPr lang="en-US" sz="4400" dirty="0" err="1"/>
              <a:t>quan</a:t>
            </a:r>
            <a:r>
              <a:rPr lang="en-US" sz="4400" dirty="0"/>
              <a:t> </a:t>
            </a:r>
            <a:r>
              <a:rPr lang="en-US" sz="4400" dirty="0" err="1"/>
              <a:t>tử</a:t>
            </a:r>
            <a:r>
              <a:rPr lang="en-US" sz="4400" dirty="0"/>
              <a:t>.</a:t>
            </a:r>
          </a:p>
          <a:p>
            <a:r>
              <a:rPr lang="en-US" sz="4400" dirty="0"/>
              <a:t>D. </a:t>
            </a:r>
            <a:r>
              <a:rPr lang="en-US" sz="4400" dirty="0" err="1"/>
              <a:t>Sự</a:t>
            </a:r>
            <a:r>
              <a:rPr lang="en-US" sz="4400" dirty="0"/>
              <a:t> </a:t>
            </a:r>
            <a:r>
              <a:rPr lang="en-US" sz="4400" dirty="0" err="1"/>
              <a:t>sao</a:t>
            </a:r>
            <a:r>
              <a:rPr lang="en-US" sz="4400" dirty="0"/>
              <a:t> </a:t>
            </a:r>
            <a:r>
              <a:rPr lang="en-US" sz="4400" dirty="0" err="1"/>
              <a:t>chép</a:t>
            </a:r>
            <a:r>
              <a:rPr lang="en-US" sz="4400" dirty="0"/>
              <a:t> </a:t>
            </a:r>
            <a:r>
              <a:rPr lang="en-US" sz="4400" dirty="0" err="1"/>
              <a:t>nguyên</a:t>
            </a:r>
            <a:r>
              <a:rPr lang="en-US" sz="4400" dirty="0"/>
              <a:t> </a:t>
            </a:r>
            <a:r>
              <a:rPr lang="en-US" sz="4400" dirty="0" err="1"/>
              <a:t>vẹn</a:t>
            </a:r>
            <a:r>
              <a:rPr lang="en-US" sz="4400" dirty="0"/>
              <a:t> </a:t>
            </a:r>
            <a:r>
              <a:rPr lang="en-US" sz="4400" dirty="0" err="1"/>
              <a:t>bộ</a:t>
            </a:r>
            <a:r>
              <a:rPr lang="en-US" sz="4400" dirty="0"/>
              <a:t> NST </a:t>
            </a:r>
            <a:r>
              <a:rPr lang="en-US" sz="4400" dirty="0" err="1"/>
              <a:t>của</a:t>
            </a:r>
            <a:r>
              <a:rPr lang="en-US" sz="4400" dirty="0"/>
              <a:t> </a:t>
            </a:r>
            <a:r>
              <a:rPr lang="en-US" sz="4400" dirty="0" err="1"/>
              <a:t>tế</a:t>
            </a:r>
            <a:r>
              <a:rPr lang="en-US" sz="4400" dirty="0"/>
              <a:t> </a:t>
            </a:r>
            <a:r>
              <a:rPr lang="en-US" sz="4400" dirty="0" err="1"/>
              <a:t>bào</a:t>
            </a:r>
            <a:r>
              <a:rPr lang="en-US" sz="4400" dirty="0"/>
              <a:t> </a:t>
            </a:r>
            <a:r>
              <a:rPr lang="en-US" sz="4400" dirty="0" err="1"/>
              <a:t>mẹ</a:t>
            </a:r>
            <a:r>
              <a:rPr lang="en-US" sz="4400" dirty="0"/>
              <a:t> </a:t>
            </a:r>
            <a:r>
              <a:rPr lang="en-US" sz="4400" dirty="0" err="1"/>
              <a:t>cho</a:t>
            </a:r>
            <a:r>
              <a:rPr lang="en-US" sz="4400" dirty="0"/>
              <a:t> 2 </a:t>
            </a:r>
            <a:r>
              <a:rPr lang="en-US" sz="4400" dirty="0" err="1"/>
              <a:t>tế</a:t>
            </a:r>
            <a:r>
              <a:rPr lang="en-US" sz="4400" dirty="0"/>
              <a:t> </a:t>
            </a:r>
            <a:r>
              <a:rPr lang="en-US" sz="4400" dirty="0" err="1"/>
              <a:t>bào</a:t>
            </a:r>
            <a:r>
              <a:rPr lang="en-US" sz="4400" dirty="0"/>
              <a:t> con.</a:t>
            </a:r>
          </a:p>
          <a:p>
            <a:endParaRPr lang="en-US" sz="4400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564776" y="5351929"/>
            <a:ext cx="10999695" cy="6723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564776" y="6033714"/>
            <a:ext cx="3742765" cy="7171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3522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4094" y="1250577"/>
            <a:ext cx="1219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Câu</a:t>
            </a:r>
            <a:r>
              <a:rPr lang="en-US" sz="4000" dirty="0"/>
              <a:t> 5: </a:t>
            </a:r>
            <a:r>
              <a:rPr lang="da-DK" sz="4000" dirty="0"/>
              <a:t>Trong giảm phân,ở kỳ sau I và kỳ sau II có điềm giống nhau là :</a:t>
            </a:r>
            <a:endParaRPr lang="en-US" sz="4000" dirty="0"/>
          </a:p>
          <a:p>
            <a:r>
              <a:rPr lang="da-DK" sz="4000" dirty="0"/>
              <a:t>A.Các NST đều ở trạng thái đơn                </a:t>
            </a:r>
            <a:endParaRPr lang="da-DK" sz="4000" dirty="0" smtClean="0"/>
          </a:p>
          <a:p>
            <a:r>
              <a:rPr lang="da-DK" sz="4000" dirty="0" smtClean="0"/>
              <a:t> </a:t>
            </a:r>
            <a:r>
              <a:rPr lang="da-DK" sz="4000" dirty="0"/>
              <a:t>B.Các NST đều ở trạng thái kép  </a:t>
            </a:r>
            <a:endParaRPr lang="en-US" sz="4000" dirty="0"/>
          </a:p>
          <a:p>
            <a:r>
              <a:rPr lang="da-DK" sz="4000" dirty="0"/>
              <a:t>C.Sự dãn xoắn của các NST            </a:t>
            </a:r>
            <a:endParaRPr lang="da-DK" sz="4000" dirty="0" smtClean="0"/>
          </a:p>
          <a:p>
            <a:r>
              <a:rPr lang="da-DK" sz="4000" dirty="0" smtClean="0"/>
              <a:t>D.Sự </a:t>
            </a:r>
            <a:r>
              <a:rPr lang="da-DK" sz="4000" dirty="0"/>
              <a:t>phân li các NST về 2 cực tế  bào</a:t>
            </a:r>
            <a:endParaRPr lang="en-US" sz="4000" dirty="0"/>
          </a:p>
          <a:p>
            <a:endParaRPr lang="en-US" sz="4000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726140" y="4961965"/>
            <a:ext cx="7355542" cy="268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248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30304" y="215153"/>
            <a:ext cx="11282084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/>
              <a:t>Câu</a:t>
            </a:r>
            <a:r>
              <a:rPr lang="en-US" sz="4400" b="1" dirty="0"/>
              <a:t> 6: </a:t>
            </a:r>
            <a:r>
              <a:rPr lang="en-US" sz="4400" dirty="0" err="1"/>
              <a:t>Công</a:t>
            </a:r>
            <a:r>
              <a:rPr lang="en-US" sz="4400" dirty="0"/>
              <a:t> </a:t>
            </a:r>
            <a:r>
              <a:rPr lang="en-US" sz="4400" dirty="0" err="1"/>
              <a:t>nghệ</a:t>
            </a:r>
            <a:r>
              <a:rPr lang="en-US" sz="4400" dirty="0"/>
              <a:t> </a:t>
            </a:r>
            <a:r>
              <a:rPr lang="en-US" sz="4400" dirty="0" err="1"/>
              <a:t>tế</a:t>
            </a:r>
            <a:r>
              <a:rPr lang="en-US" sz="4400" dirty="0"/>
              <a:t> </a:t>
            </a:r>
            <a:r>
              <a:rPr lang="en-US" sz="4400" dirty="0" err="1"/>
              <a:t>bào</a:t>
            </a:r>
            <a:r>
              <a:rPr lang="en-US" sz="4400" dirty="0"/>
              <a:t> </a:t>
            </a:r>
            <a:r>
              <a:rPr lang="en-US" sz="4400" dirty="0" err="1"/>
              <a:t>động</a:t>
            </a:r>
            <a:r>
              <a:rPr lang="en-US" sz="4400" dirty="0"/>
              <a:t> </a:t>
            </a:r>
            <a:r>
              <a:rPr lang="en-US" sz="4400" dirty="0" err="1"/>
              <a:t>vật</a:t>
            </a:r>
            <a:r>
              <a:rPr lang="en-US" sz="4400" dirty="0"/>
              <a:t> </a:t>
            </a:r>
            <a:r>
              <a:rPr lang="en-US" sz="4400" dirty="0" err="1"/>
              <a:t>gồm</a:t>
            </a:r>
            <a:r>
              <a:rPr lang="en-US" sz="4400" dirty="0"/>
              <a:t> </a:t>
            </a:r>
            <a:r>
              <a:rPr lang="en-US" sz="4400" dirty="0" err="1"/>
              <a:t>những</a:t>
            </a:r>
            <a:r>
              <a:rPr lang="en-US" sz="4400" dirty="0"/>
              <a:t> </a:t>
            </a:r>
            <a:r>
              <a:rPr lang="en-US" sz="4400" dirty="0" err="1"/>
              <a:t>kĩ</a:t>
            </a:r>
            <a:r>
              <a:rPr lang="en-US" sz="4400" dirty="0"/>
              <a:t> </a:t>
            </a:r>
            <a:r>
              <a:rPr lang="en-US" sz="4400" dirty="0" err="1"/>
              <a:t>thuật</a:t>
            </a:r>
            <a:r>
              <a:rPr lang="en-US" sz="4400" dirty="0"/>
              <a:t> </a:t>
            </a:r>
            <a:r>
              <a:rPr lang="en-US" sz="4400" dirty="0" err="1"/>
              <a:t>chính</a:t>
            </a:r>
            <a:r>
              <a:rPr lang="en-US" sz="4400" dirty="0"/>
              <a:t> </a:t>
            </a:r>
            <a:r>
              <a:rPr lang="en-US" sz="4400" dirty="0" err="1"/>
              <a:t>nào</a:t>
            </a:r>
            <a:r>
              <a:rPr lang="en-US" sz="4400" dirty="0"/>
              <a:t> </a:t>
            </a:r>
            <a:r>
              <a:rPr lang="en-US" sz="4400" dirty="0" err="1"/>
              <a:t>sau</a:t>
            </a:r>
            <a:r>
              <a:rPr lang="en-US" sz="4400" dirty="0"/>
              <a:t> </a:t>
            </a:r>
            <a:r>
              <a:rPr lang="en-US" sz="4400" dirty="0" err="1"/>
              <a:t>đây</a:t>
            </a:r>
            <a:r>
              <a:rPr lang="en-US" sz="4400" dirty="0" smtClean="0"/>
              <a:t>?</a:t>
            </a:r>
          </a:p>
          <a:p>
            <a:endParaRPr lang="en-US" sz="4400" dirty="0"/>
          </a:p>
          <a:p>
            <a:r>
              <a:rPr lang="en-US" sz="4400" dirty="0"/>
              <a:t>A. </a:t>
            </a:r>
            <a:r>
              <a:rPr lang="en-US" sz="4400" dirty="0" err="1"/>
              <a:t>Nuôi</a:t>
            </a:r>
            <a:r>
              <a:rPr lang="en-US" sz="4400" dirty="0"/>
              <a:t> </a:t>
            </a:r>
            <a:r>
              <a:rPr lang="en-US" sz="4400" dirty="0" err="1"/>
              <a:t>cấy</a:t>
            </a:r>
            <a:r>
              <a:rPr lang="en-US" sz="4400" dirty="0"/>
              <a:t> </a:t>
            </a:r>
            <a:r>
              <a:rPr lang="en-US" sz="4400" dirty="0" err="1"/>
              <a:t>mô</a:t>
            </a:r>
            <a:r>
              <a:rPr lang="en-US" sz="4400" dirty="0"/>
              <a:t> </a:t>
            </a:r>
            <a:r>
              <a:rPr lang="en-US" sz="4400" dirty="0" err="1"/>
              <a:t>và</a:t>
            </a:r>
            <a:r>
              <a:rPr lang="en-US" sz="4400" dirty="0"/>
              <a:t> </a:t>
            </a:r>
            <a:r>
              <a:rPr lang="en-US" sz="4400" dirty="0" err="1"/>
              <a:t>cấy</a:t>
            </a:r>
            <a:r>
              <a:rPr lang="en-US" sz="4400" dirty="0"/>
              <a:t> </a:t>
            </a:r>
            <a:r>
              <a:rPr lang="en-US" sz="4400" dirty="0" err="1"/>
              <a:t>truyền</a:t>
            </a:r>
            <a:r>
              <a:rPr lang="en-US" sz="4400" dirty="0"/>
              <a:t> </a:t>
            </a:r>
            <a:r>
              <a:rPr lang="en-US" sz="4400" dirty="0" err="1"/>
              <a:t>phôi</a:t>
            </a:r>
            <a:r>
              <a:rPr lang="en-US" sz="4400" dirty="0"/>
              <a:t>.   </a:t>
            </a:r>
            <a:endParaRPr lang="en-US" sz="4400" dirty="0" smtClean="0"/>
          </a:p>
          <a:p>
            <a:r>
              <a:rPr lang="en-US" sz="4400" dirty="0" smtClean="0"/>
              <a:t>B</a:t>
            </a:r>
            <a:r>
              <a:rPr lang="en-US" sz="4400" dirty="0"/>
              <a:t>. </a:t>
            </a:r>
            <a:r>
              <a:rPr lang="en-US" sz="4400" dirty="0" err="1"/>
              <a:t>Nhân</a:t>
            </a:r>
            <a:r>
              <a:rPr lang="en-US" sz="4400" dirty="0"/>
              <a:t> </a:t>
            </a:r>
            <a:r>
              <a:rPr lang="en-US" sz="4400" dirty="0" err="1"/>
              <a:t>bản</a:t>
            </a:r>
            <a:r>
              <a:rPr lang="en-US" sz="4400" dirty="0"/>
              <a:t> </a:t>
            </a:r>
            <a:r>
              <a:rPr lang="en-US" sz="4400" dirty="0" err="1"/>
              <a:t>vô</a:t>
            </a:r>
            <a:r>
              <a:rPr lang="en-US" sz="4400" dirty="0"/>
              <a:t> </a:t>
            </a:r>
            <a:r>
              <a:rPr lang="en-US" sz="4400" dirty="0" err="1"/>
              <a:t>tính</a:t>
            </a:r>
            <a:r>
              <a:rPr lang="en-US" sz="4400" dirty="0"/>
              <a:t> </a:t>
            </a:r>
            <a:r>
              <a:rPr lang="en-US" sz="4400" dirty="0" err="1"/>
              <a:t>và</a:t>
            </a:r>
            <a:r>
              <a:rPr lang="en-US" sz="4400" dirty="0"/>
              <a:t> </a:t>
            </a:r>
            <a:r>
              <a:rPr lang="en-US" sz="4400" dirty="0" err="1"/>
              <a:t>cấy</a:t>
            </a:r>
            <a:r>
              <a:rPr lang="en-US" sz="4400" dirty="0"/>
              <a:t> </a:t>
            </a:r>
            <a:r>
              <a:rPr lang="en-US" sz="4400" dirty="0" err="1"/>
              <a:t>truyền</a:t>
            </a:r>
            <a:r>
              <a:rPr lang="en-US" sz="4400" dirty="0"/>
              <a:t> </a:t>
            </a:r>
            <a:r>
              <a:rPr lang="en-US" sz="4400" dirty="0" err="1"/>
              <a:t>phôi</a:t>
            </a:r>
            <a:r>
              <a:rPr lang="en-US" sz="4400" dirty="0"/>
              <a:t>.</a:t>
            </a:r>
          </a:p>
          <a:p>
            <a:r>
              <a:rPr lang="en-US" sz="4400" dirty="0"/>
              <a:t>C. Dung </a:t>
            </a:r>
            <a:r>
              <a:rPr lang="en-US" sz="4400" dirty="0" err="1"/>
              <a:t>hợp</a:t>
            </a:r>
            <a:r>
              <a:rPr lang="en-US" sz="4400" dirty="0"/>
              <a:t> </a:t>
            </a:r>
            <a:r>
              <a:rPr lang="en-US" sz="4400" dirty="0" err="1"/>
              <a:t>tê</a:t>
            </a:r>
            <a:r>
              <a:rPr lang="en-US" sz="4400" dirty="0"/>
              <a:t>́ </a:t>
            </a:r>
            <a:r>
              <a:rPr lang="en-US" sz="4400" dirty="0" err="1"/>
              <a:t>bào</a:t>
            </a:r>
            <a:r>
              <a:rPr lang="en-US" sz="4400" dirty="0"/>
              <a:t> </a:t>
            </a:r>
            <a:r>
              <a:rPr lang="en-US" sz="4400" dirty="0" err="1"/>
              <a:t>trần</a:t>
            </a:r>
            <a:r>
              <a:rPr lang="en-US" sz="4400" dirty="0"/>
              <a:t> </a:t>
            </a:r>
            <a:r>
              <a:rPr lang="en-US" sz="4400" dirty="0" err="1"/>
              <a:t>và</a:t>
            </a:r>
            <a:r>
              <a:rPr lang="en-US" sz="4400" dirty="0"/>
              <a:t> </a:t>
            </a:r>
            <a:r>
              <a:rPr lang="en-US" sz="4400" dirty="0" err="1"/>
              <a:t>cấy</a:t>
            </a:r>
            <a:r>
              <a:rPr lang="en-US" sz="4400" dirty="0"/>
              <a:t> </a:t>
            </a:r>
            <a:r>
              <a:rPr lang="en-US" sz="4400" dirty="0" err="1"/>
              <a:t>truyền</a:t>
            </a:r>
            <a:r>
              <a:rPr lang="en-US" sz="4400" dirty="0"/>
              <a:t> </a:t>
            </a:r>
            <a:r>
              <a:rPr lang="en-US" sz="4400" dirty="0" err="1"/>
              <a:t>phôi</a:t>
            </a:r>
            <a:r>
              <a:rPr lang="en-US" sz="4400" dirty="0"/>
              <a:t>.  D. </a:t>
            </a:r>
            <a:r>
              <a:rPr lang="en-US" sz="4400" dirty="0" err="1"/>
              <a:t>Nhân</a:t>
            </a:r>
            <a:r>
              <a:rPr lang="en-US" sz="4400" dirty="0"/>
              <a:t> </a:t>
            </a:r>
            <a:r>
              <a:rPr lang="en-US" sz="4400" dirty="0" err="1"/>
              <a:t>bản</a:t>
            </a:r>
            <a:r>
              <a:rPr lang="en-US" sz="4400" dirty="0"/>
              <a:t> </a:t>
            </a:r>
            <a:r>
              <a:rPr lang="en-US" sz="4400" dirty="0" err="1"/>
              <a:t>vô</a:t>
            </a:r>
            <a:r>
              <a:rPr lang="en-US" sz="4400" dirty="0"/>
              <a:t> </a:t>
            </a:r>
            <a:r>
              <a:rPr lang="en-US" sz="4400" dirty="0" err="1"/>
              <a:t>tính</a:t>
            </a:r>
            <a:r>
              <a:rPr lang="en-US" sz="4400" dirty="0"/>
              <a:t> </a:t>
            </a:r>
            <a:r>
              <a:rPr lang="en-US" sz="4400" dirty="0" err="1"/>
              <a:t>và</a:t>
            </a:r>
            <a:r>
              <a:rPr lang="en-US" sz="4400" dirty="0"/>
              <a:t> dung </a:t>
            </a:r>
            <a:r>
              <a:rPr lang="en-US" sz="4400" dirty="0" err="1"/>
              <a:t>hợp</a:t>
            </a:r>
            <a:r>
              <a:rPr lang="en-US" sz="4400" dirty="0"/>
              <a:t> </a:t>
            </a:r>
            <a:r>
              <a:rPr lang="en-US" sz="4400" dirty="0" err="1"/>
              <a:t>tế</a:t>
            </a:r>
            <a:r>
              <a:rPr lang="en-US" sz="4400" dirty="0"/>
              <a:t> </a:t>
            </a:r>
            <a:r>
              <a:rPr lang="en-US" sz="4400" dirty="0" err="1"/>
              <a:t>bào</a:t>
            </a:r>
            <a:r>
              <a:rPr lang="en-US" sz="4400" dirty="0"/>
              <a:t> </a:t>
            </a:r>
            <a:r>
              <a:rPr lang="en-US" sz="4400" dirty="0" err="1"/>
              <a:t>trần</a:t>
            </a:r>
            <a:r>
              <a:rPr lang="en-US" sz="4400" dirty="0"/>
              <a:t>.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05118" y="3563471"/>
            <a:ext cx="8875058" cy="1344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8354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0576" y="443753"/>
            <a:ext cx="8928848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/>
              <a:t>Câu</a:t>
            </a:r>
            <a:r>
              <a:rPr lang="en-US" sz="4400" dirty="0"/>
              <a:t> 7. </a:t>
            </a:r>
            <a:r>
              <a:rPr lang="en-US" sz="4400" dirty="0" err="1"/>
              <a:t>Cừu</a:t>
            </a:r>
            <a:r>
              <a:rPr lang="en-US" sz="4400" dirty="0"/>
              <a:t> </a:t>
            </a:r>
            <a:r>
              <a:rPr lang="en-US" sz="4400" dirty="0" err="1"/>
              <a:t>Đôly</a:t>
            </a:r>
            <a:r>
              <a:rPr lang="en-US" sz="4400" dirty="0"/>
              <a:t> </a:t>
            </a:r>
            <a:r>
              <a:rPr lang="en-US" sz="4400" dirty="0" err="1"/>
              <a:t>được</a:t>
            </a:r>
            <a:r>
              <a:rPr lang="en-US" sz="4400" dirty="0"/>
              <a:t> </a:t>
            </a:r>
            <a:r>
              <a:rPr lang="en-US" sz="4400" dirty="0" err="1"/>
              <a:t>tạo</a:t>
            </a:r>
            <a:r>
              <a:rPr lang="en-US" sz="4400" dirty="0"/>
              <a:t> </a:t>
            </a:r>
            <a:r>
              <a:rPr lang="en-US" sz="4400" dirty="0" err="1"/>
              <a:t>nên</a:t>
            </a:r>
            <a:r>
              <a:rPr lang="en-US" sz="4400" dirty="0"/>
              <a:t> </a:t>
            </a:r>
            <a:r>
              <a:rPr lang="en-US" sz="4400" dirty="0" err="1"/>
              <a:t>từ</a:t>
            </a:r>
            <a:r>
              <a:rPr lang="en-US" sz="4400" dirty="0"/>
              <a:t> </a:t>
            </a:r>
            <a:r>
              <a:rPr lang="en-US" sz="4400" dirty="0" err="1"/>
              <a:t>nhân</a:t>
            </a:r>
            <a:r>
              <a:rPr lang="en-US" sz="4400" dirty="0"/>
              <a:t> </a:t>
            </a:r>
            <a:r>
              <a:rPr lang="en-US" sz="4400" dirty="0" err="1"/>
              <a:t>bản</a:t>
            </a:r>
            <a:r>
              <a:rPr lang="en-US" sz="4400" dirty="0"/>
              <a:t> </a:t>
            </a:r>
            <a:r>
              <a:rPr lang="en-US" sz="4400" dirty="0" err="1"/>
              <a:t>vô</a:t>
            </a:r>
            <a:r>
              <a:rPr lang="en-US" sz="4400" dirty="0"/>
              <a:t> </a:t>
            </a:r>
            <a:r>
              <a:rPr lang="en-US" sz="4400" dirty="0" err="1"/>
              <a:t>tính</a:t>
            </a:r>
            <a:r>
              <a:rPr lang="en-US" sz="4400" dirty="0"/>
              <a:t> </a:t>
            </a:r>
            <a:r>
              <a:rPr lang="en-US" sz="4400" dirty="0" err="1"/>
              <a:t>mang</a:t>
            </a:r>
            <a:r>
              <a:rPr lang="en-US" sz="4400" dirty="0"/>
              <a:t> </a:t>
            </a:r>
            <a:r>
              <a:rPr lang="en-US" sz="4400" dirty="0" err="1"/>
              <a:t>đặc</a:t>
            </a:r>
            <a:r>
              <a:rPr lang="en-US" sz="4400" dirty="0"/>
              <a:t> </a:t>
            </a:r>
            <a:r>
              <a:rPr lang="en-US" sz="4400" dirty="0" err="1"/>
              <a:t>điểm</a:t>
            </a:r>
            <a:r>
              <a:rPr lang="en-US" sz="4400" dirty="0"/>
              <a:t> </a:t>
            </a:r>
            <a:r>
              <a:rPr lang="en-US" sz="4400" dirty="0" err="1"/>
              <a:t>giống</a:t>
            </a:r>
            <a:r>
              <a:rPr lang="en-US" sz="4400" dirty="0"/>
              <a:t> </a:t>
            </a:r>
            <a:r>
              <a:rPr lang="en-US" sz="4400" dirty="0" err="1"/>
              <a:t>với</a:t>
            </a:r>
            <a:r>
              <a:rPr lang="en-US" sz="4400" dirty="0"/>
              <a:t> </a:t>
            </a:r>
            <a:r>
              <a:rPr lang="en-US" sz="4400" dirty="0" smtClean="0"/>
              <a:t>:</a:t>
            </a:r>
          </a:p>
          <a:p>
            <a:endParaRPr lang="en-US" sz="4400" dirty="0"/>
          </a:p>
          <a:p>
            <a:r>
              <a:rPr lang="en-US" sz="4400" b="1" dirty="0" err="1"/>
              <a:t>A.Cừu</a:t>
            </a:r>
            <a:r>
              <a:rPr lang="en-US" sz="4400" b="1" dirty="0"/>
              <a:t> </a:t>
            </a:r>
            <a:r>
              <a:rPr lang="en-US" sz="4400" b="1" dirty="0" err="1"/>
              <a:t>cho</a:t>
            </a:r>
            <a:r>
              <a:rPr lang="en-US" sz="4400" b="1" dirty="0"/>
              <a:t> </a:t>
            </a:r>
            <a:r>
              <a:rPr lang="en-US" sz="4400" b="1" dirty="0" err="1"/>
              <a:t>nhân</a:t>
            </a:r>
            <a:r>
              <a:rPr lang="en-US" sz="4400" b="1" dirty="0"/>
              <a:t>       </a:t>
            </a:r>
            <a:endParaRPr lang="en-US" sz="4400" b="1" dirty="0" smtClean="0"/>
          </a:p>
          <a:p>
            <a:r>
              <a:rPr lang="en-US" sz="4400" b="1" dirty="0" err="1" smtClean="0"/>
              <a:t>B.Cừu</a:t>
            </a:r>
            <a:r>
              <a:rPr lang="en-US" sz="4400" b="1" dirty="0" smtClean="0"/>
              <a:t> </a:t>
            </a:r>
            <a:r>
              <a:rPr lang="en-US" sz="4400" b="1" dirty="0" err="1"/>
              <a:t>cho</a:t>
            </a:r>
            <a:r>
              <a:rPr lang="en-US" sz="4400" b="1" dirty="0"/>
              <a:t> </a:t>
            </a:r>
            <a:r>
              <a:rPr lang="en-US" sz="4400" b="1" dirty="0" err="1"/>
              <a:t>trứng</a:t>
            </a:r>
            <a:r>
              <a:rPr lang="en-US" sz="4400" b="1" dirty="0"/>
              <a:t>    </a:t>
            </a:r>
            <a:endParaRPr lang="en-US" sz="4400" b="1" dirty="0" smtClean="0"/>
          </a:p>
          <a:p>
            <a:r>
              <a:rPr lang="en-US" sz="4400" b="1" dirty="0" err="1" smtClean="0"/>
              <a:t>C.Cừu</a:t>
            </a:r>
            <a:r>
              <a:rPr lang="en-US" sz="4400" b="1" dirty="0" smtClean="0"/>
              <a:t> </a:t>
            </a:r>
            <a:r>
              <a:rPr lang="en-US" sz="4400" b="1" dirty="0" err="1"/>
              <a:t>cho</a:t>
            </a:r>
            <a:r>
              <a:rPr lang="en-US" sz="4400" b="1" dirty="0"/>
              <a:t> </a:t>
            </a:r>
            <a:r>
              <a:rPr lang="en-US" sz="4400" b="1" dirty="0" err="1"/>
              <a:t>nhân</a:t>
            </a:r>
            <a:r>
              <a:rPr lang="en-US" sz="4400" b="1" dirty="0"/>
              <a:t> </a:t>
            </a:r>
            <a:r>
              <a:rPr lang="en-US" sz="4400" b="1" dirty="0" err="1"/>
              <a:t>và</a:t>
            </a:r>
            <a:r>
              <a:rPr lang="en-US" sz="4400" b="1" dirty="0"/>
              <a:t> </a:t>
            </a:r>
            <a:r>
              <a:rPr lang="en-US" sz="4400" b="1" dirty="0" err="1"/>
              <a:t>cho</a:t>
            </a:r>
            <a:r>
              <a:rPr lang="en-US" sz="4400" b="1" dirty="0"/>
              <a:t> </a:t>
            </a:r>
            <a:r>
              <a:rPr lang="en-US" sz="4400" b="1" dirty="0" err="1"/>
              <a:t>trứng</a:t>
            </a:r>
            <a:r>
              <a:rPr lang="en-US" sz="4400" b="1" dirty="0"/>
              <a:t>              </a:t>
            </a:r>
            <a:endParaRPr lang="en-US" sz="4400" b="1" dirty="0" smtClean="0"/>
          </a:p>
          <a:p>
            <a:r>
              <a:rPr lang="en-US" sz="4400" b="1" dirty="0" err="1" smtClean="0"/>
              <a:t>D.Cừu</a:t>
            </a:r>
            <a:r>
              <a:rPr lang="en-US" sz="4400" b="1" dirty="0" smtClean="0"/>
              <a:t> </a:t>
            </a:r>
            <a:r>
              <a:rPr lang="en-US" sz="4400" b="1" dirty="0" err="1"/>
              <a:t>mẹ</a:t>
            </a:r>
            <a:endParaRPr lang="en-US" sz="4400" b="1" dirty="0"/>
          </a:p>
          <a:p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398493" y="3186953"/>
            <a:ext cx="3711389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718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36175" y="365125"/>
            <a:ext cx="11456895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/>
              <a:t>Câu</a:t>
            </a:r>
            <a:r>
              <a:rPr lang="en-US" sz="4400" dirty="0"/>
              <a:t> 8.Cho </a:t>
            </a:r>
            <a:r>
              <a:rPr lang="en-US" sz="4400" dirty="0" err="1"/>
              <a:t>biết</a:t>
            </a:r>
            <a:r>
              <a:rPr lang="en-US" sz="4400" dirty="0"/>
              <a:t>: </a:t>
            </a:r>
            <a:r>
              <a:rPr lang="en-US" sz="4400" dirty="0" err="1"/>
              <a:t>Phương</a:t>
            </a:r>
            <a:r>
              <a:rPr lang="en-US" sz="4400" dirty="0"/>
              <a:t> </a:t>
            </a:r>
            <a:r>
              <a:rPr lang="en-US" sz="4400" dirty="0" err="1"/>
              <a:t>pháp</a:t>
            </a:r>
            <a:r>
              <a:rPr lang="en-US" sz="4400" dirty="0"/>
              <a:t> </a:t>
            </a:r>
            <a:r>
              <a:rPr lang="en-US" sz="4400" dirty="0" err="1"/>
              <a:t>nào</a:t>
            </a:r>
            <a:r>
              <a:rPr lang="en-US" sz="4400" dirty="0"/>
              <a:t> </a:t>
            </a:r>
            <a:r>
              <a:rPr lang="en-US" sz="4400" dirty="0" err="1"/>
              <a:t>sau</a:t>
            </a:r>
            <a:r>
              <a:rPr lang="en-US" sz="4400" dirty="0"/>
              <a:t> </a:t>
            </a:r>
            <a:r>
              <a:rPr lang="en-US" sz="4400" dirty="0" err="1"/>
              <a:t>không</a:t>
            </a:r>
            <a:r>
              <a:rPr lang="en-US" sz="4400" dirty="0"/>
              <a:t> </a:t>
            </a:r>
            <a:r>
              <a:rPr lang="en-US" sz="4400" dirty="0" err="1"/>
              <a:t>tạo</a:t>
            </a:r>
            <a:r>
              <a:rPr lang="en-US" sz="4400" dirty="0"/>
              <a:t> </a:t>
            </a:r>
            <a:r>
              <a:rPr lang="en-US" sz="4400" dirty="0" err="1"/>
              <a:t>ra</a:t>
            </a:r>
            <a:r>
              <a:rPr lang="en-US" sz="4400" dirty="0"/>
              <a:t> </a:t>
            </a:r>
            <a:r>
              <a:rPr lang="en-US" sz="4400" dirty="0" err="1"/>
              <a:t>được</a:t>
            </a:r>
            <a:r>
              <a:rPr lang="en-US" sz="4400" dirty="0"/>
              <a:t> </a:t>
            </a:r>
            <a:r>
              <a:rPr lang="en-US" sz="4400" dirty="0" err="1"/>
              <a:t>nguồn</a:t>
            </a:r>
            <a:r>
              <a:rPr lang="en-US" sz="4400" dirty="0"/>
              <a:t> </a:t>
            </a:r>
            <a:r>
              <a:rPr lang="en-US" sz="4400" dirty="0" err="1"/>
              <a:t>biến</a:t>
            </a:r>
            <a:r>
              <a:rPr lang="en-US" sz="4400" dirty="0"/>
              <a:t> </a:t>
            </a:r>
            <a:r>
              <a:rPr lang="en-US" sz="4400" dirty="0" err="1"/>
              <a:t>dị</a:t>
            </a:r>
            <a:r>
              <a:rPr lang="en-US" sz="4400" dirty="0"/>
              <a:t> di </a:t>
            </a:r>
            <a:r>
              <a:rPr lang="en-US" sz="4400" dirty="0" err="1"/>
              <a:t>truyền</a:t>
            </a:r>
            <a:r>
              <a:rPr lang="en-US" sz="4400" dirty="0" smtClean="0"/>
              <a:t>?</a:t>
            </a:r>
          </a:p>
          <a:p>
            <a:endParaRPr lang="en-US" sz="4400" dirty="0"/>
          </a:p>
          <a:p>
            <a:r>
              <a:rPr lang="en-US" sz="4400" dirty="0" err="1"/>
              <a:t>A.Cấy</a:t>
            </a:r>
            <a:r>
              <a:rPr lang="en-US" sz="4400" dirty="0"/>
              <a:t> </a:t>
            </a:r>
            <a:r>
              <a:rPr lang="en-US" sz="4400" dirty="0" err="1"/>
              <a:t>truyền</a:t>
            </a:r>
            <a:r>
              <a:rPr lang="en-US" sz="4400" dirty="0"/>
              <a:t> </a:t>
            </a:r>
            <a:r>
              <a:rPr lang="en-US" sz="4400" dirty="0" err="1"/>
              <a:t>phôi</a:t>
            </a:r>
            <a:r>
              <a:rPr lang="en-US" sz="4400" dirty="0"/>
              <a:t>.   </a:t>
            </a:r>
            <a:endParaRPr lang="en-US" sz="4400" dirty="0"/>
          </a:p>
          <a:p>
            <a:r>
              <a:rPr lang="en-US" sz="4400" dirty="0" err="1" smtClean="0"/>
              <a:t>B.Cho</a:t>
            </a:r>
            <a:r>
              <a:rPr lang="en-US" sz="4400" dirty="0" smtClean="0"/>
              <a:t> </a:t>
            </a:r>
            <a:r>
              <a:rPr lang="en-US" sz="4400" dirty="0" err="1"/>
              <a:t>các</a:t>
            </a:r>
            <a:r>
              <a:rPr lang="en-US" sz="4400" dirty="0"/>
              <a:t> </a:t>
            </a:r>
            <a:r>
              <a:rPr lang="en-US" sz="4400" dirty="0" err="1"/>
              <a:t>cá</a:t>
            </a:r>
            <a:r>
              <a:rPr lang="en-US" sz="4400" dirty="0"/>
              <a:t> </a:t>
            </a:r>
            <a:r>
              <a:rPr lang="en-US" sz="4400" dirty="0" err="1"/>
              <a:t>thể</a:t>
            </a:r>
            <a:r>
              <a:rPr lang="en-US" sz="4400" dirty="0"/>
              <a:t> </a:t>
            </a:r>
            <a:r>
              <a:rPr lang="en-US" sz="4400" dirty="0" err="1"/>
              <a:t>cùng</a:t>
            </a:r>
            <a:r>
              <a:rPr lang="en-US" sz="4400" dirty="0"/>
              <a:t> </a:t>
            </a:r>
            <a:r>
              <a:rPr lang="en-US" sz="4400" dirty="0" err="1"/>
              <a:t>loài</a:t>
            </a:r>
            <a:r>
              <a:rPr lang="en-US" sz="4400" dirty="0"/>
              <a:t> </a:t>
            </a:r>
            <a:r>
              <a:rPr lang="en-US" sz="4400" dirty="0" err="1"/>
              <a:t>có</a:t>
            </a:r>
            <a:r>
              <a:rPr lang="en-US" sz="4400" dirty="0"/>
              <a:t> </a:t>
            </a:r>
            <a:r>
              <a:rPr lang="en-US" sz="4400" dirty="0" err="1"/>
              <a:t>kiểu</a:t>
            </a:r>
            <a:r>
              <a:rPr lang="en-US" sz="4400" dirty="0"/>
              <a:t> gen </a:t>
            </a:r>
            <a:r>
              <a:rPr lang="en-US" sz="4400" dirty="0" err="1"/>
              <a:t>khác</a:t>
            </a:r>
            <a:r>
              <a:rPr lang="en-US" sz="4400" dirty="0"/>
              <a:t> </a:t>
            </a:r>
            <a:r>
              <a:rPr lang="en-US" sz="4400" dirty="0" err="1"/>
              <a:t>nhau</a:t>
            </a:r>
            <a:r>
              <a:rPr lang="en-US" sz="4400" dirty="0"/>
              <a:t> </a:t>
            </a:r>
            <a:r>
              <a:rPr lang="en-US" sz="4400" dirty="0" err="1"/>
              <a:t>lai</a:t>
            </a:r>
            <a:r>
              <a:rPr lang="en-US" sz="4400" dirty="0"/>
              <a:t> </a:t>
            </a:r>
            <a:r>
              <a:rPr lang="en-US" sz="4400" dirty="0" err="1"/>
              <a:t>với</a:t>
            </a:r>
            <a:r>
              <a:rPr lang="en-US" sz="4400" dirty="0"/>
              <a:t> </a:t>
            </a:r>
            <a:r>
              <a:rPr lang="en-US" sz="4400" dirty="0" err="1"/>
              <a:t>nhau</a:t>
            </a:r>
            <a:r>
              <a:rPr lang="en-US" sz="4400" dirty="0"/>
              <a:t>.</a:t>
            </a:r>
          </a:p>
          <a:p>
            <a:r>
              <a:rPr lang="en-US" sz="4400" dirty="0" err="1"/>
              <a:t>C.Dung</a:t>
            </a:r>
            <a:r>
              <a:rPr lang="en-US" sz="4400" dirty="0"/>
              <a:t> </a:t>
            </a:r>
            <a:r>
              <a:rPr lang="en-US" sz="4400" dirty="0" err="1"/>
              <a:t>hợp</a:t>
            </a:r>
            <a:r>
              <a:rPr lang="en-US" sz="4400" dirty="0"/>
              <a:t> </a:t>
            </a:r>
            <a:r>
              <a:rPr lang="en-US" sz="4400" dirty="0" err="1"/>
              <a:t>tế</a:t>
            </a:r>
            <a:r>
              <a:rPr lang="en-US" sz="4400" dirty="0"/>
              <a:t> </a:t>
            </a:r>
            <a:r>
              <a:rPr lang="en-US" sz="4400" dirty="0" err="1"/>
              <a:t>bào</a:t>
            </a:r>
            <a:r>
              <a:rPr lang="en-US" sz="4400" dirty="0"/>
              <a:t> </a:t>
            </a:r>
            <a:r>
              <a:rPr lang="en-US" sz="4400" dirty="0" err="1"/>
              <a:t>trần</a:t>
            </a:r>
            <a:r>
              <a:rPr lang="en-US" sz="4400" dirty="0"/>
              <a:t> </a:t>
            </a:r>
            <a:r>
              <a:rPr lang="en-US" sz="4400" dirty="0" err="1"/>
              <a:t>khác</a:t>
            </a:r>
            <a:r>
              <a:rPr lang="en-US" sz="4400" dirty="0"/>
              <a:t> </a:t>
            </a:r>
            <a:r>
              <a:rPr lang="en-US" sz="4400" dirty="0" err="1"/>
              <a:t>loài</a:t>
            </a:r>
            <a:r>
              <a:rPr lang="en-US" sz="4400" dirty="0"/>
              <a:t>.   </a:t>
            </a:r>
            <a:endParaRPr lang="en-US" sz="4400" dirty="0" smtClean="0"/>
          </a:p>
          <a:p>
            <a:r>
              <a:rPr lang="en-US" sz="4400" dirty="0" err="1" smtClean="0"/>
              <a:t>D.Chuyển</a:t>
            </a:r>
            <a:r>
              <a:rPr lang="en-US" sz="4400" dirty="0" smtClean="0"/>
              <a:t> </a:t>
            </a:r>
            <a:r>
              <a:rPr lang="en-US" sz="4400" dirty="0"/>
              <a:t>gen </a:t>
            </a:r>
            <a:r>
              <a:rPr lang="en-US" sz="4400" dirty="0" err="1"/>
              <a:t>từ</a:t>
            </a:r>
            <a:r>
              <a:rPr lang="en-US" sz="4400" dirty="0"/>
              <a:t> </a:t>
            </a:r>
            <a:r>
              <a:rPr lang="en-US" sz="4400" dirty="0" err="1"/>
              <a:t>loài</a:t>
            </a:r>
            <a:r>
              <a:rPr lang="en-US" sz="4400" dirty="0"/>
              <a:t> </a:t>
            </a:r>
            <a:r>
              <a:rPr lang="en-US" sz="4400" dirty="0" err="1"/>
              <a:t>này</a:t>
            </a:r>
            <a:r>
              <a:rPr lang="en-US" sz="4400" dirty="0"/>
              <a:t> sang </a:t>
            </a:r>
            <a:r>
              <a:rPr lang="en-US" sz="4400" dirty="0" err="1"/>
              <a:t>loài</a:t>
            </a:r>
            <a:r>
              <a:rPr lang="en-US" sz="4400" dirty="0"/>
              <a:t> </a:t>
            </a:r>
            <a:r>
              <a:rPr lang="en-US" sz="4400" dirty="0" err="1"/>
              <a:t>khác</a:t>
            </a:r>
            <a:r>
              <a:rPr lang="en-US" sz="4400" dirty="0"/>
              <a:t>.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98930" y="3065929"/>
            <a:ext cx="4146176" cy="2689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9729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199" y="-94129"/>
            <a:ext cx="11591366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Câu</a:t>
            </a:r>
            <a:r>
              <a:rPr lang="en-US" sz="4000" dirty="0"/>
              <a:t> 9. So </a:t>
            </a:r>
            <a:r>
              <a:rPr lang="en-US" sz="4000" dirty="0" err="1"/>
              <a:t>với</a:t>
            </a:r>
            <a:r>
              <a:rPr lang="en-US" sz="4000" dirty="0"/>
              <a:t> </a:t>
            </a:r>
            <a:r>
              <a:rPr lang="en-US" sz="4000" dirty="0" err="1"/>
              <a:t>phương</a:t>
            </a:r>
            <a:r>
              <a:rPr lang="en-US" sz="4000" dirty="0"/>
              <a:t> </a:t>
            </a:r>
            <a:r>
              <a:rPr lang="en-US" sz="4000" dirty="0" err="1"/>
              <a:t>pháp</a:t>
            </a:r>
            <a:r>
              <a:rPr lang="en-US" sz="4000" dirty="0"/>
              <a:t> </a:t>
            </a:r>
            <a:r>
              <a:rPr lang="en-US" sz="4000" dirty="0" err="1"/>
              <a:t>sinh</a:t>
            </a:r>
            <a:r>
              <a:rPr lang="en-US" sz="4000" dirty="0"/>
              <a:t> </a:t>
            </a:r>
            <a:r>
              <a:rPr lang="en-US" sz="4000" dirty="0" err="1"/>
              <a:t>sản</a:t>
            </a:r>
            <a:r>
              <a:rPr lang="en-US" sz="4000" dirty="0"/>
              <a:t> </a:t>
            </a:r>
            <a:r>
              <a:rPr lang="en-US" sz="4000" dirty="0" err="1"/>
              <a:t>hữu</a:t>
            </a:r>
            <a:r>
              <a:rPr lang="en-US" sz="4000" dirty="0"/>
              <a:t> </a:t>
            </a:r>
            <a:r>
              <a:rPr lang="en-US" sz="4000" dirty="0" err="1"/>
              <a:t>tính</a:t>
            </a:r>
            <a:r>
              <a:rPr lang="en-US" sz="4000" dirty="0"/>
              <a:t>, </a:t>
            </a:r>
            <a:r>
              <a:rPr lang="en-US" sz="4000" dirty="0" err="1"/>
              <a:t>phương</a:t>
            </a:r>
            <a:r>
              <a:rPr lang="en-US" sz="4000" dirty="0"/>
              <a:t> </a:t>
            </a:r>
            <a:r>
              <a:rPr lang="en-US" sz="4000" dirty="0" err="1"/>
              <a:t>pháp</a:t>
            </a:r>
            <a:r>
              <a:rPr lang="en-US" sz="4000" dirty="0"/>
              <a:t> </a:t>
            </a:r>
            <a:r>
              <a:rPr lang="en-US" sz="4000" dirty="0" err="1"/>
              <a:t>nuôi</a:t>
            </a:r>
            <a:r>
              <a:rPr lang="en-US" sz="4000" dirty="0"/>
              <a:t> </a:t>
            </a:r>
            <a:r>
              <a:rPr lang="en-US" sz="4000" dirty="0" err="1"/>
              <a:t>cấy</a:t>
            </a:r>
            <a:r>
              <a:rPr lang="en-US" sz="4000" dirty="0"/>
              <a:t> </a:t>
            </a:r>
            <a:r>
              <a:rPr lang="en-US" sz="4000" dirty="0" err="1"/>
              <a:t>mô</a:t>
            </a:r>
            <a:r>
              <a:rPr lang="en-US" sz="4000" dirty="0"/>
              <a:t> </a:t>
            </a:r>
            <a:r>
              <a:rPr lang="en-US" sz="4000" dirty="0" err="1"/>
              <a:t>tê</a:t>
            </a:r>
            <a:r>
              <a:rPr lang="en-US" sz="4000" dirty="0"/>
              <a:t>́ </a:t>
            </a:r>
            <a:r>
              <a:rPr lang="en-US" sz="4000" dirty="0" err="1"/>
              <a:t>bào</a:t>
            </a:r>
            <a:r>
              <a:rPr lang="en-US" sz="4000" dirty="0"/>
              <a:t> </a:t>
            </a:r>
            <a:r>
              <a:rPr lang="en-US" sz="4000" dirty="0" err="1"/>
              <a:t>thực</a:t>
            </a:r>
            <a:r>
              <a:rPr lang="en-US" sz="4000" dirty="0"/>
              <a:t> </a:t>
            </a:r>
            <a:r>
              <a:rPr lang="en-US" sz="4000" dirty="0" err="1"/>
              <a:t>vật</a:t>
            </a:r>
            <a:r>
              <a:rPr lang="en-US" sz="4000" dirty="0"/>
              <a:t> có </a:t>
            </a:r>
            <a:r>
              <a:rPr lang="en-US" sz="4000" dirty="0" err="1"/>
              <a:t>ưu</a:t>
            </a:r>
            <a:r>
              <a:rPr lang="en-US" sz="4000" dirty="0"/>
              <a:t> </a:t>
            </a:r>
            <a:r>
              <a:rPr lang="en-US" sz="4000" dirty="0" err="1"/>
              <a:t>điểm</a:t>
            </a:r>
            <a:r>
              <a:rPr lang="en-US" sz="4000" dirty="0"/>
              <a:t> </a:t>
            </a:r>
            <a:r>
              <a:rPr lang="en-US" sz="4000" dirty="0" err="1"/>
              <a:t>nào</a:t>
            </a:r>
            <a:r>
              <a:rPr lang="en-US" sz="4000" dirty="0"/>
              <a:t> </a:t>
            </a:r>
            <a:r>
              <a:rPr lang="en-US" sz="4000" dirty="0" err="1"/>
              <a:t>sau</a:t>
            </a:r>
            <a:r>
              <a:rPr lang="en-US" sz="4000" dirty="0"/>
              <a:t> </a:t>
            </a:r>
            <a:r>
              <a:rPr lang="en-US" sz="4000" dirty="0" err="1"/>
              <a:t>đây</a:t>
            </a:r>
            <a:r>
              <a:rPr lang="en-US" sz="4000" dirty="0"/>
              <a:t>?</a:t>
            </a:r>
          </a:p>
          <a:p>
            <a:r>
              <a:rPr lang="en-US" sz="4000" dirty="0"/>
              <a:t>A. </a:t>
            </a:r>
            <a:r>
              <a:rPr lang="en-US" sz="4000" dirty="0" err="1"/>
              <a:t>Tiến</a:t>
            </a:r>
            <a:r>
              <a:rPr lang="en-US" sz="4000" dirty="0"/>
              <a:t> </a:t>
            </a:r>
            <a:r>
              <a:rPr lang="en-US" sz="4000" dirty="0" err="1"/>
              <a:t>hành</a:t>
            </a:r>
            <a:r>
              <a:rPr lang="en-US" sz="4000" dirty="0"/>
              <a:t> </a:t>
            </a:r>
            <a:r>
              <a:rPr lang="en-US" sz="4000" dirty="0" err="1"/>
              <a:t>dê</a:t>
            </a:r>
            <a:r>
              <a:rPr lang="en-US" sz="4000" dirty="0"/>
              <a:t>̃ </a:t>
            </a:r>
            <a:r>
              <a:rPr lang="en-US" sz="4000" dirty="0" err="1"/>
              <a:t>dàng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̀ </a:t>
            </a:r>
            <a:r>
              <a:rPr lang="en-US" sz="4000" dirty="0" err="1"/>
              <a:t>tiết</a:t>
            </a:r>
            <a:r>
              <a:rPr lang="en-US" sz="4000" dirty="0"/>
              <a:t> </a:t>
            </a:r>
            <a:r>
              <a:rPr lang="en-US" sz="4000" dirty="0" err="1"/>
              <a:t>kiệm</a:t>
            </a:r>
            <a:r>
              <a:rPr lang="en-US" sz="4000" dirty="0"/>
              <a:t> chi phí </a:t>
            </a:r>
            <a:r>
              <a:rPr lang="en-US" sz="4000" dirty="0" err="1"/>
              <a:t>nhân</a:t>
            </a:r>
            <a:r>
              <a:rPr lang="en-US" sz="4000" dirty="0"/>
              <a:t> </a:t>
            </a:r>
            <a:r>
              <a:rPr lang="en-US" sz="4000" dirty="0" err="1"/>
              <a:t>giống</a:t>
            </a:r>
            <a:r>
              <a:rPr lang="en-US" sz="4000" dirty="0"/>
              <a:t>.</a:t>
            </a:r>
          </a:p>
          <a:p>
            <a:r>
              <a:rPr lang="en-US" sz="4000" dirty="0"/>
              <a:t>B. </a:t>
            </a:r>
            <a:r>
              <a:rPr lang="en-US" sz="4000" dirty="0" err="1"/>
              <a:t>Tiến</a:t>
            </a:r>
            <a:r>
              <a:rPr lang="en-US" sz="4000" dirty="0"/>
              <a:t> </a:t>
            </a:r>
            <a:r>
              <a:rPr lang="en-US" sz="4000" dirty="0" err="1"/>
              <a:t>hành</a:t>
            </a:r>
            <a:r>
              <a:rPr lang="en-US" sz="4000" dirty="0"/>
              <a:t> </a:t>
            </a:r>
            <a:r>
              <a:rPr lang="en-US" sz="4000" dirty="0" err="1"/>
              <a:t>trong</a:t>
            </a:r>
            <a:r>
              <a:rPr lang="en-US" sz="4000" dirty="0"/>
              <a:t> </a:t>
            </a:r>
            <a:r>
              <a:rPr lang="en-US" sz="4000" dirty="0" err="1"/>
              <a:t>môi</a:t>
            </a:r>
            <a:r>
              <a:rPr lang="en-US" sz="4000" dirty="0"/>
              <a:t> </a:t>
            </a:r>
            <a:r>
              <a:rPr lang="en-US" sz="4000" dirty="0" err="1"/>
              <a:t>trường</a:t>
            </a:r>
            <a:r>
              <a:rPr lang="en-US" sz="4000" dirty="0"/>
              <a:t> </a:t>
            </a:r>
            <a:r>
              <a:rPr lang="en-US" sz="4000" dirty="0" err="1"/>
              <a:t>tư</a:t>
            </a:r>
            <a:r>
              <a:rPr lang="en-US" sz="4000" dirty="0"/>
              <a:t>̣ </a:t>
            </a:r>
            <a:r>
              <a:rPr lang="en-US" sz="4000" dirty="0" err="1"/>
              <a:t>nhiên</a:t>
            </a:r>
            <a:r>
              <a:rPr lang="en-US" sz="4000" dirty="0"/>
              <a:t>, </a:t>
            </a:r>
            <a:r>
              <a:rPr lang="en-US" sz="4000" dirty="0" err="1"/>
              <a:t>không</a:t>
            </a:r>
            <a:r>
              <a:rPr lang="en-US" sz="4000" dirty="0"/>
              <a:t> </a:t>
            </a:r>
            <a:r>
              <a:rPr lang="en-US" sz="4000" dirty="0" err="1"/>
              <a:t>tốn</a:t>
            </a:r>
            <a:r>
              <a:rPr lang="en-US" sz="4000" dirty="0"/>
              <a:t> </a:t>
            </a:r>
            <a:r>
              <a:rPr lang="en-US" sz="4000" dirty="0" err="1"/>
              <a:t>công</a:t>
            </a:r>
            <a:r>
              <a:rPr lang="en-US" sz="4000" dirty="0"/>
              <a:t> </a:t>
            </a:r>
            <a:r>
              <a:rPr lang="en-US" sz="4000" dirty="0" err="1"/>
              <a:t>sức</a:t>
            </a:r>
            <a:r>
              <a:rPr lang="en-US" sz="4000" dirty="0"/>
              <a:t>.</a:t>
            </a:r>
          </a:p>
          <a:p>
            <a:r>
              <a:rPr lang="en-US" sz="4000" dirty="0"/>
              <a:t>C. </a:t>
            </a:r>
            <a:r>
              <a:rPr lang="en-US" sz="4000" dirty="0" err="1"/>
              <a:t>Tạo</a:t>
            </a:r>
            <a:r>
              <a:rPr lang="en-US" sz="4000" dirty="0"/>
              <a:t> </a:t>
            </a:r>
            <a:r>
              <a:rPr lang="en-US" sz="4000" dirty="0" err="1"/>
              <a:t>ra</a:t>
            </a:r>
            <a:r>
              <a:rPr lang="en-US" sz="4000" dirty="0"/>
              <a:t> </a:t>
            </a:r>
            <a:r>
              <a:rPr lang="en-US" sz="4000" dirty="0" err="1"/>
              <a:t>sô</a:t>
            </a:r>
            <a:r>
              <a:rPr lang="en-US" sz="4000" dirty="0"/>
              <a:t>́ </a:t>
            </a:r>
            <a:r>
              <a:rPr lang="en-US" sz="4000" dirty="0" err="1"/>
              <a:t>lượng</a:t>
            </a:r>
            <a:r>
              <a:rPr lang="en-US" sz="4000" dirty="0"/>
              <a:t> </a:t>
            </a:r>
            <a:r>
              <a:rPr lang="en-US" sz="4000" dirty="0" err="1"/>
              <a:t>lớn</a:t>
            </a:r>
            <a:r>
              <a:rPr lang="en-US" sz="4000" dirty="0"/>
              <a:t> </a:t>
            </a:r>
            <a:r>
              <a:rPr lang="en-US" sz="4000" dirty="0" err="1"/>
              <a:t>cây</a:t>
            </a:r>
            <a:r>
              <a:rPr lang="en-US" sz="4000" dirty="0"/>
              <a:t> </a:t>
            </a:r>
            <a:r>
              <a:rPr lang="en-US" sz="4000" dirty="0" err="1"/>
              <a:t>giống</a:t>
            </a:r>
            <a:r>
              <a:rPr lang="en-US" sz="4000" dirty="0"/>
              <a:t> </a:t>
            </a:r>
            <a:r>
              <a:rPr lang="en-US" sz="4000" dirty="0" err="1"/>
              <a:t>đồng</a:t>
            </a:r>
            <a:r>
              <a:rPr lang="en-US" sz="4000" dirty="0"/>
              <a:t> </a:t>
            </a:r>
            <a:r>
              <a:rPr lang="en-US" sz="4000" dirty="0" err="1"/>
              <a:t>nhất</a:t>
            </a:r>
            <a:r>
              <a:rPr lang="en-US" sz="4000" dirty="0"/>
              <a:t> </a:t>
            </a:r>
            <a:r>
              <a:rPr lang="en-US" sz="4000" dirty="0" err="1"/>
              <a:t>về</a:t>
            </a:r>
            <a:r>
              <a:rPr lang="en-US" sz="4000" dirty="0"/>
              <a:t> </a:t>
            </a:r>
            <a:r>
              <a:rPr lang="en-US" sz="4000" dirty="0" err="1"/>
              <a:t>mặt</a:t>
            </a:r>
            <a:r>
              <a:rPr lang="en-US" sz="4000" dirty="0"/>
              <a:t> di </a:t>
            </a:r>
            <a:r>
              <a:rPr lang="en-US" sz="4000" dirty="0" err="1"/>
              <a:t>truyền</a:t>
            </a:r>
            <a:r>
              <a:rPr lang="en-US" sz="4000" dirty="0"/>
              <a:t>.</a:t>
            </a:r>
          </a:p>
          <a:p>
            <a:r>
              <a:rPr lang="en-US" sz="4000" dirty="0"/>
              <a:t>D. </a:t>
            </a:r>
            <a:r>
              <a:rPr lang="en-US" sz="4000" dirty="0" err="1"/>
              <a:t>Tạo</a:t>
            </a:r>
            <a:r>
              <a:rPr lang="en-US" sz="4000" dirty="0"/>
              <a:t> </a:t>
            </a:r>
            <a:r>
              <a:rPr lang="en-US" sz="4000" dirty="0" err="1"/>
              <a:t>ra</a:t>
            </a:r>
            <a:r>
              <a:rPr lang="en-US" sz="4000" dirty="0"/>
              <a:t> </a:t>
            </a:r>
            <a:r>
              <a:rPr lang="en-US" sz="4000" dirty="0" err="1"/>
              <a:t>cây</a:t>
            </a:r>
            <a:r>
              <a:rPr lang="en-US" sz="4000" dirty="0"/>
              <a:t> </a:t>
            </a:r>
            <a:r>
              <a:rPr lang="en-US" sz="4000" dirty="0" err="1"/>
              <a:t>giống</a:t>
            </a:r>
            <a:r>
              <a:rPr lang="en-US" sz="4000" dirty="0"/>
              <a:t> </a:t>
            </a:r>
            <a:r>
              <a:rPr lang="en-US" sz="4000" dirty="0" err="1"/>
              <a:t>thích</a:t>
            </a:r>
            <a:r>
              <a:rPr lang="en-US" sz="4000" dirty="0"/>
              <a:t> </a:t>
            </a:r>
            <a:r>
              <a:rPr lang="en-US" sz="4000" dirty="0" err="1"/>
              <a:t>nghi</a:t>
            </a:r>
            <a:r>
              <a:rPr lang="en-US" sz="4000" dirty="0"/>
              <a:t> </a:t>
            </a:r>
            <a:r>
              <a:rPr lang="en-US" sz="4000" dirty="0" err="1"/>
              <a:t>với</a:t>
            </a:r>
            <a:r>
              <a:rPr lang="en-US" sz="4000" dirty="0"/>
              <a:t> </a:t>
            </a:r>
            <a:r>
              <a:rPr lang="en-US" sz="4000" dirty="0" err="1"/>
              <a:t>nhiều</a:t>
            </a:r>
            <a:r>
              <a:rPr lang="en-US" sz="4000" dirty="0"/>
              <a:t> </a:t>
            </a:r>
            <a:r>
              <a:rPr lang="en-US" sz="4000" dirty="0" err="1"/>
              <a:t>điều</a:t>
            </a:r>
            <a:r>
              <a:rPr lang="en-US" sz="4000" dirty="0"/>
              <a:t> </a:t>
            </a:r>
            <a:r>
              <a:rPr lang="en-US" sz="4000" dirty="0" err="1"/>
              <a:t>kiện</a:t>
            </a:r>
            <a:r>
              <a:rPr lang="en-US" sz="4000" dirty="0"/>
              <a:t> </a:t>
            </a:r>
            <a:r>
              <a:rPr lang="en-US" sz="4000" dirty="0" err="1"/>
              <a:t>môi</a:t>
            </a:r>
            <a:r>
              <a:rPr lang="en-US" sz="4000" dirty="0"/>
              <a:t> </a:t>
            </a:r>
            <a:r>
              <a:rPr lang="en-US" sz="4000" dirty="0" err="1"/>
              <a:t>trường</a:t>
            </a:r>
            <a:r>
              <a:rPr lang="en-US" sz="4000" dirty="0"/>
              <a:t>.</a:t>
            </a:r>
          </a:p>
          <a:p>
            <a:endParaRPr lang="en-US" sz="4000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116106" y="4101353"/>
            <a:ext cx="10179423" cy="13447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49941" y="4760259"/>
            <a:ext cx="1582271" cy="1793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582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1" y="95438"/>
            <a:ext cx="11282081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Câu</a:t>
            </a:r>
            <a:r>
              <a:rPr lang="en-US" sz="4000" dirty="0"/>
              <a:t> 10. </a:t>
            </a:r>
            <a:r>
              <a:rPr lang="en-US" sz="4000" dirty="0" err="1"/>
              <a:t>Hãy</a:t>
            </a:r>
            <a:r>
              <a:rPr lang="en-US" sz="4000" dirty="0"/>
              <a:t> </a:t>
            </a:r>
            <a:r>
              <a:rPr lang="en-US" sz="4000" dirty="0" err="1"/>
              <a:t>xác</a:t>
            </a:r>
            <a:r>
              <a:rPr lang="en-US" sz="4000" dirty="0"/>
              <a:t> </a:t>
            </a:r>
            <a:r>
              <a:rPr lang="en-US" sz="4000" dirty="0" err="1"/>
              <a:t>định</a:t>
            </a:r>
            <a:r>
              <a:rPr lang="en-US" sz="4000" dirty="0"/>
              <a:t>: </a:t>
            </a:r>
            <a:r>
              <a:rPr lang="en-US" sz="4000" dirty="0" err="1"/>
              <a:t>Đâu</a:t>
            </a:r>
            <a:r>
              <a:rPr lang="en-US" sz="4000" dirty="0"/>
              <a:t> </a:t>
            </a:r>
            <a:r>
              <a:rPr lang="en-US" sz="4000" dirty="0" err="1"/>
              <a:t>không</a:t>
            </a:r>
            <a:r>
              <a:rPr lang="en-US" sz="4000" dirty="0"/>
              <a:t> </a:t>
            </a:r>
            <a:r>
              <a:rPr lang="en-US" sz="4000" dirty="0" err="1"/>
              <a:t>phải</a:t>
            </a:r>
            <a:r>
              <a:rPr lang="en-US" sz="4000" dirty="0"/>
              <a:t> </a:t>
            </a:r>
            <a:r>
              <a:rPr lang="en-US" sz="4000" dirty="0" err="1"/>
              <a:t>là</a:t>
            </a:r>
            <a:r>
              <a:rPr lang="en-US" sz="4000" dirty="0"/>
              <a:t> ý </a:t>
            </a:r>
            <a:r>
              <a:rPr lang="en-US" sz="4000" dirty="0" err="1"/>
              <a:t>nghĩa</a:t>
            </a:r>
            <a:r>
              <a:rPr lang="en-US" sz="4000" dirty="0"/>
              <a:t> </a:t>
            </a:r>
            <a:r>
              <a:rPr lang="en-US" sz="4000" dirty="0" err="1"/>
              <a:t>của</a:t>
            </a:r>
            <a:r>
              <a:rPr lang="en-US" sz="4000" dirty="0"/>
              <a:t> </a:t>
            </a:r>
            <a:r>
              <a:rPr lang="en-US" sz="4000" dirty="0" err="1"/>
              <a:t>nhân</a:t>
            </a:r>
            <a:r>
              <a:rPr lang="en-US" sz="4000" dirty="0"/>
              <a:t> </a:t>
            </a:r>
            <a:r>
              <a:rPr lang="en-US" sz="4000" dirty="0" err="1"/>
              <a:t>bản</a:t>
            </a:r>
            <a:r>
              <a:rPr lang="en-US" sz="4000" dirty="0"/>
              <a:t> </a:t>
            </a:r>
            <a:r>
              <a:rPr lang="en-US" sz="4000" dirty="0" err="1"/>
              <a:t>vô</a:t>
            </a:r>
            <a:r>
              <a:rPr lang="en-US" sz="4000" dirty="0"/>
              <a:t> </a:t>
            </a:r>
            <a:r>
              <a:rPr lang="en-US" sz="4000" dirty="0" err="1"/>
              <a:t>tính</a:t>
            </a:r>
            <a:r>
              <a:rPr lang="en-US" sz="4000" dirty="0"/>
              <a:t> </a:t>
            </a:r>
            <a:r>
              <a:rPr lang="en-US" sz="4000" dirty="0" err="1"/>
              <a:t>là</a:t>
            </a:r>
            <a:r>
              <a:rPr lang="en-US" sz="4000" dirty="0"/>
              <a:t> </a:t>
            </a:r>
            <a:r>
              <a:rPr lang="en-US" sz="4000" dirty="0" err="1"/>
              <a:t>gì</a:t>
            </a:r>
            <a:r>
              <a:rPr lang="en-US" sz="4000" dirty="0" smtClean="0"/>
              <a:t>?</a:t>
            </a:r>
          </a:p>
          <a:p>
            <a:endParaRPr lang="en-US" sz="4000" dirty="0"/>
          </a:p>
          <a:p>
            <a:r>
              <a:rPr lang="en-US" sz="4000" dirty="0" err="1"/>
              <a:t>A.Nhân</a:t>
            </a:r>
            <a:r>
              <a:rPr lang="en-US" sz="4000" dirty="0"/>
              <a:t> </a:t>
            </a:r>
            <a:r>
              <a:rPr lang="en-US" sz="4000" dirty="0" err="1"/>
              <a:t>nhanh</a:t>
            </a:r>
            <a:r>
              <a:rPr lang="en-US" sz="4000" dirty="0"/>
              <a:t> </a:t>
            </a:r>
            <a:r>
              <a:rPr lang="en-US" sz="4000" dirty="0" err="1"/>
              <a:t>nguồn</a:t>
            </a:r>
            <a:r>
              <a:rPr lang="en-US" sz="4000" dirty="0"/>
              <a:t> gen </a:t>
            </a:r>
            <a:r>
              <a:rPr lang="en-US" sz="4000" dirty="0" err="1"/>
              <a:t>động</a:t>
            </a:r>
            <a:r>
              <a:rPr lang="en-US" sz="4000" dirty="0"/>
              <a:t> </a:t>
            </a:r>
            <a:r>
              <a:rPr lang="en-US" sz="4000" dirty="0" err="1"/>
              <a:t>vật</a:t>
            </a:r>
            <a:r>
              <a:rPr lang="en-US" sz="4000" dirty="0"/>
              <a:t> </a:t>
            </a:r>
            <a:r>
              <a:rPr lang="en-US" sz="4000" dirty="0" err="1"/>
              <a:t>quý</a:t>
            </a:r>
            <a:r>
              <a:rPr lang="en-US" sz="4000" dirty="0"/>
              <a:t> </a:t>
            </a:r>
            <a:r>
              <a:rPr lang="en-US" sz="4000" dirty="0" err="1"/>
              <a:t>hiếm</a:t>
            </a:r>
            <a:r>
              <a:rPr lang="en-US" sz="4000" dirty="0"/>
              <a:t> </a:t>
            </a:r>
            <a:r>
              <a:rPr lang="en-US" sz="4000" dirty="0" err="1"/>
              <a:t>có</a:t>
            </a:r>
            <a:r>
              <a:rPr lang="en-US" sz="4000" dirty="0"/>
              <a:t> </a:t>
            </a:r>
            <a:r>
              <a:rPr lang="en-US" sz="4000" dirty="0" err="1"/>
              <a:t>nguy</a:t>
            </a:r>
            <a:r>
              <a:rPr lang="en-US" sz="4000" dirty="0"/>
              <a:t> </a:t>
            </a:r>
            <a:r>
              <a:rPr lang="en-US" sz="4000" dirty="0" err="1"/>
              <a:t>cơ</a:t>
            </a:r>
            <a:r>
              <a:rPr lang="en-US" sz="4000" dirty="0"/>
              <a:t> </a:t>
            </a:r>
            <a:r>
              <a:rPr lang="en-US" sz="4000" dirty="0" err="1"/>
              <a:t>tuyệt</a:t>
            </a:r>
            <a:r>
              <a:rPr lang="en-US" sz="4000" dirty="0"/>
              <a:t> </a:t>
            </a:r>
            <a:r>
              <a:rPr lang="en-US" sz="4000" dirty="0" err="1"/>
              <a:t>diệt</a:t>
            </a:r>
            <a:r>
              <a:rPr lang="en-US" sz="4000" dirty="0"/>
              <a:t>.</a:t>
            </a:r>
          </a:p>
          <a:p>
            <a:r>
              <a:rPr lang="en-US" sz="4000" dirty="0" err="1"/>
              <a:t>B.Tạo</a:t>
            </a:r>
            <a:r>
              <a:rPr lang="en-US" sz="4000" dirty="0"/>
              <a:t> </a:t>
            </a:r>
            <a:r>
              <a:rPr lang="en-US" sz="4000" dirty="0" err="1"/>
              <a:t>ra</a:t>
            </a:r>
            <a:r>
              <a:rPr lang="en-US" sz="4000" dirty="0"/>
              <a:t> </a:t>
            </a:r>
            <a:r>
              <a:rPr lang="en-US" sz="4000" dirty="0" err="1"/>
              <a:t>các</a:t>
            </a:r>
            <a:r>
              <a:rPr lang="en-US" sz="4000" dirty="0"/>
              <a:t> </a:t>
            </a:r>
            <a:r>
              <a:rPr lang="en-US" sz="4000" dirty="0" err="1"/>
              <a:t>cơ</a:t>
            </a:r>
            <a:r>
              <a:rPr lang="en-US" sz="4000" dirty="0"/>
              <a:t> </a:t>
            </a:r>
            <a:r>
              <a:rPr lang="en-US" sz="4000" dirty="0" err="1"/>
              <a:t>quan</a:t>
            </a:r>
            <a:r>
              <a:rPr lang="en-US" sz="4000" dirty="0"/>
              <a:t> </a:t>
            </a:r>
            <a:r>
              <a:rPr lang="en-US" sz="4000" dirty="0" err="1"/>
              <a:t>mới</a:t>
            </a:r>
            <a:r>
              <a:rPr lang="en-US" sz="4000" dirty="0"/>
              <a:t> </a:t>
            </a:r>
            <a:r>
              <a:rPr lang="en-US" sz="4000" dirty="0" err="1"/>
              <a:t>thay</a:t>
            </a:r>
            <a:r>
              <a:rPr lang="en-US" sz="4000" dirty="0"/>
              <a:t> </a:t>
            </a:r>
            <a:r>
              <a:rPr lang="en-US" sz="4000" dirty="0" err="1"/>
              <a:t>thế</a:t>
            </a:r>
            <a:r>
              <a:rPr lang="en-US" sz="4000" dirty="0"/>
              <a:t> </a:t>
            </a:r>
            <a:r>
              <a:rPr lang="en-US" sz="4000" dirty="0" err="1"/>
              <a:t>các</a:t>
            </a:r>
            <a:r>
              <a:rPr lang="en-US" sz="4000" dirty="0"/>
              <a:t> </a:t>
            </a:r>
            <a:r>
              <a:rPr lang="en-US" sz="4000" dirty="0" err="1"/>
              <a:t>cơ</a:t>
            </a:r>
            <a:r>
              <a:rPr lang="en-US" sz="4000" dirty="0"/>
              <a:t> </a:t>
            </a:r>
            <a:r>
              <a:rPr lang="en-US" sz="4000" dirty="0" err="1"/>
              <a:t>quan</a:t>
            </a:r>
            <a:r>
              <a:rPr lang="en-US" sz="4000" dirty="0"/>
              <a:t> </a:t>
            </a:r>
            <a:r>
              <a:rPr lang="en-US" sz="4000" dirty="0" err="1"/>
              <a:t>bị</a:t>
            </a:r>
            <a:r>
              <a:rPr lang="en-US" sz="4000" dirty="0"/>
              <a:t> </a:t>
            </a:r>
            <a:r>
              <a:rPr lang="en-US" sz="4000" dirty="0" err="1"/>
              <a:t>hư</a:t>
            </a:r>
            <a:r>
              <a:rPr lang="en-US" sz="4000" dirty="0"/>
              <a:t> ở </a:t>
            </a:r>
            <a:r>
              <a:rPr lang="en-US" sz="4000" dirty="0" err="1"/>
              <a:t>người</a:t>
            </a:r>
            <a:r>
              <a:rPr lang="en-US" sz="4000" dirty="0"/>
              <a:t>.</a:t>
            </a:r>
          </a:p>
          <a:p>
            <a:r>
              <a:rPr lang="en-US" sz="4000" dirty="0" err="1"/>
              <a:t>C.Tạo</a:t>
            </a:r>
            <a:r>
              <a:rPr lang="en-US" sz="4000" dirty="0"/>
              <a:t> </a:t>
            </a:r>
            <a:r>
              <a:rPr lang="en-US" sz="4000" dirty="0" err="1"/>
              <a:t>ra</a:t>
            </a:r>
            <a:r>
              <a:rPr lang="en-US" sz="4000" dirty="0"/>
              <a:t> </a:t>
            </a:r>
            <a:r>
              <a:rPr lang="en-US" sz="4000" dirty="0" err="1"/>
              <a:t>các</a:t>
            </a:r>
            <a:r>
              <a:rPr lang="en-US" sz="4000" dirty="0"/>
              <a:t> </a:t>
            </a:r>
            <a:r>
              <a:rPr lang="en-US" sz="4000" dirty="0" err="1"/>
              <a:t>động</a:t>
            </a:r>
            <a:r>
              <a:rPr lang="en-US" sz="4000" dirty="0"/>
              <a:t> </a:t>
            </a:r>
            <a:r>
              <a:rPr lang="en-US" sz="4000" dirty="0" err="1"/>
              <a:t>vật</a:t>
            </a:r>
            <a:r>
              <a:rPr lang="en-US" sz="4000" dirty="0"/>
              <a:t> </a:t>
            </a:r>
            <a:r>
              <a:rPr lang="en-US" sz="4000" dirty="0" err="1"/>
              <a:t>biến</a:t>
            </a:r>
            <a:r>
              <a:rPr lang="en-US" sz="4000" dirty="0"/>
              <a:t> </a:t>
            </a:r>
            <a:r>
              <a:rPr lang="en-US" sz="4000" dirty="0" err="1"/>
              <a:t>đổi</a:t>
            </a:r>
            <a:r>
              <a:rPr lang="en-US" sz="4000" dirty="0"/>
              <a:t> gen.</a:t>
            </a:r>
          </a:p>
          <a:p>
            <a:r>
              <a:rPr lang="en-US" sz="4000" dirty="0" err="1"/>
              <a:t>D.Tạo</a:t>
            </a:r>
            <a:r>
              <a:rPr lang="en-US" sz="4000" dirty="0"/>
              <a:t> </a:t>
            </a:r>
            <a:r>
              <a:rPr lang="en-US" sz="4000" dirty="0" err="1"/>
              <a:t>ra</a:t>
            </a:r>
            <a:r>
              <a:rPr lang="en-US" sz="4000" dirty="0"/>
              <a:t> </a:t>
            </a:r>
            <a:r>
              <a:rPr lang="en-US" sz="4000" dirty="0" err="1"/>
              <a:t>những</a:t>
            </a:r>
            <a:r>
              <a:rPr lang="en-US" sz="4000" dirty="0"/>
              <a:t> </a:t>
            </a:r>
            <a:r>
              <a:rPr lang="en-US" sz="4000" dirty="0" err="1"/>
              <a:t>cá</a:t>
            </a:r>
            <a:r>
              <a:rPr lang="en-US" sz="4000" dirty="0"/>
              <a:t> </a:t>
            </a:r>
            <a:r>
              <a:rPr lang="en-US" sz="4000" dirty="0" err="1"/>
              <a:t>thể</a:t>
            </a:r>
            <a:r>
              <a:rPr lang="en-US" sz="4000" dirty="0"/>
              <a:t> </a:t>
            </a:r>
            <a:r>
              <a:rPr lang="en-US" sz="4000" dirty="0" err="1"/>
              <a:t>mới</a:t>
            </a:r>
            <a:r>
              <a:rPr lang="en-US" sz="4000" dirty="0"/>
              <a:t> </a:t>
            </a:r>
            <a:r>
              <a:rPr lang="en-US" sz="4000" dirty="0" err="1"/>
              <a:t>có</a:t>
            </a:r>
            <a:r>
              <a:rPr lang="en-US" sz="4000" dirty="0"/>
              <a:t> </a:t>
            </a:r>
            <a:r>
              <a:rPr lang="en-US" sz="4000" dirty="0" err="1"/>
              <a:t>bộ</a:t>
            </a:r>
            <a:r>
              <a:rPr lang="en-US" sz="4000" dirty="0"/>
              <a:t> gen </a:t>
            </a:r>
            <a:r>
              <a:rPr lang="en-US" sz="4000" dirty="0" err="1"/>
              <a:t>của</a:t>
            </a:r>
            <a:r>
              <a:rPr lang="en-US" sz="4000" dirty="0"/>
              <a:t> </a:t>
            </a:r>
            <a:r>
              <a:rPr lang="en-US" sz="4000" dirty="0" err="1"/>
              <a:t>cá</a:t>
            </a:r>
            <a:r>
              <a:rPr lang="en-US" sz="4000" dirty="0"/>
              <a:t> </a:t>
            </a:r>
            <a:r>
              <a:rPr lang="en-US" sz="4000" dirty="0" err="1"/>
              <a:t>thể</a:t>
            </a:r>
            <a:r>
              <a:rPr lang="en-US" sz="4000" dirty="0"/>
              <a:t> </a:t>
            </a:r>
            <a:r>
              <a:rPr lang="en-US" sz="4000" dirty="0" err="1"/>
              <a:t>gốc</a:t>
            </a:r>
            <a:r>
              <a:rPr lang="en-US" sz="4000" dirty="0"/>
              <a:t>.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632011" y="4988860"/>
            <a:ext cx="6884894" cy="268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097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25388" y="2783541"/>
            <a:ext cx="984324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00B050"/>
                </a:solidFill>
              </a:rPr>
              <a:t>Học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sinh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hoàn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thành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các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mảnh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ghép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để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hệ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thống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lại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kiến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thức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chương</a:t>
            </a:r>
            <a:r>
              <a:rPr lang="en-US" sz="4400" dirty="0">
                <a:solidFill>
                  <a:srgbClr val="00B050"/>
                </a:solidFill>
              </a:rPr>
              <a:t> 1, </a:t>
            </a:r>
            <a:r>
              <a:rPr lang="en-US" sz="4400" dirty="0" err="1">
                <a:solidFill>
                  <a:srgbClr val="00B050"/>
                </a:solidFill>
              </a:rPr>
              <a:t>các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nhóm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thảo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luận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để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điền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vào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các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chỗ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trống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83341" y="343996"/>
            <a:ext cx="95608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7030A0"/>
                </a:solidFill>
              </a:rPr>
              <a:t>I.HỆ THỐNG HÓA KIẾN THỨC:</a:t>
            </a:r>
            <a:endParaRPr lang="en-US" sz="4000" dirty="0">
              <a:solidFill>
                <a:srgbClr val="7030A0"/>
              </a:solidFill>
            </a:endParaRPr>
          </a:p>
          <a:p>
            <a:pPr algn="ctr"/>
            <a:endParaRPr lang="en-US" sz="4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18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9553" y="376518"/>
            <a:ext cx="95070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000" b="1" u="sng" dirty="0" err="1" smtClean="0">
                <a:solidFill>
                  <a:srgbClr val="00B050"/>
                </a:solidFill>
              </a:rPr>
              <a:t>b.Trắc</a:t>
            </a:r>
            <a:r>
              <a:rPr lang="en-US" sz="4000" b="1" u="sng" dirty="0" smtClean="0">
                <a:solidFill>
                  <a:srgbClr val="00B050"/>
                </a:solidFill>
              </a:rPr>
              <a:t> </a:t>
            </a:r>
            <a:r>
              <a:rPr lang="en-US" sz="4000" b="1" u="sng" dirty="0" err="1">
                <a:solidFill>
                  <a:srgbClr val="00B050"/>
                </a:solidFill>
              </a:rPr>
              <a:t>nghiệm</a:t>
            </a:r>
            <a:r>
              <a:rPr lang="en-US" sz="4000" b="1" u="sng" dirty="0">
                <a:solidFill>
                  <a:srgbClr val="00B050"/>
                </a:solidFill>
              </a:rPr>
              <a:t> </a:t>
            </a:r>
            <a:r>
              <a:rPr lang="en-US" sz="4000" b="1" u="sng" dirty="0" err="1">
                <a:solidFill>
                  <a:srgbClr val="00B050"/>
                </a:solidFill>
              </a:rPr>
              <a:t>đúng</a:t>
            </a:r>
            <a:r>
              <a:rPr lang="en-US" sz="4000" b="1" u="sng" dirty="0">
                <a:solidFill>
                  <a:srgbClr val="00B050"/>
                </a:solidFill>
              </a:rPr>
              <a:t> </a:t>
            </a:r>
            <a:r>
              <a:rPr lang="en-US" sz="4000" b="1" u="sng" dirty="0" err="1">
                <a:solidFill>
                  <a:srgbClr val="00B050"/>
                </a:solidFill>
              </a:rPr>
              <a:t>sai</a:t>
            </a:r>
            <a:r>
              <a:rPr lang="en-US" sz="4000" b="1" u="sng" dirty="0">
                <a:solidFill>
                  <a:srgbClr val="00B050"/>
                </a:solidFill>
              </a:rPr>
              <a:t>: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70" y="1084404"/>
            <a:ext cx="11725835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/>
              <a:t>Câu</a:t>
            </a:r>
            <a:r>
              <a:rPr lang="en-US" sz="4000" b="1" dirty="0"/>
              <a:t> 1.Đặc </a:t>
            </a:r>
            <a:r>
              <a:rPr lang="en-US" sz="4000" b="1" dirty="0" err="1"/>
              <a:t>điểm</a:t>
            </a:r>
            <a:r>
              <a:rPr lang="en-US" sz="4000" b="1" dirty="0"/>
              <a:t> </a:t>
            </a:r>
            <a:r>
              <a:rPr lang="en-US" sz="4000" b="1" dirty="0" err="1"/>
              <a:t>tại</a:t>
            </a:r>
            <a:r>
              <a:rPr lang="en-US" sz="4000" b="1" dirty="0"/>
              <a:t> </a:t>
            </a:r>
            <a:r>
              <a:rPr lang="en-US" sz="4000" b="1" dirty="0" err="1"/>
              <a:t>kỳ</a:t>
            </a:r>
            <a:r>
              <a:rPr lang="en-US" sz="4000" b="1" dirty="0"/>
              <a:t> </a:t>
            </a:r>
            <a:r>
              <a:rPr lang="en-US" sz="4000" b="1" dirty="0" err="1"/>
              <a:t>trung</a:t>
            </a:r>
            <a:r>
              <a:rPr lang="en-US" sz="4000" b="1" dirty="0"/>
              <a:t> </a:t>
            </a:r>
            <a:r>
              <a:rPr lang="en-US" sz="4000" b="1" dirty="0" err="1"/>
              <a:t>gian</a:t>
            </a:r>
            <a:r>
              <a:rPr lang="en-US" sz="4000" b="1" dirty="0"/>
              <a:t> </a:t>
            </a:r>
            <a:r>
              <a:rPr lang="en-US" sz="4000" b="1" dirty="0" err="1"/>
              <a:t>của</a:t>
            </a:r>
            <a:r>
              <a:rPr lang="en-US" sz="4000" b="1" dirty="0"/>
              <a:t> </a:t>
            </a:r>
            <a:r>
              <a:rPr lang="en-US" sz="4000" b="1" dirty="0" err="1"/>
              <a:t>chu</a:t>
            </a:r>
            <a:r>
              <a:rPr lang="en-US" sz="4000" b="1" dirty="0"/>
              <a:t> </a:t>
            </a:r>
            <a:r>
              <a:rPr lang="en-US" sz="4000" b="1" dirty="0" err="1"/>
              <a:t>kỳ</a:t>
            </a:r>
            <a:r>
              <a:rPr lang="en-US" sz="4000" b="1" dirty="0"/>
              <a:t> </a:t>
            </a:r>
            <a:r>
              <a:rPr lang="en-US" sz="4000" b="1" dirty="0" err="1"/>
              <a:t>tế</a:t>
            </a:r>
            <a:r>
              <a:rPr lang="en-US" sz="4000" b="1" dirty="0"/>
              <a:t> </a:t>
            </a:r>
            <a:r>
              <a:rPr lang="en-US" sz="4000" b="1" dirty="0" err="1"/>
              <a:t>bào</a:t>
            </a:r>
            <a:r>
              <a:rPr lang="en-US" sz="4000" b="1" dirty="0"/>
              <a:t> </a:t>
            </a:r>
            <a:r>
              <a:rPr lang="en-US" sz="4000" b="1" dirty="0" err="1"/>
              <a:t>thể</a:t>
            </a:r>
            <a:r>
              <a:rPr lang="en-US" sz="4000" b="1" dirty="0"/>
              <a:t> </a:t>
            </a:r>
            <a:r>
              <a:rPr lang="en-US" sz="4000" b="1" dirty="0" err="1"/>
              <a:t>hiện</a:t>
            </a:r>
            <a:r>
              <a:rPr lang="en-US" sz="4000" b="1" dirty="0"/>
              <a:t> ở </a:t>
            </a:r>
            <a:endParaRPr lang="en-US" sz="4000" dirty="0"/>
          </a:p>
          <a:p>
            <a:r>
              <a:rPr lang="en-US" sz="4000" dirty="0" smtClean="0"/>
              <a:t>a</a:t>
            </a:r>
            <a:r>
              <a:rPr lang="en-US" sz="4000" dirty="0"/>
              <a:t>. </a:t>
            </a:r>
            <a:r>
              <a:rPr lang="en-US" sz="4000" dirty="0" err="1"/>
              <a:t>Xảy</a:t>
            </a:r>
            <a:r>
              <a:rPr lang="en-US" sz="4000" dirty="0"/>
              <a:t> </a:t>
            </a:r>
            <a:r>
              <a:rPr lang="en-US" sz="4000" dirty="0" err="1"/>
              <a:t>ra</a:t>
            </a:r>
            <a:r>
              <a:rPr lang="en-US" sz="4000" dirty="0"/>
              <a:t> </a:t>
            </a:r>
            <a:r>
              <a:rPr lang="en-US" sz="4000" dirty="0" err="1"/>
              <a:t>hiện</a:t>
            </a:r>
            <a:r>
              <a:rPr lang="en-US" sz="4000" dirty="0"/>
              <a:t> </a:t>
            </a:r>
            <a:r>
              <a:rPr lang="en-US" sz="4000" dirty="0" err="1"/>
              <a:t>tượng</a:t>
            </a:r>
            <a:r>
              <a:rPr lang="en-US" sz="4000" dirty="0"/>
              <a:t> </a:t>
            </a:r>
            <a:r>
              <a:rPr lang="en-US" sz="4000" dirty="0" err="1"/>
              <a:t>phân</a:t>
            </a:r>
            <a:r>
              <a:rPr lang="en-US" sz="4000" dirty="0"/>
              <a:t> chia </a:t>
            </a:r>
            <a:r>
              <a:rPr lang="en-US" sz="4000" dirty="0" err="1"/>
              <a:t>tế</a:t>
            </a:r>
            <a:r>
              <a:rPr lang="en-US" sz="4000" dirty="0"/>
              <a:t> </a:t>
            </a:r>
            <a:r>
              <a:rPr lang="en-US" sz="4000" dirty="0" err="1"/>
              <a:t>bào</a:t>
            </a:r>
            <a:r>
              <a:rPr lang="en-US" sz="4000" dirty="0"/>
              <a:t> </a:t>
            </a:r>
            <a:r>
              <a:rPr lang="en-US" sz="4000" dirty="0" err="1"/>
              <a:t>chất</a:t>
            </a:r>
            <a:endParaRPr lang="en-US" sz="4000" dirty="0"/>
          </a:p>
          <a:p>
            <a:r>
              <a:rPr lang="en-US" sz="4000" dirty="0" err="1"/>
              <a:t>b.Là</a:t>
            </a:r>
            <a:r>
              <a:rPr lang="en-US" sz="4000" dirty="0"/>
              <a:t> </a:t>
            </a:r>
            <a:r>
              <a:rPr lang="en-US" sz="4000" dirty="0" err="1"/>
              <a:t>thời</a:t>
            </a:r>
            <a:r>
              <a:rPr lang="en-US" sz="4000" dirty="0"/>
              <a:t> </a:t>
            </a:r>
            <a:r>
              <a:rPr lang="en-US" sz="4000" dirty="0" err="1"/>
              <a:t>gian</a:t>
            </a:r>
            <a:r>
              <a:rPr lang="en-US" sz="4000" dirty="0"/>
              <a:t> </a:t>
            </a:r>
            <a:r>
              <a:rPr lang="en-US" sz="4000" dirty="0" err="1"/>
              <a:t>diễn</a:t>
            </a:r>
            <a:r>
              <a:rPr lang="en-US" sz="4000" dirty="0"/>
              <a:t> </a:t>
            </a:r>
            <a:r>
              <a:rPr lang="en-US" sz="4000" dirty="0" err="1"/>
              <a:t>ra</a:t>
            </a:r>
            <a:r>
              <a:rPr lang="en-US" sz="4000" dirty="0"/>
              <a:t> </a:t>
            </a:r>
            <a:r>
              <a:rPr lang="en-US" sz="4000" dirty="0" err="1"/>
              <a:t>kéo</a:t>
            </a:r>
            <a:r>
              <a:rPr lang="en-US" sz="4000" dirty="0"/>
              <a:t> </a:t>
            </a:r>
            <a:r>
              <a:rPr lang="en-US" sz="4000" dirty="0" err="1"/>
              <a:t>dài</a:t>
            </a:r>
            <a:r>
              <a:rPr lang="en-US" sz="4000" dirty="0"/>
              <a:t> </a:t>
            </a:r>
            <a:r>
              <a:rPr lang="en-US" sz="4000" dirty="0" err="1"/>
              <a:t>nhất</a:t>
            </a:r>
            <a:r>
              <a:rPr lang="en-US" sz="4000" dirty="0"/>
              <a:t> </a:t>
            </a:r>
            <a:r>
              <a:rPr lang="en-US" sz="4000" dirty="0" err="1"/>
              <a:t>trong</a:t>
            </a:r>
            <a:r>
              <a:rPr lang="en-US" sz="4000" dirty="0"/>
              <a:t> </a:t>
            </a:r>
            <a:r>
              <a:rPr lang="en-US" sz="4000" dirty="0" err="1"/>
              <a:t>chu</a:t>
            </a:r>
            <a:r>
              <a:rPr lang="en-US" sz="4000" dirty="0"/>
              <a:t> </a:t>
            </a:r>
            <a:r>
              <a:rPr lang="en-US" sz="4000" dirty="0" err="1"/>
              <a:t>kỳ</a:t>
            </a:r>
            <a:r>
              <a:rPr lang="en-US" sz="4000" dirty="0"/>
              <a:t> </a:t>
            </a:r>
            <a:r>
              <a:rPr lang="en-US" sz="4000" dirty="0" err="1"/>
              <a:t>tế</a:t>
            </a:r>
            <a:r>
              <a:rPr lang="en-US" sz="4000" dirty="0"/>
              <a:t> </a:t>
            </a:r>
            <a:r>
              <a:rPr lang="en-US" sz="4000" dirty="0" err="1"/>
              <a:t>bào</a:t>
            </a:r>
            <a:r>
              <a:rPr lang="en-US" sz="4000" dirty="0"/>
              <a:t>. </a:t>
            </a:r>
          </a:p>
          <a:p>
            <a:r>
              <a:rPr lang="en-US" sz="4000" dirty="0" err="1"/>
              <a:t>c.Có</a:t>
            </a:r>
            <a:r>
              <a:rPr lang="en-US" sz="4000" dirty="0"/>
              <a:t> </a:t>
            </a:r>
            <a:r>
              <a:rPr lang="en-US" sz="4000" dirty="0" err="1"/>
              <a:t>pha</a:t>
            </a:r>
            <a:r>
              <a:rPr lang="en-US" sz="4000" dirty="0"/>
              <a:t> </a:t>
            </a:r>
            <a:r>
              <a:rPr lang="en-US" sz="4000" dirty="0" err="1"/>
              <a:t>tổng</a:t>
            </a:r>
            <a:r>
              <a:rPr lang="en-US" sz="4000" dirty="0"/>
              <a:t> </a:t>
            </a:r>
            <a:r>
              <a:rPr lang="en-US" sz="4000" dirty="0" err="1"/>
              <a:t>hợp</a:t>
            </a:r>
            <a:r>
              <a:rPr lang="en-US" sz="4000" dirty="0"/>
              <a:t> </a:t>
            </a:r>
            <a:r>
              <a:rPr lang="en-US" sz="4000" dirty="0" err="1"/>
              <a:t>tế</a:t>
            </a:r>
            <a:r>
              <a:rPr lang="en-US" sz="4000" dirty="0"/>
              <a:t> </a:t>
            </a:r>
            <a:r>
              <a:rPr lang="en-US" sz="4000" dirty="0" err="1"/>
              <a:t>bào</a:t>
            </a:r>
            <a:r>
              <a:rPr lang="en-US" sz="4000" dirty="0"/>
              <a:t> </a:t>
            </a:r>
            <a:r>
              <a:rPr lang="en-US" sz="4000" dirty="0" err="1"/>
              <a:t>chất</a:t>
            </a:r>
            <a:r>
              <a:rPr lang="en-US" sz="4000" dirty="0"/>
              <a:t> </a:t>
            </a:r>
            <a:r>
              <a:rPr lang="en-US" sz="4000" dirty="0" err="1"/>
              <a:t>và</a:t>
            </a:r>
            <a:r>
              <a:rPr lang="en-US" sz="4000" dirty="0"/>
              <a:t> </a:t>
            </a:r>
            <a:r>
              <a:rPr lang="en-US" sz="4000" dirty="0" err="1"/>
              <a:t>bào</a:t>
            </a:r>
            <a:r>
              <a:rPr lang="en-US" sz="4000" dirty="0"/>
              <a:t> </a:t>
            </a:r>
            <a:r>
              <a:rPr lang="en-US" sz="4000" dirty="0" err="1"/>
              <a:t>quan</a:t>
            </a:r>
            <a:r>
              <a:rPr lang="en-US" sz="4000" dirty="0"/>
              <a:t> </a:t>
            </a:r>
            <a:r>
              <a:rPr lang="en-US" sz="4000" dirty="0" err="1"/>
              <a:t>cho</a:t>
            </a:r>
            <a:r>
              <a:rPr lang="en-US" sz="4000" dirty="0"/>
              <a:t> </a:t>
            </a:r>
            <a:r>
              <a:rPr lang="en-US" sz="4000" dirty="0" err="1"/>
              <a:t>tế</a:t>
            </a:r>
            <a:r>
              <a:rPr lang="en-US" sz="4000" dirty="0"/>
              <a:t> </a:t>
            </a:r>
            <a:r>
              <a:rPr lang="en-US" sz="4000" dirty="0" err="1"/>
              <a:t>bào</a:t>
            </a:r>
            <a:r>
              <a:rPr lang="en-US" sz="4000" dirty="0"/>
              <a:t> </a:t>
            </a:r>
          </a:p>
          <a:p>
            <a:r>
              <a:rPr lang="en-US" sz="4000" dirty="0" err="1"/>
              <a:t>d.Lúc</a:t>
            </a:r>
            <a:r>
              <a:rPr lang="en-US" sz="4000" dirty="0"/>
              <a:t> </a:t>
            </a:r>
            <a:r>
              <a:rPr lang="en-US" sz="4000" dirty="0" err="1"/>
              <a:t>này</a:t>
            </a:r>
            <a:r>
              <a:rPr lang="en-US" sz="4000" dirty="0"/>
              <a:t> NST </a:t>
            </a:r>
            <a:r>
              <a:rPr lang="en-US" sz="4000" dirty="0" err="1"/>
              <a:t>nhân</a:t>
            </a:r>
            <a:r>
              <a:rPr lang="en-US" sz="4000" dirty="0"/>
              <a:t> </a:t>
            </a:r>
            <a:r>
              <a:rPr lang="en-US" sz="4000" dirty="0" err="1"/>
              <a:t>đôi</a:t>
            </a:r>
            <a:r>
              <a:rPr lang="en-US" sz="4000" dirty="0"/>
              <a:t> </a:t>
            </a:r>
            <a:r>
              <a:rPr lang="en-US" sz="4000" dirty="0" err="1"/>
              <a:t>và</a:t>
            </a:r>
            <a:r>
              <a:rPr lang="en-US" sz="4000" dirty="0"/>
              <a:t> </a:t>
            </a:r>
            <a:r>
              <a:rPr lang="en-US" sz="4000" dirty="0" err="1"/>
              <a:t>phân</a:t>
            </a:r>
            <a:r>
              <a:rPr lang="en-US" sz="4000" dirty="0"/>
              <a:t> chia </a:t>
            </a:r>
            <a:r>
              <a:rPr lang="en-US" sz="4000" dirty="0" err="1"/>
              <a:t>về</a:t>
            </a:r>
            <a:r>
              <a:rPr lang="en-US" sz="4000" dirty="0"/>
              <a:t> </a:t>
            </a:r>
            <a:r>
              <a:rPr lang="en-US" sz="4000" dirty="0" err="1"/>
              <a:t>hai</a:t>
            </a:r>
            <a:r>
              <a:rPr lang="en-US" sz="4000" dirty="0"/>
              <a:t> </a:t>
            </a:r>
            <a:r>
              <a:rPr lang="en-US" sz="4000" dirty="0" err="1"/>
              <a:t>cực</a:t>
            </a:r>
            <a:r>
              <a:rPr lang="en-US" sz="4000" dirty="0"/>
              <a:t> </a:t>
            </a:r>
            <a:r>
              <a:rPr lang="en-US" sz="4000" dirty="0" err="1"/>
              <a:t>của</a:t>
            </a:r>
            <a:r>
              <a:rPr lang="en-US" sz="4000" dirty="0"/>
              <a:t> </a:t>
            </a:r>
            <a:r>
              <a:rPr lang="en-US" sz="4000" dirty="0" err="1"/>
              <a:t>tế</a:t>
            </a:r>
            <a:r>
              <a:rPr lang="en-US" sz="4000" dirty="0"/>
              <a:t> </a:t>
            </a:r>
            <a:r>
              <a:rPr lang="en-US" sz="4000" dirty="0" err="1"/>
              <a:t>bào</a:t>
            </a:r>
            <a:r>
              <a:rPr lang="en-US" sz="4000" dirty="0"/>
              <a:t>. 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73306" y="5534561"/>
            <a:ext cx="937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Đáp</a:t>
            </a:r>
            <a:r>
              <a:rPr lang="en-US" sz="4000" dirty="0"/>
              <a:t> </a:t>
            </a:r>
            <a:r>
              <a:rPr lang="en-US" sz="4000" dirty="0" err="1"/>
              <a:t>án</a:t>
            </a:r>
            <a:r>
              <a:rPr lang="en-US" sz="4000" dirty="0"/>
              <a:t>: a-</a:t>
            </a:r>
            <a:r>
              <a:rPr lang="en-US" sz="4000" dirty="0" err="1"/>
              <a:t>sai</a:t>
            </a:r>
            <a:r>
              <a:rPr lang="en-US" sz="4000" dirty="0"/>
              <a:t>,  b-</a:t>
            </a:r>
            <a:r>
              <a:rPr lang="en-US" sz="4000" dirty="0" err="1"/>
              <a:t>đúng</a:t>
            </a:r>
            <a:r>
              <a:rPr lang="en-US" sz="4000" dirty="0"/>
              <a:t>, c-</a:t>
            </a:r>
            <a:r>
              <a:rPr lang="en-US" sz="4000" dirty="0" err="1"/>
              <a:t>đúng</a:t>
            </a:r>
            <a:r>
              <a:rPr lang="en-US" sz="4000" dirty="0"/>
              <a:t>, d-</a:t>
            </a:r>
            <a:r>
              <a:rPr lang="en-US" sz="4000" dirty="0" err="1"/>
              <a:t>sai</a:t>
            </a:r>
            <a:endParaRPr lang="en-US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37984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3071" y="0"/>
            <a:ext cx="11551023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/>
              <a:t>Câu</a:t>
            </a:r>
            <a:r>
              <a:rPr lang="en-US" sz="4000" b="1" dirty="0"/>
              <a:t> 2.N</a:t>
            </a:r>
            <a:r>
              <a:rPr lang="vi-VN" sz="4000" b="1" dirty="0"/>
              <a:t>guyên nhân quá trình giảm phân được nhiều loại giao tử có thể là</a:t>
            </a:r>
            <a:endParaRPr lang="en-US" sz="4000" dirty="0"/>
          </a:p>
          <a:p>
            <a:r>
              <a:rPr lang="en-US" sz="4000" dirty="0"/>
              <a:t>a.</a:t>
            </a:r>
            <a:r>
              <a:rPr lang="vi-VN" sz="4000" dirty="0"/>
              <a:t>Diễn ra hai lần phân bào liên tiếp</a:t>
            </a:r>
            <a:endParaRPr lang="en-US" sz="4000" dirty="0"/>
          </a:p>
          <a:p>
            <a:r>
              <a:rPr lang="en-US" sz="4000" dirty="0"/>
              <a:t>b.</a:t>
            </a:r>
            <a:r>
              <a:rPr lang="vi-VN" sz="4000" dirty="0"/>
              <a:t>Nó diễn ra ở </a:t>
            </a:r>
            <a:r>
              <a:rPr lang="en-US" sz="4000" dirty="0" err="1"/>
              <a:t>tất</a:t>
            </a:r>
            <a:r>
              <a:rPr lang="en-US" sz="4000" dirty="0"/>
              <a:t> </a:t>
            </a:r>
            <a:r>
              <a:rPr lang="en-US" sz="4000" dirty="0" err="1"/>
              <a:t>cả</a:t>
            </a:r>
            <a:r>
              <a:rPr lang="en-US" sz="4000" dirty="0"/>
              <a:t> </a:t>
            </a:r>
            <a:r>
              <a:rPr lang="vi-VN" sz="4000" dirty="0"/>
              <a:t>các loài sinh vật </a:t>
            </a:r>
            <a:endParaRPr lang="en-US" sz="4000" dirty="0"/>
          </a:p>
          <a:p>
            <a:r>
              <a:rPr lang="en-US" sz="4000" dirty="0"/>
              <a:t>c.</a:t>
            </a:r>
            <a:r>
              <a:rPr lang="vi-VN" sz="4000" dirty="0"/>
              <a:t>Ở kì giữa 1 có nhiều kiểu sắp xếp NST</a:t>
            </a:r>
            <a:endParaRPr lang="en-US" sz="4000" dirty="0"/>
          </a:p>
          <a:p>
            <a:r>
              <a:rPr lang="en-US" sz="4000" dirty="0"/>
              <a:t>d.</a:t>
            </a:r>
            <a:r>
              <a:rPr lang="vi-VN" sz="4000" dirty="0"/>
              <a:t>Ở kì đầu 1 có sự trao đổi chéo giữa các NST tương đồng</a:t>
            </a:r>
            <a:endParaRPr lang="en-US" sz="4000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48118" y="5217459"/>
            <a:ext cx="83909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Đáp</a:t>
            </a:r>
            <a:r>
              <a:rPr lang="en-US" sz="4000" dirty="0"/>
              <a:t> </a:t>
            </a:r>
            <a:r>
              <a:rPr lang="en-US" sz="4000" dirty="0" err="1"/>
              <a:t>án</a:t>
            </a:r>
            <a:r>
              <a:rPr lang="en-US" sz="4000" dirty="0"/>
              <a:t>: a-</a:t>
            </a:r>
            <a:r>
              <a:rPr lang="en-US" sz="4000" dirty="0" err="1"/>
              <a:t>đúng</a:t>
            </a:r>
            <a:r>
              <a:rPr lang="en-US" sz="4000" dirty="0"/>
              <a:t>,  b-</a:t>
            </a:r>
            <a:r>
              <a:rPr lang="en-US" sz="4000" dirty="0" err="1"/>
              <a:t>sai</a:t>
            </a:r>
            <a:r>
              <a:rPr lang="en-US" sz="4000" dirty="0"/>
              <a:t>, c-</a:t>
            </a:r>
            <a:r>
              <a:rPr lang="en-US" sz="4000" dirty="0" err="1"/>
              <a:t>đúng</a:t>
            </a:r>
            <a:r>
              <a:rPr lang="en-US" sz="4000" dirty="0"/>
              <a:t>, d-</a:t>
            </a:r>
            <a:r>
              <a:rPr lang="en-US" sz="4000" dirty="0" err="1"/>
              <a:t>đúng</a:t>
            </a:r>
            <a:endParaRPr lang="en-US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6061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365" y="0"/>
            <a:ext cx="118872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/>
              <a:t>Câu</a:t>
            </a:r>
            <a:r>
              <a:rPr lang="en-US" sz="4000" b="1" dirty="0"/>
              <a:t> 3.Những  </a:t>
            </a:r>
            <a:r>
              <a:rPr lang="en-US" sz="4000" b="1" dirty="0" err="1"/>
              <a:t>thành</a:t>
            </a:r>
            <a:r>
              <a:rPr lang="en-US" sz="4000" b="1" dirty="0"/>
              <a:t> </a:t>
            </a:r>
            <a:r>
              <a:rPr lang="en-US" sz="4000" b="1" dirty="0" err="1"/>
              <a:t>tựu</a:t>
            </a:r>
            <a:r>
              <a:rPr lang="en-US" sz="4000" b="1" dirty="0"/>
              <a:t> </a:t>
            </a:r>
            <a:r>
              <a:rPr lang="en-US" sz="4000" b="1" dirty="0" err="1"/>
              <a:t>của</a:t>
            </a:r>
            <a:r>
              <a:rPr lang="en-US" sz="4000" b="1" dirty="0"/>
              <a:t> </a:t>
            </a:r>
            <a:r>
              <a:rPr lang="en-US" sz="4000" b="1" dirty="0" err="1"/>
              <a:t>công</a:t>
            </a:r>
            <a:r>
              <a:rPr lang="en-US" sz="4000" b="1" dirty="0"/>
              <a:t> </a:t>
            </a:r>
            <a:r>
              <a:rPr lang="en-US" sz="4000" b="1" dirty="0" err="1"/>
              <a:t>nghệ</a:t>
            </a:r>
            <a:r>
              <a:rPr lang="en-US" sz="4000" b="1" dirty="0"/>
              <a:t> </a:t>
            </a:r>
            <a:r>
              <a:rPr lang="en-US" sz="4000" b="1" dirty="0" err="1"/>
              <a:t>tế</a:t>
            </a:r>
            <a:r>
              <a:rPr lang="en-US" sz="4000" b="1" dirty="0"/>
              <a:t> </a:t>
            </a:r>
            <a:r>
              <a:rPr lang="en-US" sz="4000" b="1" dirty="0" err="1"/>
              <a:t>bào</a:t>
            </a:r>
            <a:r>
              <a:rPr lang="en-US" sz="4000" b="1" dirty="0"/>
              <a:t> </a:t>
            </a:r>
            <a:r>
              <a:rPr lang="en-US" sz="4000" b="1" dirty="0" err="1"/>
              <a:t>có</a:t>
            </a:r>
            <a:r>
              <a:rPr lang="en-US" sz="4000" b="1" dirty="0"/>
              <a:t> </a:t>
            </a:r>
            <a:r>
              <a:rPr lang="en-US" sz="4000" b="1" dirty="0" err="1"/>
              <a:t>thể</a:t>
            </a:r>
            <a:r>
              <a:rPr lang="en-US" sz="4000" b="1" dirty="0"/>
              <a:t> </a:t>
            </a:r>
            <a:r>
              <a:rPr lang="en-US" sz="4000" b="1" dirty="0" err="1"/>
              <a:t>kể</a:t>
            </a:r>
            <a:r>
              <a:rPr lang="en-US" sz="4000" b="1" dirty="0"/>
              <a:t> </a:t>
            </a:r>
            <a:r>
              <a:rPr lang="en-US" sz="4000" b="1" dirty="0" err="1"/>
              <a:t>đến</a:t>
            </a:r>
            <a:r>
              <a:rPr lang="en-US" sz="4000" b="1" dirty="0"/>
              <a:t> là:</a:t>
            </a:r>
            <a:endParaRPr lang="en-US" sz="4000" dirty="0"/>
          </a:p>
          <a:p>
            <a:r>
              <a:rPr lang="en-US" sz="4000" dirty="0" err="1"/>
              <a:t>a.Nhân</a:t>
            </a:r>
            <a:r>
              <a:rPr lang="en-US" sz="4000" dirty="0"/>
              <a:t> </a:t>
            </a:r>
            <a:r>
              <a:rPr lang="en-US" sz="4000" dirty="0" err="1"/>
              <a:t>nhanh</a:t>
            </a:r>
            <a:r>
              <a:rPr lang="en-US" sz="4000" dirty="0"/>
              <a:t> </a:t>
            </a:r>
            <a:r>
              <a:rPr lang="en-US" sz="4000" dirty="0" err="1"/>
              <a:t>nhiều</a:t>
            </a:r>
            <a:r>
              <a:rPr lang="en-US" sz="4000" dirty="0"/>
              <a:t> </a:t>
            </a:r>
            <a:r>
              <a:rPr lang="en-US" sz="4000" dirty="0" err="1"/>
              <a:t>giống</a:t>
            </a:r>
            <a:r>
              <a:rPr lang="en-US" sz="4000" dirty="0"/>
              <a:t> </a:t>
            </a:r>
            <a:r>
              <a:rPr lang="en-US" sz="4000" dirty="0" err="1"/>
              <a:t>cây</a:t>
            </a:r>
            <a:r>
              <a:rPr lang="en-US" sz="4000" dirty="0"/>
              <a:t> </a:t>
            </a:r>
            <a:r>
              <a:rPr lang="en-US" sz="4000" dirty="0" err="1"/>
              <a:t>trồng</a:t>
            </a:r>
            <a:endParaRPr lang="en-US" sz="4000" dirty="0"/>
          </a:p>
          <a:p>
            <a:r>
              <a:rPr lang="en-US" sz="4000" dirty="0" err="1"/>
              <a:t>b.Tạo</a:t>
            </a:r>
            <a:r>
              <a:rPr lang="en-US" sz="4000" dirty="0"/>
              <a:t> </a:t>
            </a:r>
            <a:r>
              <a:rPr lang="en-US" sz="4000" dirty="0" err="1"/>
              <a:t>ra</a:t>
            </a:r>
            <a:r>
              <a:rPr lang="en-US" sz="4000" dirty="0"/>
              <a:t> </a:t>
            </a:r>
            <a:r>
              <a:rPr lang="en-US" sz="4000" dirty="0" err="1"/>
              <a:t>cây</a:t>
            </a:r>
            <a:r>
              <a:rPr lang="en-US" sz="4000" dirty="0"/>
              <a:t> </a:t>
            </a:r>
            <a:r>
              <a:rPr lang="en-US" sz="4000" dirty="0" err="1"/>
              <a:t>mang</a:t>
            </a:r>
            <a:r>
              <a:rPr lang="en-US" sz="4000" dirty="0"/>
              <a:t> </a:t>
            </a:r>
            <a:r>
              <a:rPr lang="en-US" sz="4000" dirty="0" err="1"/>
              <a:t>đặc</a:t>
            </a:r>
            <a:r>
              <a:rPr lang="en-US" sz="4000" dirty="0"/>
              <a:t> </a:t>
            </a:r>
            <a:r>
              <a:rPr lang="en-US" sz="4000" dirty="0" err="1"/>
              <a:t>điểm</a:t>
            </a:r>
            <a:r>
              <a:rPr lang="en-US" sz="4000" dirty="0"/>
              <a:t> </a:t>
            </a:r>
            <a:r>
              <a:rPr lang="en-US" sz="4000" dirty="0" err="1"/>
              <a:t>của</a:t>
            </a:r>
            <a:r>
              <a:rPr lang="en-US" sz="4000" dirty="0"/>
              <a:t> </a:t>
            </a:r>
            <a:r>
              <a:rPr lang="en-US" sz="4000" dirty="0" err="1"/>
              <a:t>ca</a:t>
            </a:r>
            <a:r>
              <a:rPr lang="en-US" sz="4000" dirty="0"/>
              <a:t>̉ 2 </a:t>
            </a:r>
            <a:r>
              <a:rPr lang="en-US" sz="4000" dirty="0" err="1"/>
              <a:t>loài</a:t>
            </a:r>
            <a:r>
              <a:rPr lang="en-US" sz="4000" dirty="0"/>
              <a:t> </a:t>
            </a:r>
            <a:r>
              <a:rPr lang="en-US" sz="4000" dirty="0" err="1"/>
              <a:t>khác</a:t>
            </a:r>
            <a:r>
              <a:rPr lang="en-US" sz="4000" dirty="0"/>
              <a:t> </a:t>
            </a:r>
            <a:r>
              <a:rPr lang="en-US" sz="4000" dirty="0" err="1"/>
              <a:t>nhau</a:t>
            </a:r>
            <a:r>
              <a:rPr lang="en-US" sz="4000" dirty="0"/>
              <a:t> </a:t>
            </a:r>
            <a:r>
              <a:rPr lang="en-US" sz="4000" dirty="0" err="1"/>
              <a:t>khác</a:t>
            </a:r>
            <a:r>
              <a:rPr lang="en-US" sz="4000" dirty="0"/>
              <a:t> </a:t>
            </a:r>
            <a:r>
              <a:rPr lang="en-US" sz="4000" dirty="0" err="1"/>
              <a:t>nhau</a:t>
            </a:r>
            <a:endParaRPr lang="en-US" sz="4000" dirty="0"/>
          </a:p>
          <a:p>
            <a:r>
              <a:rPr lang="en-US" sz="4000" dirty="0" err="1"/>
              <a:t>c.Bảo</a:t>
            </a:r>
            <a:r>
              <a:rPr lang="en-US" sz="4000" dirty="0"/>
              <a:t> </a:t>
            </a:r>
            <a:r>
              <a:rPr lang="en-US" sz="4000" dirty="0" err="1"/>
              <a:t>tồn</a:t>
            </a:r>
            <a:r>
              <a:rPr lang="en-US" sz="4000" dirty="0"/>
              <a:t> </a:t>
            </a:r>
            <a:r>
              <a:rPr lang="en-US" sz="4000" dirty="0" err="1"/>
              <a:t>nhiều</a:t>
            </a:r>
            <a:r>
              <a:rPr lang="en-US" sz="4000" dirty="0"/>
              <a:t> </a:t>
            </a:r>
            <a:r>
              <a:rPr lang="en-US" sz="4000" dirty="0" err="1"/>
              <a:t>loài</a:t>
            </a:r>
            <a:r>
              <a:rPr lang="en-US" sz="4000" dirty="0"/>
              <a:t> </a:t>
            </a:r>
            <a:r>
              <a:rPr lang="en-US" sz="4000" dirty="0" err="1"/>
              <a:t>thực</a:t>
            </a:r>
            <a:r>
              <a:rPr lang="en-US" sz="4000" dirty="0"/>
              <a:t> </a:t>
            </a:r>
            <a:r>
              <a:rPr lang="en-US" sz="4000" dirty="0" err="1"/>
              <a:t>vật</a:t>
            </a:r>
            <a:r>
              <a:rPr lang="en-US" sz="4000" dirty="0"/>
              <a:t> </a:t>
            </a:r>
            <a:r>
              <a:rPr lang="en-US" sz="4000" dirty="0" err="1"/>
              <a:t>quy</a:t>
            </a:r>
            <a:r>
              <a:rPr lang="en-US" sz="4000" dirty="0"/>
              <a:t>́ </a:t>
            </a:r>
            <a:r>
              <a:rPr lang="en-US" sz="4000" dirty="0" err="1"/>
              <a:t>hiếm</a:t>
            </a:r>
            <a:r>
              <a:rPr lang="en-US" sz="4000" dirty="0"/>
              <a:t>, có </a:t>
            </a:r>
            <a:r>
              <a:rPr lang="en-US" sz="4000" dirty="0" err="1"/>
              <a:t>nguy</a:t>
            </a:r>
            <a:r>
              <a:rPr lang="en-US" sz="4000" dirty="0"/>
              <a:t> </a:t>
            </a:r>
            <a:r>
              <a:rPr lang="en-US" sz="4000" dirty="0" err="1"/>
              <a:t>cơ</a:t>
            </a:r>
            <a:r>
              <a:rPr lang="en-US" sz="4000" dirty="0"/>
              <a:t> </a:t>
            </a:r>
            <a:r>
              <a:rPr lang="en-US" sz="4000" dirty="0" err="1"/>
              <a:t>tuyệt</a:t>
            </a:r>
            <a:r>
              <a:rPr lang="en-US" sz="4000" dirty="0"/>
              <a:t> </a:t>
            </a:r>
            <a:r>
              <a:rPr lang="en-US" sz="4000" dirty="0" err="1"/>
              <a:t>chủng</a:t>
            </a:r>
            <a:endParaRPr lang="en-US" sz="4000" dirty="0"/>
          </a:p>
          <a:p>
            <a:r>
              <a:rPr lang="en-US" sz="4000" dirty="0" err="1"/>
              <a:t>d.Tạo</a:t>
            </a:r>
            <a:r>
              <a:rPr lang="en-US" sz="4000" dirty="0"/>
              <a:t> </a:t>
            </a:r>
            <a:r>
              <a:rPr lang="en-US" sz="4000" dirty="0" err="1"/>
              <a:t>ra</a:t>
            </a:r>
            <a:r>
              <a:rPr lang="en-US" sz="4000" dirty="0"/>
              <a:t> </a:t>
            </a:r>
            <a:r>
              <a:rPr lang="en-US" sz="4000" dirty="0" err="1"/>
              <a:t>nhiều</a:t>
            </a:r>
            <a:r>
              <a:rPr lang="en-US" sz="4000" dirty="0"/>
              <a:t> </a:t>
            </a:r>
            <a:r>
              <a:rPr lang="en-US" sz="4000" dirty="0" err="1"/>
              <a:t>giống</a:t>
            </a:r>
            <a:r>
              <a:rPr lang="en-US" sz="4000" dirty="0"/>
              <a:t> </a:t>
            </a:r>
            <a:r>
              <a:rPr lang="en-US" sz="4000" dirty="0" err="1"/>
              <a:t>cây</a:t>
            </a:r>
            <a:r>
              <a:rPr lang="en-US" sz="4000" dirty="0"/>
              <a:t> </a:t>
            </a:r>
            <a:r>
              <a:rPr lang="en-US" sz="4000" dirty="0" err="1"/>
              <a:t>trồng</a:t>
            </a:r>
            <a:r>
              <a:rPr lang="en-US" sz="4000" dirty="0"/>
              <a:t> </a:t>
            </a:r>
            <a:r>
              <a:rPr lang="en-US" sz="4000" dirty="0" err="1"/>
              <a:t>biến</a:t>
            </a:r>
            <a:r>
              <a:rPr lang="en-US" sz="4000" dirty="0"/>
              <a:t> </a:t>
            </a:r>
            <a:r>
              <a:rPr lang="en-US" sz="4000" dirty="0" err="1"/>
              <a:t>đổi</a:t>
            </a:r>
            <a:r>
              <a:rPr lang="en-US" sz="4000" dirty="0"/>
              <a:t> gene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82588" y="5150223"/>
            <a:ext cx="890195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Đáp</a:t>
            </a:r>
            <a:r>
              <a:rPr lang="en-US" sz="4000" dirty="0"/>
              <a:t> </a:t>
            </a:r>
            <a:r>
              <a:rPr lang="en-US" sz="4000" dirty="0" err="1"/>
              <a:t>án</a:t>
            </a:r>
            <a:r>
              <a:rPr lang="en-US" sz="4000" dirty="0"/>
              <a:t>: a-</a:t>
            </a:r>
            <a:r>
              <a:rPr lang="en-US" sz="4000" dirty="0" err="1"/>
              <a:t>đúng</a:t>
            </a:r>
            <a:r>
              <a:rPr lang="en-US" sz="4000" dirty="0"/>
              <a:t>,  b-</a:t>
            </a:r>
            <a:r>
              <a:rPr lang="en-US" sz="4000" dirty="0" err="1"/>
              <a:t>đúng</a:t>
            </a:r>
            <a:r>
              <a:rPr lang="en-US" sz="4000" dirty="0"/>
              <a:t>, c-</a:t>
            </a:r>
            <a:r>
              <a:rPr lang="en-US" sz="4000" dirty="0" err="1"/>
              <a:t>đúng</a:t>
            </a:r>
            <a:r>
              <a:rPr lang="en-US" sz="4000" dirty="0"/>
              <a:t>, d-</a:t>
            </a:r>
            <a:r>
              <a:rPr lang="en-US" sz="4000" dirty="0" err="1"/>
              <a:t>sai</a:t>
            </a: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398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3376" y="416859"/>
            <a:ext cx="1108037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/>
              <a:t>Câu</a:t>
            </a:r>
            <a:r>
              <a:rPr lang="en-US" sz="4000" b="1" dirty="0"/>
              <a:t> 4. </a:t>
            </a:r>
            <a:r>
              <a:rPr lang="en-US" sz="4000" b="1" dirty="0" err="1"/>
              <a:t>Các</a:t>
            </a:r>
            <a:r>
              <a:rPr lang="en-US" sz="4000" b="1" dirty="0"/>
              <a:t> </a:t>
            </a:r>
            <a:r>
              <a:rPr lang="en-US" sz="4000" b="1" dirty="0" err="1"/>
              <a:t>cá</a:t>
            </a:r>
            <a:r>
              <a:rPr lang="en-US" sz="4000" b="1" dirty="0"/>
              <a:t> </a:t>
            </a:r>
            <a:r>
              <a:rPr lang="en-US" sz="4000" b="1" dirty="0" err="1"/>
              <a:t>thể</a:t>
            </a:r>
            <a:r>
              <a:rPr lang="en-US" sz="4000" b="1" dirty="0"/>
              <a:t> </a:t>
            </a:r>
            <a:r>
              <a:rPr lang="en-US" sz="4000" b="1" dirty="0" err="1"/>
              <a:t>động</a:t>
            </a:r>
            <a:r>
              <a:rPr lang="en-US" sz="4000" b="1" dirty="0"/>
              <a:t> </a:t>
            </a:r>
            <a:r>
              <a:rPr lang="en-US" sz="4000" b="1" dirty="0" err="1"/>
              <a:t>vật</a:t>
            </a:r>
            <a:r>
              <a:rPr lang="en-US" sz="4000" b="1" dirty="0"/>
              <a:t> </a:t>
            </a:r>
            <a:r>
              <a:rPr lang="en-US" sz="4000" b="1" dirty="0" err="1"/>
              <a:t>được</a:t>
            </a:r>
            <a:r>
              <a:rPr lang="en-US" sz="4000" b="1" dirty="0"/>
              <a:t> </a:t>
            </a:r>
            <a:r>
              <a:rPr lang="en-US" sz="4000" b="1" dirty="0" err="1"/>
              <a:t>tạo</a:t>
            </a:r>
            <a:r>
              <a:rPr lang="en-US" sz="4000" b="1" dirty="0"/>
              <a:t> </a:t>
            </a:r>
            <a:r>
              <a:rPr lang="en-US" sz="4000" b="1" dirty="0" err="1"/>
              <a:t>ra</a:t>
            </a:r>
            <a:r>
              <a:rPr lang="en-US" sz="4000" b="1" dirty="0"/>
              <a:t> </a:t>
            </a:r>
            <a:r>
              <a:rPr lang="en-US" sz="4000" b="1" dirty="0" err="1"/>
              <a:t>bằng</a:t>
            </a:r>
            <a:r>
              <a:rPr lang="en-US" sz="4000" b="1" dirty="0"/>
              <a:t> </a:t>
            </a:r>
            <a:r>
              <a:rPr lang="en-US" sz="4000" b="1" dirty="0" err="1"/>
              <a:t>công</a:t>
            </a:r>
            <a:r>
              <a:rPr lang="en-US" sz="4000" b="1" dirty="0"/>
              <a:t> </a:t>
            </a:r>
            <a:r>
              <a:rPr lang="en-US" sz="4000" b="1" dirty="0" err="1"/>
              <a:t>nghệ</a:t>
            </a:r>
            <a:r>
              <a:rPr lang="en-US" sz="4000" b="1" dirty="0"/>
              <a:t> </a:t>
            </a:r>
            <a:r>
              <a:rPr lang="en-US" sz="4000" b="1" dirty="0" err="1"/>
              <a:t>cấy</a:t>
            </a:r>
            <a:r>
              <a:rPr lang="en-US" sz="4000" b="1" dirty="0"/>
              <a:t> </a:t>
            </a:r>
            <a:r>
              <a:rPr lang="en-US" sz="4000" b="1" dirty="0" err="1"/>
              <a:t>truyền</a:t>
            </a:r>
            <a:r>
              <a:rPr lang="en-US" sz="4000" b="1" dirty="0"/>
              <a:t> </a:t>
            </a:r>
            <a:r>
              <a:rPr lang="en-US" sz="4000" b="1" dirty="0" err="1"/>
              <a:t>phôi</a:t>
            </a:r>
            <a:r>
              <a:rPr lang="en-US" sz="4000" b="1" dirty="0"/>
              <a:t> </a:t>
            </a:r>
            <a:r>
              <a:rPr lang="en-US" sz="4000" b="1" dirty="0" err="1"/>
              <a:t>có</a:t>
            </a:r>
            <a:r>
              <a:rPr lang="en-US" sz="4000" b="1" dirty="0"/>
              <a:t> </a:t>
            </a:r>
            <a:r>
              <a:rPr lang="en-US" sz="4000" b="1" dirty="0" err="1"/>
              <a:t>thể</a:t>
            </a:r>
            <a:r>
              <a:rPr lang="en-US" sz="4000" b="1" dirty="0"/>
              <a:t> </a:t>
            </a:r>
            <a:r>
              <a:rPr lang="en-US" sz="4000" b="1" dirty="0" err="1"/>
              <a:t>có</a:t>
            </a:r>
            <a:r>
              <a:rPr lang="en-US" sz="4000" b="1" dirty="0"/>
              <a:t> </a:t>
            </a:r>
            <a:r>
              <a:rPr lang="en-US" sz="4000" b="1" dirty="0" err="1"/>
              <a:t>đặc</a:t>
            </a:r>
            <a:r>
              <a:rPr lang="en-US" sz="4000" b="1" dirty="0"/>
              <a:t> </a:t>
            </a:r>
            <a:r>
              <a:rPr lang="en-US" sz="4000" b="1" dirty="0" err="1"/>
              <a:t>điểm</a:t>
            </a:r>
            <a:r>
              <a:rPr lang="en-US" sz="4000" b="1" dirty="0"/>
              <a:t> </a:t>
            </a:r>
            <a:r>
              <a:rPr lang="en-US" sz="4000" b="1" dirty="0" err="1"/>
              <a:t>là</a:t>
            </a:r>
            <a:endParaRPr lang="en-US" sz="4000" dirty="0"/>
          </a:p>
          <a:p>
            <a:r>
              <a:rPr lang="en-US" sz="4000" dirty="0" err="1"/>
              <a:t>a.Có</a:t>
            </a:r>
            <a:r>
              <a:rPr lang="en-US" sz="4000" dirty="0"/>
              <a:t> </a:t>
            </a:r>
            <a:r>
              <a:rPr lang="en-US" sz="4000" dirty="0" err="1"/>
              <a:t>kiểu</a:t>
            </a:r>
            <a:r>
              <a:rPr lang="en-US" sz="4000" dirty="0"/>
              <a:t> gene </a:t>
            </a:r>
            <a:r>
              <a:rPr lang="en-US" sz="4000" dirty="0" err="1"/>
              <a:t>thuần</a:t>
            </a:r>
            <a:r>
              <a:rPr lang="en-US" sz="4000" dirty="0"/>
              <a:t> </a:t>
            </a:r>
            <a:r>
              <a:rPr lang="en-US" sz="4000" dirty="0" err="1"/>
              <a:t>chủng</a:t>
            </a:r>
            <a:endParaRPr lang="en-US" sz="4000" dirty="0"/>
          </a:p>
          <a:p>
            <a:r>
              <a:rPr lang="en-US" sz="4000" dirty="0" err="1"/>
              <a:t>b.Có</a:t>
            </a:r>
            <a:r>
              <a:rPr lang="en-US" sz="4000" dirty="0"/>
              <a:t> </a:t>
            </a:r>
            <a:r>
              <a:rPr lang="en-US" sz="4000" dirty="0" err="1"/>
              <a:t>kiểu</a:t>
            </a:r>
            <a:r>
              <a:rPr lang="en-US" sz="4000" dirty="0"/>
              <a:t> </a:t>
            </a:r>
            <a:r>
              <a:rPr lang="en-US" sz="4000" dirty="0" err="1"/>
              <a:t>hình</a:t>
            </a:r>
            <a:r>
              <a:rPr lang="en-US" sz="4000" dirty="0"/>
              <a:t> </a:t>
            </a:r>
            <a:r>
              <a:rPr lang="en-US" sz="4000" dirty="0" err="1"/>
              <a:t>hoàn</a:t>
            </a:r>
            <a:r>
              <a:rPr lang="en-US" sz="4000" dirty="0"/>
              <a:t> </a:t>
            </a:r>
            <a:r>
              <a:rPr lang="en-US" sz="4000" dirty="0" err="1"/>
              <a:t>toàn</a:t>
            </a:r>
            <a:r>
              <a:rPr lang="en-US" sz="4000" dirty="0"/>
              <a:t> </a:t>
            </a:r>
            <a:r>
              <a:rPr lang="en-US" sz="4000" dirty="0" err="1"/>
              <a:t>giống</a:t>
            </a:r>
            <a:r>
              <a:rPr lang="en-US" sz="4000" dirty="0"/>
              <a:t> </a:t>
            </a:r>
            <a:r>
              <a:rPr lang="en-US" sz="4000" dirty="0" err="1"/>
              <a:t>nhau</a:t>
            </a:r>
            <a:endParaRPr lang="en-US" sz="4000" dirty="0"/>
          </a:p>
          <a:p>
            <a:r>
              <a:rPr lang="en-US" sz="4000" dirty="0" err="1"/>
              <a:t>c.Có</a:t>
            </a:r>
            <a:r>
              <a:rPr lang="en-US" sz="4000" dirty="0"/>
              <a:t> </a:t>
            </a:r>
            <a:r>
              <a:rPr lang="en-US" sz="4000" dirty="0" err="1"/>
              <a:t>kiểu</a:t>
            </a:r>
            <a:r>
              <a:rPr lang="en-US" sz="4000" dirty="0"/>
              <a:t> gene </a:t>
            </a:r>
            <a:r>
              <a:rPr lang="en-US" sz="4000" dirty="0" err="1"/>
              <a:t>đồng</a:t>
            </a:r>
            <a:r>
              <a:rPr lang="en-US" sz="4000" dirty="0"/>
              <a:t> </a:t>
            </a:r>
            <a:r>
              <a:rPr lang="en-US" sz="4000" dirty="0" err="1"/>
              <a:t>nhất</a:t>
            </a:r>
            <a:r>
              <a:rPr lang="en-US" sz="4000" dirty="0"/>
              <a:t>  </a:t>
            </a:r>
          </a:p>
          <a:p>
            <a:r>
              <a:rPr lang="en-US" sz="4000" dirty="0" err="1"/>
              <a:t>d.Không</a:t>
            </a:r>
            <a:r>
              <a:rPr lang="en-US" sz="4000" dirty="0"/>
              <a:t> </a:t>
            </a:r>
            <a:r>
              <a:rPr lang="en-US" sz="4000" dirty="0" err="1"/>
              <a:t>thể</a:t>
            </a:r>
            <a:r>
              <a:rPr lang="en-US" sz="4000" dirty="0"/>
              <a:t> </a:t>
            </a:r>
            <a:r>
              <a:rPr lang="en-US" sz="4000" dirty="0" err="1"/>
              <a:t>giao</a:t>
            </a:r>
            <a:r>
              <a:rPr lang="en-US" sz="4000" dirty="0"/>
              <a:t> </a:t>
            </a:r>
            <a:r>
              <a:rPr lang="en-US" sz="4000" dirty="0" err="1"/>
              <a:t>phối</a:t>
            </a:r>
            <a:r>
              <a:rPr lang="en-US" sz="4000" dirty="0"/>
              <a:t> </a:t>
            </a:r>
            <a:r>
              <a:rPr lang="en-US" sz="4000" dirty="0" err="1"/>
              <a:t>với</a:t>
            </a:r>
            <a:r>
              <a:rPr lang="en-US" sz="4000" dirty="0"/>
              <a:t> </a:t>
            </a:r>
            <a:r>
              <a:rPr lang="en-US" sz="4000" dirty="0" err="1"/>
              <a:t>nhau</a:t>
            </a:r>
            <a:r>
              <a:rPr lang="en-US" sz="4000" dirty="0"/>
              <a:t>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52282" y="4479510"/>
            <a:ext cx="976256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Đáp</a:t>
            </a:r>
            <a:r>
              <a:rPr lang="en-US" sz="4000" dirty="0"/>
              <a:t> </a:t>
            </a:r>
            <a:r>
              <a:rPr lang="en-US" sz="4000" dirty="0" err="1"/>
              <a:t>án</a:t>
            </a:r>
            <a:r>
              <a:rPr lang="en-US" sz="4000" dirty="0"/>
              <a:t>: a-</a:t>
            </a:r>
            <a:r>
              <a:rPr lang="en-US" sz="4000" dirty="0" err="1"/>
              <a:t>sai</a:t>
            </a:r>
            <a:r>
              <a:rPr lang="en-US" sz="4000" dirty="0"/>
              <a:t>,  b-</a:t>
            </a:r>
            <a:r>
              <a:rPr lang="en-US" sz="4000" dirty="0" err="1"/>
              <a:t>sai</a:t>
            </a:r>
            <a:r>
              <a:rPr lang="en-US" sz="4000" dirty="0"/>
              <a:t>, c-</a:t>
            </a:r>
            <a:r>
              <a:rPr lang="en-US" sz="4000" dirty="0" err="1"/>
              <a:t>đúng</a:t>
            </a:r>
            <a:r>
              <a:rPr lang="en-US" sz="4000" dirty="0"/>
              <a:t>, d-</a:t>
            </a:r>
            <a:r>
              <a:rPr lang="en-US" sz="4000" dirty="0" err="1"/>
              <a:t>đúng</a:t>
            </a: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634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497541"/>
            <a:ext cx="80547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C00000"/>
                </a:solidFill>
              </a:rPr>
              <a:t>c. </a:t>
            </a:r>
            <a:r>
              <a:rPr lang="en-US" sz="4400" b="1" dirty="0" err="1">
                <a:solidFill>
                  <a:srgbClr val="C00000"/>
                </a:solidFill>
              </a:rPr>
              <a:t>Trả</a:t>
            </a:r>
            <a:r>
              <a:rPr lang="en-US" sz="4400" b="1" dirty="0">
                <a:solidFill>
                  <a:srgbClr val="C00000"/>
                </a:solidFill>
              </a:rPr>
              <a:t> </a:t>
            </a:r>
            <a:r>
              <a:rPr lang="en-US" sz="4400" b="1" dirty="0" err="1">
                <a:solidFill>
                  <a:srgbClr val="C00000"/>
                </a:solidFill>
              </a:rPr>
              <a:t>lời</a:t>
            </a:r>
            <a:r>
              <a:rPr lang="en-US" sz="4400" b="1" dirty="0">
                <a:solidFill>
                  <a:srgbClr val="C00000"/>
                </a:solidFill>
              </a:rPr>
              <a:t> </a:t>
            </a:r>
            <a:r>
              <a:rPr lang="en-US" sz="4400" b="1" dirty="0" err="1">
                <a:solidFill>
                  <a:srgbClr val="C00000"/>
                </a:solidFill>
              </a:rPr>
              <a:t>nhanh</a:t>
            </a:r>
            <a:r>
              <a:rPr lang="en-US" sz="4400" b="1" dirty="0">
                <a:solidFill>
                  <a:srgbClr val="C00000"/>
                </a:solidFill>
              </a:rPr>
              <a:t>:</a:t>
            </a:r>
            <a:endParaRPr lang="en-US" sz="4400" dirty="0">
              <a:solidFill>
                <a:srgbClr val="C00000"/>
              </a:solidFill>
            </a:endParaRPr>
          </a:p>
          <a:p>
            <a:pPr algn="ctr"/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2047" y="1220816"/>
            <a:ext cx="1177962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b="1" dirty="0"/>
              <a:t>Câu 1: Có 5 tế bào sinh dưỡng tiến hành nguyên phân liên tiếp một số đợt, tạo ra 160 tế bào con, hỏi số lần nguyên phân đã thực hiện là bao nhiêu?</a:t>
            </a:r>
            <a:endParaRPr lang="en-US" sz="4400" dirty="0"/>
          </a:p>
          <a:p>
            <a:r>
              <a:rPr lang="da-DK" dirty="0"/>
              <a:t> 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2047" y="3953435"/>
            <a:ext cx="114165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/>
              <a:t>Đáp</a:t>
            </a:r>
            <a:r>
              <a:rPr lang="en-US" sz="3600" dirty="0"/>
              <a:t> </a:t>
            </a:r>
            <a:r>
              <a:rPr lang="en-US" sz="3600" dirty="0" err="1"/>
              <a:t>án</a:t>
            </a:r>
            <a:r>
              <a:rPr lang="en-US" sz="3600" dirty="0"/>
              <a:t>: </a:t>
            </a:r>
            <a:r>
              <a:rPr lang="en-US" sz="3600" dirty="0" smtClean="0"/>
              <a:t>5</a:t>
            </a:r>
          </a:p>
          <a:p>
            <a:r>
              <a:rPr lang="en-US" sz="3600" dirty="0" err="1" smtClean="0"/>
              <a:t>Diễn</a:t>
            </a:r>
            <a:r>
              <a:rPr lang="en-US" sz="3600" dirty="0" smtClean="0"/>
              <a:t> </a:t>
            </a:r>
            <a:r>
              <a:rPr lang="en-US" sz="3600" dirty="0" err="1"/>
              <a:t>giải</a:t>
            </a:r>
            <a:r>
              <a:rPr lang="en-US" sz="3600" dirty="0"/>
              <a:t> : </a:t>
            </a:r>
            <a:r>
              <a:rPr lang="en-US" sz="3600" dirty="0" err="1"/>
              <a:t>Áp</a:t>
            </a:r>
            <a:r>
              <a:rPr lang="en-US" sz="3600" dirty="0"/>
              <a:t> </a:t>
            </a:r>
            <a:r>
              <a:rPr lang="en-US" sz="3600" dirty="0" err="1"/>
              <a:t>dụng</a:t>
            </a:r>
            <a:r>
              <a:rPr lang="en-US" sz="3600" dirty="0"/>
              <a:t> </a:t>
            </a:r>
            <a:r>
              <a:rPr lang="en-US" sz="3600" dirty="0" err="1"/>
              <a:t>công</a:t>
            </a:r>
            <a:r>
              <a:rPr lang="en-US" sz="3600" dirty="0"/>
              <a:t> </a:t>
            </a:r>
            <a:r>
              <a:rPr lang="en-US" sz="3600" dirty="0" err="1"/>
              <a:t>thức</a:t>
            </a:r>
            <a:r>
              <a:rPr lang="en-US" sz="3600" dirty="0"/>
              <a:t> </a:t>
            </a:r>
            <a:r>
              <a:rPr lang="en-US" sz="3600" b="1" dirty="0"/>
              <a:t>A= a.2</a:t>
            </a:r>
            <a:r>
              <a:rPr lang="en-US" sz="3600" b="1" baseline="30000" dirty="0"/>
              <a:t>x  </a:t>
            </a:r>
            <a:r>
              <a:rPr lang="en-US" sz="3600" b="1" dirty="0"/>
              <a:t>   </a:t>
            </a:r>
            <a:r>
              <a:rPr lang="en-US" sz="3600" dirty="0" err="1"/>
              <a:t>Tính</a:t>
            </a:r>
            <a:r>
              <a:rPr lang="en-US" sz="3600" dirty="0"/>
              <a:t> </a:t>
            </a:r>
            <a:r>
              <a:rPr lang="en-US" sz="3600" dirty="0" err="1"/>
              <a:t>số</a:t>
            </a:r>
            <a:r>
              <a:rPr lang="en-US" sz="3600" dirty="0"/>
              <a:t> TB con </a:t>
            </a:r>
            <a:r>
              <a:rPr lang="en-US" sz="3600" dirty="0" err="1"/>
              <a:t>được</a:t>
            </a:r>
            <a:r>
              <a:rPr lang="en-US" sz="3600" dirty="0"/>
              <a:t> </a:t>
            </a:r>
            <a:r>
              <a:rPr lang="en-US" sz="3600" dirty="0" err="1"/>
              <a:t>tạo</a:t>
            </a:r>
            <a:r>
              <a:rPr lang="en-US" sz="3600" dirty="0"/>
              <a:t> </a:t>
            </a:r>
            <a:r>
              <a:rPr lang="en-US" sz="3600" dirty="0" err="1"/>
              <a:t>thành</a:t>
            </a:r>
            <a:r>
              <a:rPr lang="en-US" sz="3600" dirty="0"/>
              <a:t> (A) </a:t>
            </a:r>
            <a:r>
              <a:rPr lang="en-US" sz="3600" dirty="0" err="1"/>
              <a:t>từ</a:t>
            </a:r>
            <a:r>
              <a:rPr lang="en-US" sz="3600" dirty="0"/>
              <a:t> </a:t>
            </a:r>
            <a:r>
              <a:rPr lang="en-US" sz="3600" dirty="0" err="1"/>
              <a:t>số</a:t>
            </a:r>
            <a:r>
              <a:rPr lang="en-US" sz="3600" dirty="0"/>
              <a:t> TB ban </a:t>
            </a:r>
            <a:r>
              <a:rPr lang="en-US" sz="3600" dirty="0" err="1"/>
              <a:t>đầu</a:t>
            </a:r>
            <a:r>
              <a:rPr lang="en-US" sz="3600" dirty="0"/>
              <a:t> (a) qua </a:t>
            </a:r>
            <a:r>
              <a:rPr lang="en-US" sz="3600" dirty="0" err="1"/>
              <a:t>các</a:t>
            </a:r>
            <a:r>
              <a:rPr lang="en-US" sz="3600" dirty="0"/>
              <a:t> </a:t>
            </a:r>
            <a:r>
              <a:rPr lang="en-US" sz="3600" dirty="0" err="1"/>
              <a:t>đợt</a:t>
            </a:r>
            <a:r>
              <a:rPr lang="en-US" sz="3600" dirty="0"/>
              <a:t> </a:t>
            </a:r>
            <a:r>
              <a:rPr lang="en-US" sz="3600" dirty="0" err="1"/>
              <a:t>phân</a:t>
            </a:r>
            <a:r>
              <a:rPr lang="en-US" sz="3600" dirty="0"/>
              <a:t> </a:t>
            </a:r>
            <a:r>
              <a:rPr lang="en-US" sz="3600" dirty="0" err="1"/>
              <a:t>bào</a:t>
            </a:r>
            <a:r>
              <a:rPr lang="en-US" sz="3600" dirty="0"/>
              <a:t> (n).</a:t>
            </a:r>
          </a:p>
          <a:p>
            <a:r>
              <a:rPr lang="en-US" sz="3600" dirty="0"/>
              <a:t>A= a.2</a:t>
            </a:r>
            <a:r>
              <a:rPr lang="en-US" sz="3600" baseline="30000" dirty="0"/>
              <a:t>x  </a:t>
            </a:r>
            <a:r>
              <a:rPr lang="en-US" sz="3600" dirty="0"/>
              <a:t>   </a:t>
            </a:r>
            <a:r>
              <a:rPr lang="en-US" sz="3600" dirty="0">
                <a:sym typeface="Wingdings" panose="05000000000000000000" pitchFamily="2" charset="2"/>
              </a:rPr>
              <a:t></a:t>
            </a:r>
            <a:r>
              <a:rPr lang="en-US" sz="3600" dirty="0"/>
              <a:t>160= 5.2</a:t>
            </a:r>
            <a:r>
              <a:rPr lang="en-US" sz="3600" baseline="30000" dirty="0"/>
              <a:t>x  </a:t>
            </a:r>
            <a:r>
              <a:rPr lang="en-US" sz="3600" dirty="0"/>
              <a:t>   </a:t>
            </a:r>
            <a:r>
              <a:rPr lang="en-US" sz="3600" dirty="0">
                <a:sym typeface="Wingdings" panose="05000000000000000000" pitchFamily="2" charset="2"/>
              </a:rPr>
              <a:t></a:t>
            </a:r>
            <a:r>
              <a:rPr lang="en-US" sz="3600" dirty="0"/>
              <a:t> x=5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04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9964" y="309282"/>
            <a:ext cx="116989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dirty="0"/>
              <a:t>Câu 2: Có 8 tế bào sinh tinh của một loài tiến hành giảm phân, biết loài này có bộ NST 2n=48, tổng số NST của các giao tử là bao nhiêu</a:t>
            </a:r>
            <a:r>
              <a:rPr lang="da-DK" sz="4000" b="1" dirty="0" smtClean="0"/>
              <a:t>?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779928" y="2608729"/>
            <a:ext cx="1110727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/>
              <a:t>Đáp</a:t>
            </a:r>
            <a:r>
              <a:rPr lang="en-US" sz="4400" dirty="0"/>
              <a:t> </a:t>
            </a:r>
            <a:r>
              <a:rPr lang="en-US" sz="4400" dirty="0" err="1"/>
              <a:t>án</a:t>
            </a:r>
            <a:r>
              <a:rPr lang="en-US" sz="4400" dirty="0"/>
              <a:t>: 768</a:t>
            </a:r>
          </a:p>
          <a:p>
            <a:r>
              <a:rPr lang="en-US" sz="4400" dirty="0" err="1"/>
              <a:t>Diễn</a:t>
            </a:r>
            <a:r>
              <a:rPr lang="en-US" sz="4400" dirty="0"/>
              <a:t> </a:t>
            </a:r>
            <a:r>
              <a:rPr lang="en-US" sz="4400" dirty="0" err="1"/>
              <a:t>giải</a:t>
            </a:r>
            <a:r>
              <a:rPr lang="en-US" sz="4400" dirty="0"/>
              <a:t> : </a:t>
            </a:r>
            <a:r>
              <a:rPr lang="vi-VN" sz="4400" dirty="0"/>
              <a:t>Số tế bào tạo ra sau giảm phân và số NST = a x 4 x n=8 x 4 x 24 = 768</a:t>
            </a:r>
            <a:endParaRPr lang="en-US" sz="4400" dirty="0"/>
          </a:p>
          <a:p>
            <a:endParaRPr lang="en-US" sz="4400" dirty="0"/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031612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3239" y="-152257"/>
            <a:ext cx="1148378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b="1" dirty="0"/>
              <a:t>Câu 3:  </a:t>
            </a:r>
            <a:r>
              <a:rPr lang="vi-VN" sz="4400" b="1" dirty="0"/>
              <a:t>Cho hình ảnh sau về 1 kỳ của phân bào, nếu không có đột biến xảy ra, quá trình phân bào bình thường,  hãy cho biết loài này có bao nhiêu NST?</a:t>
            </a:r>
            <a:endParaRPr lang="en-US" sz="4400" dirty="0"/>
          </a:p>
        </p:txBody>
      </p:sp>
      <p:pic>
        <p:nvPicPr>
          <p:cNvPr id="5124" name="Picture 4" descr="Untitled13(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239" y="2815477"/>
            <a:ext cx="4108079" cy="3728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827493" y="2815477"/>
            <a:ext cx="703953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Đáp</a:t>
            </a:r>
            <a:r>
              <a:rPr lang="en-US" sz="4000" dirty="0"/>
              <a:t> </a:t>
            </a:r>
            <a:r>
              <a:rPr lang="en-US" sz="4000" dirty="0" err="1"/>
              <a:t>án</a:t>
            </a:r>
            <a:r>
              <a:rPr lang="en-US" sz="4000" dirty="0"/>
              <a:t>: 6</a:t>
            </a:r>
          </a:p>
          <a:p>
            <a:r>
              <a:rPr lang="en-US" sz="4000" dirty="0" err="1"/>
              <a:t>Diễn</a:t>
            </a:r>
            <a:r>
              <a:rPr lang="en-US" sz="4000" dirty="0"/>
              <a:t> </a:t>
            </a:r>
            <a:r>
              <a:rPr lang="en-US" sz="4000" dirty="0" err="1"/>
              <a:t>giải</a:t>
            </a:r>
            <a:r>
              <a:rPr lang="en-US" sz="4000" dirty="0"/>
              <a:t> : </a:t>
            </a:r>
            <a:r>
              <a:rPr lang="vi-VN" sz="4000" dirty="0"/>
              <a:t>Kỳ quan sát được là kỳ sau giảm phân 1, đếm được 3 cặp NST đang phân ly</a:t>
            </a:r>
            <a:r>
              <a:rPr lang="vi-VN" sz="4000" dirty="0">
                <a:sym typeface="Wingdings" panose="05000000000000000000" pitchFamily="2" charset="2"/>
              </a:rPr>
              <a:t></a:t>
            </a:r>
            <a:r>
              <a:rPr lang="vi-VN" sz="4000" dirty="0"/>
              <a:t> n=3 </a:t>
            </a:r>
            <a:r>
              <a:rPr lang="vi-VN" sz="4000" dirty="0">
                <a:sym typeface="Wingdings" panose="05000000000000000000" pitchFamily="2" charset="2"/>
              </a:rPr>
              <a:t></a:t>
            </a:r>
            <a:r>
              <a:rPr lang="vi-VN" sz="4000" dirty="0"/>
              <a:t>2n=6</a:t>
            </a: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421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8258" y="188259"/>
            <a:ext cx="1181996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/>
              <a:t>Câu 4: </a:t>
            </a:r>
            <a:r>
              <a:rPr lang="en-US" sz="2800" b="1" dirty="0"/>
              <a:t>Cho </a:t>
            </a:r>
            <a:r>
              <a:rPr lang="en-US" sz="2800" b="1" dirty="0" err="1"/>
              <a:t>các</a:t>
            </a:r>
            <a:r>
              <a:rPr lang="en-US" sz="2800" b="1" dirty="0"/>
              <a:t> </a:t>
            </a:r>
            <a:r>
              <a:rPr lang="en-US" sz="2800" b="1" dirty="0" err="1"/>
              <a:t>bước</a:t>
            </a:r>
            <a:r>
              <a:rPr lang="en-US" sz="2800" b="1" dirty="0"/>
              <a:t> </a:t>
            </a:r>
            <a:r>
              <a:rPr lang="en-US" sz="2800" b="1" dirty="0" err="1"/>
              <a:t>thực</a:t>
            </a:r>
            <a:r>
              <a:rPr lang="en-US" sz="2800" b="1" dirty="0"/>
              <a:t> </a:t>
            </a:r>
            <a:r>
              <a:rPr lang="en-US" sz="2800" b="1" dirty="0" err="1"/>
              <a:t>hiện</a:t>
            </a:r>
            <a:r>
              <a:rPr lang="en-US" sz="2800" b="1" dirty="0"/>
              <a:t> </a:t>
            </a:r>
            <a:r>
              <a:rPr lang="en-US" sz="2800" b="1" dirty="0" err="1"/>
              <a:t>sau</a:t>
            </a:r>
            <a:r>
              <a:rPr lang="en-US" sz="2800" b="1" dirty="0"/>
              <a:t> </a:t>
            </a:r>
            <a:r>
              <a:rPr lang="en-US" sz="2800" b="1" dirty="0" err="1"/>
              <a:t>đây</a:t>
            </a:r>
            <a:r>
              <a:rPr lang="en-US" sz="2800" b="1" dirty="0"/>
              <a:t>:</a:t>
            </a:r>
            <a:endParaRPr lang="en-US" sz="2800" dirty="0"/>
          </a:p>
          <a:p>
            <a:r>
              <a:rPr lang="en-US" sz="2800" dirty="0"/>
              <a:t>(1) </a:t>
            </a:r>
            <a:r>
              <a:rPr lang="en-US" sz="2800" dirty="0" err="1"/>
              <a:t>Nuôi</a:t>
            </a:r>
            <a:r>
              <a:rPr lang="en-US" sz="2800" dirty="0"/>
              <a:t> </a:t>
            </a:r>
            <a:r>
              <a:rPr lang="en-US" sz="2800" dirty="0" err="1"/>
              <a:t>cấy</a:t>
            </a:r>
            <a:r>
              <a:rPr lang="en-US" sz="2800" dirty="0"/>
              <a:t> </a:t>
            </a:r>
            <a:r>
              <a:rPr lang="en-US" sz="2800" dirty="0" err="1"/>
              <a:t>tê</a:t>
            </a:r>
            <a:r>
              <a:rPr lang="en-US" sz="2800" dirty="0"/>
              <a:t>́ </a:t>
            </a:r>
            <a:r>
              <a:rPr lang="en-US" sz="2800" dirty="0" err="1"/>
              <a:t>bào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môi</a:t>
            </a:r>
            <a:r>
              <a:rPr lang="en-US" sz="2800" dirty="0"/>
              <a:t> </a:t>
            </a:r>
            <a:r>
              <a:rPr lang="en-US" sz="2800" dirty="0" err="1"/>
              <a:t>trường</a:t>
            </a:r>
            <a:r>
              <a:rPr lang="en-US" sz="2800" dirty="0"/>
              <a:t> </a:t>
            </a:r>
            <a:r>
              <a:rPr lang="en-US" sz="2800" dirty="0" err="1"/>
              <a:t>dinh</a:t>
            </a:r>
            <a:r>
              <a:rPr lang="en-US" sz="2800" dirty="0"/>
              <a:t> </a:t>
            </a:r>
            <a:r>
              <a:rPr lang="en-US" sz="2800" dirty="0" err="1"/>
              <a:t>dưỡng</a:t>
            </a:r>
            <a:r>
              <a:rPr lang="en-US" sz="2800" dirty="0"/>
              <a:t> </a:t>
            </a:r>
            <a:r>
              <a:rPr lang="en-US" sz="2800" dirty="0" err="1"/>
              <a:t>thích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tạo</a:t>
            </a:r>
            <a:r>
              <a:rPr lang="en-US" sz="2800" dirty="0"/>
              <a:t> </a:t>
            </a:r>
            <a:r>
              <a:rPr lang="en-US" sz="2800" dirty="0" err="1"/>
              <a:t>mô</a:t>
            </a:r>
            <a:r>
              <a:rPr lang="en-US" sz="2800" dirty="0"/>
              <a:t> </a:t>
            </a:r>
            <a:r>
              <a:rPr lang="en-US" sz="2800" dirty="0" err="1"/>
              <a:t>sẹo</a:t>
            </a:r>
            <a:r>
              <a:rPr lang="en-US" sz="2800" dirty="0"/>
              <a:t>.</a:t>
            </a:r>
          </a:p>
          <a:p>
            <a:r>
              <a:rPr lang="en-US" sz="2800" dirty="0"/>
              <a:t>(2) </a:t>
            </a:r>
            <a:r>
              <a:rPr lang="en-US" sz="2800" dirty="0" err="1"/>
              <a:t>Chuyển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cây</a:t>
            </a:r>
            <a:r>
              <a:rPr lang="en-US" sz="2800" dirty="0"/>
              <a:t> non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trồng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bầu</a:t>
            </a:r>
            <a:r>
              <a:rPr lang="en-US" sz="2800" dirty="0"/>
              <a:t> </a:t>
            </a:r>
            <a:r>
              <a:rPr lang="en-US" sz="2800" dirty="0" err="1"/>
              <a:t>đất</a:t>
            </a:r>
            <a:r>
              <a:rPr lang="en-US" sz="2800" dirty="0"/>
              <a:t> </a:t>
            </a:r>
            <a:r>
              <a:rPr lang="en-US" sz="2800" dirty="0" err="1"/>
              <a:t>hoặc</a:t>
            </a:r>
            <a:r>
              <a:rPr lang="en-US" sz="2800" dirty="0"/>
              <a:t> </a:t>
            </a:r>
            <a:r>
              <a:rPr lang="en-US" sz="2800" dirty="0" err="1"/>
              <a:t>vườn</a:t>
            </a:r>
            <a:r>
              <a:rPr lang="en-US" sz="2800" dirty="0"/>
              <a:t> </a:t>
            </a:r>
            <a:r>
              <a:rPr lang="en-US" sz="2800" dirty="0" err="1"/>
              <a:t>ươm</a:t>
            </a:r>
            <a:r>
              <a:rPr lang="en-US" sz="2800" dirty="0"/>
              <a:t>.</a:t>
            </a:r>
          </a:p>
          <a:p>
            <a:r>
              <a:rPr lang="en-US" sz="2800" dirty="0"/>
              <a:t>(3) </a:t>
            </a:r>
            <a:r>
              <a:rPr lang="en-US" sz="2800" dirty="0" err="1"/>
              <a:t>Tách</a:t>
            </a:r>
            <a:r>
              <a:rPr lang="en-US" sz="2800" dirty="0"/>
              <a:t> </a:t>
            </a:r>
            <a:r>
              <a:rPr lang="en-US" sz="2800" dirty="0" err="1"/>
              <a:t>mô</a:t>
            </a:r>
            <a:r>
              <a:rPr lang="en-US" sz="2800" dirty="0"/>
              <a:t> </a:t>
            </a:r>
            <a:r>
              <a:rPr lang="en-US" sz="2800" dirty="0" err="1"/>
              <a:t>phân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từ</a:t>
            </a:r>
            <a:r>
              <a:rPr lang="en-US" sz="2800" dirty="0"/>
              <a:t> </a:t>
            </a:r>
            <a:r>
              <a:rPr lang="en-US" sz="2800" dirty="0" err="1"/>
              <a:t>đỉnh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trưởng</a:t>
            </a:r>
            <a:r>
              <a:rPr lang="en-US" sz="2800" dirty="0"/>
              <a:t> </a:t>
            </a:r>
            <a:r>
              <a:rPr lang="en-US" sz="2800" dirty="0" err="1"/>
              <a:t>hoặc</a:t>
            </a:r>
            <a:r>
              <a:rPr lang="en-US" sz="2800" dirty="0"/>
              <a:t> </a:t>
            </a:r>
            <a:r>
              <a:rPr lang="en-US" sz="2800" dirty="0" err="1"/>
              <a:t>từ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tế</a:t>
            </a:r>
            <a:r>
              <a:rPr lang="en-US" sz="2800" dirty="0"/>
              <a:t> </a:t>
            </a:r>
            <a:r>
              <a:rPr lang="en-US" sz="2800" dirty="0" err="1"/>
              <a:t>bào</a:t>
            </a:r>
            <a:r>
              <a:rPr lang="en-US" sz="2800" dirty="0"/>
              <a:t> </a:t>
            </a:r>
            <a:r>
              <a:rPr lang="en-US" sz="2800" dirty="0" err="1"/>
              <a:t>lá</a:t>
            </a:r>
            <a:r>
              <a:rPr lang="en-US" sz="2800" dirty="0"/>
              <a:t> non.</a:t>
            </a:r>
          </a:p>
          <a:p>
            <a:r>
              <a:rPr lang="en-US" sz="2800" dirty="0"/>
              <a:t>(4) </a:t>
            </a:r>
            <a:r>
              <a:rPr lang="en-US" sz="2800" dirty="0" err="1"/>
              <a:t>Nuôi</a:t>
            </a:r>
            <a:r>
              <a:rPr lang="en-US" sz="2800" dirty="0"/>
              <a:t> </a:t>
            </a:r>
            <a:r>
              <a:rPr lang="en-US" sz="2800" dirty="0" err="1"/>
              <a:t>cấy</a:t>
            </a:r>
            <a:r>
              <a:rPr lang="en-US" sz="2800" dirty="0"/>
              <a:t> </a:t>
            </a:r>
            <a:r>
              <a:rPr lang="en-US" sz="2800" dirty="0" err="1"/>
              <a:t>mô</a:t>
            </a:r>
            <a:r>
              <a:rPr lang="en-US" sz="2800" dirty="0"/>
              <a:t> </a:t>
            </a:r>
            <a:r>
              <a:rPr lang="en-US" sz="2800" dirty="0" err="1"/>
              <a:t>sẹo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môi</a:t>
            </a:r>
            <a:r>
              <a:rPr lang="en-US" sz="2800" dirty="0"/>
              <a:t> </a:t>
            </a:r>
            <a:r>
              <a:rPr lang="en-US" sz="2800" dirty="0" err="1"/>
              <a:t>trường</a:t>
            </a:r>
            <a:r>
              <a:rPr lang="en-US" sz="2800" dirty="0"/>
              <a:t> </a:t>
            </a:r>
            <a:r>
              <a:rPr lang="en-US" sz="2800" dirty="0" err="1"/>
              <a:t>dinh</a:t>
            </a:r>
            <a:r>
              <a:rPr lang="en-US" sz="2800" dirty="0"/>
              <a:t> </a:t>
            </a:r>
            <a:r>
              <a:rPr lang="en-US" sz="2800" dirty="0" err="1"/>
              <a:t>dưỡng</a:t>
            </a:r>
            <a:r>
              <a:rPr lang="en-US" sz="2800" dirty="0"/>
              <a:t> </a:t>
            </a:r>
            <a:r>
              <a:rPr lang="en-US" sz="2800" dirty="0" err="1"/>
              <a:t>thích</a:t>
            </a:r>
            <a:r>
              <a:rPr lang="en-US" sz="2800" dirty="0"/>
              <a:t> </a:t>
            </a:r>
            <a:r>
              <a:rPr lang="en-US" sz="2800" dirty="0" err="1"/>
              <a:t>hợp</a:t>
            </a:r>
            <a:r>
              <a:rPr lang="en-US" sz="2800" dirty="0"/>
              <a:t> </a:t>
            </a:r>
            <a:r>
              <a:rPr lang="en-US" sz="2800" dirty="0" err="1"/>
              <a:t>đê</a:t>
            </a:r>
            <a:r>
              <a:rPr lang="en-US" sz="2800" dirty="0"/>
              <a:t>̉ </a:t>
            </a:r>
            <a:r>
              <a:rPr lang="en-US" sz="2800" dirty="0" err="1"/>
              <a:t>tạo</a:t>
            </a:r>
            <a:r>
              <a:rPr lang="en-US" sz="2800" dirty="0"/>
              <a:t> </a:t>
            </a:r>
            <a:r>
              <a:rPr lang="en-US" sz="2800" dirty="0" err="1"/>
              <a:t>cây</a:t>
            </a:r>
            <a:r>
              <a:rPr lang="en-US" sz="2800" dirty="0"/>
              <a:t> con.</a:t>
            </a:r>
          </a:p>
          <a:p>
            <a:r>
              <a:rPr lang="en-US" sz="2800" dirty="0" err="1"/>
              <a:t>Trình</a:t>
            </a:r>
            <a:r>
              <a:rPr lang="en-US" sz="2800" dirty="0"/>
              <a:t> </a:t>
            </a:r>
            <a:r>
              <a:rPr lang="en-US" sz="2800" dirty="0" err="1"/>
              <a:t>tự</a:t>
            </a:r>
            <a:r>
              <a:rPr lang="en-US" sz="2800" dirty="0"/>
              <a:t> </a:t>
            </a:r>
            <a:r>
              <a:rPr lang="en-US" sz="2800" dirty="0" err="1"/>
              <a:t>thực</a:t>
            </a:r>
            <a:r>
              <a:rPr lang="en-US" sz="2800" dirty="0"/>
              <a:t> </a:t>
            </a:r>
            <a:r>
              <a:rPr lang="en-US" sz="2800" dirty="0" err="1"/>
              <a:t>hiện</a:t>
            </a:r>
            <a:r>
              <a:rPr lang="en-US" sz="2800" dirty="0"/>
              <a:t> </a:t>
            </a:r>
            <a:r>
              <a:rPr lang="en-US" sz="2800" dirty="0" err="1"/>
              <a:t>nuôi</a:t>
            </a:r>
            <a:r>
              <a:rPr lang="en-US" sz="2800" dirty="0"/>
              <a:t> </a:t>
            </a:r>
            <a:r>
              <a:rPr lang="en-US" sz="2800" dirty="0" err="1"/>
              <a:t>cấy</a:t>
            </a:r>
            <a:r>
              <a:rPr lang="en-US" sz="2800" dirty="0"/>
              <a:t> </a:t>
            </a:r>
            <a:r>
              <a:rPr lang="en-US" sz="2800" dirty="0" err="1"/>
              <a:t>mô</a:t>
            </a:r>
            <a:r>
              <a:rPr lang="en-US" sz="2800" dirty="0"/>
              <a:t> </a:t>
            </a:r>
            <a:r>
              <a:rPr lang="en-US" sz="2800" dirty="0" err="1"/>
              <a:t>tê</a:t>
            </a:r>
            <a:r>
              <a:rPr lang="en-US" sz="2800" dirty="0"/>
              <a:t>́ </a:t>
            </a:r>
            <a:r>
              <a:rPr lang="en-US" sz="2800" dirty="0" err="1"/>
              <a:t>bào</a:t>
            </a:r>
            <a:r>
              <a:rPr lang="en-US" sz="2800" dirty="0"/>
              <a:t> ở </a:t>
            </a:r>
            <a:r>
              <a:rPr lang="en-US" sz="2800" dirty="0" err="1"/>
              <a:t>thực</a:t>
            </a:r>
            <a:r>
              <a:rPr lang="en-US" sz="2800" dirty="0"/>
              <a:t> </a:t>
            </a:r>
            <a:r>
              <a:rPr lang="en-US" sz="2800" dirty="0" err="1"/>
              <a:t>vật</a:t>
            </a:r>
            <a:r>
              <a:rPr lang="en-US" sz="2800" dirty="0"/>
              <a:t> </a:t>
            </a:r>
            <a:r>
              <a:rPr lang="vi-VN" sz="2800" dirty="0"/>
              <a:t>như thế nào là đúng?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62216" y="3106271"/>
            <a:ext cx="11672047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Đáp</a:t>
            </a:r>
            <a:r>
              <a:rPr lang="en-US" sz="2800" dirty="0"/>
              <a:t> </a:t>
            </a:r>
            <a:r>
              <a:rPr lang="en-US" sz="2800" dirty="0" err="1"/>
              <a:t>án</a:t>
            </a:r>
            <a:r>
              <a:rPr lang="en-US" sz="2800" dirty="0"/>
              <a:t>: 3142</a:t>
            </a:r>
          </a:p>
          <a:p>
            <a:r>
              <a:rPr lang="en-US" sz="2800" dirty="0" err="1"/>
              <a:t>Diễn</a:t>
            </a:r>
            <a:r>
              <a:rPr lang="en-US" sz="2800" dirty="0"/>
              <a:t> </a:t>
            </a:r>
            <a:r>
              <a:rPr lang="en-US" sz="2800" dirty="0" err="1"/>
              <a:t>giải</a:t>
            </a:r>
            <a:r>
              <a:rPr lang="en-US" sz="2800" dirty="0"/>
              <a:t> : </a:t>
            </a:r>
            <a:r>
              <a:rPr lang="vi-VN" sz="2800" dirty="0"/>
              <a:t>Thứ tự đúng là </a:t>
            </a:r>
            <a:r>
              <a:rPr lang="en-US" sz="2800" dirty="0"/>
              <a:t>(3) </a:t>
            </a:r>
            <a:r>
              <a:rPr lang="en-US" sz="2800" dirty="0" err="1"/>
              <a:t>Tách</a:t>
            </a:r>
            <a:r>
              <a:rPr lang="en-US" sz="2800" dirty="0"/>
              <a:t> </a:t>
            </a:r>
            <a:r>
              <a:rPr lang="en-US" sz="2800" dirty="0" err="1"/>
              <a:t>mô</a:t>
            </a:r>
            <a:r>
              <a:rPr lang="en-US" sz="2800" dirty="0"/>
              <a:t> </a:t>
            </a:r>
            <a:r>
              <a:rPr lang="en-US" sz="2800" dirty="0" err="1"/>
              <a:t>phân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từ</a:t>
            </a:r>
            <a:r>
              <a:rPr lang="en-US" sz="2800" dirty="0"/>
              <a:t> </a:t>
            </a:r>
            <a:r>
              <a:rPr lang="en-US" sz="2800" dirty="0" err="1"/>
              <a:t>đỉnh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trưởng</a:t>
            </a:r>
            <a:r>
              <a:rPr lang="en-US" sz="2800" dirty="0"/>
              <a:t> </a:t>
            </a:r>
            <a:r>
              <a:rPr lang="en-US" sz="2800" dirty="0" err="1"/>
              <a:t>hoặc</a:t>
            </a:r>
            <a:r>
              <a:rPr lang="en-US" sz="2800" dirty="0"/>
              <a:t> </a:t>
            </a:r>
            <a:r>
              <a:rPr lang="en-US" sz="2800" dirty="0" err="1"/>
              <a:t>từ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tế</a:t>
            </a:r>
            <a:r>
              <a:rPr lang="en-US" sz="2800" dirty="0"/>
              <a:t> </a:t>
            </a:r>
            <a:r>
              <a:rPr lang="en-US" sz="2800" dirty="0" err="1"/>
              <a:t>bào</a:t>
            </a:r>
            <a:r>
              <a:rPr lang="en-US" sz="2800" dirty="0"/>
              <a:t> </a:t>
            </a:r>
            <a:r>
              <a:rPr lang="en-US" sz="2800" dirty="0" err="1"/>
              <a:t>lá</a:t>
            </a:r>
            <a:r>
              <a:rPr lang="en-US" sz="2800" dirty="0"/>
              <a:t> non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r>
              <a:rPr lang="en-US" sz="2800" dirty="0"/>
              <a:t> (1) </a:t>
            </a:r>
            <a:r>
              <a:rPr lang="en-US" sz="2800" dirty="0" err="1"/>
              <a:t>Nuôi</a:t>
            </a:r>
            <a:r>
              <a:rPr lang="en-US" sz="2800" dirty="0"/>
              <a:t> </a:t>
            </a:r>
            <a:r>
              <a:rPr lang="en-US" sz="2800" dirty="0" err="1"/>
              <a:t>cấy</a:t>
            </a:r>
            <a:r>
              <a:rPr lang="en-US" sz="2800" dirty="0"/>
              <a:t> </a:t>
            </a:r>
            <a:r>
              <a:rPr lang="en-US" sz="2800" dirty="0" err="1"/>
              <a:t>tê</a:t>
            </a:r>
            <a:r>
              <a:rPr lang="en-US" sz="2800" dirty="0"/>
              <a:t>́ </a:t>
            </a:r>
            <a:r>
              <a:rPr lang="en-US" sz="2800" dirty="0" err="1"/>
              <a:t>bào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môi</a:t>
            </a:r>
            <a:r>
              <a:rPr lang="en-US" sz="2800" dirty="0"/>
              <a:t> </a:t>
            </a:r>
            <a:r>
              <a:rPr lang="en-US" sz="2800" dirty="0" err="1"/>
              <a:t>trường</a:t>
            </a:r>
            <a:r>
              <a:rPr lang="en-US" sz="2800" dirty="0"/>
              <a:t> </a:t>
            </a:r>
            <a:r>
              <a:rPr lang="en-US" sz="2800" dirty="0" err="1"/>
              <a:t>dinh</a:t>
            </a:r>
            <a:r>
              <a:rPr lang="en-US" sz="2800" dirty="0"/>
              <a:t> </a:t>
            </a:r>
            <a:r>
              <a:rPr lang="en-US" sz="2800" dirty="0" err="1"/>
              <a:t>dưỡng</a:t>
            </a:r>
            <a:r>
              <a:rPr lang="en-US" sz="2800" dirty="0"/>
              <a:t> </a:t>
            </a:r>
            <a:r>
              <a:rPr lang="en-US" sz="2800" dirty="0" err="1"/>
              <a:t>thích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tạo</a:t>
            </a:r>
            <a:r>
              <a:rPr lang="en-US" sz="2800" dirty="0"/>
              <a:t> </a:t>
            </a:r>
            <a:r>
              <a:rPr lang="en-US" sz="2800" dirty="0" err="1"/>
              <a:t>mô</a:t>
            </a:r>
            <a:r>
              <a:rPr lang="en-US" sz="2800" dirty="0"/>
              <a:t> </a:t>
            </a:r>
            <a:r>
              <a:rPr lang="en-US" sz="2800" dirty="0" err="1"/>
              <a:t>sẹo</a:t>
            </a:r>
            <a:r>
              <a:rPr lang="en-US" sz="2800" dirty="0"/>
              <a:t>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r>
              <a:rPr lang="en-US" sz="2800" dirty="0"/>
              <a:t>(4) </a:t>
            </a:r>
            <a:r>
              <a:rPr lang="en-US" sz="2800" dirty="0" err="1"/>
              <a:t>Nuôi</a:t>
            </a:r>
            <a:r>
              <a:rPr lang="en-US" sz="2800" dirty="0"/>
              <a:t> </a:t>
            </a:r>
            <a:r>
              <a:rPr lang="en-US" sz="2800" dirty="0" err="1"/>
              <a:t>cấy</a:t>
            </a:r>
            <a:r>
              <a:rPr lang="en-US" sz="2800" dirty="0"/>
              <a:t> </a:t>
            </a:r>
            <a:r>
              <a:rPr lang="en-US" sz="2800" dirty="0" err="1"/>
              <a:t>mô</a:t>
            </a:r>
            <a:r>
              <a:rPr lang="en-US" sz="2800" dirty="0"/>
              <a:t> </a:t>
            </a:r>
            <a:r>
              <a:rPr lang="en-US" sz="2800" dirty="0" err="1"/>
              <a:t>sẹo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môi</a:t>
            </a:r>
            <a:r>
              <a:rPr lang="en-US" sz="2800" dirty="0"/>
              <a:t> </a:t>
            </a:r>
            <a:r>
              <a:rPr lang="en-US" sz="2800" dirty="0" err="1"/>
              <a:t>trường</a:t>
            </a:r>
            <a:r>
              <a:rPr lang="en-US" sz="2800" dirty="0"/>
              <a:t> </a:t>
            </a:r>
            <a:r>
              <a:rPr lang="en-US" sz="2800" dirty="0" err="1"/>
              <a:t>dinh</a:t>
            </a:r>
            <a:r>
              <a:rPr lang="en-US" sz="2800" dirty="0"/>
              <a:t> </a:t>
            </a:r>
            <a:r>
              <a:rPr lang="en-US" sz="2800" dirty="0" err="1"/>
              <a:t>dưỡng</a:t>
            </a:r>
            <a:r>
              <a:rPr lang="en-US" sz="2800" dirty="0"/>
              <a:t> </a:t>
            </a:r>
            <a:r>
              <a:rPr lang="en-US" sz="2800" dirty="0" err="1"/>
              <a:t>thích</a:t>
            </a:r>
            <a:r>
              <a:rPr lang="en-US" sz="2800" dirty="0"/>
              <a:t> </a:t>
            </a:r>
            <a:r>
              <a:rPr lang="en-US" sz="2800" dirty="0" err="1"/>
              <a:t>hợp</a:t>
            </a:r>
            <a:r>
              <a:rPr lang="en-US" sz="2800" dirty="0"/>
              <a:t> </a:t>
            </a:r>
            <a:r>
              <a:rPr lang="en-US" sz="2800" dirty="0" err="1"/>
              <a:t>đê</a:t>
            </a:r>
            <a:r>
              <a:rPr lang="en-US" sz="2800" dirty="0"/>
              <a:t>̉ </a:t>
            </a:r>
            <a:r>
              <a:rPr lang="en-US" sz="2800" dirty="0" err="1"/>
              <a:t>tạo</a:t>
            </a:r>
            <a:r>
              <a:rPr lang="en-US" sz="2800" dirty="0"/>
              <a:t> </a:t>
            </a:r>
            <a:r>
              <a:rPr lang="en-US" sz="2800" dirty="0" err="1"/>
              <a:t>cây</a:t>
            </a:r>
            <a:r>
              <a:rPr lang="en-US" sz="2800" dirty="0"/>
              <a:t> con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r>
              <a:rPr lang="en-US" sz="2800" dirty="0"/>
              <a:t>(2) </a:t>
            </a:r>
            <a:r>
              <a:rPr lang="en-US" sz="2800" dirty="0" err="1"/>
              <a:t>Chuyển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cây</a:t>
            </a:r>
            <a:r>
              <a:rPr lang="en-US" sz="2800" dirty="0"/>
              <a:t> non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trồng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bầu</a:t>
            </a:r>
            <a:r>
              <a:rPr lang="en-US" sz="2800" dirty="0"/>
              <a:t> </a:t>
            </a:r>
            <a:r>
              <a:rPr lang="en-US" sz="2800" dirty="0" err="1"/>
              <a:t>đất</a:t>
            </a:r>
            <a:r>
              <a:rPr lang="en-US" sz="2800" dirty="0"/>
              <a:t> </a:t>
            </a:r>
            <a:r>
              <a:rPr lang="en-US" sz="2800" dirty="0" err="1"/>
              <a:t>hoặc</a:t>
            </a:r>
            <a:r>
              <a:rPr lang="en-US" sz="2800" dirty="0"/>
              <a:t> </a:t>
            </a:r>
            <a:r>
              <a:rPr lang="en-US" sz="2800" dirty="0" err="1"/>
              <a:t>vườn</a:t>
            </a:r>
            <a:r>
              <a:rPr lang="en-US" sz="2800" dirty="0"/>
              <a:t> </a:t>
            </a:r>
            <a:r>
              <a:rPr lang="en-US" sz="2800" dirty="0" err="1"/>
              <a:t>ươm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05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398494" y="155575"/>
            <a:ext cx="9533965" cy="6473825"/>
            <a:chOff x="851" y="3127"/>
            <a:chExt cx="9998" cy="7445"/>
          </a:xfrm>
        </p:grpSpPr>
        <p:pic>
          <p:nvPicPr>
            <p:cNvPr id="1027" name="Picture 3" descr="So-do-khai-quat-on-tap-chuong-4-Chu-ki-te-bao-phan-bao-va-cong-nghe-te-ba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1" y="3127"/>
              <a:ext cx="9998" cy="74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AutoShape 4"/>
            <p:cNvSpPr>
              <a:spLocks noChangeArrowheads="1"/>
            </p:cNvSpPr>
            <p:nvPr/>
          </p:nvSpPr>
          <p:spPr bwMode="auto">
            <a:xfrm>
              <a:off x="4290" y="3270"/>
              <a:ext cx="1590" cy="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AutoShape 5"/>
            <p:cNvSpPr>
              <a:spLocks noChangeArrowheads="1"/>
            </p:cNvSpPr>
            <p:nvPr/>
          </p:nvSpPr>
          <p:spPr bwMode="auto">
            <a:xfrm>
              <a:off x="6465" y="3210"/>
              <a:ext cx="1860" cy="33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>
              <a:off x="5655" y="6180"/>
              <a:ext cx="1860" cy="315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6570" y="3840"/>
              <a:ext cx="1590" cy="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AutoShape 8"/>
            <p:cNvSpPr>
              <a:spLocks noChangeArrowheads="1"/>
            </p:cNvSpPr>
            <p:nvPr/>
          </p:nvSpPr>
          <p:spPr bwMode="auto">
            <a:xfrm>
              <a:off x="5535" y="5040"/>
              <a:ext cx="2655" cy="345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AutoShape 9"/>
            <p:cNvSpPr>
              <a:spLocks noChangeArrowheads="1"/>
            </p:cNvSpPr>
            <p:nvPr/>
          </p:nvSpPr>
          <p:spPr bwMode="auto">
            <a:xfrm>
              <a:off x="5460" y="5610"/>
              <a:ext cx="600" cy="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AutoShape 10"/>
            <p:cNvSpPr>
              <a:spLocks noChangeArrowheads="1"/>
            </p:cNvSpPr>
            <p:nvPr/>
          </p:nvSpPr>
          <p:spPr bwMode="auto">
            <a:xfrm>
              <a:off x="6225" y="5595"/>
              <a:ext cx="975" cy="33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AutoShape 11"/>
            <p:cNvSpPr>
              <a:spLocks noChangeArrowheads="1"/>
            </p:cNvSpPr>
            <p:nvPr/>
          </p:nvSpPr>
          <p:spPr bwMode="auto">
            <a:xfrm>
              <a:off x="7335" y="5595"/>
              <a:ext cx="825" cy="36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AutoShape 12"/>
            <p:cNvSpPr>
              <a:spLocks noChangeArrowheads="1"/>
            </p:cNvSpPr>
            <p:nvPr/>
          </p:nvSpPr>
          <p:spPr bwMode="auto">
            <a:xfrm>
              <a:off x="8370" y="5640"/>
              <a:ext cx="600" cy="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AutoShape 13"/>
            <p:cNvSpPr>
              <a:spLocks noChangeArrowheads="1"/>
            </p:cNvSpPr>
            <p:nvPr/>
          </p:nvSpPr>
          <p:spPr bwMode="auto">
            <a:xfrm>
              <a:off x="9045" y="5595"/>
              <a:ext cx="600" cy="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AutoShape 14"/>
            <p:cNvSpPr>
              <a:spLocks noChangeArrowheads="1"/>
            </p:cNvSpPr>
            <p:nvPr/>
          </p:nvSpPr>
          <p:spPr bwMode="auto">
            <a:xfrm>
              <a:off x="5670" y="7155"/>
              <a:ext cx="1860" cy="315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AutoShape 15"/>
            <p:cNvSpPr>
              <a:spLocks noChangeArrowheads="1"/>
            </p:cNvSpPr>
            <p:nvPr/>
          </p:nvSpPr>
          <p:spPr bwMode="auto">
            <a:xfrm>
              <a:off x="4170" y="8880"/>
              <a:ext cx="1860" cy="315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AutoShape 16"/>
            <p:cNvSpPr>
              <a:spLocks noChangeArrowheads="1"/>
            </p:cNvSpPr>
            <p:nvPr/>
          </p:nvSpPr>
          <p:spPr bwMode="auto">
            <a:xfrm>
              <a:off x="6210" y="9000"/>
              <a:ext cx="1080" cy="27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AutoShape 17"/>
            <p:cNvSpPr>
              <a:spLocks noChangeArrowheads="1"/>
            </p:cNvSpPr>
            <p:nvPr/>
          </p:nvSpPr>
          <p:spPr bwMode="auto">
            <a:xfrm>
              <a:off x="7500" y="8865"/>
              <a:ext cx="1215" cy="39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AutoShape 18"/>
            <p:cNvSpPr>
              <a:spLocks noChangeArrowheads="1"/>
            </p:cNvSpPr>
            <p:nvPr/>
          </p:nvSpPr>
          <p:spPr bwMode="auto">
            <a:xfrm>
              <a:off x="8880" y="8805"/>
              <a:ext cx="1470" cy="51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AutoShape 19"/>
            <p:cNvSpPr>
              <a:spLocks noChangeArrowheads="1"/>
            </p:cNvSpPr>
            <p:nvPr/>
          </p:nvSpPr>
          <p:spPr bwMode="auto">
            <a:xfrm>
              <a:off x="6210" y="9465"/>
              <a:ext cx="600" cy="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AutoShape 20"/>
            <p:cNvSpPr>
              <a:spLocks noChangeArrowheads="1"/>
            </p:cNvSpPr>
            <p:nvPr/>
          </p:nvSpPr>
          <p:spPr bwMode="auto">
            <a:xfrm>
              <a:off x="8670" y="9510"/>
              <a:ext cx="600" cy="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AutoShape 21"/>
            <p:cNvSpPr>
              <a:spLocks noChangeArrowheads="1"/>
            </p:cNvSpPr>
            <p:nvPr/>
          </p:nvSpPr>
          <p:spPr bwMode="auto">
            <a:xfrm>
              <a:off x="7785" y="9510"/>
              <a:ext cx="600" cy="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AutoShape 22"/>
            <p:cNvSpPr>
              <a:spLocks noChangeArrowheads="1"/>
            </p:cNvSpPr>
            <p:nvPr/>
          </p:nvSpPr>
          <p:spPr bwMode="auto">
            <a:xfrm>
              <a:off x="7020" y="9525"/>
              <a:ext cx="600" cy="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AutoShape 23"/>
            <p:cNvSpPr>
              <a:spLocks noChangeArrowheads="1"/>
            </p:cNvSpPr>
            <p:nvPr/>
          </p:nvSpPr>
          <p:spPr bwMode="auto">
            <a:xfrm>
              <a:off x="9300" y="9525"/>
              <a:ext cx="600" cy="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AutoShape 24"/>
            <p:cNvSpPr>
              <a:spLocks noChangeArrowheads="1"/>
            </p:cNvSpPr>
            <p:nvPr/>
          </p:nvSpPr>
          <p:spPr bwMode="auto">
            <a:xfrm>
              <a:off x="5610" y="10095"/>
              <a:ext cx="1155" cy="39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AutoShape 25"/>
            <p:cNvSpPr>
              <a:spLocks noChangeArrowheads="1"/>
            </p:cNvSpPr>
            <p:nvPr/>
          </p:nvSpPr>
          <p:spPr bwMode="auto">
            <a:xfrm>
              <a:off x="7875" y="10185"/>
              <a:ext cx="600" cy="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AutoShape 26"/>
            <p:cNvSpPr>
              <a:spLocks noChangeArrowheads="1"/>
            </p:cNvSpPr>
            <p:nvPr/>
          </p:nvSpPr>
          <p:spPr bwMode="auto">
            <a:xfrm>
              <a:off x="7005" y="10170"/>
              <a:ext cx="600" cy="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AutoShape 27"/>
            <p:cNvSpPr>
              <a:spLocks noChangeArrowheads="1"/>
            </p:cNvSpPr>
            <p:nvPr/>
          </p:nvSpPr>
          <p:spPr bwMode="auto">
            <a:xfrm>
              <a:off x="8715" y="10140"/>
              <a:ext cx="600" cy="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6186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o-do-khai-quat-on-tap-chuong-4-Chu-ki-te-bao-phan-bao-va-cong-nghe-te-b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765" y="124198"/>
            <a:ext cx="10098741" cy="6733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86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89212"/>
            <a:ext cx="1208890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70C0"/>
                </a:solidFill>
              </a:rPr>
              <a:t>Phân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công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nhiệm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vụ</a:t>
            </a:r>
            <a:r>
              <a:rPr lang="en-US" sz="3600" dirty="0" smtClean="0">
                <a:solidFill>
                  <a:srgbClr val="0070C0"/>
                </a:solidFill>
              </a:rPr>
              <a:t> 4 </a:t>
            </a:r>
            <a:r>
              <a:rPr lang="en-US" sz="3600" dirty="0" err="1" smtClean="0">
                <a:solidFill>
                  <a:srgbClr val="0070C0"/>
                </a:solidFill>
              </a:rPr>
              <a:t>nhóm</a:t>
            </a:r>
            <a:r>
              <a:rPr lang="en-US" sz="3600" dirty="0" smtClean="0">
                <a:solidFill>
                  <a:srgbClr val="0070C0"/>
                </a:solidFill>
              </a:rPr>
              <a:t> :</a:t>
            </a:r>
          </a:p>
          <a:p>
            <a:r>
              <a:rPr lang="vi-VN" sz="3600" dirty="0" smtClean="0">
                <a:solidFill>
                  <a:srgbClr val="0070C0"/>
                </a:solidFill>
              </a:rPr>
              <a:t>-</a:t>
            </a:r>
            <a:r>
              <a:rPr lang="en-US" sz="3600" dirty="0" err="1">
                <a:solidFill>
                  <a:srgbClr val="0070C0"/>
                </a:solidFill>
              </a:rPr>
              <a:t>Nhóm</a:t>
            </a:r>
            <a:r>
              <a:rPr lang="en-US" sz="3600" dirty="0">
                <a:solidFill>
                  <a:srgbClr val="0070C0"/>
                </a:solidFill>
              </a:rPr>
              <a:t> 1: </a:t>
            </a:r>
            <a:r>
              <a:rPr lang="en-US" sz="3600" dirty="0" err="1">
                <a:solidFill>
                  <a:srgbClr val="0070C0"/>
                </a:solidFill>
              </a:rPr>
              <a:t>thực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hiện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nghiên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cứu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và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trả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lời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câu</a:t>
            </a:r>
            <a:r>
              <a:rPr lang="en-US" sz="3600" dirty="0">
                <a:solidFill>
                  <a:srgbClr val="0070C0"/>
                </a:solidFill>
              </a:rPr>
              <a:t> 1,2.</a:t>
            </a:r>
          </a:p>
          <a:p>
            <a:r>
              <a:rPr lang="vi-VN" sz="3600" dirty="0">
                <a:solidFill>
                  <a:srgbClr val="0070C0"/>
                </a:solidFill>
              </a:rPr>
              <a:t>-</a:t>
            </a:r>
            <a:r>
              <a:rPr lang="en-US" sz="3600" dirty="0" err="1">
                <a:solidFill>
                  <a:srgbClr val="0070C0"/>
                </a:solidFill>
              </a:rPr>
              <a:t>Nhóm</a:t>
            </a:r>
            <a:r>
              <a:rPr lang="en-US" sz="3600" dirty="0">
                <a:solidFill>
                  <a:srgbClr val="0070C0"/>
                </a:solidFill>
              </a:rPr>
              <a:t> 2: </a:t>
            </a:r>
            <a:r>
              <a:rPr lang="en-US" sz="3600" dirty="0" err="1">
                <a:solidFill>
                  <a:srgbClr val="0070C0"/>
                </a:solidFill>
              </a:rPr>
              <a:t>thực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hiện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nghiên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cứu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và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trả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lời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câu</a:t>
            </a:r>
            <a:r>
              <a:rPr lang="en-US" sz="3600" dirty="0">
                <a:solidFill>
                  <a:srgbClr val="0070C0"/>
                </a:solidFill>
              </a:rPr>
              <a:t> 3.</a:t>
            </a:r>
          </a:p>
          <a:p>
            <a:r>
              <a:rPr lang="vi-VN" sz="3600" dirty="0">
                <a:solidFill>
                  <a:srgbClr val="0070C0"/>
                </a:solidFill>
              </a:rPr>
              <a:t>-</a:t>
            </a:r>
            <a:r>
              <a:rPr lang="en-US" sz="3600" dirty="0" err="1">
                <a:solidFill>
                  <a:srgbClr val="0070C0"/>
                </a:solidFill>
              </a:rPr>
              <a:t>Nhóm</a:t>
            </a:r>
            <a:r>
              <a:rPr lang="en-US" sz="3600" dirty="0">
                <a:solidFill>
                  <a:srgbClr val="0070C0"/>
                </a:solidFill>
              </a:rPr>
              <a:t> 3: </a:t>
            </a:r>
            <a:r>
              <a:rPr lang="en-US" sz="3600" dirty="0" err="1">
                <a:solidFill>
                  <a:srgbClr val="0070C0"/>
                </a:solidFill>
              </a:rPr>
              <a:t>thực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hiện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nghiên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cứu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và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hoàn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thành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nội</a:t>
            </a:r>
            <a:r>
              <a:rPr lang="en-US" sz="3600" dirty="0">
                <a:solidFill>
                  <a:srgbClr val="0070C0"/>
                </a:solidFill>
              </a:rPr>
              <a:t> dung </a:t>
            </a:r>
            <a:r>
              <a:rPr lang="en-US" sz="3600" dirty="0" err="1">
                <a:solidFill>
                  <a:srgbClr val="0070C0"/>
                </a:solidFill>
              </a:rPr>
              <a:t>câu</a:t>
            </a:r>
            <a:r>
              <a:rPr lang="en-US" sz="3600" dirty="0">
                <a:solidFill>
                  <a:srgbClr val="0070C0"/>
                </a:solidFill>
              </a:rPr>
              <a:t> 4.</a:t>
            </a:r>
          </a:p>
          <a:p>
            <a:r>
              <a:rPr lang="vi-VN" sz="3600" dirty="0">
                <a:solidFill>
                  <a:srgbClr val="0070C0"/>
                </a:solidFill>
              </a:rPr>
              <a:t>-</a:t>
            </a:r>
            <a:r>
              <a:rPr lang="en-US" sz="3600" dirty="0" err="1">
                <a:solidFill>
                  <a:srgbClr val="0070C0"/>
                </a:solidFill>
              </a:rPr>
              <a:t>Nhóm</a:t>
            </a:r>
            <a:r>
              <a:rPr lang="en-US" sz="3600" dirty="0">
                <a:solidFill>
                  <a:srgbClr val="0070C0"/>
                </a:solidFill>
              </a:rPr>
              <a:t> 4: </a:t>
            </a:r>
            <a:r>
              <a:rPr lang="en-US" sz="3600" dirty="0" err="1">
                <a:solidFill>
                  <a:srgbClr val="0070C0"/>
                </a:solidFill>
              </a:rPr>
              <a:t>thực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hiện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nghiên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cứu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và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hoàn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thành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nội</a:t>
            </a:r>
            <a:r>
              <a:rPr lang="en-US" sz="3600" dirty="0">
                <a:solidFill>
                  <a:srgbClr val="0070C0"/>
                </a:solidFill>
              </a:rPr>
              <a:t> dung </a:t>
            </a:r>
            <a:r>
              <a:rPr lang="en-US" sz="3600" dirty="0" err="1">
                <a:solidFill>
                  <a:srgbClr val="0070C0"/>
                </a:solidFill>
              </a:rPr>
              <a:t>câu</a:t>
            </a:r>
            <a:r>
              <a:rPr lang="en-US" sz="3600" dirty="0">
                <a:solidFill>
                  <a:srgbClr val="0070C0"/>
                </a:solidFill>
              </a:rPr>
              <a:t> 5,6.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2955131" y="215153"/>
            <a:ext cx="5976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000" b="1" dirty="0">
                <a:solidFill>
                  <a:srgbClr val="7030A0"/>
                </a:solidFill>
              </a:rPr>
              <a:t>II.BÀI TẬP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72720" y="4228533"/>
            <a:ext cx="86899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dirty="0" err="1">
                <a:solidFill>
                  <a:srgbClr val="00B050"/>
                </a:solidFill>
              </a:rPr>
              <a:t>Các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nhóm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thảo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luận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xong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thực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hiện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trình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bày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sản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phẩm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của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mình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20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9282" y="134471"/>
            <a:ext cx="1188271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0070C0"/>
                </a:solidFill>
              </a:rPr>
              <a:t>Câu</a:t>
            </a:r>
            <a:r>
              <a:rPr lang="en-US" sz="4400" dirty="0">
                <a:solidFill>
                  <a:srgbClr val="0070C0"/>
                </a:solidFill>
              </a:rPr>
              <a:t> 1.Trong </a:t>
            </a:r>
            <a:r>
              <a:rPr lang="en-US" sz="4400" dirty="0" err="1">
                <a:solidFill>
                  <a:srgbClr val="0070C0"/>
                </a:solidFill>
              </a:rPr>
              <a:t>cơ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thể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sinh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vật</a:t>
            </a:r>
            <a:r>
              <a:rPr lang="en-US" sz="4400" dirty="0">
                <a:solidFill>
                  <a:srgbClr val="0070C0"/>
                </a:solidFill>
              </a:rPr>
              <a:t>, </a:t>
            </a:r>
            <a:r>
              <a:rPr lang="en-US" sz="4400" dirty="0" err="1">
                <a:solidFill>
                  <a:srgbClr val="0070C0"/>
                </a:solidFill>
              </a:rPr>
              <a:t>để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tăng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nhanh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số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lượng</a:t>
            </a:r>
            <a:r>
              <a:rPr lang="en-US" sz="4400" dirty="0">
                <a:solidFill>
                  <a:srgbClr val="0070C0"/>
                </a:solidFill>
              </a:rPr>
              <a:t>, </a:t>
            </a:r>
            <a:r>
              <a:rPr lang="en-US" sz="4400" dirty="0" err="1">
                <a:solidFill>
                  <a:srgbClr val="0070C0"/>
                </a:solidFill>
              </a:rPr>
              <a:t>bạch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cầu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có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hình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thức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sinh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sản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trực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phân</a:t>
            </a:r>
            <a:r>
              <a:rPr lang="en-US" sz="4400" dirty="0">
                <a:solidFill>
                  <a:srgbClr val="0070C0"/>
                </a:solidFill>
              </a:rPr>
              <a:t> (</a:t>
            </a:r>
            <a:r>
              <a:rPr lang="en-US" sz="4400" dirty="0" err="1">
                <a:solidFill>
                  <a:srgbClr val="0070C0"/>
                </a:solidFill>
              </a:rPr>
              <a:t>là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sự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nhân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đôi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không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có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sự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nhân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đôi</a:t>
            </a:r>
            <a:r>
              <a:rPr lang="en-US" sz="4400" dirty="0">
                <a:solidFill>
                  <a:srgbClr val="0070C0"/>
                </a:solidFill>
              </a:rPr>
              <a:t> DNA </a:t>
            </a:r>
            <a:r>
              <a:rPr lang="en-US" sz="4400" dirty="0" err="1">
                <a:solidFill>
                  <a:srgbClr val="0070C0"/>
                </a:solidFill>
              </a:rPr>
              <a:t>hoặc</a:t>
            </a:r>
            <a:r>
              <a:rPr lang="en-US" sz="4400" dirty="0">
                <a:solidFill>
                  <a:srgbClr val="0070C0"/>
                </a:solidFill>
              </a:rPr>
              <a:t> NST).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9282" y="2535128"/>
            <a:ext cx="1188271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002060"/>
                </a:solidFill>
              </a:rPr>
              <a:t>Câu</a:t>
            </a:r>
            <a:r>
              <a:rPr lang="en-US" sz="4400" dirty="0">
                <a:solidFill>
                  <a:srgbClr val="002060"/>
                </a:solidFill>
              </a:rPr>
              <a:t> 2.Nguyên </a:t>
            </a:r>
            <a:r>
              <a:rPr lang="en-US" sz="4400" dirty="0" err="1">
                <a:solidFill>
                  <a:srgbClr val="002060"/>
                </a:solidFill>
              </a:rPr>
              <a:t>phân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thuộc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chu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kỳ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tế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bào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vì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tế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bào</a:t>
            </a:r>
            <a:r>
              <a:rPr lang="en-US" sz="4400" dirty="0">
                <a:solidFill>
                  <a:srgbClr val="002060"/>
                </a:solidFill>
              </a:rPr>
              <a:t> con </a:t>
            </a:r>
            <a:r>
              <a:rPr lang="en-US" sz="4400" dirty="0" err="1">
                <a:solidFill>
                  <a:srgbClr val="002060"/>
                </a:solidFill>
              </a:rPr>
              <a:t>sau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khi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được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tạo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ra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có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thể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tiếp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tục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phân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bào</a:t>
            </a:r>
            <a:r>
              <a:rPr lang="en-US" sz="4400" dirty="0">
                <a:solidFill>
                  <a:srgbClr val="002060"/>
                </a:solidFill>
              </a:rPr>
              <a:t>, </a:t>
            </a:r>
            <a:r>
              <a:rPr lang="en-US" sz="4400" dirty="0" err="1">
                <a:solidFill>
                  <a:srgbClr val="002060"/>
                </a:solidFill>
              </a:rPr>
              <a:t>còn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tế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bào</a:t>
            </a:r>
            <a:r>
              <a:rPr lang="en-US" sz="4400" dirty="0">
                <a:solidFill>
                  <a:srgbClr val="002060"/>
                </a:solidFill>
              </a:rPr>
              <a:t> con </a:t>
            </a:r>
            <a:r>
              <a:rPr lang="en-US" sz="4400" dirty="0" err="1">
                <a:solidFill>
                  <a:srgbClr val="002060"/>
                </a:solidFill>
              </a:rPr>
              <a:t>của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quá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trình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giảm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phân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thì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không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thể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tiếp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tục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phân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bào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nữa</a:t>
            </a:r>
            <a:r>
              <a:rPr lang="en-US" sz="4400" dirty="0">
                <a:solidFill>
                  <a:srgbClr val="002060"/>
                </a:solidFill>
              </a:rPr>
              <a:t>, </a:t>
            </a:r>
            <a:r>
              <a:rPr lang="en-US" sz="4400" dirty="0" err="1">
                <a:solidFill>
                  <a:srgbClr val="002060"/>
                </a:solidFill>
              </a:rPr>
              <a:t>nên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không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thuộc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chu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kỳ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tế</a:t>
            </a:r>
            <a:r>
              <a:rPr lang="en-US" sz="4400" dirty="0">
                <a:solidFill>
                  <a:srgbClr val="002060"/>
                </a:solidFill>
              </a:rPr>
              <a:t> </a:t>
            </a:r>
            <a:r>
              <a:rPr lang="en-US" sz="4400" dirty="0" err="1">
                <a:solidFill>
                  <a:srgbClr val="002060"/>
                </a:solidFill>
              </a:rPr>
              <a:t>bào</a:t>
            </a:r>
            <a:r>
              <a:rPr lang="en-US" sz="4400" dirty="0">
                <a:solidFill>
                  <a:srgbClr val="002060"/>
                </a:solidFill>
              </a:rPr>
              <a:t>.</a:t>
            </a:r>
          </a:p>
          <a:p>
            <a:endParaRPr lang="en-US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49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977" y="307077"/>
            <a:ext cx="319591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/>
              <a:t>Câu</a:t>
            </a:r>
            <a:r>
              <a:rPr lang="en-US" sz="4400" dirty="0"/>
              <a:t> 3.</a:t>
            </a:r>
          </a:p>
          <a:p>
            <a:endParaRPr lang="en-US" dirty="0"/>
          </a:p>
        </p:txBody>
      </p:sp>
      <p:pic>
        <p:nvPicPr>
          <p:cNvPr id="3075" name="Picture 3" descr="o-4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2" y="1048435"/>
            <a:ext cx="10720662" cy="4172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bai-tap-3-trang-105-sinh-hoc-10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547" y="1173898"/>
            <a:ext cx="10218691" cy="4226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5373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5082" y="2867061"/>
            <a:ext cx="997771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/>
              <a:t>Câu</a:t>
            </a:r>
            <a:r>
              <a:rPr lang="en-US" sz="4400" dirty="0"/>
              <a:t> 4. 2 </a:t>
            </a:r>
            <a:r>
              <a:rPr lang="en-US" sz="4400" dirty="0">
                <a:sym typeface="Wingdings" panose="05000000000000000000" pitchFamily="2" charset="2"/>
              </a:rPr>
              <a:t></a:t>
            </a:r>
            <a:r>
              <a:rPr lang="en-US" sz="4400" dirty="0"/>
              <a:t> 1 </a:t>
            </a:r>
            <a:r>
              <a:rPr lang="en-US" sz="4400" dirty="0">
                <a:sym typeface="Wingdings" panose="05000000000000000000" pitchFamily="2" charset="2"/>
              </a:rPr>
              <a:t></a:t>
            </a:r>
            <a:r>
              <a:rPr lang="en-US" sz="4400" dirty="0"/>
              <a:t> 5 </a:t>
            </a:r>
            <a:r>
              <a:rPr lang="en-US" sz="4400" dirty="0">
                <a:sym typeface="Wingdings" panose="05000000000000000000" pitchFamily="2" charset="2"/>
              </a:rPr>
              <a:t></a:t>
            </a:r>
            <a:r>
              <a:rPr lang="en-US" sz="4400" dirty="0"/>
              <a:t>6 </a:t>
            </a:r>
            <a:r>
              <a:rPr lang="en-US" sz="4400" dirty="0">
                <a:sym typeface="Wingdings" panose="05000000000000000000" pitchFamily="2" charset="2"/>
              </a:rPr>
              <a:t></a:t>
            </a:r>
            <a:r>
              <a:rPr lang="en-US" sz="4400" dirty="0"/>
              <a:t> 3 </a:t>
            </a:r>
            <a:r>
              <a:rPr lang="en-US" sz="4400" dirty="0">
                <a:sym typeface="Wingdings" panose="05000000000000000000" pitchFamily="2" charset="2"/>
              </a:rPr>
              <a:t></a:t>
            </a:r>
            <a:r>
              <a:rPr lang="en-US" sz="4400" dirty="0"/>
              <a:t> 8 </a:t>
            </a:r>
            <a:r>
              <a:rPr lang="en-US" sz="4400" dirty="0">
                <a:sym typeface="Wingdings" panose="05000000000000000000" pitchFamily="2" charset="2"/>
              </a:rPr>
              <a:t></a:t>
            </a:r>
            <a:r>
              <a:rPr lang="en-US" sz="4400" dirty="0"/>
              <a:t> 4 </a:t>
            </a:r>
            <a:r>
              <a:rPr lang="en-US" sz="4400" dirty="0">
                <a:sym typeface="Wingdings" panose="05000000000000000000" pitchFamily="2" charset="2"/>
              </a:rPr>
              <a:t></a:t>
            </a:r>
            <a:r>
              <a:rPr lang="en-US" sz="4400" dirty="0"/>
              <a:t> 7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71282" y="3913501"/>
            <a:ext cx="1112071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/>
              <a:t>Câu</a:t>
            </a:r>
            <a:r>
              <a:rPr lang="en-US" sz="4400" dirty="0"/>
              <a:t> 5.</a:t>
            </a:r>
          </a:p>
          <a:p>
            <a:r>
              <a:rPr lang="en-US" sz="4400" dirty="0" err="1"/>
              <a:t>Nguyên</a:t>
            </a:r>
            <a:r>
              <a:rPr lang="en-US" sz="4400" dirty="0"/>
              <a:t> </a:t>
            </a:r>
            <a:r>
              <a:rPr lang="en-US" sz="4400" dirty="0" err="1"/>
              <a:t>phân</a:t>
            </a:r>
            <a:r>
              <a:rPr lang="en-US" sz="4400" dirty="0"/>
              <a:t>: 2,3,4,8,10</a:t>
            </a:r>
          </a:p>
          <a:p>
            <a:r>
              <a:rPr lang="en-US" sz="4400" dirty="0" err="1"/>
              <a:t>Giảm</a:t>
            </a:r>
            <a:r>
              <a:rPr lang="en-US" sz="4400" dirty="0"/>
              <a:t> </a:t>
            </a:r>
            <a:r>
              <a:rPr lang="en-US" sz="4400" dirty="0" err="1"/>
              <a:t>phân</a:t>
            </a:r>
            <a:r>
              <a:rPr lang="en-US" sz="4400" dirty="0"/>
              <a:t>: 1,5,6,7,9</a:t>
            </a:r>
          </a:p>
          <a:p>
            <a:endParaRPr lang="en-US" sz="4400" dirty="0"/>
          </a:p>
        </p:txBody>
      </p:sp>
      <p:pic>
        <p:nvPicPr>
          <p:cNvPr id="4098" name="Picture 2" descr="o-4-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706" y="77264"/>
            <a:ext cx="9771949" cy="2441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776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60075" y="1186881"/>
            <a:ext cx="797410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/>
              <a:t>Câu</a:t>
            </a:r>
            <a:r>
              <a:rPr lang="en-US" sz="4400" dirty="0"/>
              <a:t> 6.</a:t>
            </a:r>
          </a:p>
          <a:p>
            <a:r>
              <a:rPr lang="en-US" sz="4400" dirty="0"/>
              <a:t>A-</a:t>
            </a:r>
            <a:r>
              <a:rPr lang="en-US" sz="4400" dirty="0" err="1"/>
              <a:t>Chuyển</a:t>
            </a:r>
            <a:r>
              <a:rPr lang="en-US" sz="4400" dirty="0"/>
              <a:t> </a:t>
            </a:r>
            <a:r>
              <a:rPr lang="en-US" sz="4400" dirty="0" err="1"/>
              <a:t>nhân</a:t>
            </a:r>
            <a:r>
              <a:rPr lang="en-US" sz="4400" dirty="0"/>
              <a:t> </a:t>
            </a:r>
            <a:r>
              <a:rPr lang="en-US" sz="4400" dirty="0" err="1"/>
              <a:t>vào</a:t>
            </a:r>
            <a:r>
              <a:rPr lang="en-US" sz="4400" dirty="0"/>
              <a:t> TB </a:t>
            </a:r>
            <a:r>
              <a:rPr lang="en-US" sz="4400" dirty="0" err="1"/>
              <a:t>trứng</a:t>
            </a:r>
            <a:endParaRPr lang="en-US" sz="4400" dirty="0"/>
          </a:p>
          <a:p>
            <a:r>
              <a:rPr lang="en-US" sz="4400" dirty="0"/>
              <a:t>B-</a:t>
            </a:r>
            <a:r>
              <a:rPr lang="en-US" sz="4400" dirty="0" err="1"/>
              <a:t>Nuôi</a:t>
            </a:r>
            <a:r>
              <a:rPr lang="en-US" sz="4400" dirty="0"/>
              <a:t> </a:t>
            </a:r>
            <a:r>
              <a:rPr lang="en-US" sz="4400" dirty="0" err="1"/>
              <a:t>tế</a:t>
            </a:r>
            <a:r>
              <a:rPr lang="en-US" sz="4400" dirty="0"/>
              <a:t> </a:t>
            </a:r>
            <a:r>
              <a:rPr lang="en-US" sz="4400" dirty="0" err="1"/>
              <a:t>bào</a:t>
            </a:r>
            <a:r>
              <a:rPr lang="en-US" sz="4400" dirty="0"/>
              <a:t> </a:t>
            </a:r>
            <a:r>
              <a:rPr lang="en-US" sz="4400" dirty="0" err="1"/>
              <a:t>lai</a:t>
            </a:r>
            <a:r>
              <a:rPr lang="en-US" sz="4400" dirty="0"/>
              <a:t> </a:t>
            </a:r>
            <a:r>
              <a:rPr lang="en-US" sz="4400" dirty="0" err="1"/>
              <a:t>cho</a:t>
            </a:r>
            <a:r>
              <a:rPr lang="en-US" sz="4400" dirty="0"/>
              <a:t> </a:t>
            </a:r>
            <a:r>
              <a:rPr lang="en-US" sz="4400" dirty="0" err="1"/>
              <a:t>phát</a:t>
            </a:r>
            <a:r>
              <a:rPr lang="en-US" sz="4400" dirty="0"/>
              <a:t> </a:t>
            </a:r>
            <a:r>
              <a:rPr lang="en-US" sz="4400" dirty="0" err="1"/>
              <a:t>triển</a:t>
            </a:r>
            <a:r>
              <a:rPr lang="en-US" sz="4400" dirty="0"/>
              <a:t> </a:t>
            </a:r>
            <a:r>
              <a:rPr lang="en-US" sz="4400" dirty="0" err="1"/>
              <a:t>thành</a:t>
            </a:r>
            <a:r>
              <a:rPr lang="en-US" sz="4400" dirty="0"/>
              <a:t> </a:t>
            </a:r>
            <a:r>
              <a:rPr lang="en-US" sz="4400" dirty="0" err="1"/>
              <a:t>phôi</a:t>
            </a:r>
            <a:endParaRPr lang="en-US" sz="4400" dirty="0"/>
          </a:p>
          <a:p>
            <a:r>
              <a:rPr lang="en-US" sz="4400" dirty="0"/>
              <a:t>C-</a:t>
            </a:r>
            <a:r>
              <a:rPr lang="en-US" sz="4400" dirty="0" err="1"/>
              <a:t>Chuyển</a:t>
            </a:r>
            <a:r>
              <a:rPr lang="en-US" sz="4400" dirty="0"/>
              <a:t> </a:t>
            </a:r>
            <a:r>
              <a:rPr lang="en-US" sz="4400" dirty="0" err="1"/>
              <a:t>phôi</a:t>
            </a:r>
            <a:r>
              <a:rPr lang="en-US" sz="4400" dirty="0"/>
              <a:t> </a:t>
            </a:r>
            <a:r>
              <a:rPr lang="en-US" sz="4400" dirty="0" err="1"/>
              <a:t>vào</a:t>
            </a:r>
            <a:r>
              <a:rPr lang="en-US" sz="4400" dirty="0"/>
              <a:t> </a:t>
            </a:r>
            <a:r>
              <a:rPr lang="en-US" sz="4400" dirty="0" err="1"/>
              <a:t>cơ</a:t>
            </a:r>
            <a:r>
              <a:rPr lang="en-US" sz="4400" dirty="0"/>
              <a:t> </a:t>
            </a:r>
            <a:r>
              <a:rPr lang="en-US" sz="4400" dirty="0" err="1"/>
              <a:t>thể</a:t>
            </a:r>
            <a:r>
              <a:rPr lang="en-US" sz="4400" dirty="0"/>
              <a:t> </a:t>
            </a:r>
            <a:r>
              <a:rPr lang="en-US" sz="4400" dirty="0" err="1"/>
              <a:t>cừu</a:t>
            </a:r>
            <a:r>
              <a:rPr lang="en-US" sz="4400" dirty="0"/>
              <a:t> </a:t>
            </a:r>
            <a:r>
              <a:rPr lang="en-US" sz="4400" dirty="0" err="1"/>
              <a:t>mang</a:t>
            </a:r>
            <a:r>
              <a:rPr lang="en-US" sz="4400" dirty="0"/>
              <a:t> </a:t>
            </a:r>
            <a:r>
              <a:rPr lang="en-US" sz="4400" dirty="0" err="1"/>
              <a:t>thai</a:t>
            </a:r>
            <a:r>
              <a:rPr lang="en-US" sz="4400" dirty="0"/>
              <a:t> </a:t>
            </a:r>
            <a:r>
              <a:rPr lang="en-US" sz="4400" dirty="0" err="1"/>
              <a:t>hộ</a:t>
            </a:r>
            <a:endParaRPr lang="en-US" sz="4400" dirty="0"/>
          </a:p>
          <a:p>
            <a:endParaRPr lang="en-US" sz="4400" dirty="0"/>
          </a:p>
        </p:txBody>
      </p:sp>
      <p:pic>
        <p:nvPicPr>
          <p:cNvPr id="5" name="Picture 3" descr="o-4-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58" y="188259"/>
            <a:ext cx="3108746" cy="6263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7171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1389</Words>
  <Application>Microsoft Office PowerPoint</Application>
  <PresentationFormat>Widescreen</PresentationFormat>
  <Paragraphs>122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Administrator</dc:creator>
  <cp:lastModifiedBy>Windows User</cp:lastModifiedBy>
  <cp:revision>6</cp:revision>
  <dcterms:created xsi:type="dcterms:W3CDTF">2024-09-22T13:51:14Z</dcterms:created>
  <dcterms:modified xsi:type="dcterms:W3CDTF">2024-09-22T14:37:41Z</dcterms:modified>
</cp:coreProperties>
</file>