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35"/>
  </p:notesMasterIdLst>
  <p:handoutMasterIdLst>
    <p:handoutMasterId r:id="rId36"/>
  </p:handoutMasterIdLst>
  <p:sldIdLst>
    <p:sldId id="293" r:id="rId3"/>
    <p:sldId id="291" r:id="rId4"/>
    <p:sldId id="473" r:id="rId5"/>
    <p:sldId id="303" r:id="rId6"/>
    <p:sldId id="488" r:id="rId7"/>
    <p:sldId id="314" r:id="rId8"/>
    <p:sldId id="315" r:id="rId9"/>
    <p:sldId id="487" r:id="rId10"/>
    <p:sldId id="468" r:id="rId11"/>
    <p:sldId id="312" r:id="rId12"/>
    <p:sldId id="305" r:id="rId13"/>
    <p:sldId id="311" r:id="rId14"/>
    <p:sldId id="306" r:id="rId15"/>
    <p:sldId id="308" r:id="rId16"/>
    <p:sldId id="309" r:id="rId17"/>
    <p:sldId id="469" r:id="rId18"/>
    <p:sldId id="462" r:id="rId19"/>
    <p:sldId id="463" r:id="rId20"/>
    <p:sldId id="464" r:id="rId21"/>
    <p:sldId id="466" r:id="rId22"/>
    <p:sldId id="465" r:id="rId23"/>
    <p:sldId id="486" r:id="rId24"/>
    <p:sldId id="476" r:id="rId25"/>
    <p:sldId id="478" r:id="rId26"/>
    <p:sldId id="479" r:id="rId27"/>
    <p:sldId id="481" r:id="rId28"/>
    <p:sldId id="480" r:id="rId29"/>
    <p:sldId id="482" r:id="rId30"/>
    <p:sldId id="474" r:id="rId31"/>
    <p:sldId id="483" r:id="rId32"/>
    <p:sldId id="484" r:id="rId33"/>
    <p:sldId id="4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3447" autoAdjust="0"/>
  </p:normalViewPr>
  <p:slideViewPr>
    <p:cSldViewPr snapToGrid="0">
      <p:cViewPr varScale="1">
        <p:scale>
          <a:sx n="82" d="100"/>
          <a:sy n="82" d="100"/>
        </p:scale>
        <p:origin x="186"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70C28-B5B6-4570-9A92-96B886ABE35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vi-VN"/>
        </a:p>
      </dgm:t>
    </dgm:pt>
    <dgm:pt modelId="{5014F769-465D-4E2F-BE49-8D6572B61549}">
      <dgm:prSet phldrT="[Text]"/>
      <dgm:spPr/>
      <dgm:t>
        <a:bodyPr/>
        <a:lstStyle/>
        <a:p>
          <a:r>
            <a:rPr lang="vi-VN" dirty="0">
              <a:latin typeface="Calibri" panose="020F0502020204030204" pitchFamily="34" charset="0"/>
              <a:ea typeface="Calibri" panose="020F0502020204030204" pitchFamily="34" charset="0"/>
              <a:cs typeface="Calibri" panose="020F0502020204030204" pitchFamily="34" charset="0"/>
            </a:rPr>
            <a:t>Nhóm </a:t>
          </a:r>
          <a:r>
            <a:rPr lang="vi-VN" dirty="0" smtClean="0">
              <a:latin typeface="Calibri" panose="020F0502020204030204" pitchFamily="34" charset="0"/>
              <a:ea typeface="Calibri" panose="020F0502020204030204" pitchFamily="34" charset="0"/>
              <a:cs typeface="Calibri" panose="020F0502020204030204" pitchFamily="34" charset="0"/>
            </a:rPr>
            <a:t>1</a:t>
          </a:r>
          <a:r>
            <a:rPr lang="en-US" dirty="0" smtClean="0">
              <a:latin typeface="Calibri" panose="020F0502020204030204" pitchFamily="34" charset="0"/>
              <a:ea typeface="Calibri" panose="020F0502020204030204" pitchFamily="34" charset="0"/>
              <a:cs typeface="Calibri" panose="020F0502020204030204" pitchFamily="34" charset="0"/>
            </a:rPr>
            <a:t>,2</a:t>
          </a:r>
          <a:endParaRPr lang="vi-VN" dirty="0">
            <a:latin typeface="Calibri" panose="020F0502020204030204" pitchFamily="34" charset="0"/>
            <a:ea typeface="Calibri" panose="020F0502020204030204" pitchFamily="34" charset="0"/>
            <a:cs typeface="Calibri" panose="020F0502020204030204" pitchFamily="34" charset="0"/>
          </a:endParaRPr>
        </a:p>
      </dgm:t>
    </dgm:pt>
    <dgm:pt modelId="{D558BA41-731F-42A6-AD2A-E53F2B6308C5}" type="parTrans" cxnId="{E6406019-B4D9-4593-BDF3-3F1A63098056}">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D2FEA081-49C8-4553-9661-1E998FFE19AD}" type="sibTrans" cxnId="{E6406019-B4D9-4593-BDF3-3F1A63098056}">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88F69783-0B17-406C-B27C-A61856AD8749}">
      <dgm:prSet phldrT="[Text]" custT="1"/>
      <dgm:spPr/>
      <dgm:t>
        <a:bodyPr/>
        <a:lstStyle/>
        <a:p>
          <a:r>
            <a:rPr lang="vi-VN" sz="2200" dirty="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Vẽ</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sơ</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đồ</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tư</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duy</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và</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trình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bày</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những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hiểu</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biết</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của</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em</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về</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sự</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sinh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trưởng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và</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phát</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triển</a:t>
          </a:r>
          <a:r>
            <a:rPr lang="en-US" sz="2800" dirty="0" smtClean="0">
              <a:latin typeface="Calibri" panose="020F0502020204030204" pitchFamily="34" charset="0"/>
              <a:ea typeface="Calibri" panose="020F0502020204030204" pitchFamily="34" charset="0"/>
              <a:cs typeface="Calibri" panose="020F0502020204030204" pitchFamily="34" charset="0"/>
            </a:rPr>
            <a:t> ở </a:t>
          </a:r>
          <a:r>
            <a:rPr lang="en-US" sz="2800" dirty="0" err="1" smtClean="0">
              <a:latin typeface="Calibri" panose="020F0502020204030204" pitchFamily="34" charset="0"/>
              <a:ea typeface="Calibri" panose="020F0502020204030204" pitchFamily="34" charset="0"/>
              <a:cs typeface="Calibri" panose="020F0502020204030204" pitchFamily="34" charset="0"/>
            </a:rPr>
            <a:t>thực</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vật</a:t>
          </a:r>
          <a:r>
            <a:rPr lang="en-US" sz="2800" dirty="0" smtClean="0">
              <a:latin typeface="Calibri" panose="020F0502020204030204" pitchFamily="34" charset="0"/>
              <a:ea typeface="Calibri" panose="020F0502020204030204" pitchFamily="34" charset="0"/>
              <a:cs typeface="Calibri" panose="020F0502020204030204" pitchFamily="34" charset="0"/>
            </a:rPr>
            <a:t>. </a:t>
          </a:r>
          <a:endParaRPr lang="vi-VN" sz="2800" dirty="0">
            <a:latin typeface="Calibri" panose="020F0502020204030204" pitchFamily="34" charset="0"/>
            <a:ea typeface="Calibri" panose="020F0502020204030204" pitchFamily="34" charset="0"/>
            <a:cs typeface="Calibri" panose="020F0502020204030204" pitchFamily="34" charset="0"/>
          </a:endParaRPr>
        </a:p>
      </dgm:t>
    </dgm:pt>
    <dgm:pt modelId="{56752ABF-3A0E-4FC9-A9A5-0733C4783292}" type="parTrans" cxnId="{F3D667CC-1AEF-4A4C-95BC-52E7B2F07FCD}">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9C5FE943-F31D-4D3C-807D-419EB19BDCA1}" type="sibTrans" cxnId="{F3D667CC-1AEF-4A4C-95BC-52E7B2F07FCD}">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729EF725-410D-4230-BE26-8A380F04FEAD}">
      <dgm:prSet phldrT="[Text]"/>
      <dgm:spPr/>
      <dgm:t>
        <a:bodyPr/>
        <a:lstStyle/>
        <a:p>
          <a:pPr>
            <a:buFontTx/>
            <a:buNone/>
          </a:pPr>
          <a:r>
            <a:rPr lang="vi-VN" dirty="0">
              <a:latin typeface="Calibri" panose="020F0502020204030204" pitchFamily="34" charset="0"/>
              <a:ea typeface="Calibri" panose="020F0502020204030204" pitchFamily="34" charset="0"/>
              <a:cs typeface="Calibri" panose="020F0502020204030204" pitchFamily="34" charset="0"/>
            </a:rPr>
            <a:t> </a:t>
          </a:r>
        </a:p>
      </dgm:t>
    </dgm:pt>
    <dgm:pt modelId="{65946549-2C27-4757-8474-1FA632028288}" type="parTrans" cxnId="{324EFAB1-6B8B-46E6-B3A6-7F917D982F03}">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91871525-A105-4B1B-A43A-23E9C30F8AD5}" type="sibTrans" cxnId="{324EFAB1-6B8B-46E6-B3A6-7F917D982F03}">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B6344FF9-EF94-4266-811E-869880F7DA7D}">
      <dgm:prSet phldrT="[Text]"/>
      <dgm:spPr/>
      <dgm:t>
        <a:bodyPr/>
        <a:lstStyle/>
        <a:p>
          <a:r>
            <a:rPr lang="vi-VN" dirty="0">
              <a:latin typeface="Calibri" panose="020F0502020204030204" pitchFamily="34" charset="0"/>
              <a:ea typeface="Calibri" panose="020F0502020204030204" pitchFamily="34" charset="0"/>
              <a:cs typeface="Calibri" panose="020F0502020204030204" pitchFamily="34" charset="0"/>
            </a:rPr>
            <a:t>Nhóm </a:t>
          </a:r>
          <a:r>
            <a:rPr lang="en-US" dirty="0" smtClean="0">
              <a:latin typeface="Calibri" panose="020F0502020204030204" pitchFamily="34" charset="0"/>
              <a:ea typeface="Calibri" panose="020F0502020204030204" pitchFamily="34" charset="0"/>
              <a:cs typeface="Calibri" panose="020F0502020204030204" pitchFamily="34" charset="0"/>
            </a:rPr>
            <a:t>3,4</a:t>
          </a:r>
          <a:endParaRPr lang="vi-VN" dirty="0">
            <a:latin typeface="Calibri" panose="020F0502020204030204" pitchFamily="34" charset="0"/>
            <a:ea typeface="Calibri" panose="020F0502020204030204" pitchFamily="34" charset="0"/>
            <a:cs typeface="Calibri" panose="020F0502020204030204" pitchFamily="34" charset="0"/>
          </a:endParaRPr>
        </a:p>
      </dgm:t>
    </dgm:pt>
    <dgm:pt modelId="{94986D53-2C82-4FC8-BAF6-8FC3D861D10A}" type="parTrans" cxnId="{46C1B479-DD27-46B4-B37B-FE964DD6BB2F}">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D8F8701B-95B7-4A3B-8169-DBB4071A68D6}" type="sibTrans" cxnId="{46C1B479-DD27-46B4-B37B-FE964DD6BB2F}">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B0B2FC01-F3F9-4319-A31E-ABF8908CBCC8}">
      <dgm:prSet phldrT="[Text]" custT="1"/>
      <dgm:spPr/>
      <dgm:t>
        <a:bodyPr/>
        <a:lstStyle/>
        <a:p>
          <a:r>
            <a:rPr lang="en-US" sz="2800" dirty="0" err="1" smtClean="0">
              <a:latin typeface="Calibri" panose="020F0502020204030204" pitchFamily="34" charset="0"/>
              <a:ea typeface="Calibri" panose="020F0502020204030204" pitchFamily="34" charset="0"/>
              <a:cs typeface="Calibri" panose="020F0502020204030204" pitchFamily="34" charset="0"/>
            </a:rPr>
            <a:t>Vẽ</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sơ</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đồ</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tư</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duy</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và</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trình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bày</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những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hiểu</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biết</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của</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em</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về</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sự</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sinh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trưởng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và</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phát</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triển</a:t>
          </a:r>
          <a:r>
            <a:rPr lang="en-US" sz="2800" dirty="0" smtClean="0">
              <a:latin typeface="Calibri" panose="020F0502020204030204" pitchFamily="34" charset="0"/>
              <a:ea typeface="Calibri" panose="020F0502020204030204" pitchFamily="34" charset="0"/>
              <a:cs typeface="Calibri" panose="020F0502020204030204" pitchFamily="34" charset="0"/>
            </a:rPr>
            <a:t> ở </a:t>
          </a:r>
          <a:r>
            <a:rPr lang="en-US" sz="2800" dirty="0" err="1" smtClean="0">
              <a:latin typeface="Calibri" panose="020F0502020204030204" pitchFamily="34" charset="0"/>
              <a:ea typeface="Calibri" panose="020F0502020204030204" pitchFamily="34" charset="0"/>
              <a:cs typeface="Calibri" panose="020F0502020204030204" pitchFamily="34" charset="0"/>
            </a:rPr>
            <a:t>động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vật</a:t>
          </a:r>
          <a:r>
            <a:rPr lang="en-US" sz="2800" dirty="0" smtClean="0">
              <a:latin typeface="Calibri" panose="020F0502020204030204" pitchFamily="34" charset="0"/>
              <a:ea typeface="Calibri" panose="020F0502020204030204" pitchFamily="34" charset="0"/>
              <a:cs typeface="Calibri" panose="020F0502020204030204" pitchFamily="34" charset="0"/>
            </a:rPr>
            <a:t>. </a:t>
          </a:r>
          <a:endParaRPr lang="vi-VN" sz="2800" dirty="0">
            <a:latin typeface="Calibri" panose="020F0502020204030204" pitchFamily="34" charset="0"/>
            <a:ea typeface="Calibri" panose="020F0502020204030204" pitchFamily="34" charset="0"/>
            <a:cs typeface="Calibri" panose="020F0502020204030204" pitchFamily="34" charset="0"/>
          </a:endParaRPr>
        </a:p>
      </dgm:t>
    </dgm:pt>
    <dgm:pt modelId="{785ED36E-F34B-4D9C-8837-F96290882E3A}" type="parTrans" cxnId="{26CB3344-CDC2-442F-919B-95D8ACCF328D}">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BFCC88FC-C676-40F8-8C62-581B398A2F35}" type="sibTrans" cxnId="{26CB3344-CDC2-442F-919B-95D8ACCF328D}">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79F8E03C-D1BB-4CF6-A58C-4AF013EF85AE}">
      <dgm:prSet phldrT="[Text]"/>
      <dgm:spPr/>
      <dgm:t>
        <a:bodyPr/>
        <a:lstStyle/>
        <a:p>
          <a:pPr>
            <a:buFontTx/>
            <a:buNone/>
          </a:pPr>
          <a:r>
            <a:rPr lang="vi-VN" dirty="0">
              <a:latin typeface="Calibri" panose="020F0502020204030204" pitchFamily="34" charset="0"/>
              <a:ea typeface="Calibri" panose="020F0502020204030204" pitchFamily="34" charset="0"/>
              <a:cs typeface="Calibri" panose="020F0502020204030204" pitchFamily="34" charset="0"/>
            </a:rPr>
            <a:t> </a:t>
          </a:r>
        </a:p>
      </dgm:t>
    </dgm:pt>
    <dgm:pt modelId="{41C557B6-6DD8-4BDF-94AE-66A77F15A02F}" type="parTrans" cxnId="{6C6DBCFB-390A-4A62-A337-F0BAF4846F03}">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C36A8123-A1E2-4006-9141-F429E3672688}" type="sibTrans" cxnId="{6C6DBCFB-390A-4A62-A337-F0BAF4846F03}">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DBC55223-478B-463A-AB9F-261B795DBFE9}" type="pres">
      <dgm:prSet presAssocID="{8D770C28-B5B6-4570-9A92-96B886ABE35F}" presName="Name0" presStyleCnt="0">
        <dgm:presLayoutVars>
          <dgm:chMax/>
          <dgm:chPref val="3"/>
          <dgm:dir/>
          <dgm:animOne val="branch"/>
          <dgm:animLvl val="lvl"/>
        </dgm:presLayoutVars>
      </dgm:prSet>
      <dgm:spPr/>
      <dgm:t>
        <a:bodyPr/>
        <a:lstStyle/>
        <a:p>
          <a:endParaRPr lang="en-US"/>
        </a:p>
      </dgm:t>
    </dgm:pt>
    <dgm:pt modelId="{17CFB463-96AD-4F63-991D-7ECF6C2EFD25}" type="pres">
      <dgm:prSet presAssocID="{5014F769-465D-4E2F-BE49-8D6572B61549}" presName="composite" presStyleCnt="0"/>
      <dgm:spPr/>
    </dgm:pt>
    <dgm:pt modelId="{AEF1F1BA-6A11-41DC-A5C9-F71A99E615B8}" type="pres">
      <dgm:prSet presAssocID="{5014F769-465D-4E2F-BE49-8D6572B61549}" presName="FirstChild" presStyleLbl="revTx" presStyleIdx="0" presStyleCnt="4">
        <dgm:presLayoutVars>
          <dgm:chMax val="0"/>
          <dgm:chPref val="0"/>
          <dgm:bulletEnabled val="1"/>
        </dgm:presLayoutVars>
      </dgm:prSet>
      <dgm:spPr/>
      <dgm:t>
        <a:bodyPr/>
        <a:lstStyle/>
        <a:p>
          <a:endParaRPr lang="en-US"/>
        </a:p>
      </dgm:t>
    </dgm:pt>
    <dgm:pt modelId="{42212251-3B69-4561-B58E-1A7027849FCF}" type="pres">
      <dgm:prSet presAssocID="{5014F769-465D-4E2F-BE49-8D6572B61549}" presName="Parent" presStyleLbl="alignNode1" presStyleIdx="0" presStyleCnt="2">
        <dgm:presLayoutVars>
          <dgm:chMax val="3"/>
          <dgm:chPref val="3"/>
          <dgm:bulletEnabled val="1"/>
        </dgm:presLayoutVars>
      </dgm:prSet>
      <dgm:spPr/>
      <dgm:t>
        <a:bodyPr/>
        <a:lstStyle/>
        <a:p>
          <a:endParaRPr lang="en-US"/>
        </a:p>
      </dgm:t>
    </dgm:pt>
    <dgm:pt modelId="{5F3C89F8-CAB9-4A57-899A-EEECC19224BB}" type="pres">
      <dgm:prSet presAssocID="{5014F769-465D-4E2F-BE49-8D6572B61549}" presName="Accent" presStyleLbl="parChTrans1D1" presStyleIdx="0" presStyleCnt="2"/>
      <dgm:spPr/>
    </dgm:pt>
    <dgm:pt modelId="{C9D216F9-8F7A-4811-B4F7-13B039F23815}" type="pres">
      <dgm:prSet presAssocID="{5014F769-465D-4E2F-BE49-8D6572B61549}" presName="Child" presStyleLbl="revTx" presStyleIdx="1" presStyleCnt="4">
        <dgm:presLayoutVars>
          <dgm:chMax val="0"/>
          <dgm:chPref val="0"/>
          <dgm:bulletEnabled val="1"/>
        </dgm:presLayoutVars>
      </dgm:prSet>
      <dgm:spPr/>
      <dgm:t>
        <a:bodyPr/>
        <a:lstStyle/>
        <a:p>
          <a:endParaRPr lang="en-US"/>
        </a:p>
      </dgm:t>
    </dgm:pt>
    <dgm:pt modelId="{45C75A55-047E-4411-8906-5B2FDB396F9B}" type="pres">
      <dgm:prSet presAssocID="{D2FEA081-49C8-4553-9661-1E998FFE19AD}" presName="sibTrans" presStyleCnt="0"/>
      <dgm:spPr/>
    </dgm:pt>
    <dgm:pt modelId="{CF7ACB3C-671C-4B2A-8830-D6421479C9CF}" type="pres">
      <dgm:prSet presAssocID="{B6344FF9-EF94-4266-811E-869880F7DA7D}" presName="composite" presStyleCnt="0"/>
      <dgm:spPr/>
    </dgm:pt>
    <dgm:pt modelId="{17DFE943-C2B7-47C4-96E9-09AA6EB31860}" type="pres">
      <dgm:prSet presAssocID="{B6344FF9-EF94-4266-811E-869880F7DA7D}" presName="FirstChild" presStyleLbl="revTx" presStyleIdx="2" presStyleCnt="4">
        <dgm:presLayoutVars>
          <dgm:chMax val="0"/>
          <dgm:chPref val="0"/>
          <dgm:bulletEnabled val="1"/>
        </dgm:presLayoutVars>
      </dgm:prSet>
      <dgm:spPr/>
      <dgm:t>
        <a:bodyPr/>
        <a:lstStyle/>
        <a:p>
          <a:endParaRPr lang="en-US"/>
        </a:p>
      </dgm:t>
    </dgm:pt>
    <dgm:pt modelId="{637C028A-D977-4F3E-A45B-C751A68E8979}" type="pres">
      <dgm:prSet presAssocID="{B6344FF9-EF94-4266-811E-869880F7DA7D}" presName="Parent" presStyleLbl="alignNode1" presStyleIdx="1" presStyleCnt="2">
        <dgm:presLayoutVars>
          <dgm:chMax val="3"/>
          <dgm:chPref val="3"/>
          <dgm:bulletEnabled val="1"/>
        </dgm:presLayoutVars>
      </dgm:prSet>
      <dgm:spPr/>
      <dgm:t>
        <a:bodyPr/>
        <a:lstStyle/>
        <a:p>
          <a:endParaRPr lang="en-US"/>
        </a:p>
      </dgm:t>
    </dgm:pt>
    <dgm:pt modelId="{9C890344-E0B7-4108-A7C2-291D27917F98}" type="pres">
      <dgm:prSet presAssocID="{B6344FF9-EF94-4266-811E-869880F7DA7D}" presName="Accent" presStyleLbl="parChTrans1D1" presStyleIdx="1" presStyleCnt="2"/>
      <dgm:spPr/>
    </dgm:pt>
    <dgm:pt modelId="{DCA3A9FC-D36C-4CD2-A5CE-0B1A7B0B6C52}" type="pres">
      <dgm:prSet presAssocID="{B6344FF9-EF94-4266-811E-869880F7DA7D}" presName="Child" presStyleLbl="revTx" presStyleIdx="3" presStyleCnt="4">
        <dgm:presLayoutVars>
          <dgm:chMax val="0"/>
          <dgm:chPref val="0"/>
          <dgm:bulletEnabled val="1"/>
        </dgm:presLayoutVars>
      </dgm:prSet>
      <dgm:spPr/>
      <dgm:t>
        <a:bodyPr/>
        <a:lstStyle/>
        <a:p>
          <a:endParaRPr lang="en-US"/>
        </a:p>
      </dgm:t>
    </dgm:pt>
  </dgm:ptLst>
  <dgm:cxnLst>
    <dgm:cxn modelId="{DE99D2D1-807C-4E35-8797-EEFE5A2E60A8}" type="presOf" srcId="{88F69783-0B17-406C-B27C-A61856AD8749}" destId="{AEF1F1BA-6A11-41DC-A5C9-F71A99E615B8}" srcOrd="0" destOrd="0" presId="urn:microsoft.com/office/officeart/2011/layout/TabList"/>
    <dgm:cxn modelId="{26CB3344-CDC2-442F-919B-95D8ACCF328D}" srcId="{B6344FF9-EF94-4266-811E-869880F7DA7D}" destId="{B0B2FC01-F3F9-4319-A31E-ABF8908CBCC8}" srcOrd="0" destOrd="0" parTransId="{785ED36E-F34B-4D9C-8837-F96290882E3A}" sibTransId="{BFCC88FC-C676-40F8-8C62-581B398A2F35}"/>
    <dgm:cxn modelId="{7F0E721D-7E79-4B88-A164-AB75882811B8}" type="presOf" srcId="{5014F769-465D-4E2F-BE49-8D6572B61549}" destId="{42212251-3B69-4561-B58E-1A7027849FCF}" srcOrd="0" destOrd="0" presId="urn:microsoft.com/office/officeart/2011/layout/TabList"/>
    <dgm:cxn modelId="{FCA8709A-DA67-4BCD-8959-2C10565DA0B7}" type="presOf" srcId="{B6344FF9-EF94-4266-811E-869880F7DA7D}" destId="{637C028A-D977-4F3E-A45B-C751A68E8979}" srcOrd="0" destOrd="0" presId="urn:microsoft.com/office/officeart/2011/layout/TabList"/>
    <dgm:cxn modelId="{6C6DBCFB-390A-4A62-A337-F0BAF4846F03}" srcId="{B6344FF9-EF94-4266-811E-869880F7DA7D}" destId="{79F8E03C-D1BB-4CF6-A58C-4AF013EF85AE}" srcOrd="1" destOrd="0" parTransId="{41C557B6-6DD8-4BDF-94AE-66A77F15A02F}" sibTransId="{C36A8123-A1E2-4006-9141-F429E3672688}"/>
    <dgm:cxn modelId="{E6406019-B4D9-4593-BDF3-3F1A63098056}" srcId="{8D770C28-B5B6-4570-9A92-96B886ABE35F}" destId="{5014F769-465D-4E2F-BE49-8D6572B61549}" srcOrd="0" destOrd="0" parTransId="{D558BA41-731F-42A6-AD2A-E53F2B6308C5}" sibTransId="{D2FEA081-49C8-4553-9661-1E998FFE19AD}"/>
    <dgm:cxn modelId="{1FE4223D-781D-47DD-ABBC-81CA852CE271}" type="presOf" srcId="{729EF725-410D-4230-BE26-8A380F04FEAD}" destId="{C9D216F9-8F7A-4811-B4F7-13B039F23815}" srcOrd="0" destOrd="0" presId="urn:microsoft.com/office/officeart/2011/layout/TabList"/>
    <dgm:cxn modelId="{46C1B479-DD27-46B4-B37B-FE964DD6BB2F}" srcId="{8D770C28-B5B6-4570-9A92-96B886ABE35F}" destId="{B6344FF9-EF94-4266-811E-869880F7DA7D}" srcOrd="1" destOrd="0" parTransId="{94986D53-2C82-4FC8-BAF6-8FC3D861D10A}" sibTransId="{D8F8701B-95B7-4A3B-8169-DBB4071A68D6}"/>
    <dgm:cxn modelId="{324EFAB1-6B8B-46E6-B3A6-7F917D982F03}" srcId="{5014F769-465D-4E2F-BE49-8D6572B61549}" destId="{729EF725-410D-4230-BE26-8A380F04FEAD}" srcOrd="1" destOrd="0" parTransId="{65946549-2C27-4757-8474-1FA632028288}" sibTransId="{91871525-A105-4B1B-A43A-23E9C30F8AD5}"/>
    <dgm:cxn modelId="{F3D667CC-1AEF-4A4C-95BC-52E7B2F07FCD}" srcId="{5014F769-465D-4E2F-BE49-8D6572B61549}" destId="{88F69783-0B17-406C-B27C-A61856AD8749}" srcOrd="0" destOrd="0" parTransId="{56752ABF-3A0E-4FC9-A9A5-0733C4783292}" sibTransId="{9C5FE943-F31D-4D3C-807D-419EB19BDCA1}"/>
    <dgm:cxn modelId="{487F4596-7431-4DD5-89DF-5C3676B0339D}" type="presOf" srcId="{79F8E03C-D1BB-4CF6-A58C-4AF013EF85AE}" destId="{DCA3A9FC-D36C-4CD2-A5CE-0B1A7B0B6C52}" srcOrd="0" destOrd="0" presId="urn:microsoft.com/office/officeart/2011/layout/TabList"/>
    <dgm:cxn modelId="{40D3E924-160B-4EA5-AF64-4EED093114E0}" type="presOf" srcId="{8D770C28-B5B6-4570-9A92-96B886ABE35F}" destId="{DBC55223-478B-463A-AB9F-261B795DBFE9}" srcOrd="0" destOrd="0" presId="urn:microsoft.com/office/officeart/2011/layout/TabList"/>
    <dgm:cxn modelId="{B6B24812-015F-4FA8-9C28-56337560A3CC}" type="presOf" srcId="{B0B2FC01-F3F9-4319-A31E-ABF8908CBCC8}" destId="{17DFE943-C2B7-47C4-96E9-09AA6EB31860}" srcOrd="0" destOrd="0" presId="urn:microsoft.com/office/officeart/2011/layout/TabList"/>
    <dgm:cxn modelId="{4AEB6C5D-C2E9-44F0-B752-229A3915F8A9}" type="presParOf" srcId="{DBC55223-478B-463A-AB9F-261B795DBFE9}" destId="{17CFB463-96AD-4F63-991D-7ECF6C2EFD25}" srcOrd="0" destOrd="0" presId="urn:microsoft.com/office/officeart/2011/layout/TabList"/>
    <dgm:cxn modelId="{8A7E3E95-CE33-4431-9F9F-4585B26E9864}" type="presParOf" srcId="{17CFB463-96AD-4F63-991D-7ECF6C2EFD25}" destId="{AEF1F1BA-6A11-41DC-A5C9-F71A99E615B8}" srcOrd="0" destOrd="0" presId="urn:microsoft.com/office/officeart/2011/layout/TabList"/>
    <dgm:cxn modelId="{928F91AA-7044-4663-9C21-BA6DFA3B5DCF}" type="presParOf" srcId="{17CFB463-96AD-4F63-991D-7ECF6C2EFD25}" destId="{42212251-3B69-4561-B58E-1A7027849FCF}" srcOrd="1" destOrd="0" presId="urn:microsoft.com/office/officeart/2011/layout/TabList"/>
    <dgm:cxn modelId="{93BA0553-B47E-4A1B-AEB1-9FF81A8D3D11}" type="presParOf" srcId="{17CFB463-96AD-4F63-991D-7ECF6C2EFD25}" destId="{5F3C89F8-CAB9-4A57-899A-EEECC19224BB}" srcOrd="2" destOrd="0" presId="urn:microsoft.com/office/officeart/2011/layout/TabList"/>
    <dgm:cxn modelId="{1F84DF57-8681-486A-B858-DC7BC3F963A5}" type="presParOf" srcId="{DBC55223-478B-463A-AB9F-261B795DBFE9}" destId="{C9D216F9-8F7A-4811-B4F7-13B039F23815}" srcOrd="1" destOrd="0" presId="urn:microsoft.com/office/officeart/2011/layout/TabList"/>
    <dgm:cxn modelId="{5D01C1F8-E6E0-4D20-80EC-8696B6F97739}" type="presParOf" srcId="{DBC55223-478B-463A-AB9F-261B795DBFE9}" destId="{45C75A55-047E-4411-8906-5B2FDB396F9B}" srcOrd="2" destOrd="0" presId="urn:microsoft.com/office/officeart/2011/layout/TabList"/>
    <dgm:cxn modelId="{C11B3FF6-F4E6-4678-80FE-D74FAAEB9E81}" type="presParOf" srcId="{DBC55223-478B-463A-AB9F-261B795DBFE9}" destId="{CF7ACB3C-671C-4B2A-8830-D6421479C9CF}" srcOrd="3" destOrd="0" presId="urn:microsoft.com/office/officeart/2011/layout/TabList"/>
    <dgm:cxn modelId="{6B03C538-58E3-4E62-B37C-61A375476183}" type="presParOf" srcId="{CF7ACB3C-671C-4B2A-8830-D6421479C9CF}" destId="{17DFE943-C2B7-47C4-96E9-09AA6EB31860}" srcOrd="0" destOrd="0" presId="urn:microsoft.com/office/officeart/2011/layout/TabList"/>
    <dgm:cxn modelId="{C4098C35-4F06-4818-8BB6-B65B8A1A6173}" type="presParOf" srcId="{CF7ACB3C-671C-4B2A-8830-D6421479C9CF}" destId="{637C028A-D977-4F3E-A45B-C751A68E8979}" srcOrd="1" destOrd="0" presId="urn:microsoft.com/office/officeart/2011/layout/TabList"/>
    <dgm:cxn modelId="{8657B661-7CF5-4DEB-87ED-715D3AFB2F5D}" type="presParOf" srcId="{CF7ACB3C-671C-4B2A-8830-D6421479C9CF}" destId="{9C890344-E0B7-4108-A7C2-291D27917F98}" srcOrd="2" destOrd="0" presId="urn:microsoft.com/office/officeart/2011/layout/TabList"/>
    <dgm:cxn modelId="{8086786D-2BD7-45B6-9065-136AF2BCB5D0}" type="presParOf" srcId="{DBC55223-478B-463A-AB9F-261B795DBFE9}" destId="{DCA3A9FC-D36C-4CD2-A5CE-0B1A7B0B6C52}"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0344-E0B7-4108-A7C2-291D27917F98}">
      <dsp:nvSpPr>
        <dsp:cNvPr id="0" name=""/>
        <dsp:cNvSpPr/>
      </dsp:nvSpPr>
      <dsp:spPr>
        <a:xfrm>
          <a:off x="0" y="2938407"/>
          <a:ext cx="994664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3C89F8-CAB9-4A57-899A-EEECC19224BB}">
      <dsp:nvSpPr>
        <dsp:cNvPr id="0" name=""/>
        <dsp:cNvSpPr/>
      </dsp:nvSpPr>
      <dsp:spPr>
        <a:xfrm>
          <a:off x="0" y="726354"/>
          <a:ext cx="994664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1F1BA-6A11-41DC-A5C9-F71A99E615B8}">
      <dsp:nvSpPr>
        <dsp:cNvPr id="0" name=""/>
        <dsp:cNvSpPr/>
      </dsp:nvSpPr>
      <dsp:spPr>
        <a:xfrm>
          <a:off x="2586126" y="1162"/>
          <a:ext cx="7360513" cy="72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r>
            <a:rPr lang="vi-VN" sz="22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Vẽ</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sơ</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đồ</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tư</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duy</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và</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trình</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bày</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những</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hiểu</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biết</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của</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em</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về</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sự</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sinh</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trưởng</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và</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phát</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triển</a:t>
          </a:r>
          <a:r>
            <a:rPr lang="en-US" sz="2800" kern="1200" dirty="0" smtClean="0">
              <a:latin typeface="Calibri" panose="020F0502020204030204" pitchFamily="34" charset="0"/>
              <a:ea typeface="Calibri" panose="020F0502020204030204" pitchFamily="34" charset="0"/>
              <a:cs typeface="Calibri" panose="020F0502020204030204" pitchFamily="34" charset="0"/>
            </a:rPr>
            <a:t> ở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thực</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vật</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endParaRPr lang="vi-VN" sz="2800" kern="1200" dirty="0">
            <a:latin typeface="Calibri" panose="020F0502020204030204" pitchFamily="34" charset="0"/>
            <a:ea typeface="Calibri" panose="020F0502020204030204" pitchFamily="34" charset="0"/>
            <a:cs typeface="Calibri" panose="020F0502020204030204" pitchFamily="34" charset="0"/>
          </a:endParaRPr>
        </a:p>
      </dsp:txBody>
      <dsp:txXfrm>
        <a:off x="2586126" y="1162"/>
        <a:ext cx="7360513" cy="725191"/>
      </dsp:txXfrm>
    </dsp:sp>
    <dsp:sp modelId="{42212251-3B69-4561-B58E-1A7027849FCF}">
      <dsp:nvSpPr>
        <dsp:cNvPr id="0" name=""/>
        <dsp:cNvSpPr/>
      </dsp:nvSpPr>
      <dsp:spPr>
        <a:xfrm>
          <a:off x="0" y="1162"/>
          <a:ext cx="2586126" cy="72519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vi-VN" sz="3800" kern="1200" dirty="0">
              <a:latin typeface="Calibri" panose="020F0502020204030204" pitchFamily="34" charset="0"/>
              <a:ea typeface="Calibri" panose="020F0502020204030204" pitchFamily="34" charset="0"/>
              <a:cs typeface="Calibri" panose="020F0502020204030204" pitchFamily="34" charset="0"/>
            </a:rPr>
            <a:t>Nhóm </a:t>
          </a:r>
          <a:r>
            <a:rPr lang="vi-VN" sz="3800" kern="1200" dirty="0" smtClean="0">
              <a:latin typeface="Calibri" panose="020F0502020204030204" pitchFamily="34" charset="0"/>
              <a:ea typeface="Calibri" panose="020F0502020204030204" pitchFamily="34" charset="0"/>
              <a:cs typeface="Calibri" panose="020F0502020204030204" pitchFamily="34" charset="0"/>
            </a:rPr>
            <a:t>1</a:t>
          </a:r>
          <a:r>
            <a:rPr lang="en-US" sz="3800" kern="1200" dirty="0" smtClean="0">
              <a:latin typeface="Calibri" panose="020F0502020204030204" pitchFamily="34" charset="0"/>
              <a:ea typeface="Calibri" panose="020F0502020204030204" pitchFamily="34" charset="0"/>
              <a:cs typeface="Calibri" panose="020F0502020204030204" pitchFamily="34" charset="0"/>
            </a:rPr>
            <a:t>,2</a:t>
          </a:r>
          <a:endParaRPr lang="vi-VN" sz="3800" kern="1200" dirty="0">
            <a:latin typeface="Calibri" panose="020F0502020204030204" pitchFamily="34" charset="0"/>
            <a:ea typeface="Calibri" panose="020F0502020204030204" pitchFamily="34" charset="0"/>
            <a:cs typeface="Calibri" panose="020F0502020204030204" pitchFamily="34" charset="0"/>
          </a:endParaRPr>
        </a:p>
      </dsp:txBody>
      <dsp:txXfrm>
        <a:off x="35407" y="36569"/>
        <a:ext cx="2515312" cy="689784"/>
      </dsp:txXfrm>
    </dsp:sp>
    <dsp:sp modelId="{C9D216F9-8F7A-4811-B4F7-13B039F23815}">
      <dsp:nvSpPr>
        <dsp:cNvPr id="0" name=""/>
        <dsp:cNvSpPr/>
      </dsp:nvSpPr>
      <dsp:spPr>
        <a:xfrm>
          <a:off x="0" y="726354"/>
          <a:ext cx="9946640" cy="14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285750" lvl="1" indent="-285750" algn="l" defTabSz="1333500">
            <a:lnSpc>
              <a:spcPct val="90000"/>
            </a:lnSpc>
            <a:spcBef>
              <a:spcPct val="0"/>
            </a:spcBef>
            <a:spcAft>
              <a:spcPct val="15000"/>
            </a:spcAft>
            <a:buFontTx/>
            <a:buChar char="••"/>
          </a:pPr>
          <a:r>
            <a:rPr lang="vi-VN" sz="3000" kern="1200" dirty="0">
              <a:latin typeface="Calibri" panose="020F0502020204030204" pitchFamily="34" charset="0"/>
              <a:ea typeface="Calibri" panose="020F0502020204030204" pitchFamily="34" charset="0"/>
              <a:cs typeface="Calibri" panose="020F0502020204030204" pitchFamily="34" charset="0"/>
            </a:rPr>
            <a:t> </a:t>
          </a:r>
        </a:p>
      </dsp:txBody>
      <dsp:txXfrm>
        <a:off x="0" y="726354"/>
        <a:ext cx="9946640" cy="1450601"/>
      </dsp:txXfrm>
    </dsp:sp>
    <dsp:sp modelId="{17DFE943-C2B7-47C4-96E9-09AA6EB31860}">
      <dsp:nvSpPr>
        <dsp:cNvPr id="0" name=""/>
        <dsp:cNvSpPr/>
      </dsp:nvSpPr>
      <dsp:spPr>
        <a:xfrm>
          <a:off x="2586126" y="2213215"/>
          <a:ext cx="7360513" cy="72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kern="1200" dirty="0" err="1" smtClean="0">
              <a:latin typeface="Calibri" panose="020F0502020204030204" pitchFamily="34" charset="0"/>
              <a:ea typeface="Calibri" panose="020F0502020204030204" pitchFamily="34" charset="0"/>
              <a:cs typeface="Calibri" panose="020F0502020204030204" pitchFamily="34" charset="0"/>
            </a:rPr>
            <a:t>Vẽ</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sơ</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đồ</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tư</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duy</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và</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trình</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bày</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những</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hiểu</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biết</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của</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em</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về</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sự</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sinh</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trưởng</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và</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phát</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triển</a:t>
          </a:r>
          <a:r>
            <a:rPr lang="en-US" sz="2800" kern="1200" dirty="0" smtClean="0">
              <a:latin typeface="Calibri" panose="020F0502020204030204" pitchFamily="34" charset="0"/>
              <a:ea typeface="Calibri" panose="020F0502020204030204" pitchFamily="34" charset="0"/>
              <a:cs typeface="Calibri" panose="020F0502020204030204" pitchFamily="34" charset="0"/>
            </a:rPr>
            <a:t> ở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động</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r>
            <a:rPr lang="en-US" sz="2800" kern="1200" dirty="0" err="1" smtClean="0">
              <a:latin typeface="Calibri" panose="020F0502020204030204" pitchFamily="34" charset="0"/>
              <a:ea typeface="Calibri" panose="020F0502020204030204" pitchFamily="34" charset="0"/>
              <a:cs typeface="Calibri" panose="020F0502020204030204" pitchFamily="34" charset="0"/>
            </a:rPr>
            <a:t>vật</a:t>
          </a:r>
          <a:r>
            <a:rPr lang="en-US" sz="2800" kern="1200" dirty="0" smtClean="0">
              <a:latin typeface="Calibri" panose="020F0502020204030204" pitchFamily="34" charset="0"/>
              <a:ea typeface="Calibri" panose="020F0502020204030204" pitchFamily="34" charset="0"/>
              <a:cs typeface="Calibri" panose="020F0502020204030204" pitchFamily="34" charset="0"/>
            </a:rPr>
            <a:t>. </a:t>
          </a:r>
          <a:endParaRPr lang="vi-VN" sz="2800" kern="1200" dirty="0">
            <a:latin typeface="Calibri" panose="020F0502020204030204" pitchFamily="34" charset="0"/>
            <a:ea typeface="Calibri" panose="020F0502020204030204" pitchFamily="34" charset="0"/>
            <a:cs typeface="Calibri" panose="020F0502020204030204" pitchFamily="34" charset="0"/>
          </a:endParaRPr>
        </a:p>
      </dsp:txBody>
      <dsp:txXfrm>
        <a:off x="2586126" y="2213215"/>
        <a:ext cx="7360513" cy="725191"/>
      </dsp:txXfrm>
    </dsp:sp>
    <dsp:sp modelId="{637C028A-D977-4F3E-A45B-C751A68E8979}">
      <dsp:nvSpPr>
        <dsp:cNvPr id="0" name=""/>
        <dsp:cNvSpPr/>
      </dsp:nvSpPr>
      <dsp:spPr>
        <a:xfrm>
          <a:off x="0" y="2213215"/>
          <a:ext cx="2586126" cy="72519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vi-VN" sz="3800" kern="1200" dirty="0">
              <a:latin typeface="Calibri" panose="020F0502020204030204" pitchFamily="34" charset="0"/>
              <a:ea typeface="Calibri" panose="020F0502020204030204" pitchFamily="34" charset="0"/>
              <a:cs typeface="Calibri" panose="020F0502020204030204" pitchFamily="34" charset="0"/>
            </a:rPr>
            <a:t>Nhóm </a:t>
          </a:r>
          <a:r>
            <a:rPr lang="en-US" sz="3800" kern="1200" dirty="0" smtClean="0">
              <a:latin typeface="Calibri" panose="020F0502020204030204" pitchFamily="34" charset="0"/>
              <a:ea typeface="Calibri" panose="020F0502020204030204" pitchFamily="34" charset="0"/>
              <a:cs typeface="Calibri" panose="020F0502020204030204" pitchFamily="34" charset="0"/>
            </a:rPr>
            <a:t>3,4</a:t>
          </a:r>
          <a:endParaRPr lang="vi-VN" sz="3800" kern="1200" dirty="0">
            <a:latin typeface="Calibri" panose="020F0502020204030204" pitchFamily="34" charset="0"/>
            <a:ea typeface="Calibri" panose="020F0502020204030204" pitchFamily="34" charset="0"/>
            <a:cs typeface="Calibri" panose="020F0502020204030204" pitchFamily="34" charset="0"/>
          </a:endParaRPr>
        </a:p>
      </dsp:txBody>
      <dsp:txXfrm>
        <a:off x="35407" y="2248622"/>
        <a:ext cx="2515312" cy="689784"/>
      </dsp:txXfrm>
    </dsp:sp>
    <dsp:sp modelId="{DCA3A9FC-D36C-4CD2-A5CE-0B1A7B0B6C52}">
      <dsp:nvSpPr>
        <dsp:cNvPr id="0" name=""/>
        <dsp:cNvSpPr/>
      </dsp:nvSpPr>
      <dsp:spPr>
        <a:xfrm>
          <a:off x="0" y="2938407"/>
          <a:ext cx="9946640" cy="14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285750" lvl="1" indent="-285750" algn="l" defTabSz="1333500">
            <a:lnSpc>
              <a:spcPct val="90000"/>
            </a:lnSpc>
            <a:spcBef>
              <a:spcPct val="0"/>
            </a:spcBef>
            <a:spcAft>
              <a:spcPct val="15000"/>
            </a:spcAft>
            <a:buFontTx/>
            <a:buChar char="••"/>
          </a:pPr>
          <a:r>
            <a:rPr lang="vi-VN" sz="3000" kern="1200" dirty="0">
              <a:latin typeface="Calibri" panose="020F0502020204030204" pitchFamily="34" charset="0"/>
              <a:ea typeface="Calibri" panose="020F0502020204030204" pitchFamily="34" charset="0"/>
              <a:cs typeface="Calibri" panose="020F0502020204030204" pitchFamily="34" charset="0"/>
            </a:rPr>
            <a:t> </a:t>
          </a:r>
        </a:p>
      </dsp:txBody>
      <dsp:txXfrm>
        <a:off x="0" y="2938407"/>
        <a:ext cx="9946640" cy="145060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3FD9A77-6B58-4F9D-AE3E-DF4FCE0761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3E0F9B2-AC0C-4EE9-AB16-411858078E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97C51C-7779-4DBB-B82A-5F03250BD9C0}" type="datetimeFigureOut">
              <a:rPr lang="en-US" smtClean="0"/>
              <a:t>8/20/2024</a:t>
            </a:fld>
            <a:endParaRPr lang="en-US"/>
          </a:p>
        </p:txBody>
      </p:sp>
      <p:sp>
        <p:nvSpPr>
          <p:cNvPr id="4" name="Footer Placeholder 3">
            <a:extLst>
              <a:ext uri="{FF2B5EF4-FFF2-40B4-BE49-F238E27FC236}">
                <a16:creationId xmlns:a16="http://schemas.microsoft.com/office/drawing/2014/main" xmlns="" id="{D1A021FF-A1ED-481C-8719-CA14C9DB6E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17FD10F-0478-42DC-B0E3-1B09B0F89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A49A8-2B49-4484-B441-C4CD1ADB7D28}" type="slidenum">
              <a:rPr lang="en-US" smtClean="0"/>
              <a:t>‹#›</a:t>
            </a:fld>
            <a:endParaRPr lang="en-US"/>
          </a:p>
        </p:txBody>
      </p:sp>
    </p:spTree>
    <p:extLst>
      <p:ext uri="{BB962C8B-B14F-4D97-AF65-F5344CB8AC3E}">
        <p14:creationId xmlns:p14="http://schemas.microsoft.com/office/powerpoint/2010/main" val="213968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49345-A568-4C71-A5D8-799A65201919}"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82981-D229-4E6C-BE8D-3E4CF02E474F}" type="slidenum">
              <a:rPr lang="en-US" smtClean="0"/>
              <a:t>‹#›</a:t>
            </a:fld>
            <a:endParaRPr lang="en-US"/>
          </a:p>
        </p:txBody>
      </p:sp>
    </p:spTree>
    <p:extLst>
      <p:ext uri="{BB962C8B-B14F-4D97-AF65-F5344CB8AC3E}">
        <p14:creationId xmlns:p14="http://schemas.microsoft.com/office/powerpoint/2010/main" val="257460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5275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5366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224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F25E1073-AADF-47BC-BF0E-60B1ABB8EE01}"/>
              </a:ext>
            </a:extLst>
          </p:cNvPr>
          <p:cNvSpPr/>
          <p:nvPr userDrawn="1"/>
        </p:nvSpPr>
        <p:spPr>
          <a:xfrm>
            <a:off x="514350" y="685799"/>
            <a:ext cx="11163300" cy="5743575"/>
          </a:xfrm>
          <a:prstGeom prst="rect">
            <a:avLst/>
          </a:prstGeom>
          <a:noFill/>
          <a:ln>
            <a:solidFill>
              <a:srgbClr val="1F9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useBgFill="1">
        <p:nvSpPr>
          <p:cNvPr id="11" name="矩形 10">
            <a:extLst>
              <a:ext uri="{FF2B5EF4-FFF2-40B4-BE49-F238E27FC236}">
                <a16:creationId xmlns:a16="http://schemas.microsoft.com/office/drawing/2014/main" xmlns="" id="{1CD26141-EAD2-47EF-A79B-4467B19AD0BC}"/>
              </a:ext>
            </a:extLst>
          </p:cNvPr>
          <p:cNvSpPr/>
          <p:nvPr userDrawn="1"/>
        </p:nvSpPr>
        <p:spPr>
          <a:xfrm>
            <a:off x="685800" y="428625"/>
            <a:ext cx="4029075" cy="466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图形 49">
            <a:extLst>
              <a:ext uri="{FF2B5EF4-FFF2-40B4-BE49-F238E27FC236}">
                <a16:creationId xmlns:a16="http://schemas.microsoft.com/office/drawing/2014/main" xmlns="" id="{AD688E3C-2D2A-405F-90AA-F04B18BB709B}"/>
              </a:ext>
            </a:extLst>
          </p:cNvPr>
          <p:cNvGrpSpPr/>
          <p:nvPr/>
        </p:nvGrpSpPr>
        <p:grpSpPr>
          <a:xfrm>
            <a:off x="835740" y="480156"/>
            <a:ext cx="634681" cy="415194"/>
            <a:chOff x="864923" y="545525"/>
            <a:chExt cx="634681" cy="415194"/>
          </a:xfrm>
          <a:solidFill>
            <a:srgbClr val="79D296"/>
          </a:solidFill>
        </p:grpSpPr>
        <p:sp>
          <p:nvSpPr>
            <p:cNvPr id="14" name="任意多边形: 形状 13">
              <a:extLst>
                <a:ext uri="{FF2B5EF4-FFF2-40B4-BE49-F238E27FC236}">
                  <a16:creationId xmlns:a16="http://schemas.microsoft.com/office/drawing/2014/main" xmlns="" id="{4D346E30-E585-491B-A60A-BAB5F49E289A}"/>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xmlns="" id="{726745C4-1D4D-4EE2-AC50-5382C4D7BDC9}"/>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022045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6939" indent="0" algn="ctr">
              <a:buNone/>
              <a:defRPr sz="2000"/>
            </a:lvl2pPr>
            <a:lvl3pPr marL="913901" indent="0" algn="ctr">
              <a:buNone/>
              <a:defRPr sz="1867"/>
            </a:lvl3pPr>
            <a:lvl4pPr marL="1370852" indent="0" algn="ctr">
              <a:buNone/>
              <a:defRPr sz="1600"/>
            </a:lvl4pPr>
            <a:lvl5pPr marL="1827802" indent="0" algn="ctr">
              <a:buNone/>
              <a:defRPr sz="1600"/>
            </a:lvl5pPr>
            <a:lvl6pPr marL="2284766" indent="0" algn="ctr">
              <a:buNone/>
              <a:defRPr sz="1600"/>
            </a:lvl6pPr>
            <a:lvl7pPr marL="2741702" indent="0" algn="ctr">
              <a:buNone/>
              <a:defRPr sz="1600"/>
            </a:lvl7pPr>
            <a:lvl8pPr marL="3198640" indent="0" algn="ctr">
              <a:buNone/>
              <a:defRPr sz="1600"/>
            </a:lvl8pPr>
            <a:lvl9pPr marL="365557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0407615"/>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0278050"/>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39" indent="0">
              <a:buNone/>
              <a:defRPr sz="2000">
                <a:solidFill>
                  <a:schemeClr val="tx1">
                    <a:tint val="75000"/>
                  </a:schemeClr>
                </a:solidFill>
              </a:defRPr>
            </a:lvl2pPr>
            <a:lvl3pPr marL="913901" indent="0">
              <a:buNone/>
              <a:defRPr sz="1867">
                <a:solidFill>
                  <a:schemeClr val="tx1">
                    <a:tint val="75000"/>
                  </a:schemeClr>
                </a:solidFill>
              </a:defRPr>
            </a:lvl3pPr>
            <a:lvl4pPr marL="1370852" indent="0">
              <a:buNone/>
              <a:defRPr sz="1600">
                <a:solidFill>
                  <a:schemeClr val="tx1">
                    <a:tint val="75000"/>
                  </a:schemeClr>
                </a:solidFill>
              </a:defRPr>
            </a:lvl4pPr>
            <a:lvl5pPr marL="1827802" indent="0">
              <a:buNone/>
              <a:defRPr sz="1600">
                <a:solidFill>
                  <a:schemeClr val="tx1">
                    <a:tint val="75000"/>
                  </a:schemeClr>
                </a:solidFill>
              </a:defRPr>
            </a:lvl5pPr>
            <a:lvl6pPr marL="2284766" indent="0">
              <a:buNone/>
              <a:defRPr sz="1600">
                <a:solidFill>
                  <a:schemeClr val="tx1">
                    <a:tint val="75000"/>
                  </a:schemeClr>
                </a:solidFill>
              </a:defRPr>
            </a:lvl6pPr>
            <a:lvl7pPr marL="2741702" indent="0">
              <a:buNone/>
              <a:defRPr sz="1600">
                <a:solidFill>
                  <a:schemeClr val="tx1">
                    <a:tint val="75000"/>
                  </a:schemeClr>
                </a:solidFill>
              </a:defRPr>
            </a:lvl7pPr>
            <a:lvl8pPr marL="3198640" indent="0">
              <a:buNone/>
              <a:defRPr sz="1600">
                <a:solidFill>
                  <a:schemeClr val="tx1">
                    <a:tint val="75000"/>
                  </a:schemeClr>
                </a:solidFill>
              </a:defRPr>
            </a:lvl8pPr>
            <a:lvl9pPr marL="365557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3857566"/>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705446"/>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939" indent="0">
              <a:buNone/>
              <a:defRPr sz="2000" b="1"/>
            </a:lvl2pPr>
            <a:lvl3pPr marL="913901" indent="0">
              <a:buNone/>
              <a:defRPr sz="1867" b="1"/>
            </a:lvl3pPr>
            <a:lvl4pPr marL="1370852" indent="0">
              <a:buNone/>
              <a:defRPr sz="1600" b="1"/>
            </a:lvl4pPr>
            <a:lvl5pPr marL="1827802" indent="0">
              <a:buNone/>
              <a:defRPr sz="1600" b="1"/>
            </a:lvl5pPr>
            <a:lvl6pPr marL="2284766" indent="0">
              <a:buNone/>
              <a:defRPr sz="1600" b="1"/>
            </a:lvl6pPr>
            <a:lvl7pPr marL="2741702" indent="0">
              <a:buNone/>
              <a:defRPr sz="1600" b="1"/>
            </a:lvl7pPr>
            <a:lvl8pPr marL="3198640" indent="0">
              <a:buNone/>
              <a:defRPr sz="1600" b="1"/>
            </a:lvl8pPr>
            <a:lvl9pPr marL="365557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6939" indent="0">
              <a:buNone/>
              <a:defRPr sz="2000" b="1"/>
            </a:lvl2pPr>
            <a:lvl3pPr marL="913901" indent="0">
              <a:buNone/>
              <a:defRPr sz="1867" b="1"/>
            </a:lvl3pPr>
            <a:lvl4pPr marL="1370852" indent="0">
              <a:buNone/>
              <a:defRPr sz="1600" b="1"/>
            </a:lvl4pPr>
            <a:lvl5pPr marL="1827802" indent="0">
              <a:buNone/>
              <a:defRPr sz="1600" b="1"/>
            </a:lvl5pPr>
            <a:lvl6pPr marL="2284766" indent="0">
              <a:buNone/>
              <a:defRPr sz="1600" b="1"/>
            </a:lvl6pPr>
            <a:lvl7pPr marL="2741702" indent="0">
              <a:buNone/>
              <a:defRPr sz="1600" b="1"/>
            </a:lvl7pPr>
            <a:lvl8pPr marL="3198640" indent="0">
              <a:buNone/>
              <a:defRPr sz="1600" b="1"/>
            </a:lvl8pPr>
            <a:lvl9pPr marL="365557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0129604"/>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4921212"/>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5285600"/>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66702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5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3"/>
            <a:ext cx="3932237" cy="3811588"/>
          </a:xfrm>
        </p:spPr>
        <p:txBody>
          <a:bodyPr/>
          <a:lstStyle>
            <a:lvl1pPr marL="0" indent="0">
              <a:buNone/>
              <a:defRPr sz="1600"/>
            </a:lvl1pPr>
            <a:lvl2pPr marL="456939" indent="0">
              <a:buNone/>
              <a:defRPr sz="1467"/>
            </a:lvl2pPr>
            <a:lvl3pPr marL="913901" indent="0">
              <a:buNone/>
              <a:defRPr sz="1200"/>
            </a:lvl3pPr>
            <a:lvl4pPr marL="1370852" indent="0">
              <a:buNone/>
              <a:defRPr sz="1067"/>
            </a:lvl4pPr>
            <a:lvl5pPr marL="1827802" indent="0">
              <a:buNone/>
              <a:defRPr sz="1067"/>
            </a:lvl5pPr>
            <a:lvl6pPr marL="2284766" indent="0">
              <a:buNone/>
              <a:defRPr sz="1067"/>
            </a:lvl6pPr>
            <a:lvl7pPr marL="2741702" indent="0">
              <a:buNone/>
              <a:defRPr sz="1067"/>
            </a:lvl7pPr>
            <a:lvl8pPr marL="3198640" indent="0">
              <a:buNone/>
              <a:defRPr sz="1067"/>
            </a:lvl8pPr>
            <a:lvl9pPr marL="3655579" indent="0">
              <a:buNone/>
              <a:defRPr sz="106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3769242"/>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4"/>
            <a:ext cx="6172200" cy="4873625"/>
          </a:xfrm>
        </p:spPr>
        <p:txBody>
          <a:bodyPr/>
          <a:lstStyle>
            <a:lvl1pPr marL="0" indent="0">
              <a:buNone/>
              <a:defRPr sz="3200"/>
            </a:lvl1pPr>
            <a:lvl2pPr marL="456939" indent="0">
              <a:buNone/>
              <a:defRPr sz="2800"/>
            </a:lvl2pPr>
            <a:lvl3pPr marL="913901" indent="0">
              <a:buNone/>
              <a:defRPr sz="2400"/>
            </a:lvl3pPr>
            <a:lvl4pPr marL="1370852" indent="0">
              <a:buNone/>
              <a:defRPr sz="2000"/>
            </a:lvl4pPr>
            <a:lvl5pPr marL="1827802" indent="0">
              <a:buNone/>
              <a:defRPr sz="2000"/>
            </a:lvl5pPr>
            <a:lvl6pPr marL="2284766" indent="0">
              <a:buNone/>
              <a:defRPr sz="2000"/>
            </a:lvl6pPr>
            <a:lvl7pPr marL="2741702" indent="0">
              <a:buNone/>
              <a:defRPr sz="2000"/>
            </a:lvl7pPr>
            <a:lvl8pPr marL="3198640" indent="0">
              <a:buNone/>
              <a:defRPr sz="2000"/>
            </a:lvl8pPr>
            <a:lvl9pPr marL="3655579" indent="0">
              <a:buNone/>
              <a:defRPr sz="2000"/>
            </a:lvl9pPr>
          </a:lstStyle>
          <a:p>
            <a:endParaRPr lang="zh-CN" altLang="en-US"/>
          </a:p>
        </p:txBody>
      </p:sp>
      <p:sp>
        <p:nvSpPr>
          <p:cNvPr id="4" name="文本占位符 3"/>
          <p:cNvSpPr>
            <a:spLocks noGrp="1"/>
          </p:cNvSpPr>
          <p:nvPr>
            <p:ph type="body" sz="half" idx="2"/>
          </p:nvPr>
        </p:nvSpPr>
        <p:spPr>
          <a:xfrm>
            <a:off x="839788" y="2057403"/>
            <a:ext cx="3932237" cy="3811588"/>
          </a:xfrm>
        </p:spPr>
        <p:txBody>
          <a:bodyPr/>
          <a:lstStyle>
            <a:lvl1pPr marL="0" indent="0">
              <a:buNone/>
              <a:defRPr sz="1600"/>
            </a:lvl1pPr>
            <a:lvl2pPr marL="456939" indent="0">
              <a:buNone/>
              <a:defRPr sz="1467"/>
            </a:lvl2pPr>
            <a:lvl3pPr marL="913901" indent="0">
              <a:buNone/>
              <a:defRPr sz="1200"/>
            </a:lvl3pPr>
            <a:lvl4pPr marL="1370852" indent="0">
              <a:buNone/>
              <a:defRPr sz="1067"/>
            </a:lvl4pPr>
            <a:lvl5pPr marL="1827802" indent="0">
              <a:buNone/>
              <a:defRPr sz="1067"/>
            </a:lvl5pPr>
            <a:lvl6pPr marL="2284766" indent="0">
              <a:buNone/>
              <a:defRPr sz="1067"/>
            </a:lvl6pPr>
            <a:lvl7pPr marL="2741702" indent="0">
              <a:buNone/>
              <a:defRPr sz="1067"/>
            </a:lvl7pPr>
            <a:lvl8pPr marL="3198640" indent="0">
              <a:buNone/>
              <a:defRPr sz="1067"/>
            </a:lvl8pPr>
            <a:lvl9pPr marL="3655579" indent="0">
              <a:buNone/>
              <a:defRPr sz="106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8961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349079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54"/>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54"/>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4452580"/>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432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5361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6800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2592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1099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054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1836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762206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68549" tIns="34289" rIns="68549" bIns="34289"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549" tIns="34289" rIns="68549" bIns="342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549" tIns="34289" rIns="68549" bIns="34289" rtlCol="0" anchor="ctr"/>
          <a:lstStyle>
            <a:lvl1pPr algn="l">
              <a:defRPr sz="1200">
                <a:solidFill>
                  <a:schemeClr val="tx1">
                    <a:tint val="75000"/>
                  </a:schemeClr>
                </a:solidFill>
              </a:defRPr>
            </a:lvl1pPr>
          </a:lstStyle>
          <a:p>
            <a:pPr defTabSz="913901"/>
            <a:endParaRPr lang="zh-CN" altLang="en-US">
              <a:solidFill>
                <a:prstClr val="black">
                  <a:tint val="75000"/>
                </a:prstClr>
              </a:solidFill>
              <a:cs typeface="Arial" pitchFamily="34" charset="0"/>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549" tIns="34289" rIns="68549" bIns="34289" rtlCol="0" anchor="ctr"/>
          <a:lstStyle>
            <a:lvl1pPr algn="ctr">
              <a:defRPr sz="1200">
                <a:solidFill>
                  <a:schemeClr val="tx1">
                    <a:tint val="75000"/>
                  </a:schemeClr>
                </a:solidFill>
              </a:defRPr>
            </a:lvl1pPr>
          </a:lstStyle>
          <a:p>
            <a:pPr defTabSz="913901"/>
            <a:endParaRPr lang="zh-CN" altLang="en-US">
              <a:solidFill>
                <a:prstClr val="black">
                  <a:tint val="75000"/>
                </a:prstClr>
              </a:solidFill>
              <a:cs typeface="Arial" pitchFamily="34" charset="0"/>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549" tIns="34289" rIns="68549" bIns="34289" rtlCol="0" anchor="ctr"/>
          <a:lstStyle>
            <a:lvl1pPr algn="r">
              <a:defRPr sz="1200">
                <a:solidFill>
                  <a:schemeClr val="tx1">
                    <a:tint val="75000"/>
                  </a:schemeClr>
                </a:solidFill>
              </a:defRPr>
            </a:lvl1pPr>
          </a:lstStyle>
          <a:p>
            <a:pPr defTabSz="913901"/>
            <a:fld id="{565CE74E-AB26-4998-AD42-012C4C1AD076}" type="slidenum">
              <a:rPr lang="zh-CN" altLang="en-US" smtClean="0">
                <a:solidFill>
                  <a:prstClr val="black">
                    <a:tint val="75000"/>
                  </a:prstClr>
                </a:solidFill>
                <a:cs typeface="Arial" pitchFamily="34" charset="0"/>
              </a:rPr>
              <a:pPr defTabSz="913901"/>
              <a:t>‹#›</a:t>
            </a:fld>
            <a:endParaRPr lang="zh-CN" altLang="en-US">
              <a:solidFill>
                <a:prstClr val="black">
                  <a:tint val="75000"/>
                </a:prstClr>
              </a:solidFill>
              <a:cs typeface="Arial" pitchFamily="34" charset="0"/>
            </a:endParaRPr>
          </a:p>
        </p:txBody>
      </p:sp>
    </p:spTree>
    <p:extLst>
      <p:ext uri="{BB962C8B-B14F-4D97-AF65-F5344CB8AC3E}">
        <p14:creationId xmlns:p14="http://schemas.microsoft.com/office/powerpoint/2010/main" val="17444649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hf hdr="0" ftr="0" dt="0"/>
  <p:txStyles>
    <p:titleStyle>
      <a:lvl1pPr algn="l" defTabSz="91390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82" indent="-228482" algn="l" defTabSz="91390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46" indent="-228482" algn="l" defTabSz="91390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82" indent="-228482" algn="l" defTabSz="91390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320"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259"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221"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172"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122"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4086"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3901" rtl="0" eaLnBrk="1" latinLnBrk="0" hangingPunct="1">
        <a:defRPr sz="1867" kern="1200">
          <a:solidFill>
            <a:schemeClr val="tx1"/>
          </a:solidFill>
          <a:latin typeface="+mn-lt"/>
          <a:ea typeface="+mn-ea"/>
          <a:cs typeface="+mn-cs"/>
        </a:defRPr>
      </a:lvl1pPr>
      <a:lvl2pPr marL="456939" algn="l" defTabSz="913901" rtl="0" eaLnBrk="1" latinLnBrk="0" hangingPunct="1">
        <a:defRPr sz="1867" kern="1200">
          <a:solidFill>
            <a:schemeClr val="tx1"/>
          </a:solidFill>
          <a:latin typeface="+mn-lt"/>
          <a:ea typeface="+mn-ea"/>
          <a:cs typeface="+mn-cs"/>
        </a:defRPr>
      </a:lvl2pPr>
      <a:lvl3pPr marL="913901" algn="l" defTabSz="913901" rtl="0" eaLnBrk="1" latinLnBrk="0" hangingPunct="1">
        <a:defRPr sz="1867" kern="1200">
          <a:solidFill>
            <a:schemeClr val="tx1"/>
          </a:solidFill>
          <a:latin typeface="+mn-lt"/>
          <a:ea typeface="+mn-ea"/>
          <a:cs typeface="+mn-cs"/>
        </a:defRPr>
      </a:lvl3pPr>
      <a:lvl4pPr marL="1370852" algn="l" defTabSz="913901" rtl="0" eaLnBrk="1" latinLnBrk="0" hangingPunct="1">
        <a:defRPr sz="1867" kern="1200">
          <a:solidFill>
            <a:schemeClr val="tx1"/>
          </a:solidFill>
          <a:latin typeface="+mn-lt"/>
          <a:ea typeface="+mn-ea"/>
          <a:cs typeface="+mn-cs"/>
        </a:defRPr>
      </a:lvl4pPr>
      <a:lvl5pPr marL="1827802" algn="l" defTabSz="913901" rtl="0" eaLnBrk="1" latinLnBrk="0" hangingPunct="1">
        <a:defRPr sz="1867" kern="1200">
          <a:solidFill>
            <a:schemeClr val="tx1"/>
          </a:solidFill>
          <a:latin typeface="+mn-lt"/>
          <a:ea typeface="+mn-ea"/>
          <a:cs typeface="+mn-cs"/>
        </a:defRPr>
      </a:lvl5pPr>
      <a:lvl6pPr marL="2284766" algn="l" defTabSz="913901" rtl="0" eaLnBrk="1" latinLnBrk="0" hangingPunct="1">
        <a:defRPr sz="1867" kern="1200">
          <a:solidFill>
            <a:schemeClr val="tx1"/>
          </a:solidFill>
          <a:latin typeface="+mn-lt"/>
          <a:ea typeface="+mn-ea"/>
          <a:cs typeface="+mn-cs"/>
        </a:defRPr>
      </a:lvl6pPr>
      <a:lvl7pPr marL="2741702" algn="l" defTabSz="913901" rtl="0" eaLnBrk="1" latinLnBrk="0" hangingPunct="1">
        <a:defRPr sz="1867" kern="1200">
          <a:solidFill>
            <a:schemeClr val="tx1"/>
          </a:solidFill>
          <a:latin typeface="+mn-lt"/>
          <a:ea typeface="+mn-ea"/>
          <a:cs typeface="+mn-cs"/>
        </a:defRPr>
      </a:lvl7pPr>
      <a:lvl8pPr marL="3198640" algn="l" defTabSz="913901" rtl="0" eaLnBrk="1" latinLnBrk="0" hangingPunct="1">
        <a:defRPr sz="1867" kern="1200">
          <a:solidFill>
            <a:schemeClr val="tx1"/>
          </a:solidFill>
          <a:latin typeface="+mn-lt"/>
          <a:ea typeface="+mn-ea"/>
          <a:cs typeface="+mn-cs"/>
        </a:defRPr>
      </a:lvl8pPr>
      <a:lvl9pPr marL="3655579" algn="l" defTabSz="913901"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a:extLst>
              <a:ext uri="{FF2B5EF4-FFF2-40B4-BE49-F238E27FC236}">
                <a16:creationId xmlns:a16="http://schemas.microsoft.com/office/drawing/2014/main" xmlns="" id="{526759A8-A319-4E57-B799-654B1BF388A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9876" y="0"/>
            <a:ext cx="3223260" cy="6858000"/>
          </a:xfrm>
          <a:prstGeom prst="rect">
            <a:avLst/>
          </a:prstGeom>
        </p:spPr>
      </p:pic>
      <p:pic>
        <p:nvPicPr>
          <p:cNvPr id="5" name="图片 40">
            <a:extLst>
              <a:ext uri="{FF2B5EF4-FFF2-40B4-BE49-F238E27FC236}">
                <a16:creationId xmlns:a16="http://schemas.microsoft.com/office/drawing/2014/main" xmlns="" id="{2F02A2D4-A5CA-470E-9011-AA4F82DF7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48585" y="3192874"/>
            <a:ext cx="2443415" cy="3665123"/>
          </a:xfrm>
          <a:prstGeom prst="rect">
            <a:avLst/>
          </a:prstGeom>
        </p:spPr>
      </p:pic>
      <p:sp>
        <p:nvSpPr>
          <p:cNvPr id="6" name="矩形 5">
            <a:extLst>
              <a:ext uri="{FF2B5EF4-FFF2-40B4-BE49-F238E27FC236}">
                <a16:creationId xmlns:a16="http://schemas.microsoft.com/office/drawing/2014/main" xmlns="" id="{5C6F18AE-937F-4A8A-B3EF-115B3CF015B4}"/>
              </a:ext>
            </a:extLst>
          </p:cNvPr>
          <p:cNvSpPr/>
          <p:nvPr/>
        </p:nvSpPr>
        <p:spPr>
          <a:xfrm rot="5400000">
            <a:off x="5090192" y="-934698"/>
            <a:ext cx="2852928" cy="6873765"/>
          </a:xfrm>
          <a:prstGeom prst="rect">
            <a:avLst/>
          </a:prstGeom>
          <a:solidFill>
            <a:schemeClr val="bg1">
              <a:alpha val="76000"/>
            </a:schemeClr>
          </a:solidFill>
          <a:ln w="53975" cmpd="tri">
            <a:solidFill>
              <a:srgbClr val="826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B6A0E"/>
              </a:solidFill>
              <a:effectLst/>
              <a:uLnTx/>
              <a:uFillTx/>
              <a:latin typeface="Calibri" panose="020F0502020204030204" pitchFamily="34" charset="0"/>
              <a:ea typeface="李旭科书法 v1.4" panose="02000603000000000000" pitchFamily="2" charset="-122"/>
              <a:cs typeface="Calibri" panose="020F0502020204030204" pitchFamily="34" charset="0"/>
            </a:endParaRPr>
          </a:p>
        </p:txBody>
      </p:sp>
      <p:sp>
        <p:nvSpPr>
          <p:cNvPr id="7" name="文本框 6">
            <a:extLst>
              <a:ext uri="{FF2B5EF4-FFF2-40B4-BE49-F238E27FC236}">
                <a16:creationId xmlns:a16="http://schemas.microsoft.com/office/drawing/2014/main" xmlns="" id="{EACD5A64-E24E-43C1-B538-0E8C11C1964D}"/>
              </a:ext>
            </a:extLst>
          </p:cNvPr>
          <p:cNvSpPr txBox="1"/>
          <p:nvPr/>
        </p:nvSpPr>
        <p:spPr>
          <a:xfrm rot="5400000">
            <a:off x="6192505" y="-35751"/>
            <a:ext cx="800219" cy="2222942"/>
          </a:xfrm>
          <a:prstGeom prst="rect">
            <a:avLst/>
          </a:prstGeom>
          <a:solidFill>
            <a:srgbClr val="AAAA6C"/>
          </a:solidFill>
        </p:spPr>
        <p:txBody>
          <a:bodyPr vert="vert270" wrap="square" rtlCol="0">
            <a:spAutoFit/>
          </a:bodyPr>
          <a:lstStyle>
            <a:defPPr>
              <a:defRPr lang="zh-CN"/>
            </a:defPPr>
            <a:lvl1pPr algn="dist">
              <a:defRPr sz="2800">
                <a:solidFill>
                  <a:srgbClr val="2C3B5A"/>
                </a:solidFill>
                <a:latin typeface="方正魏碑简体" panose="03000509000000000000" pitchFamily="65" charset="-122"/>
                <a:ea typeface="方正魏碑简体"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30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TIẾT</a:t>
            </a:r>
            <a:r>
              <a:rPr kumimoji="0" lang="vi-VN" altLang="zh-CN" sz="3200" b="1" i="0" u="none" strike="noStrike" kern="1200" cap="none" spc="300" normalizeH="0" baseline="0" noProof="0" dirty="0">
                <a:ln>
                  <a:noFill/>
                </a:ln>
                <a:solidFill>
                  <a:srgbClr val="FFFFFF"/>
                </a:solidFill>
                <a:effectLst/>
                <a:uLnTx/>
                <a:uFillTx/>
                <a:latin typeface="李旭科书法 v1.4" panose="02000603000000000000" pitchFamily="2" charset="-122"/>
                <a:ea typeface="李旭科书法 v1.4" panose="02000603000000000000" pitchFamily="2" charset="-122"/>
                <a:cs typeface="+mn-cs"/>
              </a:rPr>
              <a:t>  </a:t>
            </a:r>
            <a:endParaRPr kumimoji="0" lang="zh-CN" altLang="en-US" sz="3200" b="1" i="0" u="none" strike="noStrike" kern="1200" cap="none" spc="300" normalizeH="0" baseline="0" noProof="0" dirty="0">
              <a:ln>
                <a:noFill/>
              </a:ln>
              <a:solidFill>
                <a:srgbClr val="FFFFFF"/>
              </a:solidFill>
              <a:effectLst/>
              <a:uLnTx/>
              <a:uFillTx/>
              <a:latin typeface="李旭科书法 v1.4" panose="02000603000000000000" pitchFamily="2" charset="-122"/>
              <a:ea typeface="李旭科书法 v1.4" panose="02000603000000000000" pitchFamily="2" charset="-122"/>
              <a:cs typeface="+mn-cs"/>
            </a:endParaRPr>
          </a:p>
        </p:txBody>
      </p:sp>
      <p:sp>
        <p:nvSpPr>
          <p:cNvPr id="8" name="TextBox 7"/>
          <p:cNvSpPr txBox="1"/>
          <p:nvPr/>
        </p:nvSpPr>
        <p:spPr>
          <a:xfrm>
            <a:off x="3436883" y="1954924"/>
            <a:ext cx="65166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ea typeface="+mn-ea"/>
              <a:cs typeface="+mn-cs"/>
            </a:endParaRPr>
          </a:p>
        </p:txBody>
      </p:sp>
      <p:sp>
        <p:nvSpPr>
          <p:cNvPr id="9" name="TextBox 8"/>
          <p:cNvSpPr txBox="1"/>
          <p:nvPr/>
        </p:nvSpPr>
        <p:spPr>
          <a:xfrm>
            <a:off x="3079773" y="1954924"/>
            <a:ext cx="687376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C57827"/>
                </a:solidFill>
                <a:effectLst/>
                <a:uLnTx/>
                <a:uFillTx/>
                <a:latin typeface="Calibri" panose="020F0502020204030204" pitchFamily="34" charset="0"/>
                <a:ea typeface="Calibri" panose="020F0502020204030204" pitchFamily="34" charset="0"/>
                <a:cs typeface="Calibri" panose="020F0502020204030204" pitchFamily="34" charset="0"/>
              </a:rPr>
              <a:t>ÔN TẬP CHƯƠNG 3</a:t>
            </a:r>
          </a:p>
        </p:txBody>
      </p:sp>
      <p:pic>
        <p:nvPicPr>
          <p:cNvPr id="10" name="图片 10">
            <a:extLst>
              <a:ext uri="{FF2B5EF4-FFF2-40B4-BE49-F238E27FC236}">
                <a16:creationId xmlns:a16="http://schemas.microsoft.com/office/drawing/2014/main" xmlns="" id="{48EA6A12-38DB-4F66-80A8-F4600D02F1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857" t="28496" r="44121" b="35356"/>
          <a:stretch/>
        </p:blipFill>
        <p:spPr>
          <a:xfrm rot="2147072">
            <a:off x="10769904" y="2798771"/>
            <a:ext cx="1732343" cy="1328690"/>
          </a:xfrm>
          <a:prstGeom prst="rect">
            <a:avLst/>
          </a:prstGeom>
        </p:spPr>
      </p:pic>
      <p:sp>
        <p:nvSpPr>
          <p:cNvPr id="3" name="TextBox 2">
            <a:extLst>
              <a:ext uri="{FF2B5EF4-FFF2-40B4-BE49-F238E27FC236}">
                <a16:creationId xmlns:a16="http://schemas.microsoft.com/office/drawing/2014/main" xmlns="" id="{BFBDC640-33DA-07D2-E026-E4FB74779BA9}"/>
              </a:ext>
            </a:extLst>
          </p:cNvPr>
          <p:cNvSpPr txBox="1"/>
          <p:nvPr/>
        </p:nvSpPr>
        <p:spPr>
          <a:xfrm>
            <a:off x="10664190" y="205740"/>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xmlns="" id="{272E834E-B703-A8F2-BA2E-3723E35F7F6F}"/>
              </a:ext>
            </a:extLst>
          </p:cNvPr>
          <p:cNvSpPr txBox="1"/>
          <p:nvPr/>
        </p:nvSpPr>
        <p:spPr>
          <a:xfrm>
            <a:off x="5737860" y="268605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xmlns="" id="{F6C33AD4-95DD-DD9D-A1AB-94517AFB994A}"/>
              </a:ext>
            </a:extLst>
          </p:cNvPr>
          <p:cNvSpPr txBox="1"/>
          <p:nvPr/>
        </p:nvSpPr>
        <p:spPr>
          <a:xfrm>
            <a:off x="5737860" y="2971800"/>
            <a:ext cx="914400" cy="9144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xmlns="" id="{B22E8DB1-1746-FBF6-C449-3DE54A1A3481}"/>
              </a:ext>
            </a:extLst>
          </p:cNvPr>
          <p:cNvSpPr txBox="1"/>
          <p:nvPr/>
        </p:nvSpPr>
        <p:spPr>
          <a:xfrm>
            <a:off x="5737860" y="2971800"/>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xmlns="" id="{1799803B-27D1-01C9-28D8-8CD84C96DD5E}"/>
              </a:ext>
            </a:extLst>
          </p:cNvPr>
          <p:cNvSpPr>
            <a:spLocks noGrp="1"/>
          </p:cNvSpPr>
          <p:nvPr>
            <p:ph type="sldNum" sz="quarter" idx="12"/>
          </p:nvPr>
        </p:nvSpPr>
        <p:spPr>
          <a:xfrm>
            <a:off x="8892875" y="6443123"/>
            <a:ext cx="2743200" cy="365125"/>
          </a:xfrm>
        </p:spPr>
        <p:txBody>
          <a:bodyPr/>
          <a:lstStyle/>
          <a:p>
            <a:fld id="{A7CD31F4-64FA-4BA0-9498-67783267A8C8}" type="slidenum">
              <a:rPr lang="en-US" b="1" smtClean="0">
                <a:solidFill>
                  <a:srgbClr val="FF0000"/>
                </a:solidFill>
              </a:rPr>
              <a:t>1</a:t>
            </a:fld>
            <a:endParaRPr lang="en-US" b="1" dirty="0">
              <a:solidFill>
                <a:srgbClr val="FF0000"/>
              </a:solidFill>
            </a:endParaRPr>
          </a:p>
        </p:txBody>
      </p:sp>
    </p:spTree>
    <p:extLst>
      <p:ext uri="{BB962C8B-B14F-4D97-AF65-F5344CB8AC3E}">
        <p14:creationId xmlns:p14="http://schemas.microsoft.com/office/powerpoint/2010/main" val="155918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689143" y="328622"/>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2" name="Rectangle 1"/>
          <p:cNvSpPr/>
          <p:nvPr/>
        </p:nvSpPr>
        <p:spPr>
          <a:xfrm>
            <a:off x="630621" y="958673"/>
            <a:ext cx="11051627" cy="1698927"/>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0"/>
              </a:spcAft>
              <a:buClrTx/>
              <a:buSzTx/>
              <a:buFontTx/>
              <a:buNone/>
              <a:tabLst/>
              <a:defRPr/>
            </a:pPr>
            <a:r>
              <a:rPr lang="vi-VN" sz="2000" b="1" dirty="0">
                <a:solidFill>
                  <a:srgbClr val="00B050"/>
                </a:solidFill>
                <a:latin typeface="Calibri" panose="020F0502020204030204" pitchFamily="34" charset="0"/>
                <a:ea typeface="Calibri" panose="020F0502020204030204" pitchFamily="34" charset="0"/>
                <a:cs typeface="Calibri" panose="020F0502020204030204" pitchFamily="34" charset="0"/>
              </a:rPr>
              <a:t>2</a:t>
            </a:r>
            <a:r>
              <a:rPr kumimoji="0" lang="vi-VN"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Trong trồng trọt, người ta thường áp dụng các biện pháp để ngăn không cho cây mía ra hoa. Hãy cho biết: </a:t>
            </a:r>
          </a:p>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Việc ức chế sự ra hoa của cây mía có tác dụng gì? </a:t>
            </a:r>
          </a:p>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 Có thể dùng biện pháp nào để ức chế cây mía ra hoa?</a:t>
            </a:r>
          </a:p>
        </p:txBody>
      </p:sp>
      <p:sp>
        <p:nvSpPr>
          <p:cNvPr id="4" name="TextBox 3">
            <a:extLst>
              <a:ext uri="{FF2B5EF4-FFF2-40B4-BE49-F238E27FC236}">
                <a16:creationId xmlns:a16="http://schemas.microsoft.com/office/drawing/2014/main" xmlns="" id="{9A8CCEB0-A5BC-0050-332E-994F0E8A79FC}"/>
              </a:ext>
            </a:extLst>
          </p:cNvPr>
          <p:cNvSpPr txBox="1"/>
          <p:nvPr/>
        </p:nvSpPr>
        <p:spPr>
          <a:xfrm>
            <a:off x="6333158" y="3027285"/>
            <a:ext cx="5268685" cy="3099310"/>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Việc ức chế sự ra hoa của cây mía có tác dụng tập trung nước và chất dinh dưỡng để cung cấp cho sự sinh trưởng của thân → thân tích trữ hàm lượng đường cao → nâng cao năng suất.</a:t>
            </a:r>
          </a:p>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 Có thể tăng thời gian chiếu sáng cho cây mía. Cây mía thuộc </a:t>
            </a:r>
            <a:r>
              <a:rPr kumimoji="0" lang="vi-VN" sz="20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cây ngày ngắn</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ở vùng ôn đới,</a:t>
            </a:r>
            <a:r>
              <a:rPr kumimoji="0" lang="en-US" sz="2000" b="0" i="0"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để hạn chế sự ra hoa có thể dùng biện pháp thắp đèn điện hoặc bắn pháo sáng vào ban đêm. </a:t>
            </a:r>
          </a:p>
        </p:txBody>
      </p:sp>
      <p:pic>
        <p:nvPicPr>
          <p:cNvPr id="3" name="Picture 2">
            <a:extLst>
              <a:ext uri="{FF2B5EF4-FFF2-40B4-BE49-F238E27FC236}">
                <a16:creationId xmlns:a16="http://schemas.microsoft.com/office/drawing/2014/main" xmlns="" id="{B1975EC4-C5D8-6500-9969-7F5DFB712D47}"/>
              </a:ext>
            </a:extLst>
          </p:cNvPr>
          <p:cNvPicPr>
            <a:picLocks noChangeAspect="1"/>
          </p:cNvPicPr>
          <p:nvPr/>
        </p:nvPicPr>
        <p:blipFill rotWithShape="1">
          <a:blip r:embed="rId2"/>
          <a:srcRect t="14121" r="2823" b="16382"/>
          <a:stretch/>
        </p:blipFill>
        <p:spPr>
          <a:xfrm>
            <a:off x="630621" y="2753477"/>
            <a:ext cx="5268685" cy="3595072"/>
          </a:xfrm>
          <a:prstGeom prst="rect">
            <a:avLst/>
          </a:prstGeom>
        </p:spPr>
      </p:pic>
      <p:sp>
        <p:nvSpPr>
          <p:cNvPr id="6" name="Slide Number Placeholder 10">
            <a:extLst>
              <a:ext uri="{FF2B5EF4-FFF2-40B4-BE49-F238E27FC236}">
                <a16:creationId xmlns:a16="http://schemas.microsoft.com/office/drawing/2014/main" xmlns="" id="{AE455933-0B16-4467-B499-955594C644F3}"/>
              </a:ext>
            </a:extLst>
          </p:cNvPr>
          <p:cNvSpPr txBox="1">
            <a:spLocks/>
          </p:cNvSpPr>
          <p:nvPr/>
        </p:nvSpPr>
        <p:spPr>
          <a:xfrm>
            <a:off x="9302920" y="649628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10</a:t>
            </a:fld>
            <a:endParaRPr lang="en-US" sz="1200" b="1" dirty="0">
              <a:solidFill>
                <a:srgbClr val="FF0000"/>
              </a:solidFill>
            </a:endParaRPr>
          </a:p>
        </p:txBody>
      </p:sp>
    </p:spTree>
    <p:extLst>
      <p:ext uri="{BB962C8B-B14F-4D97-AF65-F5344CB8AC3E}">
        <p14:creationId xmlns:p14="http://schemas.microsoft.com/office/powerpoint/2010/main" val="307798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709463" y="320457"/>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2" name="Rectangle 1"/>
          <p:cNvSpPr/>
          <p:nvPr/>
        </p:nvSpPr>
        <p:spPr>
          <a:xfrm>
            <a:off x="630621" y="1028343"/>
            <a:ext cx="11051627" cy="4966873"/>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kumimoji="0" lang="vi-VN" sz="23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Đọc đoạn thông tin và trả lời câu hỏi.</a:t>
            </a:r>
          </a:p>
          <a:p>
            <a:pPr marL="0" marR="0" lvl="0" indent="0" algn="just" defTabSz="914400" rtl="0" eaLnBrk="1" fontAlgn="auto" latinLnBrk="0" hangingPunct="1">
              <a:lnSpc>
                <a:spcPct val="120000"/>
              </a:lnSpc>
              <a:spcBef>
                <a:spcPts val="600"/>
              </a:spcBef>
              <a:buClrTx/>
              <a:buSzTx/>
              <a:buFontTx/>
              <a:buNone/>
              <a:tabLst/>
              <a:defRPr/>
            </a:pP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oa cúc là một loại hoa được ưa chuộng, có giá trị kinh tế cao, màu sắc đa dạng, bảo quản và vận chuyển dễ dàng.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oa cúc trồng được quanh năm, nếu muốn có hoa để bán vào dịp Tết Dương lịch (tháng 12 và tháng 1) người ta phải trồng hoa vào vụ Thu Đông (tháng 9 và 8). Hoa cúc nở vào mùa thu. Do đó, người ta đã sử dụng ánh sáng để làm chậm sự ra hoa của cúc: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ùng bóng đèn điện loại 100W treo cách ngọn cây khoảng 50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60 cm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với mật độ 1 bóng/10 m</a:t>
            </a:r>
            <a:r>
              <a:rPr kumimoji="0" lang="vi-VN" sz="23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 Hằ</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ng ngày, chiếu sáng từ 22 giờ đêm đến 2 giờ sáng liên tục trong khoảng một tháng sẽ làm cho cây không phân hóa mầm hoa và nở sớm.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L</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úc này hoa sẽ nở vào mùa đông để kịp bán.</a:t>
            </a:r>
          </a:p>
          <a:p>
            <a:pPr marL="0" marR="0" lvl="0" indent="0" algn="just" defTabSz="914400" rtl="0" eaLnBrk="1" fontAlgn="auto" latinLnBrk="0" hangingPunct="1">
              <a:lnSpc>
                <a:spcPct val="120000"/>
              </a:lnSpc>
              <a:spcBef>
                <a:spcPts val="600"/>
              </a:spcBef>
              <a:buClrTx/>
              <a:buSzTx/>
              <a:buFontTx/>
              <a:buNone/>
              <a:tabLst/>
              <a:defRPr/>
            </a:pP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gười ta đã ứng dụng nhân tố nào để chi phối sự ra hoa của cây? </a:t>
            </a:r>
            <a:endPar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600"/>
              </a:spcBef>
              <a:buClrTx/>
              <a:buSzTx/>
              <a:buFontTx/>
              <a:buNone/>
              <a:tabLst/>
              <a:defRPr/>
            </a:pP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ựa vào cơ sở khoa học nào mà người ta có thể làm chậm quá trình ra hoa ở cây cúc? </a:t>
            </a:r>
            <a:fld id="{81509570-5009-47AA-ACBF-BD2258C15970}" type="slidenum">
              <a:rPr kumimoji="0" lang="vi-VN" sz="23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11</a:t>
            </a:fld>
            <a:endPar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图片 62">
            <a:extLst>
              <a:ext uri="{FF2B5EF4-FFF2-40B4-BE49-F238E27FC236}">
                <a16:creationId xmlns:a16="http://schemas.microsoft.com/office/drawing/2014/main" xmlns="" id="{85DCEAF0-A6E5-4CF9-96BA-9E76DFE04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2" y="5721531"/>
            <a:ext cx="1473744" cy="1787986"/>
          </a:xfrm>
          <a:prstGeom prst="rect">
            <a:avLst/>
          </a:prstGeom>
        </p:spPr>
      </p:pic>
      <p:sp>
        <p:nvSpPr>
          <p:cNvPr id="5" name="Slide Number Placeholder 10">
            <a:extLst>
              <a:ext uri="{FF2B5EF4-FFF2-40B4-BE49-F238E27FC236}">
                <a16:creationId xmlns:a16="http://schemas.microsoft.com/office/drawing/2014/main" xmlns="" id="{CE35C719-915E-4602-A854-9956A4EC0E02}"/>
              </a:ext>
            </a:extLst>
          </p:cNvPr>
          <p:cNvSpPr txBox="1">
            <a:spLocks/>
          </p:cNvSpPr>
          <p:nvPr/>
        </p:nvSpPr>
        <p:spPr>
          <a:xfrm>
            <a:off x="92648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11</a:t>
            </a:fld>
            <a:endParaRPr lang="en-US" sz="1200" b="1" dirty="0">
              <a:solidFill>
                <a:srgbClr val="FF0000"/>
              </a:solidFill>
            </a:endParaRPr>
          </a:p>
        </p:txBody>
      </p:sp>
    </p:spTree>
    <p:extLst>
      <p:ext uri="{BB962C8B-B14F-4D97-AF65-F5344CB8AC3E}">
        <p14:creationId xmlns:p14="http://schemas.microsoft.com/office/powerpoint/2010/main" val="210062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709463" y="440382"/>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2" name="Rectangle 1"/>
          <p:cNvSpPr/>
          <p:nvPr/>
        </p:nvSpPr>
        <p:spPr>
          <a:xfrm>
            <a:off x="630621" y="1028343"/>
            <a:ext cx="11051627" cy="437043"/>
          </a:xfrm>
          <a:prstGeom prst="rect">
            <a:avLst/>
          </a:prstGeom>
        </p:spPr>
        <p:txBody>
          <a:bodyPr wrap="square">
            <a:spAutoFit/>
          </a:bodyPr>
          <a:lstStyle/>
          <a:p>
            <a:pPr marL="0" marR="0" lvl="0" indent="0" algn="just" defTabSz="914400" rtl="0" eaLnBrk="1" fontAlgn="auto" latinLnBrk="0" hangingPunct="1">
              <a:lnSpc>
                <a:spcPct val="120000"/>
              </a:lnSpc>
              <a:spcBef>
                <a:spcPts val="1200"/>
              </a:spcBef>
              <a:spcAft>
                <a:spcPts val="600"/>
              </a:spcAft>
              <a:buClrTx/>
              <a:buSzTx/>
              <a:buFontTx/>
              <a:buNone/>
              <a:tabLst/>
              <a:defRPr/>
            </a:pPr>
            <a:r>
              <a:rPr kumimoji="0" lang="vi-VN"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3. </a:t>
            </a:r>
            <a:endPar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图片 62">
            <a:extLst>
              <a:ext uri="{FF2B5EF4-FFF2-40B4-BE49-F238E27FC236}">
                <a16:creationId xmlns:a16="http://schemas.microsoft.com/office/drawing/2014/main" xmlns="" id="{85DCEAF0-A6E5-4CF9-96BA-9E76DFE04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36829" y="5450407"/>
            <a:ext cx="1310141" cy="1589498"/>
          </a:xfrm>
          <a:prstGeom prst="rect">
            <a:avLst/>
          </a:prstGeom>
        </p:spPr>
      </p:pic>
      <p:sp>
        <p:nvSpPr>
          <p:cNvPr id="3" name="TextBox 2">
            <a:extLst>
              <a:ext uri="{FF2B5EF4-FFF2-40B4-BE49-F238E27FC236}">
                <a16:creationId xmlns:a16="http://schemas.microsoft.com/office/drawing/2014/main" xmlns="" id="{1D200686-2596-1249-D452-F9AA7B597265}"/>
              </a:ext>
            </a:extLst>
          </p:cNvPr>
          <p:cNvSpPr txBox="1"/>
          <p:nvPr/>
        </p:nvSpPr>
        <p:spPr>
          <a:xfrm>
            <a:off x="5800309" y="589868"/>
            <a:ext cx="5591591" cy="5216813"/>
          </a:xfrm>
          <a:prstGeom prst="rect">
            <a:avLst/>
          </a:prstGeom>
          <a:solidFill>
            <a:schemeClr val="accent1">
              <a:lumMod val="20000"/>
              <a:lumOff val="80000"/>
            </a:schemeClr>
          </a:solidFill>
        </p:spPr>
        <p:txBody>
          <a:bodyPr wrap="square">
            <a:spAutoFit/>
          </a:bodyPr>
          <a:lstStyle/>
          <a:p>
            <a:pPr algn="just">
              <a:lnSpc>
                <a:spcPct val="120000"/>
              </a:lnSpc>
              <a:spcBef>
                <a:spcPts val="600"/>
              </a:spcBef>
            </a:pPr>
            <a:r>
              <a:rPr lang="vi-VN" sz="2500" dirty="0">
                <a:latin typeface="Calibri" panose="020F0502020204030204" pitchFamily="34" charset="0"/>
                <a:ea typeface="Calibri" panose="020F0502020204030204" pitchFamily="34" charset="0"/>
                <a:cs typeface="Calibri" panose="020F0502020204030204" pitchFamily="34" charset="0"/>
              </a:rPr>
              <a:t>a. Người ta đã ứng dụng </a:t>
            </a:r>
            <a:r>
              <a:rPr lang="vi-VN" sz="2500" dirty="0">
                <a:solidFill>
                  <a:srgbClr val="00B050"/>
                </a:solidFill>
                <a:latin typeface="Calibri" panose="020F0502020204030204" pitchFamily="34" charset="0"/>
                <a:ea typeface="Calibri" panose="020F0502020204030204" pitchFamily="34" charset="0"/>
                <a:cs typeface="Calibri" panose="020F0502020204030204" pitchFamily="34" charset="0"/>
              </a:rPr>
              <a:t>quang chu kỳ </a:t>
            </a:r>
            <a:r>
              <a:rPr lang="vi-VN" sz="2500" dirty="0">
                <a:latin typeface="Calibri" panose="020F0502020204030204" pitchFamily="34" charset="0"/>
                <a:ea typeface="Calibri" panose="020F0502020204030204" pitchFamily="34" charset="0"/>
                <a:cs typeface="Calibri" panose="020F0502020204030204" pitchFamily="34" charset="0"/>
              </a:rPr>
              <a:t>(ánh sáng) để chi phối sự ra hoa của cây.</a:t>
            </a:r>
          </a:p>
          <a:p>
            <a:pPr algn="just">
              <a:lnSpc>
                <a:spcPct val="120000"/>
              </a:lnSpc>
              <a:spcBef>
                <a:spcPts val="600"/>
              </a:spcBef>
            </a:pPr>
            <a:r>
              <a:rPr lang="vi-VN" sz="2500" dirty="0">
                <a:latin typeface="Calibri" panose="020F0502020204030204" pitchFamily="34" charset="0"/>
                <a:ea typeface="Calibri" panose="020F0502020204030204" pitchFamily="34" charset="0"/>
                <a:cs typeface="Calibri" panose="020F0502020204030204" pitchFamily="34" charset="0"/>
              </a:rPr>
              <a:t>b. Cơ sở khoa học: Hoa cúc là </a:t>
            </a:r>
            <a:r>
              <a:rPr lang="vi-VN" sz="2500" dirty="0">
                <a:solidFill>
                  <a:srgbClr val="0070C0"/>
                </a:solidFill>
                <a:latin typeface="Calibri" panose="020F0502020204030204" pitchFamily="34" charset="0"/>
                <a:ea typeface="Calibri" panose="020F0502020204030204" pitchFamily="34" charset="0"/>
                <a:cs typeface="Calibri" panose="020F0502020204030204" pitchFamily="34" charset="0"/>
              </a:rPr>
              <a:t>cây ngày ngắn</a:t>
            </a:r>
            <a:r>
              <a:rPr lang="vi-VN" sz="2500" dirty="0">
                <a:latin typeface="Calibri" panose="020F0502020204030204" pitchFamily="34" charset="0"/>
                <a:ea typeface="Calibri" panose="020F0502020204030204" pitchFamily="34" charset="0"/>
                <a:cs typeface="Calibri" panose="020F0502020204030204" pitchFamily="34" charset="0"/>
              </a:rPr>
              <a:t>, ra hoa trong điều kiện ngày ngắn và đêm dài. Mùa thu là thời điểm ngày ngắn, đêm dài thuận lợi cho cúc nở hoa. vì vậy cần làm chậm sự ra hoa. Thắp đèn vào ban đêm để làm tăng thời gian chiếu sáng (tạo điều kiện ngày dài, chia một đêm dài thành hai đêm ngắn) để ức chế sự ra hoa của cây. </a:t>
            </a:r>
          </a:p>
        </p:txBody>
      </p:sp>
      <p:pic>
        <p:nvPicPr>
          <p:cNvPr id="4" name="Picture 3">
            <a:extLst>
              <a:ext uri="{FF2B5EF4-FFF2-40B4-BE49-F238E27FC236}">
                <a16:creationId xmlns:a16="http://schemas.microsoft.com/office/drawing/2014/main" xmlns="" id="{75643429-2996-E767-51BD-3837D7FAA214}"/>
              </a:ext>
            </a:extLst>
          </p:cNvPr>
          <p:cNvPicPr>
            <a:picLocks noChangeAspect="1"/>
          </p:cNvPicPr>
          <p:nvPr/>
        </p:nvPicPr>
        <p:blipFill>
          <a:blip r:embed="rId3"/>
          <a:stretch>
            <a:fillRect/>
          </a:stretch>
        </p:blipFill>
        <p:spPr>
          <a:xfrm>
            <a:off x="630621" y="2153920"/>
            <a:ext cx="5081687" cy="4194630"/>
          </a:xfrm>
          <a:prstGeom prst="rect">
            <a:avLst/>
          </a:prstGeom>
        </p:spPr>
      </p:pic>
      <p:sp>
        <p:nvSpPr>
          <p:cNvPr id="7" name="Slide Number Placeholder 10">
            <a:extLst>
              <a:ext uri="{FF2B5EF4-FFF2-40B4-BE49-F238E27FC236}">
                <a16:creationId xmlns:a16="http://schemas.microsoft.com/office/drawing/2014/main" xmlns="" id="{794A6251-99DE-4932-A25C-F0D2C7692673}"/>
              </a:ext>
            </a:extLst>
          </p:cNvPr>
          <p:cNvSpPr txBox="1">
            <a:spLocks/>
          </p:cNvSpPr>
          <p:nvPr/>
        </p:nvSpPr>
        <p:spPr>
          <a:xfrm>
            <a:off x="9448800" y="626813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12</a:t>
            </a:fld>
            <a:endParaRPr lang="en-US" sz="1200" b="1" dirty="0">
              <a:solidFill>
                <a:srgbClr val="FF0000"/>
              </a:solidFill>
            </a:endParaRPr>
          </a:p>
        </p:txBody>
      </p:sp>
    </p:spTree>
    <p:extLst>
      <p:ext uri="{BB962C8B-B14F-4D97-AF65-F5344CB8AC3E}">
        <p14:creationId xmlns:p14="http://schemas.microsoft.com/office/powerpoint/2010/main" val="295603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709463" y="440382"/>
            <a:ext cx="2421102" cy="553998"/>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rgbClr val="D74839"/>
                </a:solidFill>
                <a:effectLst/>
                <a:uLnTx/>
                <a:uFillTx/>
                <a:latin typeface="Microsoft GothicNeo"/>
                <a:ea typeface="+mn-ea"/>
                <a:cs typeface="+mn-cs"/>
                <a:sym typeface="+mn-lt"/>
              </a:rPr>
              <a:t>II. BÀI TẬP</a:t>
            </a:r>
            <a:endParaRPr kumimoji="0" lang="zh-CN" altLang="en-US" sz="3000" b="1" i="0" u="none" strike="noStrike" kern="1200" cap="none" spc="0" normalizeH="0" baseline="0" noProof="0" dirty="0">
              <a:ln>
                <a:noFill/>
              </a:ln>
              <a:solidFill>
                <a:srgbClr val="D74839"/>
              </a:solidFill>
              <a:effectLst/>
              <a:uLnTx/>
              <a:uFillTx/>
              <a:latin typeface="Microsoft GothicNeo"/>
              <a:ea typeface="+mn-ea"/>
              <a:cs typeface="+mn-cs"/>
              <a:sym typeface="+mn-lt"/>
            </a:endParaRPr>
          </a:p>
        </p:txBody>
      </p:sp>
      <p:sp>
        <p:nvSpPr>
          <p:cNvPr id="2" name="Rectangle 1"/>
          <p:cNvSpPr/>
          <p:nvPr/>
        </p:nvSpPr>
        <p:spPr>
          <a:xfrm>
            <a:off x="630621" y="1028343"/>
            <a:ext cx="11051627" cy="2295372"/>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lang="vi-VN" b="1" dirty="0">
                <a:solidFill>
                  <a:srgbClr val="00B050"/>
                </a:solidFill>
                <a:latin typeface="Calibri" panose="020F0502020204030204" pitchFamily="34" charset="0"/>
                <a:ea typeface="Calibri" panose="020F0502020204030204" pitchFamily="34" charset="0"/>
                <a:cs typeface="Calibri" panose="020F0502020204030204" pitchFamily="34" charset="0"/>
              </a:rPr>
              <a:t>4</a:t>
            </a:r>
            <a:r>
              <a:rPr kumimoji="0" lang="vi-VN"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Ng</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oài tác động kích thích quá trình chuyển hóa, hormone thyroxine (có thành phần chính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gồm</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iodine và amino acid tyrosine) còn có tác dụng gây biến thái ở các loài lưỡng cư.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ãy dự đoán điều gì sẽ xảy ra trong các trường hợp sau đây.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G</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iải thích. </a:t>
            </a:r>
          </a:p>
          <a:p>
            <a:pPr marL="457200" marR="0" lvl="0" indent="-457200" algn="just" defTabSz="914400" rtl="0" eaLnBrk="1" fontAlgn="auto" latinLnBrk="0" hangingPunct="1">
              <a:lnSpc>
                <a:spcPct val="120000"/>
              </a:lnSpc>
              <a:spcBef>
                <a:spcPts val="600"/>
              </a:spcBef>
              <a:buClrTx/>
              <a:buSzTx/>
              <a:buFontTx/>
              <a:buAutoNum type="alphaLcPeriod"/>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ắt bỏ tuyến giáp ở nòng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ọc.</a:t>
            </a:r>
          </a:p>
          <a:p>
            <a:pPr marL="457200" marR="0" lvl="0" indent="-457200" algn="just" defTabSz="914400" rtl="0" eaLnBrk="1" fontAlgn="auto" latinLnBrk="0" hangingPunct="1">
              <a:lnSpc>
                <a:spcPct val="120000"/>
              </a:lnSpc>
              <a:spcBef>
                <a:spcPts val="600"/>
              </a:spcBef>
              <a:buClrTx/>
              <a:buSzTx/>
              <a:buFontTx/>
              <a:buAutoNum type="alphaLcPeriod"/>
              <a:tabLst/>
              <a:defRPr/>
            </a:pP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uôi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òng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ọc trong môi trường có chứa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iodine. </a:t>
            </a:r>
          </a:p>
          <a:p>
            <a:pPr marL="457200" marR="0" lvl="0" indent="-457200" algn="just" defTabSz="914400" rtl="0" eaLnBrk="1" fontAlgn="auto" latinLnBrk="0" hangingPunct="1">
              <a:lnSpc>
                <a:spcPct val="120000"/>
              </a:lnSpc>
              <a:spcBef>
                <a:spcPts val="600"/>
              </a:spcBef>
              <a:buClrTx/>
              <a:buSzTx/>
              <a:buFontTx/>
              <a:buAutoNum type="alphaLcPeriod"/>
              <a:tabLst/>
              <a:defRPr/>
            </a:pP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Nòng nọc được cho ăn các mảnh mô của tuyến giáp.  </a:t>
            </a:r>
          </a:p>
        </p:txBody>
      </p:sp>
      <p:sp>
        <p:nvSpPr>
          <p:cNvPr id="4" name="TextBox 3">
            <a:extLst>
              <a:ext uri="{FF2B5EF4-FFF2-40B4-BE49-F238E27FC236}">
                <a16:creationId xmlns:a16="http://schemas.microsoft.com/office/drawing/2014/main" xmlns="" id="{3BAAB647-FA3B-C83D-C7B8-5A5B33F77629}"/>
              </a:ext>
            </a:extLst>
          </p:cNvPr>
          <p:cNvSpPr txBox="1"/>
          <p:nvPr/>
        </p:nvSpPr>
        <p:spPr>
          <a:xfrm>
            <a:off x="3736112" y="3559012"/>
            <a:ext cx="7946136" cy="2883225"/>
          </a:xfrm>
          <a:prstGeom prst="rect">
            <a:avLst/>
          </a:prstGeom>
          <a:solidFill>
            <a:schemeClr val="accent4">
              <a:lumMod val="20000"/>
              <a:lumOff val="80000"/>
            </a:schemeClr>
          </a:solidFill>
        </p:spPr>
        <p:txBody>
          <a:bodyPr wrap="square">
            <a:spAutoFit/>
          </a:bodyPr>
          <a:lstStyle/>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a. Cắt bỏ tuyến giáp ở nòng nọc: Hormone thyroxine không được tạo ra→  nòng nọc không biến thái thành ếch.</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b. Nuôi nòng nọc trong môi trường có chứa iodine: iodine được cung cấp cho nòng nọc để sản sinh hormone thyroxine  → hormone này kích thích quá trình biến thái → nòng nọc biến thái sớm hơn bình thường thành ếch bé xíu. </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c. Nòng nọc được cho ăn các mảnh mô của tuyến giáp: hàm lượng hormone thyroxine trong máu tăng cao hơn so với bình thường → kích thích quá trình biến thái diễn ra nhanh → nòng nọc biến thái sớm hơn bình thường thành ếch bé xíu.</a:t>
            </a:r>
          </a:p>
        </p:txBody>
      </p:sp>
      <p:pic>
        <p:nvPicPr>
          <p:cNvPr id="5" name="Picture 4">
            <a:extLst>
              <a:ext uri="{FF2B5EF4-FFF2-40B4-BE49-F238E27FC236}">
                <a16:creationId xmlns:a16="http://schemas.microsoft.com/office/drawing/2014/main" xmlns="" id="{AAE031C6-37E7-53B3-6C20-21139641F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20" y="4145372"/>
            <a:ext cx="3105491" cy="1710503"/>
          </a:xfrm>
          <a:prstGeom prst="rect">
            <a:avLst/>
          </a:prstGeom>
        </p:spPr>
      </p:pic>
      <p:sp>
        <p:nvSpPr>
          <p:cNvPr id="6" name="Slide Number Placeholder 10">
            <a:extLst>
              <a:ext uri="{FF2B5EF4-FFF2-40B4-BE49-F238E27FC236}">
                <a16:creationId xmlns:a16="http://schemas.microsoft.com/office/drawing/2014/main" xmlns="" id="{229E5E97-588C-4097-9D2A-BE1546BD803D}"/>
              </a:ext>
            </a:extLst>
          </p:cNvPr>
          <p:cNvSpPr txBox="1">
            <a:spLocks/>
          </p:cNvSpPr>
          <p:nvPr/>
        </p:nvSpPr>
        <p:spPr>
          <a:xfrm>
            <a:off x="92902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13</a:t>
            </a:fld>
            <a:endParaRPr lang="en-US" sz="1200" b="1" dirty="0">
              <a:solidFill>
                <a:srgbClr val="FF0000"/>
              </a:solidFill>
            </a:endParaRPr>
          </a:p>
        </p:txBody>
      </p:sp>
    </p:spTree>
    <p:extLst>
      <p:ext uri="{BB962C8B-B14F-4D97-AF65-F5344CB8AC3E}">
        <p14:creationId xmlns:p14="http://schemas.microsoft.com/office/powerpoint/2010/main" val="22114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709463" y="440382"/>
            <a:ext cx="2421102" cy="553998"/>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rgbClr val="D74839"/>
                </a:solidFill>
                <a:effectLst/>
                <a:uLnTx/>
                <a:uFillTx/>
                <a:latin typeface="Microsoft GothicNeo"/>
                <a:ea typeface="+mn-ea"/>
                <a:cs typeface="+mn-cs"/>
                <a:sym typeface="+mn-lt"/>
              </a:rPr>
              <a:t>II. BÀI TẬP</a:t>
            </a:r>
            <a:endParaRPr kumimoji="0" lang="zh-CN" altLang="en-US" sz="3000" b="1" i="0" u="none" strike="noStrike" kern="1200" cap="none" spc="0" normalizeH="0" baseline="0" noProof="0" dirty="0">
              <a:ln>
                <a:noFill/>
              </a:ln>
              <a:solidFill>
                <a:srgbClr val="D74839"/>
              </a:solidFill>
              <a:effectLst/>
              <a:uLnTx/>
              <a:uFillTx/>
              <a:latin typeface="Microsoft GothicNeo"/>
              <a:ea typeface="+mn-ea"/>
              <a:cs typeface="+mn-cs"/>
              <a:sym typeface="+mn-lt"/>
            </a:endParaRPr>
          </a:p>
        </p:txBody>
      </p:sp>
      <p:sp>
        <p:nvSpPr>
          <p:cNvPr id="2" name="Rectangle 1"/>
          <p:cNvSpPr/>
          <p:nvPr/>
        </p:nvSpPr>
        <p:spPr>
          <a:xfrm>
            <a:off x="630621" y="1028343"/>
            <a:ext cx="11051627" cy="1886029"/>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kumimoji="0" lang="vi-VN"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5. </a:t>
            </a:r>
            <a:r>
              <a:rPr kumimoji="0" lang="vi-VN"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ải thiều là một loại trái cây có giá trị dinh dưỡng cao, được xuất khẩu sang nhiều nước trên thế giới và mang lại nguồn thu nhập lớn cho người nông dân. Hãy cho biết:</a:t>
            </a:r>
          </a:p>
          <a:p>
            <a:pPr marL="0" marR="0" lvl="0" indent="0" algn="just" defTabSz="914400" rtl="0" eaLnBrk="1" fontAlgn="auto" latinLnBrk="0" hangingPunct="1">
              <a:lnSpc>
                <a:spcPct val="120000"/>
              </a:lnSpc>
              <a:spcBef>
                <a:spcPts val="600"/>
              </a:spcBef>
              <a:buClrTx/>
              <a:buSzTx/>
              <a:buFontTx/>
              <a:buNone/>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 a. Tại Việt Nam, Vì sao vải thiều được trồng chủ yếu ở các tỉnh miền Bắc?</a:t>
            </a:r>
          </a:p>
          <a:p>
            <a:pPr marL="0" marR="0" lvl="0" indent="0" algn="just" defTabSz="914400" rtl="0" eaLnBrk="1" fontAlgn="auto" latinLnBrk="0" hangingPunct="1">
              <a:lnSpc>
                <a:spcPct val="120000"/>
              </a:lnSpc>
              <a:spcBef>
                <a:spcPts val="600"/>
              </a:spcBef>
              <a:buClrTx/>
              <a:buSzTx/>
              <a:buFontTx/>
              <a:buNone/>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 b. Một người nông dân đang mong muốn đem cây vải thiều vào trồng ở miền Nam nhằm tăng sản lượng vải thiều ở nước ta. Theo em việc này có khả thi không? Vì sao? </a:t>
            </a:r>
            <a:endPar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04C52E49-E444-3A7B-526C-4229B2418E9C}"/>
              </a:ext>
            </a:extLst>
          </p:cNvPr>
          <p:cNvSpPr txBox="1"/>
          <p:nvPr/>
        </p:nvSpPr>
        <p:spPr>
          <a:xfrm>
            <a:off x="5556069" y="3220261"/>
            <a:ext cx="6017621" cy="2806281"/>
          </a:xfrm>
          <a:prstGeom prst="rect">
            <a:avLst/>
          </a:prstGeom>
          <a:solidFill>
            <a:schemeClr val="accent4">
              <a:lumMod val="20000"/>
              <a:lumOff val="80000"/>
            </a:schemeClr>
          </a:solidFill>
        </p:spPr>
        <p:txBody>
          <a:bodyPr wrap="square">
            <a:spAutoFit/>
          </a:bodyPr>
          <a:lstStyle/>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 a. Cây vải thiều sinh trưởng tốt ở những vùng có nhiệt độ trung bình từ 21 - 25°c, nhiệt độ thuận lợi cho sự phân hóa mầm hoa ở cây vải là 11 - 14°C → Khí hậu ở miền Bắc nước ta phù hợp cho sự sinh trưởng, phát triển và ra hoa ở cây vải thiều.</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b.  Việc đem giống cây vải thiều vào trồng ở miền Nam là không khả thi vì nhiệt độ ở miền Nam cao hơn so với miền bắc → Không thuận lợi cho sự ra hoa của cây vải thiều.</a:t>
            </a:r>
          </a:p>
        </p:txBody>
      </p:sp>
      <p:pic>
        <p:nvPicPr>
          <p:cNvPr id="1028" name="Picture 4" descr="Cây Vải thiều được trồng nhiều ở tỉnh nào? Tác dụng của quả Vải thiều là">
            <a:extLst>
              <a:ext uri="{FF2B5EF4-FFF2-40B4-BE49-F238E27FC236}">
                <a16:creationId xmlns:a16="http://schemas.microsoft.com/office/drawing/2014/main" xmlns="" id="{5C4181D7-2D2A-C867-AC31-F799FFA08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1" y="2990524"/>
            <a:ext cx="4502330" cy="329706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0">
            <a:extLst>
              <a:ext uri="{FF2B5EF4-FFF2-40B4-BE49-F238E27FC236}">
                <a16:creationId xmlns:a16="http://schemas.microsoft.com/office/drawing/2014/main" xmlns="" id="{9EEB303D-404C-40F4-AE6E-2F4604B70B9E}"/>
              </a:ext>
            </a:extLst>
          </p:cNvPr>
          <p:cNvSpPr txBox="1">
            <a:spLocks/>
          </p:cNvSpPr>
          <p:nvPr/>
        </p:nvSpPr>
        <p:spPr>
          <a:xfrm>
            <a:off x="923689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14</a:t>
            </a:fld>
            <a:endParaRPr lang="en-US" sz="1200" b="1" dirty="0">
              <a:solidFill>
                <a:srgbClr val="FF0000"/>
              </a:solidFill>
            </a:endParaRPr>
          </a:p>
        </p:txBody>
      </p:sp>
    </p:spTree>
    <p:extLst>
      <p:ext uri="{BB962C8B-B14F-4D97-AF65-F5344CB8AC3E}">
        <p14:creationId xmlns:p14="http://schemas.microsoft.com/office/powerpoint/2010/main" val="27141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709463" y="440382"/>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ea typeface="+mn-ea"/>
                <a:cs typeface="+mn-cs"/>
                <a:sym typeface="+mn-lt"/>
              </a:rPr>
              <a:t>II. BÀI TẬP</a:t>
            </a:r>
            <a:endParaRPr kumimoji="0" lang="zh-CN" altLang="en-US" sz="4000" b="1" i="0" u="none" strike="noStrike" kern="1200" cap="none" spc="0" normalizeH="0" baseline="0" noProof="0" dirty="0">
              <a:ln>
                <a:noFill/>
              </a:ln>
              <a:solidFill>
                <a:srgbClr val="D74839"/>
              </a:solidFill>
              <a:effectLst/>
              <a:uLnTx/>
              <a:uFillTx/>
              <a:ea typeface="+mn-ea"/>
              <a:cs typeface="+mn-cs"/>
              <a:sym typeface="+mn-lt"/>
            </a:endParaRPr>
          </a:p>
        </p:txBody>
      </p:sp>
      <p:sp>
        <p:nvSpPr>
          <p:cNvPr id="2" name="Rectangle 1"/>
          <p:cNvSpPr/>
          <p:nvPr/>
        </p:nvSpPr>
        <p:spPr>
          <a:xfrm>
            <a:off x="630621" y="958673"/>
            <a:ext cx="11051627" cy="1553630"/>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lang="vi-VN" b="1" dirty="0">
                <a:solidFill>
                  <a:srgbClr val="00B050"/>
                </a:solidFill>
                <a:latin typeface="Calibri" panose="020F0502020204030204" pitchFamily="34" charset="0"/>
                <a:ea typeface="Calibri" panose="020F0502020204030204" pitchFamily="34" charset="0"/>
                <a:cs typeface="Calibri" panose="020F0502020204030204" pitchFamily="34" charset="0"/>
              </a:rPr>
              <a:t>6</a:t>
            </a:r>
            <a:r>
              <a:rPr kumimoji="0" lang="vi-VN"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Ở trẻ em, nhiều trường hợp cơ thể có sự thay đổi thành người trưởng thành sớm hơn bình thường (trước 9 tuổi ở nam và trước 8 tuổi ở nữ). </a:t>
            </a:r>
          </a:p>
          <a:p>
            <a:pPr marR="0" lvl="0" algn="just" defTabSz="914400" rtl="0" eaLnBrk="1" fontAlgn="auto" latinLnBrk="0" hangingPunct="1">
              <a:lnSpc>
                <a:spcPct val="120000"/>
              </a:lnSpc>
              <a:spcBef>
                <a:spcPts val="600"/>
              </a:spcBef>
              <a:buClrTx/>
              <a:buSzTx/>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a. Hiện tượng này được gọi là gì? </a:t>
            </a:r>
          </a:p>
          <a:p>
            <a:pPr marR="0" lvl="0" algn="just" defTabSz="914400" rtl="0" eaLnBrk="1" fontAlgn="auto" latinLnBrk="0" hangingPunct="1">
              <a:lnSpc>
                <a:spcPct val="120000"/>
              </a:lnSpc>
              <a:spcBef>
                <a:spcPts val="600"/>
              </a:spcBef>
              <a:buClrTx/>
              <a:buSzTx/>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b. Cho biết nguyên nhân, hậu quả và cách phòng tránh hiện tượng này.</a:t>
            </a:r>
          </a:p>
        </p:txBody>
      </p:sp>
      <p:sp>
        <p:nvSpPr>
          <p:cNvPr id="4" name="TextBox 3">
            <a:extLst>
              <a:ext uri="{FF2B5EF4-FFF2-40B4-BE49-F238E27FC236}">
                <a16:creationId xmlns:a16="http://schemas.microsoft.com/office/drawing/2014/main" xmlns="" id="{9A8CCEB0-A5BC-0050-332E-994F0E8A79FC}"/>
              </a:ext>
            </a:extLst>
          </p:cNvPr>
          <p:cNvSpPr txBox="1"/>
          <p:nvPr/>
        </p:nvSpPr>
        <p:spPr>
          <a:xfrm>
            <a:off x="630621" y="2615936"/>
            <a:ext cx="10986613" cy="3701911"/>
          </a:xfrm>
          <a:prstGeom prst="rect">
            <a:avLst/>
          </a:prstGeom>
          <a:solidFill>
            <a:schemeClr val="accent5">
              <a:lumMod val="20000"/>
              <a:lumOff val="80000"/>
            </a:schemeClr>
          </a:solidFill>
        </p:spPr>
        <p:txBody>
          <a:bodyPr wrap="square">
            <a:spAutoFit/>
          </a:bodyPr>
          <a:lstStyle/>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a. Hiện tượng này được gọi là dậy thì sớm ở trẻ em.</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b. </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a:t>
            </a:r>
            <a:r>
              <a:rPr lang="vi-VN" b="1" i="1" dirty="0">
                <a:latin typeface="Calibri" panose="020F0502020204030204" pitchFamily="34" charset="0"/>
                <a:ea typeface="Calibri" panose="020F0502020204030204" pitchFamily="34" charset="0"/>
                <a:cs typeface="Calibri" panose="020F0502020204030204" pitchFamily="34" charset="0"/>
              </a:rPr>
              <a:t> Nguyên nhân:</a:t>
            </a:r>
            <a:r>
              <a:rPr lang="vi-VN" dirty="0">
                <a:latin typeface="Calibri" panose="020F0502020204030204" pitchFamily="34" charset="0"/>
                <a:ea typeface="Calibri" panose="020F0502020204030204" pitchFamily="34" charset="0"/>
                <a:cs typeface="Calibri" panose="020F0502020204030204" pitchFamily="34" charset="0"/>
              </a:rPr>
              <a:t> Do di truyền; do hoạt động quá mức của vùng dưới đồi, tuyến yên, tuyến sinh dục, tuyến thượng thận; chế độ ăn uống chứa nhiều chất tạo hormone sinh dục; do bệnh lý như u nang buồng trứng, u tế bào leydig hoặc u tế bào mầm tiết HCG,...; do lạm dụng các loại thuốc hoặc sản phẩm có chứa các hormone sinh dục.</a:t>
            </a:r>
          </a:p>
          <a:p>
            <a:pPr algn="just">
              <a:lnSpc>
                <a:spcPct val="120000"/>
              </a:lnSpc>
              <a:spcBef>
                <a:spcPts val="600"/>
              </a:spcBef>
            </a:pPr>
            <a:r>
              <a:rPr lang="vi-VN" b="1" i="1" dirty="0">
                <a:latin typeface="Calibri" panose="020F0502020204030204" pitchFamily="34" charset="0"/>
                <a:ea typeface="Calibri" panose="020F0502020204030204" pitchFamily="34" charset="0"/>
                <a:cs typeface="Calibri" panose="020F0502020204030204" pitchFamily="34" charset="0"/>
              </a:rPr>
              <a:t>- Hậu quả: </a:t>
            </a:r>
            <a:r>
              <a:rPr lang="vi-VN" dirty="0">
                <a:latin typeface="Calibri" panose="020F0502020204030204" pitchFamily="34" charset="0"/>
                <a:ea typeface="Calibri" panose="020F0502020204030204" pitchFamily="34" charset="0"/>
                <a:cs typeface="Calibri" panose="020F0502020204030204" pitchFamily="34" charset="0"/>
              </a:rPr>
              <a:t>Ảnh hưởng đến sự phát triển về thể chất (ngừng sinh trưởng sớm hơn so với bình thường → chiều cao bị hạn chế) hoặc tâm sinh lý của trẻ (tự ti do cơ thể phát triển sớm, trầm cảm, sống khép mình); nhu cầu sinh lý xuất hiện sớm có thể dẫn đến hậu quả như mang thai ngoài ý muốn, nạo phá thai,...</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 </a:t>
            </a:r>
            <a:r>
              <a:rPr lang="vi-VN" b="1" i="1" dirty="0">
                <a:latin typeface="Calibri" panose="020F0502020204030204" pitchFamily="34" charset="0"/>
                <a:ea typeface="Calibri" panose="020F0502020204030204" pitchFamily="34" charset="0"/>
                <a:cs typeface="Calibri" panose="020F0502020204030204" pitchFamily="34" charset="0"/>
              </a:rPr>
              <a:t>Cách phòng tránh:</a:t>
            </a:r>
            <a:r>
              <a:rPr lang="vi-VN" dirty="0">
                <a:latin typeface="Calibri" panose="020F0502020204030204" pitchFamily="34" charset="0"/>
                <a:ea typeface="Calibri" panose="020F0502020204030204" pitchFamily="34" charset="0"/>
                <a:cs typeface="Calibri" panose="020F0502020204030204" pitchFamily="34" charset="0"/>
              </a:rPr>
              <a:t> Có chế độ ăn uống hợp lý, thường xuyên luyện tập thể dục, thể thao, hạn chế sử dụng (hoặc không lạm dụng) các loại thuốc có chứa các hormone sinh dục.</a:t>
            </a:r>
          </a:p>
        </p:txBody>
      </p:sp>
      <p:sp>
        <p:nvSpPr>
          <p:cNvPr id="5" name="Slide Number Placeholder 10">
            <a:extLst>
              <a:ext uri="{FF2B5EF4-FFF2-40B4-BE49-F238E27FC236}">
                <a16:creationId xmlns:a16="http://schemas.microsoft.com/office/drawing/2014/main" xmlns="" id="{086A6A42-E86E-4055-A304-0946F1B96C97}"/>
              </a:ext>
            </a:extLst>
          </p:cNvPr>
          <p:cNvSpPr txBox="1">
            <a:spLocks/>
          </p:cNvSpPr>
          <p:nvPr/>
        </p:nvSpPr>
        <p:spPr>
          <a:xfrm>
            <a:off x="9061620" y="6510337"/>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15</a:t>
            </a:fld>
            <a:endParaRPr lang="en-US" sz="1200" b="1" dirty="0">
              <a:solidFill>
                <a:srgbClr val="FF0000"/>
              </a:solidFill>
            </a:endParaRPr>
          </a:p>
        </p:txBody>
      </p:sp>
    </p:spTree>
    <p:extLst>
      <p:ext uri="{BB962C8B-B14F-4D97-AF65-F5344CB8AC3E}">
        <p14:creationId xmlns:p14="http://schemas.microsoft.com/office/powerpoint/2010/main" val="1616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0D2EFE6-7578-454E-A27E-1A79A7612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007" y="2585551"/>
            <a:ext cx="4056993" cy="4733146"/>
          </a:xfrm>
          <a:prstGeom prst="rect">
            <a:avLst/>
          </a:prstGeom>
        </p:spPr>
      </p:pic>
      <p:pic>
        <p:nvPicPr>
          <p:cNvPr id="4" name="图片 12">
            <a:extLst>
              <a:ext uri="{FF2B5EF4-FFF2-40B4-BE49-F238E27FC236}">
                <a16:creationId xmlns:a16="http://schemas.microsoft.com/office/drawing/2014/main" xmlns="" id="{D1302C4A-97A4-47DA-B542-B7FBCC9C0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86349" y="-647598"/>
            <a:ext cx="8954240" cy="8147480"/>
          </a:xfrm>
          <a:prstGeom prst="rect">
            <a:avLst/>
          </a:prstGeom>
        </p:spPr>
      </p:pic>
      <p:pic>
        <p:nvPicPr>
          <p:cNvPr id="8" name="PA_图片 10">
            <a:extLst>
              <a:ext uri="{FF2B5EF4-FFF2-40B4-BE49-F238E27FC236}">
                <a16:creationId xmlns:a16="http://schemas.microsoft.com/office/drawing/2014/main" xmlns="" id="{48EA6A12-38DB-4F66-80A8-F4600D02F12A}"/>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29857" t="28496" r="44121" b="35356"/>
          <a:stretch/>
        </p:blipFill>
        <p:spPr>
          <a:xfrm>
            <a:off x="9695933" y="2486025"/>
            <a:ext cx="1700464" cy="1328690"/>
          </a:xfrm>
          <a:prstGeom prst="rect">
            <a:avLst/>
          </a:prstGeom>
        </p:spPr>
      </p:pic>
      <p:sp>
        <p:nvSpPr>
          <p:cNvPr id="11" name="Slide Number Placeholder 10">
            <a:extLst>
              <a:ext uri="{FF2B5EF4-FFF2-40B4-BE49-F238E27FC236}">
                <a16:creationId xmlns:a16="http://schemas.microsoft.com/office/drawing/2014/main" xmlns="" id="{5DE36B69-2418-4F3C-A809-400B56719050}"/>
              </a:ext>
            </a:extLst>
          </p:cNvPr>
          <p:cNvSpPr>
            <a:spLocks noGrp="1"/>
          </p:cNvSpPr>
          <p:nvPr>
            <p:ph type="sldNum" sz="quarter" idx="12"/>
          </p:nvPr>
        </p:nvSpPr>
        <p:spPr>
          <a:xfrm>
            <a:off x="9061620" y="6434137"/>
            <a:ext cx="2743200" cy="365125"/>
          </a:xfrm>
        </p:spPr>
        <p:txBody>
          <a:bodyPr/>
          <a:lstStyle/>
          <a:p>
            <a:fld id="{A7CD31F4-64FA-4BA0-9498-67783267A8C8}" type="slidenum">
              <a:rPr lang="en-US" b="1" smtClean="0">
                <a:solidFill>
                  <a:srgbClr val="FF0000"/>
                </a:solidFill>
              </a:rPr>
              <a:t>16</a:t>
            </a:fld>
            <a:endParaRPr lang="en-US" b="1" dirty="0">
              <a:solidFill>
                <a:srgbClr val="FF0000"/>
              </a:solidFill>
            </a:endParaRPr>
          </a:p>
        </p:txBody>
      </p:sp>
      <p:sp>
        <p:nvSpPr>
          <p:cNvPr id="9" name="Flowchart: Punched Tape 8"/>
          <p:cNvSpPr/>
          <p:nvPr/>
        </p:nvSpPr>
        <p:spPr>
          <a:xfrm>
            <a:off x="2234351" y="759333"/>
            <a:ext cx="7578438" cy="1622641"/>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rgbClr val="FF0000"/>
                </a:solidFill>
              </a:rPr>
              <a:t>TRÒ CHƠI “TRANH TÀI TRI THỨC”</a:t>
            </a:r>
          </a:p>
          <a:p>
            <a:pPr algn="ctr"/>
            <a:r>
              <a:rPr lang="en-US" sz="3200" b="1" dirty="0" smtClean="0">
                <a:solidFill>
                  <a:srgbClr val="FF0000"/>
                </a:solidFill>
              </a:rPr>
              <a:t>(VÒNG CHUNG KẾT)</a:t>
            </a:r>
            <a:endParaRPr lang="en-US" sz="3200" b="1" dirty="0">
              <a:solidFill>
                <a:srgbClr val="FF0000"/>
              </a:solidFill>
            </a:endParaRPr>
          </a:p>
        </p:txBody>
      </p:sp>
    </p:spTree>
    <p:extLst>
      <p:ext uri="{BB962C8B-B14F-4D97-AF65-F5344CB8AC3E}">
        <p14:creationId xmlns:p14="http://schemas.microsoft.com/office/powerpoint/2010/main" val="184837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descr="花"/>
          <p:cNvPicPr>
            <a:picLocks noChangeAspect="1"/>
          </p:cNvPicPr>
          <p:nvPr/>
        </p:nvPicPr>
        <p:blipFill>
          <a:blip r:embed="rId2"/>
          <a:stretch>
            <a:fillRect/>
          </a:stretch>
        </p:blipFill>
        <p:spPr>
          <a:xfrm>
            <a:off x="8601277" y="-276552"/>
            <a:ext cx="1229995" cy="1103631"/>
          </a:xfrm>
          <a:prstGeom prst="rect">
            <a:avLst/>
          </a:prstGeom>
        </p:spPr>
      </p:pic>
      <p:pic>
        <p:nvPicPr>
          <p:cNvPr id="12" name="图片 23" descr="花2"/>
          <p:cNvPicPr>
            <a:picLocks noChangeAspect="1"/>
          </p:cNvPicPr>
          <p:nvPr/>
        </p:nvPicPr>
        <p:blipFill>
          <a:blip r:embed="rId3"/>
          <a:stretch>
            <a:fillRect/>
          </a:stretch>
        </p:blipFill>
        <p:spPr>
          <a:xfrm>
            <a:off x="5197541" y="-74188"/>
            <a:ext cx="495607" cy="501639"/>
          </a:xfrm>
          <a:prstGeom prst="rect">
            <a:avLst/>
          </a:prstGeom>
        </p:spPr>
      </p:pic>
      <p:sp>
        <p:nvSpPr>
          <p:cNvPr id="14" name="Rectangle 13"/>
          <p:cNvSpPr/>
          <p:nvPr/>
        </p:nvSpPr>
        <p:spPr>
          <a:xfrm>
            <a:off x="213360" y="1821476"/>
            <a:ext cx="11887853" cy="615537"/>
          </a:xfrm>
          <a:prstGeom prst="rect">
            <a:avLst/>
          </a:prstGeom>
        </p:spPr>
        <p:txBody>
          <a:bodyPr wrap="square" lIns="121904" tIns="60952" rIns="121904" bIns="60952">
            <a:spAutoFit/>
          </a:bodyPr>
          <a:lstStyle/>
          <a:p>
            <a:pPr algn="just" defTabSz="1218990"/>
            <a:r>
              <a:rPr lang="pt-BR" sz="3200" b="1" u="sng" dirty="0">
                <a:solidFill>
                  <a:srgbClr val="CC00FF"/>
                </a:solidFill>
                <a:latin typeface="Calibri" panose="020F0502020204030204" pitchFamily="34" charset="0"/>
                <a:ea typeface="Calibri" panose="020F0502020204030204" pitchFamily="34" charset="0"/>
                <a:cs typeface="Calibri" panose="020F0502020204030204" pitchFamily="34" charset="0"/>
              </a:rPr>
              <a:t>Câu 1:</a:t>
            </a:r>
            <a:r>
              <a:rPr lang="pt-BR" sz="3200" b="1"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pt-BR" sz="3200" b="1" dirty="0">
                <a:solidFill>
                  <a:prstClr val="black"/>
                </a:solidFill>
                <a:latin typeface="Calibri" panose="020F0502020204030204" pitchFamily="34" charset="0"/>
                <a:ea typeface="Calibri" panose="020F0502020204030204" pitchFamily="34" charset="0"/>
                <a:cs typeface="Calibri" panose="020F0502020204030204" pitchFamily="34" charset="0"/>
              </a:rPr>
              <a:t>Loại mô phân sinh nào sau đây chỉ có ở cây một lá mầm?</a:t>
            </a:r>
            <a:endPar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ounded Rectangle 14"/>
          <p:cNvSpPr/>
          <p:nvPr/>
        </p:nvSpPr>
        <p:spPr>
          <a:xfrm>
            <a:off x="1290364" y="3291907"/>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A</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15"/>
          <p:cNvSpPr/>
          <p:nvPr/>
        </p:nvSpPr>
        <p:spPr>
          <a:xfrm>
            <a:off x="7261540" y="3245783"/>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B</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1290364" y="4632899"/>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4000" dirty="0">
                <a:solidFill>
                  <a:prstClr val="black"/>
                </a:solidFill>
                <a:latin typeface="Arial" pitchFamily="34" charset="0"/>
                <a:cs typeface="Arial" pitchFamily="34" charset="0"/>
              </a:rPr>
              <a:t>C</a:t>
            </a:r>
            <a:endParaRPr lang="vi-VN" sz="4000" dirty="0">
              <a:solidFill>
                <a:prstClr val="black"/>
              </a:solidFill>
              <a:latin typeface="Arial" panose="020B0604020202020204" pitchFamily="34" charset="0"/>
              <a:cs typeface="Arial" pitchFamily="34" charset="0"/>
            </a:endParaRPr>
          </a:p>
        </p:txBody>
      </p:sp>
      <p:sp>
        <p:nvSpPr>
          <p:cNvPr id="18" name="Rounded Rectangle 17"/>
          <p:cNvSpPr/>
          <p:nvPr/>
        </p:nvSpPr>
        <p:spPr>
          <a:xfrm>
            <a:off x="7216852" y="4515595"/>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D</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2179500" y="4698945"/>
            <a:ext cx="1257684" cy="738648"/>
          </a:xfrm>
          <a:prstGeom prst="rect">
            <a:avLst/>
          </a:prstGeom>
        </p:spPr>
        <p:txBody>
          <a:bodyPr wrap="none" lIns="121904" tIns="60952" rIns="121904" bIns="60952">
            <a:spAutoFit/>
          </a:bodyPr>
          <a:lstStyle/>
          <a:p>
            <a:pPr algn="just" defTabSz="1218990"/>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Lóng</a:t>
            </a:r>
          </a:p>
        </p:txBody>
      </p:sp>
      <p:sp>
        <p:nvSpPr>
          <p:cNvPr id="20" name="Rectangle 19"/>
          <p:cNvSpPr/>
          <p:nvPr/>
        </p:nvSpPr>
        <p:spPr>
          <a:xfrm>
            <a:off x="1996260" y="3311789"/>
            <a:ext cx="2350932" cy="738648"/>
          </a:xfrm>
          <a:prstGeom prst="rect">
            <a:avLst/>
          </a:prstGeom>
        </p:spPr>
        <p:txBody>
          <a:bodyPr wrap="none" lIns="121904" tIns="60952" rIns="121904" bIns="60952">
            <a:spAutoFit/>
          </a:bodyPr>
          <a:lstStyle/>
          <a:p>
            <a:pPr algn="just" defTabSz="1218990"/>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Đỉnh thân</a:t>
            </a:r>
          </a:p>
        </p:txBody>
      </p:sp>
      <p:sp>
        <p:nvSpPr>
          <p:cNvPr id="21" name="Rectangle 20"/>
          <p:cNvSpPr/>
          <p:nvPr/>
        </p:nvSpPr>
        <p:spPr>
          <a:xfrm>
            <a:off x="8115698" y="3357953"/>
            <a:ext cx="1803346" cy="738648"/>
          </a:xfrm>
          <a:prstGeom prst="rect">
            <a:avLst/>
          </a:prstGeom>
        </p:spPr>
        <p:txBody>
          <a:bodyPr wrap="none" lIns="121904" tIns="60952" rIns="121904" bIns="60952">
            <a:spAutoFit/>
          </a:bodyPr>
          <a:lstStyle/>
          <a:p>
            <a:pPr algn="just" defTabSz="1218990"/>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Đỉnh rễ</a:t>
            </a:r>
          </a:p>
        </p:txBody>
      </p:sp>
      <p:sp>
        <p:nvSpPr>
          <p:cNvPr id="22" name="Rectangle 21"/>
          <p:cNvSpPr/>
          <p:nvPr/>
        </p:nvSpPr>
        <p:spPr>
          <a:xfrm>
            <a:off x="8483908" y="4614369"/>
            <a:ext cx="1066926" cy="738648"/>
          </a:xfrm>
          <a:prstGeom prst="rect">
            <a:avLst/>
          </a:prstGeom>
        </p:spPr>
        <p:txBody>
          <a:bodyPr wrap="none" lIns="121904" tIns="60952" rIns="121904" bIns="60952">
            <a:spAutoFit/>
          </a:bodyPr>
          <a:lstStyle/>
          <a:p>
            <a:pPr algn="just" defTabSz="1218990"/>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Bên</a:t>
            </a:r>
          </a:p>
        </p:txBody>
      </p:sp>
      <p:sp>
        <p:nvSpPr>
          <p:cNvPr id="26" name="Slide Number Placeholder 25">
            <a:extLst>
              <a:ext uri="{FF2B5EF4-FFF2-40B4-BE49-F238E27FC236}">
                <a16:creationId xmlns:a16="http://schemas.microsoft.com/office/drawing/2014/main" xmlns="" id="{AE951A21-6CBB-4C71-852A-1FD4E19EFC84}"/>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17</a:t>
            </a:fld>
            <a:endParaRPr lang="zh-CN" altLang="en-US" b="1" dirty="0">
              <a:solidFill>
                <a:srgbClr val="FF0000"/>
              </a:solidFill>
            </a:endParaRPr>
          </a:p>
        </p:txBody>
      </p:sp>
      <p:grpSp>
        <p:nvGrpSpPr>
          <p:cNvPr id="32" name="组合 11">
            <a:extLst>
              <a:ext uri="{FF2B5EF4-FFF2-40B4-BE49-F238E27FC236}">
                <a16:creationId xmlns:a16="http://schemas.microsoft.com/office/drawing/2014/main" xmlns="" id="{8E56178E-252F-201C-228B-18BF538FC620}"/>
              </a:ext>
            </a:extLst>
          </p:cNvPr>
          <p:cNvGrpSpPr/>
          <p:nvPr/>
        </p:nvGrpSpPr>
        <p:grpSpPr>
          <a:xfrm>
            <a:off x="1466104" y="484639"/>
            <a:ext cx="6175956" cy="1031185"/>
            <a:chOff x="5261" y="3406"/>
            <a:chExt cx="8762" cy="4035"/>
          </a:xfrm>
        </p:grpSpPr>
        <p:grpSp>
          <p:nvGrpSpPr>
            <p:cNvPr id="33" name="组合 8">
              <a:extLst>
                <a:ext uri="{FF2B5EF4-FFF2-40B4-BE49-F238E27FC236}">
                  <a16:creationId xmlns:a16="http://schemas.microsoft.com/office/drawing/2014/main" xmlns="" id="{CEE95DD0-C31E-3C62-1807-1ED0026364C0}"/>
                </a:ext>
              </a:extLst>
            </p:cNvPr>
            <p:cNvGrpSpPr/>
            <p:nvPr/>
          </p:nvGrpSpPr>
          <p:grpSpPr>
            <a:xfrm>
              <a:off x="5261" y="3406"/>
              <a:ext cx="8762" cy="4035"/>
              <a:chOff x="5219" y="2121"/>
              <a:chExt cx="8762" cy="4035"/>
            </a:xfrm>
          </p:grpSpPr>
          <p:cxnSp>
            <p:nvCxnSpPr>
              <p:cNvPr id="35" name="直接连接符 1">
                <a:extLst>
                  <a:ext uri="{FF2B5EF4-FFF2-40B4-BE49-F238E27FC236}">
                    <a16:creationId xmlns:a16="http://schemas.microsoft.com/office/drawing/2014/main" xmlns="" id="{77230BEB-FCFB-B756-9A83-66302A48D9A1}"/>
                  </a:ext>
                </a:extLst>
              </p:cNvPr>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6" name="直接连接符 2">
                <a:extLst>
                  <a:ext uri="{FF2B5EF4-FFF2-40B4-BE49-F238E27FC236}">
                    <a16:creationId xmlns:a16="http://schemas.microsoft.com/office/drawing/2014/main" xmlns="" id="{E4DCCF01-3E13-095E-B454-9E1DAC7B2848}"/>
                  </a:ext>
                </a:extLst>
              </p:cNvPr>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7" name="直接连接符 5">
                <a:extLst>
                  <a:ext uri="{FF2B5EF4-FFF2-40B4-BE49-F238E27FC236}">
                    <a16:creationId xmlns:a16="http://schemas.microsoft.com/office/drawing/2014/main" xmlns="" id="{752779AA-A930-4476-ACFB-C6E2AE9FE420}"/>
                  </a:ext>
                </a:extLst>
              </p:cNvPr>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8" name="直接连接符 6">
                <a:extLst>
                  <a:ext uri="{FF2B5EF4-FFF2-40B4-BE49-F238E27FC236}">
                    <a16:creationId xmlns:a16="http://schemas.microsoft.com/office/drawing/2014/main" xmlns="" id="{CB1DE553-FD1C-3C9A-9BD3-E5600AFCF2D2}"/>
                  </a:ext>
                </a:extLst>
              </p:cNvPr>
              <p:cNvCxnSpPr/>
              <p:nvPr/>
            </p:nvCxnSpPr>
            <p:spPr>
              <a:xfrm>
                <a:off x="5219" y="2124"/>
                <a:ext cx="3179"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10">
              <a:extLst>
                <a:ext uri="{FF2B5EF4-FFF2-40B4-BE49-F238E27FC236}">
                  <a16:creationId xmlns:a16="http://schemas.microsoft.com/office/drawing/2014/main" xmlns="" id="{39E6174C-E755-CDEB-C4B3-6E9CD8381B7C}"/>
                </a:ext>
              </a:extLst>
            </p:cNvPr>
            <p:cNvCxnSpPr/>
            <p:nvPr/>
          </p:nvCxnSpPr>
          <p:spPr>
            <a:xfrm>
              <a:off x="10872" y="3433"/>
              <a:ext cx="3136"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39" name="文本框 21">
            <a:extLst>
              <a:ext uri="{FF2B5EF4-FFF2-40B4-BE49-F238E27FC236}">
                <a16:creationId xmlns:a16="http://schemas.microsoft.com/office/drawing/2014/main" xmlns="" id="{67372113-3B6C-F762-847F-12CA23625B7E}"/>
              </a:ext>
            </a:extLst>
          </p:cNvPr>
          <p:cNvSpPr txBox="1"/>
          <p:nvPr/>
        </p:nvSpPr>
        <p:spPr>
          <a:xfrm>
            <a:off x="1507998" y="599295"/>
            <a:ext cx="5798568" cy="759028"/>
          </a:xfrm>
          <a:prstGeom prst="rect">
            <a:avLst/>
          </a:prstGeom>
          <a:noFill/>
        </p:spPr>
        <p:txBody>
          <a:bodyPr wrap="square" lIns="91247" tIns="45675" rIns="91247" bIns="45675" rtlCol="0">
            <a:spAutoFit/>
          </a:bodyPr>
          <a:lstStyle/>
          <a:p>
            <a:pPr algn="ctr" defTabSz="912587">
              <a:lnSpc>
                <a:spcPct val="130000"/>
              </a:lnSpc>
            </a:pPr>
            <a:r>
              <a:rPr lang="en-US" altLang="zh-CN" sz="3333" b="1" dirty="0" smtClean="0">
                <a:solidFill>
                  <a:srgbClr val="F79646">
                    <a:lumMod val="75000"/>
                  </a:srgbClr>
                </a:solidFill>
                <a:ea typeface="宋体" panose="02010600030101010101" pitchFamily="2" charset="-122"/>
              </a:rPr>
              <a:t>CHỌN ĐÁP ÁN ĐÚNG NHẤT</a:t>
            </a:r>
            <a:endParaRPr lang="en-US" altLang="zh-CN" sz="3333" b="1" dirty="0">
              <a:solidFill>
                <a:srgbClr val="F79646">
                  <a:lumMod val="75000"/>
                </a:srgbClr>
              </a:solidFill>
              <a:ea typeface="宋体" panose="02010600030101010101" pitchFamily="2" charset="-122"/>
            </a:endParaRPr>
          </a:p>
        </p:txBody>
      </p:sp>
      <p:pic>
        <p:nvPicPr>
          <p:cNvPr id="40" name="图片 17" descr="花">
            <a:extLst>
              <a:ext uri="{FF2B5EF4-FFF2-40B4-BE49-F238E27FC236}">
                <a16:creationId xmlns:a16="http://schemas.microsoft.com/office/drawing/2014/main" xmlns="" id="{C4EE1D6B-305D-6D8A-CC7C-E77045CDF7EF}"/>
              </a:ext>
            </a:extLst>
          </p:cNvPr>
          <p:cNvPicPr>
            <a:picLocks noChangeAspect="1"/>
          </p:cNvPicPr>
          <p:nvPr/>
        </p:nvPicPr>
        <p:blipFill>
          <a:blip r:embed="rId2"/>
          <a:stretch>
            <a:fillRect/>
          </a:stretch>
        </p:blipFill>
        <p:spPr>
          <a:xfrm>
            <a:off x="6799630" y="42239"/>
            <a:ext cx="1229995" cy="1103631"/>
          </a:xfrm>
          <a:prstGeom prst="rect">
            <a:avLst/>
          </a:prstGeom>
        </p:spPr>
      </p:pic>
      <p:pic>
        <p:nvPicPr>
          <p:cNvPr id="41" name="图片 23" descr="花2">
            <a:extLst>
              <a:ext uri="{FF2B5EF4-FFF2-40B4-BE49-F238E27FC236}">
                <a16:creationId xmlns:a16="http://schemas.microsoft.com/office/drawing/2014/main" xmlns="" id="{56DBA3BB-9797-87AA-D563-23BA1526F8C2}"/>
              </a:ext>
            </a:extLst>
          </p:cNvPr>
          <p:cNvPicPr>
            <a:picLocks noChangeAspect="1"/>
          </p:cNvPicPr>
          <p:nvPr/>
        </p:nvPicPr>
        <p:blipFill>
          <a:blip r:embed="rId3"/>
          <a:stretch>
            <a:fillRect/>
          </a:stretch>
        </p:blipFill>
        <p:spPr>
          <a:xfrm>
            <a:off x="4216013" y="194754"/>
            <a:ext cx="495607" cy="501639"/>
          </a:xfrm>
          <a:prstGeom prst="rect">
            <a:avLst/>
          </a:prstGeom>
        </p:spPr>
      </p:pic>
    </p:spTree>
    <p:extLst>
      <p:ext uri="{BB962C8B-B14F-4D97-AF65-F5344CB8AC3E}">
        <p14:creationId xmlns:p14="http://schemas.microsoft.com/office/powerpoint/2010/main" val="3159122697"/>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9"/>
                                        </p:tgtEl>
                                        <p:attrNameLst>
                                          <p:attrName>style.color</p:attrName>
                                        </p:attrNameLst>
                                      </p:cBhvr>
                                      <p:to>
                                        <p:clrVal>
                                          <a:schemeClr val="accent2"/>
                                        </p:clrVal>
                                      </p:to>
                                    </p:set>
                                    <p:set>
                                      <p:cBhvr>
                                        <p:cTn id="7" dur="500" fill="hold"/>
                                        <p:tgtEl>
                                          <p:spTgt spid="19"/>
                                        </p:tgtEl>
                                        <p:attrNameLst>
                                          <p:attrName>fillcolor</p:attrName>
                                        </p:attrNameLst>
                                      </p:cBhvr>
                                      <p:to>
                                        <p:clrVal>
                                          <a:schemeClr val="accent2"/>
                                        </p:clrVal>
                                      </p:to>
                                    </p:set>
                                    <p:set>
                                      <p:cBhvr>
                                        <p:cTn id="8" dur="500" fill="hold"/>
                                        <p:tgtEl>
                                          <p:spTgt spid="19"/>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17"/>
                                        </p:tgtEl>
                                        <p:attrNameLst>
                                          <p:attrName>style.color</p:attrName>
                                        </p:attrNameLst>
                                      </p:cBhvr>
                                      <p:to>
                                        <p:clrVal>
                                          <a:schemeClr val="accent2"/>
                                        </p:clrVal>
                                      </p:to>
                                    </p:set>
                                    <p:set>
                                      <p:cBhvr>
                                        <p:cTn id="11" dur="500" fill="hold"/>
                                        <p:tgtEl>
                                          <p:spTgt spid="17"/>
                                        </p:tgtEl>
                                        <p:attrNameLst>
                                          <p:attrName>fillcolor</p:attrName>
                                        </p:attrNameLst>
                                      </p:cBhvr>
                                      <p:to>
                                        <p:clrVal>
                                          <a:schemeClr val="accent2"/>
                                        </p:clrVal>
                                      </p:to>
                                    </p:set>
                                    <p:set>
                                      <p:cBhvr>
                                        <p:cTn id="12"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6456" y="722222"/>
            <a:ext cx="12139392" cy="714025"/>
          </a:xfrm>
          <a:prstGeom prst="rect">
            <a:avLst/>
          </a:prstGeom>
        </p:spPr>
        <p:txBody>
          <a:bodyPr wrap="square" lIns="121904" tIns="60952" rIns="121904" bIns="60952">
            <a:spAutoFit/>
          </a:bodyPr>
          <a:lstStyle/>
          <a:p>
            <a:pPr algn="just" defTabSz="1218990">
              <a:lnSpc>
                <a:spcPct val="120000"/>
              </a:lnSpc>
            </a:pPr>
            <a:r>
              <a:rPr lang="pt-BR" sz="3200" b="1" u="sng" dirty="0">
                <a:solidFill>
                  <a:srgbClr val="CC00FF"/>
                </a:solidFill>
                <a:latin typeface="Calibri" panose="020F0502020204030204" pitchFamily="34" charset="0"/>
                <a:ea typeface="Calibri" panose="020F0502020204030204" pitchFamily="34" charset="0"/>
                <a:cs typeface="Calibri" panose="020F0502020204030204" pitchFamily="34" charset="0"/>
              </a:rPr>
              <a:t>Câu </a:t>
            </a:r>
            <a:r>
              <a:rPr lang="vi-VN" sz="3200" b="1" u="sng" dirty="0">
                <a:solidFill>
                  <a:srgbClr val="CC00FF"/>
                </a:solidFill>
                <a:latin typeface="Calibri" panose="020F0502020204030204" pitchFamily="34" charset="0"/>
                <a:ea typeface="Calibri" panose="020F0502020204030204" pitchFamily="34" charset="0"/>
                <a:cs typeface="Calibri" panose="020F0502020204030204" pitchFamily="34" charset="0"/>
              </a:rPr>
              <a:t>2</a:t>
            </a:r>
            <a:r>
              <a:rPr lang="pt-BR" sz="3200" b="1" u="sng" dirty="0">
                <a:solidFill>
                  <a:srgbClr val="CC00FF"/>
                </a:solidFill>
                <a:latin typeface="Calibri" panose="020F0502020204030204" pitchFamily="34" charset="0"/>
                <a:ea typeface="Calibri" panose="020F0502020204030204" pitchFamily="34" charset="0"/>
                <a:cs typeface="Calibri" panose="020F0502020204030204" pitchFamily="34" charset="0"/>
              </a:rPr>
              <a:t>:</a:t>
            </a:r>
            <a:r>
              <a:rPr lang="pt-BR" sz="3200" b="1"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Đặc điểm nào không có ở sinh trưởng thứ cấp?</a:t>
            </a:r>
          </a:p>
        </p:txBody>
      </p:sp>
      <p:sp>
        <p:nvSpPr>
          <p:cNvPr id="15" name="Rounded Rectangle 14"/>
          <p:cNvSpPr/>
          <p:nvPr/>
        </p:nvSpPr>
        <p:spPr>
          <a:xfrm>
            <a:off x="1137124" y="2377040"/>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latin typeface="Arial" pitchFamily="34" charset="0"/>
                <a:cs typeface="Arial" pitchFamily="34" charset="0"/>
              </a:rPr>
              <a:t>A</a:t>
            </a:r>
            <a:endParaRPr lang="vi-VN" sz="2667" dirty="0">
              <a:solidFill>
                <a:prstClr val="black"/>
              </a:solidFill>
              <a:latin typeface="Arial" panose="020B0604020202020204" pitchFamily="34" charset="0"/>
              <a:cs typeface="Arial" pitchFamily="34" charset="0"/>
            </a:endParaRPr>
          </a:p>
        </p:txBody>
      </p:sp>
      <p:sp>
        <p:nvSpPr>
          <p:cNvPr id="16" name="Rounded Rectangle 15"/>
          <p:cNvSpPr/>
          <p:nvPr/>
        </p:nvSpPr>
        <p:spPr>
          <a:xfrm>
            <a:off x="1137124" y="3511302"/>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1105172" y="4645843"/>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C</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17"/>
          <p:cNvSpPr/>
          <p:nvPr/>
        </p:nvSpPr>
        <p:spPr>
          <a:xfrm>
            <a:off x="1082845" y="5681332"/>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D</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1915302" y="4711848"/>
            <a:ext cx="6473022" cy="615537"/>
          </a:xfrm>
          <a:prstGeom prst="rect">
            <a:avLst/>
          </a:prstGeom>
        </p:spPr>
        <p:txBody>
          <a:bodyPr wrap="none" lIns="121904" tIns="60952" rIns="121904" bIns="60952">
            <a:spAutoFit/>
          </a:bodyPr>
          <a:lstStyle/>
          <a:p>
            <a:pPr defTabSz="1218990"/>
            <a:r>
              <a:rPr lang="pt-BR" sz="3200" dirty="0">
                <a:solidFill>
                  <a:prstClr val="black"/>
                </a:solidFill>
                <a:latin typeface="Calibri" panose="020F0502020204030204" pitchFamily="34" charset="0"/>
                <a:ea typeface="Calibri" panose="020F0502020204030204" pitchFamily="34" charset="0"/>
                <a:cs typeface="Calibri" panose="020F0502020204030204" pitchFamily="34" charset="0"/>
              </a:rPr>
              <a:t>Diễn ra hoạt động của tầng sinh bần.</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p:cNvSpPr/>
          <p:nvPr/>
        </p:nvSpPr>
        <p:spPr>
          <a:xfrm>
            <a:off x="1943568" y="2448220"/>
            <a:ext cx="8185478" cy="615537"/>
          </a:xfrm>
          <a:prstGeom prst="rect">
            <a:avLst/>
          </a:prstGeom>
        </p:spPr>
        <p:txBody>
          <a:bodyPr wrap="none" lIns="121904" tIns="60952" rIns="121904" bIns="60952">
            <a:spAutoFit/>
          </a:bodyPr>
          <a:lstStyle/>
          <a:p>
            <a:pPr defTabSz="1218990"/>
            <a:r>
              <a:rPr lang="pt-BR" sz="3200" dirty="0">
                <a:solidFill>
                  <a:prstClr val="black"/>
                </a:solidFill>
                <a:latin typeface="Calibri" panose="020F0502020204030204" pitchFamily="34" charset="0"/>
                <a:ea typeface="Calibri" panose="020F0502020204030204" pitchFamily="34" charset="0"/>
                <a:cs typeface="Calibri" panose="020F0502020204030204" pitchFamily="34" charset="0"/>
              </a:rPr>
              <a:t>Diễn ra cả ở cây một lá mầm và cây hai lá mầm</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p:cNvSpPr/>
          <p:nvPr/>
        </p:nvSpPr>
        <p:spPr>
          <a:xfrm>
            <a:off x="1943568" y="3623435"/>
            <a:ext cx="7199952" cy="615537"/>
          </a:xfrm>
          <a:prstGeom prst="rect">
            <a:avLst/>
          </a:prstGeom>
        </p:spPr>
        <p:txBody>
          <a:bodyPr wrap="none" lIns="121904" tIns="60952" rIns="121904" bIns="60952">
            <a:spAutoFit/>
          </a:bodyPr>
          <a:lstStyle/>
          <a:p>
            <a:pPr defTabSz="121899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Làm tăng kích thước chiều ngang của cây</a:t>
            </a:r>
          </a:p>
        </p:txBody>
      </p:sp>
      <p:sp>
        <p:nvSpPr>
          <p:cNvPr id="22" name="Rectangle 21"/>
          <p:cNvSpPr/>
          <p:nvPr/>
        </p:nvSpPr>
        <p:spPr>
          <a:xfrm>
            <a:off x="1873257" y="5780105"/>
            <a:ext cx="7232076" cy="615537"/>
          </a:xfrm>
          <a:prstGeom prst="rect">
            <a:avLst/>
          </a:prstGeom>
        </p:spPr>
        <p:txBody>
          <a:bodyPr wrap="none" lIns="121904" tIns="60952" rIns="121904" bIns="60952">
            <a:spAutoFit/>
          </a:bodyPr>
          <a:lstStyle/>
          <a:p>
            <a:pPr defTabSz="1218990"/>
            <a:r>
              <a:rPr lang="pt-BR" sz="3200" dirty="0">
                <a:solidFill>
                  <a:prstClr val="black"/>
                </a:solidFill>
                <a:latin typeface="Calibri" panose="020F0502020204030204" pitchFamily="34" charset="0"/>
                <a:ea typeface="Calibri" panose="020F0502020204030204" pitchFamily="34" charset="0"/>
                <a:cs typeface="Calibri" panose="020F0502020204030204" pitchFamily="34" charset="0"/>
              </a:rPr>
              <a:t>Diễn ra hoạt động của mô phân sinh bên.</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Slide Number Placeholder 26">
            <a:extLst>
              <a:ext uri="{FF2B5EF4-FFF2-40B4-BE49-F238E27FC236}">
                <a16:creationId xmlns:a16="http://schemas.microsoft.com/office/drawing/2014/main" xmlns="" id="{2C85997A-0109-4EDA-B278-711654AAB3C7}"/>
              </a:ext>
            </a:extLst>
          </p:cNvPr>
          <p:cNvSpPr>
            <a:spLocks noGrp="1"/>
          </p:cNvSpPr>
          <p:nvPr>
            <p:ph type="sldNum" sz="quarter" idx="12"/>
          </p:nvPr>
        </p:nvSpPr>
        <p:spPr>
          <a:xfrm>
            <a:off x="8365955" y="6381839"/>
            <a:ext cx="2743200" cy="365125"/>
          </a:xfrm>
        </p:spPr>
        <p:txBody>
          <a:bodyPr/>
          <a:lstStyle/>
          <a:p>
            <a:fld id="{565CE74E-AB26-4998-AD42-012C4C1AD076}" type="slidenum">
              <a:rPr lang="zh-CN" altLang="en-US" b="1" smtClean="0">
                <a:solidFill>
                  <a:srgbClr val="FF0000"/>
                </a:solidFill>
              </a:rPr>
              <a:pPr/>
              <a:t>18</a:t>
            </a:fld>
            <a:endParaRPr lang="zh-CN" altLang="en-US" b="1" dirty="0">
              <a:solidFill>
                <a:srgbClr val="FF0000"/>
              </a:solidFill>
            </a:endParaRPr>
          </a:p>
        </p:txBody>
      </p:sp>
    </p:spTree>
    <p:extLst>
      <p:ext uri="{BB962C8B-B14F-4D97-AF65-F5344CB8AC3E}">
        <p14:creationId xmlns:p14="http://schemas.microsoft.com/office/powerpoint/2010/main" val="225283082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5"/>
                                        </p:tgtEl>
                                        <p:attrNameLst>
                                          <p:attrName>style.color</p:attrName>
                                        </p:attrNameLst>
                                      </p:cBhvr>
                                      <p:to>
                                        <p:clrVal>
                                          <a:schemeClr val="accent2"/>
                                        </p:clrVal>
                                      </p:to>
                                    </p:set>
                                    <p:set>
                                      <p:cBhvr>
                                        <p:cTn id="7" dur="500" fill="hold"/>
                                        <p:tgtEl>
                                          <p:spTgt spid="15"/>
                                        </p:tgtEl>
                                        <p:attrNameLst>
                                          <p:attrName>fillcolor</p:attrName>
                                        </p:attrNameLst>
                                      </p:cBhvr>
                                      <p:to>
                                        <p:clrVal>
                                          <a:schemeClr val="accent2"/>
                                        </p:clrVal>
                                      </p:to>
                                    </p:set>
                                    <p:set>
                                      <p:cBhvr>
                                        <p:cTn id="8" dur="500" fill="hold"/>
                                        <p:tgtEl>
                                          <p:spTgt spid="15"/>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20"/>
                                        </p:tgtEl>
                                        <p:attrNameLst>
                                          <p:attrName>style.color</p:attrName>
                                        </p:attrNameLst>
                                      </p:cBhvr>
                                      <p:to>
                                        <p:clrVal>
                                          <a:schemeClr val="accent2"/>
                                        </p:clrVal>
                                      </p:to>
                                    </p:set>
                                    <p:set>
                                      <p:cBhvr>
                                        <p:cTn id="11" dur="500" fill="hold"/>
                                        <p:tgtEl>
                                          <p:spTgt spid="20"/>
                                        </p:tgtEl>
                                        <p:attrNameLst>
                                          <p:attrName>fillcolor</p:attrName>
                                        </p:attrNameLst>
                                      </p:cBhvr>
                                      <p:to>
                                        <p:clrVal>
                                          <a:schemeClr val="accent2"/>
                                        </p:clrVal>
                                      </p:to>
                                    </p:set>
                                    <p:set>
                                      <p:cBhvr>
                                        <p:cTn id="12"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608" y="477911"/>
            <a:ext cx="12139392" cy="1304956"/>
          </a:xfrm>
          <a:prstGeom prst="rect">
            <a:avLst/>
          </a:prstGeom>
        </p:spPr>
        <p:txBody>
          <a:bodyPr wrap="square" lIns="121904" tIns="60952" rIns="121904" bIns="60952">
            <a:spAutoFit/>
          </a:bodyPr>
          <a:lstStyle/>
          <a:p>
            <a:pPr algn="just" defTabSz="1218990">
              <a:lnSpc>
                <a:spcPct val="120000"/>
              </a:lnSpc>
            </a:pPr>
            <a:r>
              <a:rPr lang="pt-BR" sz="3200" b="1" u="sng" dirty="0">
                <a:solidFill>
                  <a:srgbClr val="CC00FF"/>
                </a:solidFill>
                <a:cs typeface="Arial" pitchFamily="34" charset="0"/>
              </a:rPr>
              <a:t>Câu </a:t>
            </a:r>
            <a:r>
              <a:rPr lang="vi-VN" sz="3200" b="1" u="sng" dirty="0">
                <a:solidFill>
                  <a:srgbClr val="CC00FF"/>
                </a:solidFill>
                <a:cs typeface="Arial" pitchFamily="34" charset="0"/>
              </a:rPr>
              <a:t>3</a:t>
            </a:r>
            <a:r>
              <a:rPr lang="pt-BR" sz="3200" b="1" u="sng" dirty="0">
                <a:solidFill>
                  <a:srgbClr val="CC00FF"/>
                </a:solidFill>
                <a:cs typeface="Arial" pitchFamily="34" charset="0"/>
              </a:rPr>
              <a:t>:</a:t>
            </a:r>
            <a:r>
              <a:rPr lang="pt-BR" sz="3200" b="1" dirty="0">
                <a:solidFill>
                  <a:srgbClr val="CC00FF"/>
                </a:solidFill>
                <a:cs typeface="Arial" pitchFamily="34" charset="0"/>
              </a:rPr>
              <a:t> </a:t>
            </a:r>
            <a:r>
              <a:rPr lang="vi-VN" sz="3200" b="1" dirty="0">
                <a:solidFill>
                  <a:prstClr val="black"/>
                </a:solidFill>
                <a:cs typeface="Arial" pitchFamily="34" charset="0"/>
              </a:rPr>
              <a:t>Người nông dân thường thắp đèn ban đêm ở các vườn Thanh Long vào mùa đông với mục đích gì?</a:t>
            </a:r>
          </a:p>
        </p:txBody>
      </p:sp>
      <p:sp>
        <p:nvSpPr>
          <p:cNvPr id="15" name="Rounded Rectangle 14"/>
          <p:cNvSpPr/>
          <p:nvPr/>
        </p:nvSpPr>
        <p:spPr>
          <a:xfrm>
            <a:off x="871956" y="2977864"/>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cs typeface="Arial" pitchFamily="34" charset="0"/>
              </a:rPr>
              <a:t>A</a:t>
            </a:r>
            <a:endParaRPr lang="vi-VN" sz="2667" dirty="0">
              <a:solidFill>
                <a:prstClr val="black"/>
              </a:solidFill>
              <a:cs typeface="Arial" pitchFamily="34" charset="0"/>
            </a:endParaRPr>
          </a:p>
        </p:txBody>
      </p:sp>
      <p:sp>
        <p:nvSpPr>
          <p:cNvPr id="16" name="Rounded Rectangle 15"/>
          <p:cNvSpPr/>
          <p:nvPr/>
        </p:nvSpPr>
        <p:spPr>
          <a:xfrm>
            <a:off x="6864604" y="3050248"/>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cs typeface="Arial" pitchFamily="34" charset="0"/>
              </a:rPr>
              <a:t>B</a:t>
            </a:r>
            <a:endParaRPr lang="vi-VN" sz="2667" dirty="0">
              <a:solidFill>
                <a:prstClr val="black"/>
              </a:solidFill>
              <a:cs typeface="Arial" pitchFamily="34" charset="0"/>
            </a:endParaRPr>
          </a:p>
        </p:txBody>
      </p:sp>
      <p:sp>
        <p:nvSpPr>
          <p:cNvPr id="17" name="Rounded Rectangle 16"/>
          <p:cNvSpPr/>
          <p:nvPr/>
        </p:nvSpPr>
        <p:spPr>
          <a:xfrm>
            <a:off x="871956" y="4318852"/>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cs typeface="Arial" pitchFamily="34" charset="0"/>
              </a:rPr>
              <a:t>C</a:t>
            </a:r>
            <a:endParaRPr lang="vi-VN" sz="2667" dirty="0">
              <a:solidFill>
                <a:prstClr val="black"/>
              </a:solidFill>
              <a:cs typeface="Arial" pitchFamily="34" charset="0"/>
            </a:endParaRPr>
          </a:p>
        </p:txBody>
      </p:sp>
      <p:sp>
        <p:nvSpPr>
          <p:cNvPr id="18" name="Rounded Rectangle 17"/>
          <p:cNvSpPr/>
          <p:nvPr/>
        </p:nvSpPr>
        <p:spPr>
          <a:xfrm>
            <a:off x="6819912" y="4320060"/>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cs typeface="Arial" pitchFamily="34" charset="0"/>
              </a:rPr>
              <a:t>D</a:t>
            </a:r>
            <a:endParaRPr lang="vi-VN" sz="2667" dirty="0">
              <a:solidFill>
                <a:prstClr val="black"/>
              </a:solidFill>
              <a:cs typeface="Arial" pitchFamily="34" charset="0"/>
            </a:endParaRPr>
          </a:p>
        </p:txBody>
      </p:sp>
      <p:sp>
        <p:nvSpPr>
          <p:cNvPr id="19" name="Rectangle 18"/>
          <p:cNvSpPr/>
          <p:nvPr/>
        </p:nvSpPr>
        <p:spPr>
          <a:xfrm>
            <a:off x="1733817" y="3110382"/>
            <a:ext cx="3057856" cy="533528"/>
          </a:xfrm>
          <a:prstGeom prst="rect">
            <a:avLst/>
          </a:prstGeom>
        </p:spPr>
        <p:txBody>
          <a:bodyPr wrap="none" lIns="121904" tIns="60952" rIns="121904" bIns="60952">
            <a:spAutoFit/>
          </a:bodyPr>
          <a:lstStyle/>
          <a:p>
            <a:pPr algn="just" defTabSz="1218990"/>
            <a:r>
              <a:rPr lang="vi-VN" sz="2667" dirty="0">
                <a:solidFill>
                  <a:prstClr val="black"/>
                </a:solidFill>
                <a:cs typeface="Arial" pitchFamily="34" charset="0"/>
              </a:rPr>
              <a:t>Giúp cây sưởi ấm </a:t>
            </a:r>
          </a:p>
        </p:txBody>
      </p:sp>
      <p:sp>
        <p:nvSpPr>
          <p:cNvPr id="20" name="Rectangle 19"/>
          <p:cNvSpPr/>
          <p:nvPr/>
        </p:nvSpPr>
        <p:spPr>
          <a:xfrm>
            <a:off x="1722595" y="4436130"/>
            <a:ext cx="2491997" cy="533528"/>
          </a:xfrm>
          <a:prstGeom prst="rect">
            <a:avLst/>
          </a:prstGeom>
        </p:spPr>
        <p:txBody>
          <a:bodyPr wrap="none" lIns="121904" tIns="60952" rIns="121904" bIns="60952">
            <a:spAutoFit/>
          </a:bodyPr>
          <a:lstStyle/>
          <a:p>
            <a:pPr algn="just" defTabSz="1218990"/>
            <a:r>
              <a:rPr lang="vi-VN" sz="2667" dirty="0">
                <a:solidFill>
                  <a:prstClr val="black"/>
                </a:solidFill>
                <a:cs typeface="Arial" pitchFamily="34" charset="0"/>
              </a:rPr>
              <a:t>Chống kẻ trộm</a:t>
            </a:r>
          </a:p>
        </p:txBody>
      </p:sp>
      <p:sp>
        <p:nvSpPr>
          <p:cNvPr id="21" name="Rectangle 20"/>
          <p:cNvSpPr/>
          <p:nvPr/>
        </p:nvSpPr>
        <p:spPr>
          <a:xfrm>
            <a:off x="7615184" y="4340998"/>
            <a:ext cx="3893444" cy="943960"/>
          </a:xfrm>
          <a:prstGeom prst="rect">
            <a:avLst/>
          </a:prstGeom>
        </p:spPr>
        <p:txBody>
          <a:bodyPr wrap="square" lIns="121904" tIns="60952" rIns="121904" bIns="60952">
            <a:spAutoFit/>
          </a:bodyPr>
          <a:lstStyle/>
          <a:p>
            <a:pPr algn="just" defTabSz="1218990"/>
            <a:r>
              <a:rPr lang="vi-VN" sz="2667" dirty="0">
                <a:solidFill>
                  <a:prstClr val="black"/>
                </a:solidFill>
                <a:cs typeface="Arial" pitchFamily="34" charset="0"/>
              </a:rPr>
              <a:t>Kích thích cây ra hoa, kết quả.</a:t>
            </a:r>
            <a:endParaRPr lang="vi-VN" sz="2667" dirty="0">
              <a:solidFill>
                <a:prstClr val="black"/>
              </a:solidFill>
              <a:latin typeface="Arial" panose="020B0604020202020204" pitchFamily="34" charset="0"/>
              <a:cs typeface="Arial" pitchFamily="34" charset="0"/>
            </a:endParaRPr>
          </a:p>
        </p:txBody>
      </p:sp>
      <p:sp>
        <p:nvSpPr>
          <p:cNvPr id="22" name="Rectangle 21"/>
          <p:cNvSpPr/>
          <p:nvPr/>
        </p:nvSpPr>
        <p:spPr>
          <a:xfrm>
            <a:off x="7741693" y="3137692"/>
            <a:ext cx="3346397" cy="533528"/>
          </a:xfrm>
          <a:prstGeom prst="rect">
            <a:avLst/>
          </a:prstGeom>
        </p:spPr>
        <p:txBody>
          <a:bodyPr wrap="none" lIns="121904" tIns="60952" rIns="121904" bIns="60952">
            <a:spAutoFit/>
          </a:bodyPr>
          <a:lstStyle/>
          <a:p>
            <a:pPr algn="just" defTabSz="1218990"/>
            <a:r>
              <a:rPr lang="vi-VN" sz="2667" dirty="0">
                <a:solidFill>
                  <a:prstClr val="black"/>
                </a:solidFill>
                <a:cs typeface="Arial" pitchFamily="34" charset="0"/>
              </a:rPr>
              <a:t>Giúp cây quang hợp</a:t>
            </a:r>
          </a:p>
        </p:txBody>
      </p:sp>
      <p:sp>
        <p:nvSpPr>
          <p:cNvPr id="26" name="Slide Number Placeholder 25">
            <a:extLst>
              <a:ext uri="{FF2B5EF4-FFF2-40B4-BE49-F238E27FC236}">
                <a16:creationId xmlns:a16="http://schemas.microsoft.com/office/drawing/2014/main" xmlns="" id="{40434A52-3BB9-4F47-8B16-88B93534BCC1}"/>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19</a:t>
            </a:fld>
            <a:endParaRPr lang="zh-CN" altLang="en-US" b="1" dirty="0">
              <a:solidFill>
                <a:srgbClr val="FF0000"/>
              </a:solidFill>
            </a:endParaRPr>
          </a:p>
        </p:txBody>
      </p:sp>
    </p:spTree>
    <p:extLst>
      <p:ext uri="{BB962C8B-B14F-4D97-AF65-F5344CB8AC3E}">
        <p14:creationId xmlns:p14="http://schemas.microsoft.com/office/powerpoint/2010/main" val="3596743297"/>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8"/>
                                        </p:tgtEl>
                                        <p:attrNameLst>
                                          <p:attrName>style.color</p:attrName>
                                        </p:attrNameLst>
                                      </p:cBhvr>
                                      <p:to>
                                        <p:clrVal>
                                          <a:schemeClr val="accent2"/>
                                        </p:clrVal>
                                      </p:to>
                                    </p:set>
                                    <p:set>
                                      <p:cBhvr>
                                        <p:cTn id="7" dur="500" fill="hold"/>
                                        <p:tgtEl>
                                          <p:spTgt spid="18"/>
                                        </p:tgtEl>
                                        <p:attrNameLst>
                                          <p:attrName>fillcolor</p:attrName>
                                        </p:attrNameLst>
                                      </p:cBhvr>
                                      <p:to>
                                        <p:clrVal>
                                          <a:schemeClr val="accent2"/>
                                        </p:clrVal>
                                      </p:to>
                                    </p:set>
                                    <p:set>
                                      <p:cBhvr>
                                        <p:cTn id="8" dur="500" fill="hold"/>
                                        <p:tgtEl>
                                          <p:spTgt spid="18"/>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21"/>
                                        </p:tgtEl>
                                        <p:attrNameLst>
                                          <p:attrName>style.color</p:attrName>
                                        </p:attrNameLst>
                                      </p:cBhvr>
                                      <p:to>
                                        <p:clrVal>
                                          <a:schemeClr val="accent2"/>
                                        </p:clrVal>
                                      </p:to>
                                    </p:set>
                                    <p:set>
                                      <p:cBhvr>
                                        <p:cTn id="11" dur="500" fill="hold"/>
                                        <p:tgtEl>
                                          <p:spTgt spid="21"/>
                                        </p:tgtEl>
                                        <p:attrNameLst>
                                          <p:attrName>fillcolor</p:attrName>
                                        </p:attrNameLst>
                                      </p:cBhvr>
                                      <p:to>
                                        <p:clrVal>
                                          <a:schemeClr val="accent2"/>
                                        </p:clrVal>
                                      </p:to>
                                    </p:set>
                                    <p:set>
                                      <p:cBhvr>
                                        <p:cTn id="12" dur="5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472980" y="513560"/>
            <a:ext cx="4849600" cy="52322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 HỆ THỐNG HÓA KIẾN THỨC</a:t>
            </a:r>
            <a:endParaRPr kumimoji="0" lang="zh-CN" altLang="en-US" sz="28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pic>
        <p:nvPicPr>
          <p:cNvPr id="31" name="图片 16">
            <a:extLst>
              <a:ext uri="{FF2B5EF4-FFF2-40B4-BE49-F238E27FC236}">
                <a16:creationId xmlns:a16="http://schemas.microsoft.com/office/drawing/2014/main" xmlns="" id="{21C15B77-C932-4D81-902A-233F261F4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8872" y="4588827"/>
            <a:ext cx="3047558" cy="2494462"/>
          </a:xfrm>
          <a:prstGeom prst="rect">
            <a:avLst/>
          </a:prstGeom>
        </p:spPr>
      </p:pic>
      <p:sp>
        <p:nvSpPr>
          <p:cNvPr id="6" name="Title 1">
            <a:extLst>
              <a:ext uri="{FF2B5EF4-FFF2-40B4-BE49-F238E27FC236}">
                <a16:creationId xmlns:a16="http://schemas.microsoft.com/office/drawing/2014/main" xmlns="" id="{0BC336A6-732A-D080-2C51-1C2A4D384D0D}"/>
              </a:ext>
            </a:extLst>
          </p:cNvPr>
          <p:cNvSpPr txBox="1">
            <a:spLocks/>
          </p:cNvSpPr>
          <p:nvPr/>
        </p:nvSpPr>
        <p:spPr>
          <a:xfrm>
            <a:off x="2225513" y="1869339"/>
            <a:ext cx="8162260" cy="659218"/>
          </a:xfrm>
          <a:prstGeom prst="rect">
            <a:avLst/>
          </a:prstGeom>
        </p:spPr>
        <p:txBody>
          <a:bodyPr vert="horz" lIns="91440" tIns="45720" rIns="91440" bIns="45720" rtlCol="0" anchor="b">
            <a:noAutofit/>
          </a:bodyPr>
          <a:lstStyle>
            <a:lvl1pPr algn="l" defTabSz="914400" rtl="0" eaLnBrk="1" latinLnBrk="0" hangingPunct="1">
              <a:lnSpc>
                <a:spcPct val="110000"/>
              </a:lnSpc>
              <a:spcBef>
                <a:spcPct val="0"/>
              </a:spcBef>
              <a:buNone/>
              <a:defRPr sz="4400" kern="1200" spc="1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Thiết</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kế</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sơ</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đồ</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tư</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duy</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ấn</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tượng</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2" name="Rectangle 1"/>
          <p:cNvSpPr/>
          <p:nvPr/>
        </p:nvSpPr>
        <p:spPr>
          <a:xfrm>
            <a:off x="2462137" y="1142239"/>
            <a:ext cx="762383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HOẠT ĐỘNG </a:t>
            </a:r>
            <a:r>
              <a:rPr kumimoji="0" lang="en-US" sz="4000" b="1" i="0" u="none" strike="noStrike" kern="1200" cap="none" spc="0" normalizeH="0" baseline="0" noProof="0" dirty="0" smtClean="0">
                <a:ln>
                  <a:noFill/>
                </a:ln>
                <a:solidFill>
                  <a:srgbClr val="000000">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LUYỆN</a:t>
            </a:r>
            <a:r>
              <a:rPr kumimoji="0" lang="en-US" sz="4000" b="1" i="0" u="none" strike="noStrike" kern="1200" cap="none" spc="0" normalizeH="0" noProof="0" dirty="0" smtClean="0">
                <a:ln>
                  <a:noFill/>
                </a:ln>
                <a:solidFill>
                  <a:srgbClr val="000000">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 TẬP</a:t>
            </a:r>
            <a:endParaRPr kumimoji="0" lang="vi-VN" sz="40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îśḷïdé">
            <a:extLst>
              <a:ext uri="{FF2B5EF4-FFF2-40B4-BE49-F238E27FC236}">
                <a16:creationId xmlns:a16="http://schemas.microsoft.com/office/drawing/2014/main" xmlns="" id="{C696F310-0384-4456-A922-C6BAD52C794F}"/>
              </a:ext>
            </a:extLst>
          </p:cNvPr>
          <p:cNvSpPr/>
          <p:nvPr/>
        </p:nvSpPr>
        <p:spPr>
          <a:xfrm>
            <a:off x="6626783" y="4041729"/>
            <a:ext cx="5015868" cy="1105275"/>
          </a:xfrm>
          <a:prstGeom prst="roundRect">
            <a:avLst>
              <a:gd name="adj" fmla="val 8559"/>
            </a:avLst>
          </a:prstGeom>
          <a:solidFill>
            <a:srgbClr val="71C6A3"/>
          </a:solidFill>
          <a:ln w="3175" cap="flat" cmpd="sng" algn="ctr">
            <a:noFill/>
            <a:prstDash val="solid"/>
            <a:round/>
            <a:headEnd/>
            <a:tailEnd/>
          </a:ln>
          <a:effectLst>
            <a:outerShdw blurRad="127000" sx="101000" sy="101000" algn="ctr" rotWithShape="0">
              <a:prstClr val="black">
                <a:alpha val="15000"/>
              </a:prstClr>
            </a:outerShdw>
          </a:effectLst>
        </p:spPr>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mn-lt"/>
              </a:rPr>
              <a:t>Thiết kế sơ đồ tư duy hệ thống hóa kiến thức chương 3 – Sinh trưởng và phát triển ở sinh vật.</a:t>
            </a:r>
            <a:endPar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n-lt"/>
            </a:endParaRPr>
          </a:p>
        </p:txBody>
      </p:sp>
      <p:pic>
        <p:nvPicPr>
          <p:cNvPr id="66" name="Picture 2" descr="D:\GIÁO ÁN GIẢNG DẠY\DAY HỌC TÍCH CỰC\Ảnh Gif\BOY\BOY-HAPPY\boy-grea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4299" y="4041729"/>
            <a:ext cx="1303887" cy="10941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DB5CDB86-CE88-3FC3-F046-A5A4945C304B}"/>
              </a:ext>
            </a:extLst>
          </p:cNvPr>
          <p:cNvPicPr>
            <a:picLocks noChangeAspect="1"/>
          </p:cNvPicPr>
          <p:nvPr/>
        </p:nvPicPr>
        <p:blipFill>
          <a:blip r:embed="rId4"/>
          <a:stretch>
            <a:fillRect/>
          </a:stretch>
        </p:blipFill>
        <p:spPr>
          <a:xfrm>
            <a:off x="642987" y="4899738"/>
            <a:ext cx="4423798" cy="1224581"/>
          </a:xfrm>
          <a:prstGeom prst="rect">
            <a:avLst/>
          </a:prstGeom>
        </p:spPr>
      </p:pic>
      <p:pic>
        <p:nvPicPr>
          <p:cNvPr id="4" name="Picture 3" descr="C:\Users\SOBY\Downloads\5b.jpg">
            <a:extLst>
              <a:ext uri="{FF2B5EF4-FFF2-40B4-BE49-F238E27FC236}">
                <a16:creationId xmlns:a16="http://schemas.microsoft.com/office/drawing/2014/main" xmlns="" id="{87FDF2FC-148E-C8B7-683D-639BC4789B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349" y="3131788"/>
            <a:ext cx="4289580" cy="1589745"/>
          </a:xfrm>
          <a:prstGeom prst="rect">
            <a:avLst/>
          </a:prstGeom>
          <a:extLst>
            <a:ext uri="{909E8E84-426E-40DD-AFC4-6F175D3DCCD1}">
              <a14:hiddenFill xmlns:a14="http://schemas.microsoft.com/office/drawing/2010/main">
                <a:solidFill>
                  <a:srgbClr val="FFFFFF"/>
                </a:solidFill>
              </a14:hiddenFill>
            </a:ext>
          </a:extLst>
        </p:spPr>
      </p:pic>
      <p:sp>
        <p:nvSpPr>
          <p:cNvPr id="10" name="Slide Number Placeholder 10">
            <a:extLst>
              <a:ext uri="{FF2B5EF4-FFF2-40B4-BE49-F238E27FC236}">
                <a16:creationId xmlns:a16="http://schemas.microsoft.com/office/drawing/2014/main" xmlns="" id="{7D68DA94-FB74-4891-A724-E29C818E3203}"/>
              </a:ext>
            </a:extLst>
          </p:cNvPr>
          <p:cNvSpPr txBox="1">
            <a:spLocks/>
          </p:cNvSpPr>
          <p:nvPr/>
        </p:nvSpPr>
        <p:spPr>
          <a:xfrm>
            <a:off x="8899451"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2</a:t>
            </a:fld>
            <a:endParaRPr lang="en-US" sz="1200" b="1" dirty="0">
              <a:solidFill>
                <a:srgbClr val="FF0000"/>
              </a:solidFill>
            </a:endParaRPr>
          </a:p>
        </p:txBody>
      </p:sp>
    </p:spTree>
    <p:extLst>
      <p:ext uri="{BB962C8B-B14F-4D97-AF65-F5344CB8AC3E}">
        <p14:creationId xmlns:p14="http://schemas.microsoft.com/office/powerpoint/2010/main" val="144940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6576" y="885632"/>
            <a:ext cx="10891518" cy="1452689"/>
          </a:xfrm>
          <a:prstGeom prst="rect">
            <a:avLst/>
          </a:prstGeom>
        </p:spPr>
        <p:txBody>
          <a:bodyPr wrap="square" lIns="121904" tIns="60952" rIns="121904" bIns="60952">
            <a:spAutoFit/>
          </a:bodyPr>
          <a:lstStyle/>
          <a:p>
            <a:pPr algn="just" defTabSz="1218990">
              <a:lnSpc>
                <a:spcPct val="120000"/>
              </a:lnSpc>
            </a:pPr>
            <a:r>
              <a:rPr lang="pt-BR"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Câu </a:t>
            </a:r>
            <a:r>
              <a:rPr lang="vi-VN"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4</a:t>
            </a:r>
            <a:r>
              <a:rPr lang="pt-BR"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a:t>
            </a:r>
            <a:r>
              <a:rPr lang="pt-BR" sz="3600" b="1"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Trong các hiện tượng sau, hiện tượng nào sau đây không phải là biến thái ?</a:t>
            </a:r>
          </a:p>
        </p:txBody>
      </p:sp>
      <p:sp>
        <p:nvSpPr>
          <p:cNvPr id="15" name="Rounded Rectangle 14"/>
          <p:cNvSpPr/>
          <p:nvPr/>
        </p:nvSpPr>
        <p:spPr>
          <a:xfrm>
            <a:off x="985968" y="2636738"/>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15"/>
          <p:cNvSpPr/>
          <p:nvPr/>
        </p:nvSpPr>
        <p:spPr>
          <a:xfrm>
            <a:off x="985968" y="3702958"/>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985968" y="4717958"/>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C</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17"/>
          <p:cNvSpPr/>
          <p:nvPr/>
        </p:nvSpPr>
        <p:spPr>
          <a:xfrm>
            <a:off x="985968" y="5820090"/>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latin typeface="Calibri" panose="020F0502020204030204" pitchFamily="34" charset="0"/>
                <a:ea typeface="Calibri" panose="020F0502020204030204" pitchFamily="34" charset="0"/>
                <a:cs typeface="Calibri" panose="020F0502020204030204" pitchFamily="34" charset="0"/>
              </a:rPr>
              <a:t>D</a:t>
            </a:r>
            <a:endParaRPr lang="vi-VN" sz="2667"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1791789" y="2763398"/>
            <a:ext cx="10400211" cy="553982"/>
          </a:xfrm>
          <a:prstGeom prst="rect">
            <a:avLst/>
          </a:prstGeom>
        </p:spPr>
        <p:txBody>
          <a:bodyPr wrap="square" lIns="121904" tIns="60952" rIns="121904" bIns="60952">
            <a:spAutoFit/>
          </a:bodyPr>
          <a:lstStyle/>
          <a:p>
            <a:pPr algn="just" defTabSz="1218990"/>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Nòng nọc có đuôi còn ếch thì không</a:t>
            </a:r>
          </a:p>
        </p:txBody>
      </p:sp>
      <p:sp>
        <p:nvSpPr>
          <p:cNvPr id="20" name="Rectangle 19"/>
          <p:cNvSpPr/>
          <p:nvPr/>
        </p:nvSpPr>
        <p:spPr>
          <a:xfrm>
            <a:off x="1754053" y="4893101"/>
            <a:ext cx="10424665" cy="553982"/>
          </a:xfrm>
          <a:prstGeom prst="rect">
            <a:avLst/>
          </a:prstGeom>
        </p:spPr>
        <p:txBody>
          <a:bodyPr wrap="square" lIns="121904" tIns="60952" rIns="121904" bIns="60952">
            <a:spAutoFit/>
          </a:bodyPr>
          <a:lstStyle/>
          <a:p>
            <a:pPr algn="just" defTabSz="1218990"/>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Châu chấu trưởng thành có kích thước lớn hơn châu chấu còn non</a:t>
            </a:r>
          </a:p>
        </p:txBody>
      </p:sp>
      <p:sp>
        <p:nvSpPr>
          <p:cNvPr id="21" name="Rectangle 20"/>
          <p:cNvSpPr/>
          <p:nvPr/>
        </p:nvSpPr>
        <p:spPr>
          <a:xfrm>
            <a:off x="1814132" y="5969000"/>
            <a:ext cx="9513791" cy="553982"/>
          </a:xfrm>
          <a:prstGeom prst="rect">
            <a:avLst/>
          </a:prstGeom>
        </p:spPr>
        <p:txBody>
          <a:bodyPr wrap="none" lIns="121904" tIns="60952" rIns="121904" bIns="60952">
            <a:spAutoFit/>
          </a:bodyPr>
          <a:lstStyle/>
          <a:p>
            <a:pPr algn="just" defTabSz="1218990"/>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Bọ ngựa trưởng thành khác bọ ngựa còn non ở một số chi tiết</a:t>
            </a:r>
          </a:p>
        </p:txBody>
      </p:sp>
      <p:sp>
        <p:nvSpPr>
          <p:cNvPr id="22" name="Rectangle 21"/>
          <p:cNvSpPr/>
          <p:nvPr/>
        </p:nvSpPr>
        <p:spPr>
          <a:xfrm>
            <a:off x="1846226" y="3880414"/>
            <a:ext cx="2224295" cy="553982"/>
          </a:xfrm>
          <a:prstGeom prst="rect">
            <a:avLst/>
          </a:prstGeom>
        </p:spPr>
        <p:txBody>
          <a:bodyPr wrap="none" lIns="121904" tIns="60952" rIns="121904" bIns="60952">
            <a:spAutoFit/>
          </a:bodyPr>
          <a:lstStyle/>
          <a:p>
            <a:pPr algn="just" defTabSz="1218990"/>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Rắn lột bỏ da</a:t>
            </a:r>
          </a:p>
        </p:txBody>
      </p:sp>
      <p:sp>
        <p:nvSpPr>
          <p:cNvPr id="26" name="Slide Number Placeholder 25">
            <a:extLst>
              <a:ext uri="{FF2B5EF4-FFF2-40B4-BE49-F238E27FC236}">
                <a16:creationId xmlns:a16="http://schemas.microsoft.com/office/drawing/2014/main" xmlns="" id="{F7E5EDA2-3735-4D8F-A9C1-4549E430C35B}"/>
              </a:ext>
            </a:extLst>
          </p:cNvPr>
          <p:cNvSpPr>
            <a:spLocks noGrp="1"/>
          </p:cNvSpPr>
          <p:nvPr>
            <p:ph type="sldNum" sz="quarter" idx="12"/>
          </p:nvPr>
        </p:nvSpPr>
        <p:spPr/>
        <p:txBody>
          <a:bodyPr/>
          <a:lstStyle/>
          <a:p>
            <a:fld id="{565CE74E-AB26-4998-AD42-012C4C1AD076}" type="slidenum">
              <a:rPr lang="zh-CN" altLang="en-US" smtClean="0">
                <a:solidFill>
                  <a:srgbClr val="FF0000"/>
                </a:solidFill>
              </a:rPr>
              <a:pPr/>
              <a:t>20</a:t>
            </a:fld>
            <a:endParaRPr lang="zh-CN" altLang="en-US" dirty="0">
              <a:solidFill>
                <a:srgbClr val="FF0000"/>
              </a:solidFill>
            </a:endParaRPr>
          </a:p>
        </p:txBody>
      </p:sp>
    </p:spTree>
    <p:extLst>
      <p:ext uri="{BB962C8B-B14F-4D97-AF65-F5344CB8AC3E}">
        <p14:creationId xmlns:p14="http://schemas.microsoft.com/office/powerpoint/2010/main" val="251347110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6"/>
                                        </p:tgtEl>
                                        <p:attrNameLst>
                                          <p:attrName>style.color</p:attrName>
                                        </p:attrNameLst>
                                      </p:cBhvr>
                                      <p:to>
                                        <p:clrVal>
                                          <a:schemeClr val="accent2"/>
                                        </p:clrVal>
                                      </p:to>
                                    </p:set>
                                    <p:set>
                                      <p:cBhvr>
                                        <p:cTn id="7" dur="500" fill="hold"/>
                                        <p:tgtEl>
                                          <p:spTgt spid="16"/>
                                        </p:tgtEl>
                                        <p:attrNameLst>
                                          <p:attrName>fillcolor</p:attrName>
                                        </p:attrNameLst>
                                      </p:cBhvr>
                                      <p:to>
                                        <p:clrVal>
                                          <a:schemeClr val="accent2"/>
                                        </p:clrVal>
                                      </p:to>
                                    </p:set>
                                    <p:set>
                                      <p:cBhvr>
                                        <p:cTn id="8" dur="500" fill="hold"/>
                                        <p:tgtEl>
                                          <p:spTgt spid="16"/>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22"/>
                                        </p:tgtEl>
                                        <p:attrNameLst>
                                          <p:attrName>style.color</p:attrName>
                                        </p:attrNameLst>
                                      </p:cBhvr>
                                      <p:to>
                                        <p:clrVal>
                                          <a:schemeClr val="accent2"/>
                                        </p:clrVal>
                                      </p:to>
                                    </p:set>
                                    <p:set>
                                      <p:cBhvr>
                                        <p:cTn id="11" dur="500" fill="hold"/>
                                        <p:tgtEl>
                                          <p:spTgt spid="22"/>
                                        </p:tgtEl>
                                        <p:attrNameLst>
                                          <p:attrName>fillcolor</p:attrName>
                                        </p:attrNameLst>
                                      </p:cBhvr>
                                      <p:to>
                                        <p:clrVal>
                                          <a:schemeClr val="accent2"/>
                                        </p:clrVal>
                                      </p:to>
                                    </p:set>
                                    <p:set>
                                      <p:cBhvr>
                                        <p:cTn id="12"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608" y="740537"/>
            <a:ext cx="12139392" cy="1452689"/>
          </a:xfrm>
          <a:prstGeom prst="rect">
            <a:avLst/>
          </a:prstGeom>
        </p:spPr>
        <p:txBody>
          <a:bodyPr wrap="square" lIns="121904" tIns="60952" rIns="121904" bIns="60952">
            <a:spAutoFit/>
          </a:bodyPr>
          <a:lstStyle/>
          <a:p>
            <a:pPr algn="just" defTabSz="1218990">
              <a:lnSpc>
                <a:spcPct val="120000"/>
              </a:lnSpc>
            </a:pPr>
            <a:r>
              <a:rPr lang="pt-BR"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Câu </a:t>
            </a:r>
            <a:r>
              <a:rPr lang="vi-VN"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5</a:t>
            </a:r>
            <a:r>
              <a:rPr lang="pt-BR"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a:t>
            </a:r>
            <a:r>
              <a:rPr lang="pt-BR" sz="3600" b="1"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Trong khẩu phần ăn hằng ngày thiếu thành phần nào gây bệnh còi xương chậm lớn ở động vật và người? </a:t>
            </a:r>
          </a:p>
        </p:txBody>
      </p:sp>
      <p:sp>
        <p:nvSpPr>
          <p:cNvPr id="15" name="Rounded Rectangle 14"/>
          <p:cNvSpPr/>
          <p:nvPr/>
        </p:nvSpPr>
        <p:spPr>
          <a:xfrm>
            <a:off x="1289968" y="2660431"/>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15"/>
          <p:cNvSpPr/>
          <p:nvPr/>
        </p:nvSpPr>
        <p:spPr>
          <a:xfrm>
            <a:off x="7282616" y="2732815"/>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1289968" y="3952849"/>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latin typeface="Calibri" panose="020F0502020204030204" pitchFamily="34" charset="0"/>
                <a:ea typeface="Calibri" panose="020F0502020204030204" pitchFamily="34" charset="0"/>
                <a:cs typeface="Calibri" panose="020F0502020204030204" pitchFamily="34" charset="0"/>
              </a:rPr>
              <a:t>C</a:t>
            </a:r>
            <a:endParaRPr lang="vi-VN" sz="2667"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17"/>
          <p:cNvSpPr/>
          <p:nvPr/>
        </p:nvSpPr>
        <p:spPr>
          <a:xfrm>
            <a:off x="7237924" y="3952849"/>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D</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2095800" y="2777731"/>
            <a:ext cx="2130294" cy="615537"/>
          </a:xfrm>
          <a:prstGeom prst="rect">
            <a:avLst/>
          </a:prstGeom>
        </p:spPr>
        <p:txBody>
          <a:bodyPr wrap="none" lIns="121904" tIns="60952" rIns="121904" bIns="60952">
            <a:spAutoFit/>
          </a:bodyPr>
          <a:lstStyle/>
          <a:p>
            <a:pPr defTabSz="121899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Vitamin A. </a:t>
            </a:r>
          </a:p>
        </p:txBody>
      </p:sp>
      <p:sp>
        <p:nvSpPr>
          <p:cNvPr id="20" name="Rectangle 19"/>
          <p:cNvSpPr/>
          <p:nvPr/>
        </p:nvSpPr>
        <p:spPr>
          <a:xfrm>
            <a:off x="2058060" y="4119959"/>
            <a:ext cx="2244108" cy="615537"/>
          </a:xfrm>
          <a:prstGeom prst="rect">
            <a:avLst/>
          </a:prstGeom>
        </p:spPr>
        <p:txBody>
          <a:bodyPr wrap="none" lIns="121904" tIns="60952" rIns="121904" bIns="60952">
            <a:spAutoFit/>
          </a:bodyPr>
          <a:lstStyle/>
          <a:p>
            <a:pPr defTabSz="1218990"/>
            <a:r>
              <a:rPr lang="vi-VN" sz="3200" dirty="0">
                <a:solidFill>
                  <a:prstClr val="black"/>
                </a:solidFill>
                <a:cs typeface="Arial" pitchFamily="34" charset="0"/>
              </a:rPr>
              <a:t>Vitamin D. </a:t>
            </a:r>
            <a:endParaRPr lang="vi-VN" sz="3200" dirty="0">
              <a:solidFill>
                <a:prstClr val="black"/>
              </a:solidFill>
              <a:latin typeface="Arial" panose="020B0604020202020204" pitchFamily="34" charset="0"/>
              <a:cs typeface="Arial" pitchFamily="34" charset="0"/>
            </a:endParaRPr>
          </a:p>
        </p:txBody>
      </p:sp>
      <p:sp>
        <p:nvSpPr>
          <p:cNvPr id="21" name="Rectangle 20"/>
          <p:cNvSpPr/>
          <p:nvPr/>
        </p:nvSpPr>
        <p:spPr>
          <a:xfrm>
            <a:off x="8033195" y="4070152"/>
            <a:ext cx="1491338" cy="615537"/>
          </a:xfrm>
          <a:prstGeom prst="rect">
            <a:avLst/>
          </a:prstGeom>
        </p:spPr>
        <p:txBody>
          <a:bodyPr wrap="none" lIns="121904" tIns="60952" rIns="121904" bIns="60952">
            <a:spAutoFit/>
          </a:bodyPr>
          <a:lstStyle/>
          <a:p>
            <a:pPr defTabSz="121899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Protein</a:t>
            </a:r>
          </a:p>
        </p:txBody>
      </p:sp>
      <p:sp>
        <p:nvSpPr>
          <p:cNvPr id="22" name="Rectangle 21"/>
          <p:cNvSpPr/>
          <p:nvPr/>
        </p:nvSpPr>
        <p:spPr>
          <a:xfrm>
            <a:off x="8099228" y="2789893"/>
            <a:ext cx="796019" cy="615537"/>
          </a:xfrm>
          <a:prstGeom prst="rect">
            <a:avLst/>
          </a:prstGeom>
        </p:spPr>
        <p:txBody>
          <a:bodyPr wrap="none" lIns="121904" tIns="60952" rIns="121904" bIns="60952">
            <a:spAutoFit/>
          </a:bodyPr>
          <a:lstStyle/>
          <a:p>
            <a:pPr defTabSz="121899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Iod</a:t>
            </a:r>
          </a:p>
        </p:txBody>
      </p:sp>
      <p:sp>
        <p:nvSpPr>
          <p:cNvPr id="26" name="Slide Number Placeholder 25">
            <a:extLst>
              <a:ext uri="{FF2B5EF4-FFF2-40B4-BE49-F238E27FC236}">
                <a16:creationId xmlns:a16="http://schemas.microsoft.com/office/drawing/2014/main" xmlns="" id="{C2DE64F0-3431-4ECD-A5EE-EB5537F156FC}"/>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21</a:t>
            </a:fld>
            <a:endParaRPr lang="zh-CN" altLang="en-US" b="1" dirty="0">
              <a:solidFill>
                <a:srgbClr val="FF0000"/>
              </a:solidFill>
            </a:endParaRPr>
          </a:p>
        </p:txBody>
      </p:sp>
    </p:spTree>
    <p:extLst>
      <p:ext uri="{BB962C8B-B14F-4D97-AF65-F5344CB8AC3E}">
        <p14:creationId xmlns:p14="http://schemas.microsoft.com/office/powerpoint/2010/main" val="318471663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7"/>
                                        </p:tgtEl>
                                        <p:attrNameLst>
                                          <p:attrName>style.color</p:attrName>
                                        </p:attrNameLst>
                                      </p:cBhvr>
                                      <p:to>
                                        <p:clrVal>
                                          <a:schemeClr val="accent2"/>
                                        </p:clrVal>
                                      </p:to>
                                    </p:set>
                                    <p:set>
                                      <p:cBhvr>
                                        <p:cTn id="7" dur="500" fill="hold"/>
                                        <p:tgtEl>
                                          <p:spTgt spid="17"/>
                                        </p:tgtEl>
                                        <p:attrNameLst>
                                          <p:attrName>fillcolor</p:attrName>
                                        </p:attrNameLst>
                                      </p:cBhvr>
                                      <p:to>
                                        <p:clrVal>
                                          <a:schemeClr val="accent2"/>
                                        </p:clrVal>
                                      </p:to>
                                    </p:set>
                                    <p:set>
                                      <p:cBhvr>
                                        <p:cTn id="8" dur="500" fill="hold"/>
                                        <p:tgtEl>
                                          <p:spTgt spid="17"/>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20"/>
                                        </p:tgtEl>
                                        <p:attrNameLst>
                                          <p:attrName>style.color</p:attrName>
                                        </p:attrNameLst>
                                      </p:cBhvr>
                                      <p:to>
                                        <p:clrVal>
                                          <a:schemeClr val="accent2"/>
                                        </p:clrVal>
                                      </p:to>
                                    </p:set>
                                    <p:set>
                                      <p:cBhvr>
                                        <p:cTn id="11" dur="500" fill="hold"/>
                                        <p:tgtEl>
                                          <p:spTgt spid="20"/>
                                        </p:tgtEl>
                                        <p:attrNameLst>
                                          <p:attrName>fillcolor</p:attrName>
                                        </p:attrNameLst>
                                      </p:cBhvr>
                                      <p:to>
                                        <p:clrVal>
                                          <a:schemeClr val="accent2"/>
                                        </p:clrVal>
                                      </p:to>
                                    </p:set>
                                    <p:set>
                                      <p:cBhvr>
                                        <p:cTn id="12"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a:extLst>
              <a:ext uri="{FF2B5EF4-FFF2-40B4-BE49-F238E27FC236}">
                <a16:creationId xmlns:a16="http://schemas.microsoft.com/office/drawing/2014/main" xmlns="" id="{8E56178E-252F-201C-228B-18BF538FC620}"/>
              </a:ext>
            </a:extLst>
          </p:cNvPr>
          <p:cNvGrpSpPr/>
          <p:nvPr/>
        </p:nvGrpSpPr>
        <p:grpSpPr>
          <a:xfrm>
            <a:off x="2602160" y="2499944"/>
            <a:ext cx="6175956" cy="1031185"/>
            <a:chOff x="5261" y="3406"/>
            <a:chExt cx="8762" cy="4035"/>
          </a:xfrm>
        </p:grpSpPr>
        <p:grpSp>
          <p:nvGrpSpPr>
            <p:cNvPr id="4" name="组合 8">
              <a:extLst>
                <a:ext uri="{FF2B5EF4-FFF2-40B4-BE49-F238E27FC236}">
                  <a16:creationId xmlns:a16="http://schemas.microsoft.com/office/drawing/2014/main" xmlns="" id="{CEE95DD0-C31E-3C62-1807-1ED0026364C0}"/>
                </a:ext>
              </a:extLst>
            </p:cNvPr>
            <p:cNvGrpSpPr/>
            <p:nvPr/>
          </p:nvGrpSpPr>
          <p:grpSpPr>
            <a:xfrm>
              <a:off x="5261" y="3406"/>
              <a:ext cx="8762" cy="4035"/>
              <a:chOff x="5219" y="2121"/>
              <a:chExt cx="8762" cy="4035"/>
            </a:xfrm>
          </p:grpSpPr>
          <p:cxnSp>
            <p:nvCxnSpPr>
              <p:cNvPr id="6" name="直接连接符 1">
                <a:extLst>
                  <a:ext uri="{FF2B5EF4-FFF2-40B4-BE49-F238E27FC236}">
                    <a16:creationId xmlns:a16="http://schemas.microsoft.com/office/drawing/2014/main" xmlns="" id="{77230BEB-FCFB-B756-9A83-66302A48D9A1}"/>
                  </a:ext>
                </a:extLst>
              </p:cNvPr>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2">
                <a:extLst>
                  <a:ext uri="{FF2B5EF4-FFF2-40B4-BE49-F238E27FC236}">
                    <a16:creationId xmlns:a16="http://schemas.microsoft.com/office/drawing/2014/main" xmlns="" id="{E4DCCF01-3E13-095E-B454-9E1DAC7B2848}"/>
                  </a:ext>
                </a:extLst>
              </p:cNvPr>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8" name="直接连接符 5">
                <a:extLst>
                  <a:ext uri="{FF2B5EF4-FFF2-40B4-BE49-F238E27FC236}">
                    <a16:creationId xmlns:a16="http://schemas.microsoft.com/office/drawing/2014/main" xmlns="" id="{752779AA-A930-4476-ACFB-C6E2AE9FE420}"/>
                  </a:ext>
                </a:extLst>
              </p:cNvPr>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9" name="直接连接符 6">
                <a:extLst>
                  <a:ext uri="{FF2B5EF4-FFF2-40B4-BE49-F238E27FC236}">
                    <a16:creationId xmlns:a16="http://schemas.microsoft.com/office/drawing/2014/main" xmlns="" id="{CB1DE553-FD1C-3C9A-9BD3-E5600AFCF2D2}"/>
                  </a:ext>
                </a:extLst>
              </p:cNvPr>
              <p:cNvCxnSpPr/>
              <p:nvPr/>
            </p:nvCxnSpPr>
            <p:spPr>
              <a:xfrm>
                <a:off x="5219" y="2124"/>
                <a:ext cx="3179"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5" name="直接连接符 10">
              <a:extLst>
                <a:ext uri="{FF2B5EF4-FFF2-40B4-BE49-F238E27FC236}">
                  <a16:creationId xmlns:a16="http://schemas.microsoft.com/office/drawing/2014/main" xmlns="" id="{39E6174C-E755-CDEB-C4B3-6E9CD8381B7C}"/>
                </a:ext>
              </a:extLst>
            </p:cNvPr>
            <p:cNvCxnSpPr/>
            <p:nvPr/>
          </p:nvCxnSpPr>
          <p:spPr>
            <a:xfrm>
              <a:off x="10872" y="3433"/>
              <a:ext cx="3136"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10" name="文本框 21">
            <a:extLst>
              <a:ext uri="{FF2B5EF4-FFF2-40B4-BE49-F238E27FC236}">
                <a16:creationId xmlns:a16="http://schemas.microsoft.com/office/drawing/2014/main" xmlns="" id="{67372113-3B6C-F762-847F-12CA23625B7E}"/>
              </a:ext>
            </a:extLst>
          </p:cNvPr>
          <p:cNvSpPr txBox="1"/>
          <p:nvPr/>
        </p:nvSpPr>
        <p:spPr>
          <a:xfrm>
            <a:off x="2785568" y="2657044"/>
            <a:ext cx="5798568" cy="759028"/>
          </a:xfrm>
          <a:prstGeom prst="rect">
            <a:avLst/>
          </a:prstGeom>
          <a:noFill/>
        </p:spPr>
        <p:txBody>
          <a:bodyPr wrap="square" lIns="91247" tIns="45675" rIns="91247" bIns="45675" rtlCol="0">
            <a:spAutoFit/>
          </a:bodyPr>
          <a:lstStyle/>
          <a:p>
            <a:pPr algn="ctr" defTabSz="912587">
              <a:lnSpc>
                <a:spcPct val="130000"/>
              </a:lnSpc>
            </a:pPr>
            <a:r>
              <a:rPr lang="en-US" altLang="zh-CN" sz="3333" b="1" dirty="0" smtClean="0">
                <a:solidFill>
                  <a:srgbClr val="F79646">
                    <a:lumMod val="75000"/>
                  </a:srgbClr>
                </a:solidFill>
                <a:ea typeface="宋体" panose="02010600030101010101" pitchFamily="2" charset="-122"/>
              </a:rPr>
              <a:t>TRẮC NGHIỆM ĐÚNG, </a:t>
            </a:r>
            <a:r>
              <a:rPr lang="en-US" altLang="zh-CN" sz="3333" b="1" dirty="0">
                <a:solidFill>
                  <a:srgbClr val="F79646">
                    <a:lumMod val="75000"/>
                  </a:srgbClr>
                </a:solidFill>
                <a:ea typeface="宋体" panose="02010600030101010101" pitchFamily="2" charset="-122"/>
              </a:rPr>
              <a:t>SAI</a:t>
            </a:r>
          </a:p>
        </p:txBody>
      </p:sp>
      <p:pic>
        <p:nvPicPr>
          <p:cNvPr id="11" name="图片 17" descr="花">
            <a:extLst>
              <a:ext uri="{FF2B5EF4-FFF2-40B4-BE49-F238E27FC236}">
                <a16:creationId xmlns:a16="http://schemas.microsoft.com/office/drawing/2014/main" xmlns="" id="{C4EE1D6B-305D-6D8A-CC7C-E77045CDF7EF}"/>
              </a:ext>
            </a:extLst>
          </p:cNvPr>
          <p:cNvPicPr>
            <a:picLocks noChangeAspect="1"/>
          </p:cNvPicPr>
          <p:nvPr/>
        </p:nvPicPr>
        <p:blipFill>
          <a:blip r:embed="rId2"/>
          <a:stretch>
            <a:fillRect/>
          </a:stretch>
        </p:blipFill>
        <p:spPr>
          <a:xfrm>
            <a:off x="7935686" y="2057544"/>
            <a:ext cx="1229995" cy="1103631"/>
          </a:xfrm>
          <a:prstGeom prst="rect">
            <a:avLst/>
          </a:prstGeom>
        </p:spPr>
      </p:pic>
      <p:pic>
        <p:nvPicPr>
          <p:cNvPr id="12" name="图片 23" descr="花2">
            <a:extLst>
              <a:ext uri="{FF2B5EF4-FFF2-40B4-BE49-F238E27FC236}">
                <a16:creationId xmlns:a16="http://schemas.microsoft.com/office/drawing/2014/main" xmlns="" id="{56DBA3BB-9797-87AA-D563-23BA1526F8C2}"/>
              </a:ext>
            </a:extLst>
          </p:cNvPr>
          <p:cNvPicPr>
            <a:picLocks noChangeAspect="1"/>
          </p:cNvPicPr>
          <p:nvPr/>
        </p:nvPicPr>
        <p:blipFill>
          <a:blip r:embed="rId3"/>
          <a:stretch>
            <a:fillRect/>
          </a:stretch>
        </p:blipFill>
        <p:spPr>
          <a:xfrm>
            <a:off x="5352069" y="2210059"/>
            <a:ext cx="495607" cy="501639"/>
          </a:xfrm>
          <a:prstGeom prst="rect">
            <a:avLst/>
          </a:prstGeom>
        </p:spPr>
      </p:pic>
      <p:sp>
        <p:nvSpPr>
          <p:cNvPr id="15" name="Slide Number Placeholder 14">
            <a:extLst>
              <a:ext uri="{FF2B5EF4-FFF2-40B4-BE49-F238E27FC236}">
                <a16:creationId xmlns:a16="http://schemas.microsoft.com/office/drawing/2014/main" xmlns="" id="{CCD08128-AF1A-4DF6-862E-AA7962D5823D}"/>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22</a:t>
            </a:fld>
            <a:endParaRPr lang="zh-CN" altLang="en-US" b="1" dirty="0">
              <a:solidFill>
                <a:srgbClr val="FF0000"/>
              </a:solidFill>
            </a:endParaRPr>
          </a:p>
        </p:txBody>
      </p:sp>
    </p:spTree>
    <p:extLst>
      <p:ext uri="{BB962C8B-B14F-4D97-AF65-F5344CB8AC3E}">
        <p14:creationId xmlns:p14="http://schemas.microsoft.com/office/powerpoint/2010/main" val="1583810183"/>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4" descr="Hình 2: Vòng đời châu chấu ">
            <a:extLst>
              <a:ext uri="{FF2B5EF4-FFF2-40B4-BE49-F238E27FC236}">
                <a16:creationId xmlns:a16="http://schemas.microsoft.com/office/drawing/2014/main" xmlns="" id="{507AF920-C052-89D6-C239-AA4D431BC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8"/>
          <a:stretch>
            <a:fillRect/>
          </a:stretch>
        </p:blipFill>
        <p:spPr bwMode="auto">
          <a:xfrm>
            <a:off x="1219515" y="504603"/>
            <a:ext cx="3691896" cy="2656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3" descr="dinh nghia ve vong doi cua con trung">
            <a:extLst>
              <a:ext uri="{FF2B5EF4-FFF2-40B4-BE49-F238E27FC236}">
                <a16:creationId xmlns:a16="http://schemas.microsoft.com/office/drawing/2014/main" xmlns="" id="{F90C1000-C6A3-448C-DFCC-FA403F1E7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6" y="387710"/>
            <a:ext cx="3617412" cy="2715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xmlns="" id="{3F2547C7-DCC4-6C13-97E0-7C14B59F1326}"/>
              </a:ext>
            </a:extLst>
          </p:cNvPr>
          <p:cNvSpPr>
            <a:spLocks noChangeArrowheads="1"/>
          </p:cNvSpPr>
          <p:nvPr/>
        </p:nvSpPr>
        <p:spPr bwMode="auto">
          <a:xfrm>
            <a:off x="0" y="-26773"/>
            <a:ext cx="107590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smtClean="0">
                <a:ln>
                  <a:noFill/>
                </a:ln>
                <a:solidFill>
                  <a:srgbClr val="000000"/>
                </a:solidFill>
                <a:effectLst/>
                <a:latin typeface="+mn-lt"/>
                <a:ea typeface="Times New Roman" panose="02020603050405020304" pitchFamily="18" charset="0"/>
                <a:cs typeface="Times New Roman" panose="02020603050405020304" pitchFamily="18" charset="0"/>
              </a:rPr>
              <a:t>6: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Dưới</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đây</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hình</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ảnh</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vòng</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đời</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của</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châu</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chấu</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và</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bướm</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(b)?</a:t>
            </a:r>
            <a:endParaRPr kumimoji="0" lang="en-US" altLang="en-US" sz="2800" b="1" i="0" u="none" strike="noStrike" cap="none" normalizeH="0" baseline="0" dirty="0">
              <a:ln>
                <a:noFill/>
              </a:ln>
              <a:solidFill>
                <a:schemeClr val="tx1"/>
              </a:solidFill>
              <a:effectLst/>
              <a:latin typeface="+mn-lt"/>
              <a:ea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800" b="1" i="0" u="none" strike="noStrike" cap="none" normalizeH="0" baseline="0" dirty="0">
              <a:ln>
                <a:noFill/>
              </a:ln>
              <a:solidFill>
                <a:schemeClr val="tx1"/>
              </a:solidFill>
              <a:effectLst/>
              <a:latin typeface="+mn-lt"/>
            </a:endParaRPr>
          </a:p>
        </p:txBody>
      </p:sp>
      <p:sp>
        <p:nvSpPr>
          <p:cNvPr id="7" name="Rectangle 9">
            <a:extLst>
              <a:ext uri="{FF2B5EF4-FFF2-40B4-BE49-F238E27FC236}">
                <a16:creationId xmlns:a16="http://schemas.microsoft.com/office/drawing/2014/main" xmlns="" id="{07237B1D-C873-F8DA-06A0-7D01BB61A68A}"/>
              </a:ext>
            </a:extLst>
          </p:cNvPr>
          <p:cNvSpPr>
            <a:spLocks noChangeArrowheads="1"/>
          </p:cNvSpPr>
          <p:nvPr/>
        </p:nvSpPr>
        <p:spPr bwMode="auto">
          <a:xfrm>
            <a:off x="0" y="2101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xmlns="" id="{DBBC181A-42E7-012D-9D80-1F598040FB31}"/>
              </a:ext>
            </a:extLst>
          </p:cNvPr>
          <p:cNvSpPr>
            <a:spLocks noChangeArrowheads="1"/>
          </p:cNvSpPr>
          <p:nvPr/>
        </p:nvSpPr>
        <p:spPr bwMode="auto">
          <a:xfrm>
            <a:off x="97971" y="2774180"/>
            <a:ext cx="104943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none" normalizeH="0" baseline="0" dirty="0">
                <a:ln>
                  <a:noFill/>
                </a:ln>
                <a:solidFill>
                  <a:srgbClr val="333333"/>
                </a:solidFill>
                <a:effectLst/>
                <a:latin typeface="+mn-lt"/>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mn-lt"/>
                <a:ea typeface="Times New Roman" panose="02020603050405020304" pitchFamily="18" charset="0"/>
                <a:cs typeface="Times New Roman" panose="02020603050405020304" pitchFamily="18" charset="0"/>
              </a:rPr>
              <a:t>(a)                                                    	                     (b)</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Mỗi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đây</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mn-lt"/>
                <a:ea typeface="Times New Roman" panose="02020603050405020304" pitchFamily="18" charset="0"/>
              </a:rPr>
              <a:t>Đúng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hay </a:t>
            </a:r>
            <a:r>
              <a:rPr kumimoji="0" lang="en-US" altLang="en-US" sz="2400" b="1" i="0" u="none" strike="noStrike" cap="none" normalizeH="0" baseline="0" dirty="0">
                <a:ln>
                  <a:noFill/>
                </a:ln>
                <a:solidFill>
                  <a:srgbClr val="000000"/>
                </a:solidFill>
                <a:effectLst/>
                <a:latin typeface="+mn-lt"/>
                <a:ea typeface="Times New Roman" panose="02020603050405020304" pitchFamily="18" charset="0"/>
              </a:rPr>
              <a:t>Sai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nói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vòng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đời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châu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chấu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bướm</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p:txBody>
      </p:sp>
      <p:sp>
        <p:nvSpPr>
          <p:cNvPr id="10" name="TextBox 9">
            <a:extLst>
              <a:ext uri="{FF2B5EF4-FFF2-40B4-BE49-F238E27FC236}">
                <a16:creationId xmlns:a16="http://schemas.microsoft.com/office/drawing/2014/main" xmlns="" id="{A8452A72-3D1D-13A5-6D2C-F2160725B1C1}"/>
              </a:ext>
            </a:extLst>
          </p:cNvPr>
          <p:cNvSpPr txBox="1"/>
          <p:nvPr/>
        </p:nvSpPr>
        <p:spPr>
          <a:xfrm>
            <a:off x="59869" y="6290521"/>
            <a:ext cx="11293929" cy="461665"/>
          </a:xfrm>
          <a:prstGeom prst="rect">
            <a:avLst/>
          </a:prstGeom>
          <a:noFill/>
        </p:spPr>
        <p:txBody>
          <a:bodyPr wrap="square">
            <a:spAutoFit/>
          </a:bodyPr>
          <a:lstStyle/>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d) Giai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đoạn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sâu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non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sâu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bướm</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giai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đoạn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mà</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chúng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phá</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hoại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cây</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trồng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mạnh</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nhất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n-lt"/>
            </a:endParaRPr>
          </a:p>
        </p:txBody>
      </p:sp>
      <p:sp>
        <p:nvSpPr>
          <p:cNvPr id="12" name="TextBox 11">
            <a:extLst>
              <a:ext uri="{FF2B5EF4-FFF2-40B4-BE49-F238E27FC236}">
                <a16:creationId xmlns:a16="http://schemas.microsoft.com/office/drawing/2014/main" xmlns="" id="{ADBFE84A-2E28-832D-297B-679183DD87C0}"/>
              </a:ext>
            </a:extLst>
          </p:cNvPr>
          <p:cNvSpPr txBox="1"/>
          <p:nvPr/>
        </p:nvSpPr>
        <p:spPr>
          <a:xfrm>
            <a:off x="97971" y="4524680"/>
            <a:ext cx="10891157" cy="461665"/>
          </a:xfrm>
          <a:prstGeom prst="rect">
            <a:avLst/>
          </a:prstGeom>
          <a:noFill/>
        </p:spPr>
        <p:txBody>
          <a:bodyPr wrap="square">
            <a:spAutoFit/>
          </a:bodyPr>
          <a:lstStyle/>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a) Giai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đoạn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hậu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phôi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bắt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đầu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trứng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đẻ</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ra</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đến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con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trưởng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thành</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p:txBody>
      </p:sp>
      <p:sp>
        <p:nvSpPr>
          <p:cNvPr id="14" name="TextBox 13">
            <a:extLst>
              <a:ext uri="{FF2B5EF4-FFF2-40B4-BE49-F238E27FC236}">
                <a16:creationId xmlns:a16="http://schemas.microsoft.com/office/drawing/2014/main" xmlns="" id="{ECB30BEE-3FB9-28A2-B37F-350E905EA2F8}"/>
              </a:ext>
            </a:extLst>
          </p:cNvPr>
          <p:cNvSpPr txBox="1"/>
          <p:nvPr/>
        </p:nvSpPr>
        <p:spPr>
          <a:xfrm>
            <a:off x="97971" y="5007863"/>
            <a:ext cx="10396377" cy="461665"/>
          </a:xfrm>
          <a:prstGeom prst="rect">
            <a:avLst/>
          </a:prstGeom>
          <a:noFill/>
        </p:spPr>
        <p:txBody>
          <a:bodyPr wrap="square">
            <a:spAutoFit/>
          </a:bodyPr>
          <a:lstStyle/>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b) Châu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chấu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phát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triển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thái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bướm</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phát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triển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thái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p:txBody>
      </p:sp>
      <p:sp>
        <p:nvSpPr>
          <p:cNvPr id="16" name="TextBox 15">
            <a:extLst>
              <a:ext uri="{FF2B5EF4-FFF2-40B4-BE49-F238E27FC236}">
                <a16:creationId xmlns:a16="http://schemas.microsoft.com/office/drawing/2014/main" xmlns="" id="{C9216B88-00E3-47FB-541D-4D965339C45C}"/>
              </a:ext>
            </a:extLst>
          </p:cNvPr>
          <p:cNvSpPr txBox="1"/>
          <p:nvPr/>
        </p:nvSpPr>
        <p:spPr>
          <a:xfrm>
            <a:off x="97969" y="5499378"/>
            <a:ext cx="11255829" cy="830997"/>
          </a:xfrm>
          <a:prstGeom prst="rect">
            <a:avLst/>
          </a:prstGeom>
          <a:noFill/>
        </p:spPr>
        <p:txBody>
          <a:bodyPr wrap="square">
            <a:spAutoFit/>
          </a:bodyPr>
          <a:lstStyle/>
          <a:p>
            <a:pPr indent="228600" algn="just" defTabSz="914400" eaLnBrk="0" fontAlgn="base" hangingPunct="0">
              <a:spcBef>
                <a:spcPct val="0"/>
              </a:spcBef>
              <a:spcAft>
                <a:spcPct val="0"/>
              </a:spcAft>
              <a:tabLst>
                <a:tab pos="228600" algn="l"/>
              </a:tabLst>
            </a:pP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c)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Phát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triển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thái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giúp</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động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thích</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nghi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nhiều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kiểu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môi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trường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hơn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p:txBody>
      </p:sp>
      <p:sp>
        <p:nvSpPr>
          <p:cNvPr id="17" name="TextBox 16">
            <a:extLst>
              <a:ext uri="{FF2B5EF4-FFF2-40B4-BE49-F238E27FC236}">
                <a16:creationId xmlns:a16="http://schemas.microsoft.com/office/drawing/2014/main" xmlns="" id="{7E2984B0-3B85-48AF-52E0-2072B9596A9D}"/>
              </a:ext>
            </a:extLst>
          </p:cNvPr>
          <p:cNvSpPr txBox="1"/>
          <p:nvPr/>
        </p:nvSpPr>
        <p:spPr>
          <a:xfrm>
            <a:off x="10813596" y="4484643"/>
            <a:ext cx="389165" cy="523220"/>
          </a:xfrm>
          <a:prstGeom prst="rect">
            <a:avLst/>
          </a:prstGeom>
          <a:noFill/>
        </p:spPr>
        <p:txBody>
          <a:bodyPr wrap="square" rtlCol="0">
            <a:spAutoFit/>
          </a:bodyPr>
          <a:lstStyle/>
          <a:p>
            <a:r>
              <a:rPr lang="en-US" sz="2800" dirty="0">
                <a:solidFill>
                  <a:srgbClr val="FF0000"/>
                </a:solidFill>
              </a:rPr>
              <a:t>S</a:t>
            </a:r>
          </a:p>
        </p:txBody>
      </p:sp>
      <p:sp>
        <p:nvSpPr>
          <p:cNvPr id="18" name="TextBox 17">
            <a:extLst>
              <a:ext uri="{FF2B5EF4-FFF2-40B4-BE49-F238E27FC236}">
                <a16:creationId xmlns:a16="http://schemas.microsoft.com/office/drawing/2014/main" xmlns="" id="{AAA7BA44-03CD-58A3-23BD-571428405046}"/>
              </a:ext>
            </a:extLst>
          </p:cNvPr>
          <p:cNvSpPr txBox="1"/>
          <p:nvPr/>
        </p:nvSpPr>
        <p:spPr>
          <a:xfrm>
            <a:off x="9813446" y="4955070"/>
            <a:ext cx="389165" cy="523220"/>
          </a:xfrm>
          <a:prstGeom prst="rect">
            <a:avLst/>
          </a:prstGeom>
          <a:noFill/>
        </p:spPr>
        <p:txBody>
          <a:bodyPr wrap="square" rtlCol="0">
            <a:spAutoFit/>
          </a:bodyPr>
          <a:lstStyle/>
          <a:p>
            <a:r>
              <a:rPr lang="en-US" sz="2800" dirty="0">
                <a:solidFill>
                  <a:srgbClr val="FF0000"/>
                </a:solidFill>
              </a:rPr>
              <a:t>S</a:t>
            </a:r>
          </a:p>
        </p:txBody>
      </p:sp>
      <p:sp>
        <p:nvSpPr>
          <p:cNvPr id="19" name="TextBox 18">
            <a:extLst>
              <a:ext uri="{FF2B5EF4-FFF2-40B4-BE49-F238E27FC236}">
                <a16:creationId xmlns:a16="http://schemas.microsoft.com/office/drawing/2014/main" xmlns="" id="{D2C6EAF5-96B7-F0E7-39C8-11F385D167CC}"/>
              </a:ext>
            </a:extLst>
          </p:cNvPr>
          <p:cNvSpPr txBox="1"/>
          <p:nvPr/>
        </p:nvSpPr>
        <p:spPr>
          <a:xfrm>
            <a:off x="2105024" y="5834493"/>
            <a:ext cx="389165" cy="523220"/>
          </a:xfrm>
          <a:prstGeom prst="rect">
            <a:avLst/>
          </a:prstGeom>
          <a:noFill/>
        </p:spPr>
        <p:txBody>
          <a:bodyPr wrap="square" rtlCol="0">
            <a:spAutoFit/>
          </a:bodyPr>
          <a:lstStyle/>
          <a:p>
            <a:r>
              <a:rPr lang="en-US" sz="2800" dirty="0">
                <a:solidFill>
                  <a:srgbClr val="FF0000"/>
                </a:solidFill>
              </a:rPr>
              <a:t>Đ</a:t>
            </a:r>
          </a:p>
        </p:txBody>
      </p:sp>
      <p:sp>
        <p:nvSpPr>
          <p:cNvPr id="20" name="TextBox 19">
            <a:extLst>
              <a:ext uri="{FF2B5EF4-FFF2-40B4-BE49-F238E27FC236}">
                <a16:creationId xmlns:a16="http://schemas.microsoft.com/office/drawing/2014/main" xmlns="" id="{A70FA385-23AC-1FE5-4098-A66AAA534DE9}"/>
              </a:ext>
            </a:extLst>
          </p:cNvPr>
          <p:cNvSpPr txBox="1"/>
          <p:nvPr/>
        </p:nvSpPr>
        <p:spPr>
          <a:xfrm>
            <a:off x="10964633" y="6241571"/>
            <a:ext cx="389165" cy="523220"/>
          </a:xfrm>
          <a:prstGeom prst="rect">
            <a:avLst/>
          </a:prstGeom>
          <a:noFill/>
        </p:spPr>
        <p:txBody>
          <a:bodyPr wrap="square" rtlCol="0">
            <a:spAutoFit/>
          </a:bodyPr>
          <a:lstStyle/>
          <a:p>
            <a:r>
              <a:rPr lang="en-US" sz="2800" dirty="0">
                <a:solidFill>
                  <a:srgbClr val="FF0000"/>
                </a:solidFill>
              </a:rPr>
              <a:t>Đ</a:t>
            </a:r>
          </a:p>
        </p:txBody>
      </p:sp>
      <p:sp>
        <p:nvSpPr>
          <p:cNvPr id="5" name="Slide Number Placeholder 4">
            <a:extLst>
              <a:ext uri="{FF2B5EF4-FFF2-40B4-BE49-F238E27FC236}">
                <a16:creationId xmlns:a16="http://schemas.microsoft.com/office/drawing/2014/main" xmlns="" id="{09AAE392-2097-4AE8-88B3-509FBF3EF40C}"/>
              </a:ext>
            </a:extLst>
          </p:cNvPr>
          <p:cNvSpPr>
            <a:spLocks noGrp="1"/>
          </p:cNvSpPr>
          <p:nvPr>
            <p:ph type="sldNum" sz="quarter" idx="12"/>
          </p:nvPr>
        </p:nvSpPr>
        <p:spPr>
          <a:xfrm>
            <a:off x="9017000" y="6443629"/>
            <a:ext cx="2743200" cy="365125"/>
          </a:xfrm>
        </p:spPr>
        <p:txBody>
          <a:bodyPr/>
          <a:lstStyle/>
          <a:p>
            <a:fld id="{565CE74E-AB26-4998-AD42-012C4C1AD076}" type="slidenum">
              <a:rPr lang="zh-CN" altLang="en-US" b="1" smtClean="0">
                <a:solidFill>
                  <a:srgbClr val="FF0000"/>
                </a:solidFill>
              </a:rPr>
              <a:pPr/>
              <a:t>23</a:t>
            </a:fld>
            <a:endParaRPr lang="zh-CN" altLang="en-US" b="1" dirty="0">
              <a:solidFill>
                <a:srgbClr val="FF0000"/>
              </a:solidFill>
            </a:endParaRPr>
          </a:p>
        </p:txBody>
      </p:sp>
    </p:spTree>
    <p:extLst>
      <p:ext uri="{BB962C8B-B14F-4D97-AF65-F5344CB8AC3E}">
        <p14:creationId xmlns:p14="http://schemas.microsoft.com/office/powerpoint/2010/main" val="3435789937"/>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83DD10A-7076-E39B-9F76-F775FED04BBB}"/>
              </a:ext>
            </a:extLst>
          </p:cNvPr>
          <p:cNvSpPr txBox="1"/>
          <p:nvPr/>
        </p:nvSpPr>
        <p:spPr>
          <a:xfrm>
            <a:off x="713014" y="94208"/>
            <a:ext cx="10989129" cy="1014380"/>
          </a:xfrm>
          <a:prstGeom prst="rect">
            <a:avLst/>
          </a:prstGeom>
          <a:noFill/>
        </p:spPr>
        <p:txBody>
          <a:bodyPr wrap="square">
            <a:spAutoFit/>
          </a:bodyPr>
          <a:lstStyle/>
          <a:p>
            <a:pPr marL="0" marR="0" algn="just">
              <a:lnSpc>
                <a:spcPct val="107000"/>
              </a:lnSpc>
              <a:spcBef>
                <a:spcPts val="0"/>
              </a:spcBef>
              <a:spcAft>
                <a:spcPts val="600"/>
              </a:spcAft>
              <a:tabLst>
                <a:tab pos="228600" algn="l"/>
              </a:tabLst>
            </a:pPr>
            <a:r>
              <a:rPr lang="en-US" sz="2800" b="1" dirty="0" err="1">
                <a:effectLst/>
                <a:ea typeface="Times New Roman" panose="02020603050405020304" pitchFamily="18" charset="0"/>
                <a:cs typeface="Times New Roman" panose="02020603050405020304" pitchFamily="18" charset="0"/>
              </a:rPr>
              <a:t>Câu</a:t>
            </a:r>
            <a:r>
              <a:rPr lang="en-US" sz="2800" b="1" dirty="0">
                <a:effectLst/>
                <a:ea typeface="Times New Roman" panose="02020603050405020304" pitchFamily="18" charset="0"/>
                <a:cs typeface="Times New Roman" panose="02020603050405020304" pitchFamily="18" charset="0"/>
              </a:rPr>
              <a:t> </a:t>
            </a:r>
            <a:r>
              <a:rPr lang="en-US" sz="2800" b="1" dirty="0" smtClean="0">
                <a:effectLst/>
                <a:ea typeface="Times New Roman" panose="02020603050405020304" pitchFamily="18" charset="0"/>
                <a:cs typeface="Times New Roman" panose="02020603050405020304" pitchFamily="18" charset="0"/>
              </a:rPr>
              <a:t>7: </a:t>
            </a:r>
            <a:r>
              <a:rPr lang="en-US" sz="2800" b="1" dirty="0" err="1">
                <a:solidFill>
                  <a:srgbClr val="000000"/>
                </a:solidFill>
                <a:effectLst/>
                <a:ea typeface="Calibri" panose="020F0502020204030204" pitchFamily="34" charset="0"/>
                <a:cs typeface="Times New Roman" panose="02020603050405020304" pitchFamily="18" charset="0"/>
              </a:rPr>
              <a:t>Mỗi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nhận</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định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sau</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đây</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là</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Đúng</a:t>
            </a:r>
            <a:r>
              <a:rPr lang="en-US" sz="2800" b="1" dirty="0">
                <a:solidFill>
                  <a:srgbClr val="000000"/>
                </a:solidFill>
                <a:effectLst/>
                <a:ea typeface="Calibri" panose="020F0502020204030204" pitchFamily="34" charset="0"/>
                <a:cs typeface="Times New Roman" panose="02020603050405020304" pitchFamily="18" charset="0"/>
              </a:rPr>
              <a:t> hay Sai </a:t>
            </a:r>
            <a:r>
              <a:rPr lang="en-US" sz="2800" b="1" dirty="0" err="1">
                <a:solidFill>
                  <a:srgbClr val="000000"/>
                </a:solidFill>
                <a:effectLst/>
                <a:ea typeface="Calibri" panose="020F0502020204030204" pitchFamily="34" charset="0"/>
                <a:cs typeface="Times New Roman" panose="02020603050405020304" pitchFamily="18" charset="0"/>
              </a:rPr>
              <a:t>khi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nói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về</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sự</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sinh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trưởng</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và</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phát</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triển</a:t>
            </a:r>
            <a:r>
              <a:rPr lang="en-US" sz="2800" b="1" dirty="0">
                <a:solidFill>
                  <a:srgbClr val="000000"/>
                </a:solidFill>
                <a:effectLst/>
                <a:ea typeface="Calibri" panose="020F0502020204030204" pitchFamily="34" charset="0"/>
                <a:cs typeface="Times New Roman" panose="02020603050405020304" pitchFamily="18" charset="0"/>
              </a:rPr>
              <a:t> ở </a:t>
            </a:r>
            <a:r>
              <a:rPr lang="en-US" sz="2800" b="1" dirty="0" err="1">
                <a:solidFill>
                  <a:srgbClr val="000000"/>
                </a:solidFill>
                <a:effectLst/>
                <a:ea typeface="Calibri" panose="020F0502020204030204" pitchFamily="34" charset="0"/>
                <a:cs typeface="Times New Roman" panose="02020603050405020304" pitchFamily="18" charset="0"/>
              </a:rPr>
              <a:t>sinh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vật</a:t>
            </a:r>
            <a:r>
              <a:rPr lang="en-US" sz="2800" b="1" dirty="0">
                <a:solidFill>
                  <a:srgbClr val="000000"/>
                </a:solidFill>
                <a:effectLst/>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AC76E5CF-6FA4-E635-9498-0CF3AD85B17C}"/>
              </a:ext>
            </a:extLst>
          </p:cNvPr>
          <p:cNvSpPr txBox="1"/>
          <p:nvPr/>
        </p:nvSpPr>
        <p:spPr>
          <a:xfrm>
            <a:off x="892627" y="5491536"/>
            <a:ext cx="10352314" cy="993926"/>
          </a:xfrm>
          <a:prstGeom prst="rect">
            <a:avLst/>
          </a:prstGeom>
          <a:noFill/>
        </p:spPr>
        <p:txBody>
          <a:bodyPr wrap="square">
            <a:spAutoFit/>
          </a:bodyPr>
          <a:lstStyle/>
          <a:p>
            <a:pPr marL="0" marR="0" algn="just">
              <a:lnSpc>
                <a:spcPct val="107000"/>
              </a:lnSpc>
              <a:spcBef>
                <a:spcPts val="0"/>
              </a:spcBef>
              <a:spcAft>
                <a:spcPts val="600"/>
              </a:spcAft>
            </a:pPr>
            <a:r>
              <a:rPr lang="en-US" sz="2800" dirty="0">
                <a:solidFill>
                  <a:srgbClr val="212529"/>
                </a:solidFill>
                <a:effectLst/>
                <a:ea typeface="Calibri" panose="020F0502020204030204" pitchFamily="34" charset="0"/>
                <a:cs typeface="Times New Roman" panose="02020603050405020304" pitchFamily="18" charset="0"/>
              </a:rPr>
              <a:t>d) </a:t>
            </a:r>
            <a:r>
              <a:rPr lang="en-US" sz="2800" dirty="0" err="1">
                <a:solidFill>
                  <a:srgbClr val="212529"/>
                </a:solidFill>
                <a:effectLst/>
                <a:ea typeface="Calibri" panose="020F0502020204030204" pitchFamily="34" charset="0"/>
                <a:cs typeface="Times New Roman" panose="02020603050405020304" pitchFamily="18" charset="0"/>
              </a:rPr>
              <a:t>Tuổi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thọ</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dùng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để</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chỉ</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thời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gian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sản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của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được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tính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từ</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lúc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ra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cho</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đến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lúc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chết</a:t>
            </a:r>
            <a:endParaRPr lang="en-US" sz="2800" dirty="0">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4340CD16-AA5D-A0D4-CBBE-2698601D289B}"/>
              </a:ext>
            </a:extLst>
          </p:cNvPr>
          <p:cNvSpPr txBox="1"/>
          <p:nvPr/>
        </p:nvSpPr>
        <p:spPr>
          <a:xfrm>
            <a:off x="892629" y="1366464"/>
            <a:ext cx="10352314" cy="993926"/>
          </a:xfrm>
          <a:prstGeom prst="rect">
            <a:avLst/>
          </a:prstGeom>
          <a:noFill/>
        </p:spPr>
        <p:txBody>
          <a:bodyPr wrap="square">
            <a:spAutoFit/>
          </a:bodyPr>
          <a:lstStyle/>
          <a:p>
            <a:pPr marL="0" marR="0" algn="just">
              <a:lnSpc>
                <a:spcPct val="107000"/>
              </a:lnSpc>
              <a:spcBef>
                <a:spcPts val="0"/>
              </a:spcBef>
              <a:spcAft>
                <a:spcPts val="600"/>
              </a:spcAft>
              <a:tabLst>
                <a:tab pos="228600" algn="l"/>
              </a:tabLst>
            </a:pPr>
            <a:r>
              <a:rPr lang="en-US" sz="2800" dirty="0">
                <a:solidFill>
                  <a:srgbClr val="000000"/>
                </a:solidFill>
                <a:effectLst/>
                <a:ea typeface="Calibri" panose="020F0502020204030204" pitchFamily="34" charset="0"/>
                <a:cs typeface="Times New Roman" panose="02020603050405020304" pitchFamily="18" charset="0"/>
              </a:rPr>
              <a:t>a) </a:t>
            </a:r>
            <a:r>
              <a:rPr lang="en-US" sz="2800" dirty="0">
                <a:solidFill>
                  <a:srgbClr val="212529"/>
                </a:solidFill>
                <a:effectLst/>
                <a:ea typeface="Calibri" panose="020F0502020204030204" pitchFamily="34" charset="0"/>
                <a:cs typeface="Times New Roman" panose="02020603050405020304" pitchFamily="18" charset="0"/>
              </a:rPr>
              <a:t>Sinh </a:t>
            </a:r>
            <a:r>
              <a:rPr lang="en-US" sz="2800" dirty="0" err="1">
                <a:solidFill>
                  <a:srgbClr val="212529"/>
                </a:solidFill>
                <a:effectLst/>
                <a:ea typeface="Calibri" panose="020F0502020204030204" pitchFamily="34" charset="0"/>
                <a:cs typeface="Times New Roman" panose="02020603050405020304" pitchFamily="18" charset="0"/>
              </a:rPr>
              <a:t>trưởng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quá</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trình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gia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tăng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kích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thước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khối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lượng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cơ</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thể</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DD1625BA-B4EA-7E26-A1BA-C2930A4C4B78}"/>
              </a:ext>
            </a:extLst>
          </p:cNvPr>
          <p:cNvSpPr txBox="1"/>
          <p:nvPr/>
        </p:nvSpPr>
        <p:spPr>
          <a:xfrm>
            <a:off x="892628" y="2601974"/>
            <a:ext cx="10352313" cy="993926"/>
          </a:xfrm>
          <a:prstGeom prst="rect">
            <a:avLst/>
          </a:prstGeom>
          <a:noFill/>
        </p:spPr>
        <p:txBody>
          <a:bodyPr wrap="square">
            <a:spAutoFit/>
          </a:bodyPr>
          <a:lstStyle/>
          <a:p>
            <a:pPr marL="0" marR="0" algn="just">
              <a:lnSpc>
                <a:spcPct val="107000"/>
              </a:lnSpc>
              <a:spcBef>
                <a:spcPts val="0"/>
              </a:spcBef>
              <a:spcAft>
                <a:spcPts val="600"/>
              </a:spcAft>
            </a:pPr>
            <a:r>
              <a:rPr lang="en-US" sz="2800" dirty="0">
                <a:effectLst/>
                <a:ea typeface="Times New Roman" panose="02020603050405020304" pitchFamily="18" charset="0"/>
                <a:cs typeface="Times New Roman" panose="02020603050405020304" pitchFamily="18" charset="0"/>
              </a:rPr>
              <a:t>b) </a:t>
            </a:r>
            <a:r>
              <a:rPr lang="en-US" sz="2800" dirty="0" err="1">
                <a:solidFill>
                  <a:srgbClr val="212529"/>
                </a:solidFill>
                <a:effectLst/>
                <a:ea typeface="Calibri" panose="020F0502020204030204" pitchFamily="34" charset="0"/>
                <a:cs typeface="Times New Roman" panose="02020603050405020304" pitchFamily="18" charset="0"/>
              </a:rPr>
              <a:t>Dấu</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hiệu</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đặc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trưng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của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phát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triển</a:t>
            </a:r>
            <a:r>
              <a:rPr lang="en-US" sz="2800" dirty="0">
                <a:solidFill>
                  <a:srgbClr val="212529"/>
                </a:solidFill>
                <a:effectLst/>
                <a:ea typeface="Calibri" panose="020F0502020204030204" pitchFamily="34" charset="0"/>
                <a:cs typeface="Times New Roman" panose="02020603050405020304" pitchFamily="18" charset="0"/>
              </a:rPr>
              <a:t> ở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sự</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phân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hóa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tăng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kích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thước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của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tế</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bào</a:t>
            </a:r>
            <a:r>
              <a:rPr lang="en-US" sz="2800" dirty="0">
                <a:solidFill>
                  <a:srgbClr val="212529"/>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F9B7D9EA-4FF6-E62C-D80E-BBC37DA838A9}"/>
              </a:ext>
            </a:extLst>
          </p:cNvPr>
          <p:cNvSpPr txBox="1"/>
          <p:nvPr/>
        </p:nvSpPr>
        <p:spPr>
          <a:xfrm>
            <a:off x="892627" y="3775285"/>
            <a:ext cx="10352313" cy="1444306"/>
          </a:xfrm>
          <a:prstGeom prst="rect">
            <a:avLst/>
          </a:prstGeom>
          <a:noFill/>
        </p:spPr>
        <p:txBody>
          <a:bodyPr wrap="square">
            <a:spAutoFit/>
          </a:bodyPr>
          <a:lstStyle/>
          <a:p>
            <a:pPr marL="0" marR="0" algn="just">
              <a:lnSpc>
                <a:spcPct val="107000"/>
              </a:lnSpc>
              <a:spcBef>
                <a:spcPts val="0"/>
              </a:spcBef>
              <a:spcAft>
                <a:spcPts val="600"/>
              </a:spcAft>
            </a:pPr>
            <a:r>
              <a:rPr lang="en-US" sz="2800" dirty="0">
                <a:effectLst/>
                <a:ea typeface="Times New Roman" panose="02020603050405020304" pitchFamily="18" charset="0"/>
                <a:cs typeface="Times New Roman" panose="02020603050405020304" pitchFamily="18" charset="0"/>
              </a:rPr>
              <a:t>c)</a:t>
            </a:r>
            <a:r>
              <a:rPr lang="en-US" sz="2800" b="1" dirty="0">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Vòng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đời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của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quá</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trình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lặp</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lại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theo</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trình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tự</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nhất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định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các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thay</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đổi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mà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một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cá</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thể</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phải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trải</a:t>
            </a:r>
            <a:r>
              <a:rPr lang="en-US" sz="2800" dirty="0">
                <a:solidFill>
                  <a:srgbClr val="212529"/>
                </a:solidFill>
                <a:effectLst/>
                <a:ea typeface="Calibri" panose="020F0502020204030204" pitchFamily="34" charset="0"/>
                <a:cs typeface="Times New Roman" panose="02020603050405020304" pitchFamily="18" charset="0"/>
              </a:rPr>
              <a:t> qua, </a:t>
            </a:r>
            <a:r>
              <a:rPr lang="en-US" sz="2800" dirty="0" err="1">
                <a:solidFill>
                  <a:srgbClr val="212529"/>
                </a:solidFill>
                <a:effectLst/>
                <a:ea typeface="Calibri" panose="020F0502020204030204" pitchFamily="34" charset="0"/>
                <a:cs typeface="Times New Roman" panose="02020603050405020304" pitchFamily="18" charset="0"/>
              </a:rPr>
              <a:t>bắt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đầu</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từ</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khi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ra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lớn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lên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trưởng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thành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sản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rồi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chết</a:t>
            </a:r>
            <a:r>
              <a:rPr lang="en-US" sz="2800" dirty="0">
                <a:solidFill>
                  <a:srgbClr val="212529"/>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ED457AC7-ED96-AD31-DA5D-51893A89D97D}"/>
              </a:ext>
            </a:extLst>
          </p:cNvPr>
          <p:cNvSpPr txBox="1"/>
          <p:nvPr/>
        </p:nvSpPr>
        <p:spPr>
          <a:xfrm>
            <a:off x="4249510" y="3072680"/>
            <a:ext cx="389165" cy="523220"/>
          </a:xfrm>
          <a:prstGeom prst="rect">
            <a:avLst/>
          </a:prstGeom>
          <a:noFill/>
        </p:spPr>
        <p:txBody>
          <a:bodyPr wrap="square" rtlCol="0">
            <a:spAutoFit/>
          </a:bodyPr>
          <a:lstStyle/>
          <a:p>
            <a:r>
              <a:rPr lang="en-US" sz="2800" dirty="0">
                <a:solidFill>
                  <a:srgbClr val="FF0000"/>
                </a:solidFill>
              </a:rPr>
              <a:t>S</a:t>
            </a:r>
          </a:p>
        </p:txBody>
      </p:sp>
      <p:sp>
        <p:nvSpPr>
          <p:cNvPr id="17" name="TextBox 16">
            <a:extLst>
              <a:ext uri="{FF2B5EF4-FFF2-40B4-BE49-F238E27FC236}">
                <a16:creationId xmlns:a16="http://schemas.microsoft.com/office/drawing/2014/main" xmlns="" id="{D1382580-D295-1BD5-94CC-C87510D63261}"/>
              </a:ext>
            </a:extLst>
          </p:cNvPr>
          <p:cNvSpPr txBox="1"/>
          <p:nvPr/>
        </p:nvSpPr>
        <p:spPr>
          <a:xfrm>
            <a:off x="5055053" y="5962242"/>
            <a:ext cx="389165" cy="523220"/>
          </a:xfrm>
          <a:prstGeom prst="rect">
            <a:avLst/>
          </a:prstGeom>
          <a:noFill/>
        </p:spPr>
        <p:txBody>
          <a:bodyPr wrap="square" rtlCol="0">
            <a:spAutoFit/>
          </a:bodyPr>
          <a:lstStyle/>
          <a:p>
            <a:r>
              <a:rPr lang="en-US" sz="2800" dirty="0">
                <a:solidFill>
                  <a:srgbClr val="FF0000"/>
                </a:solidFill>
              </a:rPr>
              <a:t>S</a:t>
            </a:r>
          </a:p>
        </p:txBody>
      </p:sp>
      <p:sp>
        <p:nvSpPr>
          <p:cNvPr id="18" name="TextBox 17">
            <a:extLst>
              <a:ext uri="{FF2B5EF4-FFF2-40B4-BE49-F238E27FC236}">
                <a16:creationId xmlns:a16="http://schemas.microsoft.com/office/drawing/2014/main" xmlns="" id="{5DD037C0-A64B-A10D-2947-6B7962D234A3}"/>
              </a:ext>
            </a:extLst>
          </p:cNvPr>
          <p:cNvSpPr txBox="1"/>
          <p:nvPr/>
        </p:nvSpPr>
        <p:spPr>
          <a:xfrm>
            <a:off x="2201635" y="1825200"/>
            <a:ext cx="389165" cy="523220"/>
          </a:xfrm>
          <a:prstGeom prst="rect">
            <a:avLst/>
          </a:prstGeom>
          <a:noFill/>
        </p:spPr>
        <p:txBody>
          <a:bodyPr wrap="square" rtlCol="0">
            <a:spAutoFit/>
          </a:bodyPr>
          <a:lstStyle/>
          <a:p>
            <a:r>
              <a:rPr lang="en-US" sz="2800" dirty="0">
                <a:solidFill>
                  <a:srgbClr val="FF0000"/>
                </a:solidFill>
              </a:rPr>
              <a:t>Đ</a:t>
            </a:r>
          </a:p>
        </p:txBody>
      </p:sp>
      <p:sp>
        <p:nvSpPr>
          <p:cNvPr id="19" name="TextBox 18">
            <a:extLst>
              <a:ext uri="{FF2B5EF4-FFF2-40B4-BE49-F238E27FC236}">
                <a16:creationId xmlns:a16="http://schemas.microsoft.com/office/drawing/2014/main" xmlns="" id="{5ADC74DD-3F20-90F9-654A-32707281B513}"/>
              </a:ext>
            </a:extLst>
          </p:cNvPr>
          <p:cNvSpPr txBox="1"/>
          <p:nvPr/>
        </p:nvSpPr>
        <p:spPr>
          <a:xfrm>
            <a:off x="6787241" y="4718015"/>
            <a:ext cx="389165" cy="523220"/>
          </a:xfrm>
          <a:prstGeom prst="rect">
            <a:avLst/>
          </a:prstGeom>
          <a:noFill/>
        </p:spPr>
        <p:txBody>
          <a:bodyPr wrap="square" rtlCol="0">
            <a:spAutoFit/>
          </a:bodyPr>
          <a:lstStyle/>
          <a:p>
            <a:r>
              <a:rPr lang="en-US" sz="2800" dirty="0">
                <a:solidFill>
                  <a:srgbClr val="FF0000"/>
                </a:solidFill>
              </a:rPr>
              <a:t>Đ</a:t>
            </a:r>
          </a:p>
        </p:txBody>
      </p:sp>
      <p:sp>
        <p:nvSpPr>
          <p:cNvPr id="5" name="Slide Number Placeholder 4">
            <a:extLst>
              <a:ext uri="{FF2B5EF4-FFF2-40B4-BE49-F238E27FC236}">
                <a16:creationId xmlns:a16="http://schemas.microsoft.com/office/drawing/2014/main" xmlns="" id="{38536A5B-4746-4149-8A30-A9B1BD3E2970}"/>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24</a:t>
            </a:fld>
            <a:endParaRPr lang="zh-CN" altLang="en-US" b="1" dirty="0">
              <a:solidFill>
                <a:srgbClr val="FF0000"/>
              </a:solidFill>
            </a:endParaRPr>
          </a:p>
        </p:txBody>
      </p:sp>
    </p:spTree>
    <p:extLst>
      <p:ext uri="{BB962C8B-B14F-4D97-AF65-F5344CB8AC3E}">
        <p14:creationId xmlns:p14="http://schemas.microsoft.com/office/powerpoint/2010/main" val="406206623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750"/>
                                  </p:stCondLst>
                                  <p:childTnLst>
                                    <p:set>
                                      <p:cBhvr>
                                        <p:cTn id="15" dur="1" fill="hold">
                                          <p:stCondLst>
                                            <p:cond delay="999"/>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9620E32-E600-AE09-AFA5-45739714078A}"/>
              </a:ext>
            </a:extLst>
          </p:cNvPr>
          <p:cNvSpPr txBox="1"/>
          <p:nvPr/>
        </p:nvSpPr>
        <p:spPr>
          <a:xfrm>
            <a:off x="587829" y="5280048"/>
            <a:ext cx="8229599" cy="532903"/>
          </a:xfrm>
          <a:prstGeom prst="rect">
            <a:avLst/>
          </a:prstGeom>
          <a:noFill/>
        </p:spPr>
        <p:txBody>
          <a:bodyPr wrap="square">
            <a:spAutoFit/>
          </a:bodyPr>
          <a:lstStyle/>
          <a:p>
            <a:pPr marL="228600" marR="0">
              <a:lnSpc>
                <a:spcPct val="107000"/>
              </a:lnSpc>
              <a:spcBef>
                <a:spcPts val="0"/>
              </a:spcBef>
              <a:spcAft>
                <a:spcPts val="600"/>
              </a:spcAft>
            </a:pP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d) Sinh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trưởng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và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phát</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triển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mâu</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thuẫn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với</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nhau</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a:t>
            </a:r>
            <a:endParaRPr lang="en-US" sz="2800" dirty="0">
              <a:effectLst/>
              <a:highlight>
                <a:srgbClr val="FFFFFF"/>
              </a:highligh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DB66FFBD-1DA6-1DF1-D879-9A4DB4CDD5CB}"/>
              </a:ext>
            </a:extLst>
          </p:cNvPr>
          <p:cNvSpPr txBox="1"/>
          <p:nvPr/>
        </p:nvSpPr>
        <p:spPr>
          <a:xfrm>
            <a:off x="587829" y="470570"/>
            <a:ext cx="9437915" cy="1014380"/>
          </a:xfrm>
          <a:prstGeom prst="rect">
            <a:avLst/>
          </a:prstGeom>
          <a:noFill/>
        </p:spPr>
        <p:txBody>
          <a:bodyPr wrap="square">
            <a:spAutoFit/>
          </a:bodyPr>
          <a:lstStyle/>
          <a:p>
            <a:pPr marL="0" marR="0" algn="just">
              <a:lnSpc>
                <a:spcPct val="107000"/>
              </a:lnSpc>
              <a:spcBef>
                <a:spcPts val="0"/>
              </a:spcBef>
              <a:spcAft>
                <a:spcPts val="600"/>
              </a:spcAft>
            </a:pPr>
            <a:r>
              <a:rPr lang="en-US" sz="2800" b="1" dirty="0" err="1">
                <a:solidFill>
                  <a:srgbClr val="000000"/>
                </a:solidFill>
                <a:effectLst/>
                <a:ea typeface="Calibri" panose="020F0502020204030204" pitchFamily="34" charset="0"/>
                <a:cs typeface="Times New Roman" panose="02020603050405020304" pitchFamily="18" charset="0"/>
              </a:rPr>
              <a:t>Câu</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smtClean="0">
                <a:solidFill>
                  <a:srgbClr val="000000"/>
                </a:solidFill>
                <a:effectLst/>
                <a:ea typeface="Calibri" panose="020F0502020204030204" pitchFamily="34" charset="0"/>
                <a:cs typeface="Times New Roman" panose="02020603050405020304" pitchFamily="18" charset="0"/>
              </a:rPr>
              <a:t>8: </a:t>
            </a:r>
            <a:r>
              <a:rPr lang="en-US" sz="2800" b="1" dirty="0" err="1">
                <a:solidFill>
                  <a:srgbClr val="000000"/>
                </a:solidFill>
                <a:effectLst/>
                <a:ea typeface="Calibri" panose="020F0502020204030204" pitchFamily="34" charset="0"/>
                <a:cs typeface="Times New Roman" panose="02020603050405020304" pitchFamily="18" charset="0"/>
              </a:rPr>
              <a:t>Mỗi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nhận</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định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sau</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đây</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là</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Đúng</a:t>
            </a:r>
            <a:r>
              <a:rPr lang="en-US" sz="2800" b="1" dirty="0">
                <a:solidFill>
                  <a:srgbClr val="000000"/>
                </a:solidFill>
                <a:effectLst/>
                <a:ea typeface="Calibri" panose="020F0502020204030204" pitchFamily="34" charset="0"/>
                <a:cs typeface="Times New Roman" panose="02020603050405020304" pitchFamily="18" charset="0"/>
              </a:rPr>
              <a:t> hay Sai </a:t>
            </a:r>
            <a:r>
              <a:rPr lang="en-US" sz="2800" b="1" dirty="0" err="1">
                <a:solidFill>
                  <a:srgbClr val="000000"/>
                </a:solidFill>
                <a:effectLst/>
                <a:ea typeface="Calibri" panose="020F0502020204030204" pitchFamily="34" charset="0"/>
                <a:cs typeface="Times New Roman" panose="02020603050405020304" pitchFamily="18" charset="0"/>
              </a:rPr>
              <a:t>khi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nói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mối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quan</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hệ</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giữa</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sinh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trưởng</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và</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phát</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triển</a:t>
            </a:r>
            <a:r>
              <a:rPr lang="en-US" sz="2800" b="1" dirty="0">
                <a:solidFill>
                  <a:srgbClr val="212529"/>
                </a:solidFill>
                <a:effectLst/>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FAD46AC0-3DDA-C3DD-BE6C-489AFDB643BB}"/>
              </a:ext>
            </a:extLst>
          </p:cNvPr>
          <p:cNvSpPr txBox="1"/>
          <p:nvPr/>
        </p:nvSpPr>
        <p:spPr>
          <a:xfrm>
            <a:off x="587830" y="1890170"/>
            <a:ext cx="10670356" cy="523220"/>
          </a:xfrm>
          <a:prstGeom prst="rect">
            <a:avLst/>
          </a:prstGeom>
          <a:noFill/>
        </p:spPr>
        <p:txBody>
          <a:bodyPr wrap="square">
            <a:spAutoFit/>
          </a:bodyPr>
          <a:lstStyle/>
          <a:p>
            <a:pPr marL="228600" marR="0">
              <a:spcBef>
                <a:spcPts val="0"/>
              </a:spcBef>
              <a:spcAft>
                <a:spcPts val="600"/>
              </a:spcAft>
            </a:pPr>
            <a:r>
              <a:rPr lang="en-US" sz="2800" b="0" dirty="0">
                <a:effectLst/>
                <a:highlight>
                  <a:srgbClr val="FFFFFF"/>
                </a:highlight>
                <a:ea typeface="Times New Roman" panose="02020603050405020304" pitchFamily="18" charset="0"/>
              </a:rPr>
              <a:t>a) Sinh </a:t>
            </a:r>
            <a:r>
              <a:rPr lang="en-US" sz="2800" b="0" dirty="0" err="1">
                <a:effectLst/>
                <a:highlight>
                  <a:srgbClr val="FFFFFF"/>
                </a:highlight>
                <a:ea typeface="Times New Roman" panose="02020603050405020304" pitchFamily="18" charset="0"/>
              </a:rPr>
              <a:t>trưởng</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là</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điều</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kiện</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cần</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thiết</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để</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phát</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triển</a:t>
            </a:r>
            <a:r>
              <a:rPr lang="en-US" sz="2800" b="0" dirty="0">
                <a:effectLst/>
                <a:highlight>
                  <a:srgbClr val="FFFFFF"/>
                </a:highlight>
                <a:ea typeface="Times New Roman" panose="02020603050405020304" pitchFamily="18" charset="0"/>
              </a:rPr>
              <a:t>.</a:t>
            </a:r>
            <a:endParaRPr lang="en-US" sz="2800" b="1" dirty="0">
              <a:effectLst/>
              <a:highlight>
                <a:srgbClr val="FFFFFF"/>
              </a:highlight>
              <a:ea typeface="Times New Roman" panose="02020603050405020304" pitchFamily="18" charset="0"/>
            </a:endParaRPr>
          </a:p>
        </p:txBody>
      </p:sp>
      <p:sp>
        <p:nvSpPr>
          <p:cNvPr id="10" name="TextBox 9">
            <a:extLst>
              <a:ext uri="{FF2B5EF4-FFF2-40B4-BE49-F238E27FC236}">
                <a16:creationId xmlns:a16="http://schemas.microsoft.com/office/drawing/2014/main" xmlns="" id="{8C2D068A-8B5A-CB80-3BAB-51E16ED03E74}"/>
              </a:ext>
            </a:extLst>
          </p:cNvPr>
          <p:cNvSpPr txBox="1"/>
          <p:nvPr/>
        </p:nvSpPr>
        <p:spPr>
          <a:xfrm>
            <a:off x="587829" y="2777442"/>
            <a:ext cx="10909149" cy="1014380"/>
          </a:xfrm>
          <a:prstGeom prst="rect">
            <a:avLst/>
          </a:prstGeom>
          <a:noFill/>
        </p:spPr>
        <p:txBody>
          <a:bodyPr wrap="square">
            <a:spAutoFit/>
          </a:bodyPr>
          <a:lstStyle/>
          <a:p>
            <a:pPr marL="228600" marR="0">
              <a:lnSpc>
                <a:spcPct val="107000"/>
              </a:lnSpc>
              <a:spcBef>
                <a:spcPts val="0"/>
              </a:spcBef>
              <a:spcAft>
                <a:spcPts val="600"/>
              </a:spcAft>
            </a:pP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b)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Phát</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triển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tạo</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tiền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đề</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cho</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sinh</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trưởng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và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ngược</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lại</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sinh</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trưởng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điều</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kiện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thúc</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đẩy</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phát</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smtClean="0">
                <a:solidFill>
                  <a:srgbClr val="333333"/>
                </a:solidFill>
                <a:effectLst/>
                <a:highlight>
                  <a:srgbClr val="FFFFFF"/>
                </a:highlight>
                <a:ea typeface="Calibri" panose="020F0502020204030204" pitchFamily="34" charset="0"/>
                <a:cs typeface="Times New Roman" panose="02020603050405020304" pitchFamily="18" charset="0"/>
              </a:rPr>
              <a:t>triển</a:t>
            </a:r>
            <a:r>
              <a:rPr lang="en-US" sz="2800" dirty="0" smtClean="0">
                <a:solidFill>
                  <a:srgbClr val="333333"/>
                </a:solidFill>
                <a:effectLst/>
                <a:highlight>
                  <a:srgbClr val="FFFFFF"/>
                </a:highlight>
                <a:ea typeface="Calibri" panose="020F0502020204030204" pitchFamily="34" charset="0"/>
                <a:cs typeface="Times New Roman" panose="02020603050405020304" pitchFamily="18" charset="0"/>
              </a:rPr>
              <a:t>.</a:t>
            </a:r>
            <a:r>
              <a:rPr lang="en-US" sz="2800" dirty="0" smtClean="0">
                <a:solidFill>
                  <a:srgbClr val="FF0000"/>
                </a:solidFill>
                <a:effectLst/>
                <a:highlight>
                  <a:srgbClr val="FFFFFF"/>
                </a:highlight>
                <a:ea typeface="Calibri" panose="020F0502020204030204" pitchFamily="34" charset="0"/>
                <a:cs typeface="Times New Roman" panose="02020603050405020304" pitchFamily="18" charset="0"/>
              </a:rPr>
              <a:t> </a:t>
            </a:r>
            <a:endParaRPr lang="en-US" sz="2800" dirty="0">
              <a:solidFill>
                <a:srgbClr val="FF0000"/>
              </a:solidFill>
              <a:effectLst/>
              <a:highlight>
                <a:srgbClr val="FFFFFF"/>
              </a:highligh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15FAD9CB-C310-79FE-7590-862FA6C51CC5}"/>
              </a:ext>
            </a:extLst>
          </p:cNvPr>
          <p:cNvSpPr txBox="1"/>
          <p:nvPr/>
        </p:nvSpPr>
        <p:spPr>
          <a:xfrm>
            <a:off x="587829" y="3922070"/>
            <a:ext cx="10765971" cy="1014380"/>
          </a:xfrm>
          <a:prstGeom prst="rect">
            <a:avLst/>
          </a:prstGeom>
          <a:noFill/>
        </p:spPr>
        <p:txBody>
          <a:bodyPr wrap="square">
            <a:spAutoFit/>
          </a:bodyPr>
          <a:lstStyle/>
          <a:p>
            <a:pPr marL="228600" marR="0" algn="just">
              <a:lnSpc>
                <a:spcPct val="107000"/>
              </a:lnSpc>
              <a:spcBef>
                <a:spcPts val="0"/>
              </a:spcBef>
              <a:spcAft>
                <a:spcPts val="600"/>
              </a:spcAft>
            </a:pP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c) Sinh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trưởng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và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phát</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triển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hai</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quá</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trình</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độc</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lập</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không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liên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quan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đến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nhau</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a:t>
            </a:r>
            <a:endParaRPr lang="en-US" sz="2800" dirty="0">
              <a:effectLst/>
              <a:highlight>
                <a:srgbClr val="FFFFFF"/>
              </a:highligh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7B44B73E-E6A8-8BBE-2B94-4DEDDCFD2885}"/>
              </a:ext>
            </a:extLst>
          </p:cNvPr>
          <p:cNvSpPr txBox="1"/>
          <p:nvPr/>
        </p:nvSpPr>
        <p:spPr>
          <a:xfrm>
            <a:off x="8221435" y="1917261"/>
            <a:ext cx="389165" cy="523220"/>
          </a:xfrm>
          <a:prstGeom prst="rect">
            <a:avLst/>
          </a:prstGeom>
          <a:noFill/>
        </p:spPr>
        <p:txBody>
          <a:bodyPr wrap="square" rtlCol="0">
            <a:spAutoFit/>
          </a:bodyPr>
          <a:lstStyle/>
          <a:p>
            <a:r>
              <a:rPr lang="en-US" sz="2800" dirty="0">
                <a:solidFill>
                  <a:srgbClr val="FF0000"/>
                </a:solidFill>
              </a:rPr>
              <a:t>Đ</a:t>
            </a:r>
          </a:p>
        </p:txBody>
      </p:sp>
      <p:sp>
        <p:nvSpPr>
          <p:cNvPr id="14" name="TextBox 13">
            <a:extLst>
              <a:ext uri="{FF2B5EF4-FFF2-40B4-BE49-F238E27FC236}">
                <a16:creationId xmlns:a16="http://schemas.microsoft.com/office/drawing/2014/main" xmlns="" id="{3AB6C0C6-14F9-DE5B-2883-A7902FD34491}"/>
              </a:ext>
            </a:extLst>
          </p:cNvPr>
          <p:cNvSpPr txBox="1"/>
          <p:nvPr/>
        </p:nvSpPr>
        <p:spPr>
          <a:xfrm>
            <a:off x="4517952" y="3246865"/>
            <a:ext cx="369352" cy="523220"/>
          </a:xfrm>
          <a:prstGeom prst="rect">
            <a:avLst/>
          </a:prstGeom>
          <a:noFill/>
        </p:spPr>
        <p:txBody>
          <a:bodyPr wrap="square" rtlCol="0">
            <a:spAutoFit/>
          </a:bodyPr>
          <a:lstStyle/>
          <a:p>
            <a:r>
              <a:rPr lang="en-US" sz="2800" dirty="0">
                <a:solidFill>
                  <a:srgbClr val="FF0000"/>
                </a:solidFill>
              </a:rPr>
              <a:t>S</a:t>
            </a:r>
          </a:p>
        </p:txBody>
      </p:sp>
      <p:sp>
        <p:nvSpPr>
          <p:cNvPr id="15" name="TextBox 14">
            <a:extLst>
              <a:ext uri="{FF2B5EF4-FFF2-40B4-BE49-F238E27FC236}">
                <a16:creationId xmlns:a16="http://schemas.microsoft.com/office/drawing/2014/main" xmlns="" id="{D8698207-CD54-9C5C-983E-5F3DBA3B30E6}"/>
              </a:ext>
            </a:extLst>
          </p:cNvPr>
          <p:cNvSpPr txBox="1"/>
          <p:nvPr/>
        </p:nvSpPr>
        <p:spPr>
          <a:xfrm>
            <a:off x="2555707" y="4413230"/>
            <a:ext cx="389165" cy="523220"/>
          </a:xfrm>
          <a:prstGeom prst="rect">
            <a:avLst/>
          </a:prstGeom>
          <a:noFill/>
        </p:spPr>
        <p:txBody>
          <a:bodyPr wrap="square" rtlCol="0">
            <a:spAutoFit/>
          </a:bodyPr>
          <a:lstStyle/>
          <a:p>
            <a:r>
              <a:rPr lang="en-US" sz="2800" dirty="0">
                <a:solidFill>
                  <a:srgbClr val="FF0000"/>
                </a:solidFill>
              </a:rPr>
              <a:t>S</a:t>
            </a:r>
          </a:p>
        </p:txBody>
      </p:sp>
      <p:sp>
        <p:nvSpPr>
          <p:cNvPr id="16" name="TextBox 15">
            <a:extLst>
              <a:ext uri="{FF2B5EF4-FFF2-40B4-BE49-F238E27FC236}">
                <a16:creationId xmlns:a16="http://schemas.microsoft.com/office/drawing/2014/main" xmlns="" id="{92EBA73C-03D4-2A47-6901-ECEBD679ED2B}"/>
              </a:ext>
            </a:extLst>
          </p:cNvPr>
          <p:cNvSpPr txBox="1"/>
          <p:nvPr/>
        </p:nvSpPr>
        <p:spPr>
          <a:xfrm>
            <a:off x="8026852" y="5299821"/>
            <a:ext cx="389165" cy="523220"/>
          </a:xfrm>
          <a:prstGeom prst="rect">
            <a:avLst/>
          </a:prstGeom>
          <a:noFill/>
        </p:spPr>
        <p:txBody>
          <a:bodyPr wrap="square" rtlCol="0">
            <a:spAutoFit/>
          </a:bodyPr>
          <a:lstStyle/>
          <a:p>
            <a:r>
              <a:rPr lang="en-US" sz="2800" dirty="0">
                <a:solidFill>
                  <a:srgbClr val="FF0000"/>
                </a:solidFill>
              </a:rPr>
              <a:t>S</a:t>
            </a:r>
          </a:p>
        </p:txBody>
      </p:sp>
      <p:sp>
        <p:nvSpPr>
          <p:cNvPr id="7" name="Slide Number Placeholder 6">
            <a:extLst>
              <a:ext uri="{FF2B5EF4-FFF2-40B4-BE49-F238E27FC236}">
                <a16:creationId xmlns:a16="http://schemas.microsoft.com/office/drawing/2014/main" xmlns="" id="{9DC63191-1A87-4F69-A06C-B2FA56AFB55F}"/>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25</a:t>
            </a:fld>
            <a:endParaRPr lang="zh-CN" altLang="en-US" b="1" dirty="0">
              <a:solidFill>
                <a:srgbClr val="FF0000"/>
              </a:solidFill>
            </a:endParaRPr>
          </a:p>
        </p:txBody>
      </p:sp>
    </p:spTree>
    <p:extLst>
      <p:ext uri="{BB962C8B-B14F-4D97-AF65-F5344CB8AC3E}">
        <p14:creationId xmlns:p14="http://schemas.microsoft.com/office/powerpoint/2010/main" val="300457013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95D2C4B-07EC-4FB2-8BA3-8F211B7EA37D}"/>
              </a:ext>
            </a:extLst>
          </p:cNvPr>
          <p:cNvSpPr txBox="1"/>
          <p:nvPr/>
        </p:nvSpPr>
        <p:spPr>
          <a:xfrm>
            <a:off x="481691" y="5987020"/>
            <a:ext cx="9979480" cy="523220"/>
          </a:xfrm>
          <a:prstGeom prst="rect">
            <a:avLst/>
          </a:prstGeom>
          <a:noFill/>
        </p:spPr>
        <p:txBody>
          <a:bodyPr wrap="square">
            <a:spAutoFit/>
          </a:bodyPr>
          <a:lstStyle/>
          <a:p>
            <a:pPr marL="0" marR="0" algn="just">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Người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nông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dân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nên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chủ</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động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xem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dự</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báo</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thời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tiết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C9687B4C-34CB-78AA-2AB0-A5A993F9A178}"/>
              </a:ext>
            </a:extLst>
          </p:cNvPr>
          <p:cNvSpPr txBox="1"/>
          <p:nvPr/>
        </p:nvSpPr>
        <p:spPr>
          <a:xfrm>
            <a:off x="228600" y="217652"/>
            <a:ext cx="11811000" cy="3616375"/>
          </a:xfrm>
          <a:prstGeom prst="rect">
            <a:avLst/>
          </a:prstGeom>
          <a:noFill/>
        </p:spPr>
        <p:txBody>
          <a:bodyPr wrap="square">
            <a:spAutoFit/>
          </a:bodyPr>
          <a:lstStyle/>
          <a:p>
            <a:pPr marL="0" marR="0" algn="just">
              <a:spcBef>
                <a:spcPts val="0"/>
              </a:spcBef>
              <a:spcAft>
                <a:spcPts val="600"/>
              </a:spcAft>
            </a:pPr>
            <a:r>
              <a:rPr lang="en-US" sz="2800" b="1"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smtClean="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9: </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đào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trong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những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loại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đặc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trưng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không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thiếu</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trong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dịp</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Tết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Nguyên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đán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của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người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Việt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Nam. Trong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dịp</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Xuân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Giáp</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2024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vừa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qua, do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có</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đợt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không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khí</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nóng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kéo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dài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đào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nở</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trước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Tết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khiến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giá</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bán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đào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giảm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mạnh</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Trước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thực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trạng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đó</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nông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dân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đã</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chủ</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động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thực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hiện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số</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biện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pháp</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như</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rải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sỏi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dưới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gốc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cây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tưới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nước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đá</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phủ</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bạt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chắn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nắng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thậm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chí</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số</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chủ</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vườn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có</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điều</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kiện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còn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xây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dựng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lạnh</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để</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hãm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nở</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pP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Mỗi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nhận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định</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dưới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đây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Đúng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hay Sai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nói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hiện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tượng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trên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797420E3-7471-295C-88DC-7EC2F943C0BA}"/>
              </a:ext>
            </a:extLst>
          </p:cNvPr>
          <p:cNvSpPr txBox="1"/>
          <p:nvPr/>
        </p:nvSpPr>
        <p:spPr>
          <a:xfrm>
            <a:off x="481692" y="3985514"/>
            <a:ext cx="9979480" cy="523220"/>
          </a:xfrm>
          <a:prstGeom prst="rect">
            <a:avLst/>
          </a:prstGeom>
          <a:noFill/>
        </p:spPr>
        <p:txBody>
          <a:bodyPr wrap="square">
            <a:spAutoFit/>
          </a:bodyPr>
          <a:lstStyle/>
          <a:p>
            <a:pPr marL="0" marR="0" algn="just">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Không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sử</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dụng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hormone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ngăn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chặn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vấn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đề</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nở</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57F22E30-E484-F6B4-5F80-69E91BA3E8F7}"/>
              </a:ext>
            </a:extLst>
          </p:cNvPr>
          <p:cNvSpPr txBox="1"/>
          <p:nvPr/>
        </p:nvSpPr>
        <p:spPr>
          <a:xfrm>
            <a:off x="481691" y="4595631"/>
            <a:ext cx="10273394" cy="523220"/>
          </a:xfrm>
          <a:prstGeom prst="rect">
            <a:avLst/>
          </a:prstGeom>
          <a:noFill/>
        </p:spPr>
        <p:txBody>
          <a:bodyPr wrap="square">
            <a:spAutoFit/>
          </a:bodyPr>
          <a:lstStyle/>
          <a:p>
            <a:pPr marL="0" marR="0" algn="just">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Có</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sử</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dụng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biện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pháp</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tuốt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lá</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kìm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hãm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sự</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nở</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22F2F962-7B55-2C45-9FDB-ED17352E160B}"/>
              </a:ext>
            </a:extLst>
          </p:cNvPr>
          <p:cNvSpPr txBox="1"/>
          <p:nvPr/>
        </p:nvSpPr>
        <p:spPr>
          <a:xfrm>
            <a:off x="481691" y="5303517"/>
            <a:ext cx="9979480" cy="523220"/>
          </a:xfrm>
          <a:prstGeom prst="rect">
            <a:avLst/>
          </a:prstGeom>
          <a:noFill/>
        </p:spPr>
        <p:txBody>
          <a:bodyPr wrap="square">
            <a:spAutoFit/>
          </a:bodyPr>
          <a:lstStyle/>
          <a:p>
            <a:pPr marL="0" marR="0" algn="just">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Nhiệt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độ</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yếu</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tố</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quan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trọng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chi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phối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quá</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trình</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76330372-E042-F397-61CE-1EF44CDA9B47}"/>
              </a:ext>
            </a:extLst>
          </p:cNvPr>
          <p:cNvSpPr txBox="1"/>
          <p:nvPr/>
        </p:nvSpPr>
        <p:spPr>
          <a:xfrm>
            <a:off x="10365920" y="4006501"/>
            <a:ext cx="389165" cy="523220"/>
          </a:xfrm>
          <a:prstGeom prst="rect">
            <a:avLst/>
          </a:prstGeom>
          <a:noFill/>
        </p:spPr>
        <p:txBody>
          <a:bodyPr wrap="square" rtlCol="0">
            <a:spAutoFit/>
          </a:bodyPr>
          <a:lstStyle/>
          <a:p>
            <a:r>
              <a:rPr lang="en-US" sz="2800" dirty="0">
                <a:solidFill>
                  <a:srgbClr val="FF0000"/>
                </a:solidFill>
              </a:rPr>
              <a:t>S</a:t>
            </a:r>
          </a:p>
        </p:txBody>
      </p:sp>
      <p:sp>
        <p:nvSpPr>
          <p:cNvPr id="14" name="TextBox 13">
            <a:extLst>
              <a:ext uri="{FF2B5EF4-FFF2-40B4-BE49-F238E27FC236}">
                <a16:creationId xmlns:a16="http://schemas.microsoft.com/office/drawing/2014/main" xmlns="" id="{FA757353-7173-EA19-5B94-1D5955645FD4}"/>
              </a:ext>
            </a:extLst>
          </p:cNvPr>
          <p:cNvSpPr txBox="1"/>
          <p:nvPr/>
        </p:nvSpPr>
        <p:spPr>
          <a:xfrm>
            <a:off x="9244691" y="4648479"/>
            <a:ext cx="389165" cy="523220"/>
          </a:xfrm>
          <a:prstGeom prst="rect">
            <a:avLst/>
          </a:prstGeom>
          <a:noFill/>
        </p:spPr>
        <p:txBody>
          <a:bodyPr wrap="square" rtlCol="0">
            <a:spAutoFit/>
          </a:bodyPr>
          <a:lstStyle/>
          <a:p>
            <a:r>
              <a:rPr lang="en-US" sz="2800" dirty="0">
                <a:solidFill>
                  <a:srgbClr val="FF0000"/>
                </a:solidFill>
              </a:rPr>
              <a:t>S</a:t>
            </a:r>
          </a:p>
        </p:txBody>
      </p:sp>
      <p:sp>
        <p:nvSpPr>
          <p:cNvPr id="16" name="TextBox 15">
            <a:extLst>
              <a:ext uri="{FF2B5EF4-FFF2-40B4-BE49-F238E27FC236}">
                <a16:creationId xmlns:a16="http://schemas.microsoft.com/office/drawing/2014/main" xmlns="" id="{7650C7E2-3EFD-F862-DC6D-9D2969D01ED5}"/>
              </a:ext>
            </a:extLst>
          </p:cNvPr>
          <p:cNvSpPr txBox="1"/>
          <p:nvPr/>
        </p:nvSpPr>
        <p:spPr>
          <a:xfrm>
            <a:off x="9050108" y="5357235"/>
            <a:ext cx="389165" cy="523220"/>
          </a:xfrm>
          <a:prstGeom prst="rect">
            <a:avLst/>
          </a:prstGeom>
          <a:noFill/>
        </p:spPr>
        <p:txBody>
          <a:bodyPr wrap="square" rtlCol="0">
            <a:spAutoFit/>
          </a:bodyPr>
          <a:lstStyle/>
          <a:p>
            <a:r>
              <a:rPr lang="en-US" sz="2800" dirty="0">
                <a:solidFill>
                  <a:srgbClr val="FF0000"/>
                </a:solidFill>
              </a:rPr>
              <a:t>Đ</a:t>
            </a:r>
          </a:p>
        </p:txBody>
      </p:sp>
      <p:sp>
        <p:nvSpPr>
          <p:cNvPr id="17" name="TextBox 16">
            <a:extLst>
              <a:ext uri="{FF2B5EF4-FFF2-40B4-BE49-F238E27FC236}">
                <a16:creationId xmlns:a16="http://schemas.microsoft.com/office/drawing/2014/main" xmlns="" id="{FDC9164D-744D-60E1-9605-4BC5AE0A4DFE}"/>
              </a:ext>
            </a:extLst>
          </p:cNvPr>
          <p:cNvSpPr txBox="1"/>
          <p:nvPr/>
        </p:nvSpPr>
        <p:spPr>
          <a:xfrm>
            <a:off x="8660943" y="6035745"/>
            <a:ext cx="389165" cy="523220"/>
          </a:xfrm>
          <a:prstGeom prst="rect">
            <a:avLst/>
          </a:prstGeom>
          <a:noFill/>
        </p:spPr>
        <p:txBody>
          <a:bodyPr wrap="square" rtlCol="0">
            <a:spAutoFit/>
          </a:bodyPr>
          <a:lstStyle/>
          <a:p>
            <a:r>
              <a:rPr lang="en-US" sz="2800" dirty="0">
                <a:solidFill>
                  <a:srgbClr val="FF0000"/>
                </a:solidFill>
              </a:rPr>
              <a:t>Đ</a:t>
            </a:r>
          </a:p>
        </p:txBody>
      </p:sp>
      <p:sp>
        <p:nvSpPr>
          <p:cNvPr id="7" name="Slide Number Placeholder 6">
            <a:extLst>
              <a:ext uri="{FF2B5EF4-FFF2-40B4-BE49-F238E27FC236}">
                <a16:creationId xmlns:a16="http://schemas.microsoft.com/office/drawing/2014/main" xmlns="" id="{51992BD9-8AAD-42B9-87DE-5A72A0FB0B1C}"/>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26</a:t>
            </a:fld>
            <a:endParaRPr lang="zh-CN" altLang="en-US" b="1" dirty="0">
              <a:solidFill>
                <a:srgbClr val="FF0000"/>
              </a:solidFill>
            </a:endParaRPr>
          </a:p>
        </p:txBody>
      </p:sp>
    </p:spTree>
    <p:extLst>
      <p:ext uri="{BB962C8B-B14F-4D97-AF65-F5344CB8AC3E}">
        <p14:creationId xmlns:p14="http://schemas.microsoft.com/office/powerpoint/2010/main" val="2700904373"/>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3" grpId="0"/>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29FD021-FFFC-ABF5-D243-216405B6D5C5}"/>
              </a:ext>
            </a:extLst>
          </p:cNvPr>
          <p:cNvSpPr txBox="1"/>
          <p:nvPr/>
        </p:nvSpPr>
        <p:spPr>
          <a:xfrm>
            <a:off x="1164768" y="4840347"/>
            <a:ext cx="8175175" cy="993926"/>
          </a:xfrm>
          <a:prstGeom prst="rect">
            <a:avLst/>
          </a:prstGeom>
          <a:noFill/>
        </p:spPr>
        <p:txBody>
          <a:bodyPr wrap="square">
            <a:spAutoFit/>
          </a:bodyPr>
          <a:lstStyle/>
          <a:p>
            <a:pPr marL="0" marR="0">
              <a:lnSpc>
                <a:spcPct val="107000"/>
              </a:lnSpc>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 Hormone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sinh</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dục</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nguyên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nhân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duy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nhất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gây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dậy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ở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trẻ</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CA6720D2-9820-7DBA-EC98-A86D4A5A43F2}"/>
              </a:ext>
            </a:extLst>
          </p:cNvPr>
          <p:cNvSpPr txBox="1"/>
          <p:nvPr/>
        </p:nvSpPr>
        <p:spPr>
          <a:xfrm>
            <a:off x="772887" y="575732"/>
            <a:ext cx="10472056" cy="1014380"/>
          </a:xfrm>
          <a:prstGeom prst="rect">
            <a:avLst/>
          </a:prstGeom>
          <a:noFill/>
        </p:spPr>
        <p:txBody>
          <a:bodyPr wrap="square">
            <a:spAutoFit/>
          </a:bodyPr>
          <a:lstStyle/>
          <a:p>
            <a:pPr algn="just">
              <a:lnSpc>
                <a:spcPct val="107000"/>
              </a:lnSpc>
              <a:spcAft>
                <a:spcPts val="600"/>
              </a:spcAft>
            </a:pPr>
            <a:r>
              <a:rPr lang="en-US" sz="2800" b="1" dirty="0" err="1">
                <a:effectLst/>
                <a:highlight>
                  <a:srgbClr val="FFFFFF"/>
                </a:highlight>
                <a:latin typeface="Calibri" panose="020F0502020204030204" pitchFamily="34" charset="0"/>
                <a:ea typeface="Calibri" panose="020F0502020204030204" pitchFamily="34" charset="0"/>
                <a:cs typeface="Calibri" panose="020F0502020204030204" pitchFamily="34" charset="0"/>
              </a:rPr>
              <a:t>Câu</a:t>
            </a:r>
            <a:r>
              <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smtClean="0">
                <a:highlight>
                  <a:srgbClr val="FFFFFF"/>
                </a:highlight>
                <a:latin typeface="Calibri" panose="020F0502020204030204" pitchFamily="34" charset="0"/>
                <a:ea typeface="Calibri" panose="020F0502020204030204" pitchFamily="34" charset="0"/>
                <a:cs typeface="Calibri" panose="020F0502020204030204" pitchFamily="34" charset="0"/>
              </a:rPr>
              <a:t>10</a:t>
            </a:r>
            <a:r>
              <a:rPr lang="en-US" sz="2800" b="1" dirty="0" smtClean="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Mỗi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nhận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định</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dưới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đây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Đúng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hay Sai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nói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nói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sự</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biến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đổi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cơ</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của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con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người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trong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giai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đoạn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dậy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A935CC42-F51F-E72D-3B29-6A1E48F02EF0}"/>
              </a:ext>
            </a:extLst>
          </p:cNvPr>
          <p:cNvSpPr txBox="1"/>
          <p:nvPr/>
        </p:nvSpPr>
        <p:spPr>
          <a:xfrm>
            <a:off x="1164770" y="1780409"/>
            <a:ext cx="9784733" cy="1014380"/>
          </a:xfrm>
          <a:prstGeom prst="rect">
            <a:avLst/>
          </a:prstGeom>
          <a:noFill/>
        </p:spPr>
        <p:txBody>
          <a:bodyPr wrap="square">
            <a:spAutoFit/>
          </a:bodyPr>
          <a:lstStyle/>
          <a:p>
            <a:pPr marL="0" marR="0">
              <a:lnSpc>
                <a:spcPct val="107000"/>
              </a:lnSpc>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Ở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cả</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nam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và</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nữ</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đều</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xảy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sự</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thay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đổi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rõ</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rệt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cả</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chất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và</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tâm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sinh</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lý</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A9520F19-B7F0-4BE4-0024-3D15BF130852}"/>
              </a:ext>
            </a:extLst>
          </p:cNvPr>
          <p:cNvSpPr txBox="1"/>
          <p:nvPr/>
        </p:nvSpPr>
        <p:spPr>
          <a:xfrm>
            <a:off x="1164769" y="2992591"/>
            <a:ext cx="8294915" cy="532903"/>
          </a:xfrm>
          <a:prstGeom prst="rect">
            <a:avLst/>
          </a:prstGeom>
          <a:noFill/>
        </p:spPr>
        <p:txBody>
          <a:bodyPr wrap="square">
            <a:spAutoFit/>
          </a:bodyPr>
          <a:lstStyle/>
          <a:p>
            <a:pPr marL="0" marR="0">
              <a:lnSpc>
                <a:spcPct val="107000"/>
              </a:lnSpc>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Độ</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tuổi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nữ</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dậy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có</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hơn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nam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từ</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2-3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năm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8B130C65-324F-54FC-0287-9C8B8B8FE172}"/>
              </a:ext>
            </a:extLst>
          </p:cNvPr>
          <p:cNvSpPr txBox="1"/>
          <p:nvPr/>
        </p:nvSpPr>
        <p:spPr>
          <a:xfrm>
            <a:off x="1164768" y="3849944"/>
            <a:ext cx="7750631" cy="532903"/>
          </a:xfrm>
          <a:prstGeom prst="rect">
            <a:avLst/>
          </a:prstGeom>
          <a:noFill/>
        </p:spPr>
        <p:txBody>
          <a:bodyPr wrap="square">
            <a:spAutoFit/>
          </a:bodyPr>
          <a:lstStyle/>
          <a:p>
            <a:pPr marL="0" marR="0" algn="just">
              <a:lnSpc>
                <a:spcPct val="107000"/>
              </a:lnSpc>
              <a:spcBef>
                <a:spcPts val="0"/>
              </a:spcBef>
              <a:spcAft>
                <a:spcPts val="75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Quá</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trình</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dậy</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kéo</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dài</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khoảng</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10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năm</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49998C8F-9B43-9D5B-269F-7589B4D4DA57}"/>
              </a:ext>
            </a:extLst>
          </p:cNvPr>
          <p:cNvSpPr txBox="1"/>
          <p:nvPr/>
        </p:nvSpPr>
        <p:spPr>
          <a:xfrm>
            <a:off x="2991020" y="2240621"/>
            <a:ext cx="389165" cy="523220"/>
          </a:xfrm>
          <a:prstGeom prst="rect">
            <a:avLst/>
          </a:prstGeom>
          <a:noFill/>
        </p:spPr>
        <p:txBody>
          <a:bodyPr wrap="square" rtlCol="0">
            <a:spAutoFit/>
          </a:bodyPr>
          <a:lstStyle/>
          <a:p>
            <a:r>
              <a:rPr lang="en-US" sz="2800" dirty="0">
                <a:solidFill>
                  <a:srgbClr val="FF0000"/>
                </a:solidFill>
              </a:rPr>
              <a:t>Đ</a:t>
            </a:r>
          </a:p>
        </p:txBody>
      </p:sp>
      <p:sp>
        <p:nvSpPr>
          <p:cNvPr id="14" name="TextBox 13">
            <a:extLst>
              <a:ext uri="{FF2B5EF4-FFF2-40B4-BE49-F238E27FC236}">
                <a16:creationId xmlns:a16="http://schemas.microsoft.com/office/drawing/2014/main" xmlns="" id="{BE0B40D7-3053-B196-22E0-4CEC17354A86}"/>
              </a:ext>
            </a:extLst>
          </p:cNvPr>
          <p:cNvSpPr txBox="1"/>
          <p:nvPr/>
        </p:nvSpPr>
        <p:spPr>
          <a:xfrm>
            <a:off x="9265101" y="2970225"/>
            <a:ext cx="389165" cy="523220"/>
          </a:xfrm>
          <a:prstGeom prst="rect">
            <a:avLst/>
          </a:prstGeom>
          <a:noFill/>
        </p:spPr>
        <p:txBody>
          <a:bodyPr wrap="square" rtlCol="0">
            <a:spAutoFit/>
          </a:bodyPr>
          <a:lstStyle/>
          <a:p>
            <a:r>
              <a:rPr lang="en-US" sz="2800" dirty="0">
                <a:solidFill>
                  <a:srgbClr val="FF0000"/>
                </a:solidFill>
              </a:rPr>
              <a:t>Đ</a:t>
            </a:r>
          </a:p>
        </p:txBody>
      </p:sp>
      <p:sp>
        <p:nvSpPr>
          <p:cNvPr id="15" name="TextBox 14">
            <a:extLst>
              <a:ext uri="{FF2B5EF4-FFF2-40B4-BE49-F238E27FC236}">
                <a16:creationId xmlns:a16="http://schemas.microsoft.com/office/drawing/2014/main" xmlns="" id="{583EEA16-E19B-F65C-FC1C-5D826FC94249}"/>
              </a:ext>
            </a:extLst>
          </p:cNvPr>
          <p:cNvSpPr txBox="1"/>
          <p:nvPr/>
        </p:nvSpPr>
        <p:spPr>
          <a:xfrm>
            <a:off x="7775118" y="3921310"/>
            <a:ext cx="389165" cy="523220"/>
          </a:xfrm>
          <a:prstGeom prst="rect">
            <a:avLst/>
          </a:prstGeom>
          <a:noFill/>
        </p:spPr>
        <p:txBody>
          <a:bodyPr wrap="square" rtlCol="0">
            <a:spAutoFit/>
          </a:bodyPr>
          <a:lstStyle/>
          <a:p>
            <a:r>
              <a:rPr lang="en-US" sz="2800" dirty="0">
                <a:solidFill>
                  <a:srgbClr val="FF0000"/>
                </a:solidFill>
              </a:rPr>
              <a:t>S</a:t>
            </a:r>
          </a:p>
        </p:txBody>
      </p:sp>
      <p:sp>
        <p:nvSpPr>
          <p:cNvPr id="16" name="TextBox 15">
            <a:extLst>
              <a:ext uri="{FF2B5EF4-FFF2-40B4-BE49-F238E27FC236}">
                <a16:creationId xmlns:a16="http://schemas.microsoft.com/office/drawing/2014/main" xmlns="" id="{5A7041C6-356D-9F62-A6DB-2174B2D0CFDC}"/>
              </a:ext>
            </a:extLst>
          </p:cNvPr>
          <p:cNvSpPr txBox="1"/>
          <p:nvPr/>
        </p:nvSpPr>
        <p:spPr>
          <a:xfrm>
            <a:off x="3497032" y="5344642"/>
            <a:ext cx="389165" cy="523220"/>
          </a:xfrm>
          <a:prstGeom prst="rect">
            <a:avLst/>
          </a:prstGeom>
          <a:noFill/>
        </p:spPr>
        <p:txBody>
          <a:bodyPr wrap="square" rtlCol="0">
            <a:spAutoFit/>
          </a:bodyPr>
          <a:lstStyle/>
          <a:p>
            <a:r>
              <a:rPr lang="en-US" sz="2800" dirty="0">
                <a:solidFill>
                  <a:srgbClr val="FF0000"/>
                </a:solidFill>
              </a:rPr>
              <a:t>S</a:t>
            </a:r>
          </a:p>
        </p:txBody>
      </p:sp>
      <p:sp>
        <p:nvSpPr>
          <p:cNvPr id="7" name="Slide Number Placeholder 6">
            <a:extLst>
              <a:ext uri="{FF2B5EF4-FFF2-40B4-BE49-F238E27FC236}">
                <a16:creationId xmlns:a16="http://schemas.microsoft.com/office/drawing/2014/main" xmlns="" id="{51B8D484-C94A-45BC-870C-3E81B2C6A651}"/>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27</a:t>
            </a:fld>
            <a:endParaRPr lang="zh-CN" altLang="en-US" b="1" dirty="0">
              <a:solidFill>
                <a:srgbClr val="FF0000"/>
              </a:solidFill>
            </a:endParaRPr>
          </a:p>
        </p:txBody>
      </p:sp>
    </p:spTree>
    <p:extLst>
      <p:ext uri="{BB962C8B-B14F-4D97-AF65-F5344CB8AC3E}">
        <p14:creationId xmlns:p14="http://schemas.microsoft.com/office/powerpoint/2010/main" val="2609086375"/>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B998790-32A0-7C8E-DC74-406AD48AF668}"/>
              </a:ext>
            </a:extLst>
          </p:cNvPr>
          <p:cNvSpPr txBox="1"/>
          <p:nvPr/>
        </p:nvSpPr>
        <p:spPr>
          <a:xfrm>
            <a:off x="962539" y="1632116"/>
            <a:ext cx="10014330" cy="3970318"/>
          </a:xfrm>
          <a:prstGeom prst="rect">
            <a:avLst/>
          </a:prstGeom>
          <a:noFill/>
        </p:spPr>
        <p:txBody>
          <a:bodyPr wrap="square">
            <a:spAutoFit/>
          </a:bodyPr>
          <a:lstStyle/>
          <a:p>
            <a:pPr marL="0" marR="0" algn="just">
              <a:lnSpc>
                <a:spcPct val="150000"/>
              </a:lnSpc>
              <a:spcBef>
                <a:spcPts val="0"/>
              </a:spcBef>
              <a:spcAft>
                <a:spcPts val="0"/>
              </a:spcAft>
            </a:pPr>
            <a:r>
              <a:rPr lang="en-US" sz="28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smtClean="0">
                <a:effectLst/>
                <a:latin typeface="Calibri" panose="020F0502020204030204" pitchFamily="34" charset="0"/>
                <a:ea typeface="Calibri" panose="020F0502020204030204" pitchFamily="34" charset="0"/>
                <a:cs typeface="Calibri" panose="020F0502020204030204" pitchFamily="34" charset="0"/>
              </a:rPr>
              <a:t>11:</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Trong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các</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dấu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hiệu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sau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đây</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2800" kern="100" dirty="0">
                <a:effectLst/>
                <a:latin typeface="Calibri" panose="020F0502020204030204" pitchFamily="34" charset="0"/>
                <a:ea typeface="Calibri" panose="020F0502020204030204" pitchFamily="34" charset="0"/>
                <a:cs typeface="Calibri" panose="020F0502020204030204" pitchFamily="34" charset="0"/>
              </a:rPr>
              <a:t> bao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nhiêu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dấu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hiệu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dấu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hiệu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trưởng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một</a:t>
            </a: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2800" kern="100" dirty="0" err="1">
                <a:effectLst/>
                <a:latin typeface="Calibri" panose="020F0502020204030204" pitchFamily="34" charset="0"/>
                <a:ea typeface="Calibri" panose="020F0502020204030204" pitchFamily="34" charset="0"/>
                <a:cs typeface="Calibri" panose="020F0502020204030204" pitchFamily="34" charset="0"/>
              </a:rPr>
              <a:t>Quả</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trứng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nở</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ra</a:t>
            </a: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là</a:t>
            </a: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lớn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lên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thành</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trưởng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thành</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nhìn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thấy</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gì</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khi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vào</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buổi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tối</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gáy</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vào</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buổi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sáng</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bắt</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sâu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bới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giun</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5" name="组合 11">
            <a:extLst>
              <a:ext uri="{FF2B5EF4-FFF2-40B4-BE49-F238E27FC236}">
                <a16:creationId xmlns:a16="http://schemas.microsoft.com/office/drawing/2014/main" xmlns="" id="{9BDFDF63-BE9C-C398-76AE-44A46CAF0DD2}"/>
              </a:ext>
            </a:extLst>
          </p:cNvPr>
          <p:cNvGrpSpPr/>
          <p:nvPr/>
        </p:nvGrpSpPr>
        <p:grpSpPr>
          <a:xfrm>
            <a:off x="1482436" y="322801"/>
            <a:ext cx="7970594" cy="1031185"/>
            <a:chOff x="5261" y="3406"/>
            <a:chExt cx="8762" cy="4035"/>
          </a:xfrm>
        </p:grpSpPr>
        <p:grpSp>
          <p:nvGrpSpPr>
            <p:cNvPr id="6" name="组合 8">
              <a:extLst>
                <a:ext uri="{FF2B5EF4-FFF2-40B4-BE49-F238E27FC236}">
                  <a16:creationId xmlns:a16="http://schemas.microsoft.com/office/drawing/2014/main" xmlns="" id="{10B7B213-3A91-3543-D1B4-DCD50E26C876}"/>
                </a:ext>
              </a:extLst>
            </p:cNvPr>
            <p:cNvGrpSpPr/>
            <p:nvPr/>
          </p:nvGrpSpPr>
          <p:grpSpPr>
            <a:xfrm>
              <a:off x="5261" y="3406"/>
              <a:ext cx="8762" cy="4035"/>
              <a:chOff x="5219" y="2121"/>
              <a:chExt cx="8762" cy="4035"/>
            </a:xfrm>
          </p:grpSpPr>
          <p:cxnSp>
            <p:nvCxnSpPr>
              <p:cNvPr id="8" name="直接连接符 1">
                <a:extLst>
                  <a:ext uri="{FF2B5EF4-FFF2-40B4-BE49-F238E27FC236}">
                    <a16:creationId xmlns:a16="http://schemas.microsoft.com/office/drawing/2014/main" xmlns="" id="{78843AE3-D6A3-4C4A-274B-98A4EF24CA7F}"/>
                  </a:ext>
                </a:extLst>
              </p:cNvPr>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9" name="直接连接符 2">
                <a:extLst>
                  <a:ext uri="{FF2B5EF4-FFF2-40B4-BE49-F238E27FC236}">
                    <a16:creationId xmlns:a16="http://schemas.microsoft.com/office/drawing/2014/main" xmlns="" id="{5B2512DD-6CEF-1579-07FE-16EA01B4AF36}"/>
                  </a:ext>
                </a:extLst>
              </p:cNvPr>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0" name="直接连接符 5">
                <a:extLst>
                  <a:ext uri="{FF2B5EF4-FFF2-40B4-BE49-F238E27FC236}">
                    <a16:creationId xmlns:a16="http://schemas.microsoft.com/office/drawing/2014/main" xmlns="" id="{B56FCC0B-7845-CEFD-AF6A-11C6A1D24BC1}"/>
                  </a:ext>
                </a:extLst>
              </p:cNvPr>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6">
                <a:extLst>
                  <a:ext uri="{FF2B5EF4-FFF2-40B4-BE49-F238E27FC236}">
                    <a16:creationId xmlns:a16="http://schemas.microsoft.com/office/drawing/2014/main" xmlns="" id="{B79C51B8-88D3-61E5-FDA5-49955EABDBB8}"/>
                  </a:ext>
                </a:extLst>
              </p:cNvPr>
              <p:cNvCxnSpPr/>
              <p:nvPr/>
            </p:nvCxnSpPr>
            <p:spPr>
              <a:xfrm>
                <a:off x="5219" y="2124"/>
                <a:ext cx="3179"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7" name="直接连接符 10">
              <a:extLst>
                <a:ext uri="{FF2B5EF4-FFF2-40B4-BE49-F238E27FC236}">
                  <a16:creationId xmlns:a16="http://schemas.microsoft.com/office/drawing/2014/main" xmlns="" id="{C78DD81A-CF95-6F09-CBA1-F2817AF4A3D0}"/>
                </a:ext>
              </a:extLst>
            </p:cNvPr>
            <p:cNvCxnSpPr/>
            <p:nvPr/>
          </p:nvCxnSpPr>
          <p:spPr>
            <a:xfrm>
              <a:off x="10872" y="3433"/>
              <a:ext cx="3136"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12" name="文本框 21">
            <a:extLst>
              <a:ext uri="{FF2B5EF4-FFF2-40B4-BE49-F238E27FC236}">
                <a16:creationId xmlns:a16="http://schemas.microsoft.com/office/drawing/2014/main" xmlns="" id="{47A0E0EC-86C4-38F0-E38D-89E6BF46D2B5}"/>
              </a:ext>
            </a:extLst>
          </p:cNvPr>
          <p:cNvSpPr txBox="1"/>
          <p:nvPr/>
        </p:nvSpPr>
        <p:spPr>
          <a:xfrm>
            <a:off x="1634836" y="479901"/>
            <a:ext cx="7624214" cy="705230"/>
          </a:xfrm>
          <a:prstGeom prst="rect">
            <a:avLst/>
          </a:prstGeom>
          <a:noFill/>
        </p:spPr>
        <p:txBody>
          <a:bodyPr wrap="square" lIns="91247" tIns="45675" rIns="91247" bIns="45675" rtlCol="0">
            <a:spAutoFit/>
          </a:bodyPr>
          <a:lstStyle/>
          <a:p>
            <a:pPr algn="ctr" defTabSz="912587">
              <a:lnSpc>
                <a:spcPct val="130000"/>
              </a:lnSpc>
            </a:pPr>
            <a:r>
              <a:rPr lang="en-US" altLang="zh-CN" sz="3333" b="1" dirty="0">
                <a:solidFill>
                  <a:srgbClr val="F79646">
                    <a:lumMod val="75000"/>
                  </a:srgbClr>
                </a:solidFill>
                <a:ea typeface="宋体" panose="02010600030101010101" pitchFamily="2" charset="-122"/>
              </a:rPr>
              <a:t>TRẮC NGHIỆM TRẢ LỜI NGẮN</a:t>
            </a:r>
          </a:p>
        </p:txBody>
      </p:sp>
      <p:pic>
        <p:nvPicPr>
          <p:cNvPr id="13" name="图片 17" descr="花">
            <a:extLst>
              <a:ext uri="{FF2B5EF4-FFF2-40B4-BE49-F238E27FC236}">
                <a16:creationId xmlns:a16="http://schemas.microsoft.com/office/drawing/2014/main" xmlns="" id="{13BCB11E-C3AD-930E-ECCF-15D0E2166F86}"/>
              </a:ext>
            </a:extLst>
          </p:cNvPr>
          <p:cNvPicPr>
            <a:picLocks noChangeAspect="1"/>
          </p:cNvPicPr>
          <p:nvPr/>
        </p:nvPicPr>
        <p:blipFill>
          <a:blip r:embed="rId2"/>
          <a:stretch>
            <a:fillRect/>
          </a:stretch>
        </p:blipFill>
        <p:spPr>
          <a:xfrm>
            <a:off x="8610600" y="-119599"/>
            <a:ext cx="1229995" cy="1103631"/>
          </a:xfrm>
          <a:prstGeom prst="rect">
            <a:avLst/>
          </a:prstGeom>
        </p:spPr>
      </p:pic>
      <p:pic>
        <p:nvPicPr>
          <p:cNvPr id="14" name="图片 23" descr="花2">
            <a:extLst>
              <a:ext uri="{FF2B5EF4-FFF2-40B4-BE49-F238E27FC236}">
                <a16:creationId xmlns:a16="http://schemas.microsoft.com/office/drawing/2014/main" xmlns="" id="{1864957B-3A2A-FC65-DFC5-AAF252E69E34}"/>
              </a:ext>
            </a:extLst>
          </p:cNvPr>
          <p:cNvPicPr>
            <a:picLocks noChangeAspect="1"/>
          </p:cNvPicPr>
          <p:nvPr/>
        </p:nvPicPr>
        <p:blipFill>
          <a:blip r:embed="rId3"/>
          <a:stretch>
            <a:fillRect/>
          </a:stretch>
        </p:blipFill>
        <p:spPr>
          <a:xfrm>
            <a:off x="6026983" y="32916"/>
            <a:ext cx="495607" cy="501639"/>
          </a:xfrm>
          <a:prstGeom prst="rect">
            <a:avLst/>
          </a:prstGeom>
        </p:spPr>
      </p:pic>
      <p:sp>
        <p:nvSpPr>
          <p:cNvPr id="15" name="TextBox 14">
            <a:extLst>
              <a:ext uri="{FF2B5EF4-FFF2-40B4-BE49-F238E27FC236}">
                <a16:creationId xmlns:a16="http://schemas.microsoft.com/office/drawing/2014/main" xmlns="" id="{4F90451E-4B6B-E27C-0398-CC79EFA6D070}"/>
              </a:ext>
            </a:extLst>
          </p:cNvPr>
          <p:cNvSpPr txBox="1"/>
          <p:nvPr/>
        </p:nvSpPr>
        <p:spPr>
          <a:xfrm>
            <a:off x="1267283" y="5819740"/>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1</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16">
            <a:extLst>
              <a:ext uri="{FF2B5EF4-FFF2-40B4-BE49-F238E27FC236}">
                <a16:creationId xmlns:a16="http://schemas.microsoft.com/office/drawing/2014/main" xmlns="" id="{D040FA5A-555D-4B77-9BA1-0EF62096D345}"/>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28</a:t>
            </a:fld>
            <a:endParaRPr lang="zh-CN" altLang="en-US" b="1" dirty="0">
              <a:solidFill>
                <a:srgbClr val="FF0000"/>
              </a:solidFill>
            </a:endParaRPr>
          </a:p>
        </p:txBody>
      </p:sp>
    </p:spTree>
    <p:extLst>
      <p:ext uri="{BB962C8B-B14F-4D97-AF65-F5344CB8AC3E}">
        <p14:creationId xmlns:p14="http://schemas.microsoft.com/office/powerpoint/2010/main" val="3477227452"/>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795E6F7-63B2-615E-9604-1D40292FA6C2}"/>
              </a:ext>
            </a:extLst>
          </p:cNvPr>
          <p:cNvSpPr txBox="1"/>
          <p:nvPr/>
        </p:nvSpPr>
        <p:spPr>
          <a:xfrm>
            <a:off x="1197428" y="578973"/>
            <a:ext cx="9797143" cy="4524315"/>
          </a:xfrm>
          <a:prstGeom prst="rect">
            <a:avLst/>
          </a:prstGeom>
          <a:noFill/>
        </p:spPr>
        <p:txBody>
          <a:bodyPr wrap="square">
            <a:spAutoFit/>
          </a:bodyPr>
          <a:lstStyle/>
          <a:p>
            <a:pPr marL="0" marR="0" algn="just">
              <a:lnSpc>
                <a:spcPct val="150000"/>
              </a:lnSpc>
              <a:spcBef>
                <a:spcPts val="0"/>
              </a:spcBef>
              <a:spcAft>
                <a:spcPts val="0"/>
              </a:spcAft>
            </a:pPr>
            <a:r>
              <a:rPr lang="en-US" sz="32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3200" b="1" kern="100" dirty="0">
                <a:effectLst/>
                <a:latin typeface="Calibri" panose="020F0502020204030204" pitchFamily="34" charset="0"/>
                <a:ea typeface="Calibri" panose="020F0502020204030204" pitchFamily="34" charset="0"/>
                <a:cs typeface="Calibri" panose="020F0502020204030204" pitchFamily="34" charset="0"/>
              </a:rPr>
              <a:t> </a:t>
            </a:r>
            <a:r>
              <a:rPr lang="en-US" sz="3200" b="1" kern="100" dirty="0" smtClean="0">
                <a:effectLst/>
                <a:latin typeface="Calibri" panose="020F0502020204030204" pitchFamily="34" charset="0"/>
                <a:ea typeface="Calibri" panose="020F0502020204030204" pitchFamily="34" charset="0"/>
                <a:cs typeface="Calibri" panose="020F0502020204030204" pitchFamily="34" charset="0"/>
              </a:rPr>
              <a:t>12:</a:t>
            </a:r>
            <a:r>
              <a:rPr lang="en-US" sz="32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Trong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các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đặc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điểm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sau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3200" kern="100" dirty="0">
                <a:effectLst/>
                <a:latin typeface="Calibri" panose="020F0502020204030204" pitchFamily="34" charset="0"/>
                <a:ea typeface="Calibri" panose="020F0502020204030204" pitchFamily="34" charset="0"/>
                <a:cs typeface="Calibri" panose="020F0502020204030204" pitchFamily="34" charset="0"/>
              </a:rPr>
              <a:t> bao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đặc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điểm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3200" kern="100" dirty="0">
                <a:effectLst/>
                <a:latin typeface="Calibri" panose="020F0502020204030204" pitchFamily="34" charset="0"/>
                <a:ea typeface="Calibri" panose="020F0502020204030204" pitchFamily="34" charset="0"/>
                <a:cs typeface="Calibri" panose="020F0502020204030204" pitchFamily="34" charset="0"/>
              </a:rPr>
              <a:t> ở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trưởng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thứ</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cấp</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3200" kern="100" dirty="0" err="1">
                <a:effectLst/>
                <a:latin typeface="Calibri" panose="020F0502020204030204" pitchFamily="34" charset="0"/>
                <a:ea typeface="Calibri" panose="020F0502020204030204" pitchFamily="34" charset="0"/>
                <a:cs typeface="Calibri" panose="020F0502020204030204" pitchFamily="34" charset="0"/>
              </a:rPr>
              <a:t>làm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tăng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kích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thước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chiều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dài</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cây</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3200" kern="100" dirty="0" err="1">
                <a:effectLst/>
                <a:latin typeface="Calibri" panose="020F0502020204030204" pitchFamily="34" charset="0"/>
                <a:ea typeface="Calibri" panose="020F0502020204030204" pitchFamily="34" charset="0"/>
                <a:cs typeface="Calibri" panose="020F0502020204030204" pitchFamily="34" charset="0"/>
              </a:rPr>
              <a:t>diễn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ra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hoạt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động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mô</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phân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đỉnh</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3200" kern="100" dirty="0" err="1">
                <a:effectLst/>
                <a:latin typeface="Calibri" panose="020F0502020204030204" pitchFamily="34" charset="0"/>
                <a:ea typeface="Calibri" panose="020F0502020204030204" pitchFamily="34" charset="0"/>
                <a:cs typeface="Calibri" panose="020F0502020204030204" pitchFamily="34" charset="0"/>
              </a:rPr>
              <a:t>diễn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ra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cả</a:t>
            </a:r>
            <a:r>
              <a:rPr lang="en-US" sz="3200" kern="100" dirty="0">
                <a:effectLst/>
                <a:latin typeface="Calibri" panose="020F0502020204030204" pitchFamily="34" charset="0"/>
                <a:ea typeface="Calibri" panose="020F0502020204030204" pitchFamily="34" charset="0"/>
                <a:cs typeface="Calibri" panose="020F0502020204030204" pitchFamily="34" charset="0"/>
              </a:rPr>
              <a:t> ở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cây</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Một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lá</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mầm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và</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cây</a:t>
            </a:r>
            <a:r>
              <a:rPr lang="en-US" sz="3200" kern="100" dirty="0">
                <a:effectLst/>
                <a:latin typeface="Calibri" panose="020F0502020204030204" pitchFamily="34" charset="0"/>
                <a:ea typeface="Calibri" panose="020F0502020204030204" pitchFamily="34" charset="0"/>
                <a:cs typeface="Calibri" panose="020F0502020204030204" pitchFamily="34" charset="0"/>
              </a:rPr>
              <a:t> Hai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lá</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mầm</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3200" kern="100" dirty="0" err="1">
                <a:effectLst/>
                <a:latin typeface="Calibri" panose="020F0502020204030204" pitchFamily="34" charset="0"/>
                <a:ea typeface="Calibri" panose="020F0502020204030204" pitchFamily="34" charset="0"/>
                <a:cs typeface="Calibri" panose="020F0502020204030204" pitchFamily="34" charset="0"/>
              </a:rPr>
              <a:t>diễn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ra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hoạt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động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tầng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bần</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37D211E5-4670-8E99-507F-9050A6BB6A98}"/>
              </a:ext>
            </a:extLst>
          </p:cNvPr>
          <p:cNvSpPr txBox="1"/>
          <p:nvPr/>
        </p:nvSpPr>
        <p:spPr>
          <a:xfrm>
            <a:off x="1452340" y="5569369"/>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1</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xmlns="" id="{3E8806FD-B1DC-4649-9FC6-214D6FCAAAEA}"/>
              </a:ext>
            </a:extLst>
          </p:cNvPr>
          <p:cNvSpPr>
            <a:spLocks noGrp="1"/>
          </p:cNvSpPr>
          <p:nvPr>
            <p:ph type="sldNum" sz="quarter" idx="12"/>
          </p:nvPr>
        </p:nvSpPr>
        <p:spPr/>
        <p:txBody>
          <a:bodyPr/>
          <a:lstStyle/>
          <a:p>
            <a:fld id="{A7CD31F4-64FA-4BA0-9498-67783267A8C8}" type="slidenum">
              <a:rPr lang="en-US" b="1" smtClean="0">
                <a:solidFill>
                  <a:srgbClr val="FF0000"/>
                </a:solidFill>
              </a:rPr>
              <a:t>29</a:t>
            </a:fld>
            <a:endParaRPr lang="en-US" b="1" dirty="0">
              <a:solidFill>
                <a:srgbClr val="FF0000"/>
              </a:solidFill>
            </a:endParaRPr>
          </a:p>
        </p:txBody>
      </p:sp>
    </p:spTree>
    <p:extLst>
      <p:ext uri="{BB962C8B-B14F-4D97-AF65-F5344CB8AC3E}">
        <p14:creationId xmlns:p14="http://schemas.microsoft.com/office/powerpoint/2010/main" val="25698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5A0E20F6-B16D-40EB-DFB4-C145DF723DCA}"/>
              </a:ext>
            </a:extLst>
          </p:cNvPr>
          <p:cNvSpPr/>
          <p:nvPr/>
        </p:nvSpPr>
        <p:spPr>
          <a:xfrm>
            <a:off x="769382" y="3555256"/>
            <a:ext cx="3644745" cy="492525"/>
          </a:xfrm>
          <a:custGeom>
            <a:avLst/>
            <a:gdLst>
              <a:gd name="connsiteX0" fmla="*/ 3614637 w 3644745"/>
              <a:gd name="connsiteY0" fmla="*/ 71566 h 491737"/>
              <a:gd name="connsiteX1" fmla="*/ 2896180 w 3644745"/>
              <a:gd name="connsiteY1" fmla="*/ 6252 h 491737"/>
              <a:gd name="connsiteX2" fmla="*/ 1851151 w 3644745"/>
              <a:gd name="connsiteY2" fmla="*/ 147766 h 491737"/>
              <a:gd name="connsiteX3" fmla="*/ 642837 w 3644745"/>
              <a:gd name="connsiteY3" fmla="*/ 267509 h 491737"/>
              <a:gd name="connsiteX4" fmla="*/ 580 w 3644745"/>
              <a:gd name="connsiteY4" fmla="*/ 71566 h 491737"/>
              <a:gd name="connsiteX5" fmla="*/ 566637 w 3644745"/>
              <a:gd name="connsiteY5" fmla="*/ 430795 h 491737"/>
              <a:gd name="connsiteX6" fmla="*/ 2297465 w 3644745"/>
              <a:gd name="connsiteY6" fmla="*/ 419909 h 491737"/>
              <a:gd name="connsiteX7" fmla="*/ 3386037 w 3644745"/>
              <a:gd name="connsiteY7" fmla="*/ 474338 h 491737"/>
              <a:gd name="connsiteX8" fmla="*/ 3614637 w 3644745"/>
              <a:gd name="connsiteY8" fmla="*/ 71566 h 49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4745" h="491737">
                <a:moveTo>
                  <a:pt x="3614637" y="71566"/>
                </a:moveTo>
                <a:cubicBezTo>
                  <a:pt x="3532994" y="-6448"/>
                  <a:pt x="3190094" y="-6448"/>
                  <a:pt x="2896180" y="6252"/>
                </a:cubicBezTo>
                <a:cubicBezTo>
                  <a:pt x="2602266" y="18952"/>
                  <a:pt x="2226708" y="104223"/>
                  <a:pt x="1851151" y="147766"/>
                </a:cubicBezTo>
                <a:cubicBezTo>
                  <a:pt x="1475594" y="191309"/>
                  <a:pt x="951265" y="280209"/>
                  <a:pt x="642837" y="267509"/>
                </a:cubicBezTo>
                <a:cubicBezTo>
                  <a:pt x="334409" y="254809"/>
                  <a:pt x="13280" y="44352"/>
                  <a:pt x="580" y="71566"/>
                </a:cubicBezTo>
                <a:cubicBezTo>
                  <a:pt x="-12120" y="98780"/>
                  <a:pt x="183823" y="372738"/>
                  <a:pt x="566637" y="430795"/>
                </a:cubicBezTo>
                <a:cubicBezTo>
                  <a:pt x="949451" y="488852"/>
                  <a:pt x="1827565" y="412652"/>
                  <a:pt x="2297465" y="419909"/>
                </a:cubicBezTo>
                <a:cubicBezTo>
                  <a:pt x="2767365" y="427166"/>
                  <a:pt x="3162880" y="532395"/>
                  <a:pt x="3386037" y="474338"/>
                </a:cubicBezTo>
                <a:cubicBezTo>
                  <a:pt x="3609194" y="416281"/>
                  <a:pt x="3696280" y="149580"/>
                  <a:pt x="3614637" y="71566"/>
                </a:cubicBezTo>
                <a:close/>
              </a:path>
            </a:pathLst>
          </a:cu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xmlns="" id="{CD6603B7-3BE2-A557-7F85-C5FBFA744D2A}"/>
              </a:ext>
            </a:extLst>
          </p:cNvPr>
          <p:cNvSpPr/>
          <p:nvPr/>
        </p:nvSpPr>
        <p:spPr>
          <a:xfrm>
            <a:off x="7777875" y="3392758"/>
            <a:ext cx="3760983" cy="511629"/>
          </a:xfrm>
          <a:custGeom>
            <a:avLst/>
            <a:gdLst>
              <a:gd name="connsiteX0" fmla="*/ 136039 w 3154802"/>
              <a:gd name="connsiteY0" fmla="*/ 97972 h 717809"/>
              <a:gd name="connsiteX1" fmla="*/ 865382 w 3154802"/>
              <a:gd name="connsiteY1" fmla="*/ 0 h 717809"/>
              <a:gd name="connsiteX2" fmla="*/ 865382 w 3154802"/>
              <a:gd name="connsiteY2" fmla="*/ 0 h 717809"/>
              <a:gd name="connsiteX3" fmla="*/ 2367611 w 3154802"/>
              <a:gd name="connsiteY3" fmla="*/ 195943 h 717809"/>
              <a:gd name="connsiteX4" fmla="*/ 3151382 w 3154802"/>
              <a:gd name="connsiteY4" fmla="*/ 65314 h 717809"/>
              <a:gd name="connsiteX5" fmla="*/ 2084582 w 3154802"/>
              <a:gd name="connsiteY5" fmla="*/ 544286 h 717809"/>
              <a:gd name="connsiteX6" fmla="*/ 1083096 w 3154802"/>
              <a:gd name="connsiteY6" fmla="*/ 533400 h 717809"/>
              <a:gd name="connsiteX7" fmla="*/ 190468 w 3154802"/>
              <a:gd name="connsiteY7" fmla="*/ 696686 h 717809"/>
              <a:gd name="connsiteX8" fmla="*/ 234011 w 3154802"/>
              <a:gd name="connsiteY8" fmla="*/ 674914 h 717809"/>
              <a:gd name="connsiteX9" fmla="*/ 5411 w 3154802"/>
              <a:gd name="connsiteY9" fmla="*/ 326572 h 717809"/>
              <a:gd name="connsiteX10" fmla="*/ 136039 w 3154802"/>
              <a:gd name="connsiteY10" fmla="*/ 97972 h 7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4802" h="717809">
                <a:moveTo>
                  <a:pt x="136039" y="97972"/>
                </a:moveTo>
                <a:lnTo>
                  <a:pt x="865382" y="0"/>
                </a:lnTo>
                <a:lnTo>
                  <a:pt x="865382" y="0"/>
                </a:lnTo>
                <a:cubicBezTo>
                  <a:pt x="1115753" y="32657"/>
                  <a:pt x="1986611" y="185057"/>
                  <a:pt x="2367611" y="195943"/>
                </a:cubicBezTo>
                <a:cubicBezTo>
                  <a:pt x="2748611" y="206829"/>
                  <a:pt x="3198554" y="7257"/>
                  <a:pt x="3151382" y="65314"/>
                </a:cubicBezTo>
                <a:cubicBezTo>
                  <a:pt x="3104211" y="123371"/>
                  <a:pt x="2429296" y="466272"/>
                  <a:pt x="2084582" y="544286"/>
                </a:cubicBezTo>
                <a:cubicBezTo>
                  <a:pt x="1739868" y="622300"/>
                  <a:pt x="1398782" y="508000"/>
                  <a:pt x="1083096" y="533400"/>
                </a:cubicBezTo>
                <a:cubicBezTo>
                  <a:pt x="767410" y="558800"/>
                  <a:pt x="331982" y="673100"/>
                  <a:pt x="190468" y="696686"/>
                </a:cubicBezTo>
                <a:cubicBezTo>
                  <a:pt x="48954" y="720272"/>
                  <a:pt x="264854" y="736600"/>
                  <a:pt x="234011" y="674914"/>
                </a:cubicBezTo>
                <a:cubicBezTo>
                  <a:pt x="203168" y="613228"/>
                  <a:pt x="28997" y="422729"/>
                  <a:pt x="5411" y="326572"/>
                </a:cubicBezTo>
                <a:cubicBezTo>
                  <a:pt x="-18175" y="230415"/>
                  <a:pt x="37160" y="164193"/>
                  <a:pt x="136039" y="97972"/>
                </a:cubicBezTo>
                <a:close/>
              </a:path>
            </a:pathLst>
          </a:cu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a:extLst>
              <a:ext uri="{FF2B5EF4-FFF2-40B4-BE49-F238E27FC236}">
                <a16:creationId xmlns:a16="http://schemas.microsoft.com/office/drawing/2014/main" xmlns="" id="{8B52E961-646E-6EBF-1298-E4EFEADA0F9D}"/>
              </a:ext>
            </a:extLst>
          </p:cNvPr>
          <p:cNvSpPr/>
          <p:nvPr/>
        </p:nvSpPr>
        <p:spPr>
          <a:xfrm>
            <a:off x="3993376" y="2209095"/>
            <a:ext cx="4205248" cy="284259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SINH TRƯỞNG VÀ PHÁT TRIỂN</a:t>
            </a:r>
          </a:p>
        </p:txBody>
      </p:sp>
      <p:sp>
        <p:nvSpPr>
          <p:cNvPr id="7" name="TextBox 6">
            <a:extLst>
              <a:ext uri="{FF2B5EF4-FFF2-40B4-BE49-F238E27FC236}">
                <a16:creationId xmlns:a16="http://schemas.microsoft.com/office/drawing/2014/main" xmlns="" id="{3DD66CEE-F525-F97B-516F-B660879A9638}"/>
              </a:ext>
            </a:extLst>
          </p:cNvPr>
          <p:cNvSpPr txBox="1"/>
          <p:nvPr/>
        </p:nvSpPr>
        <p:spPr>
          <a:xfrm>
            <a:off x="8796511" y="2716567"/>
            <a:ext cx="2399845" cy="646331"/>
          </a:xfrm>
          <a:prstGeom prst="rect">
            <a:avLst/>
          </a:prstGeom>
          <a:noFill/>
        </p:spPr>
        <p:txBody>
          <a:bodyPr wrap="square" rtlCol="0">
            <a:spAutoFit/>
          </a:bodyPr>
          <a:lstStyle/>
          <a:p>
            <a:r>
              <a:rPr lang="en-US" sz="3600" dirty="0" err="1"/>
              <a:t>Động</a:t>
            </a:r>
            <a:r>
              <a:rPr lang="en-US" sz="3600" dirty="0"/>
              <a:t> </a:t>
            </a:r>
            <a:r>
              <a:rPr lang="en-US" sz="3600" dirty="0" err="1"/>
              <a:t>vật</a:t>
            </a:r>
            <a:endParaRPr lang="en-US" sz="3600" dirty="0"/>
          </a:p>
        </p:txBody>
      </p:sp>
      <p:sp>
        <p:nvSpPr>
          <p:cNvPr id="8" name="TextBox 7">
            <a:extLst>
              <a:ext uri="{FF2B5EF4-FFF2-40B4-BE49-F238E27FC236}">
                <a16:creationId xmlns:a16="http://schemas.microsoft.com/office/drawing/2014/main" xmlns="" id="{872C7C34-F31A-03EA-46AA-43D752DAFEC2}"/>
              </a:ext>
            </a:extLst>
          </p:cNvPr>
          <p:cNvSpPr txBox="1"/>
          <p:nvPr/>
        </p:nvSpPr>
        <p:spPr>
          <a:xfrm>
            <a:off x="1593531" y="2908925"/>
            <a:ext cx="2399845" cy="646331"/>
          </a:xfrm>
          <a:prstGeom prst="rect">
            <a:avLst/>
          </a:prstGeom>
          <a:noFill/>
        </p:spPr>
        <p:txBody>
          <a:bodyPr wrap="square" rtlCol="0">
            <a:spAutoFit/>
          </a:bodyPr>
          <a:lstStyle/>
          <a:p>
            <a:r>
              <a:rPr lang="en-US" sz="3600" dirty="0" err="1"/>
              <a:t>Thực</a:t>
            </a:r>
            <a:r>
              <a:rPr lang="en-US" sz="3600" dirty="0"/>
              <a:t> </a:t>
            </a:r>
            <a:r>
              <a:rPr lang="en-US" sz="3600" dirty="0" err="1"/>
              <a:t>vật</a:t>
            </a:r>
            <a:endParaRPr lang="en-US" sz="3600" dirty="0"/>
          </a:p>
        </p:txBody>
      </p:sp>
      <p:sp>
        <p:nvSpPr>
          <p:cNvPr id="9" name="Slide Number Placeholder 10">
            <a:extLst>
              <a:ext uri="{FF2B5EF4-FFF2-40B4-BE49-F238E27FC236}">
                <a16:creationId xmlns:a16="http://schemas.microsoft.com/office/drawing/2014/main" xmlns="" id="{622AAF29-4559-4425-8162-78AD323AD69F}"/>
              </a:ext>
            </a:extLst>
          </p:cNvPr>
          <p:cNvSpPr txBox="1">
            <a:spLocks/>
          </p:cNvSpPr>
          <p:nvPr/>
        </p:nvSpPr>
        <p:spPr>
          <a:xfrm>
            <a:off x="93410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3</a:t>
            </a:fld>
            <a:endParaRPr lang="en-US" sz="1200" b="1" dirty="0">
              <a:solidFill>
                <a:srgbClr val="FF0000"/>
              </a:solidFill>
            </a:endParaRPr>
          </a:p>
        </p:txBody>
      </p:sp>
    </p:spTree>
    <p:extLst>
      <p:ext uri="{BB962C8B-B14F-4D97-AF65-F5344CB8AC3E}">
        <p14:creationId xmlns:p14="http://schemas.microsoft.com/office/powerpoint/2010/main" val="14499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4A9AD27-E2CA-14D1-9286-3BE66468EFC3}"/>
              </a:ext>
            </a:extLst>
          </p:cNvPr>
          <p:cNvSpPr txBox="1"/>
          <p:nvPr/>
        </p:nvSpPr>
        <p:spPr>
          <a:xfrm>
            <a:off x="1404257" y="1196979"/>
            <a:ext cx="8719457" cy="2308324"/>
          </a:xfrm>
          <a:prstGeom prst="rect">
            <a:avLst/>
          </a:prstGeom>
          <a:noFill/>
        </p:spPr>
        <p:txBody>
          <a:bodyPr wrap="square">
            <a:spAutoFit/>
          </a:bodyPr>
          <a:lstStyle/>
          <a:p>
            <a:pPr marL="0" marR="0" algn="just">
              <a:lnSpc>
                <a:spcPct val="150000"/>
              </a:lnSpc>
              <a:spcBef>
                <a:spcPts val="0"/>
              </a:spcBef>
              <a:spcAft>
                <a:spcPts val="0"/>
              </a:spcAft>
            </a:pPr>
            <a:r>
              <a:rPr lang="en-US" sz="32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3200" b="1" kern="100" dirty="0">
                <a:effectLst/>
                <a:latin typeface="Calibri" panose="020F0502020204030204" pitchFamily="34" charset="0"/>
                <a:ea typeface="Calibri" panose="020F0502020204030204" pitchFamily="34" charset="0"/>
                <a:cs typeface="Calibri" panose="020F0502020204030204" pitchFamily="34" charset="0"/>
              </a:rPr>
              <a:t> </a:t>
            </a:r>
            <a:r>
              <a:rPr lang="en-US" sz="3200" b="1" kern="100" dirty="0" smtClean="0">
                <a:effectLst/>
                <a:latin typeface="Calibri" panose="020F0502020204030204" pitchFamily="34" charset="0"/>
                <a:ea typeface="Calibri" panose="020F0502020204030204" pitchFamily="34" charset="0"/>
                <a:cs typeface="Calibri" panose="020F0502020204030204" pitchFamily="34" charset="0"/>
              </a:rPr>
              <a:t>13</a:t>
            </a:r>
            <a:r>
              <a:rPr lang="en-US" sz="3200" kern="100" dirty="0" smtClean="0">
                <a:effectLst/>
                <a:latin typeface="Calibri" panose="020F0502020204030204" pitchFamily="34" charset="0"/>
                <a:ea typeface="Calibri" panose="020F0502020204030204" pitchFamily="34" charset="0"/>
                <a:cs typeface="Calibri" panose="020F0502020204030204" pitchFamily="34"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Trong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các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loài</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sau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đây</a:t>
            </a:r>
            <a:r>
              <a:rPr lang="en-US" sz="3200" kern="100" dirty="0">
                <a:effectLst/>
                <a:latin typeface="Calibri" panose="020F0502020204030204" pitchFamily="34" charset="0"/>
                <a:ea typeface="Calibri" panose="020F0502020204030204" pitchFamily="34" charset="0"/>
                <a:cs typeface="Calibri" panose="020F0502020204030204" pitchFamily="34" charset="0"/>
              </a:rPr>
              <a:t>: Cua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đồng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ếch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đồng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sâu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bướm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châu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chấu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3200" kern="100" dirty="0">
                <a:effectLst/>
                <a:latin typeface="Calibri" panose="020F0502020204030204" pitchFamily="34" charset="0"/>
                <a:ea typeface="Calibri" panose="020F0502020204030204" pitchFamily="34" charset="0"/>
                <a:cs typeface="Calibri" panose="020F0502020204030204" pitchFamily="34" charset="0"/>
              </a:rPr>
              <a:t> bao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loài</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phát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triển</a:t>
            </a:r>
            <a:r>
              <a:rPr lang="en-US" sz="3200" kern="100" dirty="0">
                <a:effectLst/>
                <a:latin typeface="Calibri" panose="020F0502020204030204" pitchFamily="34" charset="0"/>
                <a:ea typeface="Calibri" panose="020F0502020204030204" pitchFamily="34" charset="0"/>
                <a:cs typeface="Calibri" panose="020F0502020204030204" pitchFamily="34" charset="0"/>
              </a:rPr>
              <a:t> qua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biến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thái</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hoàn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toàn</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xmlns="" id="{672B9EF0-36CC-6C21-4E43-B029FBF96B60}"/>
              </a:ext>
            </a:extLst>
          </p:cNvPr>
          <p:cNvSpPr txBox="1"/>
          <p:nvPr/>
        </p:nvSpPr>
        <p:spPr>
          <a:xfrm>
            <a:off x="2437992" y="3792029"/>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2</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xmlns="" id="{A540E903-687C-45C0-BA1C-4D6BF760ECB3}"/>
              </a:ext>
            </a:extLst>
          </p:cNvPr>
          <p:cNvSpPr>
            <a:spLocks noGrp="1"/>
          </p:cNvSpPr>
          <p:nvPr>
            <p:ph type="sldNum" sz="quarter" idx="12"/>
          </p:nvPr>
        </p:nvSpPr>
        <p:spPr/>
        <p:txBody>
          <a:bodyPr/>
          <a:lstStyle/>
          <a:p>
            <a:fld id="{A7CD31F4-64FA-4BA0-9498-67783267A8C8}" type="slidenum">
              <a:rPr lang="en-US" b="1" smtClean="0">
                <a:solidFill>
                  <a:srgbClr val="FF0000"/>
                </a:solidFill>
              </a:rPr>
              <a:t>30</a:t>
            </a:fld>
            <a:endParaRPr lang="en-US" b="1" dirty="0">
              <a:solidFill>
                <a:srgbClr val="FF0000"/>
              </a:solidFill>
            </a:endParaRPr>
          </a:p>
        </p:txBody>
      </p:sp>
    </p:spTree>
    <p:extLst>
      <p:ext uri="{BB962C8B-B14F-4D97-AF65-F5344CB8AC3E}">
        <p14:creationId xmlns:p14="http://schemas.microsoft.com/office/powerpoint/2010/main" val="2319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72B9EF0-36CC-6C21-4E43-B029FBF96B60}"/>
              </a:ext>
            </a:extLst>
          </p:cNvPr>
          <p:cNvSpPr txBox="1"/>
          <p:nvPr/>
        </p:nvSpPr>
        <p:spPr>
          <a:xfrm>
            <a:off x="5173571" y="5161845"/>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3</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41244801-BD00-B413-937A-80D1401352E4}"/>
              </a:ext>
            </a:extLst>
          </p:cNvPr>
          <p:cNvSpPr txBox="1"/>
          <p:nvPr/>
        </p:nvSpPr>
        <p:spPr>
          <a:xfrm>
            <a:off x="740229" y="733957"/>
            <a:ext cx="11059885" cy="4832092"/>
          </a:xfrm>
          <a:prstGeom prst="rect">
            <a:avLst/>
          </a:prstGeom>
          <a:noFill/>
        </p:spPr>
        <p:txBody>
          <a:bodyPr wrap="square">
            <a:spAutoFit/>
          </a:bodyPr>
          <a:lstStyle/>
          <a:p>
            <a:r>
              <a:rPr lang="en-US" sz="28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smtClean="0">
                <a:effectLst/>
                <a:latin typeface="Calibri" panose="020F0502020204030204" pitchFamily="34" charset="0"/>
                <a:ea typeface="Calibri" panose="020F0502020204030204" pitchFamily="34" charset="0"/>
                <a:cs typeface="Calibri" panose="020F0502020204030204" pitchFamily="34" charset="0"/>
              </a:rPr>
              <a:t>14.</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Trong các đặc điểm sau có bao nhiêu đặc điểm đúng với hormon</a:t>
            </a:r>
            <a:r>
              <a:rPr lang="en-US" sz="2800" dirty="0">
                <a:latin typeface="Calibri" panose="020F0502020204030204" pitchFamily="34" charset="0"/>
                <a:cs typeface="Calibri" panose="020F0502020204030204" pitchFamily="34" charset="0"/>
              </a:rPr>
              <a:t>e</a:t>
            </a:r>
            <a:r>
              <a:rPr lang="vi-VN" sz="2800" dirty="0">
                <a:latin typeface="Calibri" panose="020F0502020204030204" pitchFamily="34" charset="0"/>
                <a:cs typeface="Calibri" panose="020F0502020204030204" pitchFamily="34" charset="0"/>
              </a:rPr>
              <a:t> thực vật?</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(1) </a:t>
            </a:r>
            <a:r>
              <a:rPr lang="en-US" sz="2800" dirty="0" err="1">
                <a:latin typeface="Calibri" panose="020F0502020204030204" pitchFamily="34" charset="0"/>
                <a:cs typeface="Calibri" panose="020F0502020204030204" pitchFamily="34" charset="0"/>
              </a:rPr>
              <a:t>Phân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tử</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hữu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tổng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lượng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nhỏ</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thực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vật</a:t>
            </a:r>
            <a:r>
              <a:rPr lang="en-US" sz="2800" dirty="0">
                <a:latin typeface="Calibri" panose="020F0502020204030204" pitchFamily="34" charset="0"/>
                <a:cs typeface="Calibri" panose="020F0502020204030204" pitchFamily="34" charset="0"/>
              </a:rPr>
              <a:t>.</a:t>
            </a:r>
          </a:p>
          <a:p>
            <a:r>
              <a:rPr lang="en-US" sz="2800" dirty="0">
                <a:latin typeface="Calibri" panose="020F0502020204030204" pitchFamily="34" charset="0"/>
                <a:cs typeface="Calibri" panose="020F0502020204030204" pitchFamily="34" charset="0"/>
              </a:rPr>
              <a:t>(2) </a:t>
            </a:r>
            <a:r>
              <a:rPr lang="en-US" sz="2800" dirty="0" err="1">
                <a:latin typeface="Calibri" panose="020F0502020204030204" pitchFamily="34" charset="0"/>
                <a:cs typeface="Calibri" panose="020F0502020204030204" pitchFamily="34" charset="0"/>
              </a:rPr>
              <a:t>Điều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hòa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quá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trưởng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phát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triển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lí</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thực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hai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hướng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kích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thích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hoặc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ức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chế</a:t>
            </a:r>
            <a:r>
              <a:rPr lang="en-US" sz="2800" dirty="0">
                <a:latin typeface="Calibri" panose="020F0502020204030204" pitchFamily="34" charset="0"/>
                <a:cs typeface="Calibri" panose="020F0502020204030204" pitchFamily="34" charset="0"/>
              </a:rPr>
              <a:t>.</a:t>
            </a:r>
          </a:p>
          <a:p>
            <a:r>
              <a:rPr lang="vi-VN" sz="2800" dirty="0">
                <a:latin typeface="Calibri" panose="020F0502020204030204" pitchFamily="34" charset="0"/>
                <a:cs typeface="Calibri" panose="020F0502020204030204" pitchFamily="34" charset="0"/>
              </a:rPr>
              <a:t>(3)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hormon</a:t>
            </a:r>
            <a:r>
              <a:rPr lang="en-US" sz="2800" dirty="0">
                <a:latin typeface="Calibri" panose="020F0502020204030204" pitchFamily="34" charset="0"/>
                <a:cs typeface="Calibri" panose="020F0502020204030204" pitchFamily="34" charset="0"/>
              </a:rPr>
              <a:t>e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thực vật </a:t>
            </a:r>
            <a:r>
              <a:rPr lang="en-US" sz="2800" dirty="0" err="1">
                <a:latin typeface="Calibri" panose="020F0502020204030204" pitchFamily="34" charset="0"/>
                <a:cs typeface="Calibri" panose="020F0502020204030204" pitchFamily="34" charset="0"/>
              </a:rPr>
              <a:t>thường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động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riêng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nhau</a:t>
            </a:r>
            <a:r>
              <a:rPr lang="en-US" sz="2800" dirty="0">
                <a:latin typeface="Calibri" panose="020F0502020204030204" pitchFamily="34" charset="0"/>
                <a:cs typeface="Calibri" panose="020F0502020204030204" pitchFamily="34" charset="0"/>
              </a:rPr>
              <a:t>.</a:t>
            </a:r>
          </a:p>
          <a:p>
            <a:r>
              <a:rPr lang="vi-VN" sz="2800" dirty="0">
                <a:latin typeface="Calibri" panose="020F0502020204030204" pitchFamily="34" charset="0"/>
                <a:cs typeface="Calibri" panose="020F0502020204030204" pitchFamily="34" charset="0"/>
              </a:rPr>
              <a:t>(4) tính chuyên hóa rất </a:t>
            </a:r>
            <a:r>
              <a:rPr lang="en-US" sz="2800" dirty="0" err="1">
                <a:latin typeface="Calibri" panose="020F0502020204030204" pitchFamily="34" charset="0"/>
                <a:cs typeface="Calibri" panose="020F0502020204030204" pitchFamily="34" charset="0"/>
              </a:rPr>
              <a:t>thấp</a:t>
            </a:r>
            <a:r>
              <a:rPr lang="vi-VN" sz="2800" dirty="0">
                <a:latin typeface="Calibri" panose="020F0502020204030204" pitchFamily="34" charset="0"/>
                <a:cs typeface="Calibri" panose="020F0502020204030204" pitchFamily="34" charset="0"/>
              </a:rPr>
              <a:t>, mỗi loại hormon</a:t>
            </a:r>
            <a:r>
              <a:rPr lang="en-US" sz="2800" dirty="0">
                <a:latin typeface="Calibri" panose="020F0502020204030204" pitchFamily="34" charset="0"/>
                <a:cs typeface="Calibri" panose="020F0502020204030204" pitchFamily="34" charset="0"/>
              </a:rPr>
              <a:t>e </a:t>
            </a:r>
            <a:r>
              <a:rPr lang="en-US" sz="2800" dirty="0" err="1">
                <a:latin typeface="Calibri" panose="020F0502020204030204" pitchFamily="34" charset="0"/>
                <a:cs typeface="Calibri" panose="020F0502020204030204" pitchFamily="34" charset="0"/>
              </a:rPr>
              <a:t>đều</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có vai trò kích thích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ức chế</a:t>
            </a:r>
            <a:r>
              <a:rPr lang="en-US" sz="2800" dirty="0">
                <a:latin typeface="Calibri" panose="020F0502020204030204" pitchFamily="34" charset="0"/>
                <a:cs typeface="Calibri" panose="020F0502020204030204" pitchFamily="34" charset="0"/>
              </a:rPr>
              <a:t>.</a:t>
            </a:r>
          </a:p>
          <a:p>
            <a:r>
              <a:rPr lang="vi-VN" sz="2800" b="1"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xmlns="" id="{FEE79283-5798-4441-BF4C-E4E4A98F45C1}"/>
              </a:ext>
            </a:extLst>
          </p:cNvPr>
          <p:cNvSpPr>
            <a:spLocks noGrp="1"/>
          </p:cNvSpPr>
          <p:nvPr>
            <p:ph type="sldNum" sz="quarter" idx="12"/>
          </p:nvPr>
        </p:nvSpPr>
        <p:spPr/>
        <p:txBody>
          <a:bodyPr/>
          <a:lstStyle/>
          <a:p>
            <a:fld id="{A7CD31F4-64FA-4BA0-9498-67783267A8C8}" type="slidenum">
              <a:rPr lang="en-US" b="1" smtClean="0">
                <a:solidFill>
                  <a:srgbClr val="FF0000"/>
                </a:solidFill>
              </a:rPr>
              <a:t>31</a:t>
            </a:fld>
            <a:endParaRPr lang="en-US" b="1" dirty="0">
              <a:solidFill>
                <a:srgbClr val="FF0000"/>
              </a:solidFill>
            </a:endParaRPr>
          </a:p>
        </p:txBody>
      </p:sp>
    </p:spTree>
    <p:extLst>
      <p:ext uri="{BB962C8B-B14F-4D97-AF65-F5344CB8AC3E}">
        <p14:creationId xmlns:p14="http://schemas.microsoft.com/office/powerpoint/2010/main" val="18279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9591793-0C5E-C9D1-F01F-5FC4473FD41D}"/>
              </a:ext>
            </a:extLst>
          </p:cNvPr>
          <p:cNvSpPr txBox="1"/>
          <p:nvPr/>
        </p:nvSpPr>
        <p:spPr>
          <a:xfrm>
            <a:off x="963385" y="633402"/>
            <a:ext cx="10265229" cy="3970318"/>
          </a:xfrm>
          <a:prstGeom prst="rect">
            <a:avLst/>
          </a:prstGeom>
          <a:noFill/>
        </p:spPr>
        <p:txBody>
          <a:bodyPr wrap="square">
            <a:spAutoFit/>
          </a:bodyPr>
          <a:lstStyle/>
          <a:p>
            <a:pPr marL="0" marR="0" algn="just">
              <a:lnSpc>
                <a:spcPct val="150000"/>
              </a:lnSpc>
              <a:spcBef>
                <a:spcPts val="0"/>
              </a:spcBef>
              <a:spcAft>
                <a:spcPts val="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smtClean="0">
                <a:effectLst/>
                <a:latin typeface="Calibri" panose="020F0502020204030204" pitchFamily="34" charset="0"/>
                <a:ea typeface="Calibri" panose="020F0502020204030204" pitchFamily="34" charset="0"/>
                <a:cs typeface="Calibri" panose="020F0502020204030204" pitchFamily="34" charset="0"/>
              </a:rPr>
              <a:t>1</a:t>
            </a:r>
            <a:r>
              <a:rPr lang="en-US" sz="2800" b="1" kern="100" dirty="0" smtClean="0">
                <a:latin typeface="Calibri" panose="020F0502020204030204" pitchFamily="34" charset="0"/>
                <a:ea typeface="Calibri" panose="020F0502020204030204" pitchFamily="34" charset="0"/>
                <a:cs typeface="Calibri" panose="020F0502020204030204" pitchFamily="34" charset="0"/>
              </a:rPr>
              <a:t>5</a:t>
            </a:r>
            <a:r>
              <a:rPr lang="en-US" sz="2800" b="1" kern="100" dirty="0" smtClean="0">
                <a:effectLst/>
                <a:latin typeface="Calibri" panose="020F0502020204030204" pitchFamily="34" charset="0"/>
                <a:ea typeface="Calibri" panose="020F0502020204030204" pitchFamily="34" charset="0"/>
                <a:cs typeface="Calibri" panose="020F0502020204030204" pitchFamily="34"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Cho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các</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phát</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biểu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về</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sự</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trưởng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động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vật</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2800" kern="100" dirty="0">
                <a:effectLst/>
                <a:latin typeface="Calibri" panose="020F0502020204030204" pitchFamily="34" charset="0"/>
                <a:ea typeface="Calibri" panose="020F0502020204030204" pitchFamily="34" charset="0"/>
                <a:cs typeface="Calibri" panose="020F0502020204030204" pitchFamily="34" charset="0"/>
              </a:rPr>
              <a:t> bao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nhiêu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nhận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định</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đúng</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trăn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chiều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dài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cơ</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thể</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tăng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thêm</a:t>
            </a:r>
            <a:r>
              <a:rPr lang="en-US" sz="2800" kern="100" dirty="0">
                <a:effectLst/>
                <a:latin typeface="Calibri" panose="020F0502020204030204" pitchFamily="34" charset="0"/>
                <a:ea typeface="Calibri" panose="020F0502020204030204" pitchFamily="34" charset="0"/>
                <a:cs typeface="Calibri" panose="020F0502020204030204" pitchFamily="34" charset="0"/>
              </a:rPr>
              <a:t> 30cm</a:t>
            </a: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mái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đẻ</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thêm</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lứa</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trứng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mới</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chó</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cân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nặng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tăng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từ</a:t>
            </a:r>
            <a:r>
              <a:rPr lang="en-US" sz="2800" kern="100" dirty="0">
                <a:effectLst/>
                <a:latin typeface="Calibri" panose="020F0502020204030204" pitchFamily="34" charset="0"/>
                <a:ea typeface="Calibri" panose="020F0502020204030204" pitchFamily="34" charset="0"/>
                <a:cs typeface="Calibri" panose="020F0502020204030204" pitchFamily="34" charset="0"/>
              </a:rPr>
              <a:t> 3 kg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đến</a:t>
            </a:r>
            <a:r>
              <a:rPr lang="en-US" sz="2800" kern="100" dirty="0">
                <a:effectLst/>
                <a:latin typeface="Calibri" panose="020F0502020204030204" pitchFamily="34" charset="0"/>
                <a:ea typeface="Calibri" panose="020F0502020204030204" pitchFamily="34" charset="0"/>
                <a:cs typeface="Calibri" panose="020F0502020204030204" pitchFamily="34" charset="0"/>
              </a:rPr>
              <a:t> 5kg</a:t>
            </a: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công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mọc</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lông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vũ</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3402AACE-315A-F67C-5BB6-139B5C0BE3A5}"/>
              </a:ext>
            </a:extLst>
          </p:cNvPr>
          <p:cNvSpPr txBox="1"/>
          <p:nvPr/>
        </p:nvSpPr>
        <p:spPr>
          <a:xfrm>
            <a:off x="4020379" y="4777765"/>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2</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xmlns="" id="{443E516C-8410-4835-A79C-9A1F610EEC9B}"/>
              </a:ext>
            </a:extLst>
          </p:cNvPr>
          <p:cNvSpPr>
            <a:spLocks noGrp="1"/>
          </p:cNvSpPr>
          <p:nvPr>
            <p:ph type="sldNum" sz="quarter" idx="12"/>
          </p:nvPr>
        </p:nvSpPr>
        <p:spPr/>
        <p:txBody>
          <a:bodyPr/>
          <a:lstStyle/>
          <a:p>
            <a:fld id="{A7CD31F4-64FA-4BA0-9498-67783267A8C8}" type="slidenum">
              <a:rPr lang="en-US" b="1" smtClean="0">
                <a:solidFill>
                  <a:srgbClr val="FF0000"/>
                </a:solidFill>
              </a:rPr>
              <a:t>32</a:t>
            </a:fld>
            <a:endParaRPr lang="en-US" b="1" dirty="0">
              <a:solidFill>
                <a:srgbClr val="FF0000"/>
              </a:solidFill>
            </a:endParaRPr>
          </a:p>
        </p:txBody>
      </p:sp>
    </p:spTree>
    <p:extLst>
      <p:ext uri="{BB962C8B-B14F-4D97-AF65-F5344CB8AC3E}">
        <p14:creationId xmlns:p14="http://schemas.microsoft.com/office/powerpoint/2010/main" val="6947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E8913A6-6617-C4DD-34A8-A66C7CB06F34}"/>
              </a:ext>
            </a:extLst>
          </p:cNvPr>
          <p:cNvGraphicFramePr/>
          <p:nvPr>
            <p:extLst>
              <p:ext uri="{D42A27DB-BD31-4B8C-83A1-F6EECF244321}">
                <p14:modId xmlns:p14="http://schemas.microsoft.com/office/powerpoint/2010/main" val="244460603"/>
              </p:ext>
            </p:extLst>
          </p:nvPr>
        </p:nvGraphicFramePr>
        <p:xfrm>
          <a:off x="1483360" y="1743928"/>
          <a:ext cx="9946640" cy="4390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0">
            <a:extLst>
              <a:ext uri="{FF2B5EF4-FFF2-40B4-BE49-F238E27FC236}">
                <a16:creationId xmlns:a16="http://schemas.microsoft.com/office/drawing/2014/main" xmlns="" id="{B0E38D58-0682-46E1-AC5E-CEBF309F698A}"/>
              </a:ext>
            </a:extLst>
          </p:cNvPr>
          <p:cNvSpPr txBox="1">
            <a:spLocks/>
          </p:cNvSpPr>
          <p:nvPr/>
        </p:nvSpPr>
        <p:spPr>
          <a:xfrm>
            <a:off x="92648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4</a:t>
            </a:fld>
            <a:endParaRPr lang="en-US" sz="1200" b="1" dirty="0">
              <a:solidFill>
                <a:srgbClr val="FF0000"/>
              </a:solidFill>
            </a:endParaRPr>
          </a:p>
        </p:txBody>
      </p:sp>
      <p:sp>
        <p:nvSpPr>
          <p:cNvPr id="5" name="文本框 10">
            <a:extLst>
              <a:ext uri="{FF2B5EF4-FFF2-40B4-BE49-F238E27FC236}">
                <a16:creationId xmlns:a16="http://schemas.microsoft.com/office/drawing/2014/main" xmlns="" id="{6B1DF87A-A120-470F-B1F8-3D3D981E07FA}"/>
              </a:ext>
            </a:extLst>
          </p:cNvPr>
          <p:cNvSpPr txBox="1"/>
          <p:nvPr/>
        </p:nvSpPr>
        <p:spPr>
          <a:xfrm>
            <a:off x="1709463" y="606642"/>
            <a:ext cx="2405337"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BÁO</a:t>
            </a:r>
            <a:r>
              <a:rPr kumimoji="0" lang="en-US" altLang="zh-CN" sz="4000" b="1" i="0" u="none" strike="noStrike" kern="1200" cap="none" spc="0" normalizeH="0" noProof="0" dirty="0" smtClean="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 CÁO</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111144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a:extLst>
              <a:ext uri="{FF2B5EF4-FFF2-40B4-BE49-F238E27FC236}">
                <a16:creationId xmlns:a16="http://schemas.microsoft.com/office/drawing/2014/main" xmlns="" id="{6B1DF87A-A120-470F-B1F8-3D3D981E07FA}"/>
              </a:ext>
            </a:extLst>
          </p:cNvPr>
          <p:cNvSpPr txBox="1"/>
          <p:nvPr/>
        </p:nvSpPr>
        <p:spPr>
          <a:xfrm>
            <a:off x="1889572" y="1063842"/>
            <a:ext cx="3125773"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noProof="0" dirty="0" smtClean="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SẢN PHẨM</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402563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7A66D1E-0E8E-38A2-E3D3-5EA7A1B8B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92876"/>
          </a:xfrm>
          <a:prstGeom prst="rect">
            <a:avLst/>
          </a:prstGeom>
        </p:spPr>
      </p:pic>
      <p:sp>
        <p:nvSpPr>
          <p:cNvPr id="6" name="Slide Number Placeholder 5">
            <a:extLst>
              <a:ext uri="{FF2B5EF4-FFF2-40B4-BE49-F238E27FC236}">
                <a16:creationId xmlns:a16="http://schemas.microsoft.com/office/drawing/2014/main" xmlns="" id="{C3BC24C6-D257-499D-A359-6290B81C4A4A}"/>
              </a:ext>
            </a:extLst>
          </p:cNvPr>
          <p:cNvSpPr>
            <a:spLocks noGrp="1"/>
          </p:cNvSpPr>
          <p:nvPr>
            <p:ph type="sldNum" sz="quarter" idx="12"/>
          </p:nvPr>
        </p:nvSpPr>
        <p:spPr>
          <a:xfrm>
            <a:off x="9118600" y="6492875"/>
            <a:ext cx="2743200" cy="365125"/>
          </a:xfrm>
        </p:spPr>
        <p:txBody>
          <a:bodyPr/>
          <a:lstStyle/>
          <a:p>
            <a:fld id="{A7CD31F4-64FA-4BA0-9498-67783267A8C8}" type="slidenum">
              <a:rPr lang="en-US" b="1" smtClean="0">
                <a:solidFill>
                  <a:srgbClr val="FF0000"/>
                </a:solidFill>
              </a:rPr>
              <a:t>6</a:t>
            </a:fld>
            <a:endParaRPr lang="en-US" b="1" dirty="0">
              <a:solidFill>
                <a:srgbClr val="FF0000"/>
              </a:solidFill>
            </a:endParaRPr>
          </a:p>
        </p:txBody>
      </p:sp>
    </p:spTree>
    <p:extLst>
      <p:ext uri="{BB962C8B-B14F-4D97-AF65-F5344CB8AC3E}">
        <p14:creationId xmlns:p14="http://schemas.microsoft.com/office/powerpoint/2010/main" val="329375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FFC1379-FE1F-CE62-12F5-24D615147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xmlns="" id="{29D8977E-9D58-4A1C-A266-07DE12CE8506}"/>
              </a:ext>
            </a:extLst>
          </p:cNvPr>
          <p:cNvSpPr>
            <a:spLocks noGrp="1"/>
          </p:cNvSpPr>
          <p:nvPr>
            <p:ph type="sldNum" sz="quarter" idx="12"/>
          </p:nvPr>
        </p:nvSpPr>
        <p:spPr>
          <a:xfrm>
            <a:off x="9144000" y="6356350"/>
            <a:ext cx="2743200" cy="365125"/>
          </a:xfrm>
        </p:spPr>
        <p:txBody>
          <a:bodyPr/>
          <a:lstStyle/>
          <a:p>
            <a:fld id="{A7CD31F4-64FA-4BA0-9498-67783267A8C8}" type="slidenum">
              <a:rPr lang="en-US" b="1" smtClean="0">
                <a:solidFill>
                  <a:srgbClr val="FF0000"/>
                </a:solidFill>
              </a:rPr>
              <a:t>7</a:t>
            </a:fld>
            <a:endParaRPr lang="en-US" b="1" dirty="0">
              <a:solidFill>
                <a:srgbClr val="FF0000"/>
              </a:solidFill>
            </a:endParaRPr>
          </a:p>
        </p:txBody>
      </p:sp>
    </p:spTree>
    <p:extLst>
      <p:ext uri="{BB962C8B-B14F-4D97-AF65-F5344CB8AC3E}">
        <p14:creationId xmlns:p14="http://schemas.microsoft.com/office/powerpoint/2010/main" val="1678138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709463" y="440382"/>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4" name="Slide Number Placeholder 10">
            <a:extLst>
              <a:ext uri="{FF2B5EF4-FFF2-40B4-BE49-F238E27FC236}">
                <a16:creationId xmlns:a16="http://schemas.microsoft.com/office/drawing/2014/main" xmlns="" id="{B0E38D58-0682-46E1-AC5E-CEBF309F698A}"/>
              </a:ext>
            </a:extLst>
          </p:cNvPr>
          <p:cNvSpPr txBox="1">
            <a:spLocks/>
          </p:cNvSpPr>
          <p:nvPr/>
        </p:nvSpPr>
        <p:spPr>
          <a:xfrm>
            <a:off x="92648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8</a:t>
            </a:fld>
            <a:endParaRPr lang="en-US" sz="1200" b="1" dirty="0">
              <a:solidFill>
                <a:srgbClr val="FF0000"/>
              </a:solidFill>
            </a:endParaRPr>
          </a:p>
        </p:txBody>
      </p:sp>
      <p:sp>
        <p:nvSpPr>
          <p:cNvPr id="2" name="Flowchart: Punched Tape 1"/>
          <p:cNvSpPr/>
          <p:nvPr/>
        </p:nvSpPr>
        <p:spPr>
          <a:xfrm>
            <a:off x="4419599" y="678874"/>
            <a:ext cx="6317673" cy="1551708"/>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rgbClr val="0070C0"/>
                </a:solidFill>
              </a:rPr>
              <a:t>TRÒ CHƠI “TRANH TÀI TRI THỨC”</a:t>
            </a:r>
          </a:p>
          <a:p>
            <a:pPr algn="ctr"/>
            <a:r>
              <a:rPr lang="en-US" sz="3200" b="1" dirty="0" smtClean="0">
                <a:solidFill>
                  <a:srgbClr val="0070C0"/>
                </a:solidFill>
              </a:rPr>
              <a:t>(VÒNG 1)</a:t>
            </a:r>
            <a:endParaRPr lang="en-US" sz="3200" b="1" dirty="0">
              <a:solidFill>
                <a:srgbClr val="0070C0"/>
              </a:solidFill>
            </a:endParaRPr>
          </a:p>
        </p:txBody>
      </p:sp>
      <p:sp>
        <p:nvSpPr>
          <p:cNvPr id="5" name="Rectangle 4"/>
          <p:cNvSpPr/>
          <p:nvPr/>
        </p:nvSpPr>
        <p:spPr>
          <a:xfrm>
            <a:off x="855111" y="2926627"/>
            <a:ext cx="9781309" cy="18565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smtClean="0"/>
              <a:t>- </a:t>
            </a:r>
            <a:r>
              <a:rPr lang="en-US" sz="2800" b="1" dirty="0" smtClean="0"/>
              <a:t>Chia </a:t>
            </a:r>
            <a:r>
              <a:rPr lang="en-US" sz="2800" b="1" dirty="0" err="1" smtClean="0"/>
              <a:t>lớp</a:t>
            </a:r>
            <a:r>
              <a:rPr lang="en-US" sz="2800" b="1" dirty="0" smtClean="0"/>
              <a:t> </a:t>
            </a:r>
            <a:r>
              <a:rPr lang="en-US" sz="2800" b="1" dirty="0" err="1" smtClean="0"/>
              <a:t>thành</a:t>
            </a:r>
            <a:r>
              <a:rPr lang="en-US" sz="2800" b="1" dirty="0" smtClean="0"/>
              <a:t> 3 </a:t>
            </a:r>
            <a:r>
              <a:rPr lang="en-US" sz="2800" b="1" dirty="0" err="1" smtClean="0"/>
              <a:t>nhóm</a:t>
            </a:r>
            <a:r>
              <a:rPr lang="en-US" sz="2800" b="1" dirty="0" smtClean="0"/>
              <a:t> </a:t>
            </a:r>
            <a:r>
              <a:rPr lang="en-US" sz="2800" dirty="0" smtClean="0"/>
              <a:t>(</a:t>
            </a:r>
            <a:r>
              <a:rPr lang="en-US" sz="2800" dirty="0" err="1" smtClean="0"/>
              <a:t>nhóm</a:t>
            </a:r>
            <a:r>
              <a:rPr lang="en-US" sz="2800" dirty="0" smtClean="0"/>
              <a:t> 1, </a:t>
            </a:r>
            <a:r>
              <a:rPr lang="en-US" sz="2800" dirty="0" err="1" smtClean="0"/>
              <a:t>nhóm</a:t>
            </a:r>
            <a:r>
              <a:rPr lang="en-US" sz="2800" dirty="0" smtClean="0"/>
              <a:t> 2, </a:t>
            </a:r>
            <a:r>
              <a:rPr lang="en-US" sz="2800" dirty="0" err="1" smtClean="0"/>
              <a:t>nhóm</a:t>
            </a:r>
            <a:r>
              <a:rPr lang="en-US" sz="2800" dirty="0" smtClean="0"/>
              <a:t> 3). </a:t>
            </a:r>
          </a:p>
          <a:p>
            <a:pPr algn="just"/>
            <a:r>
              <a:rPr lang="en-US" sz="2800" dirty="0" smtClean="0">
                <a:latin typeface="Calibri" panose="020F0502020204030204" pitchFamily="34" charset="0"/>
                <a:cs typeface="Calibri" panose="020F0502020204030204" pitchFamily="34" charset="0"/>
              </a:rPr>
              <a:t>- </a:t>
            </a:r>
            <a:r>
              <a:rPr lang="en-US" sz="2800" b="1" dirty="0" err="1" smtClean="0">
                <a:latin typeface="Calibri" panose="020F0502020204030204" pitchFamily="34" charset="0"/>
                <a:cs typeface="Calibri" panose="020F0502020204030204" pitchFamily="34" charset="0"/>
              </a:rPr>
              <a:t>Luật</a:t>
            </a:r>
            <a:r>
              <a:rPr lang="en-US" sz="2800" b="1" dirty="0" smtClean="0">
                <a:latin typeface="Calibri" panose="020F0502020204030204" pitchFamily="34" charset="0"/>
                <a:cs typeface="Calibri" panose="020F0502020204030204" pitchFamily="34" charset="0"/>
              </a:rPr>
              <a:t> </a:t>
            </a:r>
            <a:r>
              <a:rPr lang="en-US" sz="2800" b="1" dirty="0" err="1" smtClean="0">
                <a:latin typeface="Calibri" panose="020F0502020204030204" pitchFamily="34" charset="0"/>
                <a:cs typeface="Calibri" panose="020F0502020204030204" pitchFamily="34" charset="0"/>
              </a:rPr>
              <a:t>chơi</a:t>
            </a:r>
            <a:r>
              <a:rPr lang="en-US" sz="2800" b="1" dirty="0" smtClean="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Các đội thi sẽ cùng nhau trả lời </a:t>
            </a:r>
            <a:r>
              <a:rPr lang="en-US" sz="2800" dirty="0">
                <a:latin typeface="Calibri" panose="020F0502020204030204" pitchFamily="34" charset="0"/>
                <a:cs typeface="Calibri" panose="020F0502020204030204" pitchFamily="34" charset="0"/>
              </a:rPr>
              <a:t>6</a:t>
            </a:r>
            <a:r>
              <a:rPr lang="vi-VN" sz="2800" dirty="0">
                <a:latin typeface="Calibri" panose="020F0502020204030204" pitchFamily="34" charset="0"/>
                <a:cs typeface="Calibri" panose="020F0502020204030204" pitchFamily="34" charset="0"/>
              </a:rPr>
              <a:t> câu hỏi trong SGK trang </a:t>
            </a:r>
            <a:r>
              <a:rPr lang="en-US" sz="2800" dirty="0">
                <a:latin typeface="Calibri" panose="020F0502020204030204" pitchFamily="34" charset="0"/>
                <a:cs typeface="Calibri" panose="020F0502020204030204" pitchFamily="34" charset="0"/>
              </a:rPr>
              <a:t>156</a:t>
            </a:r>
            <a:r>
              <a:rPr lang="vi-VN" sz="2800" dirty="0">
                <a:latin typeface="Calibri" panose="020F0502020204030204" pitchFamily="34" charset="0"/>
                <a:cs typeface="Calibri" panose="020F0502020204030204" pitchFamily="34" charset="0"/>
              </a:rPr>
              <a:t>. Mỗi đội sẽ chọn ngẫu nhiên một câu hỏi, sau khi GV đọc xong câu hỏi, đội thi sẽ có 30 giây để suy nghĩ và trả lời. Nếu trả lời đúng sẽ được 20 điểm, trả lời sai không bị trừ điểm; các đội còn lại giành quyền trả lời bằng cách </a:t>
            </a:r>
            <a:r>
              <a:rPr lang="vi-VN" sz="2800" dirty="0" smtClean="0">
                <a:latin typeface="Calibri" panose="020F0502020204030204" pitchFamily="34" charset="0"/>
                <a:cs typeface="Calibri" panose="020F0502020204030204" pitchFamily="34" charset="0"/>
              </a:rPr>
              <a:t>giơ</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tay</a:t>
            </a:r>
            <a:r>
              <a:rPr lang="vi-VN" sz="2800" dirty="0" smtClean="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nếu trả lời đúng sẽ được 10 điểm, trả lời sai không bị trừ điểm. </a:t>
            </a:r>
            <a:endParaRPr lang="en-US" sz="2800" dirty="0"/>
          </a:p>
        </p:txBody>
      </p:sp>
    </p:spTree>
    <p:extLst>
      <p:ext uri="{BB962C8B-B14F-4D97-AF65-F5344CB8AC3E}">
        <p14:creationId xmlns:p14="http://schemas.microsoft.com/office/powerpoint/2010/main" val="3800736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6B1DF87A-A120-470F-B1F8-3D3D981E07FA}"/>
              </a:ext>
            </a:extLst>
          </p:cNvPr>
          <p:cNvSpPr txBox="1"/>
          <p:nvPr/>
        </p:nvSpPr>
        <p:spPr>
          <a:xfrm>
            <a:off x="1689143" y="320457"/>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2" name="Rectangle 1"/>
          <p:cNvSpPr/>
          <p:nvPr/>
        </p:nvSpPr>
        <p:spPr>
          <a:xfrm>
            <a:off x="630621" y="1028343"/>
            <a:ext cx="11051627" cy="402546"/>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kumimoji="0" lang="vi-VN"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1.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ãy cho biết các loài động vật trong Hình 1 có kiểu phát triển gì? Dựa vào đâu để nhận biết kiểu phát triển đó ?</a:t>
            </a:r>
          </a:p>
        </p:txBody>
      </p:sp>
      <p:sp>
        <p:nvSpPr>
          <p:cNvPr id="5" name="TextBox 4">
            <a:extLst>
              <a:ext uri="{FF2B5EF4-FFF2-40B4-BE49-F238E27FC236}">
                <a16:creationId xmlns:a16="http://schemas.microsoft.com/office/drawing/2014/main" xmlns="" id="{4F437456-5F62-D8B4-43B8-03259E67A913}"/>
              </a:ext>
            </a:extLst>
          </p:cNvPr>
          <p:cNvSpPr txBox="1"/>
          <p:nvPr/>
        </p:nvSpPr>
        <p:spPr>
          <a:xfrm>
            <a:off x="531626" y="4176323"/>
            <a:ext cx="11150621" cy="2218428"/>
          </a:xfrm>
          <a:prstGeom prst="rect">
            <a:avLst/>
          </a:prstGeom>
          <a:solidFill>
            <a:schemeClr val="accent4">
              <a:lumMod val="20000"/>
              <a:lumOff val="80000"/>
            </a:schemeClr>
          </a:solidFill>
        </p:spPr>
        <p:txBody>
          <a:bodyPr wrap="square">
            <a:spAutoFit/>
          </a:bodyPr>
          <a:lstStyle/>
          <a:p>
            <a:pPr algn="just">
              <a:lnSpc>
                <a:spcPct val="120000"/>
              </a:lnSpc>
              <a:spcBef>
                <a:spcPts val="600"/>
              </a:spcBef>
            </a:pPr>
            <a:r>
              <a:rPr lang="vi-VN" b="1" dirty="0">
                <a:latin typeface="Calibri" panose="020F0502020204030204" pitchFamily="34" charset="0"/>
                <a:ea typeface="Calibri" panose="020F0502020204030204" pitchFamily="34" charset="0"/>
                <a:cs typeface="Calibri" panose="020F0502020204030204" pitchFamily="34" charset="0"/>
              </a:rPr>
              <a:t>- Hình (a): </a:t>
            </a:r>
            <a:r>
              <a:rPr lang="vi-VN" dirty="0">
                <a:latin typeface="Calibri" panose="020F0502020204030204" pitchFamily="34" charset="0"/>
                <a:ea typeface="Calibri" panose="020F0502020204030204" pitchFamily="34" charset="0"/>
                <a:cs typeface="Calibri" panose="020F0502020204030204" pitchFamily="34" charset="0"/>
              </a:rPr>
              <a:t>Phát triển qua </a:t>
            </a:r>
            <a:r>
              <a:rPr lang="vi-VN" dirty="0">
                <a:solidFill>
                  <a:srgbClr val="0070C0"/>
                </a:solidFill>
                <a:latin typeface="Calibri" panose="020F0502020204030204" pitchFamily="34" charset="0"/>
                <a:ea typeface="Calibri" panose="020F0502020204030204" pitchFamily="34" charset="0"/>
                <a:cs typeface="Calibri" panose="020F0502020204030204" pitchFamily="34" charset="0"/>
              </a:rPr>
              <a:t>biến thái không hoàn toàn</a:t>
            </a:r>
            <a:r>
              <a:rPr lang="vi-VN" dirty="0">
                <a:latin typeface="Calibri" panose="020F0502020204030204" pitchFamily="34" charset="0"/>
                <a:ea typeface="Calibri" panose="020F0502020204030204" pitchFamily="34" charset="0"/>
                <a:cs typeface="Calibri" panose="020F0502020204030204" pitchFamily="34" charset="0"/>
              </a:rPr>
              <a:t>, do ấu trùng có hình thái </a:t>
            </a:r>
            <a:r>
              <a:rPr lang="vi-VN" dirty="0">
                <a:solidFill>
                  <a:srgbClr val="C00000"/>
                </a:solidFill>
                <a:latin typeface="Calibri" panose="020F0502020204030204" pitchFamily="34" charset="0"/>
                <a:ea typeface="Calibri" panose="020F0502020204030204" pitchFamily="34" charset="0"/>
                <a:cs typeface="Calibri" panose="020F0502020204030204" pitchFamily="34" charset="0"/>
              </a:rPr>
              <a:t>gần giống </a:t>
            </a:r>
            <a:r>
              <a:rPr lang="vi-VN" dirty="0">
                <a:latin typeface="Calibri" panose="020F0502020204030204" pitchFamily="34" charset="0"/>
                <a:ea typeface="Calibri" panose="020F0502020204030204" pitchFamily="34" charset="0"/>
                <a:cs typeface="Calibri" panose="020F0502020204030204" pitchFamily="34" charset="0"/>
              </a:rPr>
              <a:t>con trưởng thành nhưng phát triển chưa hoàn thiện, trải qua nhiều lần lột xác, ấu trùng biến đổi thành con trưởng thành.</a:t>
            </a:r>
          </a:p>
          <a:p>
            <a:pPr algn="just">
              <a:lnSpc>
                <a:spcPct val="120000"/>
              </a:lnSpc>
              <a:spcBef>
                <a:spcPts val="600"/>
              </a:spcBef>
            </a:pPr>
            <a:r>
              <a:rPr lang="vi-VN" b="1" dirty="0">
                <a:latin typeface="Calibri" panose="020F0502020204030204" pitchFamily="34" charset="0"/>
                <a:ea typeface="Calibri" panose="020F0502020204030204" pitchFamily="34" charset="0"/>
                <a:cs typeface="Calibri" panose="020F0502020204030204" pitchFamily="34" charset="0"/>
              </a:rPr>
              <a:t>- Hình (b): </a:t>
            </a:r>
            <a:r>
              <a:rPr lang="vi-VN" dirty="0">
                <a:latin typeface="Calibri" panose="020F0502020204030204" pitchFamily="34" charset="0"/>
                <a:ea typeface="Calibri" panose="020F0502020204030204" pitchFamily="34" charset="0"/>
                <a:cs typeface="Calibri" panose="020F0502020204030204" pitchFamily="34" charset="0"/>
              </a:rPr>
              <a:t>Phát triển </a:t>
            </a:r>
            <a:r>
              <a:rPr lang="vi-VN" dirty="0">
                <a:solidFill>
                  <a:srgbClr val="0070C0"/>
                </a:solidFill>
                <a:latin typeface="Calibri" panose="020F0502020204030204" pitchFamily="34" charset="0"/>
                <a:ea typeface="Calibri" panose="020F0502020204030204" pitchFamily="34" charset="0"/>
                <a:cs typeface="Calibri" panose="020F0502020204030204" pitchFamily="34" charset="0"/>
              </a:rPr>
              <a:t>không qua biến thái</a:t>
            </a:r>
            <a:r>
              <a:rPr lang="vi-VN" dirty="0">
                <a:latin typeface="Calibri" panose="020F0502020204030204" pitchFamily="34" charset="0"/>
                <a:ea typeface="Calibri" panose="020F0502020204030204" pitchFamily="34" charset="0"/>
                <a:cs typeface="Calibri" panose="020F0502020204030204" pitchFamily="34" charset="0"/>
              </a:rPr>
              <a:t>, do con non nở ra từ trứng hoặc mới sinh có đặc điểm hình thái, cấu tạo và sinh lý </a:t>
            </a:r>
            <a:r>
              <a:rPr lang="vi-VN" dirty="0">
                <a:solidFill>
                  <a:srgbClr val="C00000"/>
                </a:solidFill>
                <a:latin typeface="Calibri" panose="020F0502020204030204" pitchFamily="34" charset="0"/>
                <a:ea typeface="Calibri" panose="020F0502020204030204" pitchFamily="34" charset="0"/>
                <a:cs typeface="Calibri" panose="020F0502020204030204" pitchFamily="34" charset="0"/>
              </a:rPr>
              <a:t>tương tự </a:t>
            </a:r>
            <a:r>
              <a:rPr lang="vi-VN" dirty="0">
                <a:latin typeface="Calibri" panose="020F0502020204030204" pitchFamily="34" charset="0"/>
                <a:ea typeface="Calibri" panose="020F0502020204030204" pitchFamily="34" charset="0"/>
                <a:cs typeface="Calibri" panose="020F0502020204030204" pitchFamily="34" charset="0"/>
              </a:rPr>
              <a:t>con trưởng thành.</a:t>
            </a:r>
          </a:p>
          <a:p>
            <a:pPr algn="just">
              <a:lnSpc>
                <a:spcPct val="120000"/>
              </a:lnSpc>
              <a:spcBef>
                <a:spcPts val="600"/>
              </a:spcBef>
            </a:pPr>
            <a:r>
              <a:rPr lang="vi-VN" b="1" dirty="0">
                <a:latin typeface="Calibri" panose="020F0502020204030204" pitchFamily="34" charset="0"/>
                <a:ea typeface="Calibri" panose="020F0502020204030204" pitchFamily="34" charset="0"/>
                <a:cs typeface="Calibri" panose="020F0502020204030204" pitchFamily="34" charset="0"/>
              </a:rPr>
              <a:t>- Hình (c): </a:t>
            </a:r>
            <a:r>
              <a:rPr lang="vi-VN" dirty="0">
                <a:latin typeface="Calibri" panose="020F0502020204030204" pitchFamily="34" charset="0"/>
                <a:ea typeface="Calibri" panose="020F0502020204030204" pitchFamily="34" charset="0"/>
                <a:cs typeface="Calibri" panose="020F0502020204030204" pitchFamily="34" charset="0"/>
              </a:rPr>
              <a:t>phát triển qua </a:t>
            </a:r>
            <a:r>
              <a:rPr lang="vi-VN" dirty="0">
                <a:solidFill>
                  <a:srgbClr val="0070C0"/>
                </a:solidFill>
                <a:latin typeface="Calibri" panose="020F0502020204030204" pitchFamily="34" charset="0"/>
                <a:ea typeface="Calibri" panose="020F0502020204030204" pitchFamily="34" charset="0"/>
                <a:cs typeface="Calibri" panose="020F0502020204030204" pitchFamily="34" charset="0"/>
              </a:rPr>
              <a:t>biến thái hoàn toàn</a:t>
            </a:r>
            <a:r>
              <a:rPr lang="vi-VN" dirty="0">
                <a:latin typeface="Calibri" panose="020F0502020204030204" pitchFamily="34" charset="0"/>
                <a:ea typeface="Calibri" panose="020F0502020204030204" pitchFamily="34" charset="0"/>
                <a:cs typeface="Calibri" panose="020F0502020204030204" pitchFamily="34" charset="0"/>
              </a:rPr>
              <a:t>, do ấu trùng có hình thái, cấu tạo và sinh lý </a:t>
            </a:r>
            <a:r>
              <a:rPr lang="vi-VN" dirty="0">
                <a:solidFill>
                  <a:srgbClr val="C00000"/>
                </a:solidFill>
                <a:latin typeface="Calibri" panose="020F0502020204030204" pitchFamily="34" charset="0"/>
                <a:ea typeface="Calibri" panose="020F0502020204030204" pitchFamily="34" charset="0"/>
                <a:cs typeface="Calibri" panose="020F0502020204030204" pitchFamily="34" charset="0"/>
              </a:rPr>
              <a:t>rất khác </a:t>
            </a:r>
            <a:r>
              <a:rPr lang="vi-VN" dirty="0">
                <a:latin typeface="Calibri" panose="020F0502020204030204" pitchFamily="34" charset="0"/>
                <a:ea typeface="Calibri" panose="020F0502020204030204" pitchFamily="34" charset="0"/>
                <a:cs typeface="Calibri" panose="020F0502020204030204" pitchFamily="34" charset="0"/>
              </a:rPr>
              <a:t>với con trưởng thành.</a:t>
            </a:r>
          </a:p>
        </p:txBody>
      </p:sp>
      <p:pic>
        <p:nvPicPr>
          <p:cNvPr id="27" name="Picture 26">
            <a:extLst>
              <a:ext uri="{FF2B5EF4-FFF2-40B4-BE49-F238E27FC236}">
                <a16:creationId xmlns:a16="http://schemas.microsoft.com/office/drawing/2014/main" xmlns="" id="{F5D5F3D4-AB4C-0B37-90CB-33CDFA5277C7}"/>
              </a:ext>
            </a:extLst>
          </p:cNvPr>
          <p:cNvPicPr>
            <a:picLocks noChangeAspect="1"/>
          </p:cNvPicPr>
          <p:nvPr/>
        </p:nvPicPr>
        <p:blipFill>
          <a:blip r:embed="rId2"/>
          <a:stretch>
            <a:fillRect/>
          </a:stretch>
        </p:blipFill>
        <p:spPr>
          <a:xfrm>
            <a:off x="751136" y="1401054"/>
            <a:ext cx="10711600" cy="2817223"/>
          </a:xfrm>
          <a:prstGeom prst="rect">
            <a:avLst/>
          </a:prstGeom>
        </p:spPr>
      </p:pic>
      <p:sp>
        <p:nvSpPr>
          <p:cNvPr id="6" name="Slide Number Placeholder 10">
            <a:extLst>
              <a:ext uri="{FF2B5EF4-FFF2-40B4-BE49-F238E27FC236}">
                <a16:creationId xmlns:a16="http://schemas.microsoft.com/office/drawing/2014/main" xmlns="" id="{C52D8E00-24AE-4DDB-B647-D878B48F15DB}"/>
              </a:ext>
            </a:extLst>
          </p:cNvPr>
          <p:cNvSpPr txBox="1">
            <a:spLocks/>
          </p:cNvSpPr>
          <p:nvPr/>
        </p:nvSpPr>
        <p:spPr>
          <a:xfrm>
            <a:off x="92775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9</a:t>
            </a:fld>
            <a:endParaRPr lang="en-US" sz="1200" b="1" dirty="0">
              <a:solidFill>
                <a:srgbClr val="FF0000"/>
              </a:solidFill>
            </a:endParaRPr>
          </a:p>
        </p:txBody>
      </p:sp>
    </p:spTree>
    <p:extLst>
      <p:ext uri="{BB962C8B-B14F-4D97-AF65-F5344CB8AC3E}">
        <p14:creationId xmlns:p14="http://schemas.microsoft.com/office/powerpoint/2010/main" val="19813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5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3747</TotalTime>
  <Words>2405</Words>
  <Application>Microsoft Office PowerPoint</Application>
  <PresentationFormat>Widescreen</PresentationFormat>
  <Paragraphs>223</Paragraphs>
  <Slides>32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等线</vt:lpstr>
      <vt:lpstr>宋体</vt:lpstr>
      <vt:lpstr>Aptos</vt:lpstr>
      <vt:lpstr>Arial</vt:lpstr>
      <vt:lpstr>Calibri</vt:lpstr>
      <vt:lpstr>Calibri Light</vt:lpstr>
      <vt:lpstr>Microsoft GothicNeo</vt:lpstr>
      <vt:lpstr>Symbol</vt:lpstr>
      <vt:lpstr>Times New Roman</vt:lpstr>
      <vt:lpstr>李旭科书法 v1.4</vt:lpstr>
      <vt:lpstr>Office Theme</vt:lpstr>
      <vt:lpstr>5_https://www.freeppt7.com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72</cp:revision>
  <dcterms:created xsi:type="dcterms:W3CDTF">2023-07-09T17:22:53Z</dcterms:created>
  <dcterms:modified xsi:type="dcterms:W3CDTF">2024-08-20T13:53:47Z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2024-08-08T08:25:43Z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37b3d77f-3377-43fc-8072-9dc5337fd0c4</vt:lpwstr>
  </property>
  <property fmtid="{D5CDD505-2E9C-101B-9397-08002B2CF9AE}" pid="7" name="MSIP_Label_defa4170-0d19-0005-0004-bc88714345d2_ActionId">
    <vt:lpwstr>823c5836-9b15-4295-9ee1-3401d024b7ac</vt:lpwstr>
  </property>
  <property fmtid="{D5CDD505-2E9C-101B-9397-08002B2CF9AE}" pid="8" name="MSIP_Label_defa4170-0d19-0005-0004-bc88714345d2_ContentBits">
    <vt:lpwstr>0</vt:lpwstr>
  </property>
</Properties>
</file>