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7"/>
  </p:notesMasterIdLst>
  <p:sldIdLst>
    <p:sldId id="258" r:id="rId2"/>
    <p:sldId id="256" r:id="rId3"/>
    <p:sldId id="259" r:id="rId4"/>
    <p:sldId id="257" r:id="rId5"/>
    <p:sldId id="261" r:id="rId6"/>
    <p:sldId id="262" r:id="rId7"/>
    <p:sldId id="263" r:id="rId8"/>
    <p:sldId id="264" r:id="rId9"/>
    <p:sldId id="265" r:id="rId10"/>
    <p:sldId id="266" r:id="rId11"/>
    <p:sldId id="267" r:id="rId12"/>
    <p:sldId id="268" r:id="rId13"/>
    <p:sldId id="269" r:id="rId14"/>
    <p:sldId id="270" r:id="rId15"/>
    <p:sldId id="279" r:id="rId16"/>
    <p:sldId id="271" r:id="rId17"/>
    <p:sldId id="272" r:id="rId18"/>
    <p:sldId id="273" r:id="rId19"/>
    <p:sldId id="274" r:id="rId20"/>
    <p:sldId id="275" r:id="rId21"/>
    <p:sldId id="276" r:id="rId22"/>
    <p:sldId id="277" r:id="rId23"/>
    <p:sldId id="278" r:id="rId24"/>
    <p:sldId id="280"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1" d="100"/>
          <a:sy n="61"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9C763-4839-4CB4-9460-39BEEF4F6971}" type="datetimeFigureOut">
              <a:rPr lang="en-US" smtClean="0"/>
              <a:t>15/09/2024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34B90-4D96-4CC6-A5CF-E5BF34D77A65}" type="slidenum">
              <a:rPr lang="en-US" smtClean="0"/>
              <a:t>‹#›</a:t>
            </a:fld>
            <a:endParaRPr lang="en-US"/>
          </a:p>
        </p:txBody>
      </p:sp>
    </p:spTree>
    <p:extLst>
      <p:ext uri="{BB962C8B-B14F-4D97-AF65-F5344CB8AC3E}">
        <p14:creationId xmlns:p14="http://schemas.microsoft.com/office/powerpoint/2010/main" val="245146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34B90-4D96-4CC6-A5CF-E5BF34D77A65}" type="slidenum">
              <a:rPr lang="en-US" smtClean="0"/>
              <a:t>1</a:t>
            </a:fld>
            <a:endParaRPr lang="en-US"/>
          </a:p>
        </p:txBody>
      </p:sp>
    </p:spTree>
    <p:extLst>
      <p:ext uri="{BB962C8B-B14F-4D97-AF65-F5344CB8AC3E}">
        <p14:creationId xmlns:p14="http://schemas.microsoft.com/office/powerpoint/2010/main" val="615652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79634B90-4D96-4CC6-A5CF-E5BF34D77A65}" type="slidenum">
              <a:rPr lang="en-US" smtClean="0"/>
              <a:t>14</a:t>
            </a:fld>
            <a:endParaRPr lang="en-US"/>
          </a:p>
        </p:txBody>
      </p:sp>
    </p:spTree>
    <p:extLst>
      <p:ext uri="{BB962C8B-B14F-4D97-AF65-F5344CB8AC3E}">
        <p14:creationId xmlns:p14="http://schemas.microsoft.com/office/powerpoint/2010/main" val="120136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79634B90-4D96-4CC6-A5CF-E5BF34D77A65}" type="slidenum">
              <a:rPr lang="en-US" smtClean="0"/>
              <a:t>6</a:t>
            </a:fld>
            <a:endParaRPr lang="en-US"/>
          </a:p>
        </p:txBody>
      </p:sp>
    </p:spTree>
    <p:extLst>
      <p:ext uri="{BB962C8B-B14F-4D97-AF65-F5344CB8AC3E}">
        <p14:creationId xmlns:p14="http://schemas.microsoft.com/office/powerpoint/2010/main" val="327193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79634B90-4D96-4CC6-A5CF-E5BF34D77A65}" type="slidenum">
              <a:rPr lang="en-US" smtClean="0"/>
              <a:t>7</a:t>
            </a:fld>
            <a:endParaRPr lang="en-US"/>
          </a:p>
        </p:txBody>
      </p:sp>
    </p:spTree>
    <p:extLst>
      <p:ext uri="{BB962C8B-B14F-4D97-AF65-F5344CB8AC3E}">
        <p14:creationId xmlns:p14="http://schemas.microsoft.com/office/powerpoint/2010/main" val="303147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79634B90-4D96-4CC6-A5CF-E5BF34D77A65}" type="slidenum">
              <a:rPr lang="en-US" smtClean="0"/>
              <a:t>8</a:t>
            </a:fld>
            <a:endParaRPr lang="en-US"/>
          </a:p>
        </p:txBody>
      </p:sp>
    </p:spTree>
    <p:extLst>
      <p:ext uri="{BB962C8B-B14F-4D97-AF65-F5344CB8AC3E}">
        <p14:creationId xmlns:p14="http://schemas.microsoft.com/office/powerpoint/2010/main" val="119454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79634B90-4D96-4CC6-A5CF-E5BF34D77A65}" type="slidenum">
              <a:rPr lang="en-US" smtClean="0"/>
              <a:t>9</a:t>
            </a:fld>
            <a:endParaRPr lang="en-US"/>
          </a:p>
        </p:txBody>
      </p:sp>
    </p:spTree>
    <p:extLst>
      <p:ext uri="{BB962C8B-B14F-4D97-AF65-F5344CB8AC3E}">
        <p14:creationId xmlns:p14="http://schemas.microsoft.com/office/powerpoint/2010/main" val="106930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79634B90-4D96-4CC6-A5CF-E5BF34D77A65}" type="slidenum">
              <a:rPr lang="en-US" smtClean="0"/>
              <a:t>10</a:t>
            </a:fld>
            <a:endParaRPr lang="en-US"/>
          </a:p>
        </p:txBody>
      </p:sp>
    </p:spTree>
    <p:extLst>
      <p:ext uri="{BB962C8B-B14F-4D97-AF65-F5344CB8AC3E}">
        <p14:creationId xmlns:p14="http://schemas.microsoft.com/office/powerpoint/2010/main" val="211594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79634B90-4D96-4CC6-A5CF-E5BF34D77A65}" type="slidenum">
              <a:rPr lang="en-US" smtClean="0"/>
              <a:t>11</a:t>
            </a:fld>
            <a:endParaRPr lang="en-US"/>
          </a:p>
        </p:txBody>
      </p:sp>
    </p:spTree>
    <p:extLst>
      <p:ext uri="{BB962C8B-B14F-4D97-AF65-F5344CB8AC3E}">
        <p14:creationId xmlns:p14="http://schemas.microsoft.com/office/powerpoint/2010/main" val="41312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79634B90-4D96-4CC6-A5CF-E5BF34D77A65}" type="slidenum">
              <a:rPr lang="en-US" smtClean="0"/>
              <a:t>12</a:t>
            </a:fld>
            <a:endParaRPr lang="en-US"/>
          </a:p>
        </p:txBody>
      </p:sp>
    </p:spTree>
    <p:extLst>
      <p:ext uri="{BB962C8B-B14F-4D97-AF65-F5344CB8AC3E}">
        <p14:creationId xmlns:p14="http://schemas.microsoft.com/office/powerpoint/2010/main" val="424934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79634B90-4D96-4CC6-A5CF-E5BF34D77A65}" type="slidenum">
              <a:rPr lang="en-US" smtClean="0"/>
              <a:t>13</a:t>
            </a:fld>
            <a:endParaRPr lang="en-US"/>
          </a:p>
        </p:txBody>
      </p:sp>
    </p:spTree>
    <p:extLst>
      <p:ext uri="{BB962C8B-B14F-4D97-AF65-F5344CB8AC3E}">
        <p14:creationId xmlns:p14="http://schemas.microsoft.com/office/powerpoint/2010/main" val="218561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15/09/2024</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52726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15/09/2024</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1113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15/09/2024</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66158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a:xfrm>
            <a:off x="484552" y="1640114"/>
            <a:ext cx="10869248" cy="4536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15/09/2024</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12235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15/09/2024</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5522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15/09/2024</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1121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15/09/2024</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6157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15/09/2024</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4501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15/09/2024</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6721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15/09/2024</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4816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15/09/2024</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4537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14369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6"/>
            <a:ext cx="10869248" cy="8105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15/09/2024</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3111140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6.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7.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8.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9.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10.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6.xml"/><Relationship Id="rId7" Type="http://schemas.openxmlformats.org/officeDocument/2006/relationships/slide" Target="slide2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jpe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2.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3.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4.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jpeg"/><Relationship Id="rId5" Type="http://schemas.microsoft.com/office/2007/relationships/media" Target="../media/media3.mp3"/><Relationship Id="rId10" Type="http://schemas.openxmlformats.org/officeDocument/2006/relationships/notesSlide" Target="../notesSlides/notesSlide5.xml"/><Relationship Id="rId4" Type="http://schemas.openxmlformats.org/officeDocument/2006/relationships/audio" Target="../media/media2.mp3"/><Relationship Id="rId9"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4F14-125B-136F-C9AD-280E6DE39611}"/>
              </a:ext>
            </a:extLst>
          </p:cNvPr>
          <p:cNvSpPr>
            <a:spLocks noGrp="1"/>
          </p:cNvSpPr>
          <p:nvPr>
            <p:ph type="title"/>
          </p:nvPr>
        </p:nvSpPr>
        <p:spPr/>
        <p:txBody>
          <a:bodyPr anchor="ctr">
            <a:normAutofit/>
          </a:bodyPr>
          <a:lstStyle/>
          <a:p>
            <a:pPr algn="ctr"/>
            <a:r>
              <a:rPr lang="en-US" sz="7200" dirty="0"/>
              <a:t>KHỞI ĐỘNG</a:t>
            </a:r>
          </a:p>
        </p:txBody>
      </p:sp>
      <p:sp>
        <p:nvSpPr>
          <p:cNvPr id="7" name="Text Placeholder 6">
            <a:extLst>
              <a:ext uri="{FF2B5EF4-FFF2-40B4-BE49-F238E27FC236}">
                <a16:creationId xmlns:a16="http://schemas.microsoft.com/office/drawing/2014/main" id="{F8DAE72D-3B41-7F87-A11A-DEC5B235DD10}"/>
              </a:ext>
            </a:extLst>
          </p:cNvPr>
          <p:cNvSpPr>
            <a:spLocks noGrp="1"/>
          </p:cNvSpPr>
          <p:nvPr>
            <p:ph type="body" sz="half" idx="2"/>
          </p:nvPr>
        </p:nvSpPr>
        <p:spPr/>
        <p:txBody>
          <a:bodyPr>
            <a:normAutofit/>
          </a:bodyPr>
          <a:lstStyle/>
          <a:p>
            <a:pPr algn="just"/>
            <a:r>
              <a:rPr lang="vi-VN" sz="4400" dirty="0"/>
              <a:t>Em hãy kể tên các chủ đề chúng ta đã học ở chương 2.</a:t>
            </a:r>
            <a:endParaRPr lang="en-US" sz="4400" dirty="0"/>
          </a:p>
        </p:txBody>
      </p:sp>
      <p:pic>
        <p:nvPicPr>
          <p:cNvPr id="1026" name="Picture 2" descr="Khởi động trước khi bơi | Kênh sức khỏe | Sài Gòn Tiếp Thị">
            <a:extLst>
              <a:ext uri="{FF2B5EF4-FFF2-40B4-BE49-F238E27FC236}">
                <a16:creationId xmlns:a16="http://schemas.microsoft.com/office/drawing/2014/main" id="{9E09C05A-40F2-3B30-5696-02E4F9C4E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928" y="2108765"/>
            <a:ext cx="5672391" cy="264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1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0+ Mẫu Background Xanh Dương, Xanh Lá Đẹp | Tải Free">
            <a:extLst>
              <a:ext uri="{FF2B5EF4-FFF2-40B4-BE49-F238E27FC236}">
                <a16:creationId xmlns:a16="http://schemas.microsoft.com/office/drawing/2014/main" id="{56301CD1-AAB2-2E61-D976-E1E9C26E75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7FEF4BE-71AA-5AA7-DA22-D326E38CED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592839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53570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793326"/>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182895"/>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2136333"/>
            <a:ext cx="9383697" cy="1384995"/>
          </a:xfrm>
          <a:prstGeom prst="rect">
            <a:avLst/>
          </a:prstGeom>
          <a:noFill/>
        </p:spPr>
        <p:txBody>
          <a:bodyPr wrap="square" rtlCol="0">
            <a:spAutoFit/>
          </a:bodyPr>
          <a:lstStyle/>
          <a:p>
            <a:pPr lvl="0">
              <a:defRPr/>
            </a:pPr>
            <a:r>
              <a:rPr lang="en-US" sz="2800" b="1" dirty="0" err="1">
                <a:solidFill>
                  <a:prstClr val="white"/>
                </a:solidFill>
              </a:rPr>
              <a:t>Câu</a:t>
            </a:r>
            <a:r>
              <a:rPr lang="en-US" sz="2800" b="1" dirty="0">
                <a:solidFill>
                  <a:prstClr val="white"/>
                </a:solidFill>
              </a:rPr>
              <a:t> 6: </a:t>
            </a:r>
            <a:r>
              <a:rPr lang="en-US" sz="2800" b="1" dirty="0" err="1">
                <a:solidFill>
                  <a:prstClr val="white"/>
                </a:solidFill>
              </a:rPr>
              <a:t>Lục</a:t>
            </a:r>
            <a:r>
              <a:rPr lang="en-US" sz="2800" b="1" dirty="0">
                <a:solidFill>
                  <a:prstClr val="white"/>
                </a:solidFill>
              </a:rPr>
              <a:t> </a:t>
            </a:r>
            <a:r>
              <a:rPr lang="en-US" sz="2800" b="1" dirty="0" err="1">
                <a:solidFill>
                  <a:prstClr val="white"/>
                </a:solidFill>
              </a:rPr>
              <a:t>lạp</a:t>
            </a:r>
            <a:r>
              <a:rPr lang="en-US" sz="2800" b="1" dirty="0">
                <a:solidFill>
                  <a:prstClr val="white"/>
                </a:solidFill>
              </a:rPr>
              <a:t> </a:t>
            </a:r>
            <a:r>
              <a:rPr lang="en-US" sz="2800" b="1" dirty="0" err="1">
                <a:solidFill>
                  <a:prstClr val="white"/>
                </a:solidFill>
              </a:rPr>
              <a:t>và</a:t>
            </a:r>
            <a:r>
              <a:rPr lang="en-US" sz="2800" b="1" dirty="0">
                <a:solidFill>
                  <a:prstClr val="white"/>
                </a:solidFill>
              </a:rPr>
              <a:t> </a:t>
            </a:r>
            <a:r>
              <a:rPr lang="en-US" sz="2800" b="1" dirty="0" err="1">
                <a:solidFill>
                  <a:prstClr val="white"/>
                </a:solidFill>
              </a:rPr>
              <a:t>ti</a:t>
            </a:r>
            <a:r>
              <a:rPr lang="en-US" sz="2800" b="1" dirty="0">
                <a:solidFill>
                  <a:prstClr val="white"/>
                </a:solidFill>
              </a:rPr>
              <a:t> </a:t>
            </a:r>
            <a:r>
              <a:rPr lang="en-US" sz="2800" b="1" dirty="0" err="1">
                <a:solidFill>
                  <a:prstClr val="white"/>
                </a:solidFill>
              </a:rPr>
              <a:t>thể</a:t>
            </a:r>
            <a:r>
              <a:rPr lang="en-US" sz="2800" b="1" dirty="0">
                <a:solidFill>
                  <a:prstClr val="white"/>
                </a:solidFill>
              </a:rPr>
              <a:t> </a:t>
            </a:r>
            <a:r>
              <a:rPr lang="en-US" sz="2800" b="1" dirty="0" err="1">
                <a:solidFill>
                  <a:prstClr val="white"/>
                </a:solidFill>
              </a:rPr>
              <a:t>là</a:t>
            </a:r>
            <a:r>
              <a:rPr lang="en-US" sz="2800" b="1" dirty="0">
                <a:solidFill>
                  <a:prstClr val="white"/>
                </a:solidFill>
              </a:rPr>
              <a:t> 2 </a:t>
            </a:r>
            <a:r>
              <a:rPr lang="en-US" sz="2800" b="1" dirty="0" err="1">
                <a:solidFill>
                  <a:prstClr val="white"/>
                </a:solidFill>
              </a:rPr>
              <a:t>loại</a:t>
            </a:r>
            <a:r>
              <a:rPr lang="en-US" sz="2800" b="1" dirty="0">
                <a:solidFill>
                  <a:prstClr val="white"/>
                </a:solidFill>
              </a:rPr>
              <a:t> </a:t>
            </a:r>
            <a:r>
              <a:rPr lang="en-US" sz="2800" b="1" dirty="0" err="1">
                <a:solidFill>
                  <a:prstClr val="white"/>
                </a:solidFill>
              </a:rPr>
              <a:t>bào</a:t>
            </a:r>
            <a:r>
              <a:rPr lang="en-US" sz="2800" b="1" dirty="0">
                <a:solidFill>
                  <a:prstClr val="white"/>
                </a:solidFill>
              </a:rPr>
              <a:t> </a:t>
            </a:r>
            <a:r>
              <a:rPr lang="en-US" sz="2800" b="1" dirty="0" err="1">
                <a:solidFill>
                  <a:prstClr val="white"/>
                </a:solidFill>
              </a:rPr>
              <a:t>quan</a:t>
            </a:r>
            <a:r>
              <a:rPr lang="en-US" sz="2800" b="1" dirty="0">
                <a:solidFill>
                  <a:prstClr val="white"/>
                </a:solidFill>
              </a:rPr>
              <a:t> </a:t>
            </a:r>
            <a:r>
              <a:rPr lang="en-US" sz="2800" b="1" dirty="0" err="1">
                <a:solidFill>
                  <a:prstClr val="white"/>
                </a:solidFill>
              </a:rPr>
              <a:t>có</a:t>
            </a:r>
            <a:r>
              <a:rPr lang="en-US" sz="2800" b="1" dirty="0">
                <a:solidFill>
                  <a:prstClr val="white"/>
                </a:solidFill>
              </a:rPr>
              <a:t> </a:t>
            </a:r>
            <a:r>
              <a:rPr lang="en-US" sz="2800" b="1" dirty="0" err="1">
                <a:solidFill>
                  <a:prstClr val="white"/>
                </a:solidFill>
              </a:rPr>
              <a:t>khả</a:t>
            </a:r>
            <a:r>
              <a:rPr lang="en-US" sz="2800" b="1" dirty="0">
                <a:solidFill>
                  <a:prstClr val="white"/>
                </a:solidFill>
              </a:rPr>
              <a:t> </a:t>
            </a:r>
            <a:r>
              <a:rPr lang="en-US" sz="2800" b="1" dirty="0" err="1">
                <a:solidFill>
                  <a:prstClr val="white"/>
                </a:solidFill>
              </a:rPr>
              <a:t>năng</a:t>
            </a:r>
            <a:r>
              <a:rPr lang="en-US" sz="2800" b="1" dirty="0">
                <a:solidFill>
                  <a:prstClr val="white"/>
                </a:solidFill>
              </a:rPr>
              <a:t> </a:t>
            </a:r>
            <a:r>
              <a:rPr lang="en-US" sz="2800" b="1" dirty="0" err="1">
                <a:solidFill>
                  <a:prstClr val="white"/>
                </a:solidFill>
              </a:rPr>
              <a:t>tự</a:t>
            </a:r>
            <a:r>
              <a:rPr lang="en-US" sz="2800" b="1" dirty="0">
                <a:solidFill>
                  <a:prstClr val="white"/>
                </a:solidFill>
              </a:rPr>
              <a:t> </a:t>
            </a:r>
            <a:r>
              <a:rPr lang="en-US" sz="2800" b="1" dirty="0" err="1">
                <a:solidFill>
                  <a:prstClr val="white"/>
                </a:solidFill>
              </a:rPr>
              <a:t>tổng</a:t>
            </a:r>
            <a:r>
              <a:rPr lang="en-US" sz="2800" b="1" dirty="0">
                <a:solidFill>
                  <a:prstClr val="white"/>
                </a:solidFill>
              </a:rPr>
              <a:t> </a:t>
            </a:r>
            <a:r>
              <a:rPr lang="en-US" sz="2800" b="1" dirty="0" err="1">
                <a:solidFill>
                  <a:prstClr val="white"/>
                </a:solidFill>
              </a:rPr>
              <a:t>hợp</a:t>
            </a:r>
            <a:r>
              <a:rPr lang="en-US" sz="2800" b="1" dirty="0">
                <a:solidFill>
                  <a:prstClr val="white"/>
                </a:solidFill>
              </a:rPr>
              <a:t> protein </a:t>
            </a:r>
            <a:r>
              <a:rPr lang="en-US" sz="2800" b="1" dirty="0" err="1">
                <a:solidFill>
                  <a:prstClr val="white"/>
                </a:solidFill>
              </a:rPr>
              <a:t>cho</a:t>
            </a:r>
            <a:r>
              <a:rPr lang="en-US" sz="2800" b="1" dirty="0">
                <a:solidFill>
                  <a:prstClr val="white"/>
                </a:solidFill>
              </a:rPr>
              <a:t> </a:t>
            </a:r>
            <a:r>
              <a:rPr lang="en-US" sz="2800" b="1" dirty="0" err="1">
                <a:solidFill>
                  <a:prstClr val="white"/>
                </a:solidFill>
              </a:rPr>
              <a:t>riêng</a:t>
            </a:r>
            <a:r>
              <a:rPr lang="en-US" sz="2800" b="1" dirty="0">
                <a:solidFill>
                  <a:prstClr val="white"/>
                </a:solidFill>
              </a:rPr>
              <a:t> </a:t>
            </a:r>
            <a:r>
              <a:rPr lang="en-US" sz="2800" b="1" dirty="0" err="1">
                <a:solidFill>
                  <a:prstClr val="white"/>
                </a:solidFill>
              </a:rPr>
              <a:t>mình</a:t>
            </a:r>
            <a:r>
              <a:rPr lang="en-US" sz="2800" b="1" dirty="0">
                <a:solidFill>
                  <a:prstClr val="white"/>
                </a:solidFill>
              </a:rPr>
              <a:t>. </a:t>
            </a:r>
            <a:r>
              <a:rPr lang="en-US" sz="2800" b="1" dirty="0" err="1">
                <a:solidFill>
                  <a:prstClr val="white"/>
                </a:solidFill>
              </a:rPr>
              <a:t>Vì</a:t>
            </a:r>
            <a:r>
              <a:rPr lang="en-US" sz="2800" b="1" dirty="0">
                <a:solidFill>
                  <a:prstClr val="white"/>
                </a:solidFill>
              </a:rPr>
              <a:t> </a:t>
            </a:r>
            <a:r>
              <a:rPr lang="en-US" sz="2800" b="1" dirty="0" err="1">
                <a:solidFill>
                  <a:prstClr val="white"/>
                </a:solidFill>
              </a:rPr>
              <a:t>lí</a:t>
            </a:r>
            <a:r>
              <a:rPr lang="en-US" sz="2800" b="1" dirty="0">
                <a:solidFill>
                  <a:prstClr val="white"/>
                </a:solidFill>
              </a:rPr>
              <a:t> do </a:t>
            </a:r>
            <a:r>
              <a:rPr lang="en-US" sz="2800" b="1" dirty="0" err="1">
                <a:solidFill>
                  <a:prstClr val="white"/>
                </a:solidFill>
              </a:rPr>
              <a:t>nào</a:t>
            </a:r>
            <a:r>
              <a:rPr lang="en-US" sz="2800" b="1" dirty="0">
                <a:solidFill>
                  <a:prstClr val="white"/>
                </a:solidFill>
              </a:rPr>
              <a:t> </a:t>
            </a:r>
            <a:r>
              <a:rPr lang="en-US" sz="2800" b="1" dirty="0" err="1">
                <a:solidFill>
                  <a:prstClr val="white"/>
                </a:solidFill>
              </a:rPr>
              <a:t>sau</a:t>
            </a:r>
            <a:r>
              <a:rPr lang="en-US" sz="2800" b="1" dirty="0">
                <a:solidFill>
                  <a:prstClr val="white"/>
                </a:solidFill>
              </a:rPr>
              <a:t> </a:t>
            </a:r>
            <a:r>
              <a:rPr lang="en-US" sz="2800" b="1" dirty="0" err="1">
                <a:solidFill>
                  <a:prstClr val="white"/>
                </a:solidFill>
              </a:rPr>
              <a:t>đây</a:t>
            </a:r>
            <a:r>
              <a:rPr lang="en-US" sz="2800" b="1" dirty="0">
                <a:solidFill>
                  <a:prstClr val="white"/>
                </a:solidFill>
              </a:rPr>
              <a:t> </a:t>
            </a:r>
            <a:r>
              <a:rPr lang="en-US" sz="2800" b="1" dirty="0" err="1">
                <a:solidFill>
                  <a:prstClr val="white"/>
                </a:solidFill>
              </a:rPr>
              <a:t>mà</a:t>
            </a:r>
            <a:r>
              <a:rPr lang="en-US" sz="2800" b="1" dirty="0">
                <a:solidFill>
                  <a:prstClr val="white"/>
                </a:solidFill>
              </a:rPr>
              <a:t> </a:t>
            </a:r>
            <a:r>
              <a:rPr lang="en-US" sz="2800" b="1" dirty="0" err="1">
                <a:solidFill>
                  <a:prstClr val="white"/>
                </a:solidFill>
              </a:rPr>
              <a:t>chúng</a:t>
            </a:r>
            <a:r>
              <a:rPr lang="en-US" sz="2800" b="1" dirty="0">
                <a:solidFill>
                  <a:prstClr val="white"/>
                </a:solidFill>
              </a:rPr>
              <a:t> </a:t>
            </a:r>
            <a:r>
              <a:rPr lang="en-US" sz="2800" b="1" dirty="0" err="1">
                <a:solidFill>
                  <a:prstClr val="white"/>
                </a:solidFill>
              </a:rPr>
              <a:t>có</a:t>
            </a:r>
            <a:r>
              <a:rPr lang="en-US" sz="2800" b="1" dirty="0">
                <a:solidFill>
                  <a:prstClr val="white"/>
                </a:solidFill>
              </a:rPr>
              <a:t> </a:t>
            </a:r>
            <a:r>
              <a:rPr lang="en-US" sz="2800" b="1" dirty="0" err="1">
                <a:solidFill>
                  <a:prstClr val="white"/>
                </a:solidFill>
              </a:rPr>
              <a:t>khả</a:t>
            </a:r>
            <a:r>
              <a:rPr lang="en-US" sz="2800" b="1" dirty="0">
                <a:solidFill>
                  <a:prstClr val="white"/>
                </a:solidFill>
              </a:rPr>
              <a:t> </a:t>
            </a:r>
            <a:r>
              <a:rPr lang="en-US" sz="2800" b="1" dirty="0" err="1">
                <a:solidFill>
                  <a:prstClr val="white"/>
                </a:solidFill>
              </a:rPr>
              <a:t>năng</a:t>
            </a:r>
            <a:r>
              <a:rPr lang="en-US" sz="2800" b="1" dirty="0">
                <a:solidFill>
                  <a:prstClr val="white"/>
                </a:solidFill>
              </a:rPr>
              <a:t> </a:t>
            </a:r>
            <a:r>
              <a:rPr lang="en-US" sz="2800" b="1" dirty="0" err="1">
                <a:solidFill>
                  <a:prstClr val="white"/>
                </a:solidFill>
              </a:rPr>
              <a:t>này</a:t>
            </a:r>
            <a:r>
              <a:rPr lang="en-US" sz="2800" b="1" dirty="0">
                <a:solidFill>
                  <a:prstClr val="white"/>
                </a:solidFill>
              </a:rPr>
              <a:t>?</a:t>
            </a:r>
            <a:endParaRPr kumimoji="0" lang="en-US" sz="2800" b="1" i="0" u="none" strike="noStrike" kern="1200" cap="none" spc="0" normalizeH="0" baseline="0" noProof="0" dirty="0">
              <a:ln>
                <a:noFill/>
              </a:ln>
              <a:solidFill>
                <a:prstClr val="white"/>
              </a:solidFill>
              <a:effectLst/>
              <a:uLnTx/>
              <a:uFillTx/>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4" y="4007482"/>
            <a:ext cx="5249773" cy="10845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1" y="5394550"/>
            <a:ext cx="5249773" cy="10845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4125450"/>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400" b="1" dirty="0">
                <a:solidFill>
                  <a:schemeClr val="bg1"/>
                </a:solidFill>
                <a:ea typeface="Tahoma" panose="020B0604030504040204" pitchFamily="34" charset="0"/>
                <a:cs typeface="Tahoma" panose="020B0604030504040204" pitchFamily="34" charset="0"/>
              </a:rPr>
              <a:t>B. </a:t>
            </a:r>
            <a:r>
              <a:rPr lang="en-US" sz="2400" b="1" dirty="0" err="1">
                <a:solidFill>
                  <a:schemeClr val="bg1"/>
                </a:solidFill>
                <a:ea typeface="Tahoma" panose="020B0604030504040204" pitchFamily="34" charset="0"/>
                <a:cs typeface="Tahoma" panose="020B0604030504040204" pitchFamily="34" charset="0"/>
              </a:rPr>
              <a:t>Đều</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có</a:t>
            </a:r>
            <a:r>
              <a:rPr lang="en-US" sz="2400" b="1" dirty="0">
                <a:solidFill>
                  <a:schemeClr val="bg1"/>
                </a:solidFill>
                <a:ea typeface="Tahoma" panose="020B0604030504040204" pitchFamily="34" charset="0"/>
                <a:cs typeface="Tahoma" panose="020B0604030504040204" pitchFamily="34" charset="0"/>
              </a:rPr>
              <a:t> ADN </a:t>
            </a:r>
            <a:r>
              <a:rPr lang="en-US" sz="2400" b="1" dirty="0" err="1">
                <a:solidFill>
                  <a:schemeClr val="bg1"/>
                </a:solidFill>
                <a:ea typeface="Tahoma" panose="020B0604030504040204" pitchFamily="34" charset="0"/>
                <a:cs typeface="Tahoma" panose="020B0604030504040204" pitchFamily="34" charset="0"/>
              </a:rPr>
              <a:t>dạng</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vòng</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và</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riboxom</a:t>
            </a:r>
            <a:endParaRPr kumimoji="0" lang="en-US" sz="24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5512518"/>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400" b="1" dirty="0">
                <a:solidFill>
                  <a:schemeClr val="bg1"/>
                </a:solidFill>
                <a:latin typeface="Calibri" panose="020F0502020204030204"/>
                <a:ea typeface="Tahoma" panose="020B0604030504040204" pitchFamily="34" charset="0"/>
                <a:cs typeface="Tahoma" panose="020B0604030504040204" pitchFamily="34" charset="0"/>
              </a:rPr>
              <a:t>C. Đều tổng hợp được ATP</a:t>
            </a:r>
            <a:endParaRPr kumimoji="0" lang="en-US" sz="24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1" y="4001860"/>
            <a:ext cx="5249773" cy="10845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4" y="5394550"/>
            <a:ext cx="5249773" cy="10845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4119828"/>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400" b="1" dirty="0">
                <a:solidFill>
                  <a:schemeClr val="bg1"/>
                </a:solidFill>
                <a:ea typeface="Tahoma" panose="020B0604030504040204" pitchFamily="34" charset="0"/>
                <a:cs typeface="Tahoma" panose="020B0604030504040204" pitchFamily="34" charset="0"/>
              </a:rPr>
              <a:t>A. </a:t>
            </a:r>
            <a:r>
              <a:rPr lang="en-US" sz="2400" b="1" dirty="0" err="1">
                <a:solidFill>
                  <a:schemeClr val="bg1"/>
                </a:solidFill>
                <a:ea typeface="Tahoma" panose="020B0604030504040204" pitchFamily="34" charset="0"/>
                <a:cs typeface="Tahoma" panose="020B0604030504040204" pitchFamily="34" charset="0"/>
              </a:rPr>
              <a:t>Đều</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có</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màng</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kép</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và</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riboxom</a:t>
            </a:r>
            <a:endParaRPr kumimoji="0" lang="en-US" sz="24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5512518"/>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400" b="1" dirty="0">
                <a:solidFill>
                  <a:schemeClr val="bg1"/>
                </a:solidFill>
                <a:latin typeface="Calibri" panose="020F0502020204030204"/>
                <a:ea typeface="Tahoma" panose="020B0604030504040204" pitchFamily="34" charset="0"/>
                <a:cs typeface="Tahoma" panose="020B0604030504040204" pitchFamily="34" charset="0"/>
              </a:rPr>
              <a:t>D. Đều có hệ enzyme chuyển hóa năng lượng</a:t>
            </a:r>
            <a:endParaRPr kumimoji="0" lang="en-US" sz="24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0+ Mẫu Background Xanh Dương, Xanh Lá Đẹp | Tải Free">
            <a:extLst>
              <a:ext uri="{FF2B5EF4-FFF2-40B4-BE49-F238E27FC236}">
                <a16:creationId xmlns:a16="http://schemas.microsoft.com/office/drawing/2014/main" id="{65BBCD07-6BE0-9156-D836-EC311134F3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05239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50365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613792"/>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003361"/>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2035629"/>
            <a:ext cx="9383697" cy="1200329"/>
          </a:xfrm>
          <a:prstGeom prst="rect">
            <a:avLst/>
          </a:prstGeom>
          <a:noFill/>
        </p:spPr>
        <p:txBody>
          <a:bodyPr wrap="square" rtlCol="0">
            <a:spAutoFit/>
          </a:bodyPr>
          <a:lstStyle/>
          <a:p>
            <a:r>
              <a:rPr lang="vi-VN" sz="2400" b="1" dirty="0">
                <a:solidFill>
                  <a:schemeClr val="bg1"/>
                </a:solidFill>
              </a:rPr>
              <a:t>Câu 7: Khi hàm lượng colesteron trong máu vượt quá mức cho phép, người ta dễ bị các bệnh về tim mạch. Colesteron được tổng hợp ở</a:t>
            </a:r>
            <a:endParaRPr lang="en-US" sz="2400" dirty="0">
              <a:solidFill>
                <a:schemeClr val="bg1"/>
              </a:solidFill>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35894" y="5434821"/>
            <a:ext cx="5249773" cy="12752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3" y="3886081"/>
            <a:ext cx="5249773" cy="12519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435571" y="5757746"/>
            <a:ext cx="4650419" cy="52322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800" b="1" dirty="0">
                <a:solidFill>
                  <a:schemeClr val="bg1"/>
                </a:solidFill>
                <a:ea typeface="Tahoma" panose="020B0604030504040204" pitchFamily="34" charset="0"/>
                <a:cs typeface="Tahoma" panose="020B0604030504040204" pitchFamily="34" charset="0"/>
              </a:rPr>
              <a:t>D. Lưới nội chất trơn</a:t>
            </a:r>
            <a:endParaRPr kumimoji="0" lang="en-US" sz="2800" b="1"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4193241"/>
            <a:ext cx="4650419" cy="52322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800" b="1" dirty="0">
                <a:solidFill>
                  <a:schemeClr val="bg1"/>
                </a:solidFill>
                <a:ea typeface="Tahoma" panose="020B0604030504040204" pitchFamily="34" charset="0"/>
                <a:cs typeface="Tahoma" panose="020B0604030504040204" pitchFamily="34" charset="0"/>
              </a:rPr>
              <a:t>B. Bộ máy Gôngi</a:t>
            </a:r>
            <a:endParaRPr kumimoji="0" lang="en-US" sz="2800" b="1"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0" y="3886082"/>
            <a:ext cx="5249773" cy="12519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6331" y="5434821"/>
            <a:ext cx="5249773" cy="12752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4190874"/>
            <a:ext cx="4650419" cy="52322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800" b="1" dirty="0">
                <a:solidFill>
                  <a:schemeClr val="bg1"/>
                </a:solidFill>
                <a:ea typeface="Tahoma" panose="020B0604030504040204" pitchFamily="34" charset="0"/>
                <a:cs typeface="Tahoma" panose="020B0604030504040204" pitchFamily="34" charset="0"/>
              </a:rPr>
              <a:t>A. </a:t>
            </a:r>
            <a:r>
              <a:rPr lang="en-US" sz="2800" b="1" dirty="0" err="1">
                <a:solidFill>
                  <a:schemeClr val="bg1"/>
                </a:solidFill>
                <a:ea typeface="Tahoma" panose="020B0604030504040204" pitchFamily="34" charset="0"/>
                <a:cs typeface="Tahoma" panose="020B0604030504040204" pitchFamily="34" charset="0"/>
              </a:rPr>
              <a:t>Lizoxom</a:t>
            </a:r>
            <a:endParaRPr kumimoji="0" lang="en-US" sz="2800" b="1"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106008" y="5791772"/>
            <a:ext cx="4650419" cy="52322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800" b="1" dirty="0">
                <a:solidFill>
                  <a:schemeClr val="bg1"/>
                </a:solidFill>
                <a:ea typeface="Tahoma" panose="020B0604030504040204" pitchFamily="34" charset="0"/>
                <a:cs typeface="Tahoma" panose="020B0604030504040204" pitchFamily="34" charset="0"/>
              </a:rPr>
              <a:t>C. Lưới nội chất hạt</a:t>
            </a:r>
            <a:endParaRPr kumimoji="0" lang="en-US" sz="2800" b="1"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pic>
        <p:nvPicPr>
          <p:cNvPr id="3" name="Picture 2">
            <a:extLst>
              <a:ext uri="{FF2B5EF4-FFF2-40B4-BE49-F238E27FC236}">
                <a16:creationId xmlns:a16="http://schemas.microsoft.com/office/drawing/2014/main" id="{DF630B95-5DCD-41A3-EAE5-55ABC2B8DD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spTree>
    <p:extLst>
      <p:ext uri="{BB962C8B-B14F-4D97-AF65-F5344CB8AC3E}">
        <p14:creationId xmlns:p14="http://schemas.microsoft.com/office/powerpoint/2010/main" val="32999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00+ Mẫu Background Xanh Dương, Xanh Lá Đẹp | Tải Free">
            <a:extLst>
              <a:ext uri="{FF2B5EF4-FFF2-40B4-BE49-F238E27FC236}">
                <a16:creationId xmlns:a16="http://schemas.microsoft.com/office/drawing/2014/main" id="{942C6140-414A-2F6E-EB91-24AD355951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04266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53093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753934"/>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013866"/>
            <a:ext cx="10872190" cy="14151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2046134"/>
            <a:ext cx="9383697" cy="1077218"/>
          </a:xfrm>
          <a:prstGeom prst="rect">
            <a:avLst/>
          </a:prstGeom>
          <a:noFill/>
        </p:spPr>
        <p:txBody>
          <a:bodyPr wrap="square" rtlCol="0">
            <a:spAutoFit/>
          </a:bodyPr>
          <a:lstStyle/>
          <a:p>
            <a:r>
              <a:rPr lang="vi-VN" sz="3200" b="1" dirty="0">
                <a:solidFill>
                  <a:schemeClr val="bg1"/>
                </a:solidFill>
              </a:rPr>
              <a:t>Câu 8: Đặc điểm chỉ có ở lưới nội chất hạt mà không có wor lưới nội chất trơn là</a:t>
            </a:r>
            <a:endParaRPr lang="en-US" sz="3200" b="1" dirty="0">
              <a:solidFill>
                <a:schemeClr val="bg1"/>
              </a:solidFill>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1" y="3834544"/>
            <a:ext cx="5249773" cy="13435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id="{CA2E0476-BE10-4768-BE1B-A9C0072703C2}"/>
              </a:ext>
            </a:extLst>
          </p:cNvPr>
          <p:cNvSpPr/>
          <p:nvPr/>
        </p:nvSpPr>
        <p:spPr>
          <a:xfrm flipH="1">
            <a:off x="806331" y="5346271"/>
            <a:ext cx="5249773" cy="13435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id="{9897B1B9-EB78-41AF-AC33-1E8F7714B11F}"/>
              </a:ext>
            </a:extLst>
          </p:cNvPr>
          <p:cNvSpPr txBox="1"/>
          <p:nvPr/>
        </p:nvSpPr>
        <p:spPr>
          <a:xfrm>
            <a:off x="1106010" y="4078639"/>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vi-VN" sz="2400" b="1" dirty="0">
                <a:solidFill>
                  <a:schemeClr val="bg1"/>
                </a:solidFill>
              </a:rPr>
              <a:t>A. Có đính các hạt riboxom</a:t>
            </a:r>
            <a:endParaRPr lang="en-US" sz="2400" b="1" dirty="0">
              <a:solidFill>
                <a:schemeClr val="bg1"/>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10" y="5590366"/>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vi-VN" sz="2400" b="1" dirty="0">
                <a:solidFill>
                  <a:schemeClr val="bg1"/>
                </a:solidFill>
                <a:ea typeface="Tahoma" panose="020B0604030504040204" pitchFamily="34" charset="0"/>
                <a:cs typeface="Tahoma" panose="020B0604030504040204" pitchFamily="34" charset="0"/>
              </a:rPr>
              <a:t>C. Có khả năng phân giải chất độc</a:t>
            </a:r>
            <a:endParaRPr lang="en-US" sz="2400" b="1" dirty="0">
              <a:solidFill>
                <a:schemeClr val="bg1"/>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4" y="3834544"/>
            <a:ext cx="5249773" cy="13435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id="{A6F11D1C-4D08-4BAF-9A3D-4AC673B9036B}"/>
              </a:ext>
            </a:extLst>
          </p:cNvPr>
          <p:cNvSpPr/>
          <p:nvPr/>
        </p:nvSpPr>
        <p:spPr>
          <a:xfrm flipH="1">
            <a:off x="6135894" y="5346271"/>
            <a:ext cx="5249773" cy="13435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id="{9B5DABB8-849A-4D2D-930C-9CA07BFC5BDE}"/>
              </a:ext>
            </a:extLst>
          </p:cNvPr>
          <p:cNvSpPr txBox="1"/>
          <p:nvPr/>
        </p:nvSpPr>
        <p:spPr>
          <a:xfrm>
            <a:off x="6435573" y="4078639"/>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vi-VN" sz="2400" b="1" dirty="0">
                <a:solidFill>
                  <a:schemeClr val="bg1"/>
                </a:solidFill>
                <a:ea typeface="Tahoma" panose="020B0604030504040204" pitchFamily="34" charset="0"/>
                <a:cs typeface="Tahoma" panose="020B0604030504040204" pitchFamily="34" charset="0"/>
              </a:rPr>
              <a:t>B. Nằm ở gần màng tế bào</a:t>
            </a:r>
            <a:endParaRPr lang="en-US" sz="2400" b="1" dirty="0">
              <a:solidFill>
                <a:schemeClr val="bg1"/>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5590366"/>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vi-VN" sz="2400" b="1" dirty="0">
                <a:solidFill>
                  <a:schemeClr val="bg1"/>
                </a:solidFill>
                <a:ea typeface="Tahoma" panose="020B0604030504040204" pitchFamily="34" charset="0"/>
                <a:cs typeface="Tahoma" panose="020B0604030504040204" pitchFamily="34" charset="0"/>
              </a:rPr>
              <a:t>D. Có chứa enzim tổng hợp lipit</a:t>
            </a:r>
            <a:endParaRPr lang="en-US" sz="2400" b="1" dirty="0">
              <a:solidFill>
                <a:schemeClr val="bg1"/>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40093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0+ Mẫu Background Xanh Dương, Xanh Lá Đẹp | Tải Free">
            <a:extLst>
              <a:ext uri="{FF2B5EF4-FFF2-40B4-BE49-F238E27FC236}">
                <a16:creationId xmlns:a16="http://schemas.microsoft.com/office/drawing/2014/main" id="{56301CD1-AAB2-2E61-D976-E1E9C26E75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7FEF4BE-71AA-5AA7-DA22-D326E38CED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592839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53570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793326"/>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182895"/>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2325090"/>
            <a:ext cx="9383697" cy="954107"/>
          </a:xfrm>
          <a:prstGeom prst="rect">
            <a:avLst/>
          </a:prstGeom>
          <a:noFill/>
        </p:spPr>
        <p:txBody>
          <a:bodyPr wrap="square" rtlCol="0">
            <a:spAutoFit/>
          </a:bodyPr>
          <a:lstStyle/>
          <a:p>
            <a:pPr lvl="0">
              <a:defRPr/>
            </a:pPr>
            <a:r>
              <a:rPr lang="vi-VN" sz="2800" b="1" dirty="0">
                <a:solidFill>
                  <a:prstClr val="white"/>
                </a:solidFill>
              </a:rPr>
              <a:t>Câu 9: Điều nào dưới đây không phải là chức năng của bộ máy Gôngi?</a:t>
            </a:r>
            <a:endParaRPr kumimoji="0" lang="en-US" sz="2800" b="1" i="0" u="none" strike="noStrike" kern="1200" cap="none" spc="0" normalizeH="0" baseline="0" noProof="0" dirty="0">
              <a:ln>
                <a:noFill/>
              </a:ln>
              <a:solidFill>
                <a:prstClr val="white"/>
              </a:solidFill>
              <a:effectLst/>
              <a:uLnTx/>
              <a:uFillTx/>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4" y="4007482"/>
            <a:ext cx="5249773" cy="10845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1" y="5394550"/>
            <a:ext cx="5249773" cy="10845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4156982"/>
            <a:ext cx="4650419" cy="461665"/>
          </a:xfrm>
          <a:prstGeom prst="rect">
            <a:avLst/>
          </a:prstGeom>
          <a:noFill/>
        </p:spPr>
        <p:txBody>
          <a:bodyPr wrap="square" rtlCol="0">
            <a:spAutoFit/>
          </a:bodyPr>
          <a:lstStyle/>
          <a:p>
            <a:r>
              <a:rPr lang="en-US" sz="2400" b="1" dirty="0">
                <a:solidFill>
                  <a:schemeClr val="bg1"/>
                </a:solidFill>
              </a:rPr>
              <a:t>B. </a:t>
            </a:r>
            <a:r>
              <a:rPr lang="en-US" sz="2400" b="1" dirty="0" err="1">
                <a:solidFill>
                  <a:schemeClr val="bg1"/>
                </a:solidFill>
              </a:rPr>
              <a:t>Tổng</a:t>
            </a:r>
            <a:r>
              <a:rPr lang="en-US" sz="2400" b="1" dirty="0">
                <a:solidFill>
                  <a:schemeClr val="bg1"/>
                </a:solidFill>
              </a:rPr>
              <a:t> </a:t>
            </a:r>
            <a:r>
              <a:rPr lang="en-US" sz="2400" b="1" dirty="0" err="1">
                <a:solidFill>
                  <a:schemeClr val="bg1"/>
                </a:solidFill>
              </a:rPr>
              <a:t>hợp</a:t>
            </a:r>
            <a:r>
              <a:rPr lang="en-US" sz="2400" b="1" dirty="0">
                <a:solidFill>
                  <a:schemeClr val="bg1"/>
                </a:solidFill>
              </a:rPr>
              <a:t> </a:t>
            </a:r>
            <a:r>
              <a:rPr lang="en-US" sz="2400" b="1" dirty="0" err="1">
                <a:solidFill>
                  <a:schemeClr val="bg1"/>
                </a:solidFill>
              </a:rPr>
              <a:t>lipit</a:t>
            </a:r>
            <a:endParaRPr lang="en-US" sz="2400" b="1" dirty="0">
              <a:solidFill>
                <a:schemeClr val="bg1"/>
              </a:solidFil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5544050"/>
            <a:ext cx="4650419" cy="830997"/>
          </a:xfrm>
          <a:prstGeom prst="rect">
            <a:avLst/>
          </a:prstGeom>
          <a:noFill/>
        </p:spPr>
        <p:txBody>
          <a:bodyPr wrap="square" rtlCol="0">
            <a:spAutoFit/>
          </a:bodyPr>
          <a:lstStyle/>
          <a:p>
            <a:r>
              <a:rPr lang="en-US" sz="2400" b="1" dirty="0">
                <a:solidFill>
                  <a:schemeClr val="bg1"/>
                </a:solidFill>
              </a:rPr>
              <a:t>C. </a:t>
            </a:r>
            <a:r>
              <a:rPr lang="en-US" sz="2400" b="1" dirty="0" err="1">
                <a:solidFill>
                  <a:schemeClr val="bg1"/>
                </a:solidFill>
              </a:rPr>
              <a:t>Tổng</a:t>
            </a:r>
            <a:r>
              <a:rPr lang="en-US" sz="2400" b="1" dirty="0">
                <a:solidFill>
                  <a:schemeClr val="bg1"/>
                </a:solidFill>
              </a:rPr>
              <a:t> </a:t>
            </a:r>
            <a:r>
              <a:rPr lang="en-US" sz="2400" b="1" dirty="0" err="1">
                <a:solidFill>
                  <a:schemeClr val="bg1"/>
                </a:solidFill>
              </a:rPr>
              <a:t>hợp</a:t>
            </a:r>
            <a:r>
              <a:rPr lang="en-US" sz="2400" b="1" dirty="0">
                <a:solidFill>
                  <a:schemeClr val="bg1"/>
                </a:solidFill>
              </a:rPr>
              <a:t> </a:t>
            </a:r>
            <a:r>
              <a:rPr lang="en-US" sz="2400" b="1" dirty="0" err="1">
                <a:solidFill>
                  <a:schemeClr val="bg1"/>
                </a:solidFill>
              </a:rPr>
              <a:t>một</a:t>
            </a:r>
            <a:r>
              <a:rPr lang="en-US" sz="2400" b="1" dirty="0">
                <a:solidFill>
                  <a:schemeClr val="bg1"/>
                </a:solidFill>
              </a:rPr>
              <a:t> </a:t>
            </a:r>
            <a:r>
              <a:rPr lang="en-US" sz="2400" b="1" dirty="0" err="1">
                <a:solidFill>
                  <a:schemeClr val="bg1"/>
                </a:solidFill>
              </a:rPr>
              <a:t>số</a:t>
            </a:r>
            <a:r>
              <a:rPr lang="en-US" sz="2400" b="1" dirty="0">
                <a:solidFill>
                  <a:schemeClr val="bg1"/>
                </a:solidFill>
              </a:rPr>
              <a:t> </a:t>
            </a:r>
            <a:r>
              <a:rPr lang="en-US" sz="2400" b="1" dirty="0" err="1">
                <a:solidFill>
                  <a:schemeClr val="bg1"/>
                </a:solidFill>
              </a:rPr>
              <a:t>hoocmon</a:t>
            </a:r>
            <a:r>
              <a:rPr lang="en-US" sz="2400" b="1" dirty="0">
                <a:solidFill>
                  <a:schemeClr val="bg1"/>
                </a:solidFill>
              </a:rPr>
              <a:t> </a:t>
            </a:r>
            <a:r>
              <a:rPr lang="en-US" sz="2400" b="1" dirty="0" err="1">
                <a:solidFill>
                  <a:schemeClr val="bg1"/>
                </a:solidFill>
              </a:rPr>
              <a:t>và</a:t>
            </a:r>
            <a:r>
              <a:rPr lang="en-US" sz="2400" b="1" dirty="0">
                <a:solidFill>
                  <a:schemeClr val="bg1"/>
                </a:solidFill>
              </a:rPr>
              <a:t> bao </a:t>
            </a:r>
            <a:r>
              <a:rPr lang="en-US" sz="2400" b="1" dirty="0" err="1">
                <a:solidFill>
                  <a:schemeClr val="bg1"/>
                </a:solidFill>
              </a:rPr>
              <a:t>gói</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sản</a:t>
            </a:r>
            <a:r>
              <a:rPr lang="en-US" sz="2400" b="1" dirty="0">
                <a:solidFill>
                  <a:schemeClr val="bg1"/>
                </a:solidFill>
              </a:rPr>
              <a:t> </a:t>
            </a:r>
            <a:r>
              <a:rPr lang="en-US" sz="2400" b="1" dirty="0" err="1">
                <a:solidFill>
                  <a:schemeClr val="bg1"/>
                </a:solidFill>
              </a:rPr>
              <a:t>phẩm</a:t>
            </a:r>
            <a:r>
              <a:rPr lang="en-US" sz="2400" b="1" dirty="0">
                <a:solidFill>
                  <a:schemeClr val="bg1"/>
                </a:solidFill>
              </a:rPr>
              <a:t> </a:t>
            </a:r>
            <a:r>
              <a:rPr lang="en-US" sz="2400" b="1" dirty="0" err="1">
                <a:solidFill>
                  <a:schemeClr val="bg1"/>
                </a:solidFill>
              </a:rPr>
              <a:t>tiết</a:t>
            </a:r>
            <a:endParaRPr lang="en-US" sz="2400" b="1" dirty="0">
              <a:solidFill>
                <a:schemeClr val="bg1"/>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1" y="4001860"/>
            <a:ext cx="5249773" cy="10845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4" y="5394550"/>
            <a:ext cx="5249773" cy="10845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4151360"/>
            <a:ext cx="4650419" cy="830997"/>
          </a:xfrm>
          <a:prstGeom prst="rect">
            <a:avLst/>
          </a:prstGeom>
          <a:noFill/>
        </p:spPr>
        <p:txBody>
          <a:bodyPr wrap="square" rtlCol="0">
            <a:spAutoFit/>
          </a:bodyPr>
          <a:lstStyle/>
          <a:p>
            <a:r>
              <a:rPr lang="en-US" sz="2400" b="1" dirty="0">
                <a:solidFill>
                  <a:schemeClr val="bg1"/>
                </a:solidFill>
              </a:rPr>
              <a:t>A. </a:t>
            </a:r>
            <a:r>
              <a:rPr lang="en-US" sz="2400" b="1" dirty="0" err="1">
                <a:solidFill>
                  <a:schemeClr val="bg1"/>
                </a:solidFill>
              </a:rPr>
              <a:t>Gắn</a:t>
            </a:r>
            <a:r>
              <a:rPr lang="en-US" sz="2400" b="1" dirty="0">
                <a:solidFill>
                  <a:schemeClr val="bg1"/>
                </a:solidFill>
              </a:rPr>
              <a:t> </a:t>
            </a:r>
            <a:r>
              <a:rPr lang="en-US" sz="2400" b="1" dirty="0" err="1">
                <a:solidFill>
                  <a:schemeClr val="bg1"/>
                </a:solidFill>
              </a:rPr>
              <a:t>thêm</a:t>
            </a:r>
            <a:r>
              <a:rPr lang="en-US" sz="2400" b="1" dirty="0">
                <a:solidFill>
                  <a:schemeClr val="bg1"/>
                </a:solidFill>
              </a:rPr>
              <a:t> </a:t>
            </a:r>
            <a:r>
              <a:rPr lang="en-US" sz="2400" b="1" dirty="0" err="1">
                <a:solidFill>
                  <a:schemeClr val="bg1"/>
                </a:solidFill>
              </a:rPr>
              <a:t>đường</a:t>
            </a:r>
            <a:r>
              <a:rPr lang="en-US" sz="2400" b="1" dirty="0">
                <a:solidFill>
                  <a:schemeClr val="bg1"/>
                </a:solidFill>
              </a:rPr>
              <a:t> </a:t>
            </a:r>
            <a:r>
              <a:rPr lang="en-US" sz="2400" b="1" dirty="0" err="1">
                <a:solidFill>
                  <a:schemeClr val="bg1"/>
                </a:solidFill>
              </a:rPr>
              <a:t>vào</a:t>
            </a:r>
            <a:r>
              <a:rPr lang="en-US" sz="2400" b="1" dirty="0">
                <a:solidFill>
                  <a:schemeClr val="bg1"/>
                </a:solidFill>
              </a:rPr>
              <a:t> </a:t>
            </a:r>
            <a:r>
              <a:rPr lang="en-US" sz="2400" b="1" dirty="0" err="1">
                <a:solidFill>
                  <a:schemeClr val="bg1"/>
                </a:solidFill>
              </a:rPr>
              <a:t>phân</a:t>
            </a:r>
            <a:r>
              <a:rPr lang="en-US" sz="2400" b="1" dirty="0">
                <a:solidFill>
                  <a:schemeClr val="bg1"/>
                </a:solidFill>
              </a:rPr>
              <a:t> </a:t>
            </a:r>
            <a:r>
              <a:rPr lang="en-US" sz="2400" b="1" dirty="0" err="1">
                <a:solidFill>
                  <a:schemeClr val="bg1"/>
                </a:solidFill>
              </a:rPr>
              <a:t>tử</a:t>
            </a:r>
            <a:r>
              <a:rPr lang="en-US" sz="2400" b="1" dirty="0">
                <a:solidFill>
                  <a:schemeClr val="bg1"/>
                </a:solidFill>
              </a:rPr>
              <a:t> protein</a:t>
            </a: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5544050"/>
            <a:ext cx="4650419" cy="830997"/>
          </a:xfrm>
          <a:prstGeom prst="rect">
            <a:avLst/>
          </a:prstGeom>
          <a:noFill/>
        </p:spPr>
        <p:txBody>
          <a:bodyPr wrap="square" rtlCol="0">
            <a:spAutoFit/>
          </a:bodyPr>
          <a:lstStyle/>
          <a:p>
            <a:pPr lvl="0">
              <a:buClr>
                <a:schemeClr val="bg1"/>
              </a:buClr>
              <a:defRPr/>
            </a:pPr>
            <a:r>
              <a:rPr lang="en-US" sz="2400" b="1" dirty="0">
                <a:solidFill>
                  <a:schemeClr val="bg1"/>
                </a:solidFill>
              </a:rPr>
              <a:t>D. </a:t>
            </a:r>
            <a:r>
              <a:rPr lang="en-US" sz="2400" b="1" dirty="0" err="1">
                <a:solidFill>
                  <a:schemeClr val="bg1"/>
                </a:solidFill>
              </a:rPr>
              <a:t>Tổng</a:t>
            </a:r>
            <a:r>
              <a:rPr lang="en-US" sz="2400" b="1" dirty="0">
                <a:solidFill>
                  <a:schemeClr val="bg1"/>
                </a:solidFill>
              </a:rPr>
              <a:t> </a:t>
            </a:r>
            <a:r>
              <a:rPr lang="en-US" sz="2400" b="1" dirty="0" err="1">
                <a:solidFill>
                  <a:schemeClr val="bg1"/>
                </a:solidFill>
              </a:rPr>
              <a:t>hợp</a:t>
            </a:r>
            <a:r>
              <a:rPr lang="en-US" sz="2400" b="1" dirty="0">
                <a:solidFill>
                  <a:schemeClr val="bg1"/>
                </a:solidFill>
              </a:rPr>
              <a:t> </a:t>
            </a:r>
            <a:r>
              <a:rPr lang="en-US" sz="2400" b="1" dirty="0" err="1">
                <a:solidFill>
                  <a:schemeClr val="bg1"/>
                </a:solidFill>
              </a:rPr>
              <a:t>nên</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phân</a:t>
            </a:r>
            <a:r>
              <a:rPr lang="en-US" sz="2400" b="1" dirty="0">
                <a:solidFill>
                  <a:schemeClr val="bg1"/>
                </a:solidFill>
              </a:rPr>
              <a:t> </a:t>
            </a:r>
            <a:r>
              <a:rPr lang="en-US" sz="2400" b="1" dirty="0" err="1">
                <a:solidFill>
                  <a:schemeClr val="bg1"/>
                </a:solidFill>
              </a:rPr>
              <a:t>tử</a:t>
            </a:r>
            <a:r>
              <a:rPr lang="en-US" sz="2400" b="1" dirty="0">
                <a:solidFill>
                  <a:schemeClr val="bg1"/>
                </a:solidFill>
              </a:rPr>
              <a:t> </a:t>
            </a:r>
            <a:r>
              <a:rPr lang="en-US" sz="2400" b="1" dirty="0" err="1">
                <a:solidFill>
                  <a:schemeClr val="bg1"/>
                </a:solidFill>
              </a:rPr>
              <a:t>polisaccharide</a:t>
            </a:r>
            <a:r>
              <a:rPr lang="en-US" sz="2400" b="1" dirty="0">
                <a:solidFill>
                  <a:schemeClr val="bg1"/>
                </a:solidFill>
              </a:rPr>
              <a:t> </a:t>
            </a:r>
            <a:endParaRPr kumimoji="0" lang="en-US" sz="32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2901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0+ Mẫu Background Xanh Dương, Xanh Lá Đẹp | Tải Free">
            <a:extLst>
              <a:ext uri="{FF2B5EF4-FFF2-40B4-BE49-F238E27FC236}">
                <a16:creationId xmlns:a16="http://schemas.microsoft.com/office/drawing/2014/main" id="{65BBCD07-6BE0-9156-D836-EC311134F3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05239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50365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613792"/>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003361"/>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2306288"/>
            <a:ext cx="9383697" cy="1077218"/>
          </a:xfrm>
          <a:prstGeom prst="rect">
            <a:avLst/>
          </a:prstGeom>
          <a:noFill/>
        </p:spPr>
        <p:txBody>
          <a:bodyPr wrap="square" rtlCol="0">
            <a:spAutoFit/>
          </a:bodyPr>
          <a:lstStyle/>
          <a:p>
            <a:r>
              <a:rPr lang="en-US" sz="2800" b="1" dirty="0" err="1">
                <a:solidFill>
                  <a:schemeClr val="bg1"/>
                </a:solidFill>
              </a:rPr>
              <a:t>Câu</a:t>
            </a:r>
            <a:r>
              <a:rPr lang="en-US" sz="2800" b="1" dirty="0">
                <a:solidFill>
                  <a:schemeClr val="bg1"/>
                </a:solidFill>
              </a:rPr>
              <a:t> 10: </a:t>
            </a:r>
            <a:r>
              <a:rPr lang="en-US" sz="2800" b="1" dirty="0" err="1">
                <a:solidFill>
                  <a:schemeClr val="bg1"/>
                </a:solidFill>
              </a:rPr>
              <a:t>Nếu</a:t>
            </a:r>
            <a:r>
              <a:rPr lang="en-US" sz="2800" b="1" dirty="0">
                <a:solidFill>
                  <a:schemeClr val="bg1"/>
                </a:solidFill>
              </a:rPr>
              <a:t> </a:t>
            </a:r>
            <a:r>
              <a:rPr lang="en-US" sz="2800" b="1" dirty="0" err="1">
                <a:solidFill>
                  <a:schemeClr val="bg1"/>
                </a:solidFill>
              </a:rPr>
              <a:t>màng</a:t>
            </a:r>
            <a:r>
              <a:rPr lang="en-US" sz="2800" b="1" dirty="0">
                <a:solidFill>
                  <a:schemeClr val="bg1"/>
                </a:solidFill>
              </a:rPr>
              <a:t> </a:t>
            </a:r>
            <a:r>
              <a:rPr lang="en-US" sz="2800" b="1" dirty="0" err="1">
                <a:solidFill>
                  <a:schemeClr val="bg1"/>
                </a:solidFill>
              </a:rPr>
              <a:t>của</a:t>
            </a:r>
            <a:r>
              <a:rPr lang="en-US" sz="2800" b="1" dirty="0">
                <a:solidFill>
                  <a:schemeClr val="bg1"/>
                </a:solidFill>
              </a:rPr>
              <a:t> </a:t>
            </a:r>
            <a:r>
              <a:rPr lang="en-US" sz="2800" b="1" dirty="0" err="1">
                <a:solidFill>
                  <a:schemeClr val="bg1"/>
                </a:solidFill>
              </a:rPr>
              <a:t>lizoxom</a:t>
            </a:r>
            <a:r>
              <a:rPr lang="en-US" sz="2800" b="1" dirty="0">
                <a:solidFill>
                  <a:schemeClr val="bg1"/>
                </a:solidFill>
              </a:rPr>
              <a:t> </a:t>
            </a:r>
            <a:r>
              <a:rPr lang="en-US" sz="2800" b="1" dirty="0" err="1">
                <a:solidFill>
                  <a:schemeClr val="bg1"/>
                </a:solidFill>
              </a:rPr>
              <a:t>bị</a:t>
            </a:r>
            <a:r>
              <a:rPr lang="en-US" sz="2800" b="1" dirty="0">
                <a:solidFill>
                  <a:schemeClr val="bg1"/>
                </a:solidFill>
              </a:rPr>
              <a:t> </a:t>
            </a:r>
            <a:r>
              <a:rPr lang="en-US" sz="2800" b="1" dirty="0" err="1">
                <a:solidFill>
                  <a:schemeClr val="bg1"/>
                </a:solidFill>
              </a:rPr>
              <a:t>vỡ</a:t>
            </a:r>
            <a:r>
              <a:rPr lang="en-US" sz="2800" b="1" dirty="0">
                <a:solidFill>
                  <a:schemeClr val="bg1"/>
                </a:solidFill>
              </a:rPr>
              <a:t> </a:t>
            </a:r>
            <a:r>
              <a:rPr lang="en-US" sz="2800" b="1" dirty="0" err="1">
                <a:solidFill>
                  <a:schemeClr val="bg1"/>
                </a:solidFill>
              </a:rPr>
              <a:t>thì</a:t>
            </a:r>
            <a:r>
              <a:rPr lang="en-US" sz="2800" b="1" dirty="0">
                <a:solidFill>
                  <a:schemeClr val="bg1"/>
                </a:solidFill>
              </a:rPr>
              <a:t> </a:t>
            </a:r>
            <a:r>
              <a:rPr lang="en-US" sz="2800" b="1" dirty="0" err="1">
                <a:solidFill>
                  <a:schemeClr val="bg1"/>
                </a:solidFill>
              </a:rPr>
              <a:t>hậu</a:t>
            </a:r>
            <a:r>
              <a:rPr lang="en-US" sz="2800" b="1" dirty="0">
                <a:solidFill>
                  <a:schemeClr val="bg1"/>
                </a:solidFill>
              </a:rPr>
              <a:t> </a:t>
            </a:r>
            <a:r>
              <a:rPr lang="en-US" sz="2800" b="1" dirty="0" err="1">
                <a:solidFill>
                  <a:schemeClr val="bg1"/>
                </a:solidFill>
              </a:rPr>
              <a:t>quả</a:t>
            </a:r>
            <a:r>
              <a:rPr lang="en-US" sz="2800" b="1" dirty="0">
                <a:solidFill>
                  <a:schemeClr val="bg1"/>
                </a:solidFill>
              </a:rPr>
              <a:t> </a:t>
            </a:r>
            <a:r>
              <a:rPr lang="en-US" sz="2800" b="1" dirty="0" err="1">
                <a:solidFill>
                  <a:schemeClr val="bg1"/>
                </a:solidFill>
              </a:rPr>
              <a:t>sẽ</a:t>
            </a:r>
            <a:r>
              <a:rPr lang="en-US" sz="2800" b="1" dirty="0">
                <a:solidFill>
                  <a:schemeClr val="bg1"/>
                </a:solidFill>
              </a:rPr>
              <a:t> </a:t>
            </a:r>
            <a:r>
              <a:rPr lang="en-US" sz="2800" b="1" dirty="0" err="1">
                <a:solidFill>
                  <a:schemeClr val="bg1"/>
                </a:solidFill>
              </a:rPr>
              <a:t>là</a:t>
            </a:r>
            <a:endParaRPr lang="en-US" sz="2800" b="1" dirty="0">
              <a:solidFill>
                <a:schemeClr val="bg1"/>
              </a:solidFill>
            </a:endParaRPr>
          </a:p>
          <a:p>
            <a:endParaRPr lang="en-US" sz="3600" b="1" dirty="0">
              <a:solidFill>
                <a:schemeClr val="bg1"/>
              </a:solidFill>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35894" y="5434821"/>
            <a:ext cx="5249773" cy="12752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3" y="3886081"/>
            <a:ext cx="5249773" cy="12519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435571" y="5600086"/>
            <a:ext cx="4650419" cy="954107"/>
          </a:xfrm>
          <a:prstGeom prst="rect">
            <a:avLst/>
          </a:prstGeom>
          <a:noFill/>
        </p:spPr>
        <p:txBody>
          <a:bodyPr wrap="square" rtlCol="0">
            <a:spAutoFit/>
          </a:bodyPr>
          <a:lstStyle/>
          <a:p>
            <a:r>
              <a:rPr lang="en-US" sz="2800" b="1" dirty="0">
                <a:solidFill>
                  <a:schemeClr val="bg1"/>
                </a:solidFill>
              </a:rPr>
              <a:t>D. </a:t>
            </a:r>
            <a:r>
              <a:rPr lang="en-US" sz="2800" b="1" dirty="0" err="1">
                <a:solidFill>
                  <a:schemeClr val="bg1"/>
                </a:solidFill>
              </a:rPr>
              <a:t>Tế</a:t>
            </a:r>
            <a:r>
              <a:rPr lang="en-US" sz="2800" b="1" dirty="0">
                <a:solidFill>
                  <a:schemeClr val="bg1"/>
                </a:solidFill>
              </a:rPr>
              <a:t> </a:t>
            </a:r>
            <a:r>
              <a:rPr lang="en-US" sz="2800" b="1" dirty="0" err="1">
                <a:solidFill>
                  <a:schemeClr val="bg1"/>
                </a:solidFill>
              </a:rPr>
              <a:t>bào</a:t>
            </a:r>
            <a:r>
              <a:rPr lang="en-US" sz="2800" b="1" dirty="0">
                <a:solidFill>
                  <a:schemeClr val="bg1"/>
                </a:solidFill>
              </a:rPr>
              <a:t> </a:t>
            </a:r>
            <a:r>
              <a:rPr lang="en-US" sz="2800" b="1" dirty="0" err="1">
                <a:solidFill>
                  <a:schemeClr val="bg1"/>
                </a:solidFill>
              </a:rPr>
              <a:t>bị</a:t>
            </a:r>
            <a:r>
              <a:rPr lang="en-US" sz="2800" b="1" dirty="0">
                <a:solidFill>
                  <a:schemeClr val="bg1"/>
                </a:solidFill>
              </a:rPr>
              <a:t> </a:t>
            </a:r>
            <a:r>
              <a:rPr lang="en-US" sz="2800" b="1" dirty="0" err="1">
                <a:solidFill>
                  <a:schemeClr val="bg1"/>
                </a:solidFill>
              </a:rPr>
              <a:t>hệ</a:t>
            </a:r>
            <a:r>
              <a:rPr lang="en-US" sz="2800" b="1" dirty="0">
                <a:solidFill>
                  <a:schemeClr val="bg1"/>
                </a:solidFill>
              </a:rPr>
              <a:t> </a:t>
            </a:r>
            <a:r>
              <a:rPr lang="en-US" sz="2800" b="1" dirty="0" err="1">
                <a:solidFill>
                  <a:schemeClr val="bg1"/>
                </a:solidFill>
              </a:rPr>
              <a:t>enzim</a:t>
            </a:r>
            <a:r>
              <a:rPr lang="en-US" sz="2800" b="1" dirty="0">
                <a:solidFill>
                  <a:schemeClr val="bg1"/>
                </a:solidFill>
              </a:rPr>
              <a:t> </a:t>
            </a:r>
            <a:r>
              <a:rPr lang="en-US" sz="2800" b="1" dirty="0" err="1">
                <a:solidFill>
                  <a:schemeClr val="bg1"/>
                </a:solidFill>
              </a:rPr>
              <a:t>của</a:t>
            </a:r>
            <a:r>
              <a:rPr lang="en-US" sz="2800" b="1" dirty="0">
                <a:solidFill>
                  <a:schemeClr val="bg1"/>
                </a:solidFill>
              </a:rPr>
              <a:t> </a:t>
            </a:r>
            <a:r>
              <a:rPr lang="en-US" sz="2800" b="1" dirty="0" err="1">
                <a:solidFill>
                  <a:schemeClr val="bg1"/>
                </a:solidFill>
              </a:rPr>
              <a:t>lizoxom</a:t>
            </a:r>
            <a:r>
              <a:rPr lang="en-US" sz="2800" b="1" dirty="0">
                <a:solidFill>
                  <a:schemeClr val="bg1"/>
                </a:solidFill>
              </a:rPr>
              <a:t> </a:t>
            </a:r>
            <a:r>
              <a:rPr lang="en-US" sz="2800" b="1" dirty="0" err="1">
                <a:solidFill>
                  <a:schemeClr val="bg1"/>
                </a:solidFill>
              </a:rPr>
              <a:t>phân</a:t>
            </a:r>
            <a:r>
              <a:rPr lang="en-US" sz="2800" b="1" dirty="0">
                <a:solidFill>
                  <a:schemeClr val="bg1"/>
                </a:solidFill>
              </a:rPr>
              <a:t> </a:t>
            </a:r>
            <a:r>
              <a:rPr lang="en-US" sz="2800" b="1" dirty="0" err="1">
                <a:solidFill>
                  <a:schemeClr val="bg1"/>
                </a:solidFill>
              </a:rPr>
              <a:t>hủy</a:t>
            </a:r>
            <a:endParaRPr lang="en-US" sz="2800" b="1" dirty="0">
              <a:solidFill>
                <a:schemeClr val="bg1"/>
              </a:solidFill>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4035581"/>
            <a:ext cx="4650419" cy="954107"/>
          </a:xfrm>
          <a:prstGeom prst="rect">
            <a:avLst/>
          </a:prstGeom>
          <a:noFill/>
        </p:spPr>
        <p:txBody>
          <a:bodyPr wrap="square" rtlCol="0">
            <a:spAutoFit/>
          </a:bodyPr>
          <a:lstStyle/>
          <a:p>
            <a:r>
              <a:rPr lang="en-US" sz="2800" b="1" dirty="0">
                <a:solidFill>
                  <a:schemeClr val="bg1"/>
                </a:solidFill>
              </a:rPr>
              <a:t>B. </a:t>
            </a:r>
            <a:r>
              <a:rPr lang="en-US" sz="2800" b="1" dirty="0" err="1">
                <a:solidFill>
                  <a:schemeClr val="bg1"/>
                </a:solidFill>
              </a:rPr>
              <a:t>Tế</a:t>
            </a:r>
            <a:r>
              <a:rPr lang="en-US" sz="2800" b="1" dirty="0">
                <a:solidFill>
                  <a:schemeClr val="bg1"/>
                </a:solidFill>
              </a:rPr>
              <a:t> </a:t>
            </a:r>
            <a:r>
              <a:rPr lang="en-US" sz="2800" b="1" dirty="0" err="1">
                <a:solidFill>
                  <a:schemeClr val="bg1"/>
                </a:solidFill>
              </a:rPr>
              <a:t>bào</a:t>
            </a:r>
            <a:r>
              <a:rPr lang="en-US" sz="2800" b="1" dirty="0">
                <a:solidFill>
                  <a:schemeClr val="bg1"/>
                </a:solidFill>
              </a:rPr>
              <a:t> </a:t>
            </a:r>
            <a:r>
              <a:rPr lang="en-US" sz="2800" b="1" dirty="0" err="1">
                <a:solidFill>
                  <a:schemeClr val="bg1"/>
                </a:solidFill>
              </a:rPr>
              <a:t>bị</a:t>
            </a:r>
            <a:r>
              <a:rPr lang="en-US" sz="2800" b="1" dirty="0">
                <a:solidFill>
                  <a:schemeClr val="bg1"/>
                </a:solidFill>
              </a:rPr>
              <a:t> </a:t>
            </a:r>
            <a:r>
              <a:rPr lang="en-US" sz="2800" b="1" dirty="0" err="1">
                <a:solidFill>
                  <a:schemeClr val="bg1"/>
                </a:solidFill>
              </a:rPr>
              <a:t>chết</a:t>
            </a:r>
            <a:r>
              <a:rPr lang="en-US" sz="2800" b="1" dirty="0">
                <a:solidFill>
                  <a:schemeClr val="bg1"/>
                </a:solidFill>
              </a:rPr>
              <a:t> do </a:t>
            </a:r>
            <a:r>
              <a:rPr lang="en-US" sz="2800" b="1" dirty="0" err="1">
                <a:solidFill>
                  <a:schemeClr val="bg1"/>
                </a:solidFill>
              </a:rPr>
              <a:t>tích</a:t>
            </a:r>
            <a:r>
              <a:rPr lang="en-US" sz="2800" b="1" dirty="0">
                <a:solidFill>
                  <a:schemeClr val="bg1"/>
                </a:solidFill>
              </a:rPr>
              <a:t> </a:t>
            </a:r>
            <a:r>
              <a:rPr lang="en-US" sz="2800" b="1" dirty="0" err="1">
                <a:solidFill>
                  <a:schemeClr val="bg1"/>
                </a:solidFill>
              </a:rPr>
              <a:t>lũy</a:t>
            </a:r>
            <a:r>
              <a:rPr lang="en-US" sz="2800" b="1" dirty="0">
                <a:solidFill>
                  <a:schemeClr val="bg1"/>
                </a:solidFill>
              </a:rPr>
              <a:t> </a:t>
            </a:r>
            <a:r>
              <a:rPr lang="en-US" sz="2800" b="1" dirty="0" err="1">
                <a:solidFill>
                  <a:schemeClr val="bg1"/>
                </a:solidFill>
              </a:rPr>
              <a:t>nhiều</a:t>
            </a:r>
            <a:r>
              <a:rPr lang="en-US" sz="2800" b="1" dirty="0">
                <a:solidFill>
                  <a:schemeClr val="bg1"/>
                </a:solidFill>
              </a:rPr>
              <a:t> </a:t>
            </a:r>
            <a:r>
              <a:rPr lang="en-US" sz="2800" b="1" dirty="0" err="1">
                <a:solidFill>
                  <a:schemeClr val="bg1"/>
                </a:solidFill>
              </a:rPr>
              <a:t>chất</a:t>
            </a:r>
            <a:r>
              <a:rPr lang="en-US" sz="2800" b="1" dirty="0">
                <a:solidFill>
                  <a:schemeClr val="bg1"/>
                </a:solidFill>
              </a:rPr>
              <a:t> </a:t>
            </a:r>
            <a:r>
              <a:rPr lang="en-US" sz="2800" b="1" dirty="0" err="1">
                <a:solidFill>
                  <a:schemeClr val="bg1"/>
                </a:solidFill>
              </a:rPr>
              <a:t>độc</a:t>
            </a:r>
            <a:endParaRPr lang="en-US" sz="2800" b="1" dirty="0">
              <a:solidFill>
                <a:schemeClr val="bg1"/>
              </a:solidFil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0" y="3886082"/>
            <a:ext cx="5249773" cy="12519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6331" y="5434821"/>
            <a:ext cx="5249773" cy="12752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4033214"/>
            <a:ext cx="4650419" cy="954107"/>
          </a:xfrm>
          <a:prstGeom prst="rect">
            <a:avLst/>
          </a:prstGeom>
          <a:noFill/>
        </p:spPr>
        <p:txBody>
          <a:bodyPr wrap="square" rtlCol="0">
            <a:spAutoFit/>
          </a:bodyPr>
          <a:lstStyle/>
          <a:p>
            <a:pPr lvl="0">
              <a:buClr>
                <a:schemeClr val="bg1"/>
              </a:buClr>
              <a:defRPr/>
            </a:pPr>
            <a:r>
              <a:rPr lang="en-US" sz="2800" b="1" dirty="0">
                <a:solidFill>
                  <a:schemeClr val="bg1"/>
                </a:solidFill>
              </a:rPr>
              <a:t>A. </a:t>
            </a:r>
            <a:r>
              <a:rPr lang="en-US" sz="2800" b="1" dirty="0" err="1">
                <a:solidFill>
                  <a:schemeClr val="bg1"/>
                </a:solidFill>
              </a:rPr>
              <a:t>Tế</a:t>
            </a:r>
            <a:r>
              <a:rPr lang="en-US" sz="2800" b="1" dirty="0">
                <a:solidFill>
                  <a:schemeClr val="bg1"/>
                </a:solidFill>
              </a:rPr>
              <a:t> </a:t>
            </a:r>
            <a:r>
              <a:rPr lang="en-US" sz="2800" b="1" dirty="0" err="1">
                <a:solidFill>
                  <a:schemeClr val="bg1"/>
                </a:solidFill>
              </a:rPr>
              <a:t>bào</a:t>
            </a:r>
            <a:r>
              <a:rPr lang="en-US" sz="2800" b="1" dirty="0">
                <a:solidFill>
                  <a:schemeClr val="bg1"/>
                </a:solidFill>
              </a:rPr>
              <a:t> </a:t>
            </a:r>
            <a:r>
              <a:rPr lang="en-US" sz="2800" b="1" dirty="0" err="1">
                <a:solidFill>
                  <a:schemeClr val="bg1"/>
                </a:solidFill>
              </a:rPr>
              <a:t>mất</a:t>
            </a:r>
            <a:r>
              <a:rPr lang="en-US" sz="2800" b="1" dirty="0">
                <a:solidFill>
                  <a:schemeClr val="bg1"/>
                </a:solidFill>
              </a:rPr>
              <a:t> </a:t>
            </a:r>
            <a:r>
              <a:rPr lang="en-US" sz="2800" b="1" dirty="0" err="1">
                <a:solidFill>
                  <a:schemeClr val="bg1"/>
                </a:solidFill>
              </a:rPr>
              <a:t>khả</a:t>
            </a:r>
            <a:r>
              <a:rPr lang="en-US" sz="2800" b="1" dirty="0">
                <a:solidFill>
                  <a:schemeClr val="bg1"/>
                </a:solidFill>
              </a:rPr>
              <a:t> </a:t>
            </a:r>
            <a:r>
              <a:rPr lang="en-US" sz="2800" b="1" dirty="0" err="1">
                <a:solidFill>
                  <a:schemeClr val="bg1"/>
                </a:solidFill>
              </a:rPr>
              <a:t>năng</a:t>
            </a:r>
            <a:r>
              <a:rPr lang="en-US" sz="2800" b="1" dirty="0">
                <a:solidFill>
                  <a:schemeClr val="bg1"/>
                </a:solidFill>
              </a:rPr>
              <a:t> </a:t>
            </a:r>
            <a:r>
              <a:rPr lang="en-US" sz="2800" b="1" dirty="0" err="1">
                <a:solidFill>
                  <a:schemeClr val="bg1"/>
                </a:solidFill>
              </a:rPr>
              <a:t>phân</a:t>
            </a:r>
            <a:r>
              <a:rPr lang="en-US" sz="2800" b="1" dirty="0">
                <a:solidFill>
                  <a:schemeClr val="bg1"/>
                </a:solidFill>
              </a:rPr>
              <a:t> </a:t>
            </a:r>
            <a:r>
              <a:rPr lang="en-US" sz="2800" b="1" dirty="0" err="1">
                <a:solidFill>
                  <a:schemeClr val="bg1"/>
                </a:solidFill>
              </a:rPr>
              <a:t>giải</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chất</a:t>
            </a:r>
            <a:r>
              <a:rPr lang="en-US" sz="2800" b="1" dirty="0">
                <a:solidFill>
                  <a:schemeClr val="bg1"/>
                </a:solidFill>
              </a:rPr>
              <a:t> </a:t>
            </a:r>
            <a:r>
              <a:rPr lang="en-US" sz="2800" b="1" dirty="0" err="1">
                <a:solidFill>
                  <a:schemeClr val="bg1"/>
                </a:solidFill>
              </a:rPr>
              <a:t>độc</a:t>
            </a:r>
            <a:r>
              <a:rPr lang="en-US" sz="2800" b="1" dirty="0">
                <a:solidFill>
                  <a:schemeClr val="bg1"/>
                </a:solidFill>
              </a:rPr>
              <a:t> </a:t>
            </a:r>
            <a:r>
              <a:rPr lang="en-US" sz="2800" b="1" dirty="0" err="1">
                <a:solidFill>
                  <a:schemeClr val="bg1"/>
                </a:solidFill>
              </a:rPr>
              <a:t>hại</a:t>
            </a:r>
            <a:endParaRPr kumimoji="0" lang="en-US" sz="4000" b="1"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106008" y="5634112"/>
            <a:ext cx="4650419" cy="954107"/>
          </a:xfrm>
          <a:prstGeom prst="rect">
            <a:avLst/>
          </a:prstGeom>
          <a:noFill/>
        </p:spPr>
        <p:txBody>
          <a:bodyPr wrap="square" rtlCol="0">
            <a:spAutoFit/>
          </a:bodyPr>
          <a:lstStyle/>
          <a:p>
            <a:pPr lvl="0">
              <a:buClr>
                <a:schemeClr val="bg1"/>
              </a:buClr>
              <a:defRPr/>
            </a:pPr>
            <a:r>
              <a:rPr lang="en-US" sz="2800" b="1" dirty="0">
                <a:solidFill>
                  <a:schemeClr val="bg1"/>
                </a:solidFill>
              </a:rPr>
              <a:t>C. </a:t>
            </a:r>
            <a:r>
              <a:rPr lang="en-US" sz="2800" b="1" dirty="0" err="1">
                <a:solidFill>
                  <a:schemeClr val="bg1"/>
                </a:solidFill>
              </a:rPr>
              <a:t>Hệ</a:t>
            </a:r>
            <a:r>
              <a:rPr lang="en-US" sz="2800" b="1" dirty="0">
                <a:solidFill>
                  <a:schemeClr val="bg1"/>
                </a:solidFill>
              </a:rPr>
              <a:t> </a:t>
            </a:r>
            <a:r>
              <a:rPr lang="en-US" sz="2800" b="1" dirty="0" err="1">
                <a:solidFill>
                  <a:schemeClr val="bg1"/>
                </a:solidFill>
              </a:rPr>
              <a:t>enzim</a:t>
            </a:r>
            <a:r>
              <a:rPr lang="en-US" sz="2800" b="1" dirty="0">
                <a:solidFill>
                  <a:schemeClr val="bg1"/>
                </a:solidFill>
              </a:rPr>
              <a:t> </a:t>
            </a:r>
            <a:r>
              <a:rPr lang="en-US" sz="2800" b="1" dirty="0" err="1">
                <a:solidFill>
                  <a:schemeClr val="bg1"/>
                </a:solidFill>
              </a:rPr>
              <a:t>của</a:t>
            </a:r>
            <a:r>
              <a:rPr lang="en-US" sz="2800" b="1" dirty="0">
                <a:solidFill>
                  <a:schemeClr val="bg1"/>
                </a:solidFill>
              </a:rPr>
              <a:t> </a:t>
            </a:r>
            <a:r>
              <a:rPr lang="en-US" sz="2800" b="1" dirty="0" err="1">
                <a:solidFill>
                  <a:schemeClr val="bg1"/>
                </a:solidFill>
              </a:rPr>
              <a:t>lizoxom</a:t>
            </a:r>
            <a:r>
              <a:rPr lang="en-US" sz="2800" b="1" dirty="0">
                <a:solidFill>
                  <a:schemeClr val="bg1"/>
                </a:solidFill>
              </a:rPr>
              <a:t> </a:t>
            </a:r>
            <a:r>
              <a:rPr lang="en-US" sz="2800" b="1" dirty="0" err="1">
                <a:solidFill>
                  <a:schemeClr val="bg1"/>
                </a:solidFill>
              </a:rPr>
              <a:t>sẽ</a:t>
            </a:r>
            <a:r>
              <a:rPr lang="en-US" sz="2800" b="1" dirty="0">
                <a:solidFill>
                  <a:schemeClr val="bg1"/>
                </a:solidFill>
              </a:rPr>
              <a:t> </a:t>
            </a:r>
            <a:r>
              <a:rPr lang="en-US" sz="2800" b="1" dirty="0" err="1">
                <a:solidFill>
                  <a:schemeClr val="bg1"/>
                </a:solidFill>
              </a:rPr>
              <a:t>bị</a:t>
            </a:r>
            <a:r>
              <a:rPr lang="en-US" sz="2800" b="1" dirty="0">
                <a:solidFill>
                  <a:schemeClr val="bg1"/>
                </a:solidFill>
              </a:rPr>
              <a:t> </a:t>
            </a:r>
            <a:r>
              <a:rPr lang="en-US" sz="2800" b="1" dirty="0" err="1">
                <a:solidFill>
                  <a:schemeClr val="bg1"/>
                </a:solidFill>
              </a:rPr>
              <a:t>mất</a:t>
            </a:r>
            <a:r>
              <a:rPr lang="en-US" sz="2800" b="1" dirty="0">
                <a:solidFill>
                  <a:schemeClr val="bg1"/>
                </a:solidFill>
              </a:rPr>
              <a:t> </a:t>
            </a:r>
            <a:r>
              <a:rPr lang="en-US" sz="2800" b="1" dirty="0" err="1">
                <a:solidFill>
                  <a:schemeClr val="bg1"/>
                </a:solidFill>
              </a:rPr>
              <a:t>hoạt</a:t>
            </a:r>
            <a:r>
              <a:rPr lang="en-US" sz="2800" b="1" dirty="0">
                <a:solidFill>
                  <a:schemeClr val="bg1"/>
                </a:solidFill>
              </a:rPr>
              <a:t> </a:t>
            </a:r>
            <a:r>
              <a:rPr lang="en-US" sz="2800" b="1" dirty="0" err="1">
                <a:solidFill>
                  <a:schemeClr val="bg1"/>
                </a:solidFill>
              </a:rPr>
              <a:t>tính</a:t>
            </a:r>
            <a:endParaRPr kumimoji="0" lang="en-US" sz="4000" b="1"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pic>
        <p:nvPicPr>
          <p:cNvPr id="3" name="Picture 2">
            <a:extLst>
              <a:ext uri="{FF2B5EF4-FFF2-40B4-BE49-F238E27FC236}">
                <a16:creationId xmlns:a16="http://schemas.microsoft.com/office/drawing/2014/main" id="{DF630B95-5DCD-41A3-EAE5-55ABC2B8DD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spTree>
    <p:extLst>
      <p:ext uri="{BB962C8B-B14F-4D97-AF65-F5344CB8AC3E}">
        <p14:creationId xmlns:p14="http://schemas.microsoft.com/office/powerpoint/2010/main" val="321771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4022-8227-0470-D56A-D4FAE5760BA2}"/>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pic>
        <p:nvPicPr>
          <p:cNvPr id="5" name="Content Placeholder 4">
            <a:extLst>
              <a:ext uri="{FF2B5EF4-FFF2-40B4-BE49-F238E27FC236}">
                <a16:creationId xmlns:a16="http://schemas.microsoft.com/office/drawing/2014/main" id="{83C95F78-9382-B736-D75F-57829C9DEFEF}"/>
              </a:ext>
            </a:extLst>
          </p:cNvPr>
          <p:cNvPicPr>
            <a:picLocks noGrp="1" noChangeAspect="1"/>
          </p:cNvPicPr>
          <p:nvPr>
            <p:ph idx="1"/>
          </p:nvPr>
        </p:nvPicPr>
        <p:blipFill>
          <a:blip r:embed="rId2"/>
          <a:stretch>
            <a:fillRect/>
          </a:stretch>
        </p:blipFill>
        <p:spPr>
          <a:xfrm>
            <a:off x="181166" y="1867249"/>
            <a:ext cx="7270330" cy="4552895"/>
          </a:xfrm>
          <a:prstGeom prst="rect">
            <a:avLst/>
          </a:prstGeom>
        </p:spPr>
      </p:pic>
      <p:sp>
        <p:nvSpPr>
          <p:cNvPr id="6" name="Dodecagon 5">
            <a:hlinkClick r:id="rId3" action="ppaction://hlinksldjump"/>
            <a:extLst>
              <a:ext uri="{FF2B5EF4-FFF2-40B4-BE49-F238E27FC236}">
                <a16:creationId xmlns:a16="http://schemas.microsoft.com/office/drawing/2014/main" id="{877FE6D5-8F68-FF70-4DB5-1E99CB42AB12}"/>
              </a:ext>
            </a:extLst>
          </p:cNvPr>
          <p:cNvSpPr/>
          <p:nvPr/>
        </p:nvSpPr>
        <p:spPr>
          <a:xfrm>
            <a:off x="8029228" y="1460254"/>
            <a:ext cx="1413372" cy="1413372"/>
          </a:xfrm>
          <a:prstGeom prst="dodec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err="1"/>
              <a:t>Câu</a:t>
            </a:r>
            <a:r>
              <a:rPr lang="en-US" sz="4000" b="1" dirty="0"/>
              <a:t> 1</a:t>
            </a:r>
          </a:p>
        </p:txBody>
      </p:sp>
      <p:sp>
        <p:nvSpPr>
          <p:cNvPr id="7" name="Dodecagon 6">
            <a:hlinkClick r:id="rId4" action="ppaction://hlinksldjump"/>
            <a:extLst>
              <a:ext uri="{FF2B5EF4-FFF2-40B4-BE49-F238E27FC236}">
                <a16:creationId xmlns:a16="http://schemas.microsoft.com/office/drawing/2014/main" id="{2E431C84-0FE2-CF99-D32B-DF4D44F2638B}"/>
              </a:ext>
            </a:extLst>
          </p:cNvPr>
          <p:cNvSpPr/>
          <p:nvPr/>
        </p:nvSpPr>
        <p:spPr>
          <a:xfrm>
            <a:off x="9873790" y="1460254"/>
            <a:ext cx="1413372" cy="1413372"/>
          </a:xfrm>
          <a:prstGeom prst="dodecagon">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err="1"/>
              <a:t>Câu</a:t>
            </a:r>
            <a:r>
              <a:rPr lang="en-US" sz="4000" b="1" dirty="0"/>
              <a:t> 2</a:t>
            </a:r>
          </a:p>
        </p:txBody>
      </p:sp>
      <p:sp>
        <p:nvSpPr>
          <p:cNvPr id="8" name="Dodecagon 7">
            <a:hlinkClick r:id="rId5" action="ppaction://hlinksldjump"/>
            <a:extLst>
              <a:ext uri="{FF2B5EF4-FFF2-40B4-BE49-F238E27FC236}">
                <a16:creationId xmlns:a16="http://schemas.microsoft.com/office/drawing/2014/main" id="{C5E18F39-38F2-8D36-3698-0B9D5F2FD0EB}"/>
              </a:ext>
            </a:extLst>
          </p:cNvPr>
          <p:cNvSpPr/>
          <p:nvPr/>
        </p:nvSpPr>
        <p:spPr>
          <a:xfrm>
            <a:off x="8029228" y="2987353"/>
            <a:ext cx="1413372" cy="1413372"/>
          </a:xfrm>
          <a:prstGeom prst="dodecagon">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err="1"/>
              <a:t>Câu</a:t>
            </a:r>
            <a:r>
              <a:rPr lang="en-US" sz="4000" b="1" dirty="0"/>
              <a:t> 3</a:t>
            </a:r>
          </a:p>
        </p:txBody>
      </p:sp>
      <p:sp>
        <p:nvSpPr>
          <p:cNvPr id="9" name="Dodecagon 8">
            <a:hlinkClick r:id="rId6" action="ppaction://hlinksldjump"/>
            <a:extLst>
              <a:ext uri="{FF2B5EF4-FFF2-40B4-BE49-F238E27FC236}">
                <a16:creationId xmlns:a16="http://schemas.microsoft.com/office/drawing/2014/main" id="{ECD2D5FB-30DA-CA11-00EF-6F3192AFDD6D}"/>
              </a:ext>
            </a:extLst>
          </p:cNvPr>
          <p:cNvSpPr/>
          <p:nvPr/>
        </p:nvSpPr>
        <p:spPr>
          <a:xfrm>
            <a:off x="9873790" y="2987353"/>
            <a:ext cx="1413372" cy="1413372"/>
          </a:xfrm>
          <a:prstGeom prst="dodecagon">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err="1"/>
              <a:t>Câu</a:t>
            </a:r>
            <a:r>
              <a:rPr lang="en-US" sz="4000" b="1" dirty="0"/>
              <a:t> 4</a:t>
            </a:r>
          </a:p>
        </p:txBody>
      </p:sp>
      <p:sp>
        <p:nvSpPr>
          <p:cNvPr id="10" name="Dodecagon 9">
            <a:hlinkClick r:id="rId7" action="ppaction://hlinksldjump"/>
            <a:extLst>
              <a:ext uri="{FF2B5EF4-FFF2-40B4-BE49-F238E27FC236}">
                <a16:creationId xmlns:a16="http://schemas.microsoft.com/office/drawing/2014/main" id="{F86D591D-194C-81FA-02DD-61C4E7C073BE}"/>
              </a:ext>
            </a:extLst>
          </p:cNvPr>
          <p:cNvSpPr/>
          <p:nvPr/>
        </p:nvSpPr>
        <p:spPr>
          <a:xfrm>
            <a:off x="8029228" y="4514452"/>
            <a:ext cx="1413372" cy="1413372"/>
          </a:xfrm>
          <a:prstGeom prst="dodecagon">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err="1"/>
              <a:t>Câu</a:t>
            </a:r>
            <a:r>
              <a:rPr lang="en-US" sz="4000" b="1" dirty="0"/>
              <a:t> 5</a:t>
            </a:r>
          </a:p>
        </p:txBody>
      </p:sp>
      <p:sp>
        <p:nvSpPr>
          <p:cNvPr id="11" name="Dodecagon 10">
            <a:hlinkClick r:id="rId8" action="ppaction://hlinksldjump"/>
            <a:extLst>
              <a:ext uri="{FF2B5EF4-FFF2-40B4-BE49-F238E27FC236}">
                <a16:creationId xmlns:a16="http://schemas.microsoft.com/office/drawing/2014/main" id="{50FAD4B0-8CCF-76BC-CA3C-1E6E8D68780E}"/>
              </a:ext>
            </a:extLst>
          </p:cNvPr>
          <p:cNvSpPr/>
          <p:nvPr/>
        </p:nvSpPr>
        <p:spPr>
          <a:xfrm>
            <a:off x="9873790" y="4514452"/>
            <a:ext cx="1413372" cy="1413372"/>
          </a:xfrm>
          <a:prstGeom prst="dodecagon">
            <a:avLst/>
          </a:prstGeom>
          <a:solidFill>
            <a:srgbClr val="CC00CC"/>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err="1"/>
              <a:t>Câu</a:t>
            </a:r>
            <a:r>
              <a:rPr lang="en-US" sz="4000" b="1" dirty="0"/>
              <a:t> 6</a:t>
            </a:r>
          </a:p>
        </p:txBody>
      </p:sp>
      <p:sp>
        <p:nvSpPr>
          <p:cNvPr id="12" name="Arrow: Pentagon 11">
            <a:hlinkClick r:id="rId9" action="ppaction://hlinksldjump"/>
            <a:extLst>
              <a:ext uri="{FF2B5EF4-FFF2-40B4-BE49-F238E27FC236}">
                <a16:creationId xmlns:a16="http://schemas.microsoft.com/office/drawing/2014/main" id="{0DA8F2CF-4087-85D9-8A84-368DFC4638F8}"/>
              </a:ext>
            </a:extLst>
          </p:cNvPr>
          <p:cNvSpPr/>
          <p:nvPr/>
        </p:nvSpPr>
        <p:spPr>
          <a:xfrm>
            <a:off x="8187349" y="6106093"/>
            <a:ext cx="3215221" cy="628102"/>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t>TIẾP THEO: VẬN DỤNG</a:t>
            </a:r>
          </a:p>
        </p:txBody>
      </p:sp>
    </p:spTree>
    <p:extLst>
      <p:ext uri="{BB962C8B-B14F-4D97-AF65-F5344CB8AC3E}">
        <p14:creationId xmlns:p14="http://schemas.microsoft.com/office/powerpoint/2010/main" val="855418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B70C-6606-00E4-3B63-30C00355E822}"/>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2CCE50E4-110E-F3BF-A232-540FB1BCD5C2}"/>
              </a:ext>
            </a:extLst>
          </p:cNvPr>
          <p:cNvSpPr>
            <a:spLocks noGrp="1"/>
          </p:cNvSpPr>
          <p:nvPr>
            <p:ph idx="1"/>
          </p:nvPr>
        </p:nvSpPr>
        <p:spPr>
          <a:xfrm>
            <a:off x="484552" y="1765981"/>
            <a:ext cx="10869248" cy="592356"/>
          </a:xfrm>
        </p:spPr>
        <p:txBody>
          <a:bodyPr/>
          <a:lstStyle/>
          <a:p>
            <a:r>
              <a:rPr lang="vi-VN" dirty="0"/>
              <a:t>1. Chú thích các thành phần cấu tạo của tế bào nhân sơ trong hình dưới đây.</a:t>
            </a:r>
          </a:p>
        </p:txBody>
      </p:sp>
      <p:pic>
        <p:nvPicPr>
          <p:cNvPr id="3080" name="Picture 8" descr="Chú thích các thành phần cấu tạo của tế bào nhân sơ trong hình dưới đây">
            <a:extLst>
              <a:ext uri="{FF2B5EF4-FFF2-40B4-BE49-F238E27FC236}">
                <a16:creationId xmlns:a16="http://schemas.microsoft.com/office/drawing/2014/main" id="{3F6AA339-C51F-54D1-9447-20A3CB3FB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52" y="2267449"/>
            <a:ext cx="6383184" cy="46003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E6B1A25-8827-8682-46E2-B8ABEFF23DB3}"/>
              </a:ext>
            </a:extLst>
          </p:cNvPr>
          <p:cNvSpPr txBox="1"/>
          <p:nvPr/>
        </p:nvSpPr>
        <p:spPr>
          <a:xfrm>
            <a:off x="8071943" y="2616808"/>
            <a:ext cx="3635505" cy="3765711"/>
          </a:xfrm>
          <a:prstGeom prst="rect">
            <a:avLst/>
          </a:prstGeom>
          <a:noFill/>
        </p:spPr>
        <p:txBody>
          <a:bodyPr wrap="square">
            <a:spAutoFit/>
          </a:bodyPr>
          <a:lstStyle/>
          <a:p>
            <a:pPr marL="630238" indent="-630238" algn="just">
              <a:lnSpc>
                <a:spcPct val="107000"/>
              </a:lnSpc>
              <a:spcBef>
                <a:spcPts val="300"/>
              </a:spcBef>
              <a:spcAft>
                <a:spcPts val="300"/>
              </a:spcAft>
              <a:buAutoNum type="arabicParenBoth"/>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Roi; </a:t>
            </a:r>
          </a:p>
          <a:p>
            <a:pPr marL="630238" indent="-630238" algn="just">
              <a:lnSpc>
                <a:spcPct val="107000"/>
              </a:lnSpc>
              <a:spcBef>
                <a:spcPts val="300"/>
              </a:spcBef>
              <a:spcAft>
                <a:spcPts val="300"/>
              </a:spcAft>
              <a:buAutoNum type="arabicParenBoth"/>
            </a:pP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Lông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630238" indent="-630238" algn="just">
              <a:lnSpc>
                <a:spcPct val="107000"/>
              </a:lnSpc>
              <a:spcBef>
                <a:spcPts val="300"/>
              </a:spcBef>
              <a:spcAft>
                <a:spcPts val="300"/>
              </a:spcAft>
              <a:buAutoNum type="arabicParenBoth"/>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Ribosome; </a:t>
            </a:r>
          </a:p>
          <a:p>
            <a:pPr marL="630238" indent="-630238" algn="just">
              <a:lnSpc>
                <a:spcPct val="107000"/>
              </a:lnSpc>
              <a:spcBef>
                <a:spcPts val="300"/>
              </a:spcBef>
              <a:spcAft>
                <a:spcPts val="300"/>
              </a:spcAft>
              <a:buAutoNum type="arabicParenBoth"/>
            </a:pP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630238" indent="-630238" algn="just">
              <a:lnSpc>
                <a:spcPct val="107000"/>
              </a:lnSpc>
              <a:spcBef>
                <a:spcPts val="300"/>
              </a:spcBef>
              <a:spcAft>
                <a:spcPts val="300"/>
              </a:spcAft>
              <a:buAutoNum type="arabicParenBoth"/>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DNA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630238" indent="-630238" algn="just">
              <a:lnSpc>
                <a:spcPct val="107000"/>
              </a:lnSpc>
              <a:spcBef>
                <a:spcPts val="300"/>
              </a:spcBef>
              <a:spcAft>
                <a:spcPts val="300"/>
              </a:spcAft>
              <a:buAutoNum type="arabicParenBoth"/>
            </a:pP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Màng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p>
          <a:p>
            <a:pPr marL="630238" indent="-630238" algn="just">
              <a:lnSpc>
                <a:spcPct val="107000"/>
              </a:lnSpc>
              <a:spcBef>
                <a:spcPts val="300"/>
              </a:spcBef>
              <a:spcAft>
                <a:spcPts val="300"/>
              </a:spcAft>
              <a:buAutoNum type="arabicParenBoth"/>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p>
          <a:p>
            <a:pPr marL="630238" indent="-630238" algn="just">
              <a:lnSpc>
                <a:spcPct val="107000"/>
              </a:lnSpc>
              <a:spcBef>
                <a:spcPts val="300"/>
              </a:spcBef>
              <a:spcAft>
                <a:spcPts val="300"/>
              </a:spcAft>
              <a:buAutoNum type="arabicParenBoth"/>
            </a:pP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Vỏ</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nhầy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Left 10">
            <a:hlinkClick r:id="rId3" action="ppaction://hlinksldjump"/>
            <a:extLst>
              <a:ext uri="{FF2B5EF4-FFF2-40B4-BE49-F238E27FC236}">
                <a16:creationId xmlns:a16="http://schemas.microsoft.com/office/drawing/2014/main" id="{7C2C523B-D013-5D3B-540D-36BA5AC6D87A}"/>
              </a:ext>
            </a:extLst>
          </p:cNvPr>
          <p:cNvSpPr/>
          <p:nvPr/>
        </p:nvSpPr>
        <p:spPr>
          <a:xfrm>
            <a:off x="10604938" y="6301174"/>
            <a:ext cx="1497724" cy="475481"/>
          </a:xfrm>
          <a:prstGeom prst="leftArrow">
            <a:avLst>
              <a:gd name="adj1" fmla="val 100000"/>
              <a:gd name="adj2" fmla="val 33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Quay </a:t>
            </a:r>
            <a:r>
              <a:rPr lang="en-US" sz="2400" b="1" dirty="0" err="1"/>
              <a:t>lại</a:t>
            </a:r>
            <a:endParaRPr lang="en-US" sz="2400" b="1" dirty="0"/>
          </a:p>
        </p:txBody>
      </p:sp>
    </p:spTree>
    <p:extLst>
      <p:ext uri="{BB962C8B-B14F-4D97-AF65-F5344CB8AC3E}">
        <p14:creationId xmlns:p14="http://schemas.microsoft.com/office/powerpoint/2010/main" val="7517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3797-187C-8CE2-A6BC-760A2E8EA95C}"/>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34811177-7E9D-A36A-F077-920C4F197C5A}"/>
              </a:ext>
            </a:extLst>
          </p:cNvPr>
          <p:cNvSpPr>
            <a:spLocks noGrp="1"/>
          </p:cNvSpPr>
          <p:nvPr>
            <p:ph idx="1"/>
          </p:nvPr>
        </p:nvSpPr>
        <p:spPr/>
        <p:txBody>
          <a:bodyPr>
            <a:normAutofit lnSpcReduction="10000"/>
          </a:bodyPr>
          <a:lstStyle/>
          <a:p>
            <a:r>
              <a:rPr lang="en-US" sz="2800" b="1" dirty="0">
                <a:latin typeface="Calibri (Body)"/>
              </a:rPr>
              <a:t>2. </a:t>
            </a:r>
            <a:r>
              <a:rPr lang="en-US" sz="2800" b="1" dirty="0" err="1">
                <a:latin typeface="Calibri (Body)"/>
              </a:rPr>
              <a:t>Các</a:t>
            </a:r>
            <a:r>
              <a:rPr lang="en-US" sz="2800" b="1" dirty="0">
                <a:latin typeface="Calibri (Body)"/>
              </a:rPr>
              <a:t> </a:t>
            </a:r>
            <a:r>
              <a:rPr lang="en-US" sz="2800" b="1" dirty="0" err="1">
                <a:latin typeface="Calibri (Body)"/>
              </a:rPr>
              <a:t>phát</a:t>
            </a:r>
            <a:r>
              <a:rPr lang="en-US" sz="2800" b="1" dirty="0">
                <a:latin typeface="Calibri (Body)"/>
              </a:rPr>
              <a:t> </a:t>
            </a:r>
            <a:r>
              <a:rPr lang="en-US" sz="2800" b="1" dirty="0" err="1">
                <a:latin typeface="Calibri (Body)"/>
              </a:rPr>
              <a:t>biểu</a:t>
            </a:r>
            <a:r>
              <a:rPr lang="en-US" sz="2800" b="1" dirty="0">
                <a:latin typeface="Calibri (Body)"/>
              </a:rPr>
              <a:t> </a:t>
            </a:r>
            <a:r>
              <a:rPr lang="en-US" sz="2800" b="1" dirty="0" err="1">
                <a:latin typeface="Calibri (Body)"/>
              </a:rPr>
              <a:t>sau</a:t>
            </a:r>
            <a:r>
              <a:rPr lang="en-US" sz="2800" b="1" dirty="0">
                <a:latin typeface="Calibri (Body)"/>
              </a:rPr>
              <a:t> </a:t>
            </a:r>
            <a:r>
              <a:rPr lang="en-US" sz="2800" b="1" dirty="0" err="1">
                <a:latin typeface="Calibri (Body)"/>
              </a:rPr>
              <a:t>đây</a:t>
            </a:r>
            <a:r>
              <a:rPr lang="en-US" sz="2800" b="1" dirty="0">
                <a:latin typeface="Calibri (Body)"/>
              </a:rPr>
              <a:t> </a:t>
            </a:r>
            <a:r>
              <a:rPr lang="en-US" sz="2800" b="1" dirty="0" err="1">
                <a:latin typeface="Calibri (Body)"/>
              </a:rPr>
              <a:t>là</a:t>
            </a:r>
            <a:r>
              <a:rPr lang="en-US" sz="2800" b="1" dirty="0">
                <a:latin typeface="Calibri (Body)"/>
              </a:rPr>
              <a:t> </a:t>
            </a:r>
            <a:r>
              <a:rPr lang="en-US" sz="2800" b="1" dirty="0" err="1">
                <a:latin typeface="Calibri (Body)"/>
              </a:rPr>
              <a:t>đúng</a:t>
            </a:r>
            <a:r>
              <a:rPr lang="en-US" sz="2800" b="1" dirty="0">
                <a:latin typeface="Calibri (Body)"/>
              </a:rPr>
              <a:t> hay </a:t>
            </a:r>
            <a:r>
              <a:rPr lang="en-US" sz="2800" b="1" dirty="0" err="1">
                <a:latin typeface="Calibri (Body)"/>
              </a:rPr>
              <a:t>sai</a:t>
            </a:r>
            <a:r>
              <a:rPr lang="en-US" sz="2800" b="1" dirty="0">
                <a:latin typeface="Calibri (Body)"/>
              </a:rPr>
              <a:t>? </a:t>
            </a:r>
            <a:r>
              <a:rPr lang="en-US" sz="2800" b="1" dirty="0" err="1">
                <a:latin typeface="Calibri (Body)"/>
              </a:rPr>
              <a:t>Giải</a:t>
            </a:r>
            <a:r>
              <a:rPr lang="en-US" sz="2800" b="1" dirty="0">
                <a:latin typeface="Calibri (Body)"/>
              </a:rPr>
              <a:t> </a:t>
            </a:r>
            <a:r>
              <a:rPr lang="en-US" sz="2800" b="1" dirty="0" err="1">
                <a:latin typeface="Calibri (Body)"/>
              </a:rPr>
              <a:t>thích</a:t>
            </a:r>
            <a:r>
              <a:rPr lang="en-US" sz="2800" b="1" dirty="0">
                <a:latin typeface="Calibri (Body)"/>
              </a:rPr>
              <a:t>.</a:t>
            </a:r>
          </a:p>
          <a:p>
            <a:r>
              <a:rPr lang="vi-VN" sz="2800" dirty="0">
                <a:latin typeface="Calibri (Body)"/>
              </a:rPr>
              <a:t>a. Tế bào nhân sơ có kích thước nhỏ (3 - 7 </a:t>
            </a:r>
            <a:r>
              <a:rPr lang="el-GR" sz="2800" dirty="0">
                <a:latin typeface="Calibri (Body)"/>
              </a:rPr>
              <a:t>μ</a:t>
            </a:r>
            <a:r>
              <a:rPr lang="vi-VN" sz="2800" dirty="0">
                <a:latin typeface="Calibri (Body)"/>
              </a:rPr>
              <a:t>m), chưa có nhân hoàn chỉnh, trong tế bào chất chỉ có bào quan duy nhất là ribosome, không có các bào quan có màng bao bọc.</a:t>
            </a:r>
            <a:endParaRPr lang="en-US" sz="2800" dirty="0">
              <a:latin typeface="Calibri (Body)"/>
            </a:endParaRPr>
          </a:p>
          <a:p>
            <a:r>
              <a:rPr lang="en-US" sz="2800" dirty="0">
                <a:solidFill>
                  <a:srgbClr val="FF0000"/>
                </a:solidFill>
                <a:latin typeface="Calibri (Body)"/>
                <a:sym typeface="Wingdings" panose="05000000000000000000" pitchFamily="2" charset="2"/>
              </a:rPr>
              <a:t> </a:t>
            </a:r>
            <a:r>
              <a:rPr lang="vi-VN" sz="2800" dirty="0">
                <a:solidFill>
                  <a:srgbClr val="FF0000"/>
                </a:solidFill>
                <a:latin typeface="Calibri (Body)"/>
              </a:rPr>
              <a:t>Sai. Tế bào nhân sơ có kích thước từ 1 - 5 </a:t>
            </a:r>
            <a:r>
              <a:rPr lang="el-GR" sz="2800" dirty="0">
                <a:solidFill>
                  <a:srgbClr val="FF0000"/>
                </a:solidFill>
                <a:latin typeface="Calibri (Body)"/>
              </a:rPr>
              <a:t>μ</a:t>
            </a:r>
            <a:r>
              <a:rPr lang="vi-VN" sz="2800" dirty="0">
                <a:solidFill>
                  <a:srgbClr val="FF0000"/>
                </a:solidFill>
                <a:latin typeface="Calibri (Body)"/>
              </a:rPr>
              <a:t>m.</a:t>
            </a:r>
          </a:p>
          <a:p>
            <a:r>
              <a:rPr lang="vi-VN" sz="2800" dirty="0">
                <a:latin typeface="Calibri (Body)"/>
              </a:rPr>
              <a:t>b. Tế bào nhân thực bao gồm tế bào thực vật, tế bào động vật và tế bào vi sinh vật.</a:t>
            </a:r>
            <a:endParaRPr lang="en-US" sz="2800" dirty="0">
              <a:latin typeface="Calibri (Body)"/>
            </a:endParaRPr>
          </a:p>
          <a:p>
            <a:r>
              <a:rPr lang="en-US" sz="2800" dirty="0">
                <a:solidFill>
                  <a:srgbClr val="FF0000"/>
                </a:solidFill>
                <a:latin typeface="Calibri (Body)"/>
                <a:sym typeface="Wingdings" panose="05000000000000000000" pitchFamily="2" charset="2"/>
              </a:rPr>
              <a:t> </a:t>
            </a:r>
            <a:r>
              <a:rPr lang="vi-VN" sz="2800" dirty="0">
                <a:solidFill>
                  <a:srgbClr val="FF0000"/>
                </a:solidFill>
                <a:latin typeface="Calibri (Body)"/>
                <a:sym typeface="Wingdings" panose="05000000000000000000" pitchFamily="2" charset="2"/>
              </a:rPr>
              <a:t>Sai. Vì tế bào vi sinh vật là tế bào nhân sơ.</a:t>
            </a:r>
            <a:endParaRPr lang="vi-VN" sz="2800" dirty="0">
              <a:solidFill>
                <a:srgbClr val="FF0000"/>
              </a:solidFill>
              <a:latin typeface="Calibri (Body)"/>
            </a:endParaRPr>
          </a:p>
        </p:txBody>
      </p:sp>
      <p:sp>
        <p:nvSpPr>
          <p:cNvPr id="4" name="Arrow: Left 3">
            <a:hlinkClick r:id="rId2" action="ppaction://hlinksldjump"/>
            <a:extLst>
              <a:ext uri="{FF2B5EF4-FFF2-40B4-BE49-F238E27FC236}">
                <a16:creationId xmlns:a16="http://schemas.microsoft.com/office/drawing/2014/main" id="{E34F906F-1254-CF62-461D-3596061E7114}"/>
              </a:ext>
            </a:extLst>
          </p:cNvPr>
          <p:cNvSpPr/>
          <p:nvPr/>
        </p:nvSpPr>
        <p:spPr>
          <a:xfrm>
            <a:off x="10604938" y="6301174"/>
            <a:ext cx="1497724" cy="475481"/>
          </a:xfrm>
          <a:prstGeom prst="leftArrow">
            <a:avLst>
              <a:gd name="adj1" fmla="val 100000"/>
              <a:gd name="adj2" fmla="val 33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Quay </a:t>
            </a:r>
            <a:r>
              <a:rPr lang="en-US" sz="2400" b="1" dirty="0" err="1"/>
              <a:t>lại</a:t>
            </a:r>
            <a:endParaRPr lang="en-US" sz="2400" b="1" dirty="0"/>
          </a:p>
        </p:txBody>
      </p:sp>
    </p:spTree>
    <p:extLst>
      <p:ext uri="{BB962C8B-B14F-4D97-AF65-F5344CB8AC3E}">
        <p14:creationId xmlns:p14="http://schemas.microsoft.com/office/powerpoint/2010/main" val="27496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3797-187C-8CE2-A6BC-760A2E8EA95C}"/>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34811177-7E9D-A36A-F077-920C4F197C5A}"/>
              </a:ext>
            </a:extLst>
          </p:cNvPr>
          <p:cNvSpPr>
            <a:spLocks noGrp="1"/>
          </p:cNvSpPr>
          <p:nvPr>
            <p:ph idx="1"/>
          </p:nvPr>
        </p:nvSpPr>
        <p:spPr>
          <a:xfrm>
            <a:off x="173958" y="1640114"/>
            <a:ext cx="12018042" cy="4536849"/>
          </a:xfrm>
        </p:spPr>
        <p:txBody>
          <a:bodyPr>
            <a:noAutofit/>
          </a:bodyPr>
          <a:lstStyle/>
          <a:p>
            <a:r>
              <a:rPr lang="en-US" sz="4000" b="1" baseline="-25000" dirty="0">
                <a:latin typeface="Calibri (Body)"/>
              </a:rPr>
              <a:t>2. </a:t>
            </a:r>
            <a:r>
              <a:rPr lang="en-US" sz="4000" b="1" baseline="-25000" dirty="0" err="1">
                <a:latin typeface="Calibri (Body)"/>
              </a:rPr>
              <a:t>Các</a:t>
            </a:r>
            <a:r>
              <a:rPr lang="en-US" sz="4000" b="1" baseline="-25000" dirty="0">
                <a:latin typeface="Calibri (Body)"/>
              </a:rPr>
              <a:t> </a:t>
            </a:r>
            <a:r>
              <a:rPr lang="en-US" sz="4000" b="1" baseline="-25000" dirty="0" err="1">
                <a:latin typeface="Calibri (Body)"/>
              </a:rPr>
              <a:t>phát</a:t>
            </a:r>
            <a:r>
              <a:rPr lang="en-US" sz="4000" b="1" baseline="-25000" dirty="0">
                <a:latin typeface="Calibri (Body)"/>
              </a:rPr>
              <a:t> </a:t>
            </a:r>
            <a:r>
              <a:rPr lang="en-US" sz="4000" b="1" baseline="-25000" dirty="0" err="1">
                <a:latin typeface="Calibri (Body)"/>
              </a:rPr>
              <a:t>biểu</a:t>
            </a:r>
            <a:r>
              <a:rPr lang="en-US" sz="4000" b="1" baseline="-25000" dirty="0">
                <a:latin typeface="Calibri (Body)"/>
              </a:rPr>
              <a:t> </a:t>
            </a:r>
            <a:r>
              <a:rPr lang="en-US" sz="4000" b="1" baseline="-25000" dirty="0" err="1">
                <a:latin typeface="Calibri (Body)"/>
              </a:rPr>
              <a:t>sau</a:t>
            </a:r>
            <a:r>
              <a:rPr lang="en-US" sz="4000" b="1" baseline="-25000" dirty="0">
                <a:latin typeface="Calibri (Body)"/>
              </a:rPr>
              <a:t> </a:t>
            </a:r>
            <a:r>
              <a:rPr lang="en-US" sz="4000" b="1" baseline="-25000" dirty="0" err="1">
                <a:latin typeface="Calibri (Body)"/>
              </a:rPr>
              <a:t>đây</a:t>
            </a:r>
            <a:r>
              <a:rPr lang="en-US" sz="4000" b="1" baseline="-25000" dirty="0">
                <a:latin typeface="Calibri (Body)"/>
              </a:rPr>
              <a:t> </a:t>
            </a:r>
            <a:r>
              <a:rPr lang="en-US" sz="4000" b="1" baseline="-25000" dirty="0" err="1">
                <a:latin typeface="Calibri (Body)"/>
              </a:rPr>
              <a:t>là</a:t>
            </a:r>
            <a:r>
              <a:rPr lang="en-US" sz="4000" b="1" baseline="-25000" dirty="0">
                <a:latin typeface="Calibri (Body)"/>
              </a:rPr>
              <a:t> </a:t>
            </a:r>
            <a:r>
              <a:rPr lang="en-US" sz="4000" b="1" baseline="-25000" dirty="0" err="1">
                <a:latin typeface="Calibri (Body)"/>
              </a:rPr>
              <a:t>đúng</a:t>
            </a:r>
            <a:r>
              <a:rPr lang="en-US" sz="4000" b="1" baseline="-25000" dirty="0">
                <a:latin typeface="Calibri (Body)"/>
              </a:rPr>
              <a:t> hay </a:t>
            </a:r>
            <a:r>
              <a:rPr lang="en-US" sz="4000" b="1" baseline="-25000" dirty="0" err="1">
                <a:latin typeface="Calibri (Body)"/>
              </a:rPr>
              <a:t>sai</a:t>
            </a:r>
            <a:r>
              <a:rPr lang="en-US" sz="4000" b="1" baseline="-25000" dirty="0">
                <a:latin typeface="Calibri (Body)"/>
              </a:rPr>
              <a:t>? </a:t>
            </a:r>
            <a:r>
              <a:rPr lang="en-US" sz="4000" b="1" baseline="-25000" dirty="0" err="1">
                <a:latin typeface="Calibri (Body)"/>
              </a:rPr>
              <a:t>Giải</a:t>
            </a:r>
            <a:r>
              <a:rPr lang="en-US" sz="4000" b="1" baseline="-25000" dirty="0">
                <a:latin typeface="Calibri (Body)"/>
              </a:rPr>
              <a:t> </a:t>
            </a:r>
            <a:r>
              <a:rPr lang="en-US" sz="4000" b="1" baseline="-25000" dirty="0" err="1">
                <a:latin typeface="Calibri (Body)"/>
              </a:rPr>
              <a:t>thích</a:t>
            </a:r>
            <a:r>
              <a:rPr lang="en-US" sz="4000" b="1" baseline="-25000" dirty="0">
                <a:latin typeface="Calibri (Body)"/>
              </a:rPr>
              <a:t>.</a:t>
            </a:r>
          </a:p>
          <a:p>
            <a:r>
              <a:rPr lang="vi-VN" sz="4000" baseline="-25000" dirty="0">
                <a:latin typeface="Calibri (Body)"/>
              </a:rPr>
              <a:t>c. Mọi cơ thể sinh vật sống đều được cấu tạo từ tế bào.</a:t>
            </a:r>
            <a:endParaRPr lang="en-US" sz="4000" baseline="-25000" dirty="0">
              <a:latin typeface="Calibri (Body)"/>
            </a:endParaRPr>
          </a:p>
          <a:p>
            <a:r>
              <a:rPr lang="en-US" sz="4000" baseline="-25000" dirty="0">
                <a:solidFill>
                  <a:srgbClr val="0070C0"/>
                </a:solidFill>
                <a:latin typeface="Calibri (Body)"/>
                <a:sym typeface="Wingdings" panose="05000000000000000000" pitchFamily="2" charset="2"/>
              </a:rPr>
              <a:t> </a:t>
            </a:r>
            <a:r>
              <a:rPr lang="vi-VN" sz="4000" baseline="-25000" dirty="0">
                <a:solidFill>
                  <a:srgbClr val="0070C0"/>
                </a:solidFill>
                <a:latin typeface="Calibri (Body)"/>
                <a:sym typeface="Wingdings" panose="05000000000000000000" pitchFamily="2" charset="2"/>
              </a:rPr>
              <a:t>Đúng. Theo học thuyết tế bào, mọi sinh vật sống đều được cấu tạo từ tế bào.</a:t>
            </a:r>
            <a:endParaRPr lang="vi-VN" sz="4000" baseline="-25000" dirty="0">
              <a:solidFill>
                <a:srgbClr val="0070C0"/>
              </a:solidFill>
              <a:latin typeface="Calibri (Body)"/>
            </a:endParaRPr>
          </a:p>
          <a:p>
            <a:r>
              <a:rPr lang="vi-VN" sz="4000" baseline="-25000" dirty="0">
                <a:latin typeface="Calibri (Body)"/>
              </a:rPr>
              <a:t>d. Vi khuẩn là những loài sinh vật có cấu tạo cơ thể đơn bào.</a:t>
            </a:r>
            <a:endParaRPr lang="en-US" sz="4000" baseline="-25000" dirty="0">
              <a:latin typeface="Calibri (Body)"/>
            </a:endParaRPr>
          </a:p>
          <a:p>
            <a:r>
              <a:rPr lang="en-US" sz="4000" baseline="-25000" dirty="0">
                <a:solidFill>
                  <a:srgbClr val="0070C0"/>
                </a:solidFill>
                <a:latin typeface="Calibri (Body)"/>
                <a:sym typeface="Wingdings" panose="05000000000000000000" pitchFamily="2" charset="2"/>
              </a:rPr>
              <a:t> </a:t>
            </a:r>
            <a:r>
              <a:rPr lang="vi-VN" sz="4000" baseline="-25000" dirty="0">
                <a:solidFill>
                  <a:srgbClr val="0070C0"/>
                </a:solidFill>
                <a:latin typeface="Calibri (Body)"/>
                <a:sym typeface="Wingdings" panose="05000000000000000000" pitchFamily="2" charset="2"/>
              </a:rPr>
              <a:t>Đúng. Tất cả vi khuẩn đều là sinh vật đơn bào.</a:t>
            </a:r>
          </a:p>
          <a:p>
            <a:r>
              <a:rPr lang="vi-VN" sz="4000" baseline="-25000" dirty="0">
                <a:latin typeface="Calibri (Body)"/>
              </a:rPr>
              <a:t>e. Mỗi tế bào đều có ba thành phần cơ bản: lưới nội chất, tế bào chất và nhân tế bào.</a:t>
            </a:r>
            <a:endParaRPr lang="en-US" sz="4000" baseline="-25000" dirty="0">
              <a:latin typeface="Calibri (Body)"/>
            </a:endParaRPr>
          </a:p>
          <a:p>
            <a:r>
              <a:rPr lang="en-US" sz="4000" baseline="-25000" dirty="0">
                <a:solidFill>
                  <a:srgbClr val="FF0000"/>
                </a:solidFill>
                <a:latin typeface="Calibri (Body)"/>
                <a:sym typeface="Wingdings" panose="05000000000000000000" pitchFamily="2" charset="2"/>
              </a:rPr>
              <a:t> </a:t>
            </a:r>
            <a:r>
              <a:rPr lang="vi-VN" sz="4000" baseline="-25000" dirty="0">
                <a:solidFill>
                  <a:srgbClr val="FF0000"/>
                </a:solidFill>
                <a:latin typeface="Calibri (Body)"/>
                <a:sym typeface="Wingdings" panose="05000000000000000000" pitchFamily="2" charset="2"/>
              </a:rPr>
              <a:t>Sai. Mỗi tế bào có ba thành phần cơ bản là màng sinh chất, tế bào chất và nhân.</a:t>
            </a:r>
            <a:endParaRPr lang="vi-VN" sz="4000" baseline="-25000" dirty="0">
              <a:solidFill>
                <a:srgbClr val="FF0000"/>
              </a:solidFill>
              <a:latin typeface="Calibri (Body)"/>
            </a:endParaRPr>
          </a:p>
          <a:p>
            <a:endParaRPr lang="vi-VN" sz="4000" baseline="-25000" dirty="0">
              <a:latin typeface="Calibri (Body)"/>
            </a:endParaRPr>
          </a:p>
        </p:txBody>
      </p:sp>
      <p:sp>
        <p:nvSpPr>
          <p:cNvPr id="4" name="Arrow: Left 3">
            <a:hlinkClick r:id="rId2" action="ppaction://hlinksldjump"/>
            <a:extLst>
              <a:ext uri="{FF2B5EF4-FFF2-40B4-BE49-F238E27FC236}">
                <a16:creationId xmlns:a16="http://schemas.microsoft.com/office/drawing/2014/main" id="{29D75547-B7B0-57D8-9F64-A2AAEC13E16D}"/>
              </a:ext>
            </a:extLst>
          </p:cNvPr>
          <p:cNvSpPr/>
          <p:nvPr/>
        </p:nvSpPr>
        <p:spPr>
          <a:xfrm>
            <a:off x="10547130" y="6382519"/>
            <a:ext cx="1497724" cy="475481"/>
          </a:xfrm>
          <a:prstGeom prst="leftArrow">
            <a:avLst>
              <a:gd name="adj1" fmla="val 100000"/>
              <a:gd name="adj2" fmla="val 33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Quay </a:t>
            </a:r>
            <a:r>
              <a:rPr lang="en-US" sz="2400" b="1" dirty="0" err="1"/>
              <a:t>lại</a:t>
            </a:r>
            <a:endParaRPr lang="en-US" sz="2400" b="1" dirty="0"/>
          </a:p>
        </p:txBody>
      </p:sp>
    </p:spTree>
    <p:extLst>
      <p:ext uri="{BB962C8B-B14F-4D97-AF65-F5344CB8AC3E}">
        <p14:creationId xmlns:p14="http://schemas.microsoft.com/office/powerpoint/2010/main" val="38424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3797-187C-8CE2-A6BC-760A2E8EA95C}"/>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34811177-7E9D-A36A-F077-920C4F197C5A}"/>
              </a:ext>
            </a:extLst>
          </p:cNvPr>
          <p:cNvSpPr>
            <a:spLocks noGrp="1"/>
          </p:cNvSpPr>
          <p:nvPr>
            <p:ph idx="1"/>
          </p:nvPr>
        </p:nvSpPr>
        <p:spPr/>
        <p:txBody>
          <a:bodyPr>
            <a:normAutofit fontScale="92500" lnSpcReduction="10000"/>
          </a:bodyPr>
          <a:lstStyle/>
          <a:p>
            <a:r>
              <a:rPr lang="en-US" sz="2800" b="1" dirty="0">
                <a:latin typeface="Calibri (Body)"/>
              </a:rPr>
              <a:t>2. </a:t>
            </a:r>
            <a:r>
              <a:rPr lang="en-US" sz="2800" b="1" dirty="0" err="1">
                <a:latin typeface="Calibri (Body)"/>
              </a:rPr>
              <a:t>Các</a:t>
            </a:r>
            <a:r>
              <a:rPr lang="en-US" sz="2800" b="1" dirty="0">
                <a:latin typeface="Calibri (Body)"/>
              </a:rPr>
              <a:t> </a:t>
            </a:r>
            <a:r>
              <a:rPr lang="en-US" sz="2800" b="1" dirty="0" err="1">
                <a:latin typeface="Calibri (Body)"/>
              </a:rPr>
              <a:t>phát</a:t>
            </a:r>
            <a:r>
              <a:rPr lang="en-US" sz="2800" b="1" dirty="0">
                <a:latin typeface="Calibri (Body)"/>
              </a:rPr>
              <a:t> </a:t>
            </a:r>
            <a:r>
              <a:rPr lang="en-US" sz="2800" b="1" dirty="0" err="1">
                <a:latin typeface="Calibri (Body)"/>
              </a:rPr>
              <a:t>biểu</a:t>
            </a:r>
            <a:r>
              <a:rPr lang="en-US" sz="2800" b="1" dirty="0">
                <a:latin typeface="Calibri (Body)"/>
              </a:rPr>
              <a:t> </a:t>
            </a:r>
            <a:r>
              <a:rPr lang="en-US" sz="2800" b="1" dirty="0" err="1">
                <a:latin typeface="Calibri (Body)"/>
              </a:rPr>
              <a:t>sau</a:t>
            </a:r>
            <a:r>
              <a:rPr lang="en-US" sz="2800" b="1" dirty="0">
                <a:latin typeface="Calibri (Body)"/>
              </a:rPr>
              <a:t> </a:t>
            </a:r>
            <a:r>
              <a:rPr lang="en-US" sz="2800" b="1" dirty="0" err="1">
                <a:latin typeface="Calibri (Body)"/>
              </a:rPr>
              <a:t>đây</a:t>
            </a:r>
            <a:r>
              <a:rPr lang="en-US" sz="2800" b="1" dirty="0">
                <a:latin typeface="Calibri (Body)"/>
              </a:rPr>
              <a:t> </a:t>
            </a:r>
            <a:r>
              <a:rPr lang="en-US" sz="2800" b="1" dirty="0" err="1">
                <a:latin typeface="Calibri (Body)"/>
              </a:rPr>
              <a:t>là</a:t>
            </a:r>
            <a:r>
              <a:rPr lang="en-US" sz="2800" b="1" dirty="0">
                <a:latin typeface="Calibri (Body)"/>
              </a:rPr>
              <a:t> </a:t>
            </a:r>
            <a:r>
              <a:rPr lang="en-US" sz="2800" b="1" dirty="0" err="1">
                <a:latin typeface="Calibri (Body)"/>
              </a:rPr>
              <a:t>đúng</a:t>
            </a:r>
            <a:r>
              <a:rPr lang="en-US" sz="2800" b="1" dirty="0">
                <a:latin typeface="Calibri (Body)"/>
              </a:rPr>
              <a:t> hay </a:t>
            </a:r>
            <a:r>
              <a:rPr lang="en-US" sz="2800" b="1" dirty="0" err="1">
                <a:latin typeface="Calibri (Body)"/>
              </a:rPr>
              <a:t>sai</a:t>
            </a:r>
            <a:r>
              <a:rPr lang="en-US" sz="2800" b="1" dirty="0">
                <a:latin typeface="Calibri (Body)"/>
              </a:rPr>
              <a:t>? </a:t>
            </a:r>
            <a:r>
              <a:rPr lang="en-US" sz="2800" b="1" dirty="0" err="1">
                <a:latin typeface="Calibri (Body)"/>
              </a:rPr>
              <a:t>Giải</a:t>
            </a:r>
            <a:r>
              <a:rPr lang="en-US" sz="2800" b="1" dirty="0">
                <a:latin typeface="Calibri (Body)"/>
              </a:rPr>
              <a:t> </a:t>
            </a:r>
            <a:r>
              <a:rPr lang="en-US" sz="2800" b="1" dirty="0" err="1">
                <a:latin typeface="Calibri (Body)"/>
              </a:rPr>
              <a:t>thích</a:t>
            </a:r>
            <a:r>
              <a:rPr lang="en-US" sz="2800" b="1" dirty="0">
                <a:latin typeface="Calibri (Body)"/>
              </a:rPr>
              <a:t>.</a:t>
            </a:r>
          </a:p>
          <a:p>
            <a:r>
              <a:rPr lang="vi-VN" sz="2800" dirty="0">
                <a:latin typeface="Calibri (Body)"/>
              </a:rPr>
              <a:t>g. Ribosome là bào quan duy nhất có ở tế bào nhân sơ.</a:t>
            </a:r>
            <a:endParaRPr lang="en-US" sz="2800" dirty="0">
              <a:latin typeface="Calibri (Body)"/>
            </a:endParaRPr>
          </a:p>
          <a:p>
            <a:r>
              <a:rPr lang="en-US" sz="2800" dirty="0">
                <a:solidFill>
                  <a:srgbClr val="0070C0"/>
                </a:solidFill>
                <a:latin typeface="Calibri (Body)"/>
                <a:sym typeface="Wingdings" panose="05000000000000000000" pitchFamily="2" charset="2"/>
              </a:rPr>
              <a:t> </a:t>
            </a:r>
            <a:r>
              <a:rPr lang="vi-VN" sz="2800" dirty="0">
                <a:solidFill>
                  <a:srgbClr val="0070C0"/>
                </a:solidFill>
                <a:latin typeface="Calibri (Body)"/>
              </a:rPr>
              <a:t>Đúng. Tế bào nhân sơ không có các bào quan có màng bao bọc.</a:t>
            </a:r>
          </a:p>
          <a:p>
            <a:r>
              <a:rPr lang="vi-VN" sz="2800" dirty="0">
                <a:latin typeface="Calibri (Body)"/>
              </a:rPr>
              <a:t>h. Lục lạp là bào quan có ở các sinh vật có khả năng quang hợp như thực vật, vi khuẩn lam.</a:t>
            </a:r>
            <a:endParaRPr lang="en-US" sz="2800" dirty="0">
              <a:latin typeface="Calibri (Body)"/>
            </a:endParaRPr>
          </a:p>
          <a:p>
            <a:r>
              <a:rPr lang="en-US" sz="2800" dirty="0">
                <a:solidFill>
                  <a:srgbClr val="FF0000"/>
                </a:solidFill>
                <a:latin typeface="Calibri (Body)"/>
                <a:sym typeface="Wingdings" panose="05000000000000000000" pitchFamily="2" charset="2"/>
              </a:rPr>
              <a:t> </a:t>
            </a:r>
            <a:r>
              <a:rPr lang="vi-VN" sz="2800" dirty="0">
                <a:solidFill>
                  <a:srgbClr val="FF0000"/>
                </a:solidFill>
                <a:latin typeface="Calibri (Body)"/>
              </a:rPr>
              <a:t>Sai. Vi khuẩn là sinh vật nhân sơ, không có lục lạp.</a:t>
            </a:r>
          </a:p>
          <a:p>
            <a:r>
              <a:rPr lang="vi-VN" sz="2800" dirty="0">
                <a:latin typeface="Calibri (Body)"/>
              </a:rPr>
              <a:t>i. Chỉ có tế bào thực vật và tế bào nấm mới có thành tế bào.</a:t>
            </a:r>
            <a:endParaRPr lang="en-US" sz="2800" dirty="0">
              <a:latin typeface="Calibri (Body)"/>
            </a:endParaRPr>
          </a:p>
          <a:p>
            <a:r>
              <a:rPr lang="en-US" sz="2800" dirty="0">
                <a:solidFill>
                  <a:srgbClr val="FF0000"/>
                </a:solidFill>
                <a:latin typeface="Calibri (Body)"/>
                <a:sym typeface="Wingdings" panose="05000000000000000000" pitchFamily="2" charset="2"/>
              </a:rPr>
              <a:t> </a:t>
            </a:r>
            <a:r>
              <a:rPr lang="vi-VN" sz="2800" dirty="0">
                <a:solidFill>
                  <a:srgbClr val="FF0000"/>
                </a:solidFill>
                <a:latin typeface="Calibri (Body)"/>
              </a:rPr>
              <a:t>Sai. Vi khuẩn cũng có thành tế bào.</a:t>
            </a:r>
            <a:endParaRPr lang="en-US" sz="2800" dirty="0">
              <a:solidFill>
                <a:srgbClr val="FF0000"/>
              </a:solidFill>
              <a:latin typeface="Calibri (Body)"/>
            </a:endParaRPr>
          </a:p>
          <a:p>
            <a:pPr marL="571500" indent="-571500">
              <a:buAutoNum type="romanLcPeriod"/>
            </a:pPr>
            <a:endParaRPr lang="vi-VN" sz="2800" dirty="0">
              <a:latin typeface="Calibri (Body)"/>
            </a:endParaRPr>
          </a:p>
        </p:txBody>
      </p:sp>
      <p:sp>
        <p:nvSpPr>
          <p:cNvPr id="4" name="Arrow: Left 3">
            <a:hlinkClick r:id="rId2" action="ppaction://hlinksldjump"/>
            <a:extLst>
              <a:ext uri="{FF2B5EF4-FFF2-40B4-BE49-F238E27FC236}">
                <a16:creationId xmlns:a16="http://schemas.microsoft.com/office/drawing/2014/main" id="{79915935-9B04-0969-ECE1-DD7DAF30E04F}"/>
              </a:ext>
            </a:extLst>
          </p:cNvPr>
          <p:cNvSpPr/>
          <p:nvPr/>
        </p:nvSpPr>
        <p:spPr>
          <a:xfrm>
            <a:off x="10604938" y="6301174"/>
            <a:ext cx="1497724" cy="475481"/>
          </a:xfrm>
          <a:prstGeom prst="leftArrow">
            <a:avLst>
              <a:gd name="adj1" fmla="val 100000"/>
              <a:gd name="adj2" fmla="val 33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Quay </a:t>
            </a:r>
            <a:r>
              <a:rPr lang="en-US" sz="2400" b="1" dirty="0" err="1"/>
              <a:t>lại</a:t>
            </a:r>
            <a:endParaRPr lang="en-US" sz="2400" b="1" dirty="0"/>
          </a:p>
        </p:txBody>
      </p:sp>
    </p:spTree>
    <p:extLst>
      <p:ext uri="{BB962C8B-B14F-4D97-AF65-F5344CB8AC3E}">
        <p14:creationId xmlns:p14="http://schemas.microsoft.com/office/powerpoint/2010/main" val="457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54" end="108"/>
                                            </p:txEl>
                                          </p:spTgt>
                                        </p:tgtEl>
                                        <p:attrNameLst>
                                          <p:attrName>style.visibility</p:attrName>
                                        </p:attrNameLst>
                                      </p:cBhvr>
                                      <p:to>
                                        <p:strVal val="visible"/>
                                      </p:to>
                                    </p:set>
                                    <p:animEffect transition="in" filter="fade">
                                      <p:cBhvr>
                                        <p:cTn id="7" dur="500"/>
                                        <p:tgtEl>
                                          <p:spTgt spid="3">
                                            <p:txEl>
                                              <p:charRg st="54" end="10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108" end="170"/>
                                            </p:txEl>
                                          </p:spTgt>
                                        </p:tgtEl>
                                        <p:attrNameLst>
                                          <p:attrName>style.visibility</p:attrName>
                                        </p:attrNameLst>
                                      </p:cBhvr>
                                      <p:to>
                                        <p:strVal val="visible"/>
                                      </p:to>
                                    </p:set>
                                    <p:animEffect transition="in" filter="fade">
                                      <p:cBhvr>
                                        <p:cTn id="12" dur="500"/>
                                        <p:tgtEl>
                                          <p:spTgt spid="3">
                                            <p:txEl>
                                              <p:charRg st="108" end="17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170" end="261"/>
                                            </p:txEl>
                                          </p:spTgt>
                                        </p:tgtEl>
                                        <p:attrNameLst>
                                          <p:attrName>style.visibility</p:attrName>
                                        </p:attrNameLst>
                                      </p:cBhvr>
                                      <p:to>
                                        <p:strVal val="visible"/>
                                      </p:to>
                                    </p:set>
                                    <p:animEffect transition="in" filter="fade">
                                      <p:cBhvr>
                                        <p:cTn id="17" dur="500"/>
                                        <p:tgtEl>
                                          <p:spTgt spid="3">
                                            <p:txEl>
                                              <p:charRg st="170" end="26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charRg st="261" end="316"/>
                                            </p:txEl>
                                          </p:spTgt>
                                        </p:tgtEl>
                                        <p:attrNameLst>
                                          <p:attrName>style.visibility</p:attrName>
                                        </p:attrNameLst>
                                      </p:cBhvr>
                                      <p:to>
                                        <p:strVal val="visible"/>
                                      </p:to>
                                    </p:set>
                                    <p:animEffect transition="in" filter="fade">
                                      <p:cBhvr>
                                        <p:cTn id="22" dur="500"/>
                                        <p:tgtEl>
                                          <p:spTgt spid="3">
                                            <p:txEl>
                                              <p:charRg st="261" end="31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charRg st="316" end="377"/>
                                            </p:txEl>
                                          </p:spTgt>
                                        </p:tgtEl>
                                        <p:attrNameLst>
                                          <p:attrName>style.visibility</p:attrName>
                                        </p:attrNameLst>
                                      </p:cBhvr>
                                      <p:to>
                                        <p:strVal val="visible"/>
                                      </p:to>
                                    </p:set>
                                    <p:animEffect transition="in" filter="fade">
                                      <p:cBhvr>
                                        <p:cTn id="27" dur="500"/>
                                        <p:tgtEl>
                                          <p:spTgt spid="3">
                                            <p:txEl>
                                              <p:charRg st="316" end="37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charRg st="377" end="415"/>
                                            </p:txEl>
                                          </p:spTgt>
                                        </p:tgtEl>
                                        <p:attrNameLst>
                                          <p:attrName>style.visibility</p:attrName>
                                        </p:attrNameLst>
                                      </p:cBhvr>
                                      <p:to>
                                        <p:strVal val="visible"/>
                                      </p:to>
                                    </p:set>
                                    <p:animEffect transition="in" filter="fade">
                                      <p:cBhvr>
                                        <p:cTn id="32" dur="500"/>
                                        <p:tgtEl>
                                          <p:spTgt spid="3">
                                            <p:txEl>
                                              <p:charRg st="377" end="41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22E0291-99C8-40F9-ADAB-32589A3B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roscopic view of a suspended bubble-like material with water in it">
            <a:extLst>
              <a:ext uri="{FF2B5EF4-FFF2-40B4-BE49-F238E27FC236}">
                <a16:creationId xmlns:a16="http://schemas.microsoft.com/office/drawing/2014/main" id="{C4F0C1FB-8DDE-8541-0270-19877B7B215C}"/>
              </a:ext>
            </a:extLst>
          </p:cNvPr>
          <p:cNvPicPr>
            <a:picLocks noChangeAspect="1"/>
          </p:cNvPicPr>
          <p:nvPr/>
        </p:nvPicPr>
        <p:blipFill>
          <a:blip r:embed="rId2"/>
          <a:srcRect t="15730"/>
          <a:stretch/>
        </p:blipFill>
        <p:spPr>
          <a:xfrm>
            <a:off x="20" y="2"/>
            <a:ext cx="12191979" cy="6857998"/>
          </a:xfrm>
          <a:prstGeom prst="rect">
            <a:avLst/>
          </a:prstGeom>
          <a:effectLst>
            <a:outerShdw blurRad="596900" dist="330200" dir="8820000" sx="87000" sy="87000" algn="ctr" rotWithShape="0">
              <a:srgbClr val="000000">
                <a:alpha val="29000"/>
              </a:srgbClr>
            </a:outerShdw>
          </a:effectLst>
        </p:spPr>
      </p:pic>
      <p:sp>
        <p:nvSpPr>
          <p:cNvPr id="18" name="Rectangle 17">
            <a:extLst>
              <a:ext uri="{FF2B5EF4-FFF2-40B4-BE49-F238E27FC236}">
                <a16:creationId xmlns:a16="http://schemas.microsoft.com/office/drawing/2014/main" id="{095830D2-F2AE-4DD8-B586-89B097791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CEEF6-8172-4B9C-BAAE-285AB2DFEC40}"/>
              </a:ext>
            </a:extLst>
          </p:cNvPr>
          <p:cNvSpPr>
            <a:spLocks noGrp="1"/>
          </p:cNvSpPr>
          <p:nvPr>
            <p:ph type="ctrTitle"/>
          </p:nvPr>
        </p:nvSpPr>
        <p:spPr>
          <a:xfrm>
            <a:off x="477370" y="871314"/>
            <a:ext cx="6711705" cy="2508616"/>
          </a:xfrm>
        </p:spPr>
        <p:txBody>
          <a:bodyPr anchor="t">
            <a:normAutofit/>
          </a:bodyPr>
          <a:lstStyle/>
          <a:p>
            <a:r>
              <a:rPr lang="en-US" dirty="0">
                <a:solidFill>
                  <a:srgbClr val="FFFFFF"/>
                </a:solidFill>
              </a:rPr>
              <a:t>ÔN TẬP CHƯƠNG 2</a:t>
            </a:r>
            <a:br>
              <a:rPr lang="en-US" dirty="0">
                <a:solidFill>
                  <a:srgbClr val="FFFFFF"/>
                </a:solidFill>
              </a:rPr>
            </a:br>
            <a:r>
              <a:rPr lang="en-US" dirty="0">
                <a:solidFill>
                  <a:srgbClr val="FFFFFF"/>
                </a:solidFill>
              </a:rPr>
              <a:t>CẤU TRÚC TẾ BÀO</a:t>
            </a:r>
          </a:p>
        </p:txBody>
      </p:sp>
      <p:sp>
        <p:nvSpPr>
          <p:cNvPr id="3" name="Subtitle 2">
            <a:extLst>
              <a:ext uri="{FF2B5EF4-FFF2-40B4-BE49-F238E27FC236}">
                <a16:creationId xmlns:a16="http://schemas.microsoft.com/office/drawing/2014/main" id="{593478A2-3308-7811-4DD6-089D9A7258B6}"/>
              </a:ext>
            </a:extLst>
          </p:cNvPr>
          <p:cNvSpPr>
            <a:spLocks noGrp="1"/>
          </p:cNvSpPr>
          <p:nvPr>
            <p:ph type="subTitle" idx="1"/>
          </p:nvPr>
        </p:nvSpPr>
        <p:spPr>
          <a:xfrm>
            <a:off x="477370" y="3545918"/>
            <a:ext cx="4867234" cy="1738058"/>
          </a:xfrm>
        </p:spPr>
        <p:txBody>
          <a:bodyPr anchor="b">
            <a:normAutofit/>
          </a:bodyPr>
          <a:lstStyle/>
          <a:p>
            <a:endParaRPr lang="en-US" dirty="0">
              <a:solidFill>
                <a:srgbClr val="FFFFFF"/>
              </a:solidFill>
            </a:endParaRPr>
          </a:p>
        </p:txBody>
      </p:sp>
    </p:spTree>
    <p:extLst>
      <p:ext uri="{BB962C8B-B14F-4D97-AF65-F5344CB8AC3E}">
        <p14:creationId xmlns:p14="http://schemas.microsoft.com/office/powerpoint/2010/main" val="18072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3797-187C-8CE2-A6BC-760A2E8EA95C}"/>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34811177-7E9D-A36A-F077-920C4F197C5A}"/>
              </a:ext>
            </a:extLst>
          </p:cNvPr>
          <p:cNvSpPr>
            <a:spLocks noGrp="1"/>
          </p:cNvSpPr>
          <p:nvPr>
            <p:ph idx="1"/>
          </p:nvPr>
        </p:nvSpPr>
        <p:spPr>
          <a:xfrm>
            <a:off x="484552" y="1671645"/>
            <a:ext cx="5427517" cy="4536849"/>
          </a:xfrm>
        </p:spPr>
        <p:txBody>
          <a:bodyPr>
            <a:normAutofit fontScale="85000" lnSpcReduction="10000"/>
          </a:bodyPr>
          <a:lstStyle/>
          <a:p>
            <a:pPr algn="just"/>
            <a:r>
              <a:rPr lang="vi-VN" sz="2800" b="1" dirty="0">
                <a:latin typeface="Calibri (Body)"/>
              </a:rPr>
              <a:t>3. Khi bị mắc bệnh do vi khuẩn gây ra, bệnh nhân thường được kê đơn thuốc có chứa kháng sinh. Tại sao kháng sinh có thể tiêu diệt vi khuẩn mà ít gây ảnh hưởng đến tế bào người?</a:t>
            </a:r>
            <a:endParaRPr lang="en-US" sz="2800" b="1" dirty="0">
              <a:latin typeface="Calibri (Body)"/>
            </a:endParaRPr>
          </a:p>
          <a:p>
            <a:pPr algn="just"/>
            <a:r>
              <a:rPr lang="en-US" sz="2800" dirty="0">
                <a:latin typeface="Calibri (Body)"/>
                <a:sym typeface="Wingdings" panose="05000000000000000000" pitchFamily="2" charset="2"/>
              </a:rPr>
              <a:t> </a:t>
            </a:r>
            <a:r>
              <a:rPr lang="vi-VN" sz="2800" dirty="0">
                <a:latin typeface="Calibri (Body)"/>
                <a:sym typeface="Wingdings" panose="05000000000000000000" pitchFamily="2" charset="2"/>
              </a:rPr>
              <a:t>Do thuốc kháng sinh có tác dụng ức chế quá trình tổng hợp thành tế bào vi khuẩn nên có khả năng tiêu diệt vi khuẩn. Tế bào người không có thành tế bào nên không bị tác động.</a:t>
            </a:r>
            <a:endParaRPr lang="vi-VN" sz="2800" dirty="0">
              <a:latin typeface="Calibri (Body)"/>
            </a:endParaRPr>
          </a:p>
        </p:txBody>
      </p:sp>
      <p:pic>
        <p:nvPicPr>
          <p:cNvPr id="4" name="Picture 3">
            <a:extLst>
              <a:ext uri="{FF2B5EF4-FFF2-40B4-BE49-F238E27FC236}">
                <a16:creationId xmlns:a16="http://schemas.microsoft.com/office/drawing/2014/main" id="{AE1A7FC8-E1F3-91B6-9EEF-5FA694BCEFFB}"/>
              </a:ext>
            </a:extLst>
          </p:cNvPr>
          <p:cNvPicPr>
            <a:picLocks noChangeAspect="1"/>
          </p:cNvPicPr>
          <p:nvPr/>
        </p:nvPicPr>
        <p:blipFill>
          <a:blip r:embed="rId2"/>
          <a:stretch>
            <a:fillRect/>
          </a:stretch>
        </p:blipFill>
        <p:spPr>
          <a:xfrm>
            <a:off x="6096000" y="1792014"/>
            <a:ext cx="5715000" cy="3810000"/>
          </a:xfrm>
          <a:prstGeom prst="rect">
            <a:avLst/>
          </a:prstGeom>
        </p:spPr>
      </p:pic>
      <p:sp>
        <p:nvSpPr>
          <p:cNvPr id="5" name="Arrow: Left 4">
            <a:hlinkClick r:id="rId3" action="ppaction://hlinksldjump"/>
            <a:extLst>
              <a:ext uri="{FF2B5EF4-FFF2-40B4-BE49-F238E27FC236}">
                <a16:creationId xmlns:a16="http://schemas.microsoft.com/office/drawing/2014/main" id="{6E22C384-B3BB-4BF3-1FA9-A16AC6CACD3A}"/>
              </a:ext>
            </a:extLst>
          </p:cNvPr>
          <p:cNvSpPr/>
          <p:nvPr/>
        </p:nvSpPr>
        <p:spPr>
          <a:xfrm>
            <a:off x="10604938" y="6301174"/>
            <a:ext cx="1497724" cy="475481"/>
          </a:xfrm>
          <a:prstGeom prst="leftArrow">
            <a:avLst>
              <a:gd name="adj1" fmla="val 100000"/>
              <a:gd name="adj2" fmla="val 33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Quay </a:t>
            </a:r>
            <a:r>
              <a:rPr lang="en-US" sz="2400" b="1" dirty="0" err="1"/>
              <a:t>lại</a:t>
            </a:r>
            <a:endParaRPr lang="en-US" sz="2400" b="1" dirty="0"/>
          </a:p>
        </p:txBody>
      </p:sp>
    </p:spTree>
    <p:extLst>
      <p:ext uri="{BB962C8B-B14F-4D97-AF65-F5344CB8AC3E}">
        <p14:creationId xmlns:p14="http://schemas.microsoft.com/office/powerpoint/2010/main" val="33100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3797-187C-8CE2-A6BC-760A2E8EA95C}"/>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34811177-7E9D-A36A-F077-920C4F197C5A}"/>
              </a:ext>
            </a:extLst>
          </p:cNvPr>
          <p:cNvSpPr>
            <a:spLocks noGrp="1"/>
          </p:cNvSpPr>
          <p:nvPr>
            <p:ph idx="1"/>
          </p:nvPr>
        </p:nvSpPr>
        <p:spPr>
          <a:xfrm>
            <a:off x="484552" y="1671645"/>
            <a:ext cx="6531103" cy="4821229"/>
          </a:xfrm>
        </p:spPr>
        <p:txBody>
          <a:bodyPr>
            <a:noAutofit/>
          </a:bodyPr>
          <a:lstStyle/>
          <a:p>
            <a:pPr algn="just"/>
            <a:r>
              <a:rPr lang="vi-VN" sz="2200" b="1" dirty="0">
                <a:latin typeface="Calibri (Body)"/>
              </a:rPr>
              <a:t>4. Tại sao khi sử dụng các loại thuốc tiêu diệt các loài động vật kí sinh (giun tròn) thường ảnh hưởng đến sức khoẻ của con người hơn so với các loại kháng sinh được sử dụng để chữa bệnh do vi khuẩn gây ra?</a:t>
            </a:r>
            <a:endParaRPr lang="en-US" sz="2200" b="1" dirty="0">
              <a:latin typeface="Calibri (Body)"/>
            </a:endParaRPr>
          </a:p>
          <a:p>
            <a:pPr algn="just"/>
            <a:r>
              <a:rPr lang="en-US" sz="2200" dirty="0">
                <a:latin typeface="Calibri (Body)"/>
                <a:sym typeface="Wingdings" panose="05000000000000000000" pitchFamily="2" charset="2"/>
              </a:rPr>
              <a:t> </a:t>
            </a:r>
            <a:r>
              <a:rPr lang="vi-VN" sz="2200" dirty="0">
                <a:latin typeface="Calibri (Body)"/>
                <a:sym typeface="Wingdings" panose="05000000000000000000" pitchFamily="2" charset="2"/>
              </a:rPr>
              <a:t>Do giun tròn và người đều là sinh vật nhân thực, đều được cấu tạo từ tế bào nhân thực nên có cấu tạo tế bào giống nhau. Trong khi đó, vi khuẩn là tế bào nhân sơ nên có nhiều điểm khác biệt. Vì vậy, thuốc tiêu diệt các loài động vật kí sinh thường ảnh hưởng đến sức khoẻ của con người hơn so với các loại kháng sinh dùng để tiêu diệt vi khuẩn.</a:t>
            </a:r>
            <a:endParaRPr lang="vi-VN" sz="2200" dirty="0">
              <a:latin typeface="Calibri (Body)"/>
            </a:endParaRPr>
          </a:p>
        </p:txBody>
      </p:sp>
      <p:pic>
        <p:nvPicPr>
          <p:cNvPr id="5" name="Picture 4">
            <a:extLst>
              <a:ext uri="{FF2B5EF4-FFF2-40B4-BE49-F238E27FC236}">
                <a16:creationId xmlns:a16="http://schemas.microsoft.com/office/drawing/2014/main" id="{0E6D3A47-5C6A-75D0-A502-C9EB04BA5012}"/>
              </a:ext>
            </a:extLst>
          </p:cNvPr>
          <p:cNvPicPr>
            <a:picLocks noChangeAspect="1"/>
          </p:cNvPicPr>
          <p:nvPr/>
        </p:nvPicPr>
        <p:blipFill>
          <a:blip r:embed="rId2"/>
          <a:stretch>
            <a:fillRect/>
          </a:stretch>
        </p:blipFill>
        <p:spPr>
          <a:xfrm>
            <a:off x="7079494" y="1813535"/>
            <a:ext cx="4691018" cy="2931886"/>
          </a:xfrm>
          <a:prstGeom prst="rect">
            <a:avLst/>
          </a:prstGeom>
        </p:spPr>
      </p:pic>
      <p:sp>
        <p:nvSpPr>
          <p:cNvPr id="6" name="Arrow: Left 5">
            <a:hlinkClick r:id="rId3" action="ppaction://hlinksldjump"/>
            <a:extLst>
              <a:ext uri="{FF2B5EF4-FFF2-40B4-BE49-F238E27FC236}">
                <a16:creationId xmlns:a16="http://schemas.microsoft.com/office/drawing/2014/main" id="{734B551A-A045-C23F-7F36-CD75BC5D50B4}"/>
              </a:ext>
            </a:extLst>
          </p:cNvPr>
          <p:cNvSpPr/>
          <p:nvPr/>
        </p:nvSpPr>
        <p:spPr>
          <a:xfrm>
            <a:off x="10604938" y="6301174"/>
            <a:ext cx="1497724" cy="475481"/>
          </a:xfrm>
          <a:prstGeom prst="leftArrow">
            <a:avLst>
              <a:gd name="adj1" fmla="val 100000"/>
              <a:gd name="adj2" fmla="val 33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Quay </a:t>
            </a:r>
            <a:r>
              <a:rPr lang="en-US" sz="2400" b="1" dirty="0" err="1"/>
              <a:t>lại</a:t>
            </a:r>
            <a:endParaRPr lang="en-US" sz="2400" b="1" dirty="0"/>
          </a:p>
        </p:txBody>
      </p:sp>
    </p:spTree>
    <p:extLst>
      <p:ext uri="{BB962C8B-B14F-4D97-AF65-F5344CB8AC3E}">
        <p14:creationId xmlns:p14="http://schemas.microsoft.com/office/powerpoint/2010/main" val="139772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3797-187C-8CE2-A6BC-760A2E8EA95C}"/>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34811177-7E9D-A36A-F077-920C4F197C5A}"/>
              </a:ext>
            </a:extLst>
          </p:cNvPr>
          <p:cNvSpPr>
            <a:spLocks noGrp="1"/>
          </p:cNvSpPr>
          <p:nvPr>
            <p:ph idx="1"/>
          </p:nvPr>
        </p:nvSpPr>
        <p:spPr>
          <a:xfrm>
            <a:off x="484552" y="1671645"/>
            <a:ext cx="5427517" cy="4536849"/>
          </a:xfrm>
        </p:spPr>
        <p:txBody>
          <a:bodyPr>
            <a:normAutofit/>
          </a:bodyPr>
          <a:lstStyle/>
          <a:p>
            <a:pPr algn="just"/>
            <a:r>
              <a:rPr lang="vi-VN" sz="2800" b="1" dirty="0">
                <a:latin typeface="Calibri (Body)"/>
              </a:rPr>
              <a:t>5. Tại sao lá ở một số loài thực vật (tía tô, rau dền, huyết dụ,...) lại có màu đỏ hoặc tím trong khi lá ở các loài khác thì không?</a:t>
            </a:r>
            <a:endParaRPr lang="en-US" sz="2800" b="1" dirty="0">
              <a:latin typeface="Calibri (Body)"/>
            </a:endParaRPr>
          </a:p>
          <a:p>
            <a:pPr algn="just"/>
            <a:r>
              <a:rPr lang="en-US" sz="2800" dirty="0">
                <a:latin typeface="Calibri (Body)"/>
                <a:sym typeface="Wingdings" panose="05000000000000000000" pitchFamily="2" charset="2"/>
              </a:rPr>
              <a:t></a:t>
            </a:r>
            <a:r>
              <a:rPr lang="vi-VN" sz="2800" dirty="0">
                <a:latin typeface="Calibri (Body)"/>
              </a:rPr>
              <a:t> Một số loài thực vật (tía tô, rau dền, huyết dụ,...) có l màu đỏ hoặc tím do trong lá có hàm lượng corotenoid cao hơn diệp lục.</a:t>
            </a:r>
            <a:endParaRPr lang="en-US" sz="2800" dirty="0">
              <a:latin typeface="Calibri (Body)"/>
            </a:endParaRPr>
          </a:p>
        </p:txBody>
      </p:sp>
      <p:pic>
        <p:nvPicPr>
          <p:cNvPr id="13314" name="Picture 2" descr="Uống nước lá tía tô hạ sốt và những tác dụng của lá tía tô với trẻ sơ sinh">
            <a:extLst>
              <a:ext uri="{FF2B5EF4-FFF2-40B4-BE49-F238E27FC236}">
                <a16:creationId xmlns:a16="http://schemas.microsoft.com/office/drawing/2014/main" id="{7E66DBF4-4A3E-1E27-13E2-16A42FBDD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34822"/>
            <a:ext cx="2939257" cy="220160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ạt Giống Rau Dền Đỏ Cao Sản 20Gr - PN">
            <a:extLst>
              <a:ext uri="{FF2B5EF4-FFF2-40B4-BE49-F238E27FC236}">
                <a16:creationId xmlns:a16="http://schemas.microsoft.com/office/drawing/2014/main" id="{765A7A03-2DC3-3A0F-0F3F-0446C77A5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994" y="3736427"/>
            <a:ext cx="3092497" cy="309249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Mua Bán Cây Huyết Dụ Lá đỏ đẹp, Cây Dược Liệu Quý Giá Tốt">
            <a:extLst>
              <a:ext uri="{FF2B5EF4-FFF2-40B4-BE49-F238E27FC236}">
                <a16:creationId xmlns:a16="http://schemas.microsoft.com/office/drawing/2014/main" id="{328231C0-470F-E336-1BAA-C7E0D6FE9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289" y="1671646"/>
            <a:ext cx="2991132" cy="398817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4">
            <a:hlinkClick r:id="rId5" action="ppaction://hlinksldjump"/>
            <a:extLst>
              <a:ext uri="{FF2B5EF4-FFF2-40B4-BE49-F238E27FC236}">
                <a16:creationId xmlns:a16="http://schemas.microsoft.com/office/drawing/2014/main" id="{869BE4C6-4BBA-D8DA-6649-053AC38653AB}"/>
              </a:ext>
            </a:extLst>
          </p:cNvPr>
          <p:cNvSpPr/>
          <p:nvPr/>
        </p:nvSpPr>
        <p:spPr>
          <a:xfrm>
            <a:off x="10604938" y="6301174"/>
            <a:ext cx="1497724" cy="475481"/>
          </a:xfrm>
          <a:prstGeom prst="leftArrow">
            <a:avLst>
              <a:gd name="adj1" fmla="val 100000"/>
              <a:gd name="adj2" fmla="val 33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Quay </a:t>
            </a:r>
            <a:r>
              <a:rPr lang="en-US" sz="2400" b="1" dirty="0" err="1"/>
              <a:t>lại</a:t>
            </a:r>
            <a:endParaRPr lang="en-US" sz="2400" b="1" dirty="0"/>
          </a:p>
        </p:txBody>
      </p:sp>
    </p:spTree>
    <p:extLst>
      <p:ext uri="{BB962C8B-B14F-4D97-AF65-F5344CB8AC3E}">
        <p14:creationId xmlns:p14="http://schemas.microsoft.com/office/powerpoint/2010/main" val="3889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3797-187C-8CE2-A6BC-760A2E8EA95C}"/>
              </a:ext>
            </a:extLst>
          </p:cNvPr>
          <p:cNvSpPr>
            <a:spLocks noGrp="1"/>
          </p:cNvSpPr>
          <p:nvPr>
            <p:ph type="title"/>
          </p:nvPr>
        </p:nvSpPr>
        <p:spPr/>
        <p:txBody>
          <a:bodyPr>
            <a:normAutofit fontScale="90000"/>
          </a:bodyPr>
          <a:lstStyle/>
          <a:p>
            <a:r>
              <a:rPr lang="en-US" dirty="0" err="1"/>
              <a:t>Luyện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34811177-7E9D-A36A-F077-920C4F197C5A}"/>
              </a:ext>
            </a:extLst>
          </p:cNvPr>
          <p:cNvSpPr>
            <a:spLocks noGrp="1"/>
          </p:cNvSpPr>
          <p:nvPr>
            <p:ph idx="1"/>
          </p:nvPr>
        </p:nvSpPr>
        <p:spPr>
          <a:xfrm>
            <a:off x="484552" y="1671645"/>
            <a:ext cx="5715000" cy="4536849"/>
          </a:xfrm>
        </p:spPr>
        <p:txBody>
          <a:bodyPr>
            <a:noAutofit/>
          </a:bodyPr>
          <a:lstStyle/>
          <a:p>
            <a:pPr algn="just"/>
            <a:r>
              <a:rPr lang="en-US" sz="1800" b="1" dirty="0">
                <a:latin typeface="Calibri (Body)"/>
                <a:sym typeface="Wingdings" panose="05000000000000000000" pitchFamily="2" charset="2"/>
              </a:rPr>
              <a:t>6. </a:t>
            </a:r>
            <a:r>
              <a:rPr lang="vi-VN" sz="1800" b="1" dirty="0">
                <a:latin typeface="Calibri (Body)"/>
                <a:sym typeface="Wingdings" panose="05000000000000000000" pitchFamily="2" charset="2"/>
              </a:rPr>
              <a:t>Khi hình dạng tế bào thay đổi có thể ảnh hưởng đến chức năng của tế bào, ví dụ: Tế bào hồng cầu bình thường có hình đĩa, khi bị đột biến có hình liềm (bệnh hồng cầu hình liềm). Hãy tìm hiểu thông tin về bệnh hồng cầu hình liềm và cho biết sự thay đổi hình dạng của tế bào hồng cầu đã gây ra những hậu quả gì.</a:t>
            </a:r>
            <a:endParaRPr lang="en-US" sz="1800" b="1" dirty="0">
              <a:latin typeface="Calibri (Body)"/>
              <a:sym typeface="Wingdings" panose="05000000000000000000" pitchFamily="2" charset="2"/>
            </a:endParaRPr>
          </a:p>
          <a:p>
            <a:pPr algn="just"/>
            <a:r>
              <a:rPr lang="en-US" sz="1800" dirty="0">
                <a:latin typeface="Calibri (Body)"/>
                <a:sym typeface="Wingdings" panose="05000000000000000000" pitchFamily="2" charset="2"/>
              </a:rPr>
              <a:t> </a:t>
            </a:r>
            <a:r>
              <a:rPr lang="vi-VN" sz="1800" dirty="0">
                <a:latin typeface="Calibri (Body)"/>
              </a:rPr>
              <a:t>Hậu quả của bệnh hồng cầu hình liềm: các tế bào hồng cầu thay đổi hình dạng, có kích thước nhỏ hơn, dễ bị vỡ, khả năng vận chuyển oxygen rốt kém dẫn đến suy nhược cơ thể, thiếu máu, thêm chí suy tim. Bên cạnh đó, các tế bào hồng cầu hình liềm vón cục gây tắc các mạch máu nhỏ dẫn đến tổn thương não và các cơ quan; các tế bào này khi tích tụ gây tổn thương lá lách,...</a:t>
            </a:r>
          </a:p>
        </p:txBody>
      </p:sp>
      <p:pic>
        <p:nvPicPr>
          <p:cNvPr id="14338" name="Picture 2" descr="Một số lưu ý về bệnh hồng cầu hình liềm">
            <a:extLst>
              <a:ext uri="{FF2B5EF4-FFF2-40B4-BE49-F238E27FC236}">
                <a16:creationId xmlns:a16="http://schemas.microsoft.com/office/drawing/2014/main" id="{67169978-EB25-B3D2-9BCC-482C5E5B3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552" y="1892194"/>
            <a:ext cx="5715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4">
            <a:hlinkClick r:id="rId3" action="ppaction://hlinksldjump"/>
            <a:extLst>
              <a:ext uri="{FF2B5EF4-FFF2-40B4-BE49-F238E27FC236}">
                <a16:creationId xmlns:a16="http://schemas.microsoft.com/office/drawing/2014/main" id="{7B3D291C-CBD3-39B4-7B44-F3EFF68789CD}"/>
              </a:ext>
            </a:extLst>
          </p:cNvPr>
          <p:cNvSpPr/>
          <p:nvPr/>
        </p:nvSpPr>
        <p:spPr>
          <a:xfrm>
            <a:off x="10604938" y="6301174"/>
            <a:ext cx="1497724" cy="475481"/>
          </a:xfrm>
          <a:prstGeom prst="leftArrow">
            <a:avLst>
              <a:gd name="adj1" fmla="val 100000"/>
              <a:gd name="adj2" fmla="val 33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Quay </a:t>
            </a:r>
            <a:r>
              <a:rPr lang="en-US" sz="2400" b="1" dirty="0" err="1"/>
              <a:t>lại</a:t>
            </a:r>
            <a:endParaRPr lang="en-US" sz="2400" b="1" dirty="0"/>
          </a:p>
        </p:txBody>
      </p:sp>
    </p:spTree>
    <p:extLst>
      <p:ext uri="{BB962C8B-B14F-4D97-AF65-F5344CB8AC3E}">
        <p14:creationId xmlns:p14="http://schemas.microsoft.com/office/powerpoint/2010/main" val="15600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5303-A8C2-0781-8F2A-B377828217F4}"/>
              </a:ext>
            </a:extLst>
          </p:cNvPr>
          <p:cNvSpPr>
            <a:spLocks noGrp="1"/>
          </p:cNvSpPr>
          <p:nvPr>
            <p:ph type="title"/>
          </p:nvPr>
        </p:nvSpPr>
        <p:spPr/>
        <p:txBody>
          <a:bodyPr>
            <a:normAutofit fontScale="90000"/>
          </a:bodyPr>
          <a:lstStyle/>
          <a:p>
            <a:r>
              <a:rPr lang="en-US" dirty="0" err="1"/>
              <a:t>Vận</a:t>
            </a:r>
            <a:r>
              <a:rPr lang="en-US" dirty="0"/>
              <a:t> </a:t>
            </a:r>
            <a:r>
              <a:rPr lang="en-US" dirty="0" err="1"/>
              <a:t>dụng</a:t>
            </a:r>
            <a:endParaRPr lang="en-US" dirty="0"/>
          </a:p>
        </p:txBody>
      </p:sp>
      <p:sp>
        <p:nvSpPr>
          <p:cNvPr id="3" name="Content Placeholder 2">
            <a:extLst>
              <a:ext uri="{FF2B5EF4-FFF2-40B4-BE49-F238E27FC236}">
                <a16:creationId xmlns:a16="http://schemas.microsoft.com/office/drawing/2014/main" id="{AA1F5F35-E340-E4F9-8578-89434A74FAAC}"/>
              </a:ext>
            </a:extLst>
          </p:cNvPr>
          <p:cNvSpPr>
            <a:spLocks noGrp="1"/>
          </p:cNvSpPr>
          <p:nvPr>
            <p:ph idx="1"/>
          </p:nvPr>
        </p:nvSpPr>
        <p:spPr>
          <a:xfrm>
            <a:off x="484552" y="1640114"/>
            <a:ext cx="6042372" cy="3199899"/>
          </a:xfrm>
        </p:spPr>
        <p:txBody>
          <a:bodyPr anchor="ctr">
            <a:normAutofit/>
          </a:bodyPr>
          <a:lstStyle/>
          <a:p>
            <a:pPr algn="ctr"/>
            <a:r>
              <a:rPr lang="en-US" sz="3600" b="1" dirty="0" err="1"/>
              <a:t>Thiết</a:t>
            </a:r>
            <a:r>
              <a:rPr lang="en-US" sz="3600" b="1" dirty="0"/>
              <a:t> </a:t>
            </a:r>
            <a:r>
              <a:rPr lang="en-US" sz="3600" b="1" dirty="0" err="1"/>
              <a:t>kế</a:t>
            </a:r>
            <a:r>
              <a:rPr lang="en-US" sz="3600" b="1" dirty="0"/>
              <a:t> poster </a:t>
            </a:r>
            <a:r>
              <a:rPr lang="en-US" sz="3600" b="1" dirty="0" err="1"/>
              <a:t>với</a:t>
            </a:r>
            <a:r>
              <a:rPr lang="en-US" sz="3600" b="1" dirty="0"/>
              <a:t> </a:t>
            </a:r>
            <a:r>
              <a:rPr lang="en-US" sz="3600" b="1" dirty="0" err="1"/>
              <a:t>chủ</a:t>
            </a:r>
            <a:r>
              <a:rPr lang="en-US" sz="3600" b="1" dirty="0"/>
              <a:t> </a:t>
            </a:r>
            <a:r>
              <a:rPr lang="en-US" sz="3600" b="1" dirty="0" err="1"/>
              <a:t>đề</a:t>
            </a:r>
            <a:endParaRPr lang="en-US" sz="3600" b="1" dirty="0"/>
          </a:p>
          <a:p>
            <a:pPr algn="ctr"/>
            <a:r>
              <a:rPr lang="en-US" sz="3600" b="1" dirty="0" err="1"/>
              <a:t>Cấu</a:t>
            </a:r>
            <a:r>
              <a:rPr lang="en-US" sz="3600" b="1" dirty="0"/>
              <a:t> </a:t>
            </a:r>
            <a:r>
              <a:rPr lang="en-US" sz="3600" b="1" dirty="0" err="1"/>
              <a:t>trúc</a:t>
            </a:r>
            <a:r>
              <a:rPr lang="en-US" sz="3600" b="1" dirty="0"/>
              <a:t> </a:t>
            </a:r>
            <a:r>
              <a:rPr lang="en-US" sz="3600" b="1" dirty="0" err="1"/>
              <a:t>tế</a:t>
            </a:r>
            <a:r>
              <a:rPr lang="en-US" sz="3600" b="1" dirty="0"/>
              <a:t> </a:t>
            </a:r>
            <a:r>
              <a:rPr lang="en-US" sz="3600" b="1" dirty="0" err="1"/>
              <a:t>bào</a:t>
            </a:r>
            <a:endParaRPr lang="en-US" sz="3600" b="1" dirty="0"/>
          </a:p>
        </p:txBody>
      </p:sp>
      <p:pic>
        <p:nvPicPr>
          <p:cNvPr id="16386" name="Picture 2" descr="Trang 3 - Educational Poster: Tham Khảo Các Educational Poster Chuyên  Nghiệp, Thiết Kế Dễ Dàng Với Canva">
            <a:extLst>
              <a:ext uri="{FF2B5EF4-FFF2-40B4-BE49-F238E27FC236}">
                <a16:creationId xmlns:a16="http://schemas.microsoft.com/office/drawing/2014/main" id="{E4F90CDA-91AF-F02E-28BB-B35AE310B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598" y="0"/>
            <a:ext cx="4848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8C30D9-0B8E-24E3-359F-85AFC7C0749A}"/>
              </a:ext>
            </a:extLst>
          </p:cNvPr>
          <p:cNvSpPr txBox="1"/>
          <p:nvPr/>
        </p:nvSpPr>
        <p:spPr>
          <a:xfrm>
            <a:off x="3984031" y="5186354"/>
            <a:ext cx="1935145" cy="461665"/>
          </a:xfrm>
          <a:prstGeom prst="rect">
            <a:avLst/>
          </a:prstGeom>
          <a:noFill/>
        </p:spPr>
        <p:txBody>
          <a:bodyPr wrap="none" rtlCol="0">
            <a:spAutoFit/>
          </a:bodyPr>
          <a:lstStyle/>
          <a:p>
            <a:r>
              <a:rPr lang="en-US" sz="2400" dirty="0" err="1"/>
              <a:t>Ảnh</a:t>
            </a:r>
            <a:r>
              <a:rPr lang="en-US" sz="2400" dirty="0"/>
              <a:t> </a:t>
            </a:r>
            <a:r>
              <a:rPr lang="en-US" sz="2400" dirty="0" err="1"/>
              <a:t>minh</a:t>
            </a:r>
            <a:r>
              <a:rPr lang="en-US" sz="2400" dirty="0"/>
              <a:t> </a:t>
            </a:r>
            <a:r>
              <a:rPr lang="en-US" sz="2400" dirty="0" err="1"/>
              <a:t>họa</a:t>
            </a:r>
            <a:endParaRPr lang="en-US" sz="2400" dirty="0"/>
          </a:p>
        </p:txBody>
      </p:sp>
      <p:cxnSp>
        <p:nvCxnSpPr>
          <p:cNvPr id="6" name="Connector: Curved 5">
            <a:extLst>
              <a:ext uri="{FF2B5EF4-FFF2-40B4-BE49-F238E27FC236}">
                <a16:creationId xmlns:a16="http://schemas.microsoft.com/office/drawing/2014/main" id="{B9E2B49D-E3BB-43A8-EB3E-1D9F861F7B21}"/>
              </a:ext>
            </a:extLst>
          </p:cNvPr>
          <p:cNvCxnSpPr>
            <a:cxnSpLocks/>
          </p:cNvCxnSpPr>
          <p:nvPr/>
        </p:nvCxnSpPr>
        <p:spPr>
          <a:xfrm flipV="1">
            <a:off x="5889689" y="4319752"/>
            <a:ext cx="1297909" cy="1166648"/>
          </a:xfrm>
          <a:prstGeom prst="curvedConnector3">
            <a:avLst/>
          </a:prstGeom>
          <a:ln w="38100" cap="flat" cmpd="sng" algn="ctr">
            <a:solidFill>
              <a:schemeClr val="accent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4659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147F-6A02-E74E-B0D2-EA8FCECB24C2}"/>
              </a:ext>
            </a:extLst>
          </p:cNvPr>
          <p:cNvSpPr>
            <a:spLocks noGrp="1"/>
          </p:cNvSpPr>
          <p:nvPr>
            <p:ph type="title"/>
          </p:nvPr>
        </p:nvSpPr>
        <p:spPr>
          <a:xfrm>
            <a:off x="484551" y="365126"/>
            <a:ext cx="11244993" cy="810532"/>
          </a:xfrm>
        </p:spPr>
        <p:txBody>
          <a:bodyPr>
            <a:noAutofit/>
          </a:bodyPr>
          <a:lstStyle/>
          <a:p>
            <a:pPr algn="ctr"/>
            <a:r>
              <a:rPr lang="en-US" sz="4000" b="1" dirty="0"/>
              <a:t>CẢM ƠN! QUÝ THẦY CÔ VÀ CÁC EM ĐÃ THEO DÕI</a:t>
            </a:r>
          </a:p>
        </p:txBody>
      </p:sp>
      <p:pic>
        <p:nvPicPr>
          <p:cNvPr id="3" name="Picture 2">
            <a:extLst>
              <a:ext uri="{FF2B5EF4-FFF2-40B4-BE49-F238E27FC236}">
                <a16:creationId xmlns:a16="http://schemas.microsoft.com/office/drawing/2014/main" id="{51393861-0E51-F6DD-0456-774627E22E68}"/>
              </a:ext>
            </a:extLst>
          </p:cNvPr>
          <p:cNvPicPr>
            <a:picLocks noChangeAspect="1"/>
          </p:cNvPicPr>
          <p:nvPr/>
        </p:nvPicPr>
        <p:blipFill>
          <a:blip r:embed="rId2"/>
          <a:srcRect t="8540" b="6379"/>
          <a:stretch/>
        </p:blipFill>
        <p:spPr>
          <a:xfrm>
            <a:off x="1676400" y="1582984"/>
            <a:ext cx="8839200" cy="5275016"/>
          </a:xfrm>
          <a:prstGeom prst="rect">
            <a:avLst/>
          </a:prstGeom>
        </p:spPr>
      </p:pic>
    </p:spTree>
    <p:extLst>
      <p:ext uri="{BB962C8B-B14F-4D97-AF65-F5344CB8AC3E}">
        <p14:creationId xmlns:p14="http://schemas.microsoft.com/office/powerpoint/2010/main" val="301161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scopic view of a suspended bubble-like material with water in it">
            <a:extLst>
              <a:ext uri="{FF2B5EF4-FFF2-40B4-BE49-F238E27FC236}">
                <a16:creationId xmlns:a16="http://schemas.microsoft.com/office/drawing/2014/main" id="{C4F0C1FB-8DDE-8541-0270-19877B7B215C}"/>
              </a:ext>
            </a:extLst>
          </p:cNvPr>
          <p:cNvPicPr>
            <a:picLocks noChangeAspect="1"/>
          </p:cNvPicPr>
          <p:nvPr/>
        </p:nvPicPr>
        <p:blipFill>
          <a:blip r:embed="rId2"/>
          <a:srcRect t="15730"/>
          <a:stretch/>
        </p:blipFill>
        <p:spPr>
          <a:xfrm>
            <a:off x="20" y="2"/>
            <a:ext cx="12191979" cy="6857998"/>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3DACEEF6-8172-4B9C-BAAE-285AB2DFEC40}"/>
              </a:ext>
            </a:extLst>
          </p:cNvPr>
          <p:cNvSpPr>
            <a:spLocks noGrp="1"/>
          </p:cNvSpPr>
          <p:nvPr>
            <p:ph type="ctrTitle"/>
          </p:nvPr>
        </p:nvSpPr>
        <p:spPr>
          <a:xfrm>
            <a:off x="220717" y="2652817"/>
            <a:ext cx="11729545" cy="1288562"/>
          </a:xfrm>
        </p:spPr>
        <p:txBody>
          <a:bodyPr anchor="t">
            <a:normAutofit/>
          </a:bodyPr>
          <a:lstStyle/>
          <a:p>
            <a:pPr algn="ctr"/>
            <a:r>
              <a:rPr lang="en-US" b="1" dirty="0">
                <a:solidFill>
                  <a:srgbClr val="FFFFFF"/>
                </a:solidFill>
              </a:rPr>
              <a:t>HỆ THỐNG HÓA KIẾN THỨC</a:t>
            </a:r>
          </a:p>
        </p:txBody>
      </p:sp>
    </p:spTree>
    <p:extLst>
      <p:ext uri="{BB962C8B-B14F-4D97-AF65-F5344CB8AC3E}">
        <p14:creationId xmlns:p14="http://schemas.microsoft.com/office/powerpoint/2010/main" val="21070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58D6-F251-4A1B-F646-2C1A595766B7}"/>
              </a:ext>
            </a:extLst>
          </p:cNvPr>
          <p:cNvSpPr>
            <a:spLocks noGrp="1"/>
          </p:cNvSpPr>
          <p:nvPr>
            <p:ph type="title"/>
          </p:nvPr>
        </p:nvSpPr>
        <p:spPr/>
        <p:txBody>
          <a:bodyPr>
            <a:normAutofit fontScale="90000"/>
          </a:bodyPr>
          <a:lstStyle/>
          <a:p>
            <a:r>
              <a:rPr lang="en-US" b="1" dirty="0"/>
              <a:t>LUẬT CHƠI: AI LÀ TRIỆU PHÚ</a:t>
            </a:r>
          </a:p>
        </p:txBody>
      </p:sp>
      <p:sp>
        <p:nvSpPr>
          <p:cNvPr id="3" name="Content Placeholder 2">
            <a:extLst>
              <a:ext uri="{FF2B5EF4-FFF2-40B4-BE49-F238E27FC236}">
                <a16:creationId xmlns:a16="http://schemas.microsoft.com/office/drawing/2014/main" id="{4E9C8AEB-B68F-557E-8F29-E006CFCAD7F3}"/>
              </a:ext>
            </a:extLst>
          </p:cNvPr>
          <p:cNvSpPr>
            <a:spLocks noGrp="1"/>
          </p:cNvSpPr>
          <p:nvPr>
            <p:ph idx="1"/>
          </p:nvPr>
        </p:nvSpPr>
        <p:spPr>
          <a:xfrm>
            <a:off x="484552" y="1986455"/>
            <a:ext cx="10869248" cy="4190508"/>
          </a:xfrm>
        </p:spPr>
        <p:txBody>
          <a:bodyPr>
            <a:normAutofit fontScale="92500" lnSpcReduction="10000"/>
          </a:bodyPr>
          <a:lstStyle/>
          <a:p>
            <a:pPr marL="457200" indent="-457200">
              <a:buFont typeface="Wingdings" panose="05000000000000000000" pitchFamily="2" charset="2"/>
              <a:buChar char="Ø"/>
            </a:pPr>
            <a:r>
              <a:rPr lang="vi-VN" sz="2800" dirty="0"/>
              <a:t>Có tổng cộng </a:t>
            </a:r>
            <a:r>
              <a:rPr lang="en-US" sz="2800" dirty="0"/>
              <a:t>10</a:t>
            </a:r>
            <a:r>
              <a:rPr lang="vi-VN" sz="2800" dirty="0"/>
              <a:t> câu hỏi. Mỗi câu hỏi sẽ có 4 phương án trả lời. </a:t>
            </a:r>
            <a:endParaRPr lang="en-US" sz="2800" dirty="0"/>
          </a:p>
          <a:p>
            <a:pPr marL="457200" indent="-457200">
              <a:buFont typeface="Wingdings" panose="05000000000000000000" pitchFamily="2" charset="2"/>
              <a:buChar char="Ø"/>
            </a:pPr>
            <a:r>
              <a:rPr lang="vi-VN" sz="2800" dirty="0"/>
              <a:t>Các đội chơi có thời gian suy nghĩ cho mỗi câu hỏi là 15s. </a:t>
            </a:r>
            <a:endParaRPr lang="en-US" sz="2800" dirty="0"/>
          </a:p>
          <a:p>
            <a:pPr marL="457200" indent="-457200">
              <a:buFont typeface="Wingdings" panose="05000000000000000000" pitchFamily="2" charset="2"/>
              <a:buChar char="Ø"/>
            </a:pPr>
            <a:r>
              <a:rPr lang="vi-VN" sz="2800" dirty="0"/>
              <a:t>Hết thời gian thảo luận, đội nào có tín hiệu xin trả lời nhanh hơn sẽ được đưa ra đáp án. Các đội khác có thể giành điểm nếu đội trả lời đầu tiên đưa ra đáp án sai. </a:t>
            </a:r>
            <a:endParaRPr lang="en-US" sz="2800" dirty="0"/>
          </a:p>
          <a:p>
            <a:pPr marL="457200" indent="-457200">
              <a:buFont typeface="Wingdings" panose="05000000000000000000" pitchFamily="2" charset="2"/>
              <a:buChar char="Ø"/>
            </a:pPr>
            <a:r>
              <a:rPr lang="vi-VN" sz="2800" dirty="0"/>
              <a:t>Mỗi câu trả lời đúng sẽ ghi được 1 điểm. </a:t>
            </a:r>
            <a:endParaRPr lang="en-US" sz="2800" dirty="0"/>
          </a:p>
          <a:p>
            <a:pPr marL="457200" indent="-457200">
              <a:buFont typeface="Wingdings" panose="05000000000000000000" pitchFamily="2" charset="2"/>
              <a:buChar char="Ø"/>
            </a:pPr>
            <a:r>
              <a:rPr lang="vi-VN" sz="2800" dirty="0"/>
              <a:t>Hết 21 câu hỏi, đội nào ghi được nhiều điểm hơn sẽ giành chiến thắng.</a:t>
            </a:r>
            <a:endParaRPr lang="en-US" sz="2800" dirty="0"/>
          </a:p>
        </p:txBody>
      </p:sp>
    </p:spTree>
    <p:extLst>
      <p:ext uri="{BB962C8B-B14F-4D97-AF65-F5344CB8AC3E}">
        <p14:creationId xmlns:p14="http://schemas.microsoft.com/office/powerpoint/2010/main" val="385661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00+ Mẫu Background Xanh Dương, Xanh Lá Đẹp | Tải Free">
            <a:extLst>
              <a:ext uri="{FF2B5EF4-FFF2-40B4-BE49-F238E27FC236}">
                <a16:creationId xmlns:a16="http://schemas.microsoft.com/office/drawing/2014/main" id="{942C6140-414A-2F6E-EB91-24AD355951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2268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013865"/>
            <a:ext cx="10872190" cy="238612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2046134"/>
            <a:ext cx="9383697" cy="2308324"/>
          </a:xfrm>
          <a:prstGeom prst="rect">
            <a:avLst/>
          </a:prstGeom>
          <a:noFill/>
        </p:spPr>
        <p:txBody>
          <a:bodyPr wrap="square" rtlCol="0">
            <a:spAutoFit/>
          </a:bodyPr>
          <a:lstStyle/>
          <a:p>
            <a:r>
              <a:rPr lang="en-US" sz="2400" dirty="0" err="1">
                <a:solidFill>
                  <a:schemeClr val="bg1"/>
                </a:solidFill>
              </a:rPr>
              <a:t>Câu</a:t>
            </a:r>
            <a:r>
              <a:rPr lang="en-US" sz="2400" dirty="0">
                <a:solidFill>
                  <a:schemeClr val="bg1"/>
                </a:solidFill>
              </a:rPr>
              <a:t> 1: Cho </a:t>
            </a:r>
            <a:r>
              <a:rPr lang="en-US" sz="2400" dirty="0" err="1">
                <a:solidFill>
                  <a:schemeClr val="bg1"/>
                </a:solidFill>
              </a:rPr>
              <a:t>các</a:t>
            </a:r>
            <a:r>
              <a:rPr lang="en-US" sz="2400" dirty="0">
                <a:solidFill>
                  <a:schemeClr val="bg1"/>
                </a:solidFill>
              </a:rPr>
              <a:t> ý </a:t>
            </a:r>
            <a:r>
              <a:rPr lang="en-US" sz="2400" dirty="0" err="1">
                <a:solidFill>
                  <a:schemeClr val="bg1"/>
                </a:solidFill>
              </a:rPr>
              <a:t>sau</a:t>
            </a:r>
            <a:r>
              <a:rPr lang="en-US" sz="2400" dirty="0">
                <a:solidFill>
                  <a:schemeClr val="bg1"/>
                </a:solidFill>
              </a:rPr>
              <a:t>:</a:t>
            </a:r>
          </a:p>
          <a:p>
            <a:r>
              <a:rPr lang="en-US" sz="2400" dirty="0">
                <a:solidFill>
                  <a:schemeClr val="bg1"/>
                </a:solidFill>
              </a:rPr>
              <a:t>(1) </a:t>
            </a:r>
            <a:r>
              <a:rPr lang="en-US" sz="2400" dirty="0" err="1">
                <a:solidFill>
                  <a:schemeClr val="bg1"/>
                </a:solidFill>
              </a:rPr>
              <a:t>Vùng</a:t>
            </a:r>
            <a:r>
              <a:rPr lang="en-US" sz="2400" dirty="0">
                <a:solidFill>
                  <a:schemeClr val="bg1"/>
                </a:solidFill>
              </a:rPr>
              <a:t> </a:t>
            </a:r>
            <a:r>
              <a:rPr lang="en-US" sz="2400" dirty="0" err="1">
                <a:solidFill>
                  <a:schemeClr val="bg1"/>
                </a:solidFill>
              </a:rPr>
              <a:t>nhân</a:t>
            </a:r>
            <a:r>
              <a:rPr lang="en-US" sz="2400" dirty="0">
                <a:solidFill>
                  <a:schemeClr val="bg1"/>
                </a:solidFill>
              </a:rPr>
              <a:t> </a:t>
            </a:r>
            <a:r>
              <a:rPr lang="en-US" sz="2400" dirty="0" err="1">
                <a:solidFill>
                  <a:schemeClr val="bg1"/>
                </a:solidFill>
              </a:rPr>
              <a:t>không</a:t>
            </a:r>
            <a:r>
              <a:rPr lang="en-US" sz="2400" dirty="0">
                <a:solidFill>
                  <a:schemeClr val="bg1"/>
                </a:solidFill>
              </a:rPr>
              <a:t> </a:t>
            </a:r>
            <a:r>
              <a:rPr lang="en-US" sz="2400" dirty="0" err="1">
                <a:solidFill>
                  <a:schemeClr val="bg1"/>
                </a:solidFill>
              </a:rPr>
              <a:t>có</a:t>
            </a:r>
            <a:r>
              <a:rPr lang="en-US" sz="2400" dirty="0">
                <a:solidFill>
                  <a:schemeClr val="bg1"/>
                </a:solidFill>
              </a:rPr>
              <a:t> </a:t>
            </a:r>
            <a:r>
              <a:rPr lang="en-US" sz="2400" dirty="0" err="1">
                <a:solidFill>
                  <a:schemeClr val="bg1"/>
                </a:solidFill>
              </a:rPr>
              <a:t>màng</a:t>
            </a:r>
            <a:r>
              <a:rPr lang="en-US" sz="2400" dirty="0">
                <a:solidFill>
                  <a:schemeClr val="bg1"/>
                </a:solidFill>
              </a:rPr>
              <a:t> bao </a:t>
            </a:r>
            <a:r>
              <a:rPr lang="en-US" sz="2400" dirty="0" err="1">
                <a:solidFill>
                  <a:schemeClr val="bg1"/>
                </a:solidFill>
              </a:rPr>
              <a:t>bọc</a:t>
            </a:r>
            <a:r>
              <a:rPr lang="en-US" sz="2400" dirty="0">
                <a:solidFill>
                  <a:schemeClr val="bg1"/>
                </a:solidFill>
              </a:rPr>
              <a:t> </a:t>
            </a:r>
          </a:p>
          <a:p>
            <a:r>
              <a:rPr lang="en-US" sz="2400" dirty="0">
                <a:solidFill>
                  <a:schemeClr val="bg1"/>
                </a:solidFill>
              </a:rPr>
              <a:t>(2) </a:t>
            </a:r>
            <a:r>
              <a:rPr lang="en-US" sz="2400" dirty="0" err="1">
                <a:solidFill>
                  <a:schemeClr val="bg1"/>
                </a:solidFill>
              </a:rPr>
              <a:t>Có</a:t>
            </a:r>
            <a:r>
              <a:rPr lang="en-US" sz="2400" dirty="0">
                <a:solidFill>
                  <a:schemeClr val="bg1"/>
                </a:solidFill>
              </a:rPr>
              <a:t> ADN </a:t>
            </a:r>
            <a:r>
              <a:rPr lang="en-US" sz="2400" dirty="0" err="1">
                <a:solidFill>
                  <a:schemeClr val="bg1"/>
                </a:solidFill>
              </a:rPr>
              <a:t>dạng</a:t>
            </a:r>
            <a:r>
              <a:rPr lang="en-US" sz="2400" dirty="0">
                <a:solidFill>
                  <a:schemeClr val="bg1"/>
                </a:solidFill>
              </a:rPr>
              <a:t> </a:t>
            </a:r>
            <a:r>
              <a:rPr lang="en-US" sz="2400" dirty="0" err="1">
                <a:solidFill>
                  <a:schemeClr val="bg1"/>
                </a:solidFill>
              </a:rPr>
              <a:t>vòng</a:t>
            </a:r>
            <a:endParaRPr lang="en-US" sz="2400" dirty="0">
              <a:solidFill>
                <a:schemeClr val="bg1"/>
              </a:solidFill>
            </a:endParaRPr>
          </a:p>
          <a:p>
            <a:r>
              <a:rPr lang="en-US" sz="2400" dirty="0">
                <a:solidFill>
                  <a:schemeClr val="bg1"/>
                </a:solidFill>
              </a:rPr>
              <a:t>(3) </a:t>
            </a:r>
            <a:r>
              <a:rPr lang="en-US" sz="2400" dirty="0" err="1">
                <a:solidFill>
                  <a:schemeClr val="bg1"/>
                </a:solidFill>
              </a:rPr>
              <a:t>Có</a:t>
            </a:r>
            <a:r>
              <a:rPr lang="en-US" sz="2400" dirty="0">
                <a:solidFill>
                  <a:schemeClr val="bg1"/>
                </a:solidFill>
              </a:rPr>
              <a:t> </a:t>
            </a:r>
            <a:r>
              <a:rPr lang="en-US" sz="2400" dirty="0" err="1">
                <a:solidFill>
                  <a:schemeClr val="bg1"/>
                </a:solidFill>
              </a:rPr>
              <a:t>màng</a:t>
            </a:r>
            <a:r>
              <a:rPr lang="en-US" sz="2400" dirty="0">
                <a:solidFill>
                  <a:schemeClr val="bg1"/>
                </a:solidFill>
              </a:rPr>
              <a:t> </a:t>
            </a:r>
            <a:r>
              <a:rPr lang="en-US" sz="2400" dirty="0" err="1">
                <a:solidFill>
                  <a:schemeClr val="bg1"/>
                </a:solidFill>
              </a:rPr>
              <a:t>nhân</a:t>
            </a:r>
            <a:endParaRPr lang="en-US" sz="2400" dirty="0">
              <a:solidFill>
                <a:schemeClr val="bg1"/>
              </a:solidFill>
            </a:endParaRPr>
          </a:p>
          <a:p>
            <a:r>
              <a:rPr lang="en-US" sz="2400" dirty="0">
                <a:solidFill>
                  <a:schemeClr val="bg1"/>
                </a:solidFill>
              </a:rPr>
              <a:t>(4) </a:t>
            </a:r>
            <a:r>
              <a:rPr lang="en-US" sz="2400" dirty="0" err="1">
                <a:solidFill>
                  <a:schemeClr val="bg1"/>
                </a:solidFill>
              </a:rPr>
              <a:t>Có</a:t>
            </a:r>
            <a:r>
              <a:rPr lang="en-US" sz="2400" dirty="0">
                <a:solidFill>
                  <a:schemeClr val="bg1"/>
                </a:solidFill>
              </a:rPr>
              <a:t> </a:t>
            </a:r>
            <a:r>
              <a:rPr lang="en-US" sz="2400" dirty="0" err="1">
                <a:solidFill>
                  <a:schemeClr val="bg1"/>
                </a:solidFill>
              </a:rPr>
              <a:t>hệ</a:t>
            </a:r>
            <a:r>
              <a:rPr lang="en-US" sz="2400" dirty="0">
                <a:solidFill>
                  <a:schemeClr val="bg1"/>
                </a:solidFill>
              </a:rPr>
              <a:t> </a:t>
            </a:r>
            <a:r>
              <a:rPr lang="en-US" sz="2400" dirty="0" err="1">
                <a:solidFill>
                  <a:schemeClr val="bg1"/>
                </a:solidFill>
              </a:rPr>
              <a:t>thống</a:t>
            </a:r>
            <a:r>
              <a:rPr lang="en-US" sz="2400" dirty="0">
                <a:solidFill>
                  <a:schemeClr val="bg1"/>
                </a:solidFill>
              </a:rPr>
              <a:t> </a:t>
            </a:r>
            <a:r>
              <a:rPr lang="en-US" sz="2400" dirty="0" err="1">
                <a:solidFill>
                  <a:schemeClr val="bg1"/>
                </a:solidFill>
              </a:rPr>
              <a:t>nội</a:t>
            </a:r>
            <a:r>
              <a:rPr lang="en-US" sz="2400" dirty="0">
                <a:solidFill>
                  <a:schemeClr val="bg1"/>
                </a:solidFill>
              </a:rPr>
              <a:t> </a:t>
            </a:r>
            <a:r>
              <a:rPr lang="en-US" sz="2400" dirty="0" err="1">
                <a:solidFill>
                  <a:schemeClr val="bg1"/>
                </a:solidFill>
              </a:rPr>
              <a:t>màng</a:t>
            </a:r>
            <a:endParaRPr lang="en-US" sz="2400" dirty="0">
              <a:solidFill>
                <a:schemeClr val="bg1"/>
              </a:solidFill>
            </a:endParaRPr>
          </a:p>
          <a:p>
            <a:r>
              <a:rPr lang="en-US" sz="2400" dirty="0">
                <a:solidFill>
                  <a:schemeClr val="bg1"/>
                </a:solidFill>
              </a:rPr>
              <a:t>Trong </a:t>
            </a:r>
            <a:r>
              <a:rPr lang="en-US" sz="2400" dirty="0" err="1">
                <a:solidFill>
                  <a:schemeClr val="bg1"/>
                </a:solidFill>
              </a:rPr>
              <a:t>các</a:t>
            </a:r>
            <a:r>
              <a:rPr lang="en-US" sz="2400" dirty="0">
                <a:solidFill>
                  <a:schemeClr val="bg1"/>
                </a:solidFill>
              </a:rPr>
              <a:t> ý </a:t>
            </a:r>
            <a:r>
              <a:rPr lang="en-US" sz="2400" dirty="0" err="1">
                <a:solidFill>
                  <a:schemeClr val="bg1"/>
                </a:solidFill>
              </a:rPr>
              <a:t>trên</a:t>
            </a:r>
            <a:r>
              <a:rPr lang="en-US" sz="2400" dirty="0">
                <a:solidFill>
                  <a:schemeClr val="bg1"/>
                </a:solidFill>
              </a:rPr>
              <a:t> </a:t>
            </a:r>
            <a:r>
              <a:rPr lang="en-US" sz="2400" dirty="0" err="1">
                <a:solidFill>
                  <a:schemeClr val="bg1"/>
                </a:solidFill>
              </a:rPr>
              <a:t>có</a:t>
            </a:r>
            <a:r>
              <a:rPr lang="en-US" sz="2400" dirty="0">
                <a:solidFill>
                  <a:schemeClr val="bg1"/>
                </a:solidFill>
              </a:rPr>
              <a:t> </a:t>
            </a:r>
            <a:r>
              <a:rPr lang="en-US" sz="2400" dirty="0" err="1">
                <a:solidFill>
                  <a:schemeClr val="bg1"/>
                </a:solidFill>
              </a:rPr>
              <a:t>những</a:t>
            </a:r>
            <a:r>
              <a:rPr lang="en-US" sz="2400" dirty="0">
                <a:solidFill>
                  <a:schemeClr val="bg1"/>
                </a:solidFill>
              </a:rPr>
              <a:t> ý </a:t>
            </a:r>
            <a:r>
              <a:rPr lang="en-US" sz="2400" dirty="0" err="1">
                <a:solidFill>
                  <a:schemeClr val="bg1"/>
                </a:solidFill>
              </a:rPr>
              <a:t>nào</a:t>
            </a:r>
            <a:r>
              <a:rPr lang="en-US" sz="2400" dirty="0">
                <a:solidFill>
                  <a:schemeClr val="bg1"/>
                </a:solidFill>
              </a:rPr>
              <a:t> </a:t>
            </a:r>
            <a:r>
              <a:rPr lang="en-US" sz="2400" dirty="0" err="1">
                <a:solidFill>
                  <a:schemeClr val="bg1"/>
                </a:solidFill>
              </a:rPr>
              <a:t>là</a:t>
            </a:r>
            <a:r>
              <a:rPr lang="en-US" sz="2400" dirty="0">
                <a:solidFill>
                  <a:schemeClr val="bg1"/>
                </a:solidFill>
              </a:rPr>
              <a:t> </a:t>
            </a:r>
            <a:r>
              <a:rPr lang="en-US" sz="2400" dirty="0" err="1">
                <a:solidFill>
                  <a:schemeClr val="bg1"/>
                </a:solidFill>
              </a:rPr>
              <a:t>đặc</a:t>
            </a:r>
            <a:r>
              <a:rPr lang="en-US" sz="2400" dirty="0">
                <a:solidFill>
                  <a:schemeClr val="bg1"/>
                </a:solidFill>
              </a:rPr>
              <a:t> </a:t>
            </a:r>
            <a:r>
              <a:rPr lang="en-US" sz="2400" dirty="0" err="1">
                <a:solidFill>
                  <a:schemeClr val="bg1"/>
                </a:solidFill>
              </a:rPr>
              <a:t>điểm</a:t>
            </a:r>
            <a:r>
              <a:rPr lang="en-US" sz="2400" dirty="0">
                <a:solidFill>
                  <a:schemeClr val="bg1"/>
                </a:solidFill>
              </a:rPr>
              <a:t> </a:t>
            </a:r>
            <a:r>
              <a:rPr lang="en-US" sz="2400" dirty="0" err="1">
                <a:solidFill>
                  <a:schemeClr val="bg1"/>
                </a:solidFill>
              </a:rPr>
              <a:t>chỉ</a:t>
            </a:r>
            <a:r>
              <a:rPr lang="en-US" sz="2400" dirty="0">
                <a:solidFill>
                  <a:schemeClr val="bg1"/>
                </a:solidFill>
              </a:rPr>
              <a:t> </a:t>
            </a:r>
            <a:r>
              <a:rPr lang="en-US" sz="2400" dirty="0" err="1">
                <a:solidFill>
                  <a:schemeClr val="bg1"/>
                </a:solidFill>
              </a:rPr>
              <a:t>có</a:t>
            </a:r>
            <a:r>
              <a:rPr lang="en-US" sz="2400" dirty="0">
                <a:solidFill>
                  <a:schemeClr val="bg1"/>
                </a:solidFill>
              </a:rPr>
              <a:t> ở </a:t>
            </a:r>
            <a:r>
              <a:rPr lang="en-US" sz="2400" dirty="0" err="1">
                <a:solidFill>
                  <a:schemeClr val="bg1"/>
                </a:solidFill>
              </a:rPr>
              <a:t>tế</a:t>
            </a:r>
            <a:r>
              <a:rPr lang="en-US" sz="2400" dirty="0">
                <a:solidFill>
                  <a:schemeClr val="bg1"/>
                </a:solidFill>
              </a:rPr>
              <a:t> </a:t>
            </a:r>
            <a:r>
              <a:rPr lang="en-US" sz="2400" dirty="0" err="1">
                <a:solidFill>
                  <a:schemeClr val="bg1"/>
                </a:solidFill>
              </a:rPr>
              <a:t>bào</a:t>
            </a:r>
            <a:r>
              <a:rPr lang="en-US" sz="2400" dirty="0">
                <a:solidFill>
                  <a:schemeClr val="bg1"/>
                </a:solidFill>
              </a:rPr>
              <a:t> </a:t>
            </a:r>
            <a:r>
              <a:rPr lang="en-US" sz="2400" dirty="0" err="1">
                <a:solidFill>
                  <a:schemeClr val="bg1"/>
                </a:solidFill>
              </a:rPr>
              <a:t>nhân</a:t>
            </a:r>
            <a:r>
              <a:rPr lang="en-US" sz="2400" dirty="0">
                <a:solidFill>
                  <a:schemeClr val="bg1"/>
                </a:solidFill>
              </a:rPr>
              <a:t> </a:t>
            </a:r>
            <a:r>
              <a:rPr lang="en-US" sz="2400" dirty="0" err="1">
                <a:solidFill>
                  <a:schemeClr val="bg1"/>
                </a:solidFill>
              </a:rPr>
              <a:t>sơ</a:t>
            </a:r>
            <a:r>
              <a:rPr lang="en-US" sz="2400" dirty="0">
                <a:solidFill>
                  <a:schemeClr val="bg1"/>
                </a:solidFill>
              </a:rPr>
              <a:t>?</a:t>
            </a: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369332"/>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b="1" dirty="0">
                <a:solidFill>
                  <a:schemeClr val="bg1"/>
                </a:solidFill>
              </a:rPr>
              <a:t>A. (1), (2) </a:t>
            </a:r>
            <a:endParaRPr lang="en-US" sz="2000" b="1" dirty="0">
              <a:solidFill>
                <a:schemeClr val="bg1"/>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b="1" dirty="0">
                <a:solidFill>
                  <a:schemeClr val="bg1"/>
                </a:solidFill>
                <a:ea typeface="Tahoma" panose="020B0604030504040204" pitchFamily="34" charset="0"/>
                <a:cs typeface="Tahoma" panose="020B0604030504040204" pitchFamily="34" charset="0"/>
              </a:rPr>
              <a:t>B. (2), (3) </a:t>
            </a: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b="1" dirty="0">
                <a:solidFill>
                  <a:schemeClr val="bg1"/>
                </a:solidFill>
                <a:ea typeface="Tahoma" panose="020B0604030504040204" pitchFamily="34" charset="0"/>
                <a:cs typeface="Tahoma" panose="020B0604030504040204" pitchFamily="34" charset="0"/>
              </a:rPr>
              <a:t>C. (3), (4)</a:t>
            </a: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b="1" dirty="0">
                <a:solidFill>
                  <a:schemeClr val="bg1"/>
                </a:solidFill>
                <a:ea typeface="Tahoma" panose="020B0604030504040204" pitchFamily="34" charset="0"/>
                <a:cs typeface="Tahoma" panose="020B0604030504040204" pitchFamily="34" charset="0"/>
              </a:rPr>
              <a:t>D. (1), (3), (4)</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0+ Mẫu Background Xanh Dương, Xanh Lá Đẹp | Tải Free">
            <a:extLst>
              <a:ext uri="{FF2B5EF4-FFF2-40B4-BE49-F238E27FC236}">
                <a16:creationId xmlns:a16="http://schemas.microsoft.com/office/drawing/2014/main" id="{65BBCD07-6BE0-9156-D836-EC311134F3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200329"/>
          </a:xfrm>
          <a:prstGeom prst="rect">
            <a:avLst/>
          </a:prstGeom>
          <a:noFill/>
        </p:spPr>
        <p:txBody>
          <a:bodyPr wrap="square" rtlCol="0">
            <a:spAutoFit/>
          </a:bodyPr>
          <a:lstStyle/>
          <a:p>
            <a:r>
              <a:rPr lang="en-US" sz="3600" b="1" dirty="0" err="1">
                <a:solidFill>
                  <a:schemeClr val="bg1"/>
                </a:solidFill>
              </a:rPr>
              <a:t>Câu</a:t>
            </a:r>
            <a:r>
              <a:rPr lang="en-US" sz="3600" b="1" dirty="0">
                <a:solidFill>
                  <a:schemeClr val="bg1"/>
                </a:solidFill>
              </a:rPr>
              <a:t> 2: </a:t>
            </a:r>
            <a:r>
              <a:rPr lang="en-US" sz="3600" b="1" dirty="0" err="1">
                <a:solidFill>
                  <a:schemeClr val="bg1"/>
                </a:solidFill>
              </a:rPr>
              <a:t>Khung</a:t>
            </a:r>
            <a:r>
              <a:rPr lang="en-US" sz="3600" b="1" dirty="0">
                <a:solidFill>
                  <a:schemeClr val="bg1"/>
                </a:solidFill>
              </a:rPr>
              <a:t> </a:t>
            </a:r>
            <a:r>
              <a:rPr lang="en-US" sz="3600" b="1" dirty="0" err="1">
                <a:solidFill>
                  <a:schemeClr val="bg1"/>
                </a:solidFill>
              </a:rPr>
              <a:t>xương</a:t>
            </a:r>
            <a:r>
              <a:rPr lang="en-US" sz="3600" b="1" dirty="0">
                <a:solidFill>
                  <a:schemeClr val="bg1"/>
                </a:solidFill>
              </a:rPr>
              <a:t> </a:t>
            </a:r>
            <a:r>
              <a:rPr lang="en-US" sz="3600" b="1" dirty="0" err="1">
                <a:solidFill>
                  <a:schemeClr val="bg1"/>
                </a:solidFill>
              </a:rPr>
              <a:t>tế</a:t>
            </a:r>
            <a:r>
              <a:rPr lang="en-US" sz="3600" b="1" dirty="0">
                <a:solidFill>
                  <a:schemeClr val="bg1"/>
                </a:solidFill>
              </a:rPr>
              <a:t> </a:t>
            </a:r>
            <a:r>
              <a:rPr lang="en-US" sz="3600" b="1" dirty="0" err="1">
                <a:solidFill>
                  <a:schemeClr val="bg1"/>
                </a:solidFill>
              </a:rPr>
              <a:t>bào</a:t>
            </a:r>
            <a:r>
              <a:rPr lang="en-US" sz="3600" b="1" dirty="0">
                <a:solidFill>
                  <a:schemeClr val="bg1"/>
                </a:solidFill>
              </a:rPr>
              <a:t> </a:t>
            </a:r>
            <a:r>
              <a:rPr lang="en-US" sz="3600" b="1" dirty="0" err="1">
                <a:solidFill>
                  <a:schemeClr val="bg1"/>
                </a:solidFill>
              </a:rPr>
              <a:t>không</a:t>
            </a:r>
            <a:r>
              <a:rPr lang="en-US" sz="3600" b="1" dirty="0">
                <a:solidFill>
                  <a:schemeClr val="bg1"/>
                </a:solidFill>
              </a:rPr>
              <a:t> </a:t>
            </a:r>
            <a:r>
              <a:rPr lang="en-US" sz="3600" b="1" dirty="0" err="1">
                <a:solidFill>
                  <a:schemeClr val="bg1"/>
                </a:solidFill>
              </a:rPr>
              <a:t>có</a:t>
            </a:r>
            <a:r>
              <a:rPr lang="en-US" sz="3600" b="1" dirty="0">
                <a:solidFill>
                  <a:schemeClr val="bg1"/>
                </a:solidFill>
              </a:rPr>
              <a:t> </a:t>
            </a:r>
            <a:r>
              <a:rPr lang="en-US" sz="3600" b="1" dirty="0" err="1">
                <a:solidFill>
                  <a:schemeClr val="bg1"/>
                </a:solidFill>
              </a:rPr>
              <a:t>đặc</a:t>
            </a:r>
            <a:r>
              <a:rPr lang="en-US" sz="3600" b="1" dirty="0">
                <a:solidFill>
                  <a:schemeClr val="bg1"/>
                </a:solidFill>
              </a:rPr>
              <a:t> </a:t>
            </a:r>
            <a:r>
              <a:rPr lang="en-US" sz="3600" b="1" dirty="0" err="1">
                <a:solidFill>
                  <a:schemeClr val="bg1"/>
                </a:solidFill>
              </a:rPr>
              <a:t>điểm</a:t>
            </a:r>
            <a:r>
              <a:rPr lang="en-US" sz="3600" b="1" dirty="0">
                <a:solidFill>
                  <a:schemeClr val="bg1"/>
                </a:solidFill>
              </a:rPr>
              <a:t> </a:t>
            </a:r>
            <a:r>
              <a:rPr lang="en-US" sz="3600" b="1" dirty="0" err="1">
                <a:solidFill>
                  <a:schemeClr val="bg1"/>
                </a:solidFill>
              </a:rPr>
              <a:t>nào</a:t>
            </a:r>
            <a:r>
              <a:rPr lang="en-US" sz="3600" b="1" dirty="0">
                <a:solidFill>
                  <a:schemeClr val="bg1"/>
                </a:solidFill>
              </a:rPr>
              <a:t> </a:t>
            </a:r>
            <a:r>
              <a:rPr lang="en-US" sz="3600" b="1" dirty="0" err="1">
                <a:solidFill>
                  <a:schemeClr val="bg1"/>
                </a:solidFill>
              </a:rPr>
              <a:t>sau</a:t>
            </a:r>
            <a:r>
              <a:rPr lang="en-US" sz="3600" b="1" dirty="0">
                <a:solidFill>
                  <a:schemeClr val="bg1"/>
                </a:solidFill>
              </a:rPr>
              <a:t> </a:t>
            </a:r>
            <a:r>
              <a:rPr lang="en-US" sz="3600" b="1" dirty="0" err="1">
                <a:solidFill>
                  <a:schemeClr val="bg1"/>
                </a:solidFill>
              </a:rPr>
              <a:t>đây</a:t>
            </a:r>
            <a:r>
              <a:rPr lang="en-US" sz="3600" b="1" dirty="0">
                <a:solidFill>
                  <a:schemeClr val="bg1"/>
                </a:solidFill>
              </a:rPr>
              <a:t>?</a:t>
            </a:r>
          </a:p>
        </p:txBody>
      </p:sp>
      <p:sp>
        <p:nvSpPr>
          <p:cNvPr id="15" name="bang d">
            <a:extLst>
              <a:ext uri="{FF2B5EF4-FFF2-40B4-BE49-F238E27FC236}">
                <a16:creationId xmlns:a16="http://schemas.microsoft.com/office/drawing/2014/main"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435571" y="6060424"/>
            <a:ext cx="4650419"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000" dirty="0">
                <a:solidFill>
                  <a:schemeClr val="bg1"/>
                </a:solidFill>
                <a:latin typeface="Calibri" panose="020F0502020204030204"/>
                <a:ea typeface="Tahoma" panose="020B0604030504040204" pitchFamily="34" charset="0"/>
                <a:cs typeface="Tahoma" panose="020B0604030504040204" pitchFamily="34" charset="0"/>
              </a:rPr>
              <a:t>D. Bảo vệ tế bào và các cơ quan</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5055267"/>
            <a:ext cx="4650419" cy="707886"/>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000" dirty="0">
                <a:solidFill>
                  <a:schemeClr val="bg1"/>
                </a:solidFill>
                <a:ea typeface="Tahoma" panose="020B0604030504040204" pitchFamily="34" charset="0"/>
                <a:cs typeface="Tahoma" panose="020B0604030504040204" pitchFamily="34" charset="0"/>
              </a:rPr>
              <a:t>B. </a:t>
            </a:r>
            <a:r>
              <a:rPr lang="en-US" sz="2000" dirty="0" err="1">
                <a:solidFill>
                  <a:schemeClr val="bg1"/>
                </a:solidFill>
                <a:ea typeface="Tahoma" panose="020B0604030504040204" pitchFamily="34" charset="0"/>
                <a:cs typeface="Tahoma" panose="020B0604030504040204" pitchFamily="34" charset="0"/>
              </a:rPr>
              <a:t>Tạo</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hình</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dạng</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xác</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định</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cho</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tế</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bào</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động</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vật</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055268"/>
            <a:ext cx="4650419" cy="707886"/>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000" dirty="0">
                <a:solidFill>
                  <a:schemeClr val="bg1"/>
                </a:solidFill>
                <a:ea typeface="Tahoma" panose="020B0604030504040204" pitchFamily="34" charset="0"/>
                <a:cs typeface="Tahoma" panose="020B0604030504040204" pitchFamily="34" charset="0"/>
              </a:rPr>
              <a:t>A. </a:t>
            </a:r>
            <a:r>
              <a:rPr lang="en-US" sz="2000" dirty="0" err="1">
                <a:solidFill>
                  <a:schemeClr val="bg1"/>
                </a:solidFill>
                <a:ea typeface="Tahoma" panose="020B0604030504040204" pitchFamily="34" charset="0"/>
                <a:cs typeface="Tahoma" panose="020B0604030504040204" pitchFamily="34" charset="0"/>
              </a:rPr>
              <a:t>Gồm</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các</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thành</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phần</a:t>
            </a:r>
            <a:r>
              <a:rPr lang="en-US" sz="2000" dirty="0">
                <a:solidFill>
                  <a:schemeClr val="bg1"/>
                </a:solidFill>
                <a:ea typeface="Tahoma" panose="020B0604030504040204" pitchFamily="34" charset="0"/>
                <a:cs typeface="Tahoma" panose="020B0604030504040204" pitchFamily="34" charset="0"/>
              </a:rPr>
              <a:t>: vi </a:t>
            </a:r>
            <a:r>
              <a:rPr lang="en-US" sz="2000" dirty="0" err="1">
                <a:solidFill>
                  <a:schemeClr val="bg1"/>
                </a:solidFill>
                <a:ea typeface="Tahoma" panose="020B0604030504040204" pitchFamily="34" charset="0"/>
                <a:cs typeface="Tahoma" panose="020B0604030504040204" pitchFamily="34" charset="0"/>
              </a:rPr>
              <a:t>ống</a:t>
            </a:r>
            <a:r>
              <a:rPr lang="en-US" sz="2000" dirty="0">
                <a:solidFill>
                  <a:schemeClr val="bg1"/>
                </a:solidFill>
                <a:ea typeface="Tahoma" panose="020B0604030504040204" pitchFamily="34" charset="0"/>
                <a:cs typeface="Tahoma" panose="020B0604030504040204" pitchFamily="34" charset="0"/>
              </a:rPr>
              <a:t>, vi </a:t>
            </a:r>
            <a:r>
              <a:rPr lang="en-US" sz="2000" dirty="0" err="1">
                <a:solidFill>
                  <a:schemeClr val="bg1"/>
                </a:solidFill>
                <a:ea typeface="Tahoma" panose="020B0604030504040204" pitchFamily="34" charset="0"/>
                <a:cs typeface="Tahoma" panose="020B0604030504040204" pitchFamily="34" charset="0"/>
              </a:rPr>
              <a:t>sợi</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sợi</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trung</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gian</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106008" y="6060424"/>
            <a:ext cx="4650419"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it-IT" sz="2000" dirty="0">
                <a:solidFill>
                  <a:schemeClr val="bg1"/>
                </a:solidFill>
                <a:ea typeface="Tahoma" panose="020B0604030504040204" pitchFamily="34" charset="0"/>
                <a:cs typeface="Tahoma" panose="020B0604030504040204" pitchFamily="34" charset="0"/>
              </a:rPr>
              <a:t>C. Giúp tế bào di chuyển</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1293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0+ Mẫu Background Xanh Dương, Xanh Lá Đẹp | Tải Free">
            <a:extLst>
              <a:ext uri="{FF2B5EF4-FFF2-40B4-BE49-F238E27FC236}">
                <a16:creationId xmlns:a16="http://schemas.microsoft.com/office/drawing/2014/main" id="{65BBCD07-6BE0-9156-D836-EC311134F3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05239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50365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613792"/>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003361"/>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2035629"/>
            <a:ext cx="9383697" cy="1200329"/>
          </a:xfrm>
          <a:prstGeom prst="rect">
            <a:avLst/>
          </a:prstGeom>
          <a:noFill/>
        </p:spPr>
        <p:txBody>
          <a:bodyPr wrap="square" rtlCol="0">
            <a:spAutoFit/>
          </a:bodyPr>
          <a:lstStyle/>
          <a:p>
            <a:r>
              <a:rPr lang="vi-VN" sz="3600" b="1" dirty="0">
                <a:solidFill>
                  <a:schemeClr val="bg1"/>
                </a:solidFill>
              </a:rPr>
              <a:t>Câu 3: Điều kiện để xảy ra cơ chế vận chuyển thụ động có tính chọn lọc là:</a:t>
            </a:r>
            <a:endParaRPr lang="en-US" sz="3600" dirty="0">
              <a:solidFill>
                <a:schemeClr val="bg1"/>
              </a:solidFill>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35894" y="5434821"/>
            <a:ext cx="5249773" cy="12752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3" y="3886081"/>
            <a:ext cx="5249773" cy="12519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435571" y="5537022"/>
            <a:ext cx="4650419" cy="1015663"/>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000" dirty="0">
                <a:solidFill>
                  <a:schemeClr val="bg1"/>
                </a:solidFill>
                <a:latin typeface="Calibri" panose="020F0502020204030204"/>
                <a:ea typeface="Tahoma" panose="020B0604030504040204" pitchFamily="34" charset="0"/>
                <a:cs typeface="Tahoma" panose="020B0604030504040204" pitchFamily="34" charset="0"/>
              </a:rPr>
              <a:t>D</a:t>
            </a:r>
            <a:r>
              <a:rPr lang="vi-VN" sz="2000" dirty="0">
                <a:solidFill>
                  <a:schemeClr val="bg1"/>
                </a:solidFill>
                <a:latin typeface="Calibri" panose="020F0502020204030204"/>
                <a:ea typeface="Tahoma" panose="020B0604030504040204" pitchFamily="34" charset="0"/>
                <a:cs typeface="Tahoma" panose="020B0604030504040204" pitchFamily="34" charset="0"/>
              </a:rPr>
              <a:t>. Kích thước của chất vận chuyển nhỏ hơn đường kính lỗ màng, có phân tử protein đặc hiệu</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3972517"/>
            <a:ext cx="4650419" cy="1015663"/>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000" dirty="0">
                <a:solidFill>
                  <a:schemeClr val="bg1"/>
                </a:solidFill>
                <a:ea typeface="Tahoma" panose="020B0604030504040204" pitchFamily="34" charset="0"/>
                <a:cs typeface="Tahoma" panose="020B0604030504040204" pitchFamily="34" charset="0"/>
              </a:rPr>
              <a:t>B. Kích thước của chất vận chuyển nhỏ hơn đường kính của lỗ màng, có sự chênh lệch nồng độ.</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0" y="3886082"/>
            <a:ext cx="5249773" cy="12519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6331" y="5434821"/>
            <a:ext cx="5249773" cy="12752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3972518"/>
            <a:ext cx="4650419" cy="707886"/>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000" dirty="0">
                <a:solidFill>
                  <a:schemeClr val="bg1"/>
                </a:solidFill>
                <a:ea typeface="Tahoma" panose="020B0604030504040204" pitchFamily="34" charset="0"/>
                <a:cs typeface="Tahoma" panose="020B0604030504040204" pitchFamily="34" charset="0"/>
              </a:rPr>
              <a:t>A. </a:t>
            </a:r>
            <a:r>
              <a:rPr lang="en-US" sz="2000" dirty="0" err="1">
                <a:solidFill>
                  <a:schemeClr val="bg1"/>
                </a:solidFill>
                <a:ea typeface="Tahoma" panose="020B0604030504040204" pitchFamily="34" charset="0"/>
                <a:cs typeface="Tahoma" panose="020B0604030504040204" pitchFamily="34" charset="0"/>
              </a:rPr>
              <a:t>Có</a:t>
            </a:r>
            <a:r>
              <a:rPr lang="en-US" sz="2000" dirty="0">
                <a:solidFill>
                  <a:schemeClr val="bg1"/>
                </a:solidFill>
                <a:ea typeface="Tahoma" panose="020B0604030504040204" pitchFamily="34" charset="0"/>
                <a:cs typeface="Tahoma" panose="020B0604030504040204" pitchFamily="34" charset="0"/>
              </a:rPr>
              <a:t> ATP, </a:t>
            </a:r>
            <a:r>
              <a:rPr lang="en-US" sz="2000" dirty="0" err="1">
                <a:solidFill>
                  <a:schemeClr val="bg1"/>
                </a:solidFill>
                <a:ea typeface="Tahoma" panose="020B0604030504040204" pitchFamily="34" charset="0"/>
                <a:cs typeface="Tahoma" panose="020B0604030504040204" pitchFamily="34" charset="0"/>
              </a:rPr>
              <a:t>kênh</a:t>
            </a:r>
            <a:r>
              <a:rPr lang="en-US" sz="2000" dirty="0">
                <a:solidFill>
                  <a:schemeClr val="bg1"/>
                </a:solidFill>
                <a:ea typeface="Tahoma" panose="020B0604030504040204" pitchFamily="34" charset="0"/>
                <a:cs typeface="Tahoma" panose="020B0604030504040204" pitchFamily="34" charset="0"/>
              </a:rPr>
              <a:t> protein </a:t>
            </a:r>
            <a:r>
              <a:rPr lang="en-US" sz="2000" dirty="0" err="1">
                <a:solidFill>
                  <a:schemeClr val="bg1"/>
                </a:solidFill>
                <a:ea typeface="Tahoma" panose="020B0604030504040204" pitchFamily="34" charset="0"/>
                <a:cs typeface="Tahoma" panose="020B0604030504040204" pitchFamily="34" charset="0"/>
              </a:rPr>
              <a:t>vận</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chuyển</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đặc</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hiệu</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106008" y="5791772"/>
            <a:ext cx="4650419"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it-IT" sz="2000" dirty="0">
                <a:solidFill>
                  <a:schemeClr val="bg1"/>
                </a:solidFill>
                <a:ea typeface="Tahoma" panose="020B0604030504040204" pitchFamily="34" charset="0"/>
                <a:cs typeface="Tahoma" panose="020B0604030504040204" pitchFamily="34" charset="0"/>
              </a:rPr>
              <a:t>C. Có sự thẩm thấu hoặc khuếch tán</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pic>
        <p:nvPicPr>
          <p:cNvPr id="3" name="Picture 2">
            <a:extLst>
              <a:ext uri="{FF2B5EF4-FFF2-40B4-BE49-F238E27FC236}">
                <a16:creationId xmlns:a16="http://schemas.microsoft.com/office/drawing/2014/main" id="{DF630B95-5DCD-41A3-EAE5-55ABC2B8DD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spTree>
    <p:extLst>
      <p:ext uri="{BB962C8B-B14F-4D97-AF65-F5344CB8AC3E}">
        <p14:creationId xmlns:p14="http://schemas.microsoft.com/office/powerpoint/2010/main" val="268934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00+ Mẫu Background Xanh Dương, Xanh Lá Đẹp | Tải Free">
            <a:extLst>
              <a:ext uri="{FF2B5EF4-FFF2-40B4-BE49-F238E27FC236}">
                <a16:creationId xmlns:a16="http://schemas.microsoft.com/office/drawing/2014/main" id="{942C6140-414A-2F6E-EB91-24AD355951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04266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53093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753934"/>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013866"/>
            <a:ext cx="10872190" cy="14151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2046134"/>
            <a:ext cx="9383697" cy="1077218"/>
          </a:xfrm>
          <a:prstGeom prst="rect">
            <a:avLst/>
          </a:prstGeom>
          <a:noFill/>
        </p:spPr>
        <p:txBody>
          <a:bodyPr wrap="square" rtlCol="0">
            <a:spAutoFit/>
          </a:bodyPr>
          <a:lstStyle/>
          <a:p>
            <a:r>
              <a:rPr lang="vi-VN" sz="3200" b="1" dirty="0">
                <a:solidFill>
                  <a:schemeClr val="bg1"/>
                </a:solidFill>
              </a:rPr>
              <a:t>Câu 4: Trình tự di chuyển của protein từ nơi được tạo ra đến khi tiết ra ngoài tế bào là:</a:t>
            </a:r>
            <a:endParaRPr lang="en-US" sz="3200" b="1" dirty="0">
              <a:solidFill>
                <a:schemeClr val="bg1"/>
              </a:solidFill>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1" y="3834544"/>
            <a:ext cx="5249773" cy="13435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id="{CA2E0476-BE10-4768-BE1B-A9C0072703C2}"/>
              </a:ext>
            </a:extLst>
          </p:cNvPr>
          <p:cNvSpPr/>
          <p:nvPr/>
        </p:nvSpPr>
        <p:spPr>
          <a:xfrm flipH="1">
            <a:off x="806331" y="5346271"/>
            <a:ext cx="5249773" cy="13435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4204767"/>
            <a:ext cx="4650419" cy="646331"/>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vi-VN" b="1" dirty="0">
                <a:solidFill>
                  <a:schemeClr val="bg1"/>
                </a:solidFill>
              </a:rPr>
              <a:t>A. Lưới nội chất hạt → bộ máy Gôngi → màng sinh chất</a:t>
            </a:r>
            <a:endParaRPr lang="en-US" sz="2000" b="1" dirty="0">
              <a:solidFill>
                <a:schemeClr val="bg1"/>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5716494"/>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vi-VN" sz="2000" b="1" dirty="0">
                <a:solidFill>
                  <a:schemeClr val="bg1"/>
                </a:solidFill>
                <a:ea typeface="Tahoma" panose="020B0604030504040204" pitchFamily="34" charset="0"/>
                <a:cs typeface="Tahoma" panose="020B0604030504040204" pitchFamily="34" charset="0"/>
              </a:rPr>
              <a:t>C. Bộ máy Gôngi → lưới nội chất trơn → màng sinh chất</a:t>
            </a:r>
            <a:endParaRPr lang="en-US" sz="2000" b="1" dirty="0">
              <a:solidFill>
                <a:schemeClr val="bg1"/>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4" y="3834544"/>
            <a:ext cx="5249773" cy="13435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id="{A6F11D1C-4D08-4BAF-9A3D-4AC673B9036B}"/>
              </a:ext>
            </a:extLst>
          </p:cNvPr>
          <p:cNvSpPr/>
          <p:nvPr/>
        </p:nvSpPr>
        <p:spPr>
          <a:xfrm flipH="1">
            <a:off x="6135894" y="5346271"/>
            <a:ext cx="5249773" cy="13435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4204767"/>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vi-VN" sz="2000" b="1" dirty="0">
                <a:solidFill>
                  <a:schemeClr val="bg1"/>
                </a:solidFill>
                <a:ea typeface="Tahoma" panose="020B0604030504040204" pitchFamily="34" charset="0"/>
                <a:cs typeface="Tahoma" panose="020B0604030504040204" pitchFamily="34" charset="0"/>
              </a:rPr>
              <a:t>B. Lưới nội chất trơn → lưới nội chất hạt → màng sinh chất</a:t>
            </a:r>
            <a:endParaRPr lang="en-US" sz="2000" b="1" dirty="0">
              <a:solidFill>
                <a:schemeClr val="bg1"/>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5716494"/>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vi-VN" sz="2000" b="1" dirty="0">
                <a:solidFill>
                  <a:schemeClr val="bg1"/>
                </a:solidFill>
                <a:ea typeface="Tahoma" panose="020B0604030504040204" pitchFamily="34" charset="0"/>
                <a:cs typeface="Tahoma" panose="020B0604030504040204" pitchFamily="34" charset="0"/>
              </a:rPr>
              <a:t>D. Lưới nội chất hạt → riboxom → màng sinh chất</a:t>
            </a:r>
            <a:endParaRPr lang="en-US" sz="2000" b="1" dirty="0">
              <a:solidFill>
                <a:schemeClr val="bg1"/>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80268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0+ Mẫu Background Xanh Dương, Xanh Lá Đẹp | Tải Free">
            <a:extLst>
              <a:ext uri="{FF2B5EF4-FFF2-40B4-BE49-F238E27FC236}">
                <a16:creationId xmlns:a16="http://schemas.microsoft.com/office/drawing/2014/main" id="{A8E8A9E6-2BA8-E897-ECFA-AF5E0E3B7B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14114"/>
            <a:ext cx="12202906" cy="6843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F0FC6D0-8415-542D-304D-FB250D009B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9521" y="0"/>
            <a:ext cx="1813811" cy="181381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582633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434497"/>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895527"/>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285096"/>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4151" y="2564347"/>
            <a:ext cx="9383697" cy="523220"/>
          </a:xfrm>
          <a:prstGeom prst="rect">
            <a:avLst/>
          </a:prstGeom>
          <a:noFill/>
        </p:spPr>
        <p:txBody>
          <a:bodyPr wrap="square" rtlCol="0">
            <a:spAutoFit/>
          </a:bodyPr>
          <a:lstStyle/>
          <a:p>
            <a:pPr lvl="0">
              <a:defRPr/>
            </a:pPr>
            <a:r>
              <a:rPr lang="en-US" sz="2800" b="1" dirty="0" err="1">
                <a:solidFill>
                  <a:prstClr val="white"/>
                </a:solidFill>
              </a:rPr>
              <a:t>Câu</a:t>
            </a:r>
            <a:r>
              <a:rPr lang="en-US" sz="2800" b="1" dirty="0">
                <a:solidFill>
                  <a:prstClr val="white"/>
                </a:solidFill>
              </a:rPr>
              <a:t> 5: </a:t>
            </a:r>
            <a:r>
              <a:rPr lang="en-US" sz="2800" b="1" dirty="0" err="1">
                <a:solidFill>
                  <a:prstClr val="white"/>
                </a:solidFill>
              </a:rPr>
              <a:t>Đặc</a:t>
            </a:r>
            <a:r>
              <a:rPr lang="en-US" sz="2800" b="1" dirty="0">
                <a:solidFill>
                  <a:prstClr val="white"/>
                </a:solidFill>
              </a:rPr>
              <a:t> </a:t>
            </a:r>
            <a:r>
              <a:rPr lang="en-US" sz="2800" b="1" dirty="0" err="1">
                <a:solidFill>
                  <a:prstClr val="white"/>
                </a:solidFill>
              </a:rPr>
              <a:t>điểm</a:t>
            </a:r>
            <a:r>
              <a:rPr lang="en-US" sz="2800" b="1" dirty="0">
                <a:solidFill>
                  <a:prstClr val="white"/>
                </a:solidFill>
              </a:rPr>
              <a:t> </a:t>
            </a:r>
            <a:r>
              <a:rPr lang="en-US" sz="2800" b="1" dirty="0" err="1">
                <a:solidFill>
                  <a:prstClr val="white"/>
                </a:solidFill>
              </a:rPr>
              <a:t>chỉ</a:t>
            </a:r>
            <a:r>
              <a:rPr lang="en-US" sz="2800" b="1" dirty="0">
                <a:solidFill>
                  <a:prstClr val="white"/>
                </a:solidFill>
              </a:rPr>
              <a:t> </a:t>
            </a:r>
            <a:r>
              <a:rPr lang="en-US" sz="2800" b="1" dirty="0" err="1">
                <a:solidFill>
                  <a:prstClr val="white"/>
                </a:solidFill>
              </a:rPr>
              <a:t>có</a:t>
            </a:r>
            <a:r>
              <a:rPr lang="en-US" sz="2800" b="1" dirty="0">
                <a:solidFill>
                  <a:prstClr val="white"/>
                </a:solidFill>
              </a:rPr>
              <a:t> ở </a:t>
            </a:r>
            <a:r>
              <a:rPr lang="en-US" sz="2800" b="1" dirty="0" err="1">
                <a:solidFill>
                  <a:prstClr val="white"/>
                </a:solidFill>
              </a:rPr>
              <a:t>ti</a:t>
            </a:r>
            <a:r>
              <a:rPr lang="en-US" sz="2800" b="1" dirty="0">
                <a:solidFill>
                  <a:prstClr val="white"/>
                </a:solidFill>
              </a:rPr>
              <a:t> </a:t>
            </a:r>
            <a:r>
              <a:rPr lang="en-US" sz="2800" b="1" dirty="0" err="1">
                <a:solidFill>
                  <a:prstClr val="white"/>
                </a:solidFill>
              </a:rPr>
              <a:t>thể</a:t>
            </a:r>
            <a:r>
              <a:rPr lang="en-US" sz="2800" b="1" dirty="0">
                <a:solidFill>
                  <a:prstClr val="white"/>
                </a:solidFill>
              </a:rPr>
              <a:t> </a:t>
            </a:r>
            <a:r>
              <a:rPr lang="en-US" sz="2800" b="1" dirty="0" err="1">
                <a:solidFill>
                  <a:prstClr val="white"/>
                </a:solidFill>
              </a:rPr>
              <a:t>mà</a:t>
            </a:r>
            <a:r>
              <a:rPr lang="en-US" sz="2800" b="1" dirty="0">
                <a:solidFill>
                  <a:prstClr val="white"/>
                </a:solidFill>
              </a:rPr>
              <a:t> </a:t>
            </a:r>
            <a:r>
              <a:rPr lang="en-US" sz="2800" b="1" dirty="0" err="1">
                <a:solidFill>
                  <a:prstClr val="white"/>
                </a:solidFill>
              </a:rPr>
              <a:t>không</a:t>
            </a:r>
            <a:r>
              <a:rPr lang="en-US" sz="2800" b="1" dirty="0">
                <a:solidFill>
                  <a:prstClr val="white"/>
                </a:solidFill>
              </a:rPr>
              <a:t> </a:t>
            </a:r>
            <a:r>
              <a:rPr lang="en-US" sz="2800" b="1" dirty="0" err="1">
                <a:solidFill>
                  <a:prstClr val="white"/>
                </a:solidFill>
              </a:rPr>
              <a:t>có</a:t>
            </a:r>
            <a:r>
              <a:rPr lang="en-US" sz="2800" b="1" dirty="0">
                <a:solidFill>
                  <a:prstClr val="white"/>
                </a:solidFill>
              </a:rPr>
              <a:t> ở </a:t>
            </a:r>
            <a:r>
              <a:rPr lang="en-US" sz="2800" b="1" dirty="0" err="1">
                <a:solidFill>
                  <a:prstClr val="white"/>
                </a:solidFill>
              </a:rPr>
              <a:t>lục</a:t>
            </a:r>
            <a:r>
              <a:rPr lang="en-US" sz="2800" b="1" dirty="0">
                <a:solidFill>
                  <a:prstClr val="white"/>
                </a:solidFill>
              </a:rPr>
              <a:t> </a:t>
            </a:r>
            <a:r>
              <a:rPr lang="en-US" sz="2800" b="1" dirty="0" err="1">
                <a:solidFill>
                  <a:prstClr val="white"/>
                </a:solidFill>
              </a:rPr>
              <a:t>lạp</a:t>
            </a:r>
            <a:r>
              <a:rPr lang="en-US" sz="2800" b="1" dirty="0">
                <a:solidFill>
                  <a:prstClr val="white"/>
                </a:solidFill>
              </a:rPr>
              <a:t> </a:t>
            </a:r>
            <a:r>
              <a:rPr lang="en-US" sz="2800" b="1" dirty="0" err="1">
                <a:solidFill>
                  <a:prstClr val="white"/>
                </a:solidFill>
              </a:rPr>
              <a:t>là</a:t>
            </a:r>
            <a:endParaRPr kumimoji="0" lang="en-US" sz="2800" b="1"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4608" y="5369481"/>
            <a:ext cx="5249773" cy="9542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4" y="3974579"/>
            <a:ext cx="5249773" cy="9542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104285" y="5455917"/>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400" b="1" dirty="0">
                <a:solidFill>
                  <a:schemeClr val="bg1"/>
                </a:solidFill>
                <a:ea typeface="Tahoma" panose="020B0604030504040204" pitchFamily="34" charset="0"/>
                <a:cs typeface="Tahoma" panose="020B0604030504040204" pitchFamily="34" charset="0"/>
              </a:rPr>
              <a:t>C. </a:t>
            </a:r>
            <a:r>
              <a:rPr lang="en-US" sz="2400" b="1" dirty="0" err="1">
                <a:solidFill>
                  <a:schemeClr val="bg1"/>
                </a:solidFill>
                <a:ea typeface="Tahoma" panose="020B0604030504040204" pitchFamily="34" charset="0"/>
                <a:cs typeface="Tahoma" panose="020B0604030504040204" pitchFamily="34" charset="0"/>
              </a:rPr>
              <a:t>Màng</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trong</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gấp</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khúc</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tạo</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nên</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các</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mào</a:t>
            </a:r>
            <a:endParaRPr kumimoji="0" lang="en-US" sz="24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4061015"/>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400" b="1" dirty="0">
                <a:solidFill>
                  <a:schemeClr val="bg1"/>
                </a:solidFill>
                <a:ea typeface="Tahoma" panose="020B0604030504040204" pitchFamily="34" charset="0"/>
                <a:cs typeface="Tahoma" panose="020B0604030504040204" pitchFamily="34" charset="0"/>
              </a:rPr>
              <a:t>B. </a:t>
            </a:r>
            <a:r>
              <a:rPr lang="en-US" sz="2400" b="1" dirty="0" err="1">
                <a:solidFill>
                  <a:schemeClr val="bg1"/>
                </a:solidFill>
                <a:ea typeface="Tahoma" panose="020B0604030504040204" pitchFamily="34" charset="0"/>
                <a:cs typeface="Tahoma" panose="020B0604030504040204" pitchFamily="34" charset="0"/>
              </a:rPr>
              <a:t>Có</a:t>
            </a:r>
            <a:r>
              <a:rPr lang="en-US" sz="2400" b="1" dirty="0">
                <a:solidFill>
                  <a:schemeClr val="bg1"/>
                </a:solidFill>
                <a:ea typeface="Tahoma" panose="020B0604030504040204" pitchFamily="34" charset="0"/>
                <a:cs typeface="Tahoma" panose="020B0604030504040204" pitchFamily="34" charset="0"/>
              </a:rPr>
              <a:t> ADN </a:t>
            </a:r>
            <a:r>
              <a:rPr lang="en-US" sz="2400" b="1" dirty="0" err="1">
                <a:solidFill>
                  <a:schemeClr val="bg1"/>
                </a:solidFill>
                <a:ea typeface="Tahoma" panose="020B0604030504040204" pitchFamily="34" charset="0"/>
                <a:cs typeface="Tahoma" panose="020B0604030504040204" pitchFamily="34" charset="0"/>
              </a:rPr>
              <a:t>dạng</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vòng</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và</a:t>
            </a:r>
            <a:r>
              <a:rPr lang="en-US" sz="2400" b="1" dirty="0">
                <a:solidFill>
                  <a:schemeClr val="bg1"/>
                </a:solidFill>
                <a:ea typeface="Tahoma" panose="020B0604030504040204" pitchFamily="34" charset="0"/>
                <a:cs typeface="Tahoma" panose="020B0604030504040204" pitchFamily="34" charset="0"/>
              </a:rPr>
              <a:t> </a:t>
            </a:r>
            <a:r>
              <a:rPr lang="en-US" sz="2400" b="1" dirty="0" err="1">
                <a:solidFill>
                  <a:schemeClr val="bg1"/>
                </a:solidFill>
                <a:ea typeface="Tahoma" panose="020B0604030504040204" pitchFamily="34" charset="0"/>
                <a:cs typeface="Tahoma" panose="020B0604030504040204" pitchFamily="34" charset="0"/>
              </a:rPr>
              <a:t>riboxom</a:t>
            </a:r>
            <a:endParaRPr kumimoji="0" lang="en-US" sz="24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1" y="3974579"/>
            <a:ext cx="5249773" cy="9542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4" y="5366413"/>
            <a:ext cx="5249773" cy="9542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4061015"/>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400" b="1" dirty="0">
                <a:solidFill>
                  <a:schemeClr val="bg1"/>
                </a:solidFill>
                <a:latin typeface="Calibri" panose="020F0502020204030204"/>
                <a:ea typeface="Tahoma" panose="020B0604030504040204" pitchFamily="34" charset="0"/>
                <a:cs typeface="Tahoma" panose="020B0604030504040204" pitchFamily="34" charset="0"/>
              </a:rPr>
              <a:t>A. Làm nhiệm vụ chuyển hóa năng lượng</a:t>
            </a:r>
            <a:endParaRPr kumimoji="0" lang="en-US" sz="24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5452849"/>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vi-VN" sz="2400" b="1" dirty="0">
                <a:solidFill>
                  <a:schemeClr val="bg1"/>
                </a:solidFill>
                <a:latin typeface="Calibri" panose="020F0502020204030204"/>
                <a:ea typeface="Tahoma" panose="020B0604030504040204" pitchFamily="34" charset="0"/>
                <a:cs typeface="Tahoma" panose="020B0604030504040204" pitchFamily="34" charset="0"/>
              </a:rPr>
              <a:t>D. Được sinh ra bằng hình thức phân đôi</a:t>
            </a:r>
            <a:endParaRPr kumimoji="0" lang="en-US" sz="2400" b="1"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theme/theme1.xml><?xml version="1.0" encoding="utf-8"?>
<a:theme xmlns:a="http://schemas.openxmlformats.org/drawingml/2006/main" name="MatrixVTI">
  <a:themeElements>
    <a:clrScheme name="AnalogousFromLightSeedRightStep">
      <a:dk1>
        <a:srgbClr val="000000"/>
      </a:dk1>
      <a:lt1>
        <a:srgbClr val="FFFFFF"/>
      </a:lt1>
      <a:dk2>
        <a:srgbClr val="223A3C"/>
      </a:dk2>
      <a:lt2>
        <a:srgbClr val="E2E4E8"/>
      </a:lt2>
      <a:accent1>
        <a:srgbClr val="B59E7A"/>
      </a:accent1>
      <a:accent2>
        <a:srgbClr val="A3A470"/>
      </a:accent2>
      <a:accent3>
        <a:srgbClr val="95A77E"/>
      </a:accent3>
      <a:accent4>
        <a:srgbClr val="7FAE77"/>
      </a:accent4>
      <a:accent5>
        <a:srgbClr val="82AB8D"/>
      </a:accent5>
      <a:accent6>
        <a:srgbClr val="76AD9C"/>
      </a:accent6>
      <a:hlink>
        <a:srgbClr val="6682AC"/>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TotalTime>
  <Words>1769</Words>
  <Application>Microsoft Office PowerPoint</Application>
  <PresentationFormat>Widescreen</PresentationFormat>
  <Paragraphs>149</Paragraphs>
  <Slides>25</Slides>
  <Notes>10</Notes>
  <HiddenSlides>0</HiddenSlides>
  <MMClips>40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Calibri (Body)</vt:lpstr>
      <vt:lpstr>Tahoma</vt:lpstr>
      <vt:lpstr>Times New Roman</vt:lpstr>
      <vt:lpstr>Wingdings</vt:lpstr>
      <vt:lpstr>MatrixVTI</vt:lpstr>
      <vt:lpstr>KHỞI ĐỘNG</vt:lpstr>
      <vt:lpstr>ÔN TẬP CHƯƠNG 2 CẤU TRÚC TẾ BÀO</vt:lpstr>
      <vt:lpstr>HỆ THỐNG HÓA KIẾN THỨC</vt:lpstr>
      <vt:lpstr>LUẬT CHƠI: AI LÀ TRIỆU PHÚ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Luyện tập</vt:lpstr>
      <vt:lpstr>Luyện tập</vt:lpstr>
      <vt:lpstr>Luyện tập</vt:lpstr>
      <vt:lpstr>Luyện tập</vt:lpstr>
      <vt:lpstr>Luyện tập</vt:lpstr>
      <vt:lpstr>Luyện tập</vt:lpstr>
      <vt:lpstr>Vận dụng</vt:lpstr>
      <vt:lpstr>CẢM ƠN! QUÝ THẦY CÔ VÀ CÁC EM ĐÃ THEO DÕI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Tran Ngoc Can [GV]</dc:creator>
  <cp:lastModifiedBy>Tran Ngoc Can [GV]</cp:lastModifiedBy>
  <cp:revision>2</cp:revision>
  <dcterms:created xsi:type="dcterms:W3CDTF">2024-09-15T12:43:28Z</dcterms:created>
  <dcterms:modified xsi:type="dcterms:W3CDTF">2024-09-15T14:38:27Z</dcterms:modified>
</cp:coreProperties>
</file>