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0" r:id="rId9"/>
    <p:sldId id="269" r:id="rId10"/>
    <p:sldId id="261" r:id="rId11"/>
    <p:sldId id="270" r:id="rId12"/>
    <p:sldId id="271" r:id="rId13"/>
    <p:sldId id="262" r:id="rId14"/>
    <p:sldId id="272" r:id="rId15"/>
    <p:sldId id="263" r:id="rId16"/>
    <p:sldId id="273" r:id="rId17"/>
    <p:sldId id="274" r:id="rId18"/>
    <p:sldId id="265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DB15C-CA1B-46B2-B88E-84CE8DC3D71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21CCE-AF56-496C-ABD3-7961E069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21CCE-AF56-496C-ABD3-7961E06998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7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21CCE-AF56-496C-ABD3-7961E06998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4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21CCE-AF56-496C-ABD3-7961E06998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5EF8-ED1D-CA7F-1A9C-6667FF15D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5FFBB-5E5F-4C39-EEAB-8FEB158F8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FB7CD-4BC7-2D63-9F8D-94AEA132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940-0DD3-4725-94FF-10049AA5FB86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4C3D5-159F-746D-F80C-EC1BA07A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EC586-5ED2-C168-B689-A302BCCD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75E7-1321-454B-CEB8-9E91DB15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DBDEB-A915-6D57-B9D0-B91236401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6FD67-93DA-FEFB-C065-0196C775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1DB9-21FF-458D-ADE2-D05AB7187EAE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D1E5-3EA6-898E-F5FE-46C5E25A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F9FCE-437B-5C52-C2CA-24888EB2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26814-F96B-CF5D-7015-1A899B11F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6AA18-9CDD-E77B-997F-A747B2A8C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F84D3-1A8E-D31A-312B-3A5EC74B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EDCA-C751-4C24-8DE8-0735FBA8A3CD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77F87-38D0-7E33-ADCB-945CD8A5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7F829-7F45-46E9-73DB-7D269DC8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7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4943-E8F6-B492-1756-4CC3DC2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3109-E96F-6239-5351-FF185F675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CA4DF-1587-1945-BC3B-9F52BB5E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3C7B-4B06-4642-AB57-A6EAD77929D1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0FAB3-EE38-E229-9A31-4A09AE2A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044DB-5750-135D-A56A-AD56525C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6D92-50B2-7245-9E7E-1E984B00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94A3A-969D-0161-4BA2-F8052742B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1781-4306-AF18-9CDD-194869AD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D8AF-2F68-40AA-9E65-0CC70D2E47BC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438EE-ACC6-77BB-03E4-5BDE8D5D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1B269-01AE-1081-22FC-1E1BE086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0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D30F-CDD2-4DCD-CCE7-5787D0EE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AFA7-CF80-5320-6CDE-CEF28A3F7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EC6B9-2215-4AB0-C85D-6E2112B7B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E9B0A-2AA6-1486-D5EB-DECACF3B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10B7-3E13-4340-923F-B1F28F750B5B}" type="datetime1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CEA32-D701-2A67-AA78-85398BE9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96E11-86F8-7843-FA33-64E6F276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E8A1-CC8E-84F8-6669-34FC2AA5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D7FAD-3E27-9507-DEEA-D27AB9323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FAFCD-6890-3F51-038A-23BBF4564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5819F-DC0F-3198-8564-83E0E8877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5C84D-4D3A-5A16-6FD9-DDB030507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36A67-A153-0631-7727-9E1A3C1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161-F8E8-4C3F-9F48-BA489FDC8C90}" type="datetime1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2DAE5-D7F0-28A9-2D44-4E6D0077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BC267-A896-B950-75E3-5DC1CD39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636A-2E9D-808C-8C2A-E390F00A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A6E58-8372-6F26-F72F-078483BF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558A-22F6-490B-B8C8-E18C9858F6D9}" type="datetime1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C41A-A45A-C120-52CB-E0F7A942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547AE-3CBF-D85B-E853-D2727D9D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6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06251-C0DA-D74D-C4B3-D53357A2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CA55-DC67-41F2-B523-BE2747EC7327}" type="datetime1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40F95-8F16-5C8E-15A9-10556465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F4F9E-EE0C-5C21-CA5F-5316403D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8A26-E62E-F826-09A8-D6496C4E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49E86-1C4F-3BFF-587D-654899BED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EDBA3-3891-4AE4-B7C0-F919BCA35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779BA-1B11-9787-7F19-7C9F4889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972E-3D3A-4EA2-9160-FA3A1D9F5BCF}" type="datetime1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56AAA-9269-D648-8B56-837A1443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493E0-8A26-8480-638B-433EF8CB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6310-CC14-D7EA-7708-60DD6376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82412-CF9A-D635-7B64-34A030EEB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275CF-A3B8-D63D-0E93-2EB6331B8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FB772-09E7-A359-7DB4-4819D6A1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2D-C933-4936-9A85-D069BBE921BB}" type="datetime1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4041F-4D77-C47A-383A-DAB64C89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32F73-9259-C297-A56C-29F7B059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7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165E6-1335-02ED-EAB9-29E5AF89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A84D4-9FA5-42E3-5B22-E58039B31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F69F4-E5DB-8D71-7F67-E418B18D1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DB7E-AF5F-47CB-9EEE-B106DE7037FE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D4A67-B2A5-B893-AAF4-00C78F79C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5307C-3DD1-2549-34C3-34E51B000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E42B-CCC2-4720-AD33-FC1FD3AE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7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A420-E9B7-25E0-E0B1-079124C61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294E9-EB0A-9082-3192-A05D6E3F5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1A70E-D16E-5FE9-1AC1-F82E8D238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F0840F-9BEF-6523-D30A-78D11BD622A5}"/>
              </a:ext>
            </a:extLst>
          </p:cNvPr>
          <p:cNvSpPr/>
          <p:nvPr/>
        </p:nvSpPr>
        <p:spPr>
          <a:xfrm>
            <a:off x="1868774" y="797393"/>
            <a:ext cx="8039725" cy="2939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BÀI 30. ỨNG DỤNG CỦA VIRUS TRONG THỰC TIỄN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B2D70B-388C-0780-DEC3-8C8B889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0873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DBD4A8-3128-007F-684E-7DBDE10EE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3"/>
            <a:ext cx="12192000" cy="6905469"/>
          </a:xfrm>
          <a:prstGeom prst="rect">
            <a:avLst/>
          </a:prstGeom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40C151D-21B5-BA90-F491-DF59C4EA54B9}"/>
              </a:ext>
            </a:extLst>
          </p:cNvPr>
          <p:cNvSpPr/>
          <p:nvPr/>
        </p:nvSpPr>
        <p:spPr>
          <a:xfrm>
            <a:off x="0" y="0"/>
            <a:ext cx="2638269" cy="869430"/>
          </a:xfrm>
          <a:prstGeom prst="snip1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LUYỆN TẬP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024FD5-2D8E-34D0-094D-D878B7FAA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5" y="2439649"/>
            <a:ext cx="3429000" cy="3429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4287B3-7F19-874D-5AC2-DD82E1D3DE1B}"/>
              </a:ext>
            </a:extLst>
          </p:cNvPr>
          <p:cNvSpPr/>
          <p:nvPr/>
        </p:nvSpPr>
        <p:spPr>
          <a:xfrm>
            <a:off x="4462074" y="869429"/>
            <a:ext cx="6945441" cy="377752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So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virus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ưu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Khi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insuline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endParaRPr lang="en-US" sz="28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AE22A7-0072-BECC-A71D-281E303C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D564-8748-30D4-B133-4CEF1F11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LT1: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A0054-F8CF-5ADA-15FA-4BD65F16F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virus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07469-B54E-D957-6618-B48D41CD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75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16D5-7461-D26B-5DAF-53D6537A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3" y="136525"/>
            <a:ext cx="11483714" cy="101771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LT2: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insuline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3833-2A80-54F7-9150-EF3986047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43" y="1154242"/>
            <a:ext cx="11633616" cy="54264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Do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insuline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insuline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insuline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8773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insuline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insuline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enzyme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8773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trộn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insuline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insuline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D8A60-B82E-5BAC-FC18-15889964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25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AE76-34CA-4CDC-BF12-C168AEE2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8115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/>
              <a:t>II. ỨNG DỤNG CỦA VIRUS TRONG NÔNG NGHIỆP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9ADD-62E3-763C-630F-3C30D988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2" y="899410"/>
            <a:ext cx="11812249" cy="5822065"/>
          </a:xfrm>
        </p:spPr>
        <p:txBody>
          <a:bodyPr>
            <a:normAutofit/>
          </a:bodyPr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1270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Dựa vào hình 30.3 và kiến thức đã học ở bài 27, hãy nêu sự khác nhau giữa việc sản xuất thuốc trừ sâu từ virus và vi khuẩn.</a:t>
            </a:r>
            <a:endParaRPr lang="en-US" sz="3200" b="0" i="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1270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lang="en-GB" sz="3200" b="1" i="0" u="none" strike="noStrike" spc="5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âu</a:t>
            </a:r>
            <a:r>
              <a:rPr lang="en-GB" sz="3200" b="1" i="0" u="none" strike="noStrike" spc="5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3:</a:t>
            </a:r>
            <a:r>
              <a:rPr lang="en-GB" sz="3200" b="0" i="0" u="none" strike="noStrike" spc="5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u="none" strike="noStrike" spc="5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Hãy giải thích vì sao phage </a:t>
            </a:r>
            <a:endParaRPr lang="en-US" sz="3200" b="0" i="0" u="none" strike="noStrike" spc="5" dirty="0" smtClean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1270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0" i="0" u="none" strike="noStrike" spc="5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 </a:t>
            </a:r>
            <a:r>
              <a:rPr lang="vi-VN" sz="3200" b="0" i="0" u="none" strike="noStrike" spc="5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sử dụng để làm vector </a:t>
            </a:r>
            <a:r>
              <a:rPr lang="vi-VN" sz="3200" b="0" i="0" u="none" strike="noStrike" spc="5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 </a:t>
            </a:r>
            <a:r>
              <a:rPr lang="vi-VN" sz="3200" b="0" i="0" u="none" strike="noStrike" spc="5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gene</a:t>
            </a:r>
            <a:r>
              <a:rPr lang="en-US" sz="3200" b="0" i="0" u="none" strike="noStrike" spc="5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893C4-2637-66F2-D9AD-159C919A1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39" y="3976256"/>
            <a:ext cx="4703751" cy="246610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E3A8A-D980-EE02-1D6C-37AD8250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E95D-B0DF-50E0-3961-377BFB10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B161-5B0D-E3A0-9518-D972CEEF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200" b="0" i="0" u="none" strike="noStrike" spc="0" dirty="0">
                <a:solidFill>
                  <a:srgbClr val="000000"/>
                </a:solidFill>
                <a:effectLst/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 Ứng dụng để sản xuất thuốc trừ sâu</a:t>
            </a:r>
            <a:endParaRPr lang="en-US" sz="3200" b="0" i="0" u="none" strike="noStrike" spc="0" dirty="0">
              <a:solidFill>
                <a:srgbClr val="000000"/>
              </a:solidFill>
              <a:effectLst/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vi-VN" sz="3200" b="0" i="0" u="none" strike="noStrike" spc="0" dirty="0">
                <a:solidFill>
                  <a:srgbClr val="000000"/>
                </a:solidFill>
                <a:effectLst/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 Ứng dụng để sản xuất giống cây trồng</a:t>
            </a:r>
            <a:endParaRPr lang="en-US" sz="32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D623F-BB4C-E5B1-52E2-6879F451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2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A69A-36A2-5710-41D0-6231FE8B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2AE7-EEE5-5683-1DD8-BB043FC78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DBB54-A165-D8A1-A546-A90BC32A2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3" t="12811" r="15684" b="28957"/>
          <a:stretch/>
        </p:blipFill>
        <p:spPr>
          <a:xfrm rot="16200000">
            <a:off x="2755643" y="-2755644"/>
            <a:ext cx="6680717" cy="12192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1A32-A3B5-0C78-7033-B03F655B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39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2449-BD73-E616-EA53-44C22E45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35440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Câu</a:t>
            </a:r>
            <a:r>
              <a:rPr lang="en-US" dirty="0"/>
              <a:t> 2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587E3D-3AE1-DBD3-82EB-04A9BEA5A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046452"/>
              </p:ext>
            </p:extLst>
          </p:nvPr>
        </p:nvGraphicFramePr>
        <p:xfrm>
          <a:off x="126167" y="629587"/>
          <a:ext cx="11880954" cy="5879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515">
                  <a:extLst>
                    <a:ext uri="{9D8B030D-6E8A-4147-A177-3AD203B41FA5}">
                      <a16:colId xmlns:a16="http://schemas.microsoft.com/office/drawing/2014/main" val="2260420484"/>
                    </a:ext>
                  </a:extLst>
                </a:gridCol>
                <a:gridCol w="4122295">
                  <a:extLst>
                    <a:ext uri="{9D8B030D-6E8A-4147-A177-3AD203B41FA5}">
                      <a16:colId xmlns:a16="http://schemas.microsoft.com/office/drawing/2014/main" val="589245938"/>
                    </a:ext>
                  </a:extLst>
                </a:gridCol>
                <a:gridCol w="5876144">
                  <a:extLst>
                    <a:ext uri="{9D8B030D-6E8A-4147-A177-3AD203B41FA5}">
                      <a16:colId xmlns:a16="http://schemas.microsoft.com/office/drawing/2014/main" val="2866885090"/>
                    </a:ext>
                  </a:extLst>
                </a:gridCol>
              </a:tblGrid>
              <a:tr h="89056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</a:rPr>
                        <a:t>Điểm</a:t>
                      </a:r>
                      <a:r>
                        <a:rPr lang="en-US" sz="3000" dirty="0">
                          <a:effectLst/>
                        </a:rPr>
                        <a:t> so </a:t>
                      </a:r>
                      <a:r>
                        <a:rPr lang="en-US" sz="3000" dirty="0" err="1">
                          <a:effectLst/>
                        </a:rPr>
                        <a:t>sánh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</a:rPr>
                        <a:t>Sản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xuất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thuốc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trừ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sâu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từ</a:t>
                      </a:r>
                      <a:r>
                        <a:rPr lang="en-US" sz="3000" dirty="0">
                          <a:effectLst/>
                        </a:rPr>
                        <a:t> virus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Sản xuất thuốc trừ sâu từ vi khuẩn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280185"/>
                  </a:ext>
                </a:extLst>
              </a:tr>
              <a:tr h="10731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Nguyên lí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Sử dụng virus để nhiễm vào sâu hại cây trồng.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Sử dụng độc tố do vi khuẩn tổng hợp để tiêu diệt sâu bệnh.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184621"/>
                  </a:ext>
                </a:extLst>
              </a:tr>
              <a:tr h="178857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Quá trình sản xuất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Nhiễm virus vào sâu - Nuôi sâu → Khi sâu chết - Nghiền để thu sản phẩm chứa virus hại sâu. Đóng gói/ chai sản phẩm.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Nuôi cấy vi khuẩn → thu sinh khối Tách chiết độc tố thêm chất phụ gia gói/ chai sản phẩm. Đóng gói/ chai sản phẩm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839499"/>
                  </a:ext>
                </a:extLst>
              </a:tr>
              <a:tr h="73768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Sản phẩm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</a:rPr>
                        <a:t>Chứa</a:t>
                      </a:r>
                      <a:r>
                        <a:rPr lang="en-US" sz="3000" dirty="0">
                          <a:effectLst/>
                        </a:rPr>
                        <a:t> virus. 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</a:rPr>
                        <a:t>Chứa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độc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tố</a:t>
                      </a:r>
                      <a:r>
                        <a:rPr lang="en-US" sz="3000" dirty="0">
                          <a:effectLst/>
                        </a:rPr>
                        <a:t> do vi </a:t>
                      </a:r>
                      <a:r>
                        <a:rPr lang="en-US" sz="3000" dirty="0" err="1">
                          <a:effectLst/>
                        </a:rPr>
                        <a:t>khuẩn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tạo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ra.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023674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Bảo quản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Khó bảo quản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</a:rPr>
                        <a:t>Dễ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bảo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quản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1380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841BC-3F8A-1D0D-0EEC-087B2C50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80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0E48-539B-83BD-1FAF-E7B94784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3200" b="0" u="none" strike="noStrike" spc="5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Hãy giải thích vì sao phage được sử dụng để làm vector chuyển gene.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ED6F1-03CC-18E3-3930-7731E88F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Phage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vector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phage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DNA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(15 – 23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Kb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F9516-FE1F-8F7C-19F3-1AB80D25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33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DBD4A8-3128-007F-684E-7DBDE10EE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3"/>
            <a:ext cx="12192000" cy="6905469"/>
          </a:xfrm>
          <a:prstGeom prst="rect">
            <a:avLst/>
          </a:prstGeom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40C151D-21B5-BA90-F491-DF59C4EA54B9}"/>
              </a:ext>
            </a:extLst>
          </p:cNvPr>
          <p:cNvSpPr/>
          <p:nvPr/>
        </p:nvSpPr>
        <p:spPr>
          <a:xfrm>
            <a:off x="0" y="0"/>
            <a:ext cx="2638269" cy="869430"/>
          </a:xfrm>
          <a:prstGeom prst="snip1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LUYỆN TẬP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024FD5-2D8E-34D0-094D-D878B7FAA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5" y="2439649"/>
            <a:ext cx="3429000" cy="3429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4287B3-7F19-874D-5AC2-DD82E1D3DE1B}"/>
              </a:ext>
            </a:extLst>
          </p:cNvPr>
          <p:cNvSpPr/>
          <p:nvPr/>
        </p:nvSpPr>
        <p:spPr>
          <a:xfrm>
            <a:off x="4462074" y="869429"/>
            <a:ext cx="6945441" cy="377752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vai trò của virus đối với đời sống và sản xuất của con người.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ra ít nhất ba lí do để’thuyết phục người nông dân nên dùng thuốc trừ sâu sinh học trong trổng trọt.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F0328-76CE-0A73-BB0D-28B9C684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7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ABFD-2591-DF07-2318-99D97E0E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504"/>
          </a:xfrm>
        </p:spPr>
        <p:txBody>
          <a:bodyPr>
            <a:noAutofit/>
          </a:bodyPr>
          <a:lstStyle/>
          <a:p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u="none" strike="noStrike" spc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Hãy nêu vai trò của virus đối với đời sống và sản xuất của con người.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E1D3A-6F73-A6E2-8440-589A21D9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1499016"/>
            <a:ext cx="11482465" cy="4677947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GB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GB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virus.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rẻ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43E03-5D63-2D04-8330-47F4C1B8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z="3200" smtClean="0"/>
              <a:t>19</a:t>
            </a:fld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9183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F5A2ACB-18DE-51C5-53F2-55FF5455A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" y="60933"/>
            <a:ext cx="12180568" cy="68053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B87EC-78BB-CA62-8866-E9D729AD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696B4C8-ED2C-F746-E6BB-4B74805DB28E}"/>
              </a:ext>
            </a:extLst>
          </p:cNvPr>
          <p:cNvSpPr/>
          <p:nvPr/>
        </p:nvSpPr>
        <p:spPr>
          <a:xfrm>
            <a:off x="0" y="28926"/>
            <a:ext cx="2592050" cy="998980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2438D0-7B03-91EE-E0D6-849B32D5D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723"/>
            <a:ext cx="2721727" cy="2900597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7C7E339-9835-D450-F7E7-44D75CE5582C}"/>
              </a:ext>
            </a:extLst>
          </p:cNvPr>
          <p:cNvSpPr/>
          <p:nvPr/>
        </p:nvSpPr>
        <p:spPr>
          <a:xfrm>
            <a:off x="1004341" y="659568"/>
            <a:ext cx="5091659" cy="3720742"/>
          </a:xfrm>
          <a:prstGeom prst="cloudCallout">
            <a:avLst>
              <a:gd name="adj1" fmla="val -30930"/>
              <a:gd name="adj2" fmla="val 530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“Virus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sống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kí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bào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bắt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buộc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nên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nó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đối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gây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bệnh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cho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khác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chứ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hoàn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toàn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lợi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.”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CEF8D1-240A-0043-1F7F-0F53E06F29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22295" r="23922" b="17815"/>
          <a:stretch/>
        </p:blipFill>
        <p:spPr>
          <a:xfrm>
            <a:off x="7968769" y="3965723"/>
            <a:ext cx="3053999" cy="2900597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DBDE79F8-6176-1640-AA52-7EBC4BF11B1D}"/>
              </a:ext>
            </a:extLst>
          </p:cNvPr>
          <p:cNvSpPr/>
          <p:nvPr/>
        </p:nvSpPr>
        <p:spPr>
          <a:xfrm>
            <a:off x="6681241" y="244981"/>
            <a:ext cx="5091659" cy="3720742"/>
          </a:xfrm>
          <a:prstGeom prst="cloudCallout">
            <a:avLst>
              <a:gd name="adj1" fmla="val 22445"/>
              <a:gd name="adj2" fmla="val 6362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“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Mọi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đều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2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mặt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nó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lợi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hại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Virus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cũng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”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966FC0-7EF9-09C3-7D10-A7CA19C482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75" y="4301922"/>
            <a:ext cx="3128266" cy="2489287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  <a:alpha val="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587233D-A417-B025-AADB-FE0B6EF5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5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D1CC9-9946-4185-20C8-5C6053A1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410"/>
            <a:ext cx="10515600" cy="527755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 gene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phage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vector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insulin, interferon)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34B10-E824-D6F0-435E-19B4A3FF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7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CB0D-9CC6-07C0-9DD2-569F426B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556"/>
          </a:xfrm>
        </p:spPr>
        <p:txBody>
          <a:bodyPr>
            <a:noAutofit/>
          </a:bodyPr>
          <a:lstStyle/>
          <a:p>
            <a:r>
              <a:rPr lang="en-GB" sz="3200" b="1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32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0" i="0" u="none" strike="noStrike" spc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u="none" strike="noStrike" spc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Hãy nêu ra ít nhất ba lí do để’thuyết phục người nông dân nên dùng thuốc trừ sâu sinh học trong trổng trọt.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05C9-A65A-3BE5-87AB-1653D5ED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681"/>
            <a:ext cx="10515600" cy="416828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b="1" kern="12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en-US" sz="3200" b="1" kern="1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lời</a:t>
            </a:r>
            <a:r>
              <a:rPr lang="en-US" sz="3200" b="1" kern="1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 </a:t>
            </a:r>
            <a:endParaRPr lang="en-US" sz="32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140E5-2ABE-0C49-3D6D-AC1F44BF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z="3200" smtClean="0"/>
              <a:t>21</a:t>
            </a:fld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3192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0E20-8612-CDA7-D6FD-C28505FD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01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000" b="1" dirty="0"/>
              <a:t>I. ỨNG DỤNG CỦA VIRUS TRONG Y HỌC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504FEE-E341-F04E-36D3-60A4E68A0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26" y="4349411"/>
            <a:ext cx="4784773" cy="25085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420EC-5158-4B94-FFF4-2BC673254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39018"/>
            <a:ext cx="12192000" cy="5918981"/>
          </a:xfrm>
          <a:blipFill dpi="0" rotWithShape="1">
            <a:blip r:embed="rId2">
              <a:alphaModFix amt="20000"/>
            </a:blip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thông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tin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mục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I,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xem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H30.1, 30.2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thảo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luận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SGK (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câu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1,2,3,4)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hoàn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phiếu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tập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(file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đính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kèm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phía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dưới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).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1: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nêu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tựu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ứng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chế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Cho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biết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cơ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sở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khoa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quy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nghệ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ứng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2: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Dựa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H30.1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mô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quá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insulin. Interferon.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3: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bày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tựu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ứng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4: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Dựa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H30.2,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giải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cơ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chế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interferon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chống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virus.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F82ED00-F84D-4802-A927-94369C2F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2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E8B8-44EC-A1CA-22BE-8CA2412B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32"/>
            <a:ext cx="12192000" cy="65420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Đáp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0069E-9AD4-797F-2752-69E65397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681038"/>
            <a:ext cx="11842230" cy="58846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Insulin, Interferon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vi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(phage),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Quy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vector virus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vector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C5A65-1738-545D-57FC-AEB558A4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B896-B96C-DD97-D569-25A4544D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325C4-0991-29E5-77B0-4FE5DCCB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2810B-8F9B-22D8-CFB0-CE71B3CBD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" t="2078" r="2992" b="4528"/>
          <a:stretch/>
        </p:blipFill>
        <p:spPr>
          <a:xfrm>
            <a:off x="0" y="485045"/>
            <a:ext cx="12191999" cy="558597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1E8C-8BDD-93B1-13F0-CBD1DF54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9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108C-66C3-DD82-F942-D1525DD6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929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EFAD8-CE98-F272-B1A8-24A445D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519295"/>
            <a:ext cx="11722308" cy="6202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insulin/ interferon ở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gene) ở nucleic acid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phage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DNA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insulin/ interferon ở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DNA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phage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DNA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phage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DNA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phage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men.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insulin/ interferon do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DNA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DF7AA-5C3D-95E2-FDE5-200B9171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8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875D-64FE-C1FA-63A5-C22D27F7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92"/>
            <a:ext cx="12192000" cy="67294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B9B8-96B1-FDFB-56D1-E7B1E1C74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122219"/>
            <a:ext cx="11159836" cy="52906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hormone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isulin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glucose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giuos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interferon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vaccine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virus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C6B7E-EFB6-346B-AC96-378BC91F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5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5109-BBA0-9AB6-CC89-E401E2A8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D47B-2F3D-F25A-E1ED-101F14AF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A915C-4E89-BE6C-E4AC-6A7C59C77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C4203-2761-1B87-0E1E-F95A287B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5E7F-9EA4-8F53-B188-011D7221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3" y="376419"/>
            <a:ext cx="10824148" cy="609235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interferon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1874D-0FA2-2CB5-19C6-9BD9A15D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274164"/>
            <a:ext cx="11572407" cy="54473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Nucleic acid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xen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interferon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DNA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interferon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Interferon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Khi interferon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6023A-18F8-EE78-830E-8D966804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42B-CCC2-4720-AD33-FC1FD3AE89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1646</Words>
  <Application>Microsoft Office PowerPoint</Application>
  <PresentationFormat>Widescreen</PresentationFormat>
  <Paragraphs>114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PowerPoint Presentation</vt:lpstr>
      <vt:lpstr>I. ỨNG DỤNG CỦA VIRUS TRONG Y HỌC</vt:lpstr>
      <vt:lpstr>Đáp án câu 1</vt:lpstr>
      <vt:lpstr>PowerPoint Presentation</vt:lpstr>
      <vt:lpstr>Đáp án Câu 2.</vt:lpstr>
      <vt:lpstr>Câu 3. Hãy trình bày một số thành tựu về ứng dụng virus trong y học.</vt:lpstr>
      <vt:lpstr>PowerPoint Presentation</vt:lpstr>
      <vt:lpstr>Câu 4. cơ chế tác động của interferon trong việc chống lại virus</vt:lpstr>
      <vt:lpstr>PowerPoint Presentation</vt:lpstr>
      <vt:lpstr>LT1: So với cách làm truyền thống, việc ứng dụng virus để sản xuất chế phẩm sinh học có những ưu điểm gì?</vt:lpstr>
      <vt:lpstr>LT2: Khi sử dụng insuline để điều trị bệnh tiểu đường, người bệnh cần lưu ý đến điều gì?</vt:lpstr>
      <vt:lpstr>II. ỨNG DỤNG CỦA VIRUS TRONG NÔNG NGHIỆP</vt:lpstr>
      <vt:lpstr>Câu 1</vt:lpstr>
      <vt:lpstr>PowerPoint Presentation</vt:lpstr>
      <vt:lpstr>Câu 2</vt:lpstr>
      <vt:lpstr>Câu hỏi 3: Hãy giải thích vì sao phage được sử dụng để làm vector chuyển gene.</vt:lpstr>
      <vt:lpstr>PowerPoint Presentation</vt:lpstr>
      <vt:lpstr>Câu hỏi 1: Hãy nêu vai trò của virus đối với đời sống và sản xuất của con người.</vt:lpstr>
      <vt:lpstr>PowerPoint Presentation</vt:lpstr>
      <vt:lpstr>Câu 2:  Hãy nêu ra ít nhất ba lí do để’thuyết phục người nông dân nên dùng thuốc trừ sâu sinh học trong trổng trọt.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Bằng Nguyễn</dc:creator>
  <cp:lastModifiedBy>Hi</cp:lastModifiedBy>
  <cp:revision>16</cp:revision>
  <dcterms:created xsi:type="dcterms:W3CDTF">2024-08-05T03:51:15Z</dcterms:created>
  <dcterms:modified xsi:type="dcterms:W3CDTF">2024-08-08T15:42:54Z</dcterms:modified>
</cp:coreProperties>
</file>