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31" r:id="rId2"/>
    <p:sldId id="330" r:id="rId3"/>
    <p:sldId id="365" r:id="rId4"/>
    <p:sldId id="366" r:id="rId5"/>
    <p:sldId id="369" r:id="rId6"/>
    <p:sldId id="368" r:id="rId7"/>
    <p:sldId id="371" r:id="rId8"/>
    <p:sldId id="372" r:id="rId9"/>
    <p:sldId id="373" r:id="rId10"/>
    <p:sldId id="375" r:id="rId11"/>
    <p:sldId id="376" r:id="rId12"/>
    <p:sldId id="377" r:id="rId13"/>
    <p:sldId id="378" r:id="rId14"/>
    <p:sldId id="380" r:id="rId15"/>
    <p:sldId id="383" r:id="rId16"/>
    <p:sldId id="384" r:id="rId17"/>
    <p:sldId id="379" r:id="rId18"/>
    <p:sldId id="385" r:id="rId19"/>
    <p:sldId id="381" r:id="rId20"/>
    <p:sldId id="346" r:id="rId21"/>
    <p:sldId id="327" r:id="rId22"/>
    <p:sldId id="386" r:id="rId23"/>
    <p:sldId id="382" r:id="rId24"/>
    <p:sldId id="387" r:id="rId25"/>
    <p:sldId id="389" r:id="rId26"/>
    <p:sldId id="390" r:id="rId27"/>
    <p:sldId id="391" r:id="rId28"/>
    <p:sldId id="392" r:id="rId29"/>
    <p:sldId id="393" r:id="rId30"/>
    <p:sldId id="394" r:id="rId31"/>
    <p:sldId id="395" r:id="rId32"/>
    <p:sldId id="396" r:id="rId33"/>
    <p:sldId id="401" r:id="rId34"/>
    <p:sldId id="403" r:id="rId35"/>
    <p:sldId id="404" r:id="rId36"/>
    <p:sldId id="398" r:id="rId37"/>
    <p:sldId id="399" r:id="rId38"/>
    <p:sldId id="347" r:id="rId39"/>
    <p:sldId id="388" r:id="rId40"/>
    <p:sldId id="405" r:id="rId41"/>
    <p:sldId id="406" r:id="rId42"/>
    <p:sldId id="407" r:id="rId43"/>
    <p:sldId id="408" r:id="rId44"/>
    <p:sldId id="409" r:id="rId45"/>
    <p:sldId id="410" r:id="rId46"/>
    <p:sldId id="400" r:id="rId47"/>
    <p:sldId id="353" r:id="rId48"/>
    <p:sldId id="355" r:id="rId49"/>
  </p:sldIdLst>
  <p:sldSz cx="14630400" cy="8229600"/>
  <p:notesSz cx="6858000" cy="9144000"/>
  <p:defaultTextStyle>
    <a:defPPr>
      <a:defRPr lang="en-US"/>
    </a:defPPr>
    <a:lvl1pPr marL="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7CC"/>
    <a:srgbClr val="007635"/>
    <a:srgbClr val="2A65AC"/>
    <a:srgbClr val="36D6CE"/>
    <a:srgbClr val="009242"/>
    <a:srgbClr val="00FF00"/>
    <a:srgbClr val="006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126" y="22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4E169-B769-4DD3-86A1-3196168C587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04DAB-E6D2-4B38-9BA9-0CCAE2DCA6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01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04DAB-E6D2-4B38-9BA9-0CCAE2DCA68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73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04DAB-E6D2-4B38-9BA9-0CCAE2DCA68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88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04DAB-E6D2-4B38-9BA9-0CCAE2DCA68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79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04DAB-E6D2-4B38-9BA9-0CCAE2DCA68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75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9365A-E49A-4DA0-92E4-6C1234138392}" type="datetime1">
              <a:rPr lang="en-US" smtClean="0"/>
              <a:t>8/14/2024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86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055A-C577-4BD2-9EF8-F1928C6B9CF0}" type="datetime1">
              <a:rPr lang="en-US" smtClean="0"/>
              <a:t>8/14/2024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31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972280" y="396240"/>
            <a:ext cx="5265421" cy="84258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0942" y="396240"/>
            <a:ext cx="15557499" cy="84258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5C70-EC05-4717-BB35-0B0888C1FE92}" type="datetime1">
              <a:rPr lang="en-US" smtClean="0"/>
              <a:t>8/14/2024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247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5"/>
            <a:ext cx="13167360" cy="588080"/>
          </a:xfrm>
          <a:prstGeom prst="flowChartAlternateProcess">
            <a:avLst/>
          </a:prstGeom>
          <a:solidFill>
            <a:schemeClr val="bg2">
              <a:lumMod val="50000"/>
              <a:alpha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>
              <a:defRPr sz="384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fld id="{74C81884-F69B-4140-B3A8-2950BC113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fld id="{3C82DCDC-C1BF-4FDC-8610-ED703293464C}" type="slidenum">
              <a:rPr lang="vi-VN" alt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91157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5"/>
            <a:ext cx="13167360" cy="588080"/>
          </a:xfrm>
          <a:prstGeom prst="flowChartAlternateProcess">
            <a:avLst/>
          </a:prstGeom>
          <a:solidFill>
            <a:schemeClr val="bg2">
              <a:lumMod val="50000"/>
              <a:alpha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>
              <a:defRPr sz="384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fld id="{44CFAC95-EDC9-40AD-A2D1-232BC986D8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fld id="{3C82DCDC-C1BF-4FDC-8610-ED703293464C}" type="slidenum">
              <a:rPr lang="vi-VN" alt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13244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89C2D-14F0-4645-988C-48030E8AB810}" type="datetime1">
              <a:rPr lang="en-US" smtClean="0"/>
              <a:t>8/14/2024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273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9C40-A787-49C4-AE0B-75C829E33074}" type="datetime1">
              <a:rPr lang="en-US" smtClean="0"/>
              <a:t>8/14/2024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153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941" y="2305050"/>
            <a:ext cx="10411459" cy="651700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26241" y="2305050"/>
            <a:ext cx="10411461" cy="651700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6FC2-5FF1-490A-A3FE-B872FD1AF0F5}" type="datetime1">
              <a:rPr lang="en-US" smtClean="0"/>
              <a:t>8/14/2024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701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65096-9CD1-41BB-AE0C-0FF2F66D0E7E}" type="datetime1">
              <a:rPr lang="en-US" smtClean="0"/>
              <a:t>8/14/2024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77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ADA5D-4CD3-43B9-975D-FCB34874C290}" type="datetime1">
              <a:rPr lang="en-US" smtClean="0"/>
              <a:t>8/14/2024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12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CE6D-C759-49D7-8D71-79C48033DF1A}" type="datetime1">
              <a:rPr lang="en-US" smtClean="0"/>
              <a:t>8/14/2024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920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2B33-CA5C-4700-B27D-CDBC845AFC03}" type="datetime1">
              <a:rPr lang="en-US" smtClean="0"/>
              <a:t>8/14/2024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3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35E3-159B-4DEF-ACB6-16577A504D42}" type="datetime1">
              <a:rPr lang="en-US" smtClean="0"/>
              <a:t>8/14/2024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2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5BD43-067D-4097-9E29-F88BAB153DA0}" type="datetime1">
              <a:rPr lang="en-US" smtClean="0"/>
              <a:t>8/14/2024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79D5C-F9C1-49F9-B681-410CC21DBA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67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130622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130622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130622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1306220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1306220" rtl="0" eaLnBrk="1" latinLnBrk="0" hangingPunct="1">
        <a:spcBef>
          <a:spcPct val="20000"/>
        </a:spcBef>
        <a:buFont typeface="Arial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" y="16624"/>
            <a:ext cx="14620702" cy="822013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892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79FE20-EFFE-849C-5079-3FA6615D0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16D044C-30A2-042C-D570-6BEAA80C4A4C}"/>
              </a:ext>
            </a:extLst>
          </p:cNvPr>
          <p:cNvSpPr/>
          <p:nvPr/>
        </p:nvSpPr>
        <p:spPr>
          <a:xfrm>
            <a:off x="1554248" y="228600"/>
            <a:ext cx="11353800" cy="9061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I. MỘT SỐ THÀNH TỰU HIỆN ĐẠI CỦA CÔNG NGHỆ VI SINH VẬT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763720-9119-2DC0-6D92-6B59D0C298DF}"/>
              </a:ext>
            </a:extLst>
          </p:cNvPr>
          <p:cNvSpPr/>
          <p:nvPr/>
        </p:nvSpPr>
        <p:spPr>
          <a:xfrm>
            <a:off x="990600" y="1371600"/>
            <a:ext cx="12801600" cy="6400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AA8D80-A19B-FF4F-43AA-8E3F4A694F28}"/>
              </a:ext>
            </a:extLst>
          </p:cNvPr>
          <p:cNvSpPr txBox="1"/>
          <p:nvPr/>
        </p:nvSpPr>
        <p:spPr>
          <a:xfrm>
            <a:off x="1600200" y="1575406"/>
            <a:ext cx="11336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K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hái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khoa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97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47C2A08-7455-DE54-B8FE-5E367EB12D3F}"/>
              </a:ext>
            </a:extLst>
          </p:cNvPr>
          <p:cNvSpPr txBox="1"/>
          <p:nvPr/>
        </p:nvSpPr>
        <p:spPr>
          <a:xfrm>
            <a:off x="1330103" y="3531781"/>
            <a:ext cx="2995867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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Đặc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điểm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AFD79A0-776D-8F01-0C78-4B3BA1C43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1" t="7692" r="2878" b="6482"/>
          <a:stretch/>
        </p:blipFill>
        <p:spPr>
          <a:xfrm>
            <a:off x="4660900" y="2370918"/>
            <a:ext cx="8648700" cy="53584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8CA54AA-6A36-3A6C-C002-8CB745C4EBF6}"/>
              </a:ext>
            </a:extLst>
          </p:cNvPr>
          <p:cNvSpPr txBox="1"/>
          <p:nvPr/>
        </p:nvSpPr>
        <p:spPr>
          <a:xfrm>
            <a:off x="10820400" y="4008566"/>
            <a:ext cx="2393950" cy="10772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EAE3CDC-5713-B07D-843B-0E7C94B4C404}"/>
              </a:ext>
            </a:extLst>
          </p:cNvPr>
          <p:cNvSpPr txBox="1"/>
          <p:nvPr/>
        </p:nvSpPr>
        <p:spPr>
          <a:xfrm>
            <a:off x="10210800" y="6723432"/>
            <a:ext cx="2697248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rẻ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FEE0978-EA03-E58B-5638-8BB716AB264B}"/>
              </a:ext>
            </a:extLst>
          </p:cNvPr>
          <p:cNvSpPr txBox="1"/>
          <p:nvPr/>
        </p:nvSpPr>
        <p:spPr>
          <a:xfrm>
            <a:off x="4953000" y="3962400"/>
            <a:ext cx="1981200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An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toàn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B0D982-BC44-C5FB-DB5A-836B070A96F6}"/>
              </a:ext>
            </a:extLst>
          </p:cNvPr>
          <p:cNvSpPr txBox="1"/>
          <p:nvPr/>
        </p:nvSpPr>
        <p:spPr>
          <a:xfrm>
            <a:off x="4950460" y="6570216"/>
            <a:ext cx="2273300" cy="10772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lâu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dài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20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  <p:bldP spid="15" grpId="0" animBg="1"/>
      <p:bldP spid="1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79FE20-EFFE-849C-5079-3FA6615D0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16D044C-30A2-042C-D570-6BEAA80C4A4C}"/>
              </a:ext>
            </a:extLst>
          </p:cNvPr>
          <p:cNvSpPr/>
          <p:nvPr/>
        </p:nvSpPr>
        <p:spPr>
          <a:xfrm>
            <a:off x="990600" y="228600"/>
            <a:ext cx="13076152" cy="8496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I. MỘT SỐ THÀNH TỰU HIỆN ĐẠI CỦA CÔNG NGHỆ VI SINH VẬT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763720-9119-2DC0-6D92-6B59D0C298DF}"/>
              </a:ext>
            </a:extLst>
          </p:cNvPr>
          <p:cNvSpPr/>
          <p:nvPr/>
        </p:nvSpPr>
        <p:spPr>
          <a:xfrm>
            <a:off x="990600" y="1371600"/>
            <a:ext cx="12801600" cy="6400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AA8D80-A19B-FF4F-43AA-8E3F4A694F28}"/>
              </a:ext>
            </a:extLst>
          </p:cNvPr>
          <p:cNvSpPr txBox="1"/>
          <p:nvPr/>
        </p:nvSpPr>
        <p:spPr>
          <a:xfrm>
            <a:off x="1600200" y="1575406"/>
            <a:ext cx="11336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K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hái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khoa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97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47C2A08-7455-DE54-B8FE-5E367EB12D3F}"/>
              </a:ext>
            </a:extLst>
          </p:cNvPr>
          <p:cNvSpPr txBox="1"/>
          <p:nvPr/>
        </p:nvSpPr>
        <p:spPr>
          <a:xfrm>
            <a:off x="1198033" y="2251663"/>
            <a:ext cx="9228667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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7C05B7-6A43-C98F-CA28-8FB4A812CDFD}"/>
              </a:ext>
            </a:extLst>
          </p:cNvPr>
          <p:cNvSpPr txBox="1"/>
          <p:nvPr/>
        </p:nvSpPr>
        <p:spPr>
          <a:xfrm>
            <a:off x="1841500" y="3072825"/>
            <a:ext cx="8597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ựa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…....(1</a:t>
            </a:r>
            <a:r>
              <a:rPr lang="en-US" sz="3200" dirty="0" smtClean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)….. .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8304B72-4B05-D991-F4B3-443839D5FD3F}"/>
              </a:ext>
            </a:extLst>
          </p:cNvPr>
          <p:cNvSpPr txBox="1"/>
          <p:nvPr/>
        </p:nvSpPr>
        <p:spPr>
          <a:xfrm>
            <a:off x="1752600" y="6566119"/>
            <a:ext cx="1242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…(2)…. </a:t>
            </a:r>
            <a:r>
              <a:rPr lang="en-US" sz="3200" dirty="0" smtClean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….(3)…..</a:t>
            </a:r>
            <a:r>
              <a:rPr lang="en-US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AC1455-E201-37EF-CEE0-F0BCB0A57EF3}"/>
              </a:ext>
            </a:extLst>
          </p:cNvPr>
          <p:cNvSpPr txBox="1"/>
          <p:nvPr/>
        </p:nvSpPr>
        <p:spPr>
          <a:xfrm>
            <a:off x="2514600" y="3733800"/>
            <a:ext cx="731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vi.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A78611-536F-C1C7-147D-BF0F41602F14}"/>
              </a:ext>
            </a:extLst>
          </p:cNvPr>
          <p:cNvSpPr txBox="1"/>
          <p:nvPr/>
        </p:nvSpPr>
        <p:spPr>
          <a:xfrm>
            <a:off x="2514600" y="4419600"/>
            <a:ext cx="838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369CC2B-ABFC-2363-1AA4-D592648C5342}"/>
              </a:ext>
            </a:extLst>
          </p:cNvPr>
          <p:cNvSpPr txBox="1"/>
          <p:nvPr/>
        </p:nvSpPr>
        <p:spPr>
          <a:xfrm>
            <a:off x="2514600" y="5054025"/>
            <a:ext cx="838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Sinh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76FEE65-69A9-7E16-C4E0-1F6446EE5EA4}"/>
              </a:ext>
            </a:extLst>
          </p:cNvPr>
          <p:cNvSpPr txBox="1"/>
          <p:nvPr/>
        </p:nvSpPr>
        <p:spPr>
          <a:xfrm>
            <a:off x="2514600" y="5715000"/>
            <a:ext cx="838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dinh</a:t>
            </a:r>
            <a:r>
              <a:rPr lang="en-US" sz="32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dưỡng</a:t>
            </a:r>
            <a:r>
              <a:rPr lang="en-US" sz="32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dạng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493142B-93E3-8122-D2B6-347814FEF3A9}"/>
              </a:ext>
            </a:extLst>
          </p:cNvPr>
          <p:cNvSpPr txBox="1"/>
          <p:nvPr/>
        </p:nvSpPr>
        <p:spPr>
          <a:xfrm>
            <a:off x="4361688" y="3086964"/>
            <a:ext cx="1810512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điểm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B0444E3-BA82-D995-4A64-9669842692C2}"/>
              </a:ext>
            </a:extLst>
          </p:cNvPr>
          <p:cNvSpPr txBox="1"/>
          <p:nvPr/>
        </p:nvSpPr>
        <p:spPr>
          <a:xfrm>
            <a:off x="5163312" y="6578025"/>
            <a:ext cx="1752600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ổng</a:t>
            </a:r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CA2587-7C3A-5395-A8C1-138BC87675CA}"/>
              </a:ext>
            </a:extLst>
          </p:cNvPr>
          <p:cNvSpPr txBox="1"/>
          <p:nvPr/>
        </p:nvSpPr>
        <p:spPr>
          <a:xfrm>
            <a:off x="7373112" y="6552625"/>
            <a:ext cx="1905000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96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  <p:bldP spid="10" grpId="0"/>
      <p:bldP spid="11" grpId="0"/>
      <p:bldP spid="12" grpId="0"/>
      <p:bldP spid="14" grpId="0"/>
      <p:bldP spid="16" grpId="0"/>
      <p:bldP spid="19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31A784B-1534-BDE9-5517-E2C8AFC84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A44814F-7949-14F9-EB76-9A4FF0E9B1F5}"/>
              </a:ext>
            </a:extLst>
          </p:cNvPr>
          <p:cNvSpPr/>
          <p:nvPr/>
        </p:nvSpPr>
        <p:spPr>
          <a:xfrm>
            <a:off x="1554248" y="228600"/>
            <a:ext cx="11353800" cy="9061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I. MỘT SỐ THÀNH TỰU HIỆN ĐẠI CỦA CÔNG NGHỆ VI SINH VẬT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C0CFDFC-72EC-DA51-6347-C42C23E12110}"/>
              </a:ext>
            </a:extLst>
          </p:cNvPr>
          <p:cNvSpPr/>
          <p:nvPr/>
        </p:nvSpPr>
        <p:spPr>
          <a:xfrm>
            <a:off x="990600" y="1371600"/>
            <a:ext cx="12801600" cy="6400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E0FDF50-7889-77B8-CCEC-21DF90BB1489}"/>
              </a:ext>
            </a:extLst>
          </p:cNvPr>
          <p:cNvSpPr txBox="1"/>
          <p:nvPr/>
        </p:nvSpPr>
        <p:spPr>
          <a:xfrm>
            <a:off x="1600200" y="1575406"/>
            <a:ext cx="11336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97CC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8457036-605D-D0D6-C68D-43D2EF8E186A}"/>
              </a:ext>
            </a:extLst>
          </p:cNvPr>
          <p:cNvSpPr/>
          <p:nvPr/>
        </p:nvSpPr>
        <p:spPr>
          <a:xfrm>
            <a:off x="1948563" y="3945286"/>
            <a:ext cx="2712952" cy="2411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nghiệp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B44630D-DF3C-811B-9040-D61A349DDD56}"/>
              </a:ext>
            </a:extLst>
          </p:cNvPr>
          <p:cNvSpPr/>
          <p:nvPr/>
        </p:nvSpPr>
        <p:spPr>
          <a:xfrm>
            <a:off x="4602248" y="3366090"/>
            <a:ext cx="2712952" cy="2411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phẩm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B5F8B33-A8BF-1622-8214-203F3D8C6068}"/>
              </a:ext>
            </a:extLst>
          </p:cNvPr>
          <p:cNvSpPr/>
          <p:nvPr/>
        </p:nvSpPr>
        <p:spPr>
          <a:xfrm>
            <a:off x="7315200" y="3734981"/>
            <a:ext cx="2712952" cy="2411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cs typeface="Times New Roman" panose="02020603050405020304" pitchFamily="18" charset="0"/>
              </a:rPr>
              <a:t>Y </a:t>
            </a:r>
            <a:r>
              <a:rPr lang="en-US" sz="3200" b="1" dirty="0" err="1">
                <a:cs typeface="Times New Roman" panose="02020603050405020304" pitchFamily="18" charset="0"/>
              </a:rPr>
              <a:t>học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860491F-9E43-6860-74BD-75FC76811787}"/>
              </a:ext>
            </a:extLst>
          </p:cNvPr>
          <p:cNvSpPr/>
          <p:nvPr/>
        </p:nvSpPr>
        <p:spPr>
          <a:xfrm>
            <a:off x="9982200" y="3200400"/>
            <a:ext cx="2712952" cy="2411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cs typeface="Times New Roman" panose="02020603050405020304" pitchFamily="18" charset="0"/>
              </a:rPr>
              <a:t>nhiễm</a:t>
            </a:r>
            <a:r>
              <a:rPr lang="en-US" sz="3200" b="1" dirty="0"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trường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11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2897" y="152400"/>
            <a:ext cx="107846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04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). </a:t>
            </a:r>
          </a:p>
          <a:p>
            <a:pPr algn="ctr"/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HS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007635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C19CCE-436A-DBEF-7AF0-B57B7DECE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01" t="40625" r="29503" b="15625"/>
          <a:stretch/>
        </p:blipFill>
        <p:spPr>
          <a:xfrm>
            <a:off x="2895600" y="1549401"/>
            <a:ext cx="8991600" cy="5994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8DA665-B7E6-7AE6-2EF3-FF3096505159}"/>
              </a:ext>
            </a:extLst>
          </p:cNvPr>
          <p:cNvSpPr txBox="1"/>
          <p:nvPr/>
        </p:nvSpPr>
        <p:spPr>
          <a:xfrm>
            <a:off x="4229100" y="7490374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cs typeface="Times New Roman" panose="02020603050405020304" pitchFamily="18" charset="0"/>
              </a:rPr>
              <a:t>Sơ</a:t>
            </a:r>
            <a:r>
              <a:rPr lang="en-US" sz="3200" b="1" i="1" dirty="0"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cs typeface="Times New Roman" panose="02020603050405020304" pitchFamily="18" charset="0"/>
              </a:rPr>
              <a:t>đồ</a:t>
            </a:r>
            <a:r>
              <a:rPr lang="en-US" sz="3200" b="1" i="1" dirty="0">
                <a:cs typeface="Times New Roman" panose="02020603050405020304" pitchFamily="18" charset="0"/>
              </a:rPr>
              <a:t> di </a:t>
            </a:r>
            <a:r>
              <a:rPr lang="en-US" sz="3200" b="1" i="1" dirty="0" err="1">
                <a:cs typeface="Times New Roman" panose="02020603050405020304" pitchFamily="18" charset="0"/>
              </a:rPr>
              <a:t>chuyển</a:t>
            </a:r>
            <a:r>
              <a:rPr lang="en-US" sz="3200" b="1" i="1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644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E29780-9BD1-8357-E54F-F79C16302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6F00B6-7F89-DAD1-D1DC-BFAE80969F4F}"/>
              </a:ext>
            </a:extLst>
          </p:cNvPr>
          <p:cNvSpPr/>
          <p:nvPr/>
        </p:nvSpPr>
        <p:spPr>
          <a:xfrm>
            <a:off x="1554248" y="228600"/>
            <a:ext cx="11353800" cy="9061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I. MỘT SỐ THÀNH TỰU HIỆN ĐẠI CỦA CÔNG NGHỆ VI SINH VẬT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2AE2207-701B-1C57-DBFB-AB224A9ABD69}"/>
              </a:ext>
            </a:extLst>
          </p:cNvPr>
          <p:cNvSpPr/>
          <p:nvPr/>
        </p:nvSpPr>
        <p:spPr>
          <a:xfrm>
            <a:off x="990600" y="1371600"/>
            <a:ext cx="12801600" cy="6400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E3BF49-4DE8-3BE3-27CA-1238CBF58414}"/>
              </a:ext>
            </a:extLst>
          </p:cNvPr>
          <p:cNvSpPr txBox="1"/>
          <p:nvPr/>
        </p:nvSpPr>
        <p:spPr>
          <a:xfrm>
            <a:off x="1600200" y="1575406"/>
            <a:ext cx="11336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97CC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54ADAB-DC28-6EAF-1D60-38AB97FE49E8}"/>
              </a:ext>
            </a:extLst>
          </p:cNvPr>
          <p:cNvSpPr txBox="1"/>
          <p:nvPr/>
        </p:nvSpPr>
        <p:spPr>
          <a:xfrm>
            <a:off x="1625600" y="2363987"/>
            <a:ext cx="5994400" cy="423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  <a:spcAft>
                <a:spcPts val="800"/>
              </a:spcAft>
            </a:pPr>
            <a:r>
              <a:rPr lang="en-US" sz="28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a. Trong </a:t>
            </a:r>
            <a:r>
              <a:rPr lang="en-US" sz="28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endParaRPr lang="en-US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2000"/>
              </a:lnSpc>
              <a:spcAft>
                <a:spcPts val="800"/>
              </a:spcAft>
            </a:pP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bón</a:t>
            </a: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đạm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lân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cellulose,...</a:t>
            </a:r>
            <a:endParaRPr lang="en-US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2000"/>
              </a:lnSpc>
              <a:spcAft>
                <a:spcPts val="800"/>
              </a:spcAft>
            </a:pP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Bio-B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,....</a:t>
            </a:r>
            <a:endParaRPr lang="en-US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2000"/>
              </a:lnSpc>
              <a:spcAft>
                <a:spcPts val="800"/>
              </a:spcAft>
            </a:pP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bông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,....</a:t>
            </a:r>
            <a:endParaRPr lang="en-US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B7C3BA-542C-F6C5-9144-77293509F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2286000"/>
            <a:ext cx="4953000" cy="54300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4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865255-7DA6-40CB-0BC7-91659FDA2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24" y="1011766"/>
            <a:ext cx="7600966" cy="4766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EA5F53-ED3E-AA9E-65EB-892C3B05D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888" y="3429000"/>
            <a:ext cx="8146688" cy="47667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680C004-08AF-4714-A536-B15E0DE7DE92}"/>
              </a:ext>
            </a:extLst>
          </p:cNvPr>
          <p:cNvSpPr txBox="1"/>
          <p:nvPr/>
        </p:nvSpPr>
        <p:spPr>
          <a:xfrm>
            <a:off x="1219200" y="152400"/>
            <a:ext cx="12496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nghiệp</a:t>
            </a:r>
            <a:endParaRPr lang="en-US" sz="3200" b="1" dirty="0">
              <a:solidFill>
                <a:srgbClr val="0097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069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ồng rau sạch sử dụng Chế phẩm sinh học EM1 - Ứng dụng công nghệ vi sinh trong nông nghiệp">
            <a:extLst>
              <a:ext uri="{FF2B5EF4-FFF2-40B4-BE49-F238E27FC236}">
                <a16:creationId xmlns:a16="http://schemas.microsoft.com/office/drawing/2014/main" xmlns="" id="{F43BF8AB-94A3-7E60-E2EA-8A91A0AA7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24" y="1676400"/>
            <a:ext cx="6621123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8224D24-6688-43A2-A27B-C8CFB0A85541}"/>
              </a:ext>
            </a:extLst>
          </p:cNvPr>
          <p:cNvSpPr/>
          <p:nvPr/>
        </p:nvSpPr>
        <p:spPr>
          <a:xfrm>
            <a:off x="1519585" y="62484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i="1" dirty="0" err="1">
                <a:cs typeface="Times New Roman" panose="02020603050405020304" pitchFamily="18" charset="0"/>
              </a:rPr>
              <a:t>Trồng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rau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sạch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sử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dụng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Chế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phẩm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sinh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cs typeface="Times New Roman" panose="02020603050405020304" pitchFamily="18" charset="0"/>
              </a:rPr>
              <a:t> EM1 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pic>
        <p:nvPicPr>
          <p:cNvPr id="6" name="Picture 4" descr="Sử dụng phân vi sinh EMZ-FUSA cho vườn cam - Ứng dụng công nghệ vi sinh trong nông nghiệp">
            <a:extLst>
              <a:ext uri="{FF2B5EF4-FFF2-40B4-BE49-F238E27FC236}">
                <a16:creationId xmlns:a16="http://schemas.microsoft.com/office/drawing/2014/main" xmlns="" id="{514F0E74-8169-3A59-8116-A24C552CA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76400"/>
            <a:ext cx="6781800" cy="443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5CA509-DAA7-898B-895B-B6D6E3CCB2ED}"/>
              </a:ext>
            </a:extLst>
          </p:cNvPr>
          <p:cNvSpPr/>
          <p:nvPr/>
        </p:nvSpPr>
        <p:spPr>
          <a:xfrm>
            <a:off x="8382000" y="6324600"/>
            <a:ext cx="5181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latin typeface="Calibri body"/>
                <a:cs typeface="Times New Roman" panose="02020603050405020304" pitchFamily="18" charset="0"/>
              </a:rPr>
              <a:t>Sử dụng phân vi sinh EMZ-FUSA cho vườn cam</a:t>
            </a:r>
            <a:r>
              <a:rPr lang="vi-VN" sz="3200" i="1" dirty="0">
                <a:cs typeface="Times New Roman" panose="02020603050405020304" pitchFamily="18" charset="0"/>
              </a:rPr>
              <a:t> 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8CE55BD-6516-A14F-D332-25183297FF53}"/>
              </a:ext>
            </a:extLst>
          </p:cNvPr>
          <p:cNvSpPr txBox="1"/>
          <p:nvPr/>
        </p:nvSpPr>
        <p:spPr>
          <a:xfrm>
            <a:off x="1219200" y="379049"/>
            <a:ext cx="12496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nghiệp</a:t>
            </a:r>
            <a:endParaRPr lang="en-US" sz="3200" b="1" dirty="0">
              <a:solidFill>
                <a:srgbClr val="0097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34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E29780-9BD1-8357-E54F-F79C16302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6F00B6-7F89-DAD1-D1DC-BFAE80969F4F}"/>
              </a:ext>
            </a:extLst>
          </p:cNvPr>
          <p:cNvSpPr/>
          <p:nvPr/>
        </p:nvSpPr>
        <p:spPr>
          <a:xfrm>
            <a:off x="1554248" y="228600"/>
            <a:ext cx="11353800" cy="9061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I. MỘT SỐ THÀNH TỰU HIỆN ĐẠI CỦA CÔNG NGHỆ VI SINH VẬT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2AE2207-701B-1C57-DBFB-AB224A9ABD69}"/>
              </a:ext>
            </a:extLst>
          </p:cNvPr>
          <p:cNvSpPr/>
          <p:nvPr/>
        </p:nvSpPr>
        <p:spPr>
          <a:xfrm>
            <a:off x="990600" y="1371600"/>
            <a:ext cx="12801600" cy="6400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E3BF49-4DE8-3BE3-27CA-1238CBF58414}"/>
              </a:ext>
            </a:extLst>
          </p:cNvPr>
          <p:cNvSpPr txBox="1"/>
          <p:nvPr/>
        </p:nvSpPr>
        <p:spPr>
          <a:xfrm>
            <a:off x="1600200" y="1575406"/>
            <a:ext cx="11336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97CC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54ADAB-DC28-6EAF-1D60-38AB97FE49E8}"/>
              </a:ext>
            </a:extLst>
          </p:cNvPr>
          <p:cNvSpPr txBox="1"/>
          <p:nvPr/>
        </p:nvSpPr>
        <p:spPr>
          <a:xfrm>
            <a:off x="1625600" y="2363987"/>
            <a:ext cx="11633200" cy="3577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US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b. Trong 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  <a:spcAft>
                <a:spcPts val="800"/>
              </a:spcAft>
            </a:pPr>
            <a:r>
              <a:rPr lang="en-US" sz="3200" b="1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-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men: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rượu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bia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bánh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mì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nấm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men);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mắm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nấm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mốc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phomat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sữa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chua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(vi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lactic)... </a:t>
            </a:r>
            <a:endParaRPr lang="en-US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  <a:spcAft>
                <a:spcPts val="800"/>
              </a:spcAft>
            </a:pP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-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bột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(vi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glutamicum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); enzyme (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nấm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mốc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Aspergillus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niger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)...</a:t>
            </a:r>
            <a:endParaRPr lang="en-US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52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8224D24-6688-43A2-A27B-C8CFB0A85541}"/>
              </a:ext>
            </a:extLst>
          </p:cNvPr>
          <p:cNvSpPr/>
          <p:nvPr/>
        </p:nvSpPr>
        <p:spPr>
          <a:xfrm>
            <a:off x="296333" y="449579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i="1" dirty="0" err="1">
                <a:cs typeface="Times New Roman" panose="02020603050405020304" pitchFamily="18" charset="0"/>
              </a:rPr>
              <a:t>Rượu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nho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5CA509-DAA7-898B-895B-B6D6E3CCB2ED}"/>
              </a:ext>
            </a:extLst>
          </p:cNvPr>
          <p:cNvSpPr/>
          <p:nvPr/>
        </p:nvSpPr>
        <p:spPr>
          <a:xfrm>
            <a:off x="4331536" y="5492333"/>
            <a:ext cx="518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cs typeface="Times New Roman" panose="02020603050405020304" pitchFamily="18" charset="0"/>
              </a:rPr>
              <a:t>Sữa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chua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8CE55BD-6516-A14F-D332-25183297FF53}"/>
              </a:ext>
            </a:extLst>
          </p:cNvPr>
          <p:cNvSpPr txBox="1"/>
          <p:nvPr/>
        </p:nvSpPr>
        <p:spPr>
          <a:xfrm>
            <a:off x="1219200" y="228600"/>
            <a:ext cx="12496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97CC"/>
                </a:solidFill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phẩm</a:t>
            </a:r>
            <a:endParaRPr lang="en-US" sz="3200" b="1" dirty="0">
              <a:solidFill>
                <a:srgbClr val="0097CC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A2EDF9A-D69E-9324-DDC4-BB72AB016C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4226989" cy="27158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B8694F-3C06-E619-9247-3EA98420FB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680679"/>
            <a:ext cx="4091072" cy="2715841"/>
          </a:xfrm>
          <a:prstGeom prst="rect">
            <a:avLst/>
          </a:prstGeom>
        </p:spPr>
      </p:pic>
      <p:pic>
        <p:nvPicPr>
          <p:cNvPr id="11" name="Picture 4" descr="len-men">
            <a:extLst>
              <a:ext uri="{FF2B5EF4-FFF2-40B4-BE49-F238E27FC236}">
                <a16:creationId xmlns:a16="http://schemas.microsoft.com/office/drawing/2014/main" xmlns="" id="{9D3985CC-1649-565C-7D8B-F248A6355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283" y="3264467"/>
            <a:ext cx="5012717" cy="335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8ADA95C-3C67-54B5-984C-2872D1525C69}"/>
              </a:ext>
            </a:extLst>
          </p:cNvPr>
          <p:cNvSpPr/>
          <p:nvPr/>
        </p:nvSpPr>
        <p:spPr>
          <a:xfrm>
            <a:off x="8915400" y="6730425"/>
            <a:ext cx="518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cs typeface="Times New Roman" panose="02020603050405020304" pitchFamily="18" charset="0"/>
              </a:rPr>
              <a:t>Rau </a:t>
            </a:r>
            <a:r>
              <a:rPr lang="en-US" sz="3200" i="1" dirty="0" err="1">
                <a:cs typeface="Times New Roman" panose="02020603050405020304" pitchFamily="18" charset="0"/>
              </a:rPr>
              <a:t>củ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quá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muối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chua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4D9FF62-5382-09D6-D310-67A86F21166B}"/>
              </a:ext>
            </a:extLst>
          </p:cNvPr>
          <p:cNvSpPr txBox="1"/>
          <p:nvPr/>
        </p:nvSpPr>
        <p:spPr>
          <a:xfrm>
            <a:off x="533400" y="919864"/>
            <a:ext cx="731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men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11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E29780-9BD1-8357-E54F-F79C16302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6F00B6-7F89-DAD1-D1DC-BFAE80969F4F}"/>
              </a:ext>
            </a:extLst>
          </p:cNvPr>
          <p:cNvSpPr/>
          <p:nvPr/>
        </p:nvSpPr>
        <p:spPr>
          <a:xfrm>
            <a:off x="1554248" y="228600"/>
            <a:ext cx="11353800" cy="9061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I. MỘT SỐ THÀNH TỰU HIỆN ĐẠI CỦA CÔNG NGHỆ VI SINH VẬT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2AE2207-701B-1C57-DBFB-AB224A9ABD69}"/>
              </a:ext>
            </a:extLst>
          </p:cNvPr>
          <p:cNvSpPr/>
          <p:nvPr/>
        </p:nvSpPr>
        <p:spPr>
          <a:xfrm>
            <a:off x="990600" y="1371600"/>
            <a:ext cx="12801600" cy="6400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E3BF49-4DE8-3BE3-27CA-1238CBF58414}"/>
              </a:ext>
            </a:extLst>
          </p:cNvPr>
          <p:cNvSpPr txBox="1"/>
          <p:nvPr/>
        </p:nvSpPr>
        <p:spPr>
          <a:xfrm>
            <a:off x="1600200" y="1575406"/>
            <a:ext cx="11336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97CC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54ADAB-DC28-6EAF-1D60-38AB97FE49E8}"/>
              </a:ext>
            </a:extLst>
          </p:cNvPr>
          <p:cNvSpPr txBox="1"/>
          <p:nvPr/>
        </p:nvSpPr>
        <p:spPr>
          <a:xfrm>
            <a:off x="1625600" y="2363987"/>
            <a:ext cx="11336867" cy="5056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</a:pPr>
            <a:r>
              <a:rPr lang="en-US" sz="32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Trong y 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</a:pP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-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penicillin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streptomycin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viêm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phổi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</a:pPr>
            <a:r>
              <a:rPr lang="en-US" sz="3200" i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vaccine, hormone, enzyme: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vaccine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hormone insulin, interferon,...</a:t>
            </a:r>
            <a:endParaRPr lang="en-US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</a:pP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-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men vi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lactobacillus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men vi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kern="1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,....</a:t>
            </a:r>
          </a:p>
          <a:p>
            <a:pPr algn="just">
              <a:lnSpc>
                <a:spcPct val="112000"/>
              </a:lnSpc>
            </a:pPr>
            <a:r>
              <a:rPr lang="en-US" sz="3200" kern="1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- </a:t>
            </a:r>
            <a:r>
              <a:rPr lang="en-US" sz="3200" i="1" kern="1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i="1" kern="1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3200" i="1" kern="1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200" i="1" kern="1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tật</a:t>
            </a:r>
            <a:r>
              <a:rPr lang="en-US" sz="3200" i="1" kern="1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kern="1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kern="1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kern="1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kern="1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kern="1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PCR </a:t>
            </a:r>
            <a:r>
              <a:rPr lang="en-US" sz="3200" kern="1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kern="1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kern="1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3200" kern="1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coronavirus, </a:t>
            </a:r>
            <a:r>
              <a:rPr lang="en-US" sz="3200" kern="1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ung</a:t>
            </a:r>
            <a:r>
              <a:rPr lang="en-US" sz="3200" kern="1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200" kern="1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kern="1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kern="1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200" kern="1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3200" kern="1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63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-302792"/>
            <a:ext cx="14325600" cy="805421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9437" y="2133600"/>
            <a:ext cx="13166725" cy="1371600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6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KHỞI </a:t>
            </a:r>
            <a:br>
              <a:rPr lang="en-US" altLang="en-US" sz="6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altLang="en-US" sz="6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ĐỘNG!!!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08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2.59259E-6 L -3.33333E-6 -0.07214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7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8"/>
          <p:cNvSpPr>
            <a:spLocks noGrp="1" noChangeArrowheads="1"/>
          </p:cNvSpPr>
          <p:nvPr>
            <p:ph idx="4294967295"/>
          </p:nvPr>
        </p:nvSpPr>
        <p:spPr>
          <a:xfrm>
            <a:off x="396725" y="595524"/>
            <a:ext cx="8729699" cy="624340"/>
          </a:xfr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200" b="1" dirty="0"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Sản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xuất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kháng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sinh</a:t>
            </a:r>
            <a:endParaRPr lang="en-US" altLang="en-US" sz="3200" b="1" dirty="0">
              <a:cs typeface="Times New Roman" panose="02020603050405020304" pitchFamily="18" charset="0"/>
            </a:endParaRPr>
          </a:p>
        </p:txBody>
      </p:sp>
      <p:pic>
        <p:nvPicPr>
          <p:cNvPr id="1026" name="Picture 2" descr="Alexander Fleming và phát minh tìm ra Penicillin đầu tiên (Penicillin G, hay Benzylpenicillin) từ Penicillium notat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58" y="1676400"/>
            <a:ext cx="6926942" cy="461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6725" y="6328229"/>
            <a:ext cx="69269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444444"/>
                </a:solidFill>
                <a:cs typeface="Times New Roman" panose="02020603050405020304" pitchFamily="18" charset="0"/>
              </a:rPr>
              <a:t>Alexander Fleming </a:t>
            </a:r>
            <a:r>
              <a:rPr lang="en-US" sz="3200" i="1" dirty="0" err="1">
                <a:solidFill>
                  <a:srgbClr val="444444"/>
                </a:solidFill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444444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44444"/>
                </a:solidFill>
                <a:cs typeface="Times New Roman" panose="02020603050405020304" pitchFamily="18" charset="0"/>
              </a:rPr>
              <a:t>phát</a:t>
            </a:r>
            <a:r>
              <a:rPr lang="en-US" sz="3200" i="1" dirty="0">
                <a:solidFill>
                  <a:srgbClr val="444444"/>
                </a:solidFill>
                <a:cs typeface="Times New Roman" panose="02020603050405020304" pitchFamily="18" charset="0"/>
              </a:rPr>
              <a:t> minh </a:t>
            </a:r>
            <a:r>
              <a:rPr lang="en-US" sz="3200" i="1" dirty="0" err="1">
                <a:solidFill>
                  <a:srgbClr val="444444"/>
                </a:solidFill>
                <a:cs typeface="Times New Roman" panose="02020603050405020304" pitchFamily="18" charset="0"/>
              </a:rPr>
              <a:t>tìm</a:t>
            </a:r>
            <a:r>
              <a:rPr lang="en-US" sz="3200" i="1" dirty="0">
                <a:solidFill>
                  <a:srgbClr val="444444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44444"/>
                </a:solidFill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solidFill>
                  <a:srgbClr val="444444"/>
                </a:solidFill>
                <a:cs typeface="Times New Roman" panose="02020603050405020304" pitchFamily="18" charset="0"/>
              </a:rPr>
              <a:t> Penicillin </a:t>
            </a:r>
            <a:r>
              <a:rPr lang="en-US" sz="3200" i="1" dirty="0" err="1">
                <a:solidFill>
                  <a:srgbClr val="444444"/>
                </a:solidFill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solidFill>
                  <a:srgbClr val="444444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44444"/>
                </a:solidFill>
                <a:cs typeface="Times New Roman" panose="02020603050405020304" pitchFamily="18" charset="0"/>
              </a:rPr>
              <a:t>tiên</a:t>
            </a:r>
            <a:r>
              <a:rPr lang="en-US" sz="3200" i="1" dirty="0">
                <a:solidFill>
                  <a:srgbClr val="444444"/>
                </a:solidFill>
                <a:cs typeface="Times New Roman" panose="02020603050405020304" pitchFamily="18" charset="0"/>
              </a:rPr>
              <a:t> (Penicillin G, hay </a:t>
            </a:r>
            <a:r>
              <a:rPr lang="en-US" sz="3200" i="1" dirty="0" err="1">
                <a:solidFill>
                  <a:srgbClr val="444444"/>
                </a:solidFill>
                <a:cs typeface="Times New Roman" panose="02020603050405020304" pitchFamily="18" charset="0"/>
              </a:rPr>
              <a:t>Benzylpenicillin</a:t>
            </a:r>
            <a:r>
              <a:rPr lang="en-US" sz="3200" i="1" dirty="0">
                <a:solidFill>
                  <a:srgbClr val="444444"/>
                </a:solidFill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solidFill>
                  <a:srgbClr val="444444"/>
                </a:solidFill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444444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44444"/>
                </a:solidFill>
                <a:cs typeface="Times New Roman" panose="02020603050405020304" pitchFamily="18" charset="0"/>
              </a:rPr>
              <a:t>Penicillium</a:t>
            </a:r>
            <a:r>
              <a:rPr lang="en-US" sz="3200" i="1" dirty="0">
                <a:solidFill>
                  <a:srgbClr val="444444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44444"/>
                </a:solidFill>
                <a:cs typeface="Times New Roman" panose="02020603050405020304" pitchFamily="18" charset="0"/>
              </a:rPr>
              <a:t>notatum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pic>
        <p:nvPicPr>
          <p:cNvPr id="1028" name="Picture 4" descr="Bedaqui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901" y="1676400"/>
            <a:ext cx="6579774" cy="461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92D7C3-77E0-5FA9-F577-FAB53184A496}"/>
              </a:ext>
            </a:extLst>
          </p:cNvPr>
          <p:cNvSpPr/>
          <p:nvPr/>
        </p:nvSpPr>
        <p:spPr>
          <a:xfrm>
            <a:off x="7766671" y="6672938"/>
            <a:ext cx="64055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 smtClean="0">
                <a:solidFill>
                  <a:srgbClr val="444444"/>
                </a:solidFill>
                <a:cs typeface="Times New Roman" panose="02020603050405020304" pitchFamily="18" charset="0"/>
              </a:rPr>
              <a:t>Thuốc</a:t>
            </a:r>
            <a:r>
              <a:rPr lang="en-US" sz="3200" i="1" dirty="0" smtClean="0">
                <a:solidFill>
                  <a:srgbClr val="444444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444444"/>
                </a:solidFill>
                <a:cs typeface="Times New Roman" panose="02020603050405020304" pitchFamily="18" charset="0"/>
              </a:rPr>
              <a:t>kháng</a:t>
            </a:r>
            <a:r>
              <a:rPr lang="en-US" sz="3200" i="1" dirty="0" smtClean="0">
                <a:solidFill>
                  <a:srgbClr val="444444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444444"/>
                </a:solidFill>
                <a:cs typeface="Times New Roman" panose="02020603050405020304" pitchFamily="18" charset="0"/>
              </a:rPr>
              <a:t>sinh</a:t>
            </a:r>
            <a:r>
              <a:rPr lang="en-US" sz="3200" i="1" dirty="0" smtClean="0">
                <a:solidFill>
                  <a:srgbClr val="444444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444444"/>
                </a:solidFill>
                <a:cs typeface="Times New Roman" panose="02020603050405020304" pitchFamily="18" charset="0"/>
              </a:rPr>
              <a:t>Bedaquiline</a:t>
            </a:r>
            <a:r>
              <a:rPr lang="en-US" sz="3200" i="1" dirty="0" smtClean="0">
                <a:solidFill>
                  <a:srgbClr val="444444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444444"/>
                </a:solidFill>
                <a:cs typeface="Times New Roman" panose="02020603050405020304" pitchFamily="18" charset="0"/>
              </a:rPr>
              <a:t>điều</a:t>
            </a:r>
            <a:r>
              <a:rPr lang="en-US" sz="3200" i="1" dirty="0" smtClean="0">
                <a:solidFill>
                  <a:srgbClr val="444444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444444"/>
                </a:solidFill>
                <a:cs typeface="Times New Roman" panose="02020603050405020304" pitchFamily="18" charset="0"/>
              </a:rPr>
              <a:t>trị</a:t>
            </a:r>
            <a:r>
              <a:rPr lang="en-US" sz="3200" i="1" dirty="0" smtClean="0">
                <a:solidFill>
                  <a:srgbClr val="444444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444444"/>
                </a:solidFill>
                <a:cs typeface="Times New Roman" panose="02020603050405020304" pitchFamily="18" charset="0"/>
              </a:rPr>
              <a:t>lao</a:t>
            </a:r>
            <a:r>
              <a:rPr lang="en-US" sz="3200" i="1" dirty="0" smtClean="0">
                <a:solidFill>
                  <a:srgbClr val="444444"/>
                </a:solidFill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444444"/>
                </a:solidFill>
                <a:cs typeface="Times New Roman" panose="02020603050405020304" pitchFamily="18" charset="0"/>
              </a:rPr>
              <a:t>phổi</a:t>
            </a:r>
            <a:r>
              <a:rPr lang="en-US" sz="3200" i="1" dirty="0" smtClean="0">
                <a:solidFill>
                  <a:srgbClr val="444444"/>
                </a:solidFill>
                <a:cs typeface="Times New Roman" panose="02020603050405020304" pitchFamily="18" charset="0"/>
              </a:rPr>
              <a:t> (</a:t>
            </a:r>
            <a:r>
              <a:rPr lang="en-US" sz="3200" i="1" dirty="0" err="1" smtClean="0">
                <a:solidFill>
                  <a:srgbClr val="444444"/>
                </a:solidFill>
                <a:cs typeface="Times New Roman" panose="02020603050405020304" pitchFamily="18" charset="0"/>
              </a:rPr>
              <a:t>lao</a:t>
            </a:r>
            <a:r>
              <a:rPr lang="en-US" sz="3200" i="1" dirty="0" smtClean="0">
                <a:solidFill>
                  <a:srgbClr val="444444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fld id="{3C82DCDC-C1BF-4FDC-8610-ED703293464C}" type="slidenum">
              <a:rPr lang="vi-VN" alt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5037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8"/>
          <p:cNvSpPr>
            <a:spLocks noGrp="1" noChangeArrowheads="1"/>
          </p:cNvSpPr>
          <p:nvPr>
            <p:ph idx="4294967295"/>
          </p:nvPr>
        </p:nvSpPr>
        <p:spPr>
          <a:xfrm>
            <a:off x="776155" y="493137"/>
            <a:ext cx="8729699" cy="624340"/>
          </a:xfr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200" b="1" dirty="0"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Sản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xuất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vắc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xin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phòng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bệnh</a:t>
            </a:r>
            <a:endParaRPr lang="en-US" altLang="en-US" sz="3200" b="1" dirty="0">
              <a:cs typeface="Times New Roman" panose="02020603050405020304" pitchFamily="18" charset="0"/>
            </a:endParaRPr>
          </a:p>
        </p:txBody>
      </p:sp>
      <p:pic>
        <p:nvPicPr>
          <p:cNvPr id="7" name="Picture 7" descr="080920144136-51-9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5" y="1362372"/>
            <a:ext cx="4830923" cy="377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theo%20bai%20Vacxin%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880" y="3531806"/>
            <a:ext cx="4526522" cy="386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epavax-Gen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872" y="2310863"/>
            <a:ext cx="4774515" cy="389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276447" y="6125069"/>
            <a:ext cx="357461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97280" fontAlgn="base">
              <a:spcAft>
                <a:spcPct val="0"/>
              </a:spcAft>
            </a:pPr>
            <a:r>
              <a:rPr lang="en-US" altLang="en-US" sz="3200" i="1" dirty="0" err="1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Vắc</a:t>
            </a:r>
            <a:r>
              <a:rPr lang="en-US" altLang="en-US" sz="3200" i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xin</a:t>
            </a:r>
            <a:r>
              <a:rPr lang="en-US" altLang="en-US" sz="3200" i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phòng</a:t>
            </a:r>
            <a:r>
              <a:rPr lang="en-US" altLang="en-US" sz="3200" i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  <a:p>
            <a:pPr algn="ctr" defTabSz="1097280" fontAlgn="base">
              <a:spcAft>
                <a:spcPct val="0"/>
              </a:spcAft>
            </a:pPr>
            <a:r>
              <a:rPr lang="en-US" altLang="en-US" sz="3200" i="1" dirty="0" err="1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viêm</a:t>
            </a:r>
            <a:r>
              <a:rPr lang="en-US" altLang="en-US" sz="3200" i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gan</a:t>
            </a:r>
            <a:r>
              <a:rPr lang="en-US" altLang="en-US" sz="3200" i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9984015" y="7031605"/>
            <a:ext cx="35033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97280" fontAlgn="base">
              <a:spcAft>
                <a:spcPct val="0"/>
              </a:spcAft>
            </a:pPr>
            <a:r>
              <a:rPr lang="en-US" altLang="en-US" sz="3200" i="1" dirty="0" err="1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Vắc</a:t>
            </a:r>
            <a:r>
              <a:rPr lang="en-US" altLang="en-US" sz="3200" i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xin</a:t>
            </a:r>
            <a:r>
              <a:rPr lang="en-US" altLang="en-US" sz="3200" i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phòng</a:t>
            </a:r>
            <a:r>
              <a:rPr lang="en-US" altLang="en-US" sz="3200" i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H5N1</a:t>
            </a:r>
          </a:p>
        </p:txBody>
      </p:sp>
      <p:sp>
        <p:nvSpPr>
          <p:cNvPr id="2" name="Text Box 16">
            <a:extLst>
              <a:ext uri="{FF2B5EF4-FFF2-40B4-BE49-F238E27FC236}">
                <a16:creationId xmlns:a16="http://schemas.microsoft.com/office/drawing/2014/main" xmlns="" id="{EE8EAEB4-6627-A3DB-553E-2396A8CBB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234" y="5039793"/>
            <a:ext cx="42017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9728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i="1" dirty="0" err="1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Vắc</a:t>
            </a:r>
            <a:r>
              <a:rPr lang="en-US" altLang="en-US" sz="3200" i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xin</a:t>
            </a:r>
            <a:r>
              <a:rPr lang="en-US" altLang="en-US" sz="3200" i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phòng</a:t>
            </a:r>
            <a:r>
              <a:rPr lang="en-US" altLang="en-US" sz="3200" i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dại</a:t>
            </a:r>
            <a:endParaRPr lang="en-US" altLang="en-US" sz="3200" i="1" dirty="0">
              <a:solidFill>
                <a:prstClr val="black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fld id="{3C82DCDC-C1BF-4FDC-8610-ED703293464C}" type="slidenum">
              <a:rPr lang="vi-VN" alt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89873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FA1125-5DE4-4FFF-04BC-B325C56C7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11"/>
          <a:stretch/>
        </p:blipFill>
        <p:spPr>
          <a:xfrm>
            <a:off x="6858000" y="493137"/>
            <a:ext cx="7252181" cy="7315200"/>
          </a:xfrm>
          <a:prstGeom prst="rect">
            <a:avLst/>
          </a:prstGeom>
        </p:spPr>
      </p:pic>
      <p:sp>
        <p:nvSpPr>
          <p:cNvPr id="6" name="Text Box 18">
            <a:extLst>
              <a:ext uri="{FF2B5EF4-FFF2-40B4-BE49-F238E27FC236}">
                <a16:creationId xmlns:a16="http://schemas.microsoft.com/office/drawing/2014/main" xmlns="" id="{1279BBC4-2D6E-42EC-C4DD-B2686F266F18}"/>
              </a:ext>
            </a:extLst>
          </p:cNvPr>
          <p:cNvSpPr txBox="1">
            <a:spLocks noChangeArrowheads="1"/>
          </p:cNvSpPr>
          <p:nvPr/>
        </p:nvSpPr>
        <p:spPr>
          <a:xfrm>
            <a:off x="776155" y="493137"/>
            <a:ext cx="8729699" cy="624340"/>
          </a:xfrm>
          <a:prstGeom prst="rect">
            <a:avLst/>
          </a:prstGeom>
        </p:spPr>
        <p:txBody>
          <a:bodyPr vert="horz" wrap="square" lIns="130622" tIns="65311" rIns="130622" bIns="65311" rtlCol="0">
            <a:spAutoFit/>
          </a:bodyPr>
          <a:lstStyle>
            <a:lvl1pPr marL="489833" indent="-489833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3200" b="1" dirty="0"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Sản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xuất</a:t>
            </a:r>
            <a:r>
              <a:rPr lang="en-US" altLang="en-US" sz="3200" b="1" dirty="0">
                <a:cs typeface="Times New Roman" panose="02020603050405020304" pitchFamily="18" charset="0"/>
              </a:rPr>
              <a:t> men vi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sinh</a:t>
            </a:r>
            <a:endParaRPr lang="en-US" altLang="en-US" sz="3200" b="1" dirty="0"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D44AFF-18B5-78A4-B73F-34BA034ED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7" t="34375" r="55736"/>
          <a:stretch/>
        </p:blipFill>
        <p:spPr>
          <a:xfrm>
            <a:off x="1371600" y="1750437"/>
            <a:ext cx="5486400" cy="4800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fld id="{3C82DCDC-C1BF-4FDC-8610-ED703293464C}" type="slidenum">
              <a:rPr lang="vi-VN" alt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96221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E29780-9BD1-8357-E54F-F79C16302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6F00B6-7F89-DAD1-D1DC-BFAE80969F4F}"/>
              </a:ext>
            </a:extLst>
          </p:cNvPr>
          <p:cNvSpPr/>
          <p:nvPr/>
        </p:nvSpPr>
        <p:spPr>
          <a:xfrm>
            <a:off x="1554248" y="228600"/>
            <a:ext cx="11353800" cy="9061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I. MỘT SỐ THÀNH TỰU HIỆN ĐẠI CỦA CÔNG NGHỆ VI SINH VẬT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2AE2207-701B-1C57-DBFB-AB224A9ABD69}"/>
              </a:ext>
            </a:extLst>
          </p:cNvPr>
          <p:cNvSpPr/>
          <p:nvPr/>
        </p:nvSpPr>
        <p:spPr>
          <a:xfrm>
            <a:off x="990600" y="1371600"/>
            <a:ext cx="12801600" cy="6400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E3BF49-4DE8-3BE3-27CA-1238CBF58414}"/>
              </a:ext>
            </a:extLst>
          </p:cNvPr>
          <p:cNvSpPr txBox="1"/>
          <p:nvPr/>
        </p:nvSpPr>
        <p:spPr>
          <a:xfrm>
            <a:off x="1600200" y="1575406"/>
            <a:ext cx="11336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97CC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54ADAB-DC28-6EAF-1D60-38AB97FE49E8}"/>
              </a:ext>
            </a:extLst>
          </p:cNvPr>
          <p:cNvSpPr txBox="1"/>
          <p:nvPr/>
        </p:nvSpPr>
        <p:spPr>
          <a:xfrm>
            <a:off x="1625600" y="2363987"/>
            <a:ext cx="11336867" cy="512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  <a:spcAft>
                <a:spcPts val="800"/>
              </a:spcAft>
            </a:pPr>
            <a:r>
              <a:rPr lang="en-US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d. Trong 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lang="en-US" sz="2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</a:pP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-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rác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hủy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rác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Clostridium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thermocellum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EM,...</a:t>
            </a:r>
            <a:endParaRPr lang="en-US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</a:pPr>
            <a:r>
              <a:rPr lang="en-US" sz="3200" i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Bio-EM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hủy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</a:pP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-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Alcanivorax</a:t>
            </a:r>
            <a:r>
              <a:rPr lang="en-US" sz="3200" i="1" kern="1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borkumensis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,....</a:t>
            </a:r>
            <a:endParaRPr lang="en-US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</a:pP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-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đốt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(biogas):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Archaea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đốt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93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AB9D5D-27F1-D6CA-2601-E9511D000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3048000"/>
            <a:ext cx="8320529" cy="518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8710BA-9785-4F0E-EB52-A414A995E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43874" cy="4800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xmlns:lc="http://schemas.openxmlformats.org/drawingml/2006/lockedCanvas" id="{2FA75D22-92C8-0223-5AD6-43DF3CD2BD01}"/>
              </a:ext>
            </a:extLst>
          </p:cNvPr>
          <p:cNvSpPr txBox="1"/>
          <p:nvPr/>
        </p:nvSpPr>
        <p:spPr>
          <a:xfrm>
            <a:off x="990600" y="4899273"/>
            <a:ext cx="510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i="1" dirty="0" err="1"/>
              <a:t>Mô</a:t>
            </a:r>
            <a:r>
              <a:rPr lang="en-US" sz="3200" b="1" i="1" dirty="0"/>
              <a:t> </a:t>
            </a:r>
            <a:r>
              <a:rPr lang="en-US" sz="3200" b="1" i="1" dirty="0" err="1"/>
              <a:t>hình</a:t>
            </a:r>
            <a:r>
              <a:rPr lang="en-US" sz="3200" b="1" i="1" dirty="0"/>
              <a:t> Biogas </a:t>
            </a:r>
            <a:r>
              <a:rPr lang="en-US" sz="3200" b="1" i="1" dirty="0" err="1"/>
              <a:t>xử</a:t>
            </a:r>
            <a:r>
              <a:rPr lang="en-US" sz="3200" b="1" i="1" dirty="0"/>
              <a:t> </a:t>
            </a:r>
            <a:r>
              <a:rPr lang="en-US" sz="3200" b="1" i="1" dirty="0" err="1"/>
              <a:t>lý</a:t>
            </a:r>
            <a:r>
              <a:rPr lang="en-US" sz="3200" b="1" i="1" dirty="0"/>
              <a:t> </a:t>
            </a:r>
            <a:r>
              <a:rPr lang="en-US" sz="3200" b="1" i="1" dirty="0" err="1"/>
              <a:t>rác</a:t>
            </a:r>
            <a:r>
              <a:rPr lang="en-US" sz="3200" b="1" i="1" dirty="0"/>
              <a:t> </a:t>
            </a:r>
            <a:r>
              <a:rPr lang="en-US" sz="3200" b="1" i="1" dirty="0" err="1"/>
              <a:t>thải</a:t>
            </a:r>
            <a:r>
              <a:rPr lang="en-US" sz="3200" b="1" i="1" dirty="0"/>
              <a:t> </a:t>
            </a:r>
            <a:r>
              <a:rPr lang="en-US" sz="3200" b="1" i="1" dirty="0" err="1"/>
              <a:t>hữu</a:t>
            </a:r>
            <a:r>
              <a:rPr lang="en-US" sz="3200" b="1" i="1" dirty="0"/>
              <a:t> </a:t>
            </a:r>
            <a:r>
              <a:rPr lang="en-US" sz="3200" b="1" i="1" dirty="0" err="1"/>
              <a:t>cơ</a:t>
            </a:r>
            <a:r>
              <a:rPr lang="en-US" sz="3200" b="1" i="1" dirty="0"/>
              <a:t> </a:t>
            </a:r>
            <a:r>
              <a:rPr lang="en-US" sz="3200" b="1" i="1" dirty="0" err="1"/>
              <a:t>hộ</a:t>
            </a:r>
            <a:r>
              <a:rPr lang="en-US" sz="3200" b="1" i="1" dirty="0"/>
              <a:t> </a:t>
            </a:r>
            <a:r>
              <a:rPr lang="en-US" sz="3200" b="1" i="1" dirty="0" err="1"/>
              <a:t>gia</a:t>
            </a:r>
            <a:r>
              <a:rPr lang="en-US" sz="3200" b="1" i="1" dirty="0"/>
              <a:t> </a:t>
            </a:r>
            <a:r>
              <a:rPr lang="en-US" sz="3200" b="1" i="1" dirty="0" err="1"/>
              <a:t>đình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136499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8C3A24-C4F5-3F32-D70F-89ED69914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13C0430-55A9-F200-98CC-AB5565BD8EB8}"/>
              </a:ext>
            </a:extLst>
          </p:cNvPr>
          <p:cNvSpPr/>
          <p:nvPr/>
        </p:nvSpPr>
        <p:spPr>
          <a:xfrm>
            <a:off x="1554248" y="228600"/>
            <a:ext cx="11353800" cy="9061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II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. MỘT 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SỐ NGÀNH NGHỀ LIÊN QUAN ĐẾN CÔNG NGHỆ VSV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27D3BE-7763-4942-C0F7-725FF23B1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180678"/>
            <a:ext cx="13182600" cy="695017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43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B081B8-B3A8-682F-D0BA-4F7EE3C30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0C2067D-AE22-23B6-3ED5-196EC94789E3}"/>
              </a:ext>
            </a:extLst>
          </p:cNvPr>
          <p:cNvSpPr/>
          <p:nvPr/>
        </p:nvSpPr>
        <p:spPr>
          <a:xfrm>
            <a:off x="990600" y="1371600"/>
            <a:ext cx="12801600" cy="6400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62A9973-A6BA-01FD-7C41-445683342E1B}"/>
              </a:ext>
            </a:extLst>
          </p:cNvPr>
          <p:cNvSpPr/>
          <p:nvPr/>
        </p:nvSpPr>
        <p:spPr>
          <a:xfrm>
            <a:off x="1554248" y="228600"/>
            <a:ext cx="11353800" cy="9061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II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. MỘT 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SỐ NGÀNH NGHỀ LIÊN QUAN ĐẾN CÔNG NGHỆ VSV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B112D7-A2F3-6584-78CF-1139BA8A1BB6}"/>
              </a:ext>
            </a:extLst>
          </p:cNvPr>
          <p:cNvSpPr txBox="1"/>
          <p:nvPr/>
        </p:nvSpPr>
        <p:spPr>
          <a:xfrm>
            <a:off x="1562100" y="2835915"/>
            <a:ext cx="11658600" cy="3504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12000"/>
              </a:lnSpc>
              <a:spcAft>
                <a:spcPts val="800"/>
              </a:spcAft>
            </a:pP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3200" kern="1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kern="1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2000"/>
              </a:lnSpc>
              <a:spcAft>
                <a:spcPts val="800"/>
              </a:spcAft>
            </a:pP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dược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y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dược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sư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,....</a:t>
            </a:r>
            <a:endParaRPr lang="en-US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38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3D54AA-4770-E15F-32F0-C73E38B10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5ADEDCE-60C4-A3D6-89CB-FFA0F14EA628}"/>
              </a:ext>
            </a:extLst>
          </p:cNvPr>
          <p:cNvSpPr/>
          <p:nvPr/>
        </p:nvSpPr>
        <p:spPr>
          <a:xfrm>
            <a:off x="1600200" y="459207"/>
            <a:ext cx="12298680" cy="8285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III. TRIỂN VỌNG CỦA CÔNG NGHỆ VSV TRONG TƯƠNG LAI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C0A78023-40B7-BE4A-453A-7F77EA0BAABF}"/>
              </a:ext>
            </a:extLst>
          </p:cNvPr>
          <p:cNvSpPr/>
          <p:nvPr/>
        </p:nvSpPr>
        <p:spPr>
          <a:xfrm>
            <a:off x="2895600" y="2438400"/>
            <a:ext cx="8610600" cy="4038600"/>
          </a:xfrm>
          <a:prstGeom prst="cloudCallout">
            <a:avLst>
              <a:gd name="adj1" fmla="val -68424"/>
              <a:gd name="adj2" fmla="val 7549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6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36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6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6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6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en-US" sz="3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b="1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43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84D154-AE77-9A86-A996-A4BC8F142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25A1B5D-2F7F-3CF7-D98D-9B187F16AF21}"/>
              </a:ext>
            </a:extLst>
          </p:cNvPr>
          <p:cNvSpPr/>
          <p:nvPr/>
        </p:nvSpPr>
        <p:spPr>
          <a:xfrm>
            <a:off x="990600" y="1371600"/>
            <a:ext cx="12801600" cy="6400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A30B0C-60E9-3BAB-94C9-D4302AD89F27}"/>
              </a:ext>
            </a:extLst>
          </p:cNvPr>
          <p:cNvSpPr/>
          <p:nvPr/>
        </p:nvSpPr>
        <p:spPr>
          <a:xfrm>
            <a:off x="1440180" y="362158"/>
            <a:ext cx="12237952" cy="8496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III. TRIỂN VỌNG CỦA CÔNG NGHỆ VSV TRONG TƯƠNG LAI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63CD2F-818B-F38E-F327-B143E3BC7496}"/>
              </a:ext>
            </a:extLst>
          </p:cNvPr>
          <p:cNvSpPr txBox="1"/>
          <p:nvPr/>
        </p:nvSpPr>
        <p:spPr>
          <a:xfrm>
            <a:off x="1409700" y="1676400"/>
            <a:ext cx="11811000" cy="5437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12000"/>
              </a:lnSpc>
              <a:spcAft>
                <a:spcPts val="800"/>
              </a:spcAft>
            </a:pP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pin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(microbial fuel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celI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2000"/>
              </a:lnSpc>
              <a:spcAft>
                <a:spcPts val="800"/>
              </a:spcAft>
            </a:pP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Nano Bioreactor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32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2000"/>
              </a:lnSpc>
              <a:spcAft>
                <a:spcPts val="800"/>
              </a:spcAft>
            </a:pP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DNA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gene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2000"/>
              </a:lnSpc>
              <a:spcAft>
                <a:spcPts val="800"/>
              </a:spcAft>
            </a:pP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gene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180340" algn="just">
              <a:lnSpc>
                <a:spcPct val="112000"/>
              </a:lnSpc>
              <a:spcAft>
                <a:spcPts val="800"/>
              </a:spcAft>
            </a:pP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Microbiome (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da. </a:t>
            </a:r>
            <a:endParaRPr lang="en-US" sz="2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03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84D154-AE77-9A86-A996-A4BC8F142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25A1B5D-2F7F-3CF7-D98D-9B187F16AF21}"/>
              </a:ext>
            </a:extLst>
          </p:cNvPr>
          <p:cNvSpPr/>
          <p:nvPr/>
        </p:nvSpPr>
        <p:spPr>
          <a:xfrm>
            <a:off x="990600" y="1371600"/>
            <a:ext cx="12801600" cy="6400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A30B0C-60E9-3BAB-94C9-D4302AD89F27}"/>
              </a:ext>
            </a:extLst>
          </p:cNvPr>
          <p:cNvSpPr/>
          <p:nvPr/>
        </p:nvSpPr>
        <p:spPr>
          <a:xfrm>
            <a:off x="1431036" y="367077"/>
            <a:ext cx="12009352" cy="6898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III. TRIỂN VỌNG CỦA CÔNG NGHỆ VSV TRONG TƯƠNG LAI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63CD2F-818B-F38E-F327-B143E3BC7496}"/>
              </a:ext>
            </a:extLst>
          </p:cNvPr>
          <p:cNvSpPr txBox="1"/>
          <p:nvPr/>
        </p:nvSpPr>
        <p:spPr>
          <a:xfrm>
            <a:off x="1409700" y="2133600"/>
            <a:ext cx="11811000" cy="3679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12000"/>
              </a:lnSpc>
              <a:spcAft>
                <a:spcPts val="800"/>
              </a:spcAft>
            </a:pP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men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3200" kern="1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kern="1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4.0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khâu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2000"/>
              </a:lnSpc>
              <a:spcAft>
                <a:spcPts val="800"/>
              </a:spcAft>
            </a:pP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2000"/>
              </a:lnSpc>
              <a:spcAft>
                <a:spcPts val="800"/>
              </a:spcAft>
            </a:pP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Thu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lọc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 li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sấy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phun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nang</a:t>
            </a:r>
            <a:r>
              <a:rPr lang="en-US" sz="32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,....</a:t>
            </a:r>
            <a:endParaRPr lang="en-US" sz="2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2000"/>
              </a:lnSpc>
              <a:spcAft>
                <a:spcPts val="800"/>
              </a:spcAft>
            </a:pPr>
            <a:endParaRPr lang="en-US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54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767428-1A66-DDB2-040B-3410243E29EB}"/>
              </a:ext>
            </a:extLst>
          </p:cNvPr>
          <p:cNvSpPr txBox="1"/>
          <p:nvPr/>
        </p:nvSpPr>
        <p:spPr>
          <a:xfrm>
            <a:off x="914400" y="6844605"/>
            <a:ext cx="12954000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huỷ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ta?”.</a:t>
            </a:r>
            <a:endParaRPr lang="en-US" sz="2000" b="1" i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5687976530607">
            <a:hlinkClick r:id="" action="ppaction://media"/>
            <a:extLst>
              <a:ext uri="{FF2B5EF4-FFF2-40B4-BE49-F238E27FC236}">
                <a16:creationId xmlns:a16="http://schemas.microsoft.com/office/drawing/2014/main" xmlns="" id="{1C12826C-115A-D3A0-0DF2-1D21FB9A3D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46349"/>
            <a:ext cx="12194473" cy="65830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34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ÔNG NGHỆ NANO BIOREACTOR">
            <a:extLst>
              <a:ext uri="{FF2B5EF4-FFF2-40B4-BE49-F238E27FC236}">
                <a16:creationId xmlns:a16="http://schemas.microsoft.com/office/drawing/2014/main" xmlns="" id="{E6AAC7E1-8EA1-24E3-8869-BB283B1B4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4958"/>
            <a:ext cx="13450900" cy="68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3660CB6-D7BE-73EB-3B8E-49F7A54A0419}"/>
              </a:ext>
            </a:extLst>
          </p:cNvPr>
          <p:cNvSpPr/>
          <p:nvPr/>
        </p:nvSpPr>
        <p:spPr>
          <a:xfrm>
            <a:off x="1997103" y="7391400"/>
            <a:ext cx="106361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err="1">
                <a:cs typeface="Times New Roman" panose="02020603050405020304" pitchFamily="18" charset="0"/>
              </a:rPr>
              <a:t>Nguyên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lý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quá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trình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sạch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công</a:t>
            </a:r>
            <a:r>
              <a:rPr lang="en-US" sz="3200" i="1" dirty="0"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cs typeface="Times New Roman" panose="02020603050405020304" pitchFamily="18" charset="0"/>
              </a:rPr>
              <a:t>nghệ</a:t>
            </a:r>
            <a:r>
              <a:rPr lang="en-US" sz="3200" i="1" dirty="0">
                <a:cs typeface="Times New Roman" panose="02020603050405020304" pitchFamily="18" charset="0"/>
              </a:rPr>
              <a:t> Nano Bioreactor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659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ÓP PHẦN NGHIÊN CỨU TÁC ĐỘNG CỦA KHOA HỌC TỚI VIỆC LÀM ĐẸP CỦA CON NGƯỜI">
            <a:extLst>
              <a:ext uri="{FF2B5EF4-FFF2-40B4-BE49-F238E27FC236}">
                <a16:creationId xmlns:a16="http://schemas.microsoft.com/office/drawing/2014/main" xmlns="" id="{72C927C1-A426-4B0C-68BE-21822F3A2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446" y="3733800"/>
            <a:ext cx="7452554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ông nghệ vi sinh Microbiome trong chăm sóc da là gì?">
            <a:extLst>
              <a:ext uri="{FF2B5EF4-FFF2-40B4-BE49-F238E27FC236}">
                <a16:creationId xmlns:a16="http://schemas.microsoft.com/office/drawing/2014/main" xmlns="" id="{D297C39E-0E01-C779-E8CB-6DE7990C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829421" cy="44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936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0FE0D7-1BF1-505D-B6CD-03D0A602C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66"/>
          <a:stretch/>
        </p:blipFill>
        <p:spPr>
          <a:xfrm>
            <a:off x="571500" y="438150"/>
            <a:ext cx="13487400" cy="73533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665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BA3586-709F-90EB-EA85-4CE8F34A8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71" t="59288" r="12500" b="33301"/>
          <a:stretch/>
        </p:blipFill>
        <p:spPr>
          <a:xfrm>
            <a:off x="7086600" y="2209801"/>
            <a:ext cx="5638800" cy="3429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428B149-B961-2D61-6433-2B56C30B4B72}"/>
              </a:ext>
            </a:extLst>
          </p:cNvPr>
          <p:cNvSpPr/>
          <p:nvPr/>
        </p:nvSpPr>
        <p:spPr>
          <a:xfrm>
            <a:off x="666750" y="264532"/>
            <a:ext cx="13296900" cy="9851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IV. DỰ ÁN TÌM HIỂU VỀ CÁC SẢN PHẨM CÔNG NGHỆ 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VI 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SINH VẬT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FE64BF6-F338-A8FE-CDE4-863ADB4B0A81}"/>
              </a:ext>
            </a:extLst>
          </p:cNvPr>
          <p:cNvSpPr/>
          <p:nvPr/>
        </p:nvSpPr>
        <p:spPr>
          <a:xfrm>
            <a:off x="6934200" y="1981200"/>
            <a:ext cx="5943600" cy="3899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endParaRPr lang="en-US" sz="3200" b="1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</a:pP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(1) Thu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07000"/>
              </a:lnSpc>
            </a:pP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san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endParaRPr lang="en-US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17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77D553-52DF-A801-1A23-6BBECEA8E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" y="-147621"/>
            <a:ext cx="14630400" cy="8225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585DB6-2FFD-A136-D41B-E9660913DF04}"/>
              </a:ext>
            </a:extLst>
          </p:cNvPr>
          <p:cNvSpPr txBox="1"/>
          <p:nvPr/>
        </p:nvSpPr>
        <p:spPr>
          <a:xfrm>
            <a:off x="6858000" y="1981200"/>
            <a:ext cx="6096000" cy="48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32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</a:pP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(1) Danh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san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(3)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428B149-B961-2D61-6433-2B56C30B4B72}"/>
              </a:ext>
            </a:extLst>
          </p:cNvPr>
          <p:cNvSpPr/>
          <p:nvPr/>
        </p:nvSpPr>
        <p:spPr>
          <a:xfrm>
            <a:off x="1143000" y="123150"/>
            <a:ext cx="12857226" cy="9851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IV. DỰ ÁN TÌM HIỂU VỀ CÁC SẢN PHẨM CÔNG NGHỆ 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VI 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SINH VẬT</a:t>
            </a:r>
          </a:p>
        </p:txBody>
      </p:sp>
    </p:spTree>
    <p:extLst>
      <p:ext uri="{BB962C8B-B14F-4D97-AF65-F5344CB8AC3E}">
        <p14:creationId xmlns:p14="http://schemas.microsoft.com/office/powerpoint/2010/main" val="292088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77D553-52DF-A801-1A23-6BBECEA8E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33"/>
            <a:ext cx="14630400" cy="82255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4AD9A7-6A1D-9F75-6DA3-1D81A86C2928}"/>
              </a:ext>
            </a:extLst>
          </p:cNvPr>
          <p:cNvSpPr txBox="1"/>
          <p:nvPr/>
        </p:nvSpPr>
        <p:spPr>
          <a:xfrm>
            <a:off x="6781800" y="1905000"/>
            <a:ext cx="6172200" cy="5196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3200" b="1" spc="-50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3200" b="1" spc="-5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spc="-5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spc="-5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endParaRPr lang="en-US" sz="3200" b="1" spc="-5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kèm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spc="-50" dirty="0" err="1"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3200" b="1" spc="-5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en-US" sz="3200" b="1" spc="-150" dirty="0">
                <a:ea typeface="Calibri" panose="020F0502020204030204" pitchFamily="34" charset="0"/>
                <a:cs typeface="Times New Roman" panose="02020603050405020304" pitchFamily="18" charset="0"/>
              </a:rPr>
              <a:t>(3) </a:t>
            </a:r>
            <a:r>
              <a:rPr lang="en-US" sz="3200" b="1" spc="-150" dirty="0" err="1"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3200" b="1" spc="-1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3200" b="1" spc="-1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3200" b="1" spc="-1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spc="-150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spc="-15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spc="-1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spc="-1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spc="-1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150" dirty="0" err="1"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spc="-150" dirty="0"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en-US" sz="3200" b="1" spc="-200" dirty="0">
                <a:ea typeface="Calibri" panose="020F0502020204030204" pitchFamily="34" charset="0"/>
                <a:cs typeface="Times New Roman" panose="02020603050405020304" pitchFamily="18" charset="0"/>
              </a:rPr>
              <a:t>(4) </a:t>
            </a:r>
            <a:r>
              <a:rPr lang="en-US" sz="3200" b="1" spc="-200" dirty="0" err="1"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3200" b="1" spc="-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200" dirty="0" err="1"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b="1" spc="-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200" dirty="0" err="1"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3200" b="1" spc="-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200" dirty="0" err="1"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spc="-200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spc="-2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spc="-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200" dirty="0" err="1"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spc="-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200" dirty="0" err="1"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spc="-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200" dirty="0" err="1"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spc="-200" dirty="0"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07000"/>
              </a:lnSpc>
            </a:pPr>
            <a:endParaRPr lang="en-US" sz="3200" spc="-5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428B149-B961-2D61-6433-2B56C30B4B72}"/>
              </a:ext>
            </a:extLst>
          </p:cNvPr>
          <p:cNvSpPr/>
          <p:nvPr/>
        </p:nvSpPr>
        <p:spPr>
          <a:xfrm>
            <a:off x="666750" y="264532"/>
            <a:ext cx="13296900" cy="9851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IV. DỰ ÁN TÌM HIỂU VỀ CÁC SẢN PHẨM CÔNG NGHỆ 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VI 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SINH VẬT</a:t>
            </a:r>
          </a:p>
        </p:txBody>
      </p:sp>
    </p:spTree>
    <p:extLst>
      <p:ext uri="{BB962C8B-B14F-4D97-AF65-F5344CB8AC3E}">
        <p14:creationId xmlns:p14="http://schemas.microsoft.com/office/powerpoint/2010/main" val="50849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6AEDD992-DD79-B453-4969-862A7A69E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601197"/>
              </p:ext>
            </p:extLst>
          </p:nvPr>
        </p:nvGraphicFramePr>
        <p:xfrm>
          <a:off x="457200" y="685800"/>
          <a:ext cx="13645233" cy="6652959"/>
        </p:xfrm>
        <a:graphic>
          <a:graphicData uri="http://schemas.openxmlformats.org/drawingml/2006/table">
            <a:tbl>
              <a:tblPr firstRow="1" firstCol="1" bandRow="1"/>
              <a:tblGrid>
                <a:gridCol w="784432">
                  <a:extLst>
                    <a:ext uri="{9D8B030D-6E8A-4147-A177-3AD203B41FA5}">
                      <a16:colId xmlns:a16="http://schemas.microsoft.com/office/drawing/2014/main" xmlns="" val="2178849105"/>
                    </a:ext>
                  </a:extLst>
                </a:gridCol>
                <a:gridCol w="2568368">
                  <a:extLst>
                    <a:ext uri="{9D8B030D-6E8A-4147-A177-3AD203B41FA5}">
                      <a16:colId xmlns:a16="http://schemas.microsoft.com/office/drawing/2014/main" xmlns="" val="3282692332"/>
                    </a:ext>
                  </a:extLst>
                </a:gridCol>
                <a:gridCol w="6787233">
                  <a:extLst>
                    <a:ext uri="{9D8B030D-6E8A-4147-A177-3AD203B41FA5}">
                      <a16:colId xmlns:a16="http://schemas.microsoft.com/office/drawing/2014/main" xmlns="" val="3945707269"/>
                    </a:ext>
                  </a:extLst>
                </a:gridCol>
                <a:gridCol w="2018727">
                  <a:extLst>
                    <a:ext uri="{9D8B030D-6E8A-4147-A177-3AD203B41FA5}">
                      <a16:colId xmlns:a16="http://schemas.microsoft.com/office/drawing/2014/main" xmlns="" val="3757521185"/>
                    </a:ext>
                  </a:extLst>
                </a:gridCol>
                <a:gridCol w="1486473">
                  <a:extLst>
                    <a:ext uri="{9D8B030D-6E8A-4147-A177-3AD203B41FA5}">
                      <a16:colId xmlns:a16="http://schemas.microsoft.com/office/drawing/2014/main" xmlns="" val="2014029545"/>
                    </a:ext>
                  </a:extLst>
                </a:gridCol>
              </a:tblGrid>
              <a:tr h="6385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TT</a:t>
                      </a: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trách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36312375"/>
                  </a:ext>
                </a:extLst>
              </a:tr>
              <a:tr h="9806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thập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khảo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mạng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thập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Danh mục các sản phẩm công nghệ vi sinh vật</a:t>
                      </a: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Văn 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37093527"/>
                  </a:ext>
                </a:extLst>
              </a:tr>
              <a:tr h="15445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bìa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form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icon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san</a:t>
                      </a: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12276778"/>
                  </a:ext>
                </a:extLst>
              </a:tr>
              <a:tr h="19781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san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thiện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file PowerPoint)</a:t>
                      </a: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725" marR="9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8536156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863332D-842E-99FE-9345-0A439CAE2E6A}"/>
              </a:ext>
            </a:extLst>
          </p:cNvPr>
          <p:cNvSpPr/>
          <p:nvPr/>
        </p:nvSpPr>
        <p:spPr>
          <a:xfrm>
            <a:off x="538833" y="58332"/>
            <a:ext cx="2966367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03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9798A9C-43F0-24CB-3A91-1C3C724F47B8}"/>
              </a:ext>
            </a:extLst>
          </p:cNvPr>
          <p:cNvSpPr/>
          <p:nvPr/>
        </p:nvSpPr>
        <p:spPr>
          <a:xfrm>
            <a:off x="2895600" y="609600"/>
            <a:ext cx="94933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Calibri(body)"/>
                <a:ea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0070C0"/>
                </a:solidFill>
                <a:latin typeface="Calibri(body)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(body)"/>
                <a:ea typeface="Calibri" panose="020F0502020204030204" pitchFamily="34" charset="0"/>
              </a:rPr>
              <a:t>giá</a:t>
            </a:r>
            <a:r>
              <a:rPr lang="en-US" sz="3200" b="1" dirty="0">
                <a:solidFill>
                  <a:srgbClr val="0070C0"/>
                </a:solidFill>
                <a:latin typeface="Calibri(body)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(body)"/>
                <a:ea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0070C0"/>
                </a:solidFill>
                <a:latin typeface="Calibri(body)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(body)"/>
                <a:ea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latin typeface="Calibri(body)"/>
                <a:ea typeface="Calibri" panose="020F0502020204030204" pitchFamily="34" charset="0"/>
              </a:rPr>
              <a:t> “</a:t>
            </a:r>
            <a:r>
              <a:rPr lang="en-US" sz="3200" b="1" dirty="0" err="1">
                <a:solidFill>
                  <a:srgbClr val="0070C0"/>
                </a:solidFill>
                <a:latin typeface="Calibri(body)"/>
                <a:ea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Calibri(body)"/>
                <a:ea typeface="Calibri" panose="020F0502020204030204" pitchFamily="34" charset="0"/>
              </a:rPr>
              <a:t> san” (thang </a:t>
            </a:r>
            <a:r>
              <a:rPr lang="en-US" sz="3200" b="1" dirty="0" err="1">
                <a:solidFill>
                  <a:srgbClr val="0070C0"/>
                </a:solidFill>
                <a:latin typeface="Calibri(body)"/>
                <a:ea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Calibri(body)"/>
                <a:ea typeface="Calibri" panose="020F0502020204030204" pitchFamily="34" charset="0"/>
              </a:rPr>
              <a:t> 100).</a:t>
            </a:r>
            <a:endParaRPr lang="en-US" sz="3200" b="1" dirty="0">
              <a:solidFill>
                <a:srgbClr val="0070C0"/>
              </a:solidFill>
              <a:latin typeface="Calibri(body)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1EC538AA-B281-D6DD-02D5-861AD0B7D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500669"/>
              </p:ext>
            </p:extLst>
          </p:nvPr>
        </p:nvGraphicFramePr>
        <p:xfrm>
          <a:off x="497839" y="1630900"/>
          <a:ext cx="13634723" cy="5608100"/>
        </p:xfrm>
        <a:graphic>
          <a:graphicData uri="http://schemas.openxmlformats.org/drawingml/2006/table">
            <a:tbl>
              <a:tblPr firstRow="1" firstCol="1" bandRow="1"/>
              <a:tblGrid>
                <a:gridCol w="3136902">
                  <a:extLst>
                    <a:ext uri="{9D8B030D-6E8A-4147-A177-3AD203B41FA5}">
                      <a16:colId xmlns:a16="http://schemas.microsoft.com/office/drawing/2014/main" xmlns="" val="2298776657"/>
                    </a:ext>
                  </a:extLst>
                </a:gridCol>
                <a:gridCol w="10497821">
                  <a:extLst>
                    <a:ext uri="{9D8B030D-6E8A-4147-A177-3AD203B41FA5}">
                      <a16:colId xmlns:a16="http://schemas.microsoft.com/office/drawing/2014/main" xmlns="" val="1569485177"/>
                    </a:ext>
                  </a:extLst>
                </a:gridCol>
              </a:tblGrid>
              <a:tr h="6689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900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62" marR="96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62" marR="96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32743335"/>
                  </a:ext>
                </a:extLst>
              </a:tr>
              <a:tr h="987822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san</a:t>
                      </a:r>
                      <a:endParaRPr lang="en-US" sz="2900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9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(30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900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9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62" marR="96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bìa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). (10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6662" marR="96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02909419"/>
                  </a:ext>
                </a:extLst>
              </a:tr>
              <a:tr h="4939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(10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6662" marR="96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6419399"/>
                  </a:ext>
                </a:extLst>
              </a:tr>
              <a:tr h="4939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icon. (10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6662" marR="96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3863865"/>
                  </a:ext>
                </a:extLst>
              </a:tr>
              <a:tr h="98782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900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9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(50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900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9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62" marR="96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trọt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y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dược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(30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6662" marR="96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3729615"/>
                  </a:ext>
                </a:extLst>
              </a:tr>
              <a:tr h="4939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kênh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kênh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(20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6662" marR="96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2541432"/>
                  </a:ext>
                </a:extLst>
              </a:tr>
              <a:tr h="49391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900" b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Thuyết trình</a:t>
                      </a:r>
                      <a:endParaRPr lang="en-US" sz="290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900" b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(20 điểm)</a:t>
                      </a:r>
                      <a:endParaRPr lang="en-US" sz="290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900" b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662" marR="96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súc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tin. (10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6662" marR="96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11613598"/>
                  </a:ext>
                </a:extLst>
              </a:tr>
              <a:tr h="9878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(10 </a:t>
                      </a:r>
                      <a:r>
                        <a:rPr lang="en-US" sz="29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9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6662" marR="966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2813997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>
                <a:latin typeface="Calibri(body)"/>
              </a:rPr>
              <a:pPr/>
              <a:t>37</a:t>
            </a:fld>
            <a:endParaRPr lang="en-US" dirty="0">
              <a:latin typeface="Calibri(body)"/>
            </a:endParaRPr>
          </a:p>
        </p:txBody>
      </p:sp>
    </p:spTree>
    <p:extLst>
      <p:ext uri="{BB962C8B-B14F-4D97-AF65-F5344CB8AC3E}">
        <p14:creationId xmlns:p14="http://schemas.microsoft.com/office/powerpoint/2010/main" val="109883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1000" y="391922"/>
            <a:ext cx="5257800" cy="762000"/>
          </a:xfrm>
          <a:prstGeom prst="rect">
            <a:avLst/>
          </a:prstGeom>
          <a:solidFill>
            <a:srgbClr val="3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42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86E529-D334-174D-511D-A1AAA1B41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60" t="29166" r="24231" b="15625"/>
          <a:stretch/>
        </p:blipFill>
        <p:spPr>
          <a:xfrm>
            <a:off x="1370161" y="914400"/>
            <a:ext cx="12422039" cy="7315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9F768F-6C6D-D654-54E9-4FC0DC6C5052}"/>
              </a:ext>
            </a:extLst>
          </p:cNvPr>
          <p:cNvSpPr txBox="1"/>
          <p:nvPr/>
        </p:nvSpPr>
        <p:spPr>
          <a:xfrm>
            <a:off x="989162" y="152400"/>
            <a:ext cx="13184038" cy="57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  <a:spcAft>
                <a:spcPts val="600"/>
              </a:spcAft>
            </a:pPr>
            <a:r>
              <a:rPr lang="en-US" sz="2800" b="1" kern="100" dirty="0" err="1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Hãy</a:t>
            </a:r>
            <a:r>
              <a:rPr lang="en-US" sz="2800" b="1" kern="100" dirty="0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nối</a:t>
            </a:r>
            <a:r>
              <a:rPr lang="en-US" sz="2800" b="1" kern="100" dirty="0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tên</a:t>
            </a:r>
            <a:r>
              <a:rPr lang="en-US" sz="2800" b="1" kern="100" dirty="0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 vi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sinh</a:t>
            </a:r>
            <a:r>
              <a:rPr lang="en-US" sz="2800" b="1" kern="100" dirty="0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vật</a:t>
            </a:r>
            <a:r>
              <a:rPr lang="en-US" sz="2800" b="1" kern="100" dirty="0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 ở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cột</a:t>
            </a:r>
            <a:r>
              <a:rPr lang="en-US" sz="2800" b="1" kern="100" dirty="0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 A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với</a:t>
            </a:r>
            <a:r>
              <a:rPr lang="en-US" sz="2800" b="1" kern="100" dirty="0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sản</a:t>
            </a:r>
            <a:r>
              <a:rPr lang="en-US" sz="2800" b="1" kern="100" dirty="0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phẩm</a:t>
            </a:r>
            <a:r>
              <a:rPr lang="en-US" sz="2800" b="1" kern="100" dirty="0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được</a:t>
            </a:r>
            <a:r>
              <a:rPr lang="en-US" sz="2800" b="1" kern="100" dirty="0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tạo</a:t>
            </a:r>
            <a:r>
              <a:rPr lang="en-US" sz="2800" b="1" kern="100" dirty="0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thành</a:t>
            </a:r>
            <a:r>
              <a:rPr lang="en-US" sz="2800" b="1" kern="100" dirty="0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 ở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cột</a:t>
            </a:r>
            <a:r>
              <a:rPr lang="en-US" sz="2800" b="1" kern="100" dirty="0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 B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sao</a:t>
            </a:r>
            <a:r>
              <a:rPr lang="en-US" sz="2800" b="1" kern="100" dirty="0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cho</a:t>
            </a:r>
            <a:r>
              <a:rPr lang="en-US" sz="2800" b="1" kern="100" dirty="0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phù</a:t>
            </a:r>
            <a:r>
              <a:rPr lang="en-US" sz="2800" b="1" kern="100" dirty="0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hợp</a:t>
            </a:r>
            <a:r>
              <a:rPr lang="en-US" sz="2800" b="1" kern="100" dirty="0">
                <a:solidFill>
                  <a:srgbClr val="FF0000"/>
                </a:solidFill>
                <a:effectLst/>
                <a:ea typeface="Segoe UI" panose="020B0502040204020203" pitchFamily="34" charset="0"/>
              </a:rPr>
              <a:t>.</a:t>
            </a:r>
            <a:endParaRPr lang="en-US" sz="2400" b="1" kern="100" dirty="0">
              <a:solidFill>
                <a:srgbClr val="FF0000"/>
              </a:solidFill>
              <a:effectLst/>
              <a:ea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0EA88C-490D-6C61-FB92-D427152A61AF}"/>
              </a:ext>
            </a:extLst>
          </p:cNvPr>
          <p:cNvSpPr txBox="1"/>
          <p:nvPr/>
        </p:nvSpPr>
        <p:spPr>
          <a:xfrm>
            <a:off x="5181600" y="1447800"/>
            <a:ext cx="45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1B338B-1FEA-C8A3-A305-99DC69E00515}"/>
              </a:ext>
            </a:extLst>
          </p:cNvPr>
          <p:cNvSpPr txBox="1"/>
          <p:nvPr/>
        </p:nvSpPr>
        <p:spPr>
          <a:xfrm>
            <a:off x="5181600" y="2273587"/>
            <a:ext cx="45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8E75A8-EEC4-473A-A4F2-2BE894933F59}"/>
              </a:ext>
            </a:extLst>
          </p:cNvPr>
          <p:cNvSpPr txBox="1"/>
          <p:nvPr/>
        </p:nvSpPr>
        <p:spPr>
          <a:xfrm>
            <a:off x="5105400" y="3124200"/>
            <a:ext cx="45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AC0FBD-E06E-1663-D668-823D37102463}"/>
              </a:ext>
            </a:extLst>
          </p:cNvPr>
          <p:cNvSpPr txBox="1"/>
          <p:nvPr/>
        </p:nvSpPr>
        <p:spPr>
          <a:xfrm>
            <a:off x="5257800" y="3810000"/>
            <a:ext cx="45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55AC36-64FA-3787-C9E1-E9B4BF30C1C3}"/>
              </a:ext>
            </a:extLst>
          </p:cNvPr>
          <p:cNvSpPr txBox="1"/>
          <p:nvPr/>
        </p:nvSpPr>
        <p:spPr>
          <a:xfrm>
            <a:off x="4343400" y="4724400"/>
            <a:ext cx="45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895BB9-115E-FDC8-ECCC-76C33F2B5355}"/>
              </a:ext>
            </a:extLst>
          </p:cNvPr>
          <p:cNvSpPr txBox="1"/>
          <p:nvPr/>
        </p:nvSpPr>
        <p:spPr>
          <a:xfrm>
            <a:off x="5029200" y="5282625"/>
            <a:ext cx="45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8175D5B-52FB-7171-6CD4-096CC4F5C55F}"/>
              </a:ext>
            </a:extLst>
          </p:cNvPr>
          <p:cNvSpPr txBox="1"/>
          <p:nvPr/>
        </p:nvSpPr>
        <p:spPr>
          <a:xfrm>
            <a:off x="5257800" y="6172200"/>
            <a:ext cx="45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8CAAB07-D04B-1F69-996B-31DBA47A227F}"/>
              </a:ext>
            </a:extLst>
          </p:cNvPr>
          <p:cNvSpPr txBox="1"/>
          <p:nvPr/>
        </p:nvSpPr>
        <p:spPr>
          <a:xfrm>
            <a:off x="4419600" y="6806625"/>
            <a:ext cx="45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F094964-B3E3-B7EA-8C6D-F51B6F0E431F}"/>
              </a:ext>
            </a:extLst>
          </p:cNvPr>
          <p:cNvSpPr txBox="1"/>
          <p:nvPr/>
        </p:nvSpPr>
        <p:spPr>
          <a:xfrm>
            <a:off x="5105400" y="7391400"/>
            <a:ext cx="45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79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  <p:bldP spid="6" grpId="0"/>
      <p:bldP spid="8" grpId="0"/>
      <p:bldP spid="10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F26B63-0CD6-C3DB-FAE7-2E365637E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7257"/>
            <a:ext cx="6855696" cy="3895725"/>
          </a:xfrm>
          <a:prstGeom prst="rect">
            <a:avLst/>
          </a:prstGeom>
        </p:spPr>
      </p:pic>
      <p:pic>
        <p:nvPicPr>
          <p:cNvPr id="6" name="Picture 2" descr="Việt Nam có khoảng 2.500 tấn rác nhựa thải ra môi trường mỗi ngày -  ThienNhien.Net | Con người và Thiên nhiên">
            <a:extLst>
              <a:ext uri="{FF2B5EF4-FFF2-40B4-BE49-F238E27FC236}">
                <a16:creationId xmlns:a16="http://schemas.microsoft.com/office/drawing/2014/main" xmlns="" id="{CB77E1CF-799A-561C-BB22-D0870687C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51190"/>
            <a:ext cx="6855696" cy="374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8B124C0-3447-A044-13DE-4EAC5CC730BE}"/>
              </a:ext>
            </a:extLst>
          </p:cNvPr>
          <p:cNvSpPr txBox="1"/>
          <p:nvPr/>
        </p:nvSpPr>
        <p:spPr>
          <a:xfrm>
            <a:off x="7806267" y="370582"/>
            <a:ext cx="6172200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tồn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đọng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nhiễm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EC45E5-B67C-2F5E-61F0-9A9D5966C3A4}"/>
              </a:ext>
            </a:extLst>
          </p:cNvPr>
          <p:cNvSpPr txBox="1"/>
          <p:nvPr/>
        </p:nvSpPr>
        <p:spPr>
          <a:xfrm>
            <a:off x="7848600" y="1853625"/>
            <a:ext cx="6138333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mùi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hôi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thối</a:t>
            </a:r>
            <a:endParaRPr lang="en-US" sz="3200" b="1" dirty="0">
              <a:solidFill>
                <a:srgbClr val="2A65AC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24F79F6-DFBC-7CBE-C34E-6CB0A0D59121}"/>
              </a:ext>
            </a:extLst>
          </p:cNvPr>
          <p:cNvSpPr txBox="1"/>
          <p:nvPr/>
        </p:nvSpPr>
        <p:spPr>
          <a:xfrm>
            <a:off x="7848600" y="2808982"/>
            <a:ext cx="6138333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chiếm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2A65AC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97EDC60-1E7F-EDCD-E976-CDA713C9DAEB}"/>
              </a:ext>
            </a:extLst>
          </p:cNvPr>
          <p:cNvSpPr txBox="1"/>
          <p:nvPr/>
        </p:nvSpPr>
        <p:spPr>
          <a:xfrm>
            <a:off x="7924800" y="4186297"/>
            <a:ext cx="6112933" cy="2062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chu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mùn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khoáng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A65AC"/>
                </a:solidFill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2A65AC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91335FA-91AE-6BF3-63CF-5C3516C80221}"/>
              </a:ext>
            </a:extLst>
          </p:cNvPr>
          <p:cNvSpPr txBox="1"/>
          <p:nvPr/>
        </p:nvSpPr>
        <p:spPr>
          <a:xfrm>
            <a:off x="7636934" y="6618982"/>
            <a:ext cx="6536266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⇒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nghiêm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7412846C-68F8-DA92-AE5D-8F18AA450711}"/>
              </a:ext>
            </a:extLst>
          </p:cNvPr>
          <p:cNvSpPr/>
          <p:nvPr/>
        </p:nvSpPr>
        <p:spPr>
          <a:xfrm>
            <a:off x="7196667" y="795879"/>
            <a:ext cx="372534" cy="27515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xmlns="" id="{FC3D395D-8BA4-4C9A-0F5F-62D244DD5548}"/>
              </a:ext>
            </a:extLst>
          </p:cNvPr>
          <p:cNvSpPr/>
          <p:nvPr/>
        </p:nvSpPr>
        <p:spPr>
          <a:xfrm>
            <a:off x="7162800" y="2010841"/>
            <a:ext cx="372534" cy="27515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xmlns="" id="{40F96C6A-3E3D-EDD0-DC7F-75BFF79140E3}"/>
              </a:ext>
            </a:extLst>
          </p:cNvPr>
          <p:cNvSpPr/>
          <p:nvPr/>
        </p:nvSpPr>
        <p:spPr>
          <a:xfrm>
            <a:off x="7171266" y="3372023"/>
            <a:ext cx="372534" cy="27515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xmlns="" id="{B3A36EA6-82EF-3E68-F800-54327DBD2EE3}"/>
              </a:ext>
            </a:extLst>
          </p:cNvPr>
          <p:cNvSpPr/>
          <p:nvPr/>
        </p:nvSpPr>
        <p:spPr>
          <a:xfrm>
            <a:off x="7162800" y="4876800"/>
            <a:ext cx="372534" cy="27515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13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1000" y="391922"/>
            <a:ext cx="5257800" cy="762000"/>
          </a:xfrm>
          <a:prstGeom prst="rect">
            <a:avLst/>
          </a:prstGeom>
          <a:solidFill>
            <a:srgbClr val="3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68B45D-9B70-F2D6-637F-F39AC35C77C7}"/>
              </a:ext>
            </a:extLst>
          </p:cNvPr>
          <p:cNvSpPr txBox="1"/>
          <p:nvPr/>
        </p:nvSpPr>
        <p:spPr>
          <a:xfrm>
            <a:off x="2438400" y="1271794"/>
            <a:ext cx="8991600" cy="558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7E2A826-CC75-3BE9-580A-B2EA2797AFA7}"/>
              </a:ext>
            </a:extLst>
          </p:cNvPr>
          <p:cNvSpPr/>
          <p:nvPr/>
        </p:nvSpPr>
        <p:spPr>
          <a:xfrm>
            <a:off x="609600" y="1937765"/>
            <a:ext cx="13411200" cy="58999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519AC1-1D0A-73DE-8A9A-EA0D3F9DCEDB}"/>
              </a:ext>
            </a:extLst>
          </p:cNvPr>
          <p:cNvSpPr txBox="1"/>
          <p:nvPr/>
        </p:nvSpPr>
        <p:spPr>
          <a:xfrm>
            <a:off x="2133600" y="2667000"/>
            <a:ext cx="10706100" cy="3931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nitơ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  <a:spcAft>
                <a:spcPts val="800"/>
              </a:spcAft>
            </a:pP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  <a:spcAft>
                <a:spcPts val="800"/>
              </a:spcAft>
            </a:pP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859343B-C00B-D601-6968-4854F5EECEC8}"/>
              </a:ext>
            </a:extLst>
          </p:cNvPr>
          <p:cNvSpPr/>
          <p:nvPr/>
        </p:nvSpPr>
        <p:spPr>
          <a:xfrm>
            <a:off x="2478024" y="3276600"/>
            <a:ext cx="533400" cy="5354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25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8" grpId="0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1000" y="391922"/>
            <a:ext cx="5257800" cy="762000"/>
          </a:xfrm>
          <a:prstGeom prst="rect">
            <a:avLst/>
          </a:prstGeom>
          <a:solidFill>
            <a:srgbClr val="3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68B45D-9B70-F2D6-637F-F39AC35C77C7}"/>
              </a:ext>
            </a:extLst>
          </p:cNvPr>
          <p:cNvSpPr txBox="1"/>
          <p:nvPr/>
        </p:nvSpPr>
        <p:spPr>
          <a:xfrm>
            <a:off x="2438400" y="1271794"/>
            <a:ext cx="89916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7E2A826-CC75-3BE9-580A-B2EA2797AFA7}"/>
              </a:ext>
            </a:extLst>
          </p:cNvPr>
          <p:cNvSpPr/>
          <p:nvPr/>
        </p:nvSpPr>
        <p:spPr>
          <a:xfrm>
            <a:off x="609600" y="1937765"/>
            <a:ext cx="13411200" cy="58999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859343B-C00B-D601-6968-4854F5EECEC8}"/>
              </a:ext>
            </a:extLst>
          </p:cNvPr>
          <p:cNvSpPr/>
          <p:nvPr/>
        </p:nvSpPr>
        <p:spPr>
          <a:xfrm>
            <a:off x="7162800" y="2895600"/>
            <a:ext cx="533400" cy="5354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6557D6-9688-E1BC-6F02-87892F085618}"/>
              </a:ext>
            </a:extLst>
          </p:cNvPr>
          <p:cNvSpPr txBox="1"/>
          <p:nvPr/>
        </p:nvSpPr>
        <p:spPr>
          <a:xfrm>
            <a:off x="1409700" y="2270821"/>
            <a:ext cx="12458700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2: Thành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Saccarose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             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Protein.        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Cellulose.	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Phospho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            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90C634-02C6-7DAF-0D87-EA252136A730}"/>
              </a:ext>
            </a:extLst>
          </p:cNvPr>
          <p:cNvSpPr txBox="1"/>
          <p:nvPr/>
        </p:nvSpPr>
        <p:spPr>
          <a:xfrm>
            <a:off x="1371600" y="3711827"/>
            <a:ext cx="11849100" cy="3726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Cho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đặc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indent="426720" algn="just">
              <a:lnSpc>
                <a:spcPct val="115000"/>
              </a:lnSpc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vi.		   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indent="426720" algn="just">
              <a:lnSpc>
                <a:spcPct val="115000"/>
              </a:lnSpc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indent="426720" algn="just">
              <a:lnSpc>
                <a:spcPct val="115000"/>
              </a:lnSpc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III. Sinh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indent="426720" algn="just">
              <a:lnSpc>
                <a:spcPct val="115000"/>
              </a:lnSpc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Aft>
                <a:spcPts val="800"/>
              </a:spcAft>
            </a:pP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đặc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nghê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̣ vi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800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A.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1.		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2.		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3.			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4.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F03F6F6-B689-E15E-2806-949A70885BB3}"/>
              </a:ext>
            </a:extLst>
          </p:cNvPr>
          <p:cNvSpPr/>
          <p:nvPr/>
        </p:nvSpPr>
        <p:spPr>
          <a:xfrm>
            <a:off x="10425684" y="6909332"/>
            <a:ext cx="533400" cy="5354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77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12" grpId="0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1000" y="391922"/>
            <a:ext cx="5257800" cy="762000"/>
          </a:xfrm>
          <a:prstGeom prst="rect">
            <a:avLst/>
          </a:prstGeom>
          <a:solidFill>
            <a:srgbClr val="3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68B45D-9B70-F2D6-637F-F39AC35C77C7}"/>
              </a:ext>
            </a:extLst>
          </p:cNvPr>
          <p:cNvSpPr txBox="1"/>
          <p:nvPr/>
        </p:nvSpPr>
        <p:spPr>
          <a:xfrm>
            <a:off x="2438400" y="1271794"/>
            <a:ext cx="899160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7E2A826-CC75-3BE9-580A-B2EA2797AFA7}"/>
              </a:ext>
            </a:extLst>
          </p:cNvPr>
          <p:cNvSpPr/>
          <p:nvPr/>
        </p:nvSpPr>
        <p:spPr>
          <a:xfrm>
            <a:off x="609600" y="1937765"/>
            <a:ext cx="13411200" cy="58999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859343B-C00B-D601-6968-4854F5EECEC8}"/>
              </a:ext>
            </a:extLst>
          </p:cNvPr>
          <p:cNvSpPr/>
          <p:nvPr/>
        </p:nvSpPr>
        <p:spPr>
          <a:xfrm>
            <a:off x="1752600" y="4112792"/>
            <a:ext cx="533400" cy="5354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BDFF9E-9ED2-49F8-1AE7-B20CBC1DC746}"/>
              </a:ext>
            </a:extLst>
          </p:cNvPr>
          <p:cNvSpPr txBox="1"/>
          <p:nvPr/>
        </p:nvSpPr>
        <p:spPr>
          <a:xfrm>
            <a:off x="1327150" y="2411494"/>
            <a:ext cx="11976100" cy="4962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4: 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bón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indent="42672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bón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phối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trộn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r>
              <a:rPr lang="en-US" sz="28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hoặc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hữu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80" marR="30480" indent="42672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B.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bón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chủng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đạm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0480" marR="30480" indent="42672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bón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đạm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lân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cellulose,…</a:t>
            </a:r>
            <a:endParaRPr lang="en-US" sz="2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indent="42672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bón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nhiều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nổi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bật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đảm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bảo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toàn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đất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trồng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1000" y="391922"/>
            <a:ext cx="5257800" cy="762000"/>
          </a:xfrm>
          <a:prstGeom prst="rect">
            <a:avLst/>
          </a:prstGeom>
          <a:solidFill>
            <a:srgbClr val="3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68B45D-9B70-F2D6-637F-F39AC35C77C7}"/>
              </a:ext>
            </a:extLst>
          </p:cNvPr>
          <p:cNvSpPr txBox="1"/>
          <p:nvPr/>
        </p:nvSpPr>
        <p:spPr>
          <a:xfrm>
            <a:off x="2438400" y="1271794"/>
            <a:ext cx="89916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7E2A826-CC75-3BE9-580A-B2EA2797AFA7}"/>
              </a:ext>
            </a:extLst>
          </p:cNvPr>
          <p:cNvSpPr/>
          <p:nvPr/>
        </p:nvSpPr>
        <p:spPr>
          <a:xfrm>
            <a:off x="609600" y="1937765"/>
            <a:ext cx="13411200" cy="58999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859343B-C00B-D601-6968-4854F5EECEC8}"/>
              </a:ext>
            </a:extLst>
          </p:cNvPr>
          <p:cNvSpPr/>
          <p:nvPr/>
        </p:nvSpPr>
        <p:spPr>
          <a:xfrm>
            <a:off x="6377940" y="3708932"/>
            <a:ext cx="533400" cy="5354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3C9B15-2404-4C12-D4D4-44B561DD30BF}"/>
              </a:ext>
            </a:extLst>
          </p:cNvPr>
          <p:cNvSpPr txBox="1"/>
          <p:nvPr/>
        </p:nvSpPr>
        <p:spPr>
          <a:xfrm>
            <a:off x="1219200" y="2497476"/>
            <a:ext cx="12420600" cy="1744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lang="en-US" sz="2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		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213664-A0F2-22E3-54E1-0DA275FAD624}"/>
              </a:ext>
            </a:extLst>
          </p:cNvPr>
          <p:cNvSpPr txBox="1"/>
          <p:nvPr/>
        </p:nvSpPr>
        <p:spPr>
          <a:xfrm>
            <a:off x="1219200" y="4961276"/>
            <a:ext cx="12115800" cy="1744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6: </a:t>
            </a:r>
            <a:r>
              <a:rPr lang="en-US" sz="28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Lĩnh</a:t>
            </a: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vực</a:t>
            </a: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ít</a:t>
            </a: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nghê</a:t>
            </a: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̣ vi </a:t>
            </a:r>
            <a:r>
              <a:rPr lang="en-US" sz="28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indent="42672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			</a:t>
            </a: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indent="42672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nghê</a:t>
            </a:r>
            <a:r>
              <a:rPr lang="en-US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tin.		</a:t>
            </a: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nghê</a:t>
            </a:r>
            <a:r>
              <a:rPr lang="en-US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r>
              <a:rPr lang="en-US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001D4A9-9FDD-A569-2203-7510CC0912B1}"/>
              </a:ext>
            </a:extLst>
          </p:cNvPr>
          <p:cNvSpPr/>
          <p:nvPr/>
        </p:nvSpPr>
        <p:spPr>
          <a:xfrm>
            <a:off x="1578864" y="6170192"/>
            <a:ext cx="533400" cy="5354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71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11" grpId="0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1000" y="391922"/>
            <a:ext cx="5257800" cy="762000"/>
          </a:xfrm>
          <a:prstGeom prst="rect">
            <a:avLst/>
          </a:prstGeom>
          <a:solidFill>
            <a:srgbClr val="3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68B45D-9B70-F2D6-637F-F39AC35C77C7}"/>
              </a:ext>
            </a:extLst>
          </p:cNvPr>
          <p:cNvSpPr txBox="1"/>
          <p:nvPr/>
        </p:nvSpPr>
        <p:spPr>
          <a:xfrm>
            <a:off x="2438400" y="1271794"/>
            <a:ext cx="89916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7E2A826-CC75-3BE9-580A-B2EA2797AFA7}"/>
              </a:ext>
            </a:extLst>
          </p:cNvPr>
          <p:cNvSpPr/>
          <p:nvPr/>
        </p:nvSpPr>
        <p:spPr>
          <a:xfrm>
            <a:off x="609600" y="1937765"/>
            <a:ext cx="13411200" cy="58999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859343B-C00B-D601-6968-4854F5EECEC8}"/>
              </a:ext>
            </a:extLst>
          </p:cNvPr>
          <p:cNvSpPr/>
          <p:nvPr/>
        </p:nvSpPr>
        <p:spPr>
          <a:xfrm>
            <a:off x="10439400" y="6855992"/>
            <a:ext cx="533400" cy="5354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BFE1B4-70FB-70BB-5D37-B7BCB8B437D7}"/>
              </a:ext>
            </a:extLst>
          </p:cNvPr>
          <p:cNvSpPr txBox="1"/>
          <p:nvPr/>
        </p:nvSpPr>
        <p:spPr>
          <a:xfrm>
            <a:off x="1363980" y="2366178"/>
            <a:ext cx="12039600" cy="5025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71450" algn="l"/>
                <a:tab pos="1714500" algn="l"/>
                <a:tab pos="3314700" algn="l"/>
                <a:tab pos="4800600" algn="l"/>
              </a:tabLst>
            </a:pPr>
            <a:r>
              <a:rPr lang="en-US" sz="2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7: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71450" algn="l"/>
                <a:tab pos="1714500" algn="l"/>
                <a:tab pos="3314700" algn="l"/>
                <a:tab pos="4800600" algn="l"/>
              </a:tabLst>
            </a:pP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I. Con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chủng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xạ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mốc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71450" algn="l"/>
                <a:tab pos="1714500" algn="l"/>
                <a:tab pos="3314700" algn="l"/>
                <a:tab pos="4800600" algn="l"/>
              </a:tabLst>
            </a:pP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vaccine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71450" algn="l"/>
                <a:tab pos="1714500" algn="l"/>
                <a:tab pos="3314700" algn="l"/>
                <a:tab pos="4800600" algn="l"/>
              </a:tabLst>
            </a:pP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men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71450" algn="l"/>
                <a:tab pos="1714500" algn="l"/>
                <a:tab pos="3314700" algn="l"/>
                <a:tab pos="4800600" algn="l"/>
              </a:tabLst>
            </a:pP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IV.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71450" algn="l"/>
                <a:tab pos="1714500" algn="l"/>
                <a:tab pos="3314700" algn="l"/>
                <a:tab pos="4800600" algn="l"/>
              </a:tabLst>
            </a:pP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A. 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		</a:t>
            </a: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			</a:t>
            </a: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		</a:t>
            </a: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5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1000" y="391922"/>
            <a:ext cx="5257800" cy="762000"/>
          </a:xfrm>
          <a:prstGeom prst="rect">
            <a:avLst/>
          </a:prstGeom>
          <a:solidFill>
            <a:srgbClr val="3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68B45D-9B70-F2D6-637F-F39AC35C77C7}"/>
              </a:ext>
            </a:extLst>
          </p:cNvPr>
          <p:cNvSpPr txBox="1"/>
          <p:nvPr/>
        </p:nvSpPr>
        <p:spPr>
          <a:xfrm>
            <a:off x="2438400" y="1271794"/>
            <a:ext cx="89916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7E2A826-CC75-3BE9-580A-B2EA2797AFA7}"/>
              </a:ext>
            </a:extLst>
          </p:cNvPr>
          <p:cNvSpPr/>
          <p:nvPr/>
        </p:nvSpPr>
        <p:spPr>
          <a:xfrm>
            <a:off x="609600" y="1937765"/>
            <a:ext cx="13411200" cy="58999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859343B-C00B-D601-6968-4854F5EECEC8}"/>
              </a:ext>
            </a:extLst>
          </p:cNvPr>
          <p:cNvSpPr/>
          <p:nvPr/>
        </p:nvSpPr>
        <p:spPr>
          <a:xfrm>
            <a:off x="3429000" y="7081266"/>
            <a:ext cx="533400" cy="5354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3D680AC-3ECA-662A-B637-901CC564FD72}"/>
              </a:ext>
            </a:extLst>
          </p:cNvPr>
          <p:cNvSpPr txBox="1"/>
          <p:nvPr/>
        </p:nvSpPr>
        <p:spPr>
          <a:xfrm>
            <a:off x="1200150" y="2107472"/>
            <a:ext cx="8248650" cy="5560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71450" algn="l"/>
                <a:tab pos="1714500" algn="l"/>
                <a:tab pos="3314700" algn="l"/>
                <a:tab pos="4800600" algn="l"/>
              </a:tabLst>
            </a:pPr>
            <a:r>
              <a:rPr lang="en-US" sz="2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8: </a:t>
            </a:r>
            <a:r>
              <a:rPr lang="vi-VN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Cho hình ảnh về thuốc trừ sâu sinh học</a:t>
            </a: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71450" algn="l"/>
                <a:tab pos="1714500" algn="l"/>
                <a:tab pos="3314700" algn="l"/>
                <a:tab pos="4800600" algn="l"/>
              </a:tabLst>
            </a:pP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71450" algn="l"/>
                <a:tab pos="1714500" algn="l"/>
                <a:tab pos="3314700" algn="l"/>
                <a:tab pos="4800600" algn="l"/>
              </a:tabLst>
            </a:pP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71450" algn="l"/>
                <a:tab pos="1714500" algn="l"/>
                <a:tab pos="3314700" algn="l"/>
                <a:tab pos="4800600" algn="l"/>
              </a:tabLst>
            </a:pP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71450" algn="l"/>
                <a:tab pos="1714500" algn="l"/>
                <a:tab pos="3314700" algn="l"/>
                <a:tab pos="4800600" algn="l"/>
              </a:tabLst>
            </a:pP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IV.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71450" algn="l"/>
                <a:tab pos="1714500" algn="l"/>
                <a:tab pos="3314700" algn="l"/>
                <a:tab pos="4800600" algn="l"/>
              </a:tabLst>
            </a:pP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	       </a:t>
            </a: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	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	           </a:t>
            </a: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Graphical user interface, text, applicationDescription automatically generated">
            <a:extLst>
              <a:ext uri="{FF2B5EF4-FFF2-40B4-BE49-F238E27FC236}">
                <a16:creationId xmlns:a16="http://schemas.microsoft.com/office/drawing/2014/main" xmlns="" id="{AF3BAFCC-2CA1-8ABA-48CC-EE0288A5CB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4" t="31467" r="54851" b="33594"/>
          <a:stretch/>
        </p:blipFill>
        <p:spPr bwMode="auto">
          <a:xfrm>
            <a:off x="9517380" y="2425716"/>
            <a:ext cx="4495800" cy="41573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80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5F740A-767E-4B6C-3173-C9FB1BB7C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7"/>
            <a:ext cx="14630400" cy="8225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1BD8BA2-8F25-2BC2-FC91-C7579CE4A6D2}"/>
              </a:ext>
            </a:extLst>
          </p:cNvPr>
          <p:cNvSpPr txBox="1"/>
          <p:nvPr/>
        </p:nvSpPr>
        <p:spPr>
          <a:xfrm>
            <a:off x="6828367" y="1799034"/>
            <a:ext cx="6087752" cy="39159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	</a:t>
            </a:r>
            <a:r>
              <a:rPr lang="vi-VN" sz="3200" b="1" i="1" kern="0" dirty="0">
                <a:solidFill>
                  <a:srgbClr val="000000"/>
                </a:solidFill>
                <a:latin typeface="Calibri(body)"/>
                <a:ea typeface="Calibri" panose="020F0502020204030204" pitchFamily="34" charset="0"/>
                <a:cs typeface="Arial"/>
                <a:sym typeface="Arial"/>
              </a:rPr>
              <a:t>Hãy lựa chọn một ngành nghề liên quan đến công nghệ vi sinh vật mà em quan tâm và cho biết em cần chuẩn bị kiến thức, </a:t>
            </a:r>
            <a:endParaRPr lang="en-US" sz="3200" b="1" i="1" kern="0" dirty="0">
              <a:solidFill>
                <a:srgbClr val="000000"/>
              </a:solidFill>
              <a:latin typeface="Calibri(body)"/>
              <a:ea typeface="Calibri" panose="020F0502020204030204" pitchFamily="34" charset="0"/>
              <a:cs typeface="Arial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r>
              <a:rPr lang="vi-VN" sz="3200" b="1" i="1" kern="0" dirty="0">
                <a:solidFill>
                  <a:srgbClr val="000000"/>
                </a:solidFill>
                <a:latin typeface="Calibri(body)"/>
                <a:ea typeface="Calibri" panose="020F0502020204030204" pitchFamily="34" charset="0"/>
                <a:cs typeface="Arial"/>
                <a:sym typeface="Arial"/>
              </a:rPr>
              <a:t>kĩ năng gì để làm tốt công việc của ngành nghề đó?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E9112AF-A0A0-D5A5-ED49-0D06CA350603}"/>
              </a:ext>
            </a:extLst>
          </p:cNvPr>
          <p:cNvSpPr/>
          <p:nvPr/>
        </p:nvSpPr>
        <p:spPr>
          <a:xfrm>
            <a:off x="4191000" y="391922"/>
            <a:ext cx="5257800" cy="762000"/>
          </a:xfrm>
          <a:prstGeom prst="rect">
            <a:avLst/>
          </a:prstGeom>
          <a:solidFill>
            <a:srgbClr val="3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35">
            <a:extLst>
              <a:ext uri="{FF2B5EF4-FFF2-40B4-BE49-F238E27FC236}">
                <a16:creationId xmlns:a16="http://schemas.microsoft.com/office/drawing/2014/main" xmlns="" id="{72AF1FEA-0E7D-F23D-8E95-154EF3CDB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086610" y="1769408"/>
            <a:ext cx="1483514" cy="78221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4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BA3586-709F-90EB-EA85-4CE8F34A8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71" t="59288" r="12500" b="33301"/>
          <a:stretch/>
        </p:blipFill>
        <p:spPr>
          <a:xfrm>
            <a:off x="7086600" y="2209801"/>
            <a:ext cx="56388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B89A85-37E0-2565-2AFD-333C9961E81C}"/>
              </a:ext>
            </a:extLst>
          </p:cNvPr>
          <p:cNvSpPr txBox="1"/>
          <p:nvPr/>
        </p:nvSpPr>
        <p:spPr>
          <a:xfrm>
            <a:off x="6858000" y="2117811"/>
            <a:ext cx="6248400" cy="3490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i="1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Vai </a:t>
            </a:r>
            <a:r>
              <a:rPr lang="en-US" sz="3200" i="1" spc="-3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i="1" spc="-3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</a:pPr>
            <a:r>
              <a:rPr lang="en-US" sz="3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Quy </a:t>
            </a:r>
            <a:r>
              <a:rPr lang="en-US" sz="32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0271833-11F5-7662-D8D9-10EC57C7E3A4}"/>
              </a:ext>
            </a:extLst>
          </p:cNvPr>
          <p:cNvSpPr/>
          <p:nvPr/>
        </p:nvSpPr>
        <p:spPr>
          <a:xfrm>
            <a:off x="4191000" y="391922"/>
            <a:ext cx="5257800" cy="762000"/>
          </a:xfrm>
          <a:prstGeom prst="rect">
            <a:avLst/>
          </a:prstGeom>
          <a:solidFill>
            <a:srgbClr val="36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7" name="Picture 35">
            <a:extLst>
              <a:ext uri="{FF2B5EF4-FFF2-40B4-BE49-F238E27FC236}">
                <a16:creationId xmlns:a16="http://schemas.microsoft.com/office/drawing/2014/main" xmlns="" id="{35D09FA6-D330-126F-65A6-E323C86A7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086610" y="1769408"/>
            <a:ext cx="1483514" cy="78221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63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7CD804E1-13CF-D159-86BF-78425AF39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8784"/>
          <a:stretch/>
        </p:blipFill>
        <p:spPr>
          <a:xfrm>
            <a:off x="385877" y="400507"/>
            <a:ext cx="13858646" cy="742858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820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B5EF040-390F-135D-15D2-27B6C1C6C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8" name="Google Shape;185;p30">
            <a:extLst>
              <a:ext uri="{FF2B5EF4-FFF2-40B4-BE49-F238E27FC236}">
                <a16:creationId xmlns:a16="http://schemas.microsoft.com/office/drawing/2014/main" xmlns="" id="{97D35C6A-F64A-A820-B037-058D62C61F0F}"/>
              </a:ext>
            </a:extLst>
          </p:cNvPr>
          <p:cNvSpPr txBox="1">
            <a:spLocks/>
          </p:cNvSpPr>
          <p:nvPr/>
        </p:nvSpPr>
        <p:spPr>
          <a:xfrm>
            <a:off x="4876800" y="2895600"/>
            <a:ext cx="5181600" cy="295705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130622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BÀI 26: </a:t>
            </a:r>
            <a:br>
              <a:rPr lang="en-US" sz="5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6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CÔNG NGHỆ VI SINH VẬT </a:t>
            </a:r>
            <a:endParaRPr lang="en-US" sz="54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1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E6FCD46-5CC3-9840-0F19-E52C6B9C3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9ED25A-2A5E-35E7-EECD-8DB25F3BADE0}"/>
              </a:ext>
            </a:extLst>
          </p:cNvPr>
          <p:cNvSpPr txBox="1"/>
          <p:nvPr/>
        </p:nvSpPr>
        <p:spPr>
          <a:xfrm>
            <a:off x="3200400" y="418340"/>
            <a:ext cx="8534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BÀI 26: CÔNG NGHỆ VI SINH VẬT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E8018F0-9051-EE81-8643-E927E93E8402}"/>
              </a:ext>
            </a:extLst>
          </p:cNvPr>
          <p:cNvSpPr/>
          <p:nvPr/>
        </p:nvSpPr>
        <p:spPr>
          <a:xfrm>
            <a:off x="1828800" y="1946911"/>
            <a:ext cx="11277600" cy="518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207;p32">
            <a:extLst>
              <a:ext uri="{FF2B5EF4-FFF2-40B4-BE49-F238E27FC236}">
                <a16:creationId xmlns:a16="http://schemas.microsoft.com/office/drawing/2014/main" xmlns="" id="{77D4BB53-4783-D9A3-1C97-C74089654D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70461" y="2133600"/>
            <a:ext cx="4713874" cy="8275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" sz="3400" b="1" dirty="0">
                <a:solidFill>
                  <a:srgbClr val="0070C0"/>
                </a:solidFill>
                <a:cs typeface="Times New Roman" panose="02020603050405020304" pitchFamily="18" charset="0"/>
              </a:rPr>
              <a:t>ỘI DUNG BÀI HỌC:</a:t>
            </a:r>
            <a:endParaRPr sz="3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Google Shape;209;p32">
            <a:extLst>
              <a:ext uri="{FF2B5EF4-FFF2-40B4-BE49-F238E27FC236}">
                <a16:creationId xmlns:a16="http://schemas.microsoft.com/office/drawing/2014/main" xmlns="" id="{0F79F2A5-010F-20C2-B72A-DB689A3342DB}"/>
              </a:ext>
            </a:extLst>
          </p:cNvPr>
          <p:cNvSpPr txBox="1">
            <a:spLocks/>
          </p:cNvSpPr>
          <p:nvPr/>
        </p:nvSpPr>
        <p:spPr>
          <a:xfrm>
            <a:off x="1780446" y="2974585"/>
            <a:ext cx="9882797" cy="1031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130622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  <a:ea typeface="Calibri" panose="020F0502020204030204" pitchFamily="34" charset="0"/>
              </a:rPr>
              <a:t>I.  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Một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số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thành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tựu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hiện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đại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của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công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nghệ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vi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sinh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vật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endParaRPr lang="en-US" sz="3200" b="1" dirty="0">
              <a:latin typeface="+mn-lt"/>
            </a:endParaRPr>
          </a:p>
        </p:txBody>
      </p:sp>
      <p:sp>
        <p:nvSpPr>
          <p:cNvPr id="11" name="Google Shape;212;p32">
            <a:extLst>
              <a:ext uri="{FF2B5EF4-FFF2-40B4-BE49-F238E27FC236}">
                <a16:creationId xmlns:a16="http://schemas.microsoft.com/office/drawing/2014/main" xmlns="" id="{0DE75D96-DFB9-3B0E-5C2A-7DA977C52FC8}"/>
              </a:ext>
            </a:extLst>
          </p:cNvPr>
          <p:cNvSpPr txBox="1">
            <a:spLocks/>
          </p:cNvSpPr>
          <p:nvPr/>
        </p:nvSpPr>
        <p:spPr>
          <a:xfrm>
            <a:off x="1828800" y="5764430"/>
            <a:ext cx="10238646" cy="7915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130622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  <a:ea typeface="Calibri" panose="020F0502020204030204" pitchFamily="34" charset="0"/>
              </a:rPr>
              <a:t>IV. 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Dự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án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tìm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hiểu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về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các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sản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phẩm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công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nghệ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vi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sinh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vật</a:t>
            </a:r>
            <a:endParaRPr lang="en-US" sz="3200" b="1" dirty="0">
              <a:latin typeface="+mn-lt"/>
            </a:endParaRPr>
          </a:p>
        </p:txBody>
      </p:sp>
      <p:sp>
        <p:nvSpPr>
          <p:cNvPr id="12" name="Google Shape;215;p32">
            <a:extLst>
              <a:ext uri="{FF2B5EF4-FFF2-40B4-BE49-F238E27FC236}">
                <a16:creationId xmlns:a16="http://schemas.microsoft.com/office/drawing/2014/main" xmlns="" id="{CB5A8259-500C-E8BA-A09D-6E6332917CB3}"/>
              </a:ext>
            </a:extLst>
          </p:cNvPr>
          <p:cNvSpPr txBox="1">
            <a:spLocks/>
          </p:cNvSpPr>
          <p:nvPr/>
        </p:nvSpPr>
        <p:spPr>
          <a:xfrm>
            <a:off x="1782419" y="3965185"/>
            <a:ext cx="10361227" cy="7915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130622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  <a:ea typeface="Calibri" panose="020F0502020204030204" pitchFamily="34" charset="0"/>
              </a:rPr>
              <a:t>II. 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Một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số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ngành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nghề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liên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quan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đến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công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nghệ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vi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sinh</a:t>
            </a:r>
            <a:r>
              <a:rPr lang="en-US" sz="32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n-lt"/>
                <a:ea typeface="Calibri" panose="020F0502020204030204" pitchFamily="34" charset="0"/>
              </a:rPr>
              <a:t>vật</a:t>
            </a:r>
            <a:endParaRPr lang="en-US" sz="3200" b="1" dirty="0">
              <a:latin typeface="+mn-lt"/>
            </a:endParaRPr>
          </a:p>
        </p:txBody>
      </p:sp>
      <p:sp>
        <p:nvSpPr>
          <p:cNvPr id="13" name="Google Shape;221;p32">
            <a:extLst>
              <a:ext uri="{FF2B5EF4-FFF2-40B4-BE49-F238E27FC236}">
                <a16:creationId xmlns:a16="http://schemas.microsoft.com/office/drawing/2014/main" xmlns="" id="{4675838B-E5D2-DB09-9C40-F1720F65B7ED}"/>
              </a:ext>
            </a:extLst>
          </p:cNvPr>
          <p:cNvSpPr txBox="1">
            <a:spLocks/>
          </p:cNvSpPr>
          <p:nvPr/>
        </p:nvSpPr>
        <p:spPr>
          <a:xfrm>
            <a:off x="1981200" y="4970182"/>
            <a:ext cx="10972800" cy="8676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130622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  <a:ea typeface="Calibri" panose="020F0502020204030204" pitchFamily="34" charset="0"/>
              </a:rPr>
              <a:t>III. T</a:t>
            </a:r>
            <a:r>
              <a:rPr lang="vi-VN" sz="3200" b="1" dirty="0">
                <a:latin typeface="+mn-lt"/>
                <a:ea typeface="Calibri" panose="020F0502020204030204" pitchFamily="34" charset="0"/>
              </a:rPr>
              <a:t>riển vọng của công nghệ vi sinh vật trong tương lai</a:t>
            </a:r>
            <a:endParaRPr lang="vi-VN" sz="3200" b="1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95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79FE20-EFFE-849C-5079-3FA6615D0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55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16D044C-30A2-042C-D570-6BEAA80C4A4C}"/>
              </a:ext>
            </a:extLst>
          </p:cNvPr>
          <p:cNvSpPr/>
          <p:nvPr/>
        </p:nvSpPr>
        <p:spPr>
          <a:xfrm>
            <a:off x="1554248" y="228600"/>
            <a:ext cx="11353800" cy="9061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I. MỘT SỐ THÀNH TỰU HIỆN ĐẠI CỦA CÔNG NGHỆ VI SINH VẬT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763720-9119-2DC0-6D92-6B59D0C298DF}"/>
              </a:ext>
            </a:extLst>
          </p:cNvPr>
          <p:cNvSpPr/>
          <p:nvPr/>
        </p:nvSpPr>
        <p:spPr>
          <a:xfrm>
            <a:off x="990600" y="1371600"/>
            <a:ext cx="12801600" cy="6400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AA8D80-A19B-FF4F-43AA-8E3F4A694F28}"/>
              </a:ext>
            </a:extLst>
          </p:cNvPr>
          <p:cNvSpPr txBox="1"/>
          <p:nvPr/>
        </p:nvSpPr>
        <p:spPr>
          <a:xfrm>
            <a:off x="1600200" y="1575406"/>
            <a:ext cx="11336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K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hái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khoa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97C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34FD45-80C2-730E-E465-267D6CCCB6D7}"/>
              </a:ext>
            </a:extLst>
          </p:cNvPr>
          <p:cNvSpPr txBox="1"/>
          <p:nvPr/>
        </p:nvSpPr>
        <p:spPr>
          <a:xfrm>
            <a:off x="1554248" y="3113901"/>
            <a:ext cx="11780752" cy="379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spc="-3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3200" b="1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spc="-3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spc="-30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b="1" spc="-30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spc="-3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631862-B61F-DCEC-3A71-094757D6F5F1}"/>
              </a:ext>
            </a:extLst>
          </p:cNvPr>
          <p:cNvSpPr txBox="1"/>
          <p:nvPr/>
        </p:nvSpPr>
        <p:spPr>
          <a:xfrm>
            <a:off x="2738352" y="2529126"/>
            <a:ext cx="8975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635"/>
                </a:solidFill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7635"/>
                </a:solidFill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Picture 35">
            <a:extLst>
              <a:ext uri="{FF2B5EF4-FFF2-40B4-BE49-F238E27FC236}">
                <a16:creationId xmlns:a16="http://schemas.microsoft.com/office/drawing/2014/main" xmlns="" id="{6CBC4B9B-FF38-0C5D-0D96-C09C81E66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97838" y="2353848"/>
            <a:ext cx="1483514" cy="78221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12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79FE20-EFFE-849C-5079-3FA6615D0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216"/>
            <a:ext cx="14630400" cy="82255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16D044C-30A2-042C-D570-6BEAA80C4A4C}"/>
              </a:ext>
            </a:extLst>
          </p:cNvPr>
          <p:cNvSpPr/>
          <p:nvPr/>
        </p:nvSpPr>
        <p:spPr>
          <a:xfrm>
            <a:off x="1554248" y="228600"/>
            <a:ext cx="11353800" cy="9061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I. MỘT SỐ THÀNH TỰU HIỆN ĐẠI CỦA CÔNG NGHỆ VI SINH VẬT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763720-9119-2DC0-6D92-6B59D0C298DF}"/>
              </a:ext>
            </a:extLst>
          </p:cNvPr>
          <p:cNvSpPr/>
          <p:nvPr/>
        </p:nvSpPr>
        <p:spPr>
          <a:xfrm>
            <a:off x="990600" y="1371600"/>
            <a:ext cx="12801600" cy="6400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AA8D80-A19B-FF4F-43AA-8E3F4A694F28}"/>
              </a:ext>
            </a:extLst>
          </p:cNvPr>
          <p:cNvSpPr txBox="1"/>
          <p:nvPr/>
        </p:nvSpPr>
        <p:spPr>
          <a:xfrm>
            <a:off x="1600200" y="1575406"/>
            <a:ext cx="11336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7CC"/>
                </a:solidFill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7CC"/>
                </a:solidFill>
                <a:cs typeface="Times New Roman" panose="02020603050405020304" pitchFamily="18" charset="0"/>
              </a:rPr>
              <a:t>K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hái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khoa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7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97C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34FD45-80C2-730E-E465-267D6CCCB6D7}"/>
              </a:ext>
            </a:extLst>
          </p:cNvPr>
          <p:cNvSpPr txBox="1"/>
          <p:nvPr/>
        </p:nvSpPr>
        <p:spPr>
          <a:xfrm>
            <a:off x="1600200" y="2347496"/>
            <a:ext cx="11780752" cy="2460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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1" dirty="0">
                <a:effectLst/>
                <a:latin typeface="Calibri body"/>
                <a:ea typeface="Times New Roman" panose="02020603050405020304" pitchFamily="18" charset="0"/>
                <a:cs typeface="Times New Roman" panose="02020603050405020304" pitchFamily="18" charset="0"/>
              </a:rPr>
              <a:t>Công nghệ vi sinh là công nghệ sử dụng 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 body"/>
                <a:ea typeface="Times New Roman" panose="02020603050405020304" pitchFamily="18" charset="0"/>
                <a:cs typeface="Times New Roman" panose="02020603050405020304" pitchFamily="18" charset="0"/>
              </a:rPr>
              <a:t>.......(1)….. 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Calibri body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 smtClean="0">
                <a:effectLst/>
                <a:latin typeface="Calibri body"/>
                <a:ea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vi-VN" sz="3200" b="1" dirty="0">
                <a:effectLst/>
                <a:latin typeface="Calibri body"/>
                <a:ea typeface="Times New Roman" panose="02020603050405020304" pitchFamily="18" charset="0"/>
                <a:cs typeface="Times New Roman" panose="02020603050405020304" pitchFamily="18" charset="0"/>
              </a:rPr>
              <a:t>các dẫn xuất của chúng để tạo ra các 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 body"/>
                <a:ea typeface="Times New Roman" panose="02020603050405020304" pitchFamily="18" charset="0"/>
                <a:cs typeface="Times New Roman" panose="02020603050405020304" pitchFamily="18" charset="0"/>
              </a:rPr>
              <a:t>……(2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Calibri body"/>
                <a:ea typeface="Times New Roman" panose="02020603050405020304" pitchFamily="18" charset="0"/>
                <a:cs typeface="Times New Roman" panose="02020603050405020304" pitchFamily="18" charset="0"/>
              </a:rPr>
              <a:t>)…..    </a:t>
            </a:r>
            <a:r>
              <a:rPr lang="vi-VN" sz="3200" b="1" dirty="0" smtClean="0">
                <a:effectLst/>
                <a:latin typeface="Calibri body"/>
                <a:ea typeface="Times New Roman" panose="02020603050405020304" pitchFamily="18" charset="0"/>
                <a:cs typeface="Times New Roman" panose="02020603050405020304" pitchFamily="18" charset="0"/>
              </a:rPr>
              <a:t>phục </a:t>
            </a:r>
            <a:r>
              <a:rPr lang="vi-VN" sz="3200" b="1" dirty="0">
                <a:effectLst/>
                <a:latin typeface="Calibri body"/>
                <a:ea typeface="Times New Roman" panose="02020603050405020304" pitchFamily="18" charset="0"/>
                <a:cs typeface="Times New Roman" panose="02020603050405020304" pitchFamily="18" charset="0"/>
              </a:rPr>
              <a:t>vụ cho đời sống của </a:t>
            </a:r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……(3)……</a:t>
            </a:r>
            <a:r>
              <a: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8CA54AA-6A36-3A6C-C002-8CB745C4EBF6}"/>
              </a:ext>
            </a:extLst>
          </p:cNvPr>
          <p:cNvSpPr txBox="1"/>
          <p:nvPr/>
        </p:nvSpPr>
        <p:spPr>
          <a:xfrm>
            <a:off x="9982200" y="3044952"/>
            <a:ext cx="2886224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 body"/>
                <a:ea typeface="Times New Roman" panose="02020603050405020304" pitchFamily="18" charset="0"/>
                <a:cs typeface="Times New Roman" panose="02020603050405020304" pitchFamily="18" charset="0"/>
              </a:rPr>
              <a:t>vi sinh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 body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 body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200" b="1" dirty="0">
                <a:solidFill>
                  <a:srgbClr val="FF0000"/>
                </a:solidFill>
                <a:effectLst/>
                <a:latin typeface="Calibri body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Calibri body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EAE3CDC-5713-B07D-843B-0E7C94B4C404}"/>
              </a:ext>
            </a:extLst>
          </p:cNvPr>
          <p:cNvSpPr txBox="1"/>
          <p:nvPr/>
        </p:nvSpPr>
        <p:spPr>
          <a:xfrm>
            <a:off x="10058400" y="3581658"/>
            <a:ext cx="1981200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phẩm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FEE0978-EA03-E58B-5638-8BB716AB264B}"/>
              </a:ext>
            </a:extLst>
          </p:cNvPr>
          <p:cNvSpPr txBox="1"/>
          <p:nvPr/>
        </p:nvSpPr>
        <p:spPr>
          <a:xfrm>
            <a:off x="6705600" y="4165569"/>
            <a:ext cx="2133600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47C2A08-7455-DE54-B8FE-5E367EB12D3F}"/>
              </a:ext>
            </a:extLst>
          </p:cNvPr>
          <p:cNvSpPr txBox="1"/>
          <p:nvPr/>
        </p:nvSpPr>
        <p:spPr>
          <a:xfrm>
            <a:off x="1515533" y="5115357"/>
            <a:ext cx="800100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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31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5" grpId="0" animBg="1"/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6B1EAC-AF80-FEBC-A75C-C6F55577DDE9}"/>
              </a:ext>
            </a:extLst>
          </p:cNvPr>
          <p:cNvSpPr txBox="1"/>
          <p:nvPr/>
        </p:nvSpPr>
        <p:spPr>
          <a:xfrm>
            <a:off x="3352800" y="152400"/>
            <a:ext cx="7315200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668ABD-0122-0C91-4B22-A3855381E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691" y="4401691"/>
            <a:ext cx="3370709" cy="3370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C1C030F-93DA-E5F1-0CDA-DF18D4A8CB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r="6981"/>
          <a:stretch/>
        </p:blipFill>
        <p:spPr>
          <a:xfrm>
            <a:off x="11140347" y="914400"/>
            <a:ext cx="3371520" cy="3003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467229-D1F4-67A8-FBBD-685C3AB23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891" y="904338"/>
            <a:ext cx="3675509" cy="2951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47D86DA-C821-6799-67C2-62B9073D44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 t="14460" r="15306" b="1282"/>
          <a:stretch/>
        </p:blipFill>
        <p:spPr>
          <a:xfrm>
            <a:off x="7315200" y="898463"/>
            <a:ext cx="3675510" cy="30030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4B0F1AE-4BE7-C6E3-B32C-DB8E0181AC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950" y="4007326"/>
            <a:ext cx="3218250" cy="39289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3401928-F05B-4117-733D-A5AE442CA6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550" y="3989550"/>
            <a:ext cx="4011450" cy="40114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2AF1728-3B49-1BFD-C687-0431E7E2E9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91000"/>
            <a:ext cx="3429000" cy="3681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5FD0794-BDEF-30DF-CA6B-B1BEC359DF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56" y="867037"/>
            <a:ext cx="3445944" cy="298899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9D5C-F9C1-49F9-B681-410CC21DBAA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44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4213</TotalTime>
  <Words>2713</Words>
  <Application>Microsoft Office PowerPoint</Application>
  <PresentationFormat>Custom</PresentationFormat>
  <Paragraphs>322</Paragraphs>
  <Slides>48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Calibri</vt:lpstr>
      <vt:lpstr>Calibri body</vt:lpstr>
      <vt:lpstr>Calibri(body)</vt:lpstr>
      <vt:lpstr>Segoe UI</vt:lpstr>
      <vt:lpstr>Times New Roman</vt:lpstr>
      <vt:lpstr>Wingdings 2</vt:lpstr>
      <vt:lpstr>Office Theme</vt:lpstr>
      <vt:lpstr>PowerPoint Presentation</vt:lpstr>
      <vt:lpstr>KHỞI  ĐỘNG!!!</vt:lpstr>
      <vt:lpstr>PowerPoint Presentation</vt:lpstr>
      <vt:lpstr>PowerPoint Presentation</vt:lpstr>
      <vt:lpstr>PowerPoint Presentation</vt:lpstr>
      <vt:lpstr>NỘI DUNG BÀI HỌC: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VTNH</dc:creator>
  <cp:lastModifiedBy>Windows User</cp:lastModifiedBy>
  <cp:revision>404</cp:revision>
  <dcterms:created xsi:type="dcterms:W3CDTF">2021-08-27T02:33:15Z</dcterms:created>
  <dcterms:modified xsi:type="dcterms:W3CDTF">2024-08-14T05:07:26Z</dcterms:modified>
</cp:coreProperties>
</file>