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wdp" ContentType="image/vnd.ms-photo"/>
  <Default Extension="gif" ContentType="image/gif"/>
  <Default Extension="wmv" ContentType="video/x-ms-wmv"/>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0"/>
  </p:handoutMasterIdLst>
  <p:sldIdLst>
    <p:sldId id="338" r:id="rId3"/>
    <p:sldId id="337" r:id="rId5"/>
    <p:sldId id="339" r:id="rId6"/>
    <p:sldId id="472" r:id="rId7"/>
    <p:sldId id="341" r:id="rId8"/>
    <p:sldId id="344" r:id="rId9"/>
    <p:sldId id="413" r:id="rId10"/>
    <p:sldId id="346" r:id="rId11"/>
    <p:sldId id="537" r:id="rId12"/>
    <p:sldId id="405" r:id="rId13"/>
    <p:sldId id="348" r:id="rId14"/>
    <p:sldId id="349" r:id="rId15"/>
    <p:sldId id="350" r:id="rId16"/>
    <p:sldId id="417" r:id="rId17"/>
    <p:sldId id="351" r:id="rId18"/>
    <p:sldId id="352" r:id="rId19"/>
    <p:sldId id="353" r:id="rId20"/>
    <p:sldId id="354" r:id="rId21"/>
    <p:sldId id="414" r:id="rId22"/>
    <p:sldId id="418" r:id="rId23"/>
    <p:sldId id="419" r:id="rId24"/>
    <p:sldId id="355" r:id="rId25"/>
    <p:sldId id="420" r:id="rId26"/>
    <p:sldId id="422" r:id="rId27"/>
    <p:sldId id="421" r:id="rId28"/>
    <p:sldId id="416" r:id="rId29"/>
    <p:sldId id="356" r:id="rId30"/>
    <p:sldId id="357" r:id="rId31"/>
    <p:sldId id="318" r:id="rId32"/>
    <p:sldId id="406" r:id="rId33"/>
    <p:sldId id="407" r:id="rId34"/>
    <p:sldId id="408" r:id="rId35"/>
    <p:sldId id="409" r:id="rId36"/>
    <p:sldId id="410" r:id="rId37"/>
    <p:sldId id="324" r:id="rId38"/>
    <p:sldId id="325" r:id="rId39"/>
    <p:sldId id="332" r:id="rId40"/>
    <p:sldId id="333" r:id="rId41"/>
    <p:sldId id="425" r:id="rId42"/>
    <p:sldId id="326" r:id="rId43"/>
    <p:sldId id="327" r:id="rId44"/>
    <p:sldId id="328" r:id="rId45"/>
    <p:sldId id="594" r:id="rId46"/>
    <p:sldId id="426" r:id="rId47"/>
    <p:sldId id="295" r:id="rId48"/>
    <p:sldId id="616" r:id="rId49"/>
    <p:sldId id="427" r:id="rId50"/>
    <p:sldId id="334" r:id="rId51"/>
    <p:sldId id="428" r:id="rId52"/>
    <p:sldId id="296" r:id="rId53"/>
    <p:sldId id="617" r:id="rId54"/>
    <p:sldId id="429" r:id="rId55"/>
    <p:sldId id="430" r:id="rId56"/>
    <p:sldId id="329" r:id="rId57"/>
    <p:sldId id="330" r:id="rId58"/>
    <p:sldId id="331" r:id="rId59"/>
    <p:sldId id="340" r:id="rId60"/>
    <p:sldId id="306" r:id="rId61"/>
    <p:sldId id="304" r:id="rId62"/>
    <p:sldId id="308" r:id="rId63"/>
    <p:sldId id="309" r:id="rId64"/>
    <p:sldId id="431" r:id="rId65"/>
    <p:sldId id="342" r:id="rId66"/>
    <p:sldId id="343" r:id="rId67"/>
    <p:sldId id="432" r:id="rId68"/>
    <p:sldId id="323"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0" userDrawn="1">
          <p15:clr>
            <a:srgbClr val="A4A3A4"/>
          </p15:clr>
        </p15:guide>
        <p15:guide id="3" pos="282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ME"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3883" autoAdjust="0"/>
  </p:normalViewPr>
  <p:slideViewPr>
    <p:cSldViewPr showGuides="1">
      <p:cViewPr>
        <p:scale>
          <a:sx n="90" d="100"/>
          <a:sy n="90" d="100"/>
        </p:scale>
        <p:origin x="628" y="44"/>
      </p:cViewPr>
      <p:guideLst>
        <p:guide orient="horz" pos="1660"/>
        <p:guide pos="2822"/>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4" Type="http://schemas.openxmlformats.org/officeDocument/2006/relationships/commentAuthors" Target="commentAuthors.xml"/><Relationship Id="rId73" Type="http://schemas.openxmlformats.org/officeDocument/2006/relationships/tableStyles" Target="tableStyles.xml"/><Relationship Id="rId72" Type="http://schemas.openxmlformats.org/officeDocument/2006/relationships/viewProps" Target="viewProps.xml"/><Relationship Id="rId71" Type="http://schemas.openxmlformats.org/officeDocument/2006/relationships/presProps" Target="presProps.xml"/><Relationship Id="rId70" Type="http://schemas.openxmlformats.org/officeDocument/2006/relationships/handoutMaster" Target="handoutMasters/handoutMaster1.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0DD4C1-D1EC-4B5B-8328-784C6280FB52}" type="datetimeFigureOut">
              <a:rPr lang="en-US" smtClean="0"/>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337D99-F66A-42C2-881A-96ACE54A7217}" type="slidenum">
              <a:rPr lang="en-US" smtClean="0"/>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99F397-3BC5-44FF-999A-3E4B52D6C1F3}"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31EC5-7CFC-486E-989F-EC91846AFFFA}" type="slidenum">
              <a:rPr lang="en-US" smtClean="0"/>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
        <p:nvSpPr>
          <p:cNvPr id="4" name="Footer Placeholder 3"/>
          <p:cNvSpPr>
            <a:spLocks noGrp="1"/>
          </p:cNvSpPr>
          <p:nvPr>
            <p:ph type="ftr" sz="quarter" idx="4"/>
          </p:nvPr>
        </p:nvSpPr>
        <p:spPr/>
        <p:txBody>
          <a:bodyPr/>
          <a:p>
            <a:endParaRPr lang="en-US"/>
          </a:p>
        </p:txBody>
      </p:sp>
      <p:sp>
        <p:nvSpPr>
          <p:cNvPr id="5" name="Slide Number Placeholder 4"/>
          <p:cNvSpPr>
            <a:spLocks noGrp="1"/>
          </p:cNvSpPr>
          <p:nvPr>
            <p:ph type="sldNum" sz="quarter" idx="5"/>
          </p:nvPr>
        </p:nvSpPr>
        <p:spPr/>
        <p:txBody>
          <a:bodyPr/>
          <a:p>
            <a:fld id="{8C831EC5-7CFC-486E-989F-EC91846AFFFA}"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
        <p:nvSpPr>
          <p:cNvPr id="4" name="Footer Placeholder 3"/>
          <p:cNvSpPr>
            <a:spLocks noGrp="1"/>
          </p:cNvSpPr>
          <p:nvPr>
            <p:ph type="ftr" sz="quarter" idx="4"/>
          </p:nvPr>
        </p:nvSpPr>
        <p:spPr/>
        <p:txBody>
          <a:bodyPr/>
          <a:p>
            <a:endParaRPr lang="en-US"/>
          </a:p>
        </p:txBody>
      </p:sp>
      <p:sp>
        <p:nvSpPr>
          <p:cNvPr id="5" name="Slide Number Placeholder 4"/>
          <p:cNvSpPr>
            <a:spLocks noGrp="1"/>
          </p:cNvSpPr>
          <p:nvPr>
            <p:ph type="sldNum" sz="quarter" idx="5"/>
          </p:nvPr>
        </p:nvSpPr>
        <p:spPr/>
        <p:txBody>
          <a:bodyPr/>
          <a:p>
            <a:fld id="{8C831EC5-7CFC-486E-989F-EC91846AFFFA}"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831EC5-7CFC-486E-989F-EC91846AFFFA}" type="slidenum">
              <a:rPr lang="en-US" smtClean="0"/>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0645945-36B6-42C0-B836-E024914B1107}" type="datetime1">
              <a:rPr lang="en-US" smtClean="0"/>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607C886-AA44-440D-85F0-2EFA8AFF929C}" type="datetime1">
              <a:rPr lang="en-US" smtClean="0"/>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CD9DEEC-32BB-43D4-B2DB-C593BD4B6D8B}" type="datetime1">
              <a:rPr lang="en-US" smtClean="0"/>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a:xfrm>
            <a:off x="457200" y="4683919"/>
            <a:ext cx="2133600" cy="357188"/>
          </a:xfrm>
        </p:spPr>
        <p:txBody>
          <a:bodyPr/>
          <a:lstStyle>
            <a:lvl1pPr>
              <a:defRPr/>
            </a:lvl1pPr>
          </a:lstStyle>
          <a:p>
            <a:pPr>
              <a:defRPr/>
            </a:pPr>
            <a:fld id="{EC06F9D0-EDBA-4C25-942A-3D789233E0AF}" type="datetime1">
              <a:rPr lang="en-US" smtClean="0"/>
            </a:fld>
            <a:endParaRPr lang="en-US"/>
          </a:p>
        </p:txBody>
      </p:sp>
      <p:sp>
        <p:nvSpPr>
          <p:cNvPr id="4" name="Footer Placeholder 3"/>
          <p:cNvSpPr>
            <a:spLocks noGrp="1"/>
          </p:cNvSpPr>
          <p:nvPr>
            <p:ph type="ftr" sz="quarter" idx="11"/>
          </p:nvPr>
        </p:nvSpPr>
        <p:spPr>
          <a:xfrm>
            <a:off x="3124200" y="4683919"/>
            <a:ext cx="2895600" cy="357188"/>
          </a:xfrm>
        </p:spPr>
        <p:txBody>
          <a:bodyPr/>
          <a:lstStyle>
            <a:lvl1pPr>
              <a:defRPr/>
            </a:lvl1pPr>
          </a:lstStyle>
          <a:p>
            <a:pPr>
              <a:defRPr/>
            </a:pPr>
            <a:r>
              <a:rPr lang="en-US" smtClean="0"/>
              <a:t>1</a:t>
            </a:r>
            <a:endParaRPr lang="en-US"/>
          </a:p>
        </p:txBody>
      </p:sp>
      <p:sp>
        <p:nvSpPr>
          <p:cNvPr id="5" name="Slide Number Placeholder 4"/>
          <p:cNvSpPr>
            <a:spLocks noGrp="1"/>
          </p:cNvSpPr>
          <p:nvPr>
            <p:ph type="sldNum" sz="quarter" idx="12"/>
          </p:nvPr>
        </p:nvSpPr>
        <p:spPr>
          <a:xfrm>
            <a:off x="6553200" y="4683919"/>
            <a:ext cx="2133600" cy="357188"/>
          </a:xfrm>
        </p:spPr>
        <p:txBody>
          <a:bodyPr/>
          <a:lstStyle>
            <a:lvl1pPr>
              <a:defRPr/>
            </a:lvl1pPr>
          </a:lstStyle>
          <a:p>
            <a:pPr>
              <a:defRPr/>
            </a:pPr>
            <a:fld id="{4F62361B-F2CD-41E6-8C98-41C9920F589C}"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Agenda slide layout">
  <p:cSld name="3_Agenda slide layout">
    <p:bg>
      <p:bgPr>
        <a:blipFill dpi="0" rotWithShape="0">
          <a:blip r:embed="rId2"/>
          <a:srcRect/>
          <a:stretch>
            <a:fillRect/>
          </a:stretch>
        </a:blipFill>
        <a:effectLst/>
      </p:bgPr>
    </p:bg>
    <p:spTree>
      <p:nvGrpSpPr>
        <p:cNvPr id="1" name="Shape 1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p:txBody>
          <a:bodyPr wrap="square" lIns="0" tIns="0" rIns="0" bIns="0">
            <a:normAutofit/>
          </a:bodyPr>
          <a:lstStyle>
            <a:lvl1pPr algn="l" fontAlgn="base">
              <a:defRPr sz="2400">
                <a:solidFill>
                  <a:schemeClr val="tx1">
                    <a:lumMod val="85000"/>
                    <a:lumOff val="15000"/>
                  </a:schemeClr>
                </a:solidFill>
                <a:latin typeface="Arial" panose="020B0604020202020204" pitchFamily="34" charset="0"/>
                <a:sym typeface="Arial" panose="020B0604020202020204" pitchFamily="34" charset="0"/>
              </a:defRPr>
            </a:lvl1pPr>
          </a:lstStyle>
          <a:p>
            <a:r>
              <a:rPr lang="en-US"/>
              <a:t>Click to add title</a:t>
            </a:r>
            <a:endParaRPr lang="en-US"/>
          </a:p>
        </p:txBody>
      </p:sp>
      <p:sp>
        <p:nvSpPr>
          <p:cNvPr id="3" name="日期占位符 2"/>
          <p:cNvSpPr>
            <a:spLocks noGrp="1"/>
          </p:cNvSpPr>
          <p:nvPr>
            <p:ph type="dt" sz="half" idx="10"/>
            <p:custDataLst>
              <p:tags r:id="rId3"/>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r>
              <a:rPr lang="en-US"/>
              <a:t>Date Area</a:t>
            </a:r>
            <a:endParaRPr lang="en-US"/>
          </a:p>
        </p:txBody>
      </p:sp>
      <p:sp>
        <p:nvSpPr>
          <p:cNvPr id="4" name="页脚占位符 3"/>
          <p:cNvSpPr>
            <a:spLocks noGrp="1"/>
          </p:cNvSpPr>
          <p:nvPr>
            <p:ph type="ftr" sz="quarter" idx="11"/>
            <p:custDataLst>
              <p:tags r:id="rId4"/>
            </p:custDataLst>
          </p:nvPr>
        </p:nvSpPr>
        <p:spPr/>
        <p:txBody>
          <a:bodyPr/>
          <a:lstStyle>
            <a:lvl1pPr>
              <a:defRPr>
                <a:latin typeface="Arial" panose="020B0604020202020204" pitchFamily="34" charset="0"/>
                <a:sym typeface="Arial" panose="020B0604020202020204" pitchFamily="34" charset="0"/>
              </a:defRPr>
            </a:lvl1pPr>
          </a:lstStyle>
          <a:p>
            <a:endParaRPr lang="en-US" dirty="0"/>
          </a:p>
        </p:txBody>
      </p:sp>
      <p:sp>
        <p:nvSpPr>
          <p:cNvPr id="5" name="灯片编号占位符 4"/>
          <p:cNvSpPr>
            <a:spLocks noGrp="1"/>
          </p:cNvSpPr>
          <p:nvPr>
            <p:ph type="sldNum" sz="quarter" idx="12"/>
            <p:custDataLst>
              <p:tags r:id="rId5"/>
            </p:custDataLst>
          </p:nvPr>
        </p:nvSpPr>
        <p:spPr/>
        <p:txBody>
          <a:bodyPr wrap="square">
            <a:normAutofit/>
          </a:bodyPr>
          <a:lstStyle>
            <a:lvl1pPr>
              <a:defRPr>
                <a:latin typeface="Arial" panose="020B0604020202020204" pitchFamily="34" charset="0"/>
                <a:sym typeface="Arial" panose="020B0604020202020204" pitchFamily="34" charset="0"/>
              </a:defRPr>
            </a:lvl1pPr>
          </a:lstStyle>
          <a:p>
            <a:fld id="{49AE70B2-8BF9-45C0-BB95-33D1B9D3A854}"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10"/>
          </p:nvPr>
        </p:nvSpPr>
        <p:spPr/>
        <p:txBody>
          <a:bodyPr/>
          <a:lstStyle/>
          <a:p>
            <a:fld id="{485D7A76-8CEC-41DD-9EC7-F322FC36FA21}" type="datetime1">
              <a:rPr lang="en-US" smtClean="0"/>
            </a:fld>
            <a:endParaRPr lang="en-US"/>
          </a:p>
        </p:txBody>
      </p:sp>
      <p:sp>
        <p:nvSpPr>
          <p:cNvPr id="5" name="Footer Placeholder 4"/>
          <p:cNvSpPr>
            <a:spLocks noGrp="1"/>
          </p:cNvSpPr>
          <p:nvPr>
            <p:ph type="ftr" sz="quarter" idx="11"/>
          </p:nvPr>
        </p:nvSpPr>
        <p:spPr/>
        <p:txBody>
          <a:bodyPr/>
          <a:lstStyle/>
          <a:p>
            <a:r>
              <a:rPr lang="vi-VN" dirty="0" smtClean="0"/>
              <a:t>1</a:t>
            </a:r>
            <a:endParaRPr lang="en-US" dirty="0"/>
          </a:p>
        </p:txBody>
      </p:sp>
      <p:sp>
        <p:nvSpPr>
          <p:cNvPr id="6" name="Slide Number Placeholder 5"/>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84CCD0B-73AC-4EBC-A878-F21B653D48B5}" type="datetime1">
              <a:rPr lang="en-US" smtClean="0"/>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B90DD84B-1D53-4E9B-8899-37B832E7F360}" type="datetime1">
              <a:rPr lang="en-US" smtClean="0"/>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26725601-AD47-4B58-A8AD-FD2E4BE54C79}" type="datetime1">
              <a:rPr lang="en-US" smtClean="0"/>
            </a:fld>
            <a:endParaRPr lang="en-US"/>
          </a:p>
        </p:txBody>
      </p:sp>
      <p:sp>
        <p:nvSpPr>
          <p:cNvPr id="8" name="Footer Placeholder 7"/>
          <p:cNvSpPr>
            <a:spLocks noGrp="1"/>
          </p:cNvSpPr>
          <p:nvPr>
            <p:ph type="ftr" sz="quarter" idx="11"/>
          </p:nvPr>
        </p:nvSpPr>
        <p:spPr/>
        <p:txBody>
          <a:bodyPr/>
          <a:lstStyle/>
          <a:p>
            <a:r>
              <a:rPr lang="en-US" smtClean="0"/>
              <a:t>1</a:t>
            </a:r>
            <a:endParaRPr lang="en-US"/>
          </a:p>
        </p:txBody>
      </p:sp>
      <p:sp>
        <p:nvSpPr>
          <p:cNvPr id="9" name="Slide Number Placeholder 8"/>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5A6A9CEA-7EF1-459A-8C45-55AF9FED94E9}" type="datetime1">
              <a:rPr lang="en-US" smtClean="0"/>
            </a:fld>
            <a:endParaRPr lang="en-US"/>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5755DA-BE5C-4230-A900-5175591FCC25}" type="datetime1">
              <a:rPr lang="en-US" smtClean="0"/>
            </a:fld>
            <a:endParaRPr lang="en-US"/>
          </a:p>
        </p:txBody>
      </p:sp>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7B1EC02-214C-44E2-9CAC-A23D53F8C5E0}" type="datetime1">
              <a:rPr lang="en-US" smtClean="0"/>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E1C69AEC-1B2C-4BF3-B9BF-D5C5D17B618B}" type="datetime1">
              <a:rPr lang="en-US" smtClean="0"/>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DB4D4E-31D7-45E5-ABB1-BECE9FF92315}" type="datetime1">
              <a:rPr lang="en-US" smtClean="0"/>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a:t>
            </a: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D1E913-C553-42D4-81D2-F49A84C72F57}"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9.png"/><Relationship Id="rId2" Type="http://schemas.microsoft.com/office/2007/relationships/media" Target="../media/media1.wmv"/><Relationship Id="rId1" Type="http://schemas.openxmlformats.org/officeDocument/2006/relationships/video" Target="../media/media1.wmv"/></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vmlDrawing" Target="../drawings/vmlDrawing1.vml"/><Relationship Id="rId6" Type="http://schemas.openxmlformats.org/officeDocument/2006/relationships/slideLayout" Target="../slideLayouts/slideLayout12.xml"/><Relationship Id="rId5" Type="http://schemas.openxmlformats.org/officeDocument/2006/relationships/image" Target="../media/image19.wmf"/><Relationship Id="rId4" Type="http://schemas.openxmlformats.org/officeDocument/2006/relationships/oleObject" Target="../embeddings/oleObject2.bin"/><Relationship Id="rId3" Type="http://schemas.openxmlformats.org/officeDocument/2006/relationships/image" Target="../media/image18.wmf"/><Relationship Id="rId2" Type="http://schemas.openxmlformats.org/officeDocument/2006/relationships/oleObject" Target="../embeddings/oleObject1.bin"/><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vmlDrawing" Target="../drawings/vmlDrawing2.vml"/><Relationship Id="rId6" Type="http://schemas.openxmlformats.org/officeDocument/2006/relationships/slideLayout" Target="../slideLayouts/slideLayout12.xml"/><Relationship Id="rId5" Type="http://schemas.openxmlformats.org/officeDocument/2006/relationships/image" Target="../media/image19.wmf"/><Relationship Id="rId4" Type="http://schemas.openxmlformats.org/officeDocument/2006/relationships/oleObject" Target="../embeddings/oleObject4.bin"/><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vmlDrawing" Target="../drawings/vmlDrawing3.vml"/><Relationship Id="rId6" Type="http://schemas.openxmlformats.org/officeDocument/2006/relationships/slideLayout" Target="../slideLayouts/slideLayout12.xml"/><Relationship Id="rId5" Type="http://schemas.openxmlformats.org/officeDocument/2006/relationships/image" Target="../media/image19.wmf"/><Relationship Id="rId4" Type="http://schemas.openxmlformats.org/officeDocument/2006/relationships/oleObject" Target="../embeddings/oleObject6.bin"/><Relationship Id="rId3" Type="http://schemas.openxmlformats.org/officeDocument/2006/relationships/image" Target="../media/image18.wmf"/><Relationship Id="rId2" Type="http://schemas.openxmlformats.org/officeDocument/2006/relationships/oleObject" Target="../embeddings/oleObject5.bin"/><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image" Target="../media/image15.png"/><Relationship Id="rId7" Type="http://schemas.openxmlformats.org/officeDocument/2006/relationships/image" Target="../media/image24.png"/><Relationship Id="rId6" Type="http://schemas.openxmlformats.org/officeDocument/2006/relationships/image" Target="../media/image13.png"/><Relationship Id="rId5" Type="http://schemas.openxmlformats.org/officeDocument/2006/relationships/image" Target="../media/image19.wmf"/><Relationship Id="rId4" Type="http://schemas.openxmlformats.org/officeDocument/2006/relationships/oleObject" Target="../embeddings/oleObject8.bin"/><Relationship Id="rId3" Type="http://schemas.openxmlformats.org/officeDocument/2006/relationships/image" Target="../media/image18.wmf"/><Relationship Id="rId2" Type="http://schemas.openxmlformats.org/officeDocument/2006/relationships/oleObject" Target="../embeddings/oleObject7.bin"/><Relationship Id="rId11" Type="http://schemas.openxmlformats.org/officeDocument/2006/relationships/notesSlide" Target="../notesSlides/notesSlide16.xml"/><Relationship Id="rId10" Type="http://schemas.openxmlformats.org/officeDocument/2006/relationships/vmlDrawing" Target="../drawings/vmlDrawing4.vml"/><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image" Target="../media/image28.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9" Type="http://schemas.openxmlformats.org/officeDocument/2006/relationships/slide" Target="slide31.xml"/><Relationship Id="rId8" Type="http://schemas.microsoft.com/office/2007/relationships/hdphoto" Target="../media/image38.wdp"/><Relationship Id="rId7" Type="http://schemas.openxmlformats.org/officeDocument/2006/relationships/image" Target="../media/image37.png"/><Relationship Id="rId6" Type="http://schemas.openxmlformats.org/officeDocument/2006/relationships/slide" Target="slide34.xml"/><Relationship Id="rId5" Type="http://schemas.microsoft.com/office/2007/relationships/hdphoto" Target="../media/image36.wdp"/><Relationship Id="rId4" Type="http://schemas.openxmlformats.org/officeDocument/2006/relationships/image" Target="../media/image35.png"/><Relationship Id="rId3" Type="http://schemas.openxmlformats.org/officeDocument/2006/relationships/image" Target="../media/image34.png"/><Relationship Id="rId27" Type="http://schemas.openxmlformats.org/officeDocument/2006/relationships/notesSlide" Target="../notesSlides/notesSlide17.xml"/><Relationship Id="rId26" Type="http://schemas.openxmlformats.org/officeDocument/2006/relationships/slideLayout" Target="../slideLayouts/slideLayout1.xml"/><Relationship Id="rId25" Type="http://schemas.openxmlformats.org/officeDocument/2006/relationships/image" Target="../media/image31.jpeg"/><Relationship Id="rId24" Type="http://schemas.openxmlformats.org/officeDocument/2006/relationships/slide" Target="slide37.xml"/><Relationship Id="rId23" Type="http://schemas.microsoft.com/office/2007/relationships/hdphoto" Target="../media/image48.wdp"/><Relationship Id="rId22" Type="http://schemas.openxmlformats.org/officeDocument/2006/relationships/image" Target="../media/image47.png"/><Relationship Id="rId21" Type="http://schemas.openxmlformats.org/officeDocument/2006/relationships/slide" Target="slide32.xml"/><Relationship Id="rId20" Type="http://schemas.microsoft.com/office/2007/relationships/hdphoto" Target="../media/image46.wdp"/><Relationship Id="rId2" Type="http://schemas.openxmlformats.org/officeDocument/2006/relationships/image" Target="../media/image33.png"/><Relationship Id="rId19" Type="http://schemas.openxmlformats.org/officeDocument/2006/relationships/image" Target="../media/image45.png"/><Relationship Id="rId18" Type="http://schemas.openxmlformats.org/officeDocument/2006/relationships/slide" Target="slide33.xml"/><Relationship Id="rId17" Type="http://schemas.microsoft.com/office/2007/relationships/hdphoto" Target="../media/image44.wdp"/><Relationship Id="rId16" Type="http://schemas.openxmlformats.org/officeDocument/2006/relationships/image" Target="../media/image43.png"/><Relationship Id="rId15" Type="http://schemas.openxmlformats.org/officeDocument/2006/relationships/slide" Target="slide35.xml"/><Relationship Id="rId14" Type="http://schemas.microsoft.com/office/2007/relationships/hdphoto" Target="../media/image42.wdp"/><Relationship Id="rId13" Type="http://schemas.openxmlformats.org/officeDocument/2006/relationships/image" Target="../media/image41.png"/><Relationship Id="rId12" Type="http://schemas.openxmlformats.org/officeDocument/2006/relationships/slide" Target="slide36.xml"/><Relationship Id="rId11" Type="http://schemas.microsoft.com/office/2007/relationships/hdphoto" Target="../media/image40.wdp"/><Relationship Id="rId10" Type="http://schemas.openxmlformats.org/officeDocument/2006/relationships/image" Target="../media/image39.png"/><Relationship Id="rId1" Type="http://schemas.openxmlformats.org/officeDocument/2006/relationships/image" Target="../media/image32.jpeg"/></Relationships>
</file>

<file path=ppt/slides/_rels/slide31.xml.rels><?xml version="1.0" encoding="UTF-8" standalone="yes"?>
<Relationships xmlns="http://schemas.openxmlformats.org/package/2006/relationships"><Relationship Id="rId9" Type="http://schemas.openxmlformats.org/officeDocument/2006/relationships/audio" Target="../media/audio1.wav"/><Relationship Id="rId8" Type="http://schemas.openxmlformats.org/officeDocument/2006/relationships/image" Target="../media/image51.GIF"/><Relationship Id="rId7" Type="http://schemas.microsoft.com/office/2007/relationships/hdphoto" Target="../media/image40.wdp"/><Relationship Id="rId6" Type="http://schemas.openxmlformats.org/officeDocument/2006/relationships/image" Target="../media/image39.png"/><Relationship Id="rId5" Type="http://schemas.openxmlformats.org/officeDocument/2006/relationships/slide" Target="slide30.xml"/><Relationship Id="rId4" Type="http://schemas.microsoft.com/office/2007/relationships/hdphoto" Target="../media/image50.wdp"/><Relationship Id="rId3" Type="http://schemas.openxmlformats.org/officeDocument/2006/relationships/image" Target="../media/image49.png"/><Relationship Id="rId2" Type="http://schemas.openxmlformats.org/officeDocument/2006/relationships/image" Target="../media/image34.png"/><Relationship Id="rId10" Type="http://schemas.openxmlformats.org/officeDocument/2006/relationships/slideLayout" Target="../slideLayouts/slideLayout1.xml"/><Relationship Id="rId1" Type="http://schemas.openxmlformats.org/officeDocument/2006/relationships/image" Target="../media/image32.jpeg"/></Relationships>
</file>

<file path=ppt/slides/_rels/slide32.xml.rels><?xml version="1.0" encoding="UTF-8" standalone="yes"?>
<Relationships xmlns="http://schemas.openxmlformats.org/package/2006/relationships"><Relationship Id="rId9" Type="http://schemas.openxmlformats.org/officeDocument/2006/relationships/audio" Target="../media/audio1.wav"/><Relationship Id="rId8" Type="http://schemas.microsoft.com/office/2007/relationships/hdphoto" Target="../media/image48.wdp"/><Relationship Id="rId7" Type="http://schemas.openxmlformats.org/officeDocument/2006/relationships/image" Target="../media/image47.png"/><Relationship Id="rId6" Type="http://schemas.openxmlformats.org/officeDocument/2006/relationships/slide" Target="slide30.xml"/><Relationship Id="rId5" Type="http://schemas.openxmlformats.org/officeDocument/2006/relationships/image" Target="../media/image51.GIF"/><Relationship Id="rId4" Type="http://schemas.microsoft.com/office/2007/relationships/hdphoto" Target="../media/image50.wdp"/><Relationship Id="rId3" Type="http://schemas.openxmlformats.org/officeDocument/2006/relationships/image" Target="../media/image49.png"/><Relationship Id="rId2" Type="http://schemas.openxmlformats.org/officeDocument/2006/relationships/image" Target="../media/image34.png"/><Relationship Id="rId11" Type="http://schemas.openxmlformats.org/officeDocument/2006/relationships/notesSlide" Target="../notesSlides/notesSlide18.xml"/><Relationship Id="rId10" Type="http://schemas.openxmlformats.org/officeDocument/2006/relationships/slideLayout" Target="../slideLayouts/slideLayout1.xml"/><Relationship Id="rId1" Type="http://schemas.openxmlformats.org/officeDocument/2006/relationships/image" Target="../media/image32.jpeg"/></Relationships>
</file>

<file path=ppt/slides/_rels/slide33.xml.rels><?xml version="1.0" encoding="UTF-8" standalone="yes"?>
<Relationships xmlns="http://schemas.openxmlformats.org/package/2006/relationships"><Relationship Id="rId9" Type="http://schemas.openxmlformats.org/officeDocument/2006/relationships/audio" Target="../media/audio1.wav"/><Relationship Id="rId8" Type="http://schemas.microsoft.com/office/2007/relationships/hdphoto" Target="../media/image46.wdp"/><Relationship Id="rId7" Type="http://schemas.openxmlformats.org/officeDocument/2006/relationships/image" Target="../media/image45.png"/><Relationship Id="rId6" Type="http://schemas.openxmlformats.org/officeDocument/2006/relationships/slide" Target="slide30.xml"/><Relationship Id="rId5" Type="http://schemas.openxmlformats.org/officeDocument/2006/relationships/image" Target="../media/image51.GIF"/><Relationship Id="rId4" Type="http://schemas.microsoft.com/office/2007/relationships/hdphoto" Target="../media/image50.wdp"/><Relationship Id="rId3" Type="http://schemas.openxmlformats.org/officeDocument/2006/relationships/image" Target="../media/image49.png"/><Relationship Id="rId2" Type="http://schemas.openxmlformats.org/officeDocument/2006/relationships/image" Target="../media/image34.png"/><Relationship Id="rId10" Type="http://schemas.openxmlformats.org/officeDocument/2006/relationships/slideLayout" Target="../slideLayouts/slideLayout1.xml"/><Relationship Id="rId1" Type="http://schemas.openxmlformats.org/officeDocument/2006/relationships/image" Target="../media/image32.jpeg"/></Relationships>
</file>

<file path=ppt/slides/_rels/slide34.xml.rels><?xml version="1.0" encoding="UTF-8" standalone="yes"?>
<Relationships xmlns="http://schemas.openxmlformats.org/package/2006/relationships"><Relationship Id="rId9" Type="http://schemas.openxmlformats.org/officeDocument/2006/relationships/audio" Target="../media/audio1.wav"/><Relationship Id="rId8" Type="http://schemas.microsoft.com/office/2007/relationships/hdphoto" Target="../media/image53.wdp"/><Relationship Id="rId7" Type="http://schemas.openxmlformats.org/officeDocument/2006/relationships/image" Target="../media/image52.png"/><Relationship Id="rId6" Type="http://schemas.openxmlformats.org/officeDocument/2006/relationships/slide" Target="slide30.xml"/><Relationship Id="rId5" Type="http://schemas.openxmlformats.org/officeDocument/2006/relationships/image" Target="../media/image51.GIF"/><Relationship Id="rId4" Type="http://schemas.microsoft.com/office/2007/relationships/hdphoto" Target="../media/image50.wdp"/><Relationship Id="rId3" Type="http://schemas.openxmlformats.org/officeDocument/2006/relationships/image" Target="../media/image49.png"/><Relationship Id="rId2" Type="http://schemas.openxmlformats.org/officeDocument/2006/relationships/image" Target="../media/image34.png"/><Relationship Id="rId10" Type="http://schemas.openxmlformats.org/officeDocument/2006/relationships/slideLayout" Target="../slideLayouts/slideLayout1.xml"/><Relationship Id="rId1" Type="http://schemas.openxmlformats.org/officeDocument/2006/relationships/image" Target="../media/image32.jpeg"/></Relationships>
</file>

<file path=ppt/slides/_rels/slide35.xml.rels><?xml version="1.0" encoding="UTF-8" standalone="yes"?>
<Relationships xmlns="http://schemas.openxmlformats.org/package/2006/relationships"><Relationship Id="rId9" Type="http://schemas.openxmlformats.org/officeDocument/2006/relationships/audio" Target="../media/audio1.wav"/><Relationship Id="rId8" Type="http://schemas.microsoft.com/office/2007/relationships/hdphoto" Target="../media/image44.wdp"/><Relationship Id="rId7" Type="http://schemas.openxmlformats.org/officeDocument/2006/relationships/image" Target="../media/image43.png"/><Relationship Id="rId6" Type="http://schemas.openxmlformats.org/officeDocument/2006/relationships/slide" Target="slide30.xml"/><Relationship Id="rId5" Type="http://schemas.openxmlformats.org/officeDocument/2006/relationships/image" Target="../media/image51.GIF"/><Relationship Id="rId4" Type="http://schemas.microsoft.com/office/2007/relationships/hdphoto" Target="../media/image50.wdp"/><Relationship Id="rId3" Type="http://schemas.openxmlformats.org/officeDocument/2006/relationships/image" Target="../media/image49.png"/><Relationship Id="rId2" Type="http://schemas.openxmlformats.org/officeDocument/2006/relationships/image" Target="../media/image34.png"/><Relationship Id="rId10" Type="http://schemas.openxmlformats.org/officeDocument/2006/relationships/slideLayout" Target="../slideLayouts/slideLayout1.xml"/><Relationship Id="rId1" Type="http://schemas.openxmlformats.org/officeDocument/2006/relationships/image" Target="../media/image32.jpeg"/></Relationships>
</file>

<file path=ppt/slides/_rels/slide36.xml.rels><?xml version="1.0" encoding="UTF-8" standalone="yes"?>
<Relationships xmlns="http://schemas.openxmlformats.org/package/2006/relationships"><Relationship Id="rId9" Type="http://schemas.openxmlformats.org/officeDocument/2006/relationships/image" Target="../media/image54.jpeg"/><Relationship Id="rId8" Type="http://schemas.microsoft.com/office/2007/relationships/hdphoto" Target="../media/image42.wdp"/><Relationship Id="rId7" Type="http://schemas.openxmlformats.org/officeDocument/2006/relationships/image" Target="../media/image41.png"/><Relationship Id="rId6" Type="http://schemas.openxmlformats.org/officeDocument/2006/relationships/slide" Target="slide30.xml"/><Relationship Id="rId5" Type="http://schemas.microsoft.com/office/2007/relationships/hdphoto" Target="../media/image50.wdp"/><Relationship Id="rId4" Type="http://schemas.openxmlformats.org/officeDocument/2006/relationships/image" Target="../media/image49.png"/><Relationship Id="rId3" Type="http://schemas.openxmlformats.org/officeDocument/2006/relationships/image" Target="../media/image34.png"/><Relationship Id="rId2" Type="http://schemas.openxmlformats.org/officeDocument/2006/relationships/image" Target="../media/image33.png"/><Relationship Id="rId10" Type="http://schemas.openxmlformats.org/officeDocument/2006/relationships/slideLayout" Target="../slideLayouts/slideLayout1.xml"/><Relationship Id="rId1"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56.jpeg"/><Relationship Id="rId1" Type="http://schemas.openxmlformats.org/officeDocument/2006/relationships/image" Target="../media/image5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7.jpe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image" Target="../media/image5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image" Target="../media/image6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9.png"/><Relationship Id="rId2" Type="http://schemas.microsoft.com/office/2007/relationships/media" Target="../media/media1.wmv"/><Relationship Id="rId1" Type="http://schemas.openxmlformats.org/officeDocument/2006/relationships/video" Target="../media/media1.wmv"/></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7.png"/><Relationship Id="rId2" Type="http://schemas.openxmlformats.org/officeDocument/2006/relationships/tags" Target="../tags/tag15.xml"/><Relationship Id="rId1" Type="http://schemas.openxmlformats.org/officeDocument/2006/relationships/tags" Target="../tags/tag1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5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1.jpeg"/><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image" Target="../media/image68.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72.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3.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74.jpe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5.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6.GIF"/></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63.xml"/><Relationship Id="rId1" Type="http://schemas.openxmlformats.org/officeDocument/2006/relationships/image" Target="../media/image77.jpe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63.xml"/><Relationship Id="rId1" Type="http://schemas.openxmlformats.org/officeDocument/2006/relationships/image" Target="../media/image77.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63.xml"/><Relationship Id="rId1" Type="http://schemas.openxmlformats.org/officeDocument/2006/relationships/image" Target="../media/image77.jpe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63.xml"/><Relationship Id="rId1" Type="http://schemas.openxmlformats.org/officeDocument/2006/relationships/image" Target="../media/image77.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png"/><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2.jpeg"/><Relationship Id="rId6" Type="http://schemas.openxmlformats.org/officeDocument/2006/relationships/tags" Target="../tags/tag5.xml"/><Relationship Id="rId5" Type="http://schemas.openxmlformats.org/officeDocument/2006/relationships/image" Target="../media/image11.png"/><Relationship Id="rId4" Type="http://schemas.openxmlformats.org/officeDocument/2006/relationships/image" Target="../media/image5.png"/><Relationship Id="rId3" Type="http://schemas.openxmlformats.org/officeDocument/2006/relationships/image" Target="../media/image9.png"/><Relationship Id="rId2" Type="http://schemas.microsoft.com/office/2007/relationships/media" Target="../media/media1.wmv"/><Relationship Id="rId1" Type="http://schemas.openxmlformats.org/officeDocument/2006/relationships/video" Target="../media/media1.wmv"/></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jpeg"/><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4902994" y="141685"/>
            <a:ext cx="2983706" cy="11310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p:txBody>
      </p:sp>
      <p:sp>
        <p:nvSpPr>
          <p:cNvPr id="5" name="TextBox 4"/>
          <p:cNvSpPr txBox="1"/>
          <p:nvPr/>
        </p:nvSpPr>
        <p:spPr>
          <a:xfrm>
            <a:off x="1577340" y="110490"/>
            <a:ext cx="6849745" cy="706755"/>
          </a:xfrm>
          <a:prstGeom prst="rect">
            <a:avLst/>
          </a:prstGeom>
          <a:solidFill>
            <a:schemeClr val="accent6">
              <a:lumMod val="40000"/>
              <a:lumOff val="60000"/>
            </a:schemeClr>
          </a:solidFill>
          <a:ln>
            <a:solidFill>
              <a:schemeClr val="accent1"/>
            </a:solidFill>
          </a:ln>
        </p:spPr>
        <p:txBody>
          <a:bodyPr wrap="square" rtlCol="0">
            <a:spAutoFit/>
          </a:bodyPr>
          <a:lstStyle/>
          <a:p>
            <a:pPr algn="ctr"/>
            <a:r>
              <a:rPr lang="vi-VN" sz="4000" dirty="0">
                <a:solidFill>
                  <a:srgbClr val="FF0000"/>
                </a:solidFill>
                <a:latin typeface="Calibri" panose="020F0502020204030204" pitchFamily="34" charset="0"/>
                <a:cs typeface="Calibri" panose="020F0502020204030204" pitchFamily="34" charset="0"/>
              </a:rPr>
              <a:t>THÔNG TIN NHÃN SỮA</a:t>
            </a:r>
            <a:endParaRPr lang="en-US" sz="4000" dirty="0">
              <a:solidFill>
                <a:srgbClr val="FF0000"/>
              </a:solidFill>
              <a:latin typeface="Calibri" panose="020F0502020204030204" pitchFamily="34" charset="0"/>
              <a:cs typeface="Calibri" panose="020F0502020204030204" pitchFamily="34" charset="0"/>
            </a:endParaRPr>
          </a:p>
        </p:txBody>
      </p:sp>
      <p:pic>
        <p:nvPicPr>
          <p:cNvPr id="38914" name="Picture 2" descr="C:\Users\acer\Downloads\thông tin nhãn sữa.jpg"/>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62100" y="1047750"/>
            <a:ext cx="6905248" cy="3810000"/>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p:cNvSpPr/>
          <p:nvPr/>
        </p:nvSpPr>
        <p:spPr>
          <a:xfrm>
            <a:off x="2057400" y="2724150"/>
            <a:ext cx="3810000" cy="609600"/>
          </a:xfrm>
          <a:prstGeom prst="ellipse">
            <a:avLst/>
          </a:prstGeom>
          <a:noFill/>
          <a:ln cmpd="sng">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nh truong cua vi sinh vat.wmv">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398145" y="133350"/>
            <a:ext cx="8415020" cy="3903345"/>
          </a:xfrm>
          <a:prstGeom prst="rect">
            <a:avLst/>
          </a:prstGeom>
        </p:spPr>
      </p:pic>
      <p:sp>
        <p:nvSpPr>
          <p:cNvPr id="3" name="TextBox 2"/>
          <p:cNvSpPr txBox="1"/>
          <p:nvPr/>
        </p:nvSpPr>
        <p:spPr>
          <a:xfrm>
            <a:off x="398145" y="4036695"/>
            <a:ext cx="8594090" cy="1094105"/>
          </a:xfrm>
          <a:prstGeom prst="rect">
            <a:avLst/>
          </a:prstGeom>
          <a:solidFill>
            <a:schemeClr val="bg2"/>
          </a:solidFill>
          <a:ln>
            <a:solidFill>
              <a:schemeClr val="accent1"/>
            </a:solidFill>
          </a:ln>
        </p:spPr>
        <p:txBody>
          <a:bodyPr wrap="square" rtlCol="0">
            <a:noAutofit/>
          </a:bodyPr>
          <a:lstStyle/>
          <a:p>
            <a:pPr algn="ctr"/>
            <a:r>
              <a:rPr lang="en-US" sz="3200" dirty="0" err="1">
                <a:solidFill>
                  <a:srgbClr val="00B050"/>
                </a:solidFill>
              </a:rPr>
              <a:t>Vì</a:t>
            </a:r>
            <a:r>
              <a:rPr lang="en-US" sz="3200" dirty="0">
                <a:solidFill>
                  <a:srgbClr val="00B050"/>
                </a:solidFill>
              </a:rPr>
              <a:t> </a:t>
            </a:r>
            <a:r>
              <a:rPr lang="en-US" sz="3200" dirty="0" err="1">
                <a:solidFill>
                  <a:srgbClr val="00B050"/>
                </a:solidFill>
              </a:rPr>
              <a:t>sao</a:t>
            </a:r>
            <a:r>
              <a:rPr lang="en-US" sz="3200" dirty="0">
                <a:solidFill>
                  <a:srgbClr val="00B050"/>
                </a:solidFill>
              </a:rPr>
              <a:t> </a:t>
            </a:r>
            <a:r>
              <a:rPr lang="en-US" sz="3200" dirty="0" err="1">
                <a:solidFill>
                  <a:srgbClr val="00B050"/>
                </a:solidFill>
              </a:rPr>
              <a:t>nói</a:t>
            </a:r>
            <a:r>
              <a:rPr lang="en-US" sz="3200" dirty="0">
                <a:solidFill>
                  <a:srgbClr val="00B050"/>
                </a:solidFill>
              </a:rPr>
              <a:t> </a:t>
            </a:r>
            <a:r>
              <a:rPr lang="en-US" sz="3200" dirty="0" err="1">
                <a:solidFill>
                  <a:srgbClr val="00B050"/>
                </a:solidFill>
              </a:rPr>
              <a:t>sinh</a:t>
            </a:r>
            <a:r>
              <a:rPr lang="en-US" sz="3200" dirty="0">
                <a:solidFill>
                  <a:srgbClr val="00B050"/>
                </a:solidFill>
              </a:rPr>
              <a:t> </a:t>
            </a:r>
            <a:r>
              <a:rPr lang="en-US" sz="3200" dirty="0" err="1">
                <a:solidFill>
                  <a:srgbClr val="00B050"/>
                </a:solidFill>
              </a:rPr>
              <a:t>trưởng</a:t>
            </a:r>
            <a:r>
              <a:rPr lang="en-US" sz="3200" dirty="0">
                <a:solidFill>
                  <a:srgbClr val="00B050"/>
                </a:solidFill>
              </a:rPr>
              <a:t> ở VSV </a:t>
            </a:r>
            <a:r>
              <a:rPr lang="en-US" sz="3200" dirty="0" err="1">
                <a:solidFill>
                  <a:srgbClr val="00B050"/>
                </a:solidFill>
              </a:rPr>
              <a:t>là</a:t>
            </a:r>
            <a:r>
              <a:rPr lang="en-US" sz="3200" dirty="0">
                <a:solidFill>
                  <a:srgbClr val="00B050"/>
                </a:solidFill>
              </a:rPr>
              <a:t> </a:t>
            </a:r>
            <a:r>
              <a:rPr lang="en-US" sz="3200" dirty="0" err="1">
                <a:solidFill>
                  <a:srgbClr val="00B050"/>
                </a:solidFill>
              </a:rPr>
              <a:t>sinh</a:t>
            </a:r>
            <a:r>
              <a:rPr lang="en-US" sz="3200" dirty="0">
                <a:solidFill>
                  <a:srgbClr val="00B050"/>
                </a:solidFill>
              </a:rPr>
              <a:t> </a:t>
            </a:r>
            <a:r>
              <a:rPr lang="en-US" sz="3200" dirty="0" err="1">
                <a:solidFill>
                  <a:srgbClr val="00B050"/>
                </a:solidFill>
              </a:rPr>
              <a:t>trưởng</a:t>
            </a:r>
            <a:r>
              <a:rPr lang="en-US" sz="3200" dirty="0">
                <a:solidFill>
                  <a:srgbClr val="00B050"/>
                </a:solidFill>
              </a:rPr>
              <a:t> </a:t>
            </a:r>
            <a:r>
              <a:rPr lang="en-US" sz="3200" dirty="0" err="1">
                <a:solidFill>
                  <a:srgbClr val="00B050"/>
                </a:solidFill>
              </a:rPr>
              <a:t>của</a:t>
            </a:r>
            <a:r>
              <a:rPr lang="en-US" sz="3200" dirty="0">
                <a:solidFill>
                  <a:srgbClr val="00B050"/>
                </a:solidFill>
              </a:rPr>
              <a:t> </a:t>
            </a:r>
            <a:r>
              <a:rPr lang="en-US" sz="3200" dirty="0" err="1">
                <a:solidFill>
                  <a:srgbClr val="00B050"/>
                </a:solidFill>
              </a:rPr>
              <a:t>quần</a:t>
            </a:r>
            <a:r>
              <a:rPr lang="en-US" sz="3200" dirty="0">
                <a:solidFill>
                  <a:srgbClr val="00B050"/>
                </a:solidFill>
              </a:rPr>
              <a:t> </a:t>
            </a:r>
            <a:r>
              <a:rPr lang="en-US" sz="3200" dirty="0" err="1">
                <a:solidFill>
                  <a:srgbClr val="00B050"/>
                </a:solidFill>
              </a:rPr>
              <a:t>thể</a:t>
            </a:r>
            <a:r>
              <a:rPr lang="en-US" sz="3200" dirty="0">
                <a:solidFill>
                  <a:srgbClr val="00B050"/>
                </a:solidFill>
              </a:rPr>
              <a:t>?</a:t>
            </a:r>
            <a:endParaRPr lang="en-US" sz="3200" dirty="0">
              <a:solidFill>
                <a:srgbClr val="00B050"/>
              </a:solidFill>
            </a:endParaRPr>
          </a:p>
        </p:txBody>
      </p:sp>
      <p:sp>
        <p:nvSpPr>
          <p:cNvPr id="5" name="Slide Number Placeholder 4"/>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repeatCount="indefinite" fill="hold" display="0">
                  <p:stCondLst>
                    <p:cond delay="indefinite"/>
                  </p:stCondLst>
                </p:cTn>
                <p:tgtEl>
                  <p:spTgt spid="2"/>
                </p:tgtEl>
              </p:cMediaNode>
            </p:video>
          </p:childTnLst>
        </p:cTn>
      </p:par>
    </p:tnLst>
    <p:bldLst>
      <p:bldP spid="3" grpId="0" animBg="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7150"/>
            <a:ext cx="8954135" cy="803910"/>
          </a:xfrm>
        </p:spPr>
        <p:txBody>
          <a:bodyPr rtlCol="0">
            <a:normAutofit fontScale="90000"/>
          </a:bodyPr>
          <a:lstStyle/>
          <a:p>
            <a:pPr algn="l">
              <a:defRPr/>
            </a:pPr>
            <a:r>
              <a:rPr lang="en-US" sz="3555" b="1" dirty="0">
                <a:solidFill>
                  <a:srgbClr val="FF0000"/>
                </a:solidFill>
                <a:latin typeface="Calibri" panose="020F0502020204030204" pitchFamily="34" charset="0"/>
                <a:ea typeface="+mn-ea"/>
                <a:cs typeface="Calibri" panose="020F0502020204030204" pitchFamily="34" charset="0"/>
              </a:rPr>
              <a:t>II. </a:t>
            </a:r>
            <a:r>
              <a:rPr lang="en-US" sz="3555" b="1" dirty="0" err="1">
                <a:solidFill>
                  <a:srgbClr val="FF0000"/>
                </a:solidFill>
                <a:latin typeface="Calibri" panose="020F0502020204030204" pitchFamily="34" charset="0"/>
                <a:ea typeface="+mn-ea"/>
                <a:cs typeface="Calibri" panose="020F0502020204030204" pitchFamily="34" charset="0"/>
              </a:rPr>
              <a:t>SỰ</a:t>
            </a:r>
            <a:r>
              <a:rPr lang="en-US" sz="3555" b="1" dirty="0">
                <a:solidFill>
                  <a:srgbClr val="FF0000"/>
                </a:solidFill>
                <a:latin typeface="Calibri" panose="020F0502020204030204" pitchFamily="34" charset="0"/>
                <a:ea typeface="+mn-ea"/>
                <a:cs typeface="Calibri" panose="020F0502020204030204" pitchFamily="34" charset="0"/>
              </a:rPr>
              <a:t> </a:t>
            </a:r>
            <a:r>
              <a:rPr lang="en-US" sz="3555" b="1" dirty="0" err="1">
                <a:solidFill>
                  <a:srgbClr val="FF0000"/>
                </a:solidFill>
                <a:latin typeface="Calibri" panose="020F0502020204030204" pitchFamily="34" charset="0"/>
                <a:ea typeface="+mn-ea"/>
                <a:cs typeface="Calibri" panose="020F0502020204030204" pitchFamily="34" charset="0"/>
              </a:rPr>
              <a:t>SINH</a:t>
            </a:r>
            <a:r>
              <a:rPr lang="en-US" sz="3555" b="1" dirty="0">
                <a:solidFill>
                  <a:srgbClr val="FF0000"/>
                </a:solidFill>
                <a:latin typeface="Calibri" panose="020F0502020204030204" pitchFamily="34" charset="0"/>
                <a:ea typeface="+mn-ea"/>
                <a:cs typeface="Calibri" panose="020F0502020204030204" pitchFamily="34" charset="0"/>
              </a:rPr>
              <a:t> </a:t>
            </a:r>
            <a:r>
              <a:rPr lang="en-US" sz="3555" b="1" dirty="0" err="1">
                <a:solidFill>
                  <a:srgbClr val="FF0000"/>
                </a:solidFill>
                <a:latin typeface="Calibri" panose="020F0502020204030204" pitchFamily="34" charset="0"/>
                <a:ea typeface="+mn-ea"/>
                <a:cs typeface="Calibri" panose="020F0502020204030204" pitchFamily="34" charset="0"/>
              </a:rPr>
              <a:t>TRƯỞNG</a:t>
            </a:r>
            <a:r>
              <a:rPr lang="en-US" sz="3555" b="1" dirty="0">
                <a:solidFill>
                  <a:srgbClr val="FF0000"/>
                </a:solidFill>
                <a:latin typeface="Calibri" panose="020F0502020204030204" pitchFamily="34" charset="0"/>
                <a:ea typeface="+mn-ea"/>
                <a:cs typeface="Calibri" panose="020F0502020204030204" pitchFamily="34" charset="0"/>
              </a:rPr>
              <a:t> </a:t>
            </a:r>
            <a:r>
              <a:rPr lang="en-US" sz="3555" b="1" dirty="0" err="1">
                <a:solidFill>
                  <a:srgbClr val="FF0000"/>
                </a:solidFill>
                <a:latin typeface="Calibri" panose="020F0502020204030204" pitchFamily="34" charset="0"/>
                <a:ea typeface="+mn-ea"/>
                <a:cs typeface="Calibri" panose="020F0502020204030204" pitchFamily="34" charset="0"/>
              </a:rPr>
              <a:t>CỦA</a:t>
            </a:r>
            <a:r>
              <a:rPr lang="en-US" sz="3555" b="1" dirty="0">
                <a:solidFill>
                  <a:srgbClr val="FF0000"/>
                </a:solidFill>
                <a:latin typeface="Calibri" panose="020F0502020204030204" pitchFamily="34" charset="0"/>
                <a:ea typeface="+mn-ea"/>
                <a:cs typeface="Calibri" panose="020F0502020204030204" pitchFamily="34" charset="0"/>
              </a:rPr>
              <a:t> </a:t>
            </a:r>
            <a:r>
              <a:rPr lang="en-US" sz="3555" b="1" dirty="0" err="1">
                <a:solidFill>
                  <a:srgbClr val="FF0000"/>
                </a:solidFill>
                <a:latin typeface="Calibri" panose="020F0502020204030204" pitchFamily="34" charset="0"/>
                <a:ea typeface="+mn-ea"/>
                <a:cs typeface="Calibri" panose="020F0502020204030204" pitchFamily="34" charset="0"/>
              </a:rPr>
              <a:t>QUẦN</a:t>
            </a:r>
            <a:r>
              <a:rPr lang="en-US" sz="3555" b="1" dirty="0">
                <a:solidFill>
                  <a:srgbClr val="FF0000"/>
                </a:solidFill>
                <a:latin typeface="Calibri" panose="020F0502020204030204" pitchFamily="34" charset="0"/>
                <a:ea typeface="+mn-ea"/>
                <a:cs typeface="Calibri" panose="020F0502020204030204" pitchFamily="34" charset="0"/>
              </a:rPr>
              <a:t> </a:t>
            </a:r>
            <a:r>
              <a:rPr lang="en-US" sz="3555" b="1" dirty="0" err="1">
                <a:solidFill>
                  <a:srgbClr val="FF0000"/>
                </a:solidFill>
                <a:latin typeface="Calibri" panose="020F0502020204030204" pitchFamily="34" charset="0"/>
                <a:ea typeface="+mn-ea"/>
                <a:cs typeface="Calibri" panose="020F0502020204030204" pitchFamily="34" charset="0"/>
              </a:rPr>
              <a:t>THỂ</a:t>
            </a:r>
            <a:r>
              <a:rPr lang="en-US" sz="3555" b="1" dirty="0">
                <a:solidFill>
                  <a:srgbClr val="FF0000"/>
                </a:solidFill>
                <a:latin typeface="Calibri" panose="020F0502020204030204" pitchFamily="34" charset="0"/>
                <a:ea typeface="+mn-ea"/>
                <a:cs typeface="Calibri" panose="020F0502020204030204" pitchFamily="34" charset="0"/>
              </a:rPr>
              <a:t> VI </a:t>
            </a:r>
            <a:r>
              <a:rPr lang="en-US" sz="3555" b="1" dirty="0" err="1">
                <a:solidFill>
                  <a:srgbClr val="FF0000"/>
                </a:solidFill>
                <a:latin typeface="Calibri" panose="020F0502020204030204" pitchFamily="34" charset="0"/>
                <a:ea typeface="+mn-ea"/>
                <a:cs typeface="Calibri" panose="020F0502020204030204" pitchFamily="34" charset="0"/>
              </a:rPr>
              <a:t>KHUẨN</a:t>
            </a:r>
            <a:r>
              <a:rPr lang="en-US" sz="3555" b="1" dirty="0">
                <a:solidFill>
                  <a:srgbClr val="FF0000"/>
                </a:solidFill>
                <a:latin typeface="Calibri" panose="020F0502020204030204" pitchFamily="34" charset="0"/>
                <a:ea typeface="+mn-ea"/>
                <a:cs typeface="Calibri" panose="020F0502020204030204" pitchFamily="34" charset="0"/>
              </a:rPr>
              <a:t>:</a:t>
            </a:r>
            <a:br>
              <a:rPr lang="en-US" sz="2400" dirty="0">
                <a:solidFill>
                  <a:srgbClr val="FF0000"/>
                </a:solidFill>
                <a:latin typeface="Times New Roman" panose="02020603050405020304" pitchFamily="18" charset="0"/>
                <a:cs typeface="Times New Roman" panose="02020603050405020304" pitchFamily="18" charset="0"/>
              </a:rPr>
            </a:b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4" name="Text Box 26"/>
          <p:cNvSpPr txBox="1">
            <a:spLocks noChangeArrowheads="1"/>
          </p:cNvSpPr>
          <p:nvPr/>
        </p:nvSpPr>
        <p:spPr bwMode="auto">
          <a:xfrm>
            <a:off x="228600" y="514350"/>
            <a:ext cx="457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50000"/>
              </a:spcBef>
              <a:buFontTx/>
              <a:buNone/>
            </a:pPr>
            <a:r>
              <a:rPr lang="en-US" altLang="en-US" b="1" dirty="0">
                <a:gradFill>
                  <a:gsLst>
                    <a:gs pos="0">
                      <a:srgbClr val="007BD3"/>
                    </a:gs>
                    <a:gs pos="100000">
                      <a:srgbClr val="034373"/>
                    </a:gs>
                  </a:gsLst>
                  <a:lin scaled="0"/>
                </a:gradFill>
                <a:cs typeface="Calibri" panose="020F0502020204030204" pitchFamily="34" charset="0"/>
              </a:rPr>
              <a:t>1. </a:t>
            </a:r>
            <a:r>
              <a:rPr lang="en-US" altLang="en-US" b="1" dirty="0" err="1">
                <a:gradFill>
                  <a:gsLst>
                    <a:gs pos="0">
                      <a:srgbClr val="007BD3"/>
                    </a:gs>
                    <a:gs pos="100000">
                      <a:srgbClr val="034373"/>
                    </a:gs>
                  </a:gsLst>
                  <a:lin scaled="0"/>
                </a:gradFill>
                <a:cs typeface="Calibri" panose="020F0502020204030204" pitchFamily="34" charset="0"/>
              </a:rPr>
              <a:t>Nuôi</a:t>
            </a:r>
            <a:r>
              <a:rPr lang="en-US" altLang="en-US" b="1" dirty="0">
                <a:gradFill>
                  <a:gsLst>
                    <a:gs pos="0">
                      <a:srgbClr val="007BD3"/>
                    </a:gs>
                    <a:gs pos="100000">
                      <a:srgbClr val="034373"/>
                    </a:gs>
                  </a:gsLst>
                  <a:lin scaled="0"/>
                </a:gradFill>
                <a:cs typeface="Calibri" panose="020F0502020204030204" pitchFamily="34" charset="0"/>
              </a:rPr>
              <a:t> </a:t>
            </a:r>
            <a:r>
              <a:rPr lang="en-US" altLang="en-US" b="1" dirty="0" err="1">
                <a:gradFill>
                  <a:gsLst>
                    <a:gs pos="0">
                      <a:srgbClr val="007BD3"/>
                    </a:gs>
                    <a:gs pos="100000">
                      <a:srgbClr val="034373"/>
                    </a:gs>
                  </a:gsLst>
                  <a:lin scaled="0"/>
                </a:gradFill>
                <a:cs typeface="Calibri" panose="020F0502020204030204" pitchFamily="34" charset="0"/>
              </a:rPr>
              <a:t>cấy</a:t>
            </a:r>
            <a:r>
              <a:rPr lang="en-US" altLang="en-US" b="1" dirty="0">
                <a:gradFill>
                  <a:gsLst>
                    <a:gs pos="0">
                      <a:srgbClr val="007BD3"/>
                    </a:gs>
                    <a:gs pos="100000">
                      <a:srgbClr val="034373"/>
                    </a:gs>
                  </a:gsLst>
                  <a:lin scaled="0"/>
                </a:gradFill>
                <a:cs typeface="Calibri" panose="020F0502020204030204" pitchFamily="34" charset="0"/>
              </a:rPr>
              <a:t> </a:t>
            </a:r>
            <a:r>
              <a:rPr lang="en-US" altLang="en-US" b="1" dirty="0" err="1">
                <a:gradFill>
                  <a:gsLst>
                    <a:gs pos="0">
                      <a:srgbClr val="007BD3"/>
                    </a:gs>
                    <a:gs pos="100000">
                      <a:srgbClr val="034373"/>
                    </a:gs>
                  </a:gsLst>
                  <a:lin scaled="0"/>
                </a:gradFill>
                <a:cs typeface="Calibri" panose="020F0502020204030204" pitchFamily="34" charset="0"/>
              </a:rPr>
              <a:t>không</a:t>
            </a:r>
            <a:r>
              <a:rPr lang="en-US" altLang="en-US" b="1" dirty="0">
                <a:gradFill>
                  <a:gsLst>
                    <a:gs pos="0">
                      <a:srgbClr val="007BD3"/>
                    </a:gs>
                    <a:gs pos="100000">
                      <a:srgbClr val="034373"/>
                    </a:gs>
                  </a:gsLst>
                  <a:lin scaled="0"/>
                </a:gradFill>
                <a:cs typeface="Calibri" panose="020F0502020204030204" pitchFamily="34" charset="0"/>
              </a:rPr>
              <a:t> </a:t>
            </a:r>
            <a:r>
              <a:rPr lang="en-US" altLang="en-US" b="1" dirty="0" err="1">
                <a:gradFill>
                  <a:gsLst>
                    <a:gs pos="0">
                      <a:srgbClr val="007BD3"/>
                    </a:gs>
                    <a:gs pos="100000">
                      <a:srgbClr val="034373"/>
                    </a:gs>
                  </a:gsLst>
                  <a:lin scaled="0"/>
                </a:gradFill>
                <a:cs typeface="Calibri" panose="020F0502020204030204" pitchFamily="34" charset="0"/>
              </a:rPr>
              <a:t>liên</a:t>
            </a:r>
            <a:r>
              <a:rPr lang="en-US" altLang="en-US" b="1" dirty="0">
                <a:gradFill>
                  <a:gsLst>
                    <a:gs pos="0">
                      <a:srgbClr val="007BD3"/>
                    </a:gs>
                    <a:gs pos="100000">
                      <a:srgbClr val="034373"/>
                    </a:gs>
                  </a:gsLst>
                  <a:lin scaled="0"/>
                </a:gradFill>
                <a:cs typeface="Calibri" panose="020F0502020204030204" pitchFamily="34" charset="0"/>
              </a:rPr>
              <a:t> </a:t>
            </a:r>
            <a:r>
              <a:rPr lang="en-US" altLang="en-US" sz="2800" b="1" dirty="0" err="1">
                <a:gradFill>
                  <a:gsLst>
                    <a:gs pos="0">
                      <a:srgbClr val="007BD3"/>
                    </a:gs>
                    <a:gs pos="100000">
                      <a:srgbClr val="034373"/>
                    </a:gs>
                  </a:gsLst>
                  <a:lin scaled="0"/>
                </a:gradFill>
                <a:cs typeface="Calibri" panose="020F0502020204030204" pitchFamily="34" charset="0"/>
              </a:rPr>
              <a:t>tục</a:t>
            </a:r>
            <a:r>
              <a:rPr lang="en-US" altLang="en-US" sz="2800" b="1" dirty="0">
                <a:gradFill>
                  <a:gsLst>
                    <a:gs pos="0">
                      <a:srgbClr val="007BD3"/>
                    </a:gs>
                    <a:gs pos="100000">
                      <a:srgbClr val="034373"/>
                    </a:gs>
                  </a:gsLst>
                  <a:lin scaled="0"/>
                </a:gradFill>
                <a:cs typeface="Calibri" panose="020F0502020204030204" pitchFamily="34" charset="0"/>
              </a:rPr>
              <a:t>:</a:t>
            </a:r>
            <a:endParaRPr lang="en-US" altLang="en-US" sz="2800" b="1" dirty="0">
              <a:gradFill>
                <a:gsLst>
                  <a:gs pos="0">
                    <a:srgbClr val="007BD3"/>
                  </a:gs>
                  <a:gs pos="100000">
                    <a:srgbClr val="034373"/>
                  </a:gs>
                </a:gsLst>
                <a:lin scaled="0"/>
              </a:gradFill>
              <a:cs typeface="Calibri" panose="020F0502020204030204" pitchFamily="34" charset="0"/>
            </a:endParaRPr>
          </a:p>
        </p:txBody>
      </p:sp>
      <p:sp>
        <p:nvSpPr>
          <p:cNvPr id="162817" name="Rectangle 1"/>
          <p:cNvSpPr>
            <a:spLocks noChangeArrowheads="1"/>
          </p:cNvSpPr>
          <p:nvPr/>
        </p:nvSpPr>
        <p:spPr bwMode="auto">
          <a:xfrm>
            <a:off x="471805" y="951940"/>
            <a:ext cx="8610600" cy="20621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dirty="0" err="1">
                <a:solidFill>
                  <a:schemeClr val="tx1"/>
                </a:solidFill>
                <a:cs typeface="Calibri" panose="020F0502020204030204" pitchFamily="34" charset="0"/>
              </a:rPr>
              <a:t>Môi</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trường</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nuôi</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cấy</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không</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liên</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tục</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là</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môi</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trường</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nuôi</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cấy</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không</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được</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bổ</a:t>
            </a:r>
            <a:r>
              <a:rPr lang="en-US" altLang="en-US" dirty="0">
                <a:solidFill>
                  <a:schemeClr val="tx1"/>
                </a:solidFill>
                <a:cs typeface="Calibri" panose="020F0502020204030204" pitchFamily="34" charset="0"/>
              </a:rPr>
              <a:t> sung </a:t>
            </a:r>
            <a:r>
              <a:rPr lang="en-US" altLang="en-US" dirty="0" err="1">
                <a:solidFill>
                  <a:schemeClr val="tx1"/>
                </a:solidFill>
                <a:cs typeface="Calibri" panose="020F0502020204030204" pitchFamily="34" charset="0"/>
              </a:rPr>
              <a:t>chất</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dinh</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dưỡng</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và</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không</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được</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lấy</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đi</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các</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sản</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phẩm</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chuyển</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hoá</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trong</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quá</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trình</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nuôi</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cấy</a:t>
            </a:r>
            <a:r>
              <a:rPr lang="en-US" altLang="en-US" dirty="0">
                <a:solidFill>
                  <a:schemeClr val="tx1"/>
                </a:solidFill>
                <a:cs typeface="Calibri" panose="020F0502020204030204" pitchFamily="34" charset="0"/>
              </a:rPr>
              <a:t>.</a:t>
            </a:r>
            <a:endParaRPr lang="en-US" altLang="en-US" dirty="0">
              <a:solidFill>
                <a:schemeClr val="tx1"/>
              </a:solidFill>
              <a:cs typeface="Calibri" panose="020F0502020204030204" pitchFamily="34" charset="0"/>
            </a:endParaRPr>
          </a:p>
        </p:txBody>
      </p:sp>
      <p:pic>
        <p:nvPicPr>
          <p:cNvPr id="5" name="Picture 4"/>
          <p:cNvPicPr>
            <a:picLocks noChangeAspect="1"/>
          </p:cNvPicPr>
          <p:nvPr/>
        </p:nvPicPr>
        <p:blipFill rotWithShape="1">
          <a:blip r:embed="rId1"/>
          <a:srcRect l="11550" t="3691" r="12969" b="6763"/>
          <a:stretch>
            <a:fillRect/>
          </a:stretch>
        </p:blipFill>
        <p:spPr bwMode="auto">
          <a:xfrm>
            <a:off x="685800" y="2874467"/>
            <a:ext cx="1802130" cy="2062658"/>
          </a:xfrm>
          <a:prstGeom prst="rect">
            <a:avLst/>
          </a:prstGeom>
          <a:ln>
            <a:noFill/>
          </a:ln>
        </p:spPr>
      </p:pic>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67129" t="21292" r="6519" b="6564"/>
          <a:stretch>
            <a:fillRect/>
          </a:stretch>
        </p:blipFill>
        <p:spPr bwMode="auto">
          <a:xfrm>
            <a:off x="7396205" y="3264095"/>
            <a:ext cx="1366796" cy="1777011"/>
          </a:xfrm>
          <a:prstGeom prst="rect">
            <a:avLst/>
          </a:prstGeom>
          <a:ln>
            <a:noFill/>
          </a:ln>
        </p:spPr>
      </p:pic>
      <p:sp>
        <p:nvSpPr>
          <p:cNvPr id="8" name="Arrow: Right 7"/>
          <p:cNvSpPr/>
          <p:nvPr/>
        </p:nvSpPr>
        <p:spPr>
          <a:xfrm>
            <a:off x="2591550" y="3349904"/>
            <a:ext cx="989849" cy="4410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p:cNvSpPr/>
          <p:nvPr/>
        </p:nvSpPr>
        <p:spPr>
          <a:xfrm>
            <a:off x="5867399" y="3588738"/>
            <a:ext cx="964073" cy="44104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a:srcRect l="18082" t="2911" r="2125" b="1097"/>
          <a:stretch>
            <a:fillRect/>
          </a:stretch>
        </p:blipFill>
        <p:spPr bwMode="auto">
          <a:xfrm>
            <a:off x="4114800" y="2960751"/>
            <a:ext cx="1295400" cy="2049399"/>
          </a:xfrm>
          <a:prstGeom prst="rect">
            <a:avLst/>
          </a:prstGeom>
          <a:ln>
            <a:noFill/>
          </a:ln>
        </p:spPr>
      </p:pic>
      <p:sp>
        <p:nvSpPr>
          <p:cNvPr id="12" name="Oval 11"/>
          <p:cNvSpPr/>
          <p:nvPr/>
        </p:nvSpPr>
        <p:spPr>
          <a:xfrm>
            <a:off x="1486274" y="1065371"/>
            <a:ext cx="5943600" cy="1142651"/>
          </a:xfrm>
          <a:prstGeom prst="ellipse">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3200" dirty="0" err="1">
                <a:solidFill>
                  <a:srgbClr val="00B050"/>
                </a:solidFill>
                <a:latin typeface="Calibri" panose="020F0502020204030204" pitchFamily="34" charset="0"/>
                <a:cs typeface="Calibri" panose="020F0502020204030204" pitchFamily="34" charset="0"/>
              </a:rPr>
              <a:t>Thế</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nào</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là</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môi</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trường</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nuôi</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cấy</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không</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liên</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tục</a:t>
            </a:r>
            <a:r>
              <a:rPr lang="en-US" sz="3200" dirty="0">
                <a:solidFill>
                  <a:srgbClr val="00B050"/>
                </a:solidFill>
                <a:latin typeface="Calibri" panose="020F0502020204030204" pitchFamily="34" charset="0"/>
                <a:cs typeface="Calibri" panose="020F0502020204030204" pitchFamily="34" charset="0"/>
              </a:rPr>
              <a:t>?</a:t>
            </a:r>
            <a:endParaRPr lang="en-US" sz="3200" dirty="0">
              <a:solidFill>
                <a:srgbClr val="00B050"/>
              </a:solidFill>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par>
                                <p:cTn id="33" presetID="16" presetClass="entr" presetSubtype="21"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arn(inVertical)">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2817"/>
                                        </p:tgtEl>
                                        <p:attrNameLst>
                                          <p:attrName>style.visibility</p:attrName>
                                        </p:attrNameLst>
                                      </p:cBhvr>
                                      <p:to>
                                        <p:strVal val="visible"/>
                                      </p:to>
                                    </p:set>
                                    <p:animEffect transition="in" filter="fade">
                                      <p:cBhvr>
                                        <p:cTn id="50" dur="1000"/>
                                        <p:tgtEl>
                                          <p:spTgt spid="162817"/>
                                        </p:tgtEl>
                                      </p:cBhvr>
                                    </p:animEffect>
                                    <p:anim calcmode="lin" valueType="num">
                                      <p:cBhvr>
                                        <p:cTn id="51" dur="1000" fill="hold"/>
                                        <p:tgtEl>
                                          <p:spTgt spid="162817"/>
                                        </p:tgtEl>
                                        <p:attrNameLst>
                                          <p:attrName>ppt_x</p:attrName>
                                        </p:attrNameLst>
                                      </p:cBhvr>
                                      <p:tavLst>
                                        <p:tav tm="0">
                                          <p:val>
                                            <p:strVal val="#ppt_x"/>
                                          </p:val>
                                        </p:tav>
                                        <p:tav tm="100000">
                                          <p:val>
                                            <p:strVal val="#ppt_x"/>
                                          </p:val>
                                        </p:tav>
                                      </p:tavLst>
                                    </p:anim>
                                    <p:anim calcmode="lin" valueType="num">
                                      <p:cBhvr>
                                        <p:cTn id="52" dur="1000" fill="hold"/>
                                        <p:tgtEl>
                                          <p:spTgt spid="1628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62817" grpId="0" bldLvl="0" animBg="1"/>
      <p:bldP spid="8" grpId="0" animBg="1"/>
      <p:bldP spid="9" grpId="0" animBg="1"/>
      <p:bldP spid="12" grpId="0" bldLvl="0" animBg="1"/>
      <p:bldP spid="12"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o thi sinh truong khong ten ph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6800" y="756920"/>
            <a:ext cx="6932930" cy="405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AutoShape 3"/>
          <p:cNvSpPr>
            <a:spLocks noChangeArrowheads="1"/>
          </p:cNvSpPr>
          <p:nvPr/>
        </p:nvSpPr>
        <p:spPr bwMode="auto">
          <a:xfrm>
            <a:off x="511810" y="76199"/>
            <a:ext cx="8211820" cy="1137593"/>
          </a:xfrm>
          <a:prstGeom prst="wedgeRoundRectCallout">
            <a:avLst>
              <a:gd name="adj1" fmla="val -24162"/>
              <a:gd name="adj2" fmla="val 51333"/>
              <a:gd name="adj3" fmla="val 16667"/>
            </a:avLst>
          </a:prstGeom>
          <a:solidFill>
            <a:schemeClr val="bg2"/>
          </a:solidFill>
          <a:ln w="9525">
            <a:solidFill>
              <a:schemeClr val="tx1"/>
            </a:solidFill>
            <a:miter lim="800000"/>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vi-VN" altLang="en-US" dirty="0" smtClean="0">
                <a:solidFill>
                  <a:srgbClr val="00B050"/>
                </a:solidFill>
                <a:cs typeface="Calibri" panose="020F0502020204030204" pitchFamily="34" charset="0"/>
              </a:rPr>
              <a:t>Sự sinh trưởng của q</a:t>
            </a:r>
            <a:r>
              <a:rPr lang="en-US" altLang="en-US" dirty="0" err="1" smtClean="0">
                <a:solidFill>
                  <a:srgbClr val="00B050"/>
                </a:solidFill>
                <a:cs typeface="Calibri" panose="020F0502020204030204" pitchFamily="34" charset="0"/>
              </a:rPr>
              <a:t>uần</a:t>
            </a:r>
            <a:r>
              <a:rPr lang="en-US" altLang="en-US" dirty="0" smtClean="0">
                <a:solidFill>
                  <a:srgbClr val="00B050"/>
                </a:solidFill>
                <a:cs typeface="Calibri" panose="020F0502020204030204" pitchFamily="34" charset="0"/>
              </a:rPr>
              <a:t> </a:t>
            </a:r>
            <a:r>
              <a:rPr lang="en-US" altLang="en-US" dirty="0" err="1">
                <a:solidFill>
                  <a:srgbClr val="00B050"/>
                </a:solidFill>
                <a:cs typeface="Calibri" panose="020F0502020204030204" pitchFamily="34" charset="0"/>
              </a:rPr>
              <a:t>thể</a:t>
            </a:r>
            <a:r>
              <a:rPr lang="en-US" altLang="en-US" dirty="0">
                <a:solidFill>
                  <a:srgbClr val="00B050"/>
                </a:solidFill>
                <a:cs typeface="Calibri" panose="020F0502020204030204" pitchFamily="34" charset="0"/>
              </a:rPr>
              <a:t> vi </a:t>
            </a:r>
            <a:r>
              <a:rPr lang="en-US" altLang="en-US" dirty="0" err="1">
                <a:solidFill>
                  <a:srgbClr val="00B050"/>
                </a:solidFill>
                <a:cs typeface="Calibri" panose="020F0502020204030204" pitchFamily="34" charset="0"/>
              </a:rPr>
              <a:t>khuẩn</a:t>
            </a:r>
            <a:r>
              <a:rPr lang="en-US" altLang="en-US" dirty="0">
                <a:solidFill>
                  <a:srgbClr val="00B050"/>
                </a:solidFill>
                <a:cs typeface="Calibri" panose="020F0502020204030204" pitchFamily="34" charset="0"/>
              </a:rPr>
              <a:t> </a:t>
            </a:r>
            <a:r>
              <a:rPr lang="vi-VN" altLang="en-US" dirty="0" smtClean="0">
                <a:solidFill>
                  <a:srgbClr val="00B050"/>
                </a:solidFill>
                <a:cs typeface="Calibri" panose="020F0502020204030204" pitchFamily="34" charset="0"/>
              </a:rPr>
              <a:t>trong nuôi cấy không liên tục có bao nhiêu pha</a:t>
            </a:r>
            <a:r>
              <a:rPr lang="en-US" altLang="en-US" dirty="0" smtClean="0">
                <a:solidFill>
                  <a:srgbClr val="00B050"/>
                </a:solidFill>
                <a:cs typeface="Calibri" panose="020F0502020204030204" pitchFamily="34" charset="0"/>
              </a:rPr>
              <a:t>?</a:t>
            </a:r>
            <a:endParaRPr lang="en-US" altLang="en-US" dirty="0" smtClean="0">
              <a:solidFill>
                <a:srgbClr val="00B050"/>
              </a:solidFill>
              <a:cs typeface="Calibri" panose="020F0502020204030204" pitchFamily="34" charset="0"/>
            </a:endParaRPr>
          </a:p>
        </p:txBody>
      </p:sp>
      <p:sp>
        <p:nvSpPr>
          <p:cNvPr id="59397" name="Text Box 5"/>
          <p:cNvSpPr txBox="1">
            <a:spLocks noChangeArrowheads="1"/>
          </p:cNvSpPr>
          <p:nvPr/>
        </p:nvSpPr>
        <p:spPr bwMode="auto">
          <a:xfrm>
            <a:off x="1905000" y="2769790"/>
            <a:ext cx="533401" cy="715581"/>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dirty="0" err="1">
                <a:latin typeface="Arial" panose="020B0604020202020204" pitchFamily="34" charset="0"/>
              </a:rPr>
              <a:t>Pha</a:t>
            </a:r>
            <a:r>
              <a:rPr lang="en-US" altLang="en-US" sz="1350" dirty="0">
                <a:latin typeface="Arial" panose="020B0604020202020204" pitchFamily="34" charset="0"/>
              </a:rPr>
              <a:t> </a:t>
            </a:r>
            <a:r>
              <a:rPr lang="en-US" altLang="en-US" sz="1350" dirty="0" err="1">
                <a:latin typeface="Arial" panose="020B0604020202020204" pitchFamily="34" charset="0"/>
              </a:rPr>
              <a:t>tiềm</a:t>
            </a:r>
            <a:r>
              <a:rPr lang="en-US" altLang="en-US" sz="1350" dirty="0">
                <a:latin typeface="Arial" panose="020B0604020202020204" pitchFamily="34" charset="0"/>
              </a:rPr>
              <a:t> </a:t>
            </a:r>
            <a:r>
              <a:rPr lang="en-US" altLang="en-US" sz="1350" dirty="0" err="1">
                <a:latin typeface="Arial" panose="020B0604020202020204" pitchFamily="34" charset="0"/>
              </a:rPr>
              <a:t>phát</a:t>
            </a:r>
            <a:endParaRPr lang="vi-VN" altLang="en-US" sz="1350" dirty="0">
              <a:latin typeface="Arial" panose="020B0604020202020204" pitchFamily="34" charset="0"/>
            </a:endParaRPr>
          </a:p>
        </p:txBody>
      </p:sp>
      <p:sp>
        <p:nvSpPr>
          <p:cNvPr id="59398" name="Text Box 6"/>
          <p:cNvSpPr txBox="1">
            <a:spLocks noChangeArrowheads="1"/>
          </p:cNvSpPr>
          <p:nvPr/>
        </p:nvSpPr>
        <p:spPr bwMode="auto">
          <a:xfrm rot="18339854">
            <a:off x="2517577" y="2135959"/>
            <a:ext cx="1371600" cy="30008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a:latin typeface="Arial" panose="020B0604020202020204" pitchFamily="34" charset="0"/>
              </a:rPr>
              <a:t>Pha lũy thừa</a:t>
            </a:r>
            <a:endParaRPr lang="vi-VN" altLang="en-US" sz="1350">
              <a:latin typeface="Arial" panose="020B0604020202020204" pitchFamily="34" charset="0"/>
            </a:endParaRPr>
          </a:p>
        </p:txBody>
      </p:sp>
      <p:sp>
        <p:nvSpPr>
          <p:cNvPr id="59399" name="Text Box 7"/>
          <p:cNvSpPr txBox="1">
            <a:spLocks noChangeArrowheads="1"/>
          </p:cNvSpPr>
          <p:nvPr/>
        </p:nvSpPr>
        <p:spPr bwMode="auto">
          <a:xfrm>
            <a:off x="4343400" y="1277527"/>
            <a:ext cx="1295400" cy="30008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dirty="0" err="1">
                <a:latin typeface="Arial" panose="020B0604020202020204" pitchFamily="34" charset="0"/>
              </a:rPr>
              <a:t>Pha</a:t>
            </a:r>
            <a:r>
              <a:rPr lang="en-US" altLang="en-US" sz="1350" dirty="0">
                <a:latin typeface="Arial" panose="020B0604020202020204" pitchFamily="34" charset="0"/>
              </a:rPr>
              <a:t> </a:t>
            </a:r>
            <a:r>
              <a:rPr lang="en-US" altLang="en-US" sz="1350" dirty="0" err="1">
                <a:latin typeface="Arial" panose="020B0604020202020204" pitchFamily="34" charset="0"/>
              </a:rPr>
              <a:t>cân</a:t>
            </a:r>
            <a:r>
              <a:rPr lang="en-US" altLang="en-US" sz="1350" dirty="0">
                <a:latin typeface="Arial" panose="020B0604020202020204" pitchFamily="34" charset="0"/>
              </a:rPr>
              <a:t> </a:t>
            </a:r>
            <a:r>
              <a:rPr lang="en-US" altLang="en-US" sz="1350" dirty="0" err="1">
                <a:latin typeface="Arial" panose="020B0604020202020204" pitchFamily="34" charset="0"/>
              </a:rPr>
              <a:t>bằng</a:t>
            </a:r>
            <a:endParaRPr lang="vi-VN" altLang="en-US" sz="1350" dirty="0">
              <a:latin typeface="Arial" panose="020B0604020202020204" pitchFamily="34" charset="0"/>
            </a:endParaRPr>
          </a:p>
        </p:txBody>
      </p:sp>
      <p:sp>
        <p:nvSpPr>
          <p:cNvPr id="59400" name="Text Box 8"/>
          <p:cNvSpPr txBox="1">
            <a:spLocks noChangeArrowheads="1"/>
          </p:cNvSpPr>
          <p:nvPr/>
        </p:nvSpPr>
        <p:spPr bwMode="auto">
          <a:xfrm rot="1368582">
            <a:off x="5714647" y="1626012"/>
            <a:ext cx="1496616" cy="30008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a:latin typeface="Arial" panose="020B0604020202020204" pitchFamily="34" charset="0"/>
              </a:rPr>
              <a:t>Pha suy vong</a:t>
            </a:r>
            <a:endParaRPr lang="vi-VN" altLang="en-US" sz="1350">
              <a:latin typeface="Arial" panose="020B0604020202020204" pitchFamily="34" charset="0"/>
            </a:endParaRPr>
          </a:p>
        </p:txBody>
      </p:sp>
      <p:sp>
        <p:nvSpPr>
          <p:cNvPr id="3" name="Slide Number Placeholder 2"/>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box(in)">
                                      <p:cBhvr>
                                        <p:cTn id="7" dur="500"/>
                                        <p:tgtEl>
                                          <p:spTgt spid="5939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9398"/>
                                        </p:tgtEl>
                                        <p:attrNameLst>
                                          <p:attrName>style.visibility</p:attrName>
                                        </p:attrNameLst>
                                      </p:cBhvr>
                                      <p:to>
                                        <p:strVal val="visible"/>
                                      </p:to>
                                    </p:set>
                                    <p:animEffect transition="in" filter="checkerboard(across)">
                                      <p:cBhvr>
                                        <p:cTn id="12" dur="500"/>
                                        <p:tgtEl>
                                          <p:spTgt spid="5939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9399"/>
                                        </p:tgtEl>
                                        <p:attrNameLst>
                                          <p:attrName>style.visibility</p:attrName>
                                        </p:attrNameLst>
                                      </p:cBhvr>
                                      <p:to>
                                        <p:strVal val="visible"/>
                                      </p:to>
                                    </p:set>
                                    <p:animEffect transition="in" filter="diamond(in)">
                                      <p:cBhvr>
                                        <p:cTn id="17" dur="2000"/>
                                        <p:tgtEl>
                                          <p:spTgt spid="5939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9400"/>
                                        </p:tgtEl>
                                        <p:attrNameLst>
                                          <p:attrName>style.visibility</p:attrName>
                                        </p:attrNameLst>
                                      </p:cBhvr>
                                      <p:to>
                                        <p:strVal val="visible"/>
                                      </p:to>
                                    </p:set>
                                    <p:animEffect transition="in" filter="diamond(in)">
                                      <p:cBhvr>
                                        <p:cTn id="22" dur="2000"/>
                                        <p:tgtEl>
                                          <p:spTgt spid="5940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9395"/>
                                        </p:tgtEl>
                                        <p:attrNameLst>
                                          <p:attrName>style.visibility</p:attrName>
                                        </p:attrNameLst>
                                      </p:cBhvr>
                                      <p:to>
                                        <p:strVal val="visible"/>
                                      </p:to>
                                    </p:set>
                                    <p:animEffect transition="in" filter="barn(inVertical)">
                                      <p:cBhvr>
                                        <p:cTn id="27" dur="500"/>
                                        <p:tgtEl>
                                          <p:spTgt spid="59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ldLvl="0" animBg="1"/>
      <p:bldP spid="59395" grpId="1" animBg="1"/>
      <p:bldP spid="59397" grpId="0" animBg="1"/>
      <p:bldP spid="59398" grpId="0" animBg="1"/>
      <p:bldP spid="59399" grpId="0" animBg="1"/>
      <p:bldP spid="594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1657350"/>
          <a:ext cx="8229600" cy="3496056"/>
        </p:xfrm>
        <a:graphic>
          <a:graphicData uri="http://schemas.openxmlformats.org/drawingml/2006/table">
            <a:tbl>
              <a:tblPr/>
              <a:tblGrid>
                <a:gridCol w="2194560"/>
                <a:gridCol w="2882251"/>
                <a:gridCol w="3152789"/>
              </a:tblGrid>
              <a:tr h="8382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Các pha </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r>
                        <a:rPr kumimoji="0" lang="nl-N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sinh trưởng</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Số</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lượng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tế</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bào</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Đặc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điểm</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sinh</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trưởng</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Pha</a:t>
                      </a:r>
                      <a:r>
                        <a:rPr kumimoji="0" 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tiềm</a:t>
                      </a:r>
                      <a:r>
                        <a:rPr kumimoji="0" 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phát</a:t>
                      </a:r>
                      <a:endParaRPr kumimoji="0" 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Pha</a:t>
                      </a:r>
                      <a:r>
                        <a:rPr kumimoji="0" 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luỹ</a:t>
                      </a:r>
                      <a:r>
                        <a:rPr kumimoji="0" 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thừa</a:t>
                      </a:r>
                      <a:endParaRPr kumimoji="0" 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0681">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Pha cân bằng</a:t>
                      </a:r>
                      <a:endParaRPr kumimoji="0" lang="nl-N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2319">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Pha suy vong</a:t>
                      </a:r>
                      <a:endParaRPr kumimoji="0" lang="nl-N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20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4358" name="Rounded Rectangular Callout 6"/>
          <p:cNvSpPr>
            <a:spLocks noChangeArrowheads="1"/>
          </p:cNvSpPr>
          <p:nvPr/>
        </p:nvSpPr>
        <p:spPr bwMode="auto">
          <a:xfrm>
            <a:off x="152400" y="52070"/>
            <a:ext cx="8763000" cy="1524000"/>
          </a:xfrm>
          <a:prstGeom prst="wedgeRoundRectCallout">
            <a:avLst>
              <a:gd name="adj1" fmla="val -28995"/>
              <a:gd name="adj2" fmla="val 48643"/>
              <a:gd name="adj3" fmla="val 16667"/>
            </a:avLst>
          </a:prstGeom>
          <a:solidFill>
            <a:schemeClr val="bg2"/>
          </a:solidFill>
          <a:ln w="9525" algn="ctr">
            <a:solidFill>
              <a:schemeClr val="tx1"/>
            </a:solidFill>
            <a:round/>
          </a:ln>
        </p:spPr>
        <p:txBody>
          <a:bodyPr wrap="none"/>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err="1">
                <a:solidFill>
                  <a:srgbClr val="FF0000"/>
                </a:solidFill>
                <a:cs typeface="Calibri" panose="020F0502020204030204" pitchFamily="34" charset="0"/>
                <a:sym typeface="+mn-ea"/>
              </a:rPr>
              <a:t>Thảo</a:t>
            </a:r>
            <a:r>
              <a:rPr lang="en-US" altLang="en-US" dirty="0">
                <a:solidFill>
                  <a:srgbClr val="FF0000"/>
                </a:solidFill>
                <a:cs typeface="Calibri" panose="020F0502020204030204" pitchFamily="34" charset="0"/>
                <a:sym typeface="+mn-ea"/>
              </a:rPr>
              <a:t> </a:t>
            </a:r>
            <a:r>
              <a:rPr lang="en-US" altLang="en-US" dirty="0" err="1">
                <a:solidFill>
                  <a:srgbClr val="FF0000"/>
                </a:solidFill>
                <a:cs typeface="Calibri" panose="020F0502020204030204" pitchFamily="34" charset="0"/>
                <a:sym typeface="+mn-ea"/>
              </a:rPr>
              <a:t>luận</a:t>
            </a:r>
            <a:r>
              <a:rPr lang="en-US" altLang="en-US" dirty="0">
                <a:solidFill>
                  <a:srgbClr val="FF0000"/>
                </a:solidFill>
                <a:cs typeface="Calibri" panose="020F0502020204030204" pitchFamily="34" charset="0"/>
                <a:sym typeface="+mn-ea"/>
              </a:rPr>
              <a:t> </a:t>
            </a:r>
            <a:r>
              <a:rPr lang="en-US" altLang="en-US" dirty="0" err="1">
                <a:solidFill>
                  <a:srgbClr val="FF0000"/>
                </a:solidFill>
                <a:cs typeface="Calibri" panose="020F0502020204030204" pitchFamily="34" charset="0"/>
                <a:sym typeface="+mn-ea"/>
              </a:rPr>
              <a:t>nhóm</a:t>
            </a:r>
            <a:r>
              <a:rPr lang="en-US" altLang="en-US" dirty="0">
                <a:solidFill>
                  <a:srgbClr val="FF0000"/>
                </a:solidFill>
                <a:cs typeface="Calibri" panose="020F0502020204030204" pitchFamily="34" charset="0"/>
                <a:sym typeface="+mn-ea"/>
              </a:rPr>
              <a:t>. </a:t>
            </a:r>
            <a:r>
              <a:rPr lang="en-US" altLang="en-US" dirty="0" err="1">
                <a:solidFill>
                  <a:srgbClr val="FF0000"/>
                </a:solidFill>
                <a:cs typeface="Calibri" panose="020F0502020204030204" pitchFamily="34" charset="0"/>
                <a:sym typeface="+mn-ea"/>
              </a:rPr>
              <a:t>Thời</a:t>
            </a:r>
            <a:r>
              <a:rPr lang="en-US" altLang="en-US" dirty="0">
                <a:solidFill>
                  <a:srgbClr val="FF0000"/>
                </a:solidFill>
                <a:cs typeface="Calibri" panose="020F0502020204030204" pitchFamily="34" charset="0"/>
                <a:sym typeface="+mn-ea"/>
              </a:rPr>
              <a:t> </a:t>
            </a:r>
            <a:r>
              <a:rPr lang="en-US" altLang="en-US" dirty="0" err="1">
                <a:solidFill>
                  <a:srgbClr val="FF0000"/>
                </a:solidFill>
                <a:cs typeface="Calibri" panose="020F0502020204030204" pitchFamily="34" charset="0"/>
                <a:sym typeface="+mn-ea"/>
              </a:rPr>
              <a:t>gian</a:t>
            </a:r>
            <a:r>
              <a:rPr lang="en-US" altLang="en-US" dirty="0">
                <a:solidFill>
                  <a:srgbClr val="FF0000"/>
                </a:solidFill>
                <a:cs typeface="Calibri" panose="020F0502020204030204" pitchFamily="34" charset="0"/>
                <a:sym typeface="+mn-ea"/>
              </a:rPr>
              <a:t> 5 </a:t>
            </a:r>
            <a:r>
              <a:rPr lang="en-US" altLang="en-US" dirty="0" err="1">
                <a:solidFill>
                  <a:srgbClr val="FF0000"/>
                </a:solidFill>
                <a:cs typeface="Calibri" panose="020F0502020204030204" pitchFamily="34" charset="0"/>
                <a:sym typeface="+mn-ea"/>
              </a:rPr>
              <a:t>phút</a:t>
            </a:r>
            <a:endParaRPr lang="en-US" altLang="en-US" dirty="0">
              <a:solidFill>
                <a:srgbClr val="FF0000"/>
              </a:solidFill>
              <a:cs typeface="Calibri" panose="020F0502020204030204" pitchFamily="34" charset="0"/>
            </a:endParaRPr>
          </a:p>
          <a:p>
            <a:pPr algn="ctr">
              <a:spcBef>
                <a:spcPct val="0"/>
              </a:spcBef>
              <a:buFontTx/>
              <a:buNone/>
            </a:pPr>
            <a:r>
              <a:rPr lang="en-US" altLang="en-US" dirty="0" err="1">
                <a:solidFill>
                  <a:srgbClr val="FF0000"/>
                </a:solidFill>
                <a:cs typeface="Calibri" panose="020F0502020204030204" pitchFamily="34" charset="0"/>
                <a:sym typeface="+mn-ea"/>
              </a:rPr>
              <a:t>Nội</a:t>
            </a:r>
            <a:r>
              <a:rPr lang="en-US" altLang="en-US" dirty="0">
                <a:solidFill>
                  <a:srgbClr val="FF0000"/>
                </a:solidFill>
                <a:cs typeface="Calibri" panose="020F0502020204030204" pitchFamily="34" charset="0"/>
                <a:sym typeface="+mn-ea"/>
              </a:rPr>
              <a:t> dung: </a:t>
            </a:r>
            <a:r>
              <a:rPr lang="en-US" altLang="en-US" dirty="0" err="1">
                <a:solidFill>
                  <a:srgbClr val="FF0000"/>
                </a:solidFill>
                <a:cs typeface="Calibri" panose="020F0502020204030204" pitchFamily="34" charset="0"/>
                <a:sym typeface="+mn-ea"/>
              </a:rPr>
              <a:t>Nghiên</a:t>
            </a:r>
            <a:r>
              <a:rPr lang="en-US" altLang="en-US" dirty="0">
                <a:solidFill>
                  <a:srgbClr val="FF0000"/>
                </a:solidFill>
                <a:cs typeface="Calibri" panose="020F0502020204030204" pitchFamily="34" charset="0"/>
                <a:sym typeface="+mn-ea"/>
              </a:rPr>
              <a:t> </a:t>
            </a:r>
            <a:r>
              <a:rPr lang="en-US" altLang="en-US" dirty="0" err="1">
                <a:solidFill>
                  <a:srgbClr val="FF0000"/>
                </a:solidFill>
                <a:cs typeface="Calibri" panose="020F0502020204030204" pitchFamily="34" charset="0"/>
                <a:sym typeface="+mn-ea"/>
              </a:rPr>
              <a:t>cứu</a:t>
            </a:r>
            <a:r>
              <a:rPr lang="en-US" altLang="en-US" dirty="0">
                <a:solidFill>
                  <a:srgbClr val="FF0000"/>
                </a:solidFill>
                <a:cs typeface="Calibri" panose="020F0502020204030204" pitchFamily="34" charset="0"/>
                <a:sym typeface="+mn-ea"/>
              </a:rPr>
              <a:t> SGK, </a:t>
            </a:r>
            <a:r>
              <a:rPr lang="en-US" altLang="en-US" dirty="0" err="1">
                <a:solidFill>
                  <a:srgbClr val="FF0000"/>
                </a:solidFill>
                <a:cs typeface="Calibri" panose="020F0502020204030204" pitchFamily="34" charset="0"/>
                <a:sym typeface="+mn-ea"/>
              </a:rPr>
              <a:t>thảo</a:t>
            </a:r>
            <a:r>
              <a:rPr lang="en-US" altLang="en-US" dirty="0">
                <a:solidFill>
                  <a:srgbClr val="FF0000"/>
                </a:solidFill>
                <a:cs typeface="Calibri" panose="020F0502020204030204" pitchFamily="34" charset="0"/>
                <a:sym typeface="+mn-ea"/>
              </a:rPr>
              <a:t> </a:t>
            </a:r>
            <a:r>
              <a:rPr lang="en-US" altLang="en-US" dirty="0" err="1">
                <a:solidFill>
                  <a:srgbClr val="FF0000"/>
                </a:solidFill>
                <a:cs typeface="Calibri" panose="020F0502020204030204" pitchFamily="34" charset="0"/>
                <a:sym typeface="+mn-ea"/>
              </a:rPr>
              <a:t>luận</a:t>
            </a:r>
            <a:r>
              <a:rPr lang="en-US" altLang="en-US" dirty="0">
                <a:solidFill>
                  <a:srgbClr val="FF0000"/>
                </a:solidFill>
                <a:cs typeface="Calibri" panose="020F0502020204030204" pitchFamily="34" charset="0"/>
                <a:sym typeface="+mn-ea"/>
              </a:rPr>
              <a:t> </a:t>
            </a:r>
            <a:r>
              <a:rPr lang="en-US" altLang="en-US" dirty="0" err="1">
                <a:solidFill>
                  <a:srgbClr val="FF0000"/>
                </a:solidFill>
                <a:cs typeface="Calibri" panose="020F0502020204030204" pitchFamily="34" charset="0"/>
                <a:sym typeface="+mn-ea"/>
              </a:rPr>
              <a:t>để</a:t>
            </a:r>
            <a:r>
              <a:rPr lang="en-US" altLang="en-US" dirty="0">
                <a:solidFill>
                  <a:srgbClr val="FF0000"/>
                </a:solidFill>
                <a:cs typeface="Calibri" panose="020F0502020204030204" pitchFamily="34" charset="0"/>
                <a:sym typeface="+mn-ea"/>
              </a:rPr>
              <a:t> </a:t>
            </a:r>
            <a:r>
              <a:rPr lang="en-US" altLang="en-US" dirty="0" err="1">
                <a:solidFill>
                  <a:srgbClr val="FF0000"/>
                </a:solidFill>
                <a:cs typeface="Calibri" panose="020F0502020204030204" pitchFamily="34" charset="0"/>
                <a:sym typeface="+mn-ea"/>
              </a:rPr>
              <a:t>hoàn</a:t>
            </a:r>
            <a:r>
              <a:rPr lang="en-US" altLang="en-US" dirty="0">
                <a:solidFill>
                  <a:srgbClr val="FF0000"/>
                </a:solidFill>
                <a:cs typeface="Calibri" panose="020F0502020204030204" pitchFamily="34" charset="0"/>
                <a:sym typeface="+mn-ea"/>
              </a:rPr>
              <a:t> </a:t>
            </a:r>
            <a:r>
              <a:rPr lang="en-US" altLang="en-US" dirty="0" err="1">
                <a:solidFill>
                  <a:srgbClr val="FF0000"/>
                </a:solidFill>
                <a:cs typeface="Calibri" panose="020F0502020204030204" pitchFamily="34" charset="0"/>
                <a:sym typeface="+mn-ea"/>
              </a:rPr>
              <a:t>thành </a:t>
            </a:r>
            <a:endParaRPr lang="en-US" altLang="en-US" dirty="0" err="1">
              <a:solidFill>
                <a:srgbClr val="FF0000"/>
              </a:solidFill>
              <a:cs typeface="Calibri" panose="020F0502020204030204" pitchFamily="34" charset="0"/>
              <a:sym typeface="+mn-ea"/>
            </a:endParaRPr>
          </a:p>
          <a:p>
            <a:pPr algn="ctr">
              <a:spcBef>
                <a:spcPct val="0"/>
              </a:spcBef>
              <a:buFontTx/>
              <a:buNone/>
            </a:pPr>
            <a:r>
              <a:rPr lang="en-US" altLang="en-US" dirty="0" err="1">
                <a:solidFill>
                  <a:srgbClr val="FF0000"/>
                </a:solidFill>
                <a:cs typeface="Calibri" panose="020F0502020204030204" pitchFamily="34" charset="0"/>
                <a:sym typeface="+mn-ea"/>
              </a:rPr>
              <a:t>phiếu học tập sau:</a:t>
            </a:r>
            <a:endParaRPr lang="en-US" altLang="en-US" dirty="0" err="1">
              <a:solidFill>
                <a:srgbClr val="FF0000"/>
              </a:solidFill>
              <a:cs typeface="Calibri" panose="020F0502020204030204" pitchFamily="34" charset="0"/>
              <a:sym typeface="+mn-ea"/>
            </a:endParaRPr>
          </a:p>
          <a:p>
            <a:pPr algn="ctr">
              <a:spcBef>
                <a:spcPct val="0"/>
              </a:spcBef>
              <a:buFontTx/>
              <a:buNone/>
            </a:pPr>
            <a:endParaRPr lang="en-US" altLang="en-US" sz="2800" dirty="0" err="1">
              <a:solidFill>
                <a:srgbClr val="FF0000"/>
              </a:solidFill>
              <a:cs typeface="Calibri" panose="020F0502020204030204" pitchFamily="34" charset="0"/>
              <a:sym typeface="+mn-ea"/>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o thi sinh truong khong ten ph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66800" y="179705"/>
            <a:ext cx="7428230" cy="458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5"/>
          <p:cNvSpPr txBox="1">
            <a:spLocks noChangeArrowheads="1"/>
          </p:cNvSpPr>
          <p:nvPr/>
        </p:nvSpPr>
        <p:spPr bwMode="auto">
          <a:xfrm>
            <a:off x="1905000" y="2160190"/>
            <a:ext cx="533401" cy="715581"/>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dirty="0" err="1">
                <a:latin typeface="Arial" panose="020B0604020202020204" pitchFamily="34" charset="0"/>
              </a:rPr>
              <a:t>Pha</a:t>
            </a:r>
            <a:r>
              <a:rPr lang="en-US" altLang="en-US" sz="1350" dirty="0">
                <a:latin typeface="Arial" panose="020B0604020202020204" pitchFamily="34" charset="0"/>
              </a:rPr>
              <a:t> </a:t>
            </a:r>
            <a:r>
              <a:rPr lang="en-US" altLang="en-US" sz="1350" dirty="0" err="1">
                <a:latin typeface="Arial" panose="020B0604020202020204" pitchFamily="34" charset="0"/>
              </a:rPr>
              <a:t>tiềm</a:t>
            </a:r>
            <a:r>
              <a:rPr lang="en-US" altLang="en-US" sz="1350" dirty="0">
                <a:latin typeface="Arial" panose="020B0604020202020204" pitchFamily="34" charset="0"/>
              </a:rPr>
              <a:t> </a:t>
            </a:r>
            <a:r>
              <a:rPr lang="en-US" altLang="en-US" sz="1350" dirty="0" err="1">
                <a:latin typeface="Arial" panose="020B0604020202020204" pitchFamily="34" charset="0"/>
              </a:rPr>
              <a:t>phát</a:t>
            </a:r>
            <a:endParaRPr lang="vi-VN" altLang="en-US" sz="1350" dirty="0">
              <a:latin typeface="Arial" panose="020B0604020202020204" pitchFamily="34" charset="0"/>
            </a:endParaRPr>
          </a:p>
        </p:txBody>
      </p:sp>
      <p:sp>
        <p:nvSpPr>
          <p:cNvPr id="59398" name="Text Box 6"/>
          <p:cNvSpPr txBox="1">
            <a:spLocks noChangeArrowheads="1"/>
          </p:cNvSpPr>
          <p:nvPr/>
        </p:nvSpPr>
        <p:spPr bwMode="auto">
          <a:xfrm rot="18339854">
            <a:off x="2517577" y="1526359"/>
            <a:ext cx="1371600" cy="30008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a:latin typeface="Arial" panose="020B0604020202020204" pitchFamily="34" charset="0"/>
              </a:rPr>
              <a:t>Pha lũy thừa</a:t>
            </a:r>
            <a:endParaRPr lang="vi-VN" altLang="en-US" sz="1350">
              <a:latin typeface="Arial" panose="020B0604020202020204" pitchFamily="34" charset="0"/>
            </a:endParaRPr>
          </a:p>
        </p:txBody>
      </p:sp>
      <p:sp>
        <p:nvSpPr>
          <p:cNvPr id="59399" name="Text Box 7"/>
          <p:cNvSpPr txBox="1">
            <a:spLocks noChangeArrowheads="1"/>
          </p:cNvSpPr>
          <p:nvPr/>
        </p:nvSpPr>
        <p:spPr bwMode="auto">
          <a:xfrm>
            <a:off x="4343400" y="304111"/>
            <a:ext cx="1295400" cy="30008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dirty="0" err="1">
                <a:latin typeface="Arial" panose="020B0604020202020204" pitchFamily="34" charset="0"/>
              </a:rPr>
              <a:t>Pha</a:t>
            </a:r>
            <a:r>
              <a:rPr lang="en-US" altLang="en-US" sz="1350" dirty="0">
                <a:latin typeface="Arial" panose="020B0604020202020204" pitchFamily="34" charset="0"/>
              </a:rPr>
              <a:t> </a:t>
            </a:r>
            <a:r>
              <a:rPr lang="en-US" altLang="en-US" sz="1350" dirty="0" err="1">
                <a:latin typeface="Arial" panose="020B0604020202020204" pitchFamily="34" charset="0"/>
              </a:rPr>
              <a:t>cân</a:t>
            </a:r>
            <a:r>
              <a:rPr lang="en-US" altLang="en-US" sz="1350" dirty="0">
                <a:latin typeface="Arial" panose="020B0604020202020204" pitchFamily="34" charset="0"/>
              </a:rPr>
              <a:t> </a:t>
            </a:r>
            <a:r>
              <a:rPr lang="en-US" altLang="en-US" sz="1350" dirty="0" err="1">
                <a:latin typeface="Arial" panose="020B0604020202020204" pitchFamily="34" charset="0"/>
              </a:rPr>
              <a:t>bằng</a:t>
            </a:r>
            <a:endParaRPr lang="vi-VN" altLang="en-US" sz="1350" dirty="0">
              <a:latin typeface="Arial" panose="020B0604020202020204" pitchFamily="34" charset="0"/>
            </a:endParaRPr>
          </a:p>
        </p:txBody>
      </p:sp>
      <p:sp>
        <p:nvSpPr>
          <p:cNvPr id="59400" name="Text Box 8"/>
          <p:cNvSpPr txBox="1">
            <a:spLocks noChangeArrowheads="1"/>
          </p:cNvSpPr>
          <p:nvPr/>
        </p:nvSpPr>
        <p:spPr bwMode="auto">
          <a:xfrm rot="1368582">
            <a:off x="5853113" y="836392"/>
            <a:ext cx="1496616" cy="300082"/>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a:latin typeface="Arial" panose="020B0604020202020204" pitchFamily="34" charset="0"/>
              </a:rPr>
              <a:t>Pha suy vong</a:t>
            </a:r>
            <a:endParaRPr lang="vi-VN" altLang="en-US" sz="1350">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custDataLst>
              <p:tags r:id="rId1"/>
            </p:custDataLst>
          </p:nvPr>
        </p:nvGraphicFramePr>
        <p:xfrm>
          <a:off x="304800" y="157480"/>
          <a:ext cx="8658225" cy="4677410"/>
        </p:xfrm>
        <a:graphic>
          <a:graphicData uri="http://schemas.openxmlformats.org/drawingml/2006/table">
            <a:tbl>
              <a:tblPr/>
              <a:tblGrid>
                <a:gridCol w="1221105"/>
                <a:gridCol w="2236470"/>
                <a:gridCol w="5200650"/>
              </a:tblGrid>
              <a:tr h="104013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Các pha</a:t>
                      </a:r>
                      <a:r>
                        <a:rPr kumimoji="0" lang="en-US" altLang="nl-N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ST</a:t>
                      </a:r>
                      <a:r>
                        <a:rPr kumimoji="0" lang="nl-NL"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Số</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lượng</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tế</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bào</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en-US" sz="2800" b="1" dirty="0" err="1">
                          <a:effectLst/>
                          <a:latin typeface="Calibri" panose="020F0502020204030204" pitchFamily="34" charset="0"/>
                          <a:ea typeface="Calibri" panose="020F0502020204030204" pitchFamily="34" charset="0"/>
                          <a:cs typeface="Calibri" panose="020F0502020204030204" pitchFamily="34" charset="0"/>
                        </a:rPr>
                        <a:t>Đặc</a:t>
                      </a:r>
                      <a:r>
                        <a:rPr lang="en-US" sz="2800" b="1" dirty="0">
                          <a:effectLst/>
                          <a:latin typeface="Calibri" panose="020F0502020204030204" pitchFamily="34" charset="0"/>
                          <a:ea typeface="Calibri" panose="020F0502020204030204" pitchFamily="34" charset="0"/>
                          <a:cs typeface="Calibri" panose="020F0502020204030204" pitchFamily="34" charset="0"/>
                        </a:rPr>
                        <a:t> </a:t>
                      </a:r>
                      <a:r>
                        <a:rPr lang="en-US" sz="2800" b="1" dirty="0" err="1">
                          <a:effectLst/>
                          <a:latin typeface="Calibri" panose="020F0502020204030204" pitchFamily="34" charset="0"/>
                          <a:ea typeface="Calibri" panose="020F0502020204030204" pitchFamily="34" charset="0"/>
                          <a:cs typeface="Calibri" panose="020F0502020204030204" pitchFamily="34" charset="0"/>
                        </a:rPr>
                        <a:t>điểm</a:t>
                      </a:r>
                      <a:r>
                        <a:rPr lang="en-US" sz="2800" b="1" baseline="0" dirty="0">
                          <a:effectLst/>
                          <a:latin typeface="Calibri" panose="020F0502020204030204" pitchFamily="34" charset="0"/>
                          <a:ea typeface="Calibri" panose="020F0502020204030204" pitchFamily="34" charset="0"/>
                          <a:cs typeface="Calibri" panose="020F0502020204030204" pitchFamily="34" charset="0"/>
                        </a:rPr>
                        <a:t> </a:t>
                      </a:r>
                      <a:r>
                        <a:rPr lang="en-US" sz="2800" b="1" baseline="0" dirty="0" err="1">
                          <a:effectLst/>
                          <a:latin typeface="Calibri" panose="020F0502020204030204" pitchFamily="34" charset="0"/>
                          <a:ea typeface="Calibri" panose="020F0502020204030204" pitchFamily="34" charset="0"/>
                          <a:cs typeface="Calibri" panose="020F0502020204030204" pitchFamily="34" charset="0"/>
                        </a:rPr>
                        <a:t>sinh</a:t>
                      </a:r>
                      <a:r>
                        <a:rPr lang="en-US" sz="2800" b="1" baseline="0" dirty="0">
                          <a:effectLst/>
                          <a:latin typeface="Calibri" panose="020F0502020204030204" pitchFamily="34" charset="0"/>
                          <a:ea typeface="Calibri" panose="020F0502020204030204" pitchFamily="34" charset="0"/>
                          <a:cs typeface="Calibri" panose="020F0502020204030204" pitchFamily="34" charset="0"/>
                        </a:rPr>
                        <a:t> </a:t>
                      </a:r>
                      <a:r>
                        <a:rPr lang="en-US" sz="2800" b="1" baseline="0" dirty="0" err="1">
                          <a:effectLst/>
                          <a:latin typeface="Calibri" panose="020F0502020204030204" pitchFamily="34" charset="0"/>
                          <a:ea typeface="Calibri" panose="020F0502020204030204" pitchFamily="34" charset="0"/>
                          <a:cs typeface="Calibri" panose="020F0502020204030204" pitchFamily="34" charset="0"/>
                        </a:rPr>
                        <a:t>trưởng</a:t>
                      </a:r>
                      <a:endParaRPr lang="en-US" sz="28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972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2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Pha</a:t>
                      </a:r>
                      <a:r>
                        <a:rPr kumimoji="0" 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tiềm</a:t>
                      </a:r>
                      <a:r>
                        <a:rPr kumimoji="0" lang="en-US" sz="2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phát</a:t>
                      </a: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en-US" sz="2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lnSpc>
                          <a:spcPct val="115000"/>
                        </a:lnSpc>
                        <a:spcAft>
                          <a:spcPts val="1000"/>
                        </a:spcAft>
                      </a:pPr>
                      <a:r>
                        <a:rPr lang="en-US" sz="2800" dirty="0" err="1">
                          <a:effectLst/>
                          <a:latin typeface="Calibri" panose="020F0502020204030204" pitchFamily="34" charset="0"/>
                          <a:ea typeface="Calibri" panose="020F0502020204030204" pitchFamily="34" charset="0"/>
                          <a:cs typeface="Calibri" panose="020F0502020204030204" pitchFamily="34" charset="0"/>
                        </a:rPr>
                        <a:t>Số</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lượng</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tế</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bào</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chưa</a:t>
                      </a: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err="1">
                          <a:effectLst/>
                          <a:latin typeface="Calibri" panose="020F0502020204030204" pitchFamily="34" charset="0"/>
                          <a:ea typeface="Calibri" panose="020F0502020204030204" pitchFamily="34" charset="0"/>
                          <a:cs typeface="Calibri" panose="020F0502020204030204" pitchFamily="34" charset="0"/>
                        </a:rPr>
                        <a:t>tăng</a:t>
                      </a:r>
                      <a:r>
                        <a:rPr lang="en-US" sz="2800" dirty="0">
                          <a:effectLst/>
                          <a:latin typeface="Calibri" panose="020F0502020204030204" pitchFamily="34" charset="0"/>
                          <a:ea typeface="Calibri" panose="020F0502020204030204" pitchFamily="34" charset="0"/>
                          <a:cs typeface="Calibri" panose="020F0502020204030204" pitchFamily="34" charset="0"/>
                        </a:rPr>
                        <a:t>.</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just" defTabSz="914400" rtl="0" eaLnBrk="1" fontAlgn="auto" latinLnBrk="0" hangingPunct="1">
                        <a:lnSpc>
                          <a:spcPct val="115000"/>
                        </a:lnSpc>
                        <a:spcBef>
                          <a:spcPts val="0"/>
                        </a:spcBef>
                        <a:spcAft>
                          <a:spcPts val="1000"/>
                        </a:spcAft>
                        <a:buClrTx/>
                        <a:buSzTx/>
                        <a:buFontTx/>
                        <a:buNone/>
                        <a:defRPr/>
                      </a:pPr>
                      <a:r>
                        <a:rPr lang="vi-VN" sz="2800" kern="1200" dirty="0">
                          <a:solidFill>
                            <a:schemeClr val="tx1"/>
                          </a:solidFill>
                          <a:effectLst/>
                          <a:latin typeface="Calibri" panose="020F0502020204030204" pitchFamily="34" charset="0"/>
                          <a:ea typeface="+mn-ea"/>
                          <a:cs typeface="Calibri" panose="020F0502020204030204" pitchFamily="34" charset="0"/>
                        </a:rPr>
                        <a:t>VK ở gia</a:t>
                      </a:r>
                      <a:r>
                        <a:rPr lang="en-US" sz="2800" kern="1200" dirty="0">
                          <a:solidFill>
                            <a:schemeClr val="tx1"/>
                          </a:solidFill>
                          <a:effectLst/>
                          <a:latin typeface="Calibri" panose="020F0502020204030204" pitchFamily="34" charset="0"/>
                          <a:ea typeface="+mn-ea"/>
                          <a:cs typeface="Calibri" panose="020F0502020204030204" pitchFamily="34" charset="0"/>
                        </a:rPr>
                        <a:t>i</a:t>
                      </a:r>
                      <a:r>
                        <a:rPr lang="vi-VN" sz="2800" kern="1200" dirty="0">
                          <a:solidFill>
                            <a:schemeClr val="tx1"/>
                          </a:solidFill>
                          <a:effectLst/>
                          <a:latin typeface="Calibri" panose="020F0502020204030204" pitchFamily="34" charset="0"/>
                          <a:ea typeface="+mn-ea"/>
                          <a:cs typeface="Calibri" panose="020F0502020204030204" pitchFamily="34" charset="0"/>
                        </a:rPr>
                        <a:t> đoạn thích ứng với môi trường</a:t>
                      </a:r>
                      <a:r>
                        <a:rPr lang="en-US" sz="2800" kern="1200" dirty="0">
                          <a:solidFill>
                            <a:schemeClr val="tx1"/>
                          </a:solidFill>
                          <a:effectLst/>
                          <a:latin typeface="Calibri" panose="020F0502020204030204" pitchFamily="34" charset="0"/>
                          <a:ea typeface="+mn-ea"/>
                          <a:cs typeface="Calibri" panose="020F0502020204030204" pitchFamily="34" charset="0"/>
                        </a:rPr>
                        <a:t>  </a:t>
                      </a:r>
                      <a:r>
                        <a:rPr lang="en-US" sz="2800" kern="1200" dirty="0" err="1">
                          <a:solidFill>
                            <a:schemeClr val="tx1"/>
                          </a:solidFill>
                          <a:effectLst/>
                          <a:latin typeface="Calibri" panose="020F0502020204030204" pitchFamily="34" charset="0"/>
                          <a:ea typeface="+mn-ea"/>
                          <a:cs typeface="Calibri" panose="020F0502020204030204" pitchFamily="34" charset="0"/>
                        </a:rPr>
                        <a:t>sống</a:t>
                      </a:r>
                      <a:r>
                        <a:rPr lang="en-US" sz="2800" kern="1200" dirty="0">
                          <a:solidFill>
                            <a:schemeClr val="tx1"/>
                          </a:solidFill>
                          <a:effectLst/>
                          <a:latin typeface="Calibri" panose="020F0502020204030204" pitchFamily="34" charset="0"/>
                          <a:ea typeface="+mn-ea"/>
                          <a:cs typeface="Calibri" panose="020F0502020204030204" pitchFamily="34" charset="0"/>
                        </a:rPr>
                        <a:t> </a:t>
                      </a:r>
                      <a:r>
                        <a:rPr lang="en-US" sz="2800" kern="1200" dirty="0" err="1">
                          <a:solidFill>
                            <a:schemeClr val="tx1"/>
                          </a:solidFill>
                          <a:effectLst/>
                          <a:latin typeface="Calibri" panose="020F0502020204030204" pitchFamily="34" charset="0"/>
                          <a:ea typeface="+mn-ea"/>
                          <a:cs typeface="Calibri" panose="020F0502020204030204" pitchFamily="34" charset="0"/>
                        </a:rPr>
                        <a:t>mới. </a:t>
                      </a:r>
                      <a:r>
                        <a:rPr lang="vi-VN" sz="2800" kern="1200" dirty="0">
                          <a:solidFill>
                            <a:schemeClr val="tx1"/>
                          </a:solidFill>
                          <a:effectLst/>
                          <a:latin typeface="Calibri" panose="020F0502020204030204" pitchFamily="34" charset="0"/>
                          <a:ea typeface="+mn-ea"/>
                          <a:cs typeface="Calibri" panose="020F0502020204030204" pitchFamily="34" charset="0"/>
                        </a:rPr>
                        <a:t>Tổng hợp enzyme trao đổi chất và các nguyên liệu chuẩn bị cho phân chia.</a:t>
                      </a:r>
                      <a:endParaRPr lang="en-US" sz="2800" kern="1200" dirty="0">
                        <a:solidFill>
                          <a:schemeClr val="tx1"/>
                        </a:solidFill>
                        <a:effectLst/>
                        <a:latin typeface="Calibri" panose="020F0502020204030204" pitchFamily="34" charset="0"/>
                        <a:ea typeface="+mn-ea"/>
                        <a:cs typeface="Calibri" panose="020F0502020204030204" pitchFamily="34" charset="0"/>
                      </a:endParaRPr>
                    </a:p>
                    <a:p>
                      <a:pPr algn="just">
                        <a:lnSpc>
                          <a:spcPct val="115000"/>
                        </a:lnSpc>
                        <a:spcAft>
                          <a:spcPts val="1000"/>
                        </a:spcAft>
                      </a:pPr>
                      <a:endParaRPr lang="en-US" sz="2800"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6" name="Group 5"/>
          <p:cNvGrpSpPr/>
          <p:nvPr/>
        </p:nvGrpSpPr>
        <p:grpSpPr>
          <a:xfrm>
            <a:off x="304800" y="2565400"/>
            <a:ext cx="8601086" cy="2413000"/>
            <a:chOff x="480" y="4040"/>
            <a:chExt cx="13321" cy="3800"/>
          </a:xfrm>
        </p:grpSpPr>
        <p:sp>
          <p:nvSpPr>
            <p:cNvPr id="15385" name="Rectangle 23"/>
            <p:cNvSpPr>
              <a:spLocks noChangeArrowheads="1"/>
            </p:cNvSpPr>
            <p:nvPr/>
          </p:nvSpPr>
          <p:spPr bwMode="auto">
            <a:xfrm>
              <a:off x="480" y="4040"/>
              <a:ext cx="13321" cy="3800"/>
            </a:xfrm>
            <a:prstGeom prst="rect">
              <a:avLst/>
            </a:prstGeom>
            <a:solidFill>
              <a:srgbClr val="FFCC99"/>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5392" name="Line 25"/>
            <p:cNvSpPr>
              <a:spLocks noChangeShapeType="1"/>
            </p:cNvSpPr>
            <p:nvPr/>
          </p:nvSpPr>
          <p:spPr bwMode="auto">
            <a:xfrm flipV="1">
              <a:off x="2719" y="4517"/>
              <a:ext cx="0" cy="296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15393" name="Line 26"/>
            <p:cNvSpPr>
              <a:spLocks noChangeShapeType="1"/>
            </p:cNvSpPr>
            <p:nvPr/>
          </p:nvSpPr>
          <p:spPr bwMode="auto">
            <a:xfrm>
              <a:off x="2719" y="7503"/>
              <a:ext cx="6437"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14" name="Text Box 27"/>
            <p:cNvSpPr txBox="1">
              <a:spLocks noChangeArrowheads="1"/>
            </p:cNvSpPr>
            <p:nvPr/>
          </p:nvSpPr>
          <p:spPr bwMode="auto">
            <a:xfrm rot="16200000">
              <a:off x="1138" y="5582"/>
              <a:ext cx="2724" cy="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dirty="0">
                  <a:solidFill>
                    <a:schemeClr val="tx2"/>
                  </a:solidFill>
                  <a:latin typeface="Times New Roman" panose="02020603050405020304" pitchFamily="18" charset="0"/>
                  <a:cs typeface="Times New Roman" panose="02020603050405020304" pitchFamily="18" charset="0"/>
                </a:rPr>
                <a:t>Log </a:t>
              </a:r>
              <a:r>
                <a:rPr lang="en-US" altLang="en-US" sz="1350" b="1" dirty="0" err="1">
                  <a:solidFill>
                    <a:schemeClr val="tx2"/>
                  </a:solidFill>
                  <a:latin typeface="Times New Roman" panose="02020603050405020304" pitchFamily="18" charset="0"/>
                  <a:cs typeface="Times New Roman" panose="02020603050405020304" pitchFamily="18" charset="0"/>
                </a:rPr>
                <a:t>sô</a:t>
              </a:r>
              <a:r>
                <a:rPr lang="en-US" altLang="en-US" sz="1350" b="1" dirty="0">
                  <a:solidFill>
                    <a:schemeClr val="tx2"/>
                  </a:solidFill>
                  <a:latin typeface="Times New Roman" panose="02020603050405020304" pitchFamily="18" charset="0"/>
                  <a:cs typeface="Times New Roman" panose="02020603050405020304" pitchFamily="18" charset="0"/>
                </a:rPr>
                <a:t>́ </a:t>
              </a:r>
              <a:r>
                <a:rPr lang="en-US" altLang="en-US" sz="1350" b="1" dirty="0" err="1" smtClean="0">
                  <a:solidFill>
                    <a:schemeClr val="tx2"/>
                  </a:solidFill>
                  <a:latin typeface="Times New Roman" panose="02020603050405020304" pitchFamily="18" charset="0"/>
                  <a:cs typeface="Times New Roman" panose="02020603050405020304" pitchFamily="18" charset="0"/>
                </a:rPr>
                <a:t>lượng</a:t>
              </a:r>
              <a:r>
                <a:rPr lang="en-US" altLang="en-US" sz="1350" b="1" dirty="0" smtClean="0">
                  <a:solidFill>
                    <a:schemeClr val="tx2"/>
                  </a:solidFill>
                  <a:latin typeface="Times New Roman" panose="02020603050405020304" pitchFamily="18" charset="0"/>
                  <a:cs typeface="Times New Roman" panose="02020603050405020304" pitchFamily="18" charset="0"/>
                </a:rPr>
                <a:t> </a:t>
              </a:r>
              <a:r>
                <a:rPr lang="en-US" altLang="en-US" sz="1350" b="1" dirty="0" err="1">
                  <a:solidFill>
                    <a:schemeClr val="tx2"/>
                  </a:solidFill>
                  <a:latin typeface="Times New Roman" panose="02020603050405020304" pitchFamily="18" charset="0"/>
                  <a:cs typeface="Times New Roman" panose="02020603050405020304" pitchFamily="18" charset="0"/>
                </a:rPr>
                <a:t>tê</a:t>
              </a:r>
              <a:r>
                <a:rPr lang="en-US" altLang="en-US" sz="1350" b="1" dirty="0">
                  <a:solidFill>
                    <a:schemeClr val="tx2"/>
                  </a:solidFill>
                  <a:latin typeface="Times New Roman" panose="02020603050405020304" pitchFamily="18" charset="0"/>
                  <a:cs typeface="Times New Roman" panose="02020603050405020304" pitchFamily="18" charset="0"/>
                </a:rPr>
                <a:t>́ </a:t>
              </a:r>
              <a:r>
                <a:rPr lang="en-US" altLang="en-US" sz="1350" b="1" dirty="0" err="1">
                  <a:solidFill>
                    <a:schemeClr val="tx2"/>
                  </a:solidFill>
                  <a:latin typeface="Times New Roman" panose="02020603050405020304" pitchFamily="18" charset="0"/>
                  <a:cs typeface="Times New Roman" panose="02020603050405020304" pitchFamily="18" charset="0"/>
                </a:rPr>
                <a:t>bào</a:t>
              </a:r>
              <a:endParaRPr lang="en-US" altLang="en-US" sz="1350" b="1" dirty="0">
                <a:solidFill>
                  <a:schemeClr val="tx2"/>
                </a:solidFill>
                <a:latin typeface="Times New Roman" panose="02020603050405020304" pitchFamily="18" charset="0"/>
                <a:cs typeface="Times New Roman" panose="02020603050405020304" pitchFamily="18" charset="0"/>
              </a:endParaRPr>
            </a:p>
          </p:txBody>
        </p:sp>
        <p:sp>
          <p:nvSpPr>
            <p:cNvPr id="15" name="Text Box 28"/>
            <p:cNvSpPr txBox="1">
              <a:spLocks noChangeArrowheads="1"/>
            </p:cNvSpPr>
            <p:nvPr/>
          </p:nvSpPr>
          <p:spPr bwMode="auto">
            <a:xfrm>
              <a:off x="7606" y="7022"/>
              <a:ext cx="1888"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dirty="0" err="1" smtClean="0">
                  <a:solidFill>
                    <a:schemeClr val="tx2"/>
                  </a:solidFill>
                  <a:latin typeface="Times New Roman" panose="02020603050405020304" pitchFamily="18" charset="0"/>
                  <a:cs typeface="Times New Roman" panose="02020603050405020304" pitchFamily="18" charset="0"/>
                </a:rPr>
                <a:t>Thời</a:t>
              </a:r>
              <a:r>
                <a:rPr lang="en-US" altLang="en-US" sz="1350" b="1" dirty="0" smtClean="0">
                  <a:solidFill>
                    <a:schemeClr val="tx2"/>
                  </a:solidFill>
                  <a:latin typeface="Times New Roman" panose="02020603050405020304" pitchFamily="18" charset="0"/>
                  <a:cs typeface="Times New Roman" panose="02020603050405020304" pitchFamily="18" charset="0"/>
                </a:rPr>
                <a:t> </a:t>
              </a:r>
              <a:r>
                <a:rPr lang="en-US" altLang="en-US" sz="1350" b="1" dirty="0" err="1">
                  <a:solidFill>
                    <a:schemeClr val="tx2"/>
                  </a:solidFill>
                  <a:latin typeface="Times New Roman" panose="02020603050405020304" pitchFamily="18" charset="0"/>
                  <a:cs typeface="Times New Roman" panose="02020603050405020304" pitchFamily="18" charset="0"/>
                </a:rPr>
                <a:t>gian</a:t>
              </a:r>
              <a:endParaRPr lang="en-US" altLang="en-US" sz="1350" b="1" dirty="0">
                <a:solidFill>
                  <a:schemeClr val="tx2"/>
                </a:solidFill>
                <a:latin typeface="Times New Roman" panose="02020603050405020304" pitchFamily="18" charset="0"/>
                <a:cs typeface="Times New Roman" panose="02020603050405020304" pitchFamily="18" charset="0"/>
              </a:endParaRPr>
            </a:p>
          </p:txBody>
        </p:sp>
        <p:sp>
          <p:nvSpPr>
            <p:cNvPr id="16" name="Line 29"/>
            <p:cNvSpPr>
              <a:spLocks noChangeShapeType="1"/>
            </p:cNvSpPr>
            <p:nvPr/>
          </p:nvSpPr>
          <p:spPr bwMode="auto">
            <a:xfrm flipV="1">
              <a:off x="3793" y="4630"/>
              <a:ext cx="0" cy="289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7" name="Freeform 30"/>
            <p:cNvSpPr/>
            <p:nvPr/>
          </p:nvSpPr>
          <p:spPr bwMode="auto">
            <a:xfrm>
              <a:off x="2702" y="6669"/>
              <a:ext cx="1075" cy="74"/>
            </a:xfrm>
            <a:custGeom>
              <a:avLst/>
              <a:gdLst>
                <a:gd name="T0" fmla="*/ 0 w 568"/>
                <a:gd name="T1" fmla="*/ 2147483646 h 49"/>
                <a:gd name="T2" fmla="*/ 2147483646 w 568"/>
                <a:gd name="T3" fmla="*/ 2147483646 h 49"/>
                <a:gd name="T4" fmla="*/ 2147483646 w 568"/>
                <a:gd name="T5" fmla="*/ 2147483646 h 49"/>
                <a:gd name="T6" fmla="*/ 2147483646 w 568"/>
                <a:gd name="T7" fmla="*/ 0 h 49"/>
                <a:gd name="T8" fmla="*/ 0 60000 65536"/>
                <a:gd name="T9" fmla="*/ 0 60000 65536"/>
                <a:gd name="T10" fmla="*/ 0 60000 65536"/>
                <a:gd name="T11" fmla="*/ 0 60000 65536"/>
                <a:gd name="T12" fmla="*/ 0 w 568"/>
                <a:gd name="T13" fmla="*/ 0 h 49"/>
                <a:gd name="T14" fmla="*/ 568 w 568"/>
                <a:gd name="T15" fmla="*/ 49 h 49"/>
              </a:gdLst>
              <a:ahLst/>
              <a:cxnLst>
                <a:cxn ang="T8">
                  <a:pos x="T0" y="T1"/>
                </a:cxn>
                <a:cxn ang="T9">
                  <a:pos x="T2" y="T3"/>
                </a:cxn>
                <a:cxn ang="T10">
                  <a:pos x="T4" y="T5"/>
                </a:cxn>
                <a:cxn ang="T11">
                  <a:pos x="T6" y="T7"/>
                </a:cxn>
              </a:cxnLst>
              <a:rect l="T12" t="T13" r="T14" b="T15"/>
              <a:pathLst>
                <a:path w="568" h="49">
                  <a:moveTo>
                    <a:pt x="0" y="49"/>
                  </a:moveTo>
                  <a:lnTo>
                    <a:pt x="499" y="49"/>
                  </a:lnTo>
                  <a:lnTo>
                    <a:pt x="544" y="30"/>
                  </a:lnTo>
                  <a:lnTo>
                    <a:pt x="568" y="0"/>
                  </a:ln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lstStyle/>
            <a:p>
              <a:endParaRPr lang="en-US" sz="1350"/>
            </a:p>
          </p:txBody>
        </p:sp>
        <p:sp>
          <p:nvSpPr>
            <p:cNvPr id="18" name="Text Box 31"/>
            <p:cNvSpPr txBox="1">
              <a:spLocks noChangeArrowheads="1"/>
            </p:cNvSpPr>
            <p:nvPr/>
          </p:nvSpPr>
          <p:spPr bwMode="auto">
            <a:xfrm>
              <a:off x="2737" y="5241"/>
              <a:ext cx="1278" cy="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Pha</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tiềm</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phát</a:t>
              </a:r>
              <a:endParaRPr lang="en-US" altLang="en-US" sz="1350" b="1" dirty="0">
                <a:solidFill>
                  <a:srgbClr val="0000FF"/>
                </a:solidFill>
                <a:latin typeface="Times New Roman" panose="02020603050405020304" pitchFamily="18" charset="0"/>
                <a:cs typeface="Times New Roman" panose="02020603050405020304" pitchFamily="18" charset="0"/>
              </a:endParaRPr>
            </a:p>
          </p:txBody>
        </p:sp>
      </p:grpSp>
      <p:sp>
        <p:nvSpPr>
          <p:cNvPr id="3" name="Slide Number Placeholder 2"/>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custDataLst>
              <p:tags r:id="rId1"/>
            </p:custDataLst>
          </p:nvPr>
        </p:nvGraphicFramePr>
        <p:xfrm>
          <a:off x="1307465" y="7620"/>
          <a:ext cx="6845935" cy="3723005"/>
        </p:xfrm>
        <a:graphic>
          <a:graphicData uri="http://schemas.openxmlformats.org/drawingml/2006/table">
            <a:tbl>
              <a:tblPr/>
              <a:tblGrid>
                <a:gridCol w="916940"/>
                <a:gridCol w="2964180"/>
                <a:gridCol w="2964815"/>
              </a:tblGrid>
              <a:tr h="73533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Các pha </a:t>
                      </a:r>
                      <a:endParaRPr kumimoji="0" lang="nl-NL" sz="24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en-US" sz="2400" b="1" dirty="0" err="1">
                          <a:effectLst/>
                          <a:latin typeface="Calibri" panose="020F0502020204030204" pitchFamily="34" charset="0"/>
                          <a:ea typeface="Calibri" panose="020F0502020204030204" pitchFamily="34" charset="0"/>
                          <a:cs typeface="Calibri" panose="020F0502020204030204" pitchFamily="34" charset="0"/>
                        </a:rPr>
                        <a:t>Số</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lượng</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tế</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bào</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en-US" sz="2400" b="1" dirty="0" err="1">
                          <a:effectLst/>
                          <a:latin typeface="Calibri" panose="020F0502020204030204" pitchFamily="34" charset="0"/>
                          <a:ea typeface="Calibri" panose="020F0502020204030204" pitchFamily="34" charset="0"/>
                          <a:cs typeface="Calibri" panose="020F0502020204030204" pitchFamily="34" charset="0"/>
                        </a:rPr>
                        <a:t>Đặc</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b="1" dirty="0" err="1">
                          <a:effectLst/>
                          <a:latin typeface="Calibri" panose="020F0502020204030204" pitchFamily="34" charset="0"/>
                          <a:ea typeface="Calibri" panose="020F0502020204030204" pitchFamily="34" charset="0"/>
                          <a:cs typeface="Calibri" panose="020F0502020204030204" pitchFamily="34" charset="0"/>
                        </a:rPr>
                        <a:t>điểm</a:t>
                      </a:r>
                      <a:r>
                        <a:rPr lang="en-US" sz="2400" b="1" baseline="0" dirty="0">
                          <a:effectLst/>
                          <a:latin typeface="Calibri" panose="020F0502020204030204" pitchFamily="34" charset="0"/>
                          <a:ea typeface="Calibri" panose="020F0502020204030204" pitchFamily="34" charset="0"/>
                          <a:cs typeface="Calibri" panose="020F0502020204030204" pitchFamily="34" charset="0"/>
                        </a:rPr>
                        <a:t> </a:t>
                      </a:r>
                      <a:r>
                        <a:rPr lang="en-US" sz="2400" b="1" baseline="0" dirty="0" err="1">
                          <a:effectLst/>
                          <a:latin typeface="Calibri" panose="020F0502020204030204" pitchFamily="34" charset="0"/>
                          <a:ea typeface="Calibri" panose="020F0502020204030204" pitchFamily="34" charset="0"/>
                          <a:cs typeface="Calibri" panose="020F0502020204030204" pitchFamily="34" charset="0"/>
                        </a:rPr>
                        <a:t>sinh</a:t>
                      </a:r>
                      <a:r>
                        <a:rPr lang="en-US" sz="2400" b="1" baseline="0" dirty="0">
                          <a:effectLst/>
                          <a:latin typeface="Calibri" panose="020F0502020204030204" pitchFamily="34" charset="0"/>
                          <a:ea typeface="Calibri" panose="020F0502020204030204" pitchFamily="34" charset="0"/>
                          <a:cs typeface="Calibri" panose="020F0502020204030204" pitchFamily="34" charset="0"/>
                        </a:rPr>
                        <a:t> </a:t>
                      </a:r>
                      <a:r>
                        <a:rPr lang="en-US" sz="2400" b="1" baseline="0" dirty="0" err="1">
                          <a:effectLst/>
                          <a:latin typeface="Calibri" panose="020F0502020204030204" pitchFamily="34" charset="0"/>
                          <a:ea typeface="Calibri" panose="020F0502020204030204" pitchFamily="34" charset="0"/>
                          <a:cs typeface="Calibri" panose="020F0502020204030204" pitchFamily="34" charset="0"/>
                        </a:rPr>
                        <a:t>trưởng</a:t>
                      </a:r>
                      <a:endParaRPr lang="en-US" sz="24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02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600" b="1" i="0" u="none" strike="noStrike" cap="none" normalizeH="0" baseline="0">
                          <a:ln>
                            <a:noFill/>
                          </a:ln>
                          <a:solidFill>
                            <a:schemeClr val="tx1"/>
                          </a:solidFill>
                          <a:effectLst/>
                          <a:latin typeface="Calibri" panose="020F0502020204030204" pitchFamily="34" charset="0"/>
                          <a:cs typeface="Calibri" panose="020F0502020204030204" pitchFamily="34" charset="0"/>
                        </a:rPr>
                        <a:t>Pha tiềm phát</a:t>
                      </a:r>
                      <a:endParaRPr kumimoji="0" lang="en-US" sz="1600" b="1" i="0" u="none" strike="noStrike" cap="none" normalizeH="0" baseline="0">
                        <a:ln>
                          <a:noFill/>
                        </a:ln>
                        <a:solidFill>
                          <a:schemeClr val="tx1"/>
                        </a:solidFill>
                        <a:effectLst/>
                        <a:latin typeface="Calibri" panose="020F0502020204030204" pitchFamily="34" charset="0"/>
                        <a:cs typeface="Calibri" panose="020F0502020204030204" pitchFamily="34"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795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Pha</a:t>
                      </a: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luỹ</a:t>
                      </a:r>
                      <a:r>
                        <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r>
                        <a:rPr kumimoji="0" lang="en-US" sz="1800" b="1"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thừa</a:t>
                      </a:r>
                      <a:endPar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vi-VN" sz="1800">
                          <a:effectLst/>
                          <a:latin typeface="Calibri" panose="020F0502020204030204" pitchFamily="34" charset="0"/>
                          <a:ea typeface="Times New Roman" panose="02020603050405020304"/>
                          <a:cs typeface="Calibri" panose="020F0502020204030204" pitchFamily="34" charset="0"/>
                        </a:rPr>
                        <a:t>Số lượng tế bào tăng nhanh theo cấp số nhân.</a:t>
                      </a:r>
                      <a:endParaRPr lang="vi-VN" sz="1800">
                        <a:effectLst/>
                        <a:latin typeface="Calibri" panose="020F0502020204030204" pitchFamily="34" charset="0"/>
                        <a:ea typeface="Times New Roman" panose="02020603050405020304"/>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tabLst>
                          <a:tab pos="161290" algn="l"/>
                          <a:tab pos="256540" algn="l"/>
                        </a:tabLst>
                      </a:pPr>
                      <a:r>
                        <a:rPr lang="vi-VN" sz="1800" dirty="0">
                          <a:effectLst/>
                          <a:latin typeface="Calibri" panose="020F0502020204030204" pitchFamily="34" charset="0"/>
                          <a:ea typeface="Times New Roman" panose="02020603050405020304"/>
                          <a:cs typeface="Calibri" panose="020F0502020204030204" pitchFamily="34" charset="0"/>
                        </a:rPr>
                        <a:t>Chất dinh dưỡng dồi dào, không gian rộng. Quá trình trao đổi chất diễn ra mạnh, tốc độ phân chia đạt tối đa.</a:t>
                      </a:r>
                      <a:endParaRPr lang="en-US" sz="1800" dirty="0">
                        <a:effectLst/>
                        <a:latin typeface="Calibri" panose="020F0502020204030204" pitchFamily="34" charset="0"/>
                        <a:ea typeface="Times New Roman" panose="02020603050405020304"/>
                        <a:cs typeface="Calibri" panose="020F0502020204030204" pitchFamily="34" charset="0"/>
                      </a:endParaRPr>
                    </a:p>
                    <a:p>
                      <a:pPr algn="just">
                        <a:spcAft>
                          <a:spcPts val="0"/>
                        </a:spcAft>
                      </a:pPr>
                      <a:r>
                        <a:rPr lang="vi-VN" sz="1800" dirty="0">
                          <a:effectLst/>
                          <a:latin typeface="Calibri" panose="020F0502020204030204" pitchFamily="34" charset="0"/>
                          <a:ea typeface="Times New Roman" panose="02020603050405020304"/>
                          <a:cs typeface="Calibri" panose="020F0502020204030204" pitchFamily="34" charset="0"/>
                        </a:rPr>
                        <a:t> </a:t>
                      </a:r>
                      <a:endParaRPr lang="en-US" sz="1800" dirty="0">
                        <a:effectLst/>
                        <a:latin typeface="Calibri" panose="020F0502020204030204" pitchFamily="34" charset="0"/>
                        <a:ea typeface="Times New Roman" panose="02020603050405020304"/>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007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Pha cân bằng</a:t>
                      </a: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a:ln>
                          <a:noFill/>
                        </a:ln>
                        <a:solidFill>
                          <a:schemeClr val="tx1"/>
                        </a:solidFill>
                        <a:effectLst/>
                        <a:latin typeface="VNI-Times" pitchFamily="2" charset="0"/>
                        <a:cs typeface="Times New Roman" panose="02020603050405020304" pitchFamily="18"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943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Pha suy vong</a:t>
                      </a: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a:ln>
                          <a:noFill/>
                        </a:ln>
                        <a:solidFill>
                          <a:schemeClr val="tx1"/>
                        </a:solidFill>
                        <a:effectLst/>
                        <a:latin typeface="VNI-Times" pitchFamily="2" charset="0"/>
                        <a:cs typeface="Times New Roman" panose="02020603050405020304" pitchFamily="18"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a:ln>
                          <a:noFill/>
                        </a:ln>
                        <a:solidFill>
                          <a:schemeClr val="tx1"/>
                        </a:solidFill>
                        <a:effectLst/>
                        <a:latin typeface="VNI-Times" pitchFamily="2" charset="0"/>
                        <a:cs typeface="Times New Roman" panose="02020603050405020304" pitchFamily="18"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16409" name="Group 40"/>
          <p:cNvGrpSpPr/>
          <p:nvPr/>
        </p:nvGrpSpPr>
        <p:grpSpPr bwMode="auto">
          <a:xfrm>
            <a:off x="1308077" y="2385928"/>
            <a:ext cx="6870065" cy="2757572"/>
            <a:chOff x="1159" y="338"/>
            <a:chExt cx="4472" cy="2591"/>
          </a:xfrm>
        </p:grpSpPr>
        <p:sp>
          <p:nvSpPr>
            <p:cNvPr id="16413" name="Rectangle 23"/>
            <p:cNvSpPr>
              <a:spLocks noChangeArrowheads="1"/>
            </p:cNvSpPr>
            <p:nvPr/>
          </p:nvSpPr>
          <p:spPr bwMode="auto">
            <a:xfrm>
              <a:off x="1159" y="441"/>
              <a:ext cx="4472" cy="2488"/>
            </a:xfrm>
            <a:prstGeom prst="rect">
              <a:avLst/>
            </a:prstGeom>
            <a:solidFill>
              <a:srgbClr val="FFCC99"/>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grpSp>
          <p:nvGrpSpPr>
            <p:cNvPr id="16414" name="Group 24"/>
            <p:cNvGrpSpPr/>
            <p:nvPr/>
          </p:nvGrpSpPr>
          <p:grpSpPr bwMode="auto">
            <a:xfrm>
              <a:off x="1610" y="662"/>
              <a:ext cx="3402" cy="1951"/>
              <a:chOff x="1610" y="1434"/>
              <a:chExt cx="3402" cy="1951"/>
            </a:xfrm>
          </p:grpSpPr>
          <p:sp>
            <p:nvSpPr>
              <p:cNvPr id="16420" name="Line 25"/>
              <p:cNvSpPr>
                <a:spLocks noChangeShapeType="1"/>
              </p:cNvSpPr>
              <p:nvPr/>
            </p:nvSpPr>
            <p:spPr bwMode="auto">
              <a:xfrm flipV="1">
                <a:off x="1610" y="1434"/>
                <a:ext cx="0" cy="195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16421" name="Line 26"/>
              <p:cNvSpPr>
                <a:spLocks noChangeShapeType="1"/>
              </p:cNvSpPr>
              <p:nvPr/>
            </p:nvSpPr>
            <p:spPr bwMode="auto">
              <a:xfrm>
                <a:off x="1610" y="3385"/>
                <a:ext cx="3402"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grpSp>
        <p:sp>
          <p:nvSpPr>
            <p:cNvPr id="16415" name="Text Box 27"/>
            <p:cNvSpPr txBox="1">
              <a:spLocks noChangeArrowheads="1"/>
            </p:cNvSpPr>
            <p:nvPr/>
          </p:nvSpPr>
          <p:spPr bwMode="auto">
            <a:xfrm rot="16200000">
              <a:off x="591" y="1188"/>
              <a:ext cx="2098" cy="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a:solidFill>
                    <a:schemeClr val="tx2"/>
                  </a:solidFill>
                  <a:latin typeface="Times New Roman" panose="02020603050405020304" pitchFamily="18" charset="0"/>
                  <a:cs typeface="Times New Roman" panose="02020603050405020304" pitchFamily="18" charset="0"/>
                </a:rPr>
                <a:t>Log số lượng tế bào</a:t>
              </a:r>
              <a:endParaRPr lang="en-US" altLang="en-US" sz="1350" b="1">
                <a:solidFill>
                  <a:schemeClr val="tx2"/>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1350" b="1">
                <a:solidFill>
                  <a:schemeClr val="tx2"/>
                </a:solidFill>
                <a:latin typeface="VNI-Times" pitchFamily="2" charset="0"/>
              </a:endParaRPr>
            </a:p>
          </p:txBody>
        </p:sp>
        <p:sp>
          <p:nvSpPr>
            <p:cNvPr id="16416" name="Text Box 28"/>
            <p:cNvSpPr txBox="1">
              <a:spLocks noChangeArrowheads="1"/>
            </p:cNvSpPr>
            <p:nvPr/>
          </p:nvSpPr>
          <p:spPr bwMode="auto">
            <a:xfrm>
              <a:off x="4107" y="2280"/>
              <a:ext cx="998"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800" b="1">
                  <a:solidFill>
                    <a:schemeClr val="tx2"/>
                  </a:solidFill>
                  <a:latin typeface="Times New Roman" panose="02020603050405020304" pitchFamily="18" charset="0"/>
                  <a:cs typeface="Times New Roman" panose="02020603050405020304" pitchFamily="18" charset="0"/>
                </a:rPr>
                <a:t>Thời gian</a:t>
              </a:r>
              <a:endParaRPr lang="en-US" altLang="en-US" sz="1800" b="1">
                <a:solidFill>
                  <a:schemeClr val="tx2"/>
                </a:solidFill>
                <a:latin typeface="Times New Roman" panose="02020603050405020304" pitchFamily="18" charset="0"/>
                <a:cs typeface="Times New Roman" panose="02020603050405020304" pitchFamily="18" charset="0"/>
              </a:endParaRPr>
            </a:p>
          </p:txBody>
        </p:sp>
        <p:sp>
          <p:nvSpPr>
            <p:cNvPr id="16417" name="Line 29"/>
            <p:cNvSpPr>
              <a:spLocks noChangeShapeType="1"/>
            </p:cNvSpPr>
            <p:nvPr/>
          </p:nvSpPr>
          <p:spPr bwMode="auto">
            <a:xfrm flipV="1">
              <a:off x="2109" y="708"/>
              <a:ext cx="0" cy="190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6418" name="Freeform 30"/>
            <p:cNvSpPr/>
            <p:nvPr/>
          </p:nvSpPr>
          <p:spPr bwMode="auto">
            <a:xfrm>
              <a:off x="1610" y="2251"/>
              <a:ext cx="568" cy="49"/>
            </a:xfrm>
            <a:custGeom>
              <a:avLst/>
              <a:gdLst>
                <a:gd name="T0" fmla="*/ 0 w 568"/>
                <a:gd name="T1" fmla="*/ 49 h 49"/>
                <a:gd name="T2" fmla="*/ 499 w 568"/>
                <a:gd name="T3" fmla="*/ 49 h 49"/>
                <a:gd name="T4" fmla="*/ 544 w 568"/>
                <a:gd name="T5" fmla="*/ 30 h 49"/>
                <a:gd name="T6" fmla="*/ 568 w 568"/>
                <a:gd name="T7" fmla="*/ 0 h 49"/>
                <a:gd name="T8" fmla="*/ 0 60000 65536"/>
                <a:gd name="T9" fmla="*/ 0 60000 65536"/>
                <a:gd name="T10" fmla="*/ 0 60000 65536"/>
                <a:gd name="T11" fmla="*/ 0 60000 65536"/>
                <a:gd name="T12" fmla="*/ 0 w 568"/>
                <a:gd name="T13" fmla="*/ 0 h 49"/>
                <a:gd name="T14" fmla="*/ 568 w 568"/>
                <a:gd name="T15" fmla="*/ 49 h 49"/>
              </a:gdLst>
              <a:ahLst/>
              <a:cxnLst>
                <a:cxn ang="T8">
                  <a:pos x="T0" y="T1"/>
                </a:cxn>
                <a:cxn ang="T9">
                  <a:pos x="T2" y="T3"/>
                </a:cxn>
                <a:cxn ang="T10">
                  <a:pos x="T4" y="T5"/>
                </a:cxn>
                <a:cxn ang="T11">
                  <a:pos x="T6" y="T7"/>
                </a:cxn>
              </a:cxnLst>
              <a:rect l="T12" t="T13" r="T14" b="T15"/>
              <a:pathLst>
                <a:path w="568" h="49">
                  <a:moveTo>
                    <a:pt x="0" y="49"/>
                  </a:moveTo>
                  <a:lnTo>
                    <a:pt x="499" y="49"/>
                  </a:lnTo>
                  <a:lnTo>
                    <a:pt x="544" y="30"/>
                  </a:lnTo>
                  <a:lnTo>
                    <a:pt x="568" y="0"/>
                  </a:ln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lstStyle/>
            <a:p>
              <a:endParaRPr lang="en-US" sz="1350"/>
            </a:p>
          </p:txBody>
        </p:sp>
        <p:sp>
          <p:nvSpPr>
            <p:cNvPr id="16419" name="Text Box 31"/>
            <p:cNvSpPr txBox="1">
              <a:spLocks noChangeArrowheads="1"/>
            </p:cNvSpPr>
            <p:nvPr/>
          </p:nvSpPr>
          <p:spPr bwMode="auto">
            <a:xfrm>
              <a:off x="1658" y="1033"/>
              <a:ext cx="366"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350" b="1" dirty="0">
                  <a:solidFill>
                    <a:srgbClr val="0000FF"/>
                  </a:solidFill>
                  <a:latin typeface="VNI-Times" pitchFamily="2"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Pha</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tiềm</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phát</a:t>
              </a:r>
              <a:endParaRPr lang="en-US" altLang="en-US" sz="1350" b="1" dirty="0">
                <a:solidFill>
                  <a:srgbClr val="0000FF"/>
                </a:solidFill>
                <a:latin typeface="Times New Roman" panose="02020603050405020304" pitchFamily="18" charset="0"/>
                <a:cs typeface="Times New Roman" panose="02020603050405020304" pitchFamily="18" charset="0"/>
              </a:endParaRPr>
            </a:p>
            <a:p>
              <a:pPr algn="ctr">
                <a:spcBef>
                  <a:spcPct val="50000"/>
                </a:spcBef>
                <a:buFontTx/>
                <a:buNone/>
              </a:pPr>
              <a:endParaRPr lang="en-US" altLang="en-US" sz="1350" b="1" dirty="0">
                <a:solidFill>
                  <a:srgbClr val="0000FF"/>
                </a:solidFill>
                <a:latin typeface="VNI-Times" pitchFamily="2" charset="0"/>
              </a:endParaRPr>
            </a:p>
          </p:txBody>
        </p:sp>
      </p:grpSp>
      <p:sp>
        <p:nvSpPr>
          <p:cNvPr id="20" name="Freeform 32"/>
          <p:cNvSpPr/>
          <p:nvPr/>
        </p:nvSpPr>
        <p:spPr bwMode="auto">
          <a:xfrm>
            <a:off x="2802739" y="3032868"/>
            <a:ext cx="1307306" cy="1443038"/>
          </a:xfrm>
          <a:custGeom>
            <a:avLst/>
            <a:gdLst>
              <a:gd name="T0" fmla="*/ 0 w 1098"/>
              <a:gd name="T1" fmla="*/ 2147483646 h 1212"/>
              <a:gd name="T2" fmla="*/ 2147483646 w 1098"/>
              <a:gd name="T3" fmla="*/ 2147483646 h 1212"/>
              <a:gd name="T4" fmla="*/ 2147483646 w 1098"/>
              <a:gd name="T5" fmla="*/ 2147483646 h 1212"/>
              <a:gd name="T6" fmla="*/ 2147483646 w 1098"/>
              <a:gd name="T7" fmla="*/ 0 h 1212"/>
              <a:gd name="T8" fmla="*/ 0 60000 65536"/>
              <a:gd name="T9" fmla="*/ 0 60000 65536"/>
              <a:gd name="T10" fmla="*/ 0 60000 65536"/>
              <a:gd name="T11" fmla="*/ 0 60000 65536"/>
              <a:gd name="T12" fmla="*/ 0 w 1098"/>
              <a:gd name="T13" fmla="*/ 0 h 1212"/>
              <a:gd name="T14" fmla="*/ 1098 w 1098"/>
              <a:gd name="T15" fmla="*/ 1212 h 1212"/>
            </a:gdLst>
            <a:ahLst/>
            <a:cxnLst>
              <a:cxn ang="T8">
                <a:pos x="T0" y="T1"/>
              </a:cxn>
              <a:cxn ang="T9">
                <a:pos x="T2" y="T3"/>
              </a:cxn>
              <a:cxn ang="T10">
                <a:pos x="T4" y="T5"/>
              </a:cxn>
              <a:cxn ang="T11">
                <a:pos x="T6" y="T7"/>
              </a:cxn>
            </a:cxnLst>
            <a:rect l="T12" t="T13" r="T14" b="T15"/>
            <a:pathLst>
              <a:path w="1098" h="1212">
                <a:moveTo>
                  <a:pt x="0" y="1212"/>
                </a:moveTo>
                <a:lnTo>
                  <a:pt x="971" y="35"/>
                </a:lnTo>
                <a:lnTo>
                  <a:pt x="1032" y="12"/>
                </a:lnTo>
                <a:lnTo>
                  <a:pt x="1098" y="0"/>
                </a:ln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lstStyle/>
          <a:p>
            <a:endParaRPr lang="en-US" sz="1350"/>
          </a:p>
        </p:txBody>
      </p:sp>
      <p:sp>
        <p:nvSpPr>
          <p:cNvPr id="21" name="Line 33"/>
          <p:cNvSpPr>
            <a:spLocks noChangeShapeType="1"/>
          </p:cNvSpPr>
          <p:nvPr/>
        </p:nvSpPr>
        <p:spPr bwMode="auto">
          <a:xfrm flipH="1" flipV="1">
            <a:off x="4105104" y="2732948"/>
            <a:ext cx="9696" cy="2046254"/>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22" name="Text Box 34"/>
          <p:cNvSpPr txBox="1">
            <a:spLocks noChangeArrowheads="1"/>
          </p:cNvSpPr>
          <p:nvPr/>
        </p:nvSpPr>
        <p:spPr bwMode="auto">
          <a:xfrm rot="18637764">
            <a:off x="2858693" y="3213357"/>
            <a:ext cx="88463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Pha</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lũy</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smtClean="0">
                <a:solidFill>
                  <a:srgbClr val="0000FF"/>
                </a:solidFill>
                <a:latin typeface="Times New Roman" panose="02020603050405020304" pitchFamily="18" charset="0"/>
                <a:cs typeface="Times New Roman" panose="02020603050405020304" pitchFamily="18" charset="0"/>
              </a:rPr>
              <a:t>thừa</a:t>
            </a:r>
            <a:endParaRPr lang="en-US" altLang="en-US" sz="1350" b="1" dirty="0">
              <a:solidFill>
                <a:srgbClr val="0000FF"/>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Right)">
                                      <p:cBhvr>
                                        <p:cTn id="7" dur="2000"/>
                                        <p:tgtEl>
                                          <p:spTgt spid="20"/>
                                        </p:tgtEl>
                                      </p:cBhvr>
                                    </p:animEffect>
                                  </p:childTnLst>
                                </p:cTn>
                              </p:par>
                            </p:childTnLst>
                          </p:cTn>
                        </p:par>
                        <p:par>
                          <p:cTn id="8" fill="hold">
                            <p:stCondLst>
                              <p:cond delay="2000"/>
                            </p:stCondLst>
                            <p:childTnLst>
                              <p:par>
                                <p:cTn id="9" presetID="18" presetClass="entr" presetSubtype="9"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strips(upLeft)">
                                      <p:cBhvr>
                                        <p:cTn id="11" dur="500"/>
                                        <p:tgtEl>
                                          <p:spTgt spid="21"/>
                                        </p:tgtEl>
                                      </p:cBhvr>
                                    </p:animEffect>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2"/>
                                        </p:tgtEl>
                                        <p:attrNameLst>
                                          <p:attrName>ppt_y</p:attrName>
                                        </p:attrNameLst>
                                      </p:cBhvr>
                                      <p:tavLst>
                                        <p:tav tm="0">
                                          <p:val>
                                            <p:strVal val="#ppt_y"/>
                                          </p:val>
                                        </p:tav>
                                        <p:tav tm="100000">
                                          <p:val>
                                            <p:strVal val="#ppt_y"/>
                                          </p:val>
                                        </p:tav>
                                      </p:tavLst>
                                    </p:anim>
                                    <p:anim calcmode="lin" valueType="num">
                                      <p:cBhvr>
                                        <p:cTn id="1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custDataLst>
              <p:tags r:id="rId1"/>
            </p:custDataLst>
          </p:nvPr>
        </p:nvGraphicFramePr>
        <p:xfrm>
          <a:off x="1412875" y="472440"/>
          <a:ext cx="6601460" cy="2779395"/>
        </p:xfrm>
        <a:graphic>
          <a:graphicData uri="http://schemas.openxmlformats.org/drawingml/2006/table">
            <a:tbl>
              <a:tblPr/>
              <a:tblGrid>
                <a:gridCol w="802005"/>
                <a:gridCol w="2899410"/>
                <a:gridCol w="2900045"/>
              </a:tblGrid>
              <a:tr h="63881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Các pha ST</a:t>
                      </a:r>
                      <a:endParaRPr kumimoji="0" lang="nl-NL"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en-US" sz="2000" b="1" dirty="0" err="1">
                          <a:effectLst/>
                          <a:latin typeface="Calibri" panose="020F0502020204030204" pitchFamily="34" charset="0"/>
                          <a:ea typeface="Calibri" panose="020F0502020204030204" pitchFamily="34" charset="0"/>
                          <a:cs typeface="Calibri" panose="020F0502020204030204" pitchFamily="34" charset="0"/>
                        </a:rPr>
                        <a:t>Số</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lượng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tế</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bào</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en-US" sz="2000" b="1" dirty="0" err="1">
                          <a:effectLst/>
                          <a:latin typeface="Calibri" panose="020F0502020204030204" pitchFamily="34" charset="0"/>
                          <a:ea typeface="Calibri" panose="020F0502020204030204" pitchFamily="34" charset="0"/>
                          <a:cs typeface="Calibri" panose="020F0502020204030204" pitchFamily="34" charset="0"/>
                        </a:rPr>
                        <a:t>Đặc</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điểm</a:t>
                      </a:r>
                      <a:r>
                        <a:rPr lang="en-US" sz="2000" b="1" baseline="0" dirty="0">
                          <a:effectLst/>
                          <a:latin typeface="Calibri" panose="020F0502020204030204" pitchFamily="34" charset="0"/>
                          <a:ea typeface="Calibri" panose="020F0502020204030204" pitchFamily="34" charset="0"/>
                          <a:cs typeface="Calibri" panose="020F0502020204030204" pitchFamily="34" charset="0"/>
                        </a:rPr>
                        <a:t> </a:t>
                      </a:r>
                      <a:r>
                        <a:rPr lang="en-US" sz="2000" b="1" baseline="0" dirty="0" err="1">
                          <a:effectLst/>
                          <a:latin typeface="Calibri" panose="020F0502020204030204" pitchFamily="34" charset="0"/>
                          <a:ea typeface="Calibri" panose="020F0502020204030204" pitchFamily="34" charset="0"/>
                          <a:cs typeface="Calibri" panose="020F0502020204030204" pitchFamily="34" charset="0"/>
                        </a:rPr>
                        <a:t>sinh</a:t>
                      </a:r>
                      <a:r>
                        <a:rPr lang="en-US" sz="2000" b="1" baseline="0" dirty="0">
                          <a:effectLst/>
                          <a:latin typeface="Calibri" panose="020F0502020204030204" pitchFamily="34" charset="0"/>
                          <a:ea typeface="Calibri" panose="020F0502020204030204" pitchFamily="34" charset="0"/>
                          <a:cs typeface="Calibri" panose="020F0502020204030204" pitchFamily="34" charset="0"/>
                        </a:rPr>
                        <a:t> </a:t>
                      </a:r>
                      <a:r>
                        <a:rPr lang="en-US" sz="2000" b="1" baseline="0" dirty="0" err="1">
                          <a:effectLst/>
                          <a:latin typeface="Calibri" panose="020F0502020204030204" pitchFamily="34" charset="0"/>
                          <a:ea typeface="Calibri" panose="020F0502020204030204" pitchFamily="34" charset="0"/>
                          <a:cs typeface="Calibri" panose="020F0502020204030204" pitchFamily="34" charset="0"/>
                        </a:rPr>
                        <a:t>trưởng</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7825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Pha cân bằng</a:t>
                      </a:r>
                      <a:endParaRPr kumimoji="0" lang="nl-NL"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vi-VN" sz="2000">
                          <a:effectLst/>
                          <a:latin typeface="Calibri" panose="020F0502020204030204" pitchFamily="34" charset="0"/>
                          <a:ea typeface="Times New Roman" panose="02020603050405020304"/>
                          <a:cs typeface="Calibri" panose="020F0502020204030204" pitchFamily="34" charset="0"/>
                        </a:rPr>
                        <a:t>Số lượng tế bào đạt cực đại, không thay đổi theo thời gian.</a:t>
                      </a:r>
                      <a:endParaRPr lang="vi-VN" sz="2000">
                        <a:effectLst/>
                        <a:latin typeface="Calibri" panose="020F0502020204030204" pitchFamily="34" charset="0"/>
                        <a:ea typeface="Times New Roman" panose="02020603050405020304"/>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just">
                        <a:spcAft>
                          <a:spcPts val="0"/>
                        </a:spcAft>
                      </a:pPr>
                      <a:r>
                        <a:rPr lang="en-US" sz="2000" dirty="0">
                          <a:effectLst/>
                          <a:latin typeface="Calibri" panose="020F0502020204030204" pitchFamily="34" charset="0"/>
                          <a:ea typeface="Times New Roman" panose="02020603050405020304"/>
                          <a:cs typeface="Calibri" panose="020F0502020204030204" pitchFamily="34" charset="0"/>
                        </a:rPr>
                        <a:t>S</a:t>
                      </a:r>
                      <a:r>
                        <a:rPr lang="vi-VN" sz="2000" dirty="0">
                          <a:effectLst/>
                          <a:latin typeface="Calibri" panose="020F0502020204030204" pitchFamily="34" charset="0"/>
                          <a:ea typeface="Times New Roman" panose="02020603050405020304"/>
                          <a:cs typeface="Calibri" panose="020F0502020204030204" pitchFamily="34" charset="0"/>
                        </a:rPr>
                        <a:t>ố lượng TB sinh ra bằng số lượng TB chết đi</a:t>
                      </a:r>
                      <a:r>
                        <a:rPr lang="en-US" sz="2000" dirty="0">
                          <a:effectLst/>
                          <a:latin typeface="Calibri" panose="020F0502020204030204" pitchFamily="34" charset="0"/>
                          <a:ea typeface="Times New Roman" panose="02020603050405020304"/>
                          <a:cs typeface="Calibri" panose="020F0502020204030204" pitchFamily="34" charset="0"/>
                        </a:rPr>
                        <a:t>.</a:t>
                      </a:r>
                      <a:r>
                        <a:rPr lang="vi-VN" sz="2000" dirty="0">
                          <a:effectLst/>
                          <a:latin typeface="Calibri" panose="020F0502020204030204" pitchFamily="34" charset="0"/>
                          <a:ea typeface="Times New Roman" panose="02020603050405020304"/>
                          <a:cs typeface="Calibri" panose="020F0502020204030204" pitchFamily="34" charset="0"/>
                        </a:rPr>
                        <a:t> VK sinh trưởng ở giai đoạn cân bằng động.</a:t>
                      </a:r>
                      <a:endParaRPr lang="en-US" sz="2000" dirty="0">
                        <a:effectLst/>
                        <a:latin typeface="Calibri" panose="020F0502020204030204" pitchFamily="34" charset="0"/>
                        <a:ea typeface="Times New Roman" panose="02020603050405020304"/>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233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18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Pha suy vong</a:t>
                      </a: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a:ln>
                          <a:noFill/>
                        </a:ln>
                        <a:solidFill>
                          <a:schemeClr val="tx1"/>
                        </a:solidFill>
                        <a:effectLst/>
                        <a:latin typeface="VNI-Times" pitchFamily="2" charset="0"/>
                        <a:cs typeface="Times New Roman" panose="02020603050405020304" pitchFamily="18"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dirty="0">
                        <a:ln>
                          <a:noFill/>
                        </a:ln>
                        <a:solidFill>
                          <a:schemeClr val="tx1"/>
                        </a:solidFill>
                        <a:effectLst/>
                        <a:latin typeface="VNI-Times" pitchFamily="2" charset="0"/>
                        <a:cs typeface="Times New Roman" panose="02020603050405020304" pitchFamily="18"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17430" name="Group 40"/>
          <p:cNvGrpSpPr/>
          <p:nvPr/>
        </p:nvGrpSpPr>
        <p:grpSpPr bwMode="auto">
          <a:xfrm>
            <a:off x="1404052" y="2336384"/>
            <a:ext cx="6619263" cy="2190750"/>
            <a:chOff x="1329" y="1268"/>
            <a:chExt cx="4424" cy="2360"/>
          </a:xfrm>
        </p:grpSpPr>
        <p:sp>
          <p:nvSpPr>
            <p:cNvPr id="17435" name="Rectangle 23"/>
            <p:cNvSpPr>
              <a:spLocks noChangeArrowheads="1"/>
            </p:cNvSpPr>
            <p:nvPr/>
          </p:nvSpPr>
          <p:spPr bwMode="auto">
            <a:xfrm>
              <a:off x="1329" y="1268"/>
              <a:ext cx="4424" cy="2360"/>
            </a:xfrm>
            <a:prstGeom prst="rect">
              <a:avLst/>
            </a:prstGeom>
            <a:solidFill>
              <a:srgbClr val="FFCC99"/>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grpSp>
          <p:nvGrpSpPr>
            <p:cNvPr id="17436" name="Group 24"/>
            <p:cNvGrpSpPr/>
            <p:nvPr/>
          </p:nvGrpSpPr>
          <p:grpSpPr bwMode="auto">
            <a:xfrm>
              <a:off x="1610" y="1434"/>
              <a:ext cx="3402" cy="1951"/>
              <a:chOff x="1610" y="1434"/>
              <a:chExt cx="3402" cy="1951"/>
            </a:xfrm>
          </p:grpSpPr>
          <p:sp>
            <p:nvSpPr>
              <p:cNvPr id="17445" name="Line 25"/>
              <p:cNvSpPr>
                <a:spLocks noChangeShapeType="1"/>
              </p:cNvSpPr>
              <p:nvPr/>
            </p:nvSpPr>
            <p:spPr bwMode="auto">
              <a:xfrm flipV="1">
                <a:off x="1610" y="1434"/>
                <a:ext cx="0" cy="195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17446" name="Line 26"/>
              <p:cNvSpPr>
                <a:spLocks noChangeShapeType="1"/>
              </p:cNvSpPr>
              <p:nvPr/>
            </p:nvSpPr>
            <p:spPr bwMode="auto">
              <a:xfrm>
                <a:off x="1610" y="3385"/>
                <a:ext cx="3402"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grpSp>
        <p:sp>
          <p:nvSpPr>
            <p:cNvPr id="17437" name="Text Box 27"/>
            <p:cNvSpPr txBox="1">
              <a:spLocks noChangeArrowheads="1"/>
            </p:cNvSpPr>
            <p:nvPr/>
          </p:nvSpPr>
          <p:spPr bwMode="auto">
            <a:xfrm rot="16200000">
              <a:off x="740" y="2092"/>
              <a:ext cx="1815"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a:solidFill>
                    <a:schemeClr val="tx2"/>
                  </a:solidFill>
                  <a:latin typeface="Times New Roman" panose="02020603050405020304" pitchFamily="18" charset="0"/>
                  <a:cs typeface="Times New Roman" panose="02020603050405020304" pitchFamily="18" charset="0"/>
                </a:rPr>
                <a:t>Log số lượng tế bào</a:t>
              </a:r>
              <a:endParaRPr lang="en-US" altLang="en-US" sz="1350" b="1">
                <a:solidFill>
                  <a:schemeClr val="tx2"/>
                </a:solidFill>
                <a:latin typeface="Times New Roman" panose="02020603050405020304" pitchFamily="18" charset="0"/>
                <a:cs typeface="Times New Roman" panose="02020603050405020304" pitchFamily="18" charset="0"/>
              </a:endParaRPr>
            </a:p>
            <a:p>
              <a:pPr>
                <a:spcBef>
                  <a:spcPct val="50000"/>
                </a:spcBef>
                <a:buFontTx/>
                <a:buNone/>
              </a:pPr>
              <a:endParaRPr lang="en-US" altLang="en-US" sz="1350" b="1">
                <a:solidFill>
                  <a:schemeClr val="tx2"/>
                </a:solidFill>
                <a:latin typeface="VNI-Times" pitchFamily="2" charset="0"/>
              </a:endParaRPr>
            </a:p>
          </p:txBody>
        </p:sp>
        <p:sp>
          <p:nvSpPr>
            <p:cNvPr id="17438" name="Text Box 28"/>
            <p:cNvSpPr txBox="1">
              <a:spLocks noChangeArrowheads="1"/>
            </p:cNvSpPr>
            <p:nvPr/>
          </p:nvSpPr>
          <p:spPr bwMode="auto">
            <a:xfrm>
              <a:off x="4190" y="3117"/>
              <a:ext cx="998"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a:solidFill>
                    <a:schemeClr val="tx2"/>
                  </a:solidFill>
                  <a:latin typeface="Times New Roman" panose="02020603050405020304" pitchFamily="18" charset="0"/>
                  <a:cs typeface="Times New Roman" panose="02020603050405020304" pitchFamily="18" charset="0"/>
                </a:rPr>
                <a:t>Thời gian</a:t>
              </a:r>
              <a:endParaRPr lang="en-US" altLang="en-US" sz="1350" b="1">
                <a:solidFill>
                  <a:schemeClr val="tx2"/>
                </a:solidFill>
                <a:latin typeface="Times New Roman" panose="02020603050405020304" pitchFamily="18" charset="0"/>
                <a:cs typeface="Times New Roman" panose="02020603050405020304" pitchFamily="18" charset="0"/>
              </a:endParaRPr>
            </a:p>
          </p:txBody>
        </p:sp>
        <p:sp>
          <p:nvSpPr>
            <p:cNvPr id="17439" name="Line 29"/>
            <p:cNvSpPr>
              <a:spLocks noChangeShapeType="1"/>
            </p:cNvSpPr>
            <p:nvPr/>
          </p:nvSpPr>
          <p:spPr bwMode="auto">
            <a:xfrm flipV="1">
              <a:off x="2109" y="1480"/>
              <a:ext cx="0" cy="190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7440" name="Freeform 30"/>
            <p:cNvSpPr/>
            <p:nvPr/>
          </p:nvSpPr>
          <p:spPr bwMode="auto">
            <a:xfrm>
              <a:off x="1610" y="3158"/>
              <a:ext cx="568" cy="49"/>
            </a:xfrm>
            <a:custGeom>
              <a:avLst/>
              <a:gdLst>
                <a:gd name="T0" fmla="*/ 0 w 568"/>
                <a:gd name="T1" fmla="*/ 49 h 49"/>
                <a:gd name="T2" fmla="*/ 499 w 568"/>
                <a:gd name="T3" fmla="*/ 49 h 49"/>
                <a:gd name="T4" fmla="*/ 544 w 568"/>
                <a:gd name="T5" fmla="*/ 30 h 49"/>
                <a:gd name="T6" fmla="*/ 568 w 568"/>
                <a:gd name="T7" fmla="*/ 0 h 49"/>
                <a:gd name="T8" fmla="*/ 0 60000 65536"/>
                <a:gd name="T9" fmla="*/ 0 60000 65536"/>
                <a:gd name="T10" fmla="*/ 0 60000 65536"/>
                <a:gd name="T11" fmla="*/ 0 60000 65536"/>
                <a:gd name="T12" fmla="*/ 0 w 568"/>
                <a:gd name="T13" fmla="*/ 0 h 49"/>
                <a:gd name="T14" fmla="*/ 568 w 568"/>
                <a:gd name="T15" fmla="*/ 49 h 49"/>
              </a:gdLst>
              <a:ahLst/>
              <a:cxnLst>
                <a:cxn ang="T8">
                  <a:pos x="T0" y="T1"/>
                </a:cxn>
                <a:cxn ang="T9">
                  <a:pos x="T2" y="T3"/>
                </a:cxn>
                <a:cxn ang="T10">
                  <a:pos x="T4" y="T5"/>
                </a:cxn>
                <a:cxn ang="T11">
                  <a:pos x="T6" y="T7"/>
                </a:cxn>
              </a:cxnLst>
              <a:rect l="T12" t="T13" r="T14" b="T15"/>
              <a:pathLst>
                <a:path w="568" h="49">
                  <a:moveTo>
                    <a:pt x="0" y="49"/>
                  </a:moveTo>
                  <a:lnTo>
                    <a:pt x="499" y="49"/>
                  </a:lnTo>
                  <a:lnTo>
                    <a:pt x="544" y="30"/>
                  </a:lnTo>
                  <a:lnTo>
                    <a:pt x="568" y="0"/>
                  </a:ln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lstStyle/>
            <a:p>
              <a:endParaRPr lang="en-US" sz="1350"/>
            </a:p>
          </p:txBody>
        </p:sp>
        <p:sp>
          <p:nvSpPr>
            <p:cNvPr id="17441" name="Text Box 31"/>
            <p:cNvSpPr txBox="1">
              <a:spLocks noChangeArrowheads="1"/>
            </p:cNvSpPr>
            <p:nvPr/>
          </p:nvSpPr>
          <p:spPr bwMode="auto">
            <a:xfrm>
              <a:off x="1651" y="2356"/>
              <a:ext cx="432" cy="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dirty="0">
                  <a:solidFill>
                    <a:srgbClr val="0000FF"/>
                  </a:solidFill>
                  <a:latin typeface="VNI-Times" pitchFamily="2"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Pha</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tiềm</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phát</a:t>
              </a:r>
              <a:endParaRPr lang="en-US" altLang="en-US" sz="1350" b="1" dirty="0">
                <a:solidFill>
                  <a:srgbClr val="0000FF"/>
                </a:solidFill>
                <a:latin typeface="VNI-Times" pitchFamily="2" charset="0"/>
              </a:endParaRPr>
            </a:p>
          </p:txBody>
        </p:sp>
        <p:sp>
          <p:nvSpPr>
            <p:cNvPr id="17442" name="Freeform 32"/>
            <p:cNvSpPr/>
            <p:nvPr/>
          </p:nvSpPr>
          <p:spPr bwMode="auto">
            <a:xfrm>
              <a:off x="2181" y="1944"/>
              <a:ext cx="1098" cy="1212"/>
            </a:xfrm>
            <a:custGeom>
              <a:avLst/>
              <a:gdLst>
                <a:gd name="T0" fmla="*/ 0 w 1098"/>
                <a:gd name="T1" fmla="*/ 1212 h 1212"/>
                <a:gd name="T2" fmla="*/ 971 w 1098"/>
                <a:gd name="T3" fmla="*/ 35 h 1212"/>
                <a:gd name="T4" fmla="*/ 1032 w 1098"/>
                <a:gd name="T5" fmla="*/ 12 h 1212"/>
                <a:gd name="T6" fmla="*/ 1098 w 1098"/>
                <a:gd name="T7" fmla="*/ 0 h 1212"/>
                <a:gd name="T8" fmla="*/ 0 60000 65536"/>
                <a:gd name="T9" fmla="*/ 0 60000 65536"/>
                <a:gd name="T10" fmla="*/ 0 60000 65536"/>
                <a:gd name="T11" fmla="*/ 0 60000 65536"/>
                <a:gd name="T12" fmla="*/ 0 w 1098"/>
                <a:gd name="T13" fmla="*/ 0 h 1212"/>
                <a:gd name="T14" fmla="*/ 1098 w 1098"/>
                <a:gd name="T15" fmla="*/ 1212 h 1212"/>
              </a:gdLst>
              <a:ahLst/>
              <a:cxnLst>
                <a:cxn ang="T8">
                  <a:pos x="T0" y="T1"/>
                </a:cxn>
                <a:cxn ang="T9">
                  <a:pos x="T2" y="T3"/>
                </a:cxn>
                <a:cxn ang="T10">
                  <a:pos x="T4" y="T5"/>
                </a:cxn>
                <a:cxn ang="T11">
                  <a:pos x="T6" y="T7"/>
                </a:cxn>
              </a:cxnLst>
              <a:rect l="T12" t="T13" r="T14" b="T15"/>
              <a:pathLst>
                <a:path w="1098" h="1212">
                  <a:moveTo>
                    <a:pt x="0" y="1212"/>
                  </a:moveTo>
                  <a:lnTo>
                    <a:pt x="971" y="35"/>
                  </a:lnTo>
                  <a:lnTo>
                    <a:pt x="1032" y="12"/>
                  </a:lnTo>
                  <a:lnTo>
                    <a:pt x="1098" y="0"/>
                  </a:ln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lstStyle/>
            <a:p>
              <a:endParaRPr lang="en-US" sz="1350"/>
            </a:p>
          </p:txBody>
        </p:sp>
        <p:sp>
          <p:nvSpPr>
            <p:cNvPr id="17443" name="Line 33"/>
            <p:cNvSpPr>
              <a:spLocks noChangeShapeType="1"/>
            </p:cNvSpPr>
            <p:nvPr/>
          </p:nvSpPr>
          <p:spPr bwMode="auto">
            <a:xfrm flipV="1">
              <a:off x="3152" y="1480"/>
              <a:ext cx="0" cy="190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7444" name="Text Box 34"/>
            <p:cNvSpPr txBox="1">
              <a:spLocks noChangeArrowheads="1"/>
            </p:cNvSpPr>
            <p:nvPr/>
          </p:nvSpPr>
          <p:spPr bwMode="auto">
            <a:xfrm rot="18637764">
              <a:off x="2089" y="1980"/>
              <a:ext cx="976"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dirty="0">
                  <a:solidFill>
                    <a:srgbClr val="0000FF"/>
                  </a:solidFill>
                  <a:latin typeface="VNI-Times" pitchFamily="2" charset="0"/>
                </a:rPr>
                <a:t>    </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Pha</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lũy</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thừa</a:t>
              </a:r>
              <a:endParaRPr lang="en-US" altLang="en-US" sz="1350" b="1" dirty="0">
                <a:solidFill>
                  <a:srgbClr val="0000FF"/>
                </a:solidFill>
                <a:latin typeface="VNI-Times" pitchFamily="2" charset="0"/>
              </a:endParaRPr>
            </a:p>
          </p:txBody>
        </p:sp>
      </p:grpSp>
      <p:sp>
        <p:nvSpPr>
          <p:cNvPr id="20" name="Freeform 35"/>
          <p:cNvSpPr/>
          <p:nvPr/>
        </p:nvSpPr>
        <p:spPr bwMode="auto">
          <a:xfrm>
            <a:off x="4321675" y="2950807"/>
            <a:ext cx="1223963" cy="13097"/>
          </a:xfrm>
          <a:custGeom>
            <a:avLst/>
            <a:gdLst>
              <a:gd name="T0" fmla="*/ 0 w 1028"/>
              <a:gd name="T1" fmla="*/ 2147483646 h 11"/>
              <a:gd name="T2" fmla="*/ 2147483646 w 1028"/>
              <a:gd name="T3" fmla="*/ 0 h 11"/>
              <a:gd name="T4" fmla="*/ 2147483646 w 1028"/>
              <a:gd name="T5" fmla="*/ 0 h 11"/>
              <a:gd name="T6" fmla="*/ 0 60000 65536"/>
              <a:gd name="T7" fmla="*/ 0 60000 65536"/>
              <a:gd name="T8" fmla="*/ 0 60000 65536"/>
              <a:gd name="T9" fmla="*/ 0 w 1028"/>
              <a:gd name="T10" fmla="*/ 0 h 11"/>
              <a:gd name="T11" fmla="*/ 1028 w 1028"/>
              <a:gd name="T12" fmla="*/ 11 h 11"/>
            </a:gdLst>
            <a:ahLst/>
            <a:cxnLst>
              <a:cxn ang="T6">
                <a:pos x="T0" y="T1"/>
              </a:cxn>
              <a:cxn ang="T7">
                <a:pos x="T2" y="T3"/>
              </a:cxn>
              <a:cxn ang="T8">
                <a:pos x="T4" y="T5"/>
              </a:cxn>
            </a:cxnLst>
            <a:rect l="T9" t="T10" r="T11" b="T12"/>
            <a:pathLst>
              <a:path w="1028" h="11">
                <a:moveTo>
                  <a:pt x="0" y="11"/>
                </a:moveTo>
                <a:lnTo>
                  <a:pt x="76" y="0"/>
                </a:lnTo>
                <a:lnTo>
                  <a:pt x="1028" y="0"/>
                </a:ln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lstStyle/>
          <a:p>
            <a:endParaRPr lang="en-US" sz="1350"/>
          </a:p>
        </p:txBody>
      </p:sp>
      <p:sp>
        <p:nvSpPr>
          <p:cNvPr id="21" name="Line 36"/>
          <p:cNvSpPr>
            <a:spLocks noChangeShapeType="1"/>
          </p:cNvSpPr>
          <p:nvPr/>
        </p:nvSpPr>
        <p:spPr bwMode="auto">
          <a:xfrm flipV="1">
            <a:off x="5408951" y="2477483"/>
            <a:ext cx="0" cy="181108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22" name="Text Box 37"/>
          <p:cNvSpPr txBox="1">
            <a:spLocks noChangeArrowheads="1"/>
          </p:cNvSpPr>
          <p:nvPr/>
        </p:nvSpPr>
        <p:spPr bwMode="auto">
          <a:xfrm>
            <a:off x="4017169" y="3217479"/>
            <a:ext cx="13930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Pha</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cân</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bằng</a:t>
            </a:r>
            <a:endParaRPr lang="en-US" altLang="en-US" sz="1350" b="1" dirty="0">
              <a:solidFill>
                <a:srgbClr val="0000FF"/>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Right)">
                                      <p:cBhvr>
                                        <p:cTn id="7" dur="2000"/>
                                        <p:tgtEl>
                                          <p:spTgt spid="20"/>
                                        </p:tgtEl>
                                      </p:cBhvr>
                                    </p:animEffect>
                                  </p:childTnLst>
                                </p:cTn>
                              </p:par>
                            </p:childTnLst>
                          </p:cTn>
                        </p:par>
                        <p:par>
                          <p:cTn id="8" fill="hold">
                            <p:stCondLst>
                              <p:cond delay="2000"/>
                            </p:stCondLst>
                            <p:childTnLst>
                              <p:par>
                                <p:cTn id="9" presetID="18" presetClass="entr" presetSubtype="9"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strips(upLeft)">
                                      <p:cBhvr>
                                        <p:cTn id="11" dur="500"/>
                                        <p:tgtEl>
                                          <p:spTgt spid="21"/>
                                        </p:tgtEl>
                                      </p:cBhvr>
                                    </p:animEffect>
                                  </p:childTnLst>
                                </p:cTn>
                              </p:par>
                            </p:childTnLst>
                          </p:cTn>
                        </p:par>
                        <p:par>
                          <p:cTn id="12" fill="hold">
                            <p:stCondLst>
                              <p:cond delay="25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2"/>
                                        </p:tgtEl>
                                        <p:attrNameLst>
                                          <p:attrName>ppt_y</p:attrName>
                                        </p:attrNameLst>
                                      </p:cBhvr>
                                      <p:tavLst>
                                        <p:tav tm="0">
                                          <p:val>
                                            <p:strVal val="#ppt_y"/>
                                          </p:val>
                                        </p:tav>
                                        <p:tav tm="100000">
                                          <p:val>
                                            <p:strVal val="#ppt_y"/>
                                          </p:val>
                                        </p:tav>
                                      </p:tavLst>
                                    </p:anim>
                                    <p:anim calcmode="lin" valueType="num">
                                      <p:cBhvr>
                                        <p:cTn id="17"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2"/>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heel(1)">
                                      <p:cBhvr>
                                        <p:cTn id="2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219200" y="106394"/>
          <a:ext cx="6705600" cy="4240530"/>
        </p:xfrm>
        <a:graphic>
          <a:graphicData uri="http://schemas.openxmlformats.org/drawingml/2006/table">
            <a:tbl>
              <a:tblPr/>
              <a:tblGrid>
                <a:gridCol w="891022"/>
                <a:gridCol w="2795966"/>
                <a:gridCol w="3018612"/>
              </a:tblGrid>
              <a:tr h="27432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Các pha </a:t>
                      </a:r>
                      <a:r>
                        <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ST</a:t>
                      </a:r>
                      <a:endParaRPr kumimoji="0" lang="en-US"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en-US" sz="2000" b="1" dirty="0" err="1">
                          <a:effectLst/>
                          <a:latin typeface="Calibri" panose="020F0502020204030204" pitchFamily="34" charset="0"/>
                          <a:ea typeface="Calibri" panose="020F0502020204030204" pitchFamily="34" charset="0"/>
                          <a:cs typeface="Calibri" panose="020F0502020204030204" pitchFamily="34" charset="0"/>
                        </a:rPr>
                        <a:t>Số</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lượng</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tế</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bào</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lnSpc>
                          <a:spcPct val="115000"/>
                        </a:lnSpc>
                        <a:spcAft>
                          <a:spcPts val="1000"/>
                        </a:spcAft>
                      </a:pPr>
                      <a:r>
                        <a:rPr lang="en-US" sz="2000" b="1" dirty="0" err="1">
                          <a:effectLst/>
                          <a:latin typeface="Calibri" panose="020F0502020204030204" pitchFamily="34" charset="0"/>
                          <a:ea typeface="Calibri" panose="020F0502020204030204" pitchFamily="34" charset="0"/>
                          <a:cs typeface="Calibri" panose="020F0502020204030204" pitchFamily="34" charset="0"/>
                        </a:rPr>
                        <a:t>Đặc</a:t>
                      </a:r>
                      <a:r>
                        <a:rPr lang="en-US" sz="2000" b="1" dirty="0">
                          <a:effectLst/>
                          <a:latin typeface="Calibri" panose="020F0502020204030204" pitchFamily="34" charset="0"/>
                          <a:ea typeface="Calibri" panose="020F0502020204030204" pitchFamily="34" charset="0"/>
                          <a:cs typeface="Calibri" panose="020F0502020204030204" pitchFamily="34" charset="0"/>
                        </a:rPr>
                        <a:t> </a:t>
                      </a:r>
                      <a:r>
                        <a:rPr lang="en-US" sz="2000" b="1" dirty="0" err="1">
                          <a:effectLst/>
                          <a:latin typeface="Calibri" panose="020F0502020204030204" pitchFamily="34" charset="0"/>
                          <a:ea typeface="Calibri" panose="020F0502020204030204" pitchFamily="34" charset="0"/>
                          <a:cs typeface="Calibri" panose="020F0502020204030204" pitchFamily="34" charset="0"/>
                        </a:rPr>
                        <a:t>điểm</a:t>
                      </a:r>
                      <a:r>
                        <a:rPr lang="en-US" sz="2000" b="1" baseline="0" dirty="0">
                          <a:effectLst/>
                          <a:latin typeface="Calibri" panose="020F0502020204030204" pitchFamily="34" charset="0"/>
                          <a:ea typeface="Calibri" panose="020F0502020204030204" pitchFamily="34" charset="0"/>
                          <a:cs typeface="Calibri" panose="020F0502020204030204" pitchFamily="34" charset="0"/>
                        </a:rPr>
                        <a:t> </a:t>
                      </a:r>
                      <a:r>
                        <a:rPr lang="en-US" sz="2000" b="1" baseline="0" dirty="0" err="1">
                          <a:effectLst/>
                          <a:latin typeface="Calibri" panose="020F0502020204030204" pitchFamily="34" charset="0"/>
                          <a:ea typeface="Calibri" panose="020F0502020204030204" pitchFamily="34" charset="0"/>
                          <a:cs typeface="Calibri" panose="020F0502020204030204" pitchFamily="34" charset="0"/>
                        </a:rPr>
                        <a:t>sinh</a:t>
                      </a:r>
                      <a:r>
                        <a:rPr lang="en-US" sz="2000" b="1" baseline="0" dirty="0">
                          <a:effectLst/>
                          <a:latin typeface="Calibri" panose="020F0502020204030204" pitchFamily="34" charset="0"/>
                          <a:ea typeface="Calibri" panose="020F0502020204030204" pitchFamily="34" charset="0"/>
                          <a:cs typeface="Calibri" panose="020F0502020204030204" pitchFamily="34" charset="0"/>
                        </a:rPr>
                        <a:t> </a:t>
                      </a:r>
                      <a:r>
                        <a:rPr lang="en-US" sz="2000" b="1" baseline="0" dirty="0" err="1">
                          <a:effectLst/>
                          <a:latin typeface="Calibri" panose="020F0502020204030204" pitchFamily="34" charset="0"/>
                          <a:ea typeface="Calibri" panose="020F0502020204030204" pitchFamily="34" charset="0"/>
                          <a:cs typeface="Calibri" panose="020F0502020204030204" pitchFamily="34" charset="0"/>
                        </a:rPr>
                        <a:t>trưởng</a:t>
                      </a:r>
                      <a:endParaRPr lang="en-US" sz="20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5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Pha tiềm phát</a:t>
                      </a:r>
                      <a:endParaRPr kumimoji="0" lang="en-US" sz="1500" b="0" i="0" u="none" strike="noStrike" cap="none" normalizeH="0" baseline="0">
                        <a:ln>
                          <a:noFill/>
                        </a:ln>
                        <a:solidFill>
                          <a:schemeClr val="tx1"/>
                        </a:solidFill>
                        <a:effectLst/>
                        <a:latin typeface="VNI-Times" pitchFamily="2" charset="0"/>
                        <a:cs typeface="Times New Roman" panose="02020603050405020304" pitchFamily="18"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96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sz="15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Pha luỹ thừa</a:t>
                      </a:r>
                      <a:endParaRPr kumimoji="0" lang="en-US" sz="1500" b="0" i="0" u="none" strike="noStrike" cap="none" normalizeH="0" baseline="0">
                        <a:ln>
                          <a:noFill/>
                        </a:ln>
                        <a:solidFill>
                          <a:schemeClr val="tx1"/>
                        </a:solidFill>
                        <a:effectLst/>
                        <a:latin typeface="VNI-Times" pitchFamily="2" charset="0"/>
                        <a:cs typeface="Times New Roman" panose="02020603050405020304" pitchFamily="18"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nl-NL" sz="15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Pha cân bằng</a:t>
                      </a:r>
                      <a:endParaRPr kumimoji="0" lang="en-US" sz="1500" b="0" i="0" u="none" strike="noStrike" cap="none" normalizeH="0" baseline="0">
                        <a:ln>
                          <a:noFill/>
                        </a:ln>
                        <a:solidFill>
                          <a:schemeClr val="tx1"/>
                        </a:solidFill>
                        <a:effectLst/>
                        <a:latin typeface="VNI-Times" pitchFamily="2" charset="0"/>
                        <a:cs typeface="Times New Roman" panose="02020603050405020304" pitchFamily="18"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sz="1800" b="0" i="0" u="none" strike="noStrike" cap="none" normalizeH="0" baseline="0">
                        <a:ln>
                          <a:noFill/>
                        </a:ln>
                        <a:solidFill>
                          <a:schemeClr val="tx1"/>
                        </a:solidFill>
                        <a:effectLst/>
                        <a:latin typeface="VNI-Times" pitchFamily="2" charset="0"/>
                        <a:cs typeface="Times New Roman" panose="02020603050405020304" pitchFamily="18" charset="0"/>
                      </a:endParaRPr>
                    </a:p>
                  </a:txBody>
                  <a:tcPr marL="48410" marR="4841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8690">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nl-NL"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Pha suy vong</a:t>
                      </a:r>
                      <a:endParaRPr kumimoji="0" lang="nl-NL" sz="20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marL="48410" marR="4841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spcAft>
                          <a:spcPts val="0"/>
                        </a:spcAft>
                      </a:pPr>
                      <a:endParaRPr lang="en-US" sz="2000" dirty="0">
                        <a:effectLst/>
                        <a:latin typeface="Calibri" panose="020F0502020204030204" pitchFamily="34" charset="0"/>
                        <a:ea typeface="Times New Roman" panose="02020603050405020304"/>
                        <a:cs typeface="Calibri" panose="020F0502020204030204" pitchFamily="34" charset="0"/>
                      </a:endParaRPr>
                    </a:p>
                    <a:p>
                      <a:pPr algn="l">
                        <a:spcAft>
                          <a:spcPts val="0"/>
                        </a:spcAft>
                      </a:pPr>
                      <a:r>
                        <a:rPr lang="vi-VN" sz="2000" dirty="0">
                          <a:effectLst/>
                          <a:latin typeface="Calibri" panose="020F0502020204030204" pitchFamily="34" charset="0"/>
                          <a:ea typeface="Times New Roman" panose="02020603050405020304"/>
                          <a:cs typeface="Calibri" panose="020F0502020204030204" pitchFamily="34" charset="0"/>
                        </a:rPr>
                        <a:t>Số lượng tế bào</a:t>
                      </a:r>
                      <a:r>
                        <a:rPr lang="en-US" sz="2000" dirty="0">
                          <a:effectLst/>
                          <a:latin typeface="Calibri" panose="020F0502020204030204" pitchFamily="34" charset="0"/>
                          <a:ea typeface="Times New Roman" panose="02020603050405020304"/>
                          <a:cs typeface="Calibri" panose="020F0502020204030204" pitchFamily="34" charset="0"/>
                        </a:rPr>
                        <a:t> </a:t>
                      </a:r>
                      <a:r>
                        <a:rPr lang="en-US" sz="2000" dirty="0" err="1">
                          <a:effectLst/>
                          <a:latin typeface="Calibri" panose="020F0502020204030204" pitchFamily="34" charset="0"/>
                          <a:ea typeface="Times New Roman" panose="02020603050405020304"/>
                          <a:cs typeface="Calibri" panose="020F0502020204030204" pitchFamily="34" charset="0"/>
                        </a:rPr>
                        <a:t>trong</a:t>
                      </a:r>
                      <a:r>
                        <a:rPr lang="en-US" sz="2000" dirty="0">
                          <a:effectLst/>
                          <a:latin typeface="Calibri" panose="020F0502020204030204" pitchFamily="34" charset="0"/>
                          <a:ea typeface="Times New Roman" panose="02020603050405020304"/>
                          <a:cs typeface="Calibri" panose="020F0502020204030204" pitchFamily="34" charset="0"/>
                        </a:rPr>
                        <a:t> </a:t>
                      </a:r>
                      <a:r>
                        <a:rPr lang="en-US" sz="2000" dirty="0" err="1">
                          <a:effectLst/>
                          <a:latin typeface="Calibri" panose="020F0502020204030204" pitchFamily="34" charset="0"/>
                          <a:ea typeface="Times New Roman" panose="02020603050405020304"/>
                          <a:cs typeface="Calibri" panose="020F0502020204030204" pitchFamily="34" charset="0"/>
                        </a:rPr>
                        <a:t>quần</a:t>
                      </a:r>
                      <a:r>
                        <a:rPr lang="en-US" sz="2000" dirty="0">
                          <a:effectLst/>
                          <a:latin typeface="Calibri" panose="020F0502020204030204" pitchFamily="34" charset="0"/>
                          <a:ea typeface="Times New Roman" panose="02020603050405020304"/>
                          <a:cs typeface="Calibri" panose="020F0502020204030204" pitchFamily="34" charset="0"/>
                        </a:rPr>
                        <a:t> </a:t>
                      </a:r>
                      <a:r>
                        <a:rPr lang="en-US" sz="2000" dirty="0" err="1">
                          <a:effectLst/>
                          <a:latin typeface="Calibri" panose="020F0502020204030204" pitchFamily="34" charset="0"/>
                          <a:ea typeface="Times New Roman" panose="02020603050405020304"/>
                          <a:cs typeface="Calibri" panose="020F0502020204030204" pitchFamily="34" charset="0"/>
                        </a:rPr>
                        <a:t>thể</a:t>
                      </a:r>
                      <a:r>
                        <a:rPr lang="vi-VN" sz="2000" dirty="0">
                          <a:effectLst/>
                          <a:latin typeface="Calibri" panose="020F0502020204030204" pitchFamily="34" charset="0"/>
                          <a:ea typeface="Times New Roman" panose="02020603050405020304"/>
                          <a:cs typeface="Calibri" panose="020F0502020204030204" pitchFamily="34" charset="0"/>
                        </a:rPr>
                        <a:t> giảm dần.</a:t>
                      </a:r>
                      <a:endParaRPr lang="en-US" sz="2000" dirty="0">
                        <a:effectLst/>
                        <a:latin typeface="Calibri" panose="020F0502020204030204" pitchFamily="34" charset="0"/>
                        <a:ea typeface="Times New Roman" panose="02020603050405020304"/>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l">
                        <a:spcAft>
                          <a:spcPts val="0"/>
                        </a:spcAft>
                      </a:pPr>
                      <a:endParaRPr lang="en-US" sz="2000" dirty="0">
                        <a:effectLst/>
                        <a:latin typeface="Calibri" panose="020F0502020204030204" pitchFamily="34" charset="0"/>
                        <a:ea typeface="Times New Roman" panose="02020603050405020304"/>
                        <a:cs typeface="Calibri" panose="020F0502020204030204" pitchFamily="34" charset="0"/>
                      </a:endParaRPr>
                    </a:p>
                    <a:p>
                      <a:pPr algn="l">
                        <a:spcAft>
                          <a:spcPts val="0"/>
                        </a:spcAft>
                      </a:pPr>
                      <a:r>
                        <a:rPr lang="en-US" sz="2000" dirty="0">
                          <a:effectLst/>
                          <a:latin typeface="Calibri" panose="020F0502020204030204" pitchFamily="34" charset="0"/>
                          <a:ea typeface="Times New Roman" panose="02020603050405020304"/>
                          <a:cs typeface="Calibri" panose="020F0502020204030204" pitchFamily="34" charset="0"/>
                        </a:rPr>
                        <a:t>C</a:t>
                      </a:r>
                      <a:r>
                        <a:rPr lang="vi-VN" sz="2000" dirty="0">
                          <a:effectLst/>
                          <a:latin typeface="Calibri" panose="020F0502020204030204" pitchFamily="34" charset="0"/>
                          <a:ea typeface="Times New Roman" panose="02020603050405020304"/>
                          <a:cs typeface="Calibri" panose="020F0502020204030204" pitchFamily="34" charset="0"/>
                        </a:rPr>
                        <a:t>hất dinh dưỡng dần cạn kiệt</a:t>
                      </a:r>
                      <a:r>
                        <a:rPr lang="en-US" sz="2000" dirty="0">
                          <a:effectLst/>
                          <a:latin typeface="Calibri" panose="020F0502020204030204" pitchFamily="34" charset="0"/>
                          <a:ea typeface="Times New Roman" panose="02020603050405020304"/>
                          <a:cs typeface="Calibri" panose="020F0502020204030204" pitchFamily="34" charset="0"/>
                        </a:rPr>
                        <a:t>, </a:t>
                      </a:r>
                      <a:r>
                        <a:rPr lang="en-US" sz="2000" dirty="0" err="1">
                          <a:effectLst/>
                          <a:latin typeface="Calibri" panose="020F0502020204030204" pitchFamily="34" charset="0"/>
                          <a:ea typeface="Times New Roman" panose="02020603050405020304"/>
                          <a:cs typeface="Calibri" panose="020F0502020204030204" pitchFamily="34" charset="0"/>
                        </a:rPr>
                        <a:t>chất</a:t>
                      </a:r>
                      <a:r>
                        <a:rPr lang="en-US" sz="2000" dirty="0">
                          <a:effectLst/>
                          <a:latin typeface="Calibri" panose="020F0502020204030204" pitchFamily="34" charset="0"/>
                          <a:ea typeface="Times New Roman" panose="02020603050405020304"/>
                          <a:cs typeface="Calibri" panose="020F0502020204030204" pitchFamily="34" charset="0"/>
                        </a:rPr>
                        <a:t> </a:t>
                      </a:r>
                      <a:r>
                        <a:rPr lang="en-US" sz="2000" dirty="0" err="1">
                          <a:effectLst/>
                          <a:latin typeface="Calibri" panose="020F0502020204030204" pitchFamily="34" charset="0"/>
                          <a:ea typeface="Times New Roman" panose="02020603050405020304"/>
                          <a:cs typeface="Calibri" panose="020F0502020204030204" pitchFamily="34" charset="0"/>
                        </a:rPr>
                        <a:t>độc</a:t>
                      </a:r>
                      <a:r>
                        <a:rPr lang="en-US" sz="2000" dirty="0">
                          <a:effectLst/>
                          <a:latin typeface="Calibri" panose="020F0502020204030204" pitchFamily="34" charset="0"/>
                          <a:ea typeface="Times New Roman" panose="02020603050405020304"/>
                          <a:cs typeface="Calibri" panose="020F0502020204030204" pitchFamily="34" charset="0"/>
                        </a:rPr>
                        <a:t> </a:t>
                      </a:r>
                      <a:r>
                        <a:rPr lang="en-US" sz="2000" dirty="0" err="1">
                          <a:effectLst/>
                          <a:latin typeface="Calibri" panose="020F0502020204030204" pitchFamily="34" charset="0"/>
                          <a:ea typeface="Times New Roman" panose="02020603050405020304"/>
                          <a:cs typeface="Calibri" panose="020F0502020204030204" pitchFamily="34" charset="0"/>
                        </a:rPr>
                        <a:t>hại</a:t>
                      </a:r>
                      <a:r>
                        <a:rPr lang="en-US" sz="2000" dirty="0">
                          <a:effectLst/>
                          <a:latin typeface="Calibri" panose="020F0502020204030204" pitchFamily="34" charset="0"/>
                          <a:ea typeface="Times New Roman" panose="02020603050405020304"/>
                          <a:cs typeface="Calibri" panose="020F0502020204030204" pitchFamily="34" charset="0"/>
                        </a:rPr>
                        <a:t> </a:t>
                      </a:r>
                      <a:r>
                        <a:rPr lang="en-US" sz="2000" dirty="0" err="1">
                          <a:effectLst/>
                          <a:latin typeface="Calibri" panose="020F0502020204030204" pitchFamily="34" charset="0"/>
                          <a:ea typeface="Times New Roman" panose="02020603050405020304"/>
                          <a:cs typeface="Calibri" panose="020F0502020204030204" pitchFamily="34" charset="0"/>
                        </a:rPr>
                        <a:t>tích</a:t>
                      </a:r>
                      <a:r>
                        <a:rPr lang="en-US" sz="2000" dirty="0">
                          <a:effectLst/>
                          <a:latin typeface="Calibri" panose="020F0502020204030204" pitchFamily="34" charset="0"/>
                          <a:ea typeface="Times New Roman" panose="02020603050405020304"/>
                          <a:cs typeface="Calibri" panose="020F0502020204030204" pitchFamily="34" charset="0"/>
                        </a:rPr>
                        <a:t> </a:t>
                      </a:r>
                      <a:r>
                        <a:rPr lang="en-US" sz="2000" dirty="0" err="1">
                          <a:effectLst/>
                          <a:latin typeface="Calibri" panose="020F0502020204030204" pitchFamily="34" charset="0"/>
                          <a:ea typeface="Times New Roman" panose="02020603050405020304"/>
                          <a:cs typeface="Calibri" panose="020F0502020204030204" pitchFamily="34" charset="0"/>
                        </a:rPr>
                        <a:t>lũy</a:t>
                      </a:r>
                      <a:r>
                        <a:rPr lang="en-US" sz="2000" dirty="0">
                          <a:effectLst/>
                          <a:latin typeface="Calibri" panose="020F0502020204030204" pitchFamily="34" charset="0"/>
                          <a:ea typeface="Times New Roman" panose="02020603050405020304"/>
                          <a:cs typeface="Calibri" panose="020F0502020204030204" pitchFamily="34" charset="0"/>
                        </a:rPr>
                        <a:t> </a:t>
                      </a:r>
                      <a:r>
                        <a:rPr lang="en-US" sz="2000" dirty="0" err="1">
                          <a:effectLst/>
                          <a:latin typeface="Calibri" panose="020F0502020204030204" pitchFamily="34" charset="0"/>
                          <a:ea typeface="Times New Roman" panose="02020603050405020304"/>
                          <a:cs typeface="Calibri" panose="020F0502020204030204" pitchFamily="34" charset="0"/>
                        </a:rPr>
                        <a:t>quá</a:t>
                      </a:r>
                      <a:r>
                        <a:rPr lang="en-US" sz="2000" dirty="0">
                          <a:effectLst/>
                          <a:latin typeface="Calibri" panose="020F0502020204030204" pitchFamily="34" charset="0"/>
                          <a:ea typeface="Times New Roman" panose="02020603050405020304"/>
                          <a:cs typeface="Calibri" panose="020F0502020204030204" pitchFamily="34" charset="0"/>
                        </a:rPr>
                        <a:t> </a:t>
                      </a:r>
                      <a:r>
                        <a:rPr lang="en-US" sz="2000" dirty="0" err="1">
                          <a:effectLst/>
                          <a:latin typeface="Calibri" panose="020F0502020204030204" pitchFamily="34" charset="0"/>
                          <a:ea typeface="Times New Roman" panose="02020603050405020304"/>
                          <a:cs typeface="Calibri" panose="020F0502020204030204" pitchFamily="34" charset="0"/>
                        </a:rPr>
                        <a:t>nhiều</a:t>
                      </a:r>
                      <a:r>
                        <a:rPr lang="vi-VN" sz="2000" dirty="0">
                          <a:effectLst/>
                          <a:latin typeface="Calibri" panose="020F0502020204030204" pitchFamily="34" charset="0"/>
                          <a:ea typeface="Times New Roman" panose="02020603050405020304"/>
                          <a:cs typeface="Calibri" panose="020F0502020204030204" pitchFamily="34" charset="0"/>
                        </a:rPr>
                        <a:t>. </a:t>
                      </a:r>
                      <a:endParaRPr lang="en-US" sz="2000" dirty="0">
                        <a:effectLst/>
                        <a:latin typeface="Calibri" panose="020F0502020204030204" pitchFamily="34" charset="0"/>
                        <a:ea typeface="Times New Roman" panose="02020603050405020304"/>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pSp>
        <p:nvGrpSpPr>
          <p:cNvPr id="18454" name="Group 41"/>
          <p:cNvGrpSpPr/>
          <p:nvPr/>
        </p:nvGrpSpPr>
        <p:grpSpPr bwMode="auto">
          <a:xfrm>
            <a:off x="1218565" y="645137"/>
            <a:ext cx="6706235" cy="2841013"/>
            <a:chOff x="1292" y="252"/>
            <a:chExt cx="4491" cy="2278"/>
          </a:xfrm>
        </p:grpSpPr>
        <p:grpSp>
          <p:nvGrpSpPr>
            <p:cNvPr id="18458" name="Group 40"/>
            <p:cNvGrpSpPr/>
            <p:nvPr/>
          </p:nvGrpSpPr>
          <p:grpSpPr bwMode="auto">
            <a:xfrm>
              <a:off x="1292" y="252"/>
              <a:ext cx="4491" cy="2278"/>
              <a:chOff x="1292" y="1249"/>
              <a:chExt cx="4491" cy="2278"/>
            </a:xfrm>
          </p:grpSpPr>
          <p:sp>
            <p:nvSpPr>
              <p:cNvPr id="18460" name="Rectangle 23"/>
              <p:cNvSpPr>
                <a:spLocks noChangeArrowheads="1"/>
              </p:cNvSpPr>
              <p:nvPr/>
            </p:nvSpPr>
            <p:spPr bwMode="auto">
              <a:xfrm>
                <a:off x="1292" y="1336"/>
                <a:ext cx="4491" cy="2191"/>
              </a:xfrm>
              <a:prstGeom prst="rect">
                <a:avLst/>
              </a:prstGeom>
              <a:solidFill>
                <a:srgbClr val="FFCC99"/>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grpSp>
            <p:nvGrpSpPr>
              <p:cNvPr id="18461" name="Group 24"/>
              <p:cNvGrpSpPr/>
              <p:nvPr/>
            </p:nvGrpSpPr>
            <p:grpSpPr bwMode="auto">
              <a:xfrm>
                <a:off x="1610" y="1434"/>
                <a:ext cx="3418" cy="1951"/>
                <a:chOff x="1610" y="1434"/>
                <a:chExt cx="3418" cy="1951"/>
              </a:xfrm>
            </p:grpSpPr>
            <p:sp>
              <p:nvSpPr>
                <p:cNvPr id="18472" name="Line 25"/>
                <p:cNvSpPr>
                  <a:spLocks noChangeShapeType="1"/>
                </p:cNvSpPr>
                <p:nvPr/>
              </p:nvSpPr>
              <p:spPr bwMode="auto">
                <a:xfrm flipV="1">
                  <a:off x="1610" y="1434"/>
                  <a:ext cx="0" cy="195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18473" name="Line 26"/>
                <p:cNvSpPr>
                  <a:spLocks noChangeShapeType="1"/>
                </p:cNvSpPr>
                <p:nvPr/>
              </p:nvSpPr>
              <p:spPr bwMode="auto">
                <a:xfrm>
                  <a:off x="1626" y="3384"/>
                  <a:ext cx="3402"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grpSp>
          <p:sp>
            <p:nvSpPr>
              <p:cNvPr id="18462" name="Text Box 27"/>
              <p:cNvSpPr txBox="1">
                <a:spLocks noChangeArrowheads="1"/>
              </p:cNvSpPr>
              <p:nvPr/>
            </p:nvSpPr>
            <p:spPr bwMode="auto">
              <a:xfrm rot="16200000">
                <a:off x="467" y="2143"/>
                <a:ext cx="198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a:solidFill>
                      <a:schemeClr val="tx2"/>
                    </a:solidFill>
                    <a:latin typeface="Times New Roman" panose="02020603050405020304" pitchFamily="18" charset="0"/>
                    <a:cs typeface="Times New Roman" panose="02020603050405020304" pitchFamily="18" charset="0"/>
                  </a:rPr>
                  <a:t>Log số lượng tế bào</a:t>
                </a:r>
                <a:endParaRPr lang="en-US" altLang="en-US" sz="1350" b="1">
                  <a:solidFill>
                    <a:schemeClr val="tx2"/>
                  </a:solidFill>
                  <a:latin typeface="Times New Roman" panose="02020603050405020304" pitchFamily="18" charset="0"/>
                  <a:cs typeface="Times New Roman" panose="02020603050405020304" pitchFamily="18" charset="0"/>
                </a:endParaRPr>
              </a:p>
            </p:txBody>
          </p:sp>
          <p:sp>
            <p:nvSpPr>
              <p:cNvPr id="18463" name="Text Box 28"/>
              <p:cNvSpPr txBox="1">
                <a:spLocks noChangeArrowheads="1"/>
              </p:cNvSpPr>
              <p:nvPr/>
            </p:nvSpPr>
            <p:spPr bwMode="auto">
              <a:xfrm>
                <a:off x="4340" y="3109"/>
                <a:ext cx="998"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a:solidFill>
                      <a:schemeClr val="tx2"/>
                    </a:solidFill>
                    <a:latin typeface="Times New Roman" panose="02020603050405020304" pitchFamily="18" charset="0"/>
                    <a:cs typeface="Times New Roman" panose="02020603050405020304" pitchFamily="18" charset="0"/>
                  </a:rPr>
                  <a:t>Thời gian</a:t>
                </a:r>
                <a:endParaRPr lang="en-US" altLang="en-US" sz="1350" b="1">
                  <a:solidFill>
                    <a:schemeClr val="tx2"/>
                  </a:solidFill>
                  <a:latin typeface="Times New Roman" panose="02020603050405020304" pitchFamily="18" charset="0"/>
                  <a:cs typeface="Times New Roman" panose="02020603050405020304" pitchFamily="18" charset="0"/>
                </a:endParaRPr>
              </a:p>
            </p:txBody>
          </p:sp>
          <p:sp>
            <p:nvSpPr>
              <p:cNvPr id="18464" name="Line 29"/>
              <p:cNvSpPr>
                <a:spLocks noChangeShapeType="1"/>
              </p:cNvSpPr>
              <p:nvPr/>
            </p:nvSpPr>
            <p:spPr bwMode="auto">
              <a:xfrm flipV="1">
                <a:off x="2109" y="1480"/>
                <a:ext cx="0" cy="190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8465" name="Freeform 30"/>
              <p:cNvSpPr/>
              <p:nvPr/>
            </p:nvSpPr>
            <p:spPr bwMode="auto">
              <a:xfrm>
                <a:off x="1610" y="3158"/>
                <a:ext cx="568" cy="49"/>
              </a:xfrm>
              <a:custGeom>
                <a:avLst/>
                <a:gdLst>
                  <a:gd name="T0" fmla="*/ 0 w 568"/>
                  <a:gd name="T1" fmla="*/ 49 h 49"/>
                  <a:gd name="T2" fmla="*/ 499 w 568"/>
                  <a:gd name="T3" fmla="*/ 49 h 49"/>
                  <a:gd name="T4" fmla="*/ 544 w 568"/>
                  <a:gd name="T5" fmla="*/ 30 h 49"/>
                  <a:gd name="T6" fmla="*/ 568 w 568"/>
                  <a:gd name="T7" fmla="*/ 0 h 49"/>
                  <a:gd name="T8" fmla="*/ 0 60000 65536"/>
                  <a:gd name="T9" fmla="*/ 0 60000 65536"/>
                  <a:gd name="T10" fmla="*/ 0 60000 65536"/>
                  <a:gd name="T11" fmla="*/ 0 60000 65536"/>
                  <a:gd name="T12" fmla="*/ 0 w 568"/>
                  <a:gd name="T13" fmla="*/ 0 h 49"/>
                  <a:gd name="T14" fmla="*/ 568 w 568"/>
                  <a:gd name="T15" fmla="*/ 49 h 49"/>
                </a:gdLst>
                <a:ahLst/>
                <a:cxnLst>
                  <a:cxn ang="T8">
                    <a:pos x="T0" y="T1"/>
                  </a:cxn>
                  <a:cxn ang="T9">
                    <a:pos x="T2" y="T3"/>
                  </a:cxn>
                  <a:cxn ang="T10">
                    <a:pos x="T4" y="T5"/>
                  </a:cxn>
                  <a:cxn ang="T11">
                    <a:pos x="T6" y="T7"/>
                  </a:cxn>
                </a:cxnLst>
                <a:rect l="T12" t="T13" r="T14" b="T15"/>
                <a:pathLst>
                  <a:path w="568" h="49">
                    <a:moveTo>
                      <a:pt x="0" y="49"/>
                    </a:moveTo>
                    <a:lnTo>
                      <a:pt x="499" y="49"/>
                    </a:lnTo>
                    <a:lnTo>
                      <a:pt x="544" y="30"/>
                    </a:lnTo>
                    <a:lnTo>
                      <a:pt x="568" y="0"/>
                    </a:ln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lstStyle/>
              <a:p>
                <a:endParaRPr lang="en-US" sz="1350"/>
              </a:p>
            </p:txBody>
          </p:sp>
          <p:sp>
            <p:nvSpPr>
              <p:cNvPr id="18466" name="Text Box 31"/>
              <p:cNvSpPr txBox="1">
                <a:spLocks noChangeArrowheads="1"/>
              </p:cNvSpPr>
              <p:nvPr/>
            </p:nvSpPr>
            <p:spPr bwMode="auto">
              <a:xfrm>
                <a:off x="1626" y="2071"/>
                <a:ext cx="445" cy="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500" b="1" dirty="0">
                    <a:solidFill>
                      <a:srgbClr val="0000FF"/>
                    </a:solidFill>
                    <a:latin typeface="VNI-Times" pitchFamily="2"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Pha</a:t>
                </a:r>
                <a:r>
                  <a:rPr lang="en-US" altLang="en-US" sz="1500" b="1" dirty="0">
                    <a:solidFill>
                      <a:srgbClr val="0000FF"/>
                    </a:solidFill>
                    <a:latin typeface="Times New Roman" panose="02020603050405020304" pitchFamily="18" charset="0"/>
                    <a:cs typeface="Times New Roman" panose="02020603050405020304" pitchFamily="18"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tiềm</a:t>
                </a:r>
                <a:r>
                  <a:rPr lang="en-US" altLang="en-US" sz="1500" b="1" dirty="0">
                    <a:solidFill>
                      <a:srgbClr val="0000FF"/>
                    </a:solidFill>
                    <a:latin typeface="Times New Roman" panose="02020603050405020304" pitchFamily="18" charset="0"/>
                    <a:cs typeface="Times New Roman" panose="02020603050405020304" pitchFamily="18"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phát</a:t>
                </a:r>
                <a:endParaRPr lang="en-US" altLang="en-US" sz="1500" b="1" dirty="0">
                  <a:solidFill>
                    <a:srgbClr val="0000FF"/>
                  </a:solidFill>
                  <a:latin typeface="VNI-Times" pitchFamily="2" charset="0"/>
                </a:endParaRPr>
              </a:p>
              <a:p>
                <a:pPr algn="ctr">
                  <a:spcBef>
                    <a:spcPct val="50000"/>
                  </a:spcBef>
                  <a:buFontTx/>
                  <a:buNone/>
                </a:pPr>
                <a:endParaRPr lang="en-US" altLang="en-US" sz="1500" b="1" dirty="0">
                  <a:solidFill>
                    <a:srgbClr val="0000FF"/>
                  </a:solidFill>
                  <a:latin typeface="VNI-Times" pitchFamily="2" charset="0"/>
                </a:endParaRPr>
              </a:p>
            </p:txBody>
          </p:sp>
          <p:sp>
            <p:nvSpPr>
              <p:cNvPr id="18467" name="Freeform 32"/>
              <p:cNvSpPr/>
              <p:nvPr/>
            </p:nvSpPr>
            <p:spPr bwMode="auto">
              <a:xfrm>
                <a:off x="2181" y="1944"/>
                <a:ext cx="1098" cy="1212"/>
              </a:xfrm>
              <a:custGeom>
                <a:avLst/>
                <a:gdLst>
                  <a:gd name="T0" fmla="*/ 0 w 1098"/>
                  <a:gd name="T1" fmla="*/ 1212 h 1212"/>
                  <a:gd name="T2" fmla="*/ 971 w 1098"/>
                  <a:gd name="T3" fmla="*/ 35 h 1212"/>
                  <a:gd name="T4" fmla="*/ 1032 w 1098"/>
                  <a:gd name="T5" fmla="*/ 12 h 1212"/>
                  <a:gd name="T6" fmla="*/ 1098 w 1098"/>
                  <a:gd name="T7" fmla="*/ 0 h 1212"/>
                  <a:gd name="T8" fmla="*/ 0 60000 65536"/>
                  <a:gd name="T9" fmla="*/ 0 60000 65536"/>
                  <a:gd name="T10" fmla="*/ 0 60000 65536"/>
                  <a:gd name="T11" fmla="*/ 0 60000 65536"/>
                  <a:gd name="T12" fmla="*/ 0 w 1098"/>
                  <a:gd name="T13" fmla="*/ 0 h 1212"/>
                  <a:gd name="T14" fmla="*/ 1098 w 1098"/>
                  <a:gd name="T15" fmla="*/ 1212 h 1212"/>
                </a:gdLst>
                <a:ahLst/>
                <a:cxnLst>
                  <a:cxn ang="T8">
                    <a:pos x="T0" y="T1"/>
                  </a:cxn>
                  <a:cxn ang="T9">
                    <a:pos x="T2" y="T3"/>
                  </a:cxn>
                  <a:cxn ang="T10">
                    <a:pos x="T4" y="T5"/>
                  </a:cxn>
                  <a:cxn ang="T11">
                    <a:pos x="T6" y="T7"/>
                  </a:cxn>
                </a:cxnLst>
                <a:rect l="T12" t="T13" r="T14" b="T15"/>
                <a:pathLst>
                  <a:path w="1098" h="1212">
                    <a:moveTo>
                      <a:pt x="0" y="1212"/>
                    </a:moveTo>
                    <a:lnTo>
                      <a:pt x="971" y="35"/>
                    </a:lnTo>
                    <a:lnTo>
                      <a:pt x="1032" y="12"/>
                    </a:lnTo>
                    <a:lnTo>
                      <a:pt x="1098" y="0"/>
                    </a:ln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lstStyle/>
              <a:p>
                <a:endParaRPr lang="en-US" sz="1350"/>
              </a:p>
            </p:txBody>
          </p:sp>
          <p:sp>
            <p:nvSpPr>
              <p:cNvPr id="18468" name="Line 33"/>
              <p:cNvSpPr>
                <a:spLocks noChangeShapeType="1"/>
              </p:cNvSpPr>
              <p:nvPr/>
            </p:nvSpPr>
            <p:spPr bwMode="auto">
              <a:xfrm flipV="1">
                <a:off x="3152" y="1480"/>
                <a:ext cx="0" cy="190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8469" name="Text Box 34"/>
              <p:cNvSpPr txBox="1">
                <a:spLocks noChangeArrowheads="1"/>
              </p:cNvSpPr>
              <p:nvPr/>
            </p:nvSpPr>
            <p:spPr bwMode="auto">
              <a:xfrm rot="18637764">
                <a:off x="2242" y="2093"/>
                <a:ext cx="743"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dirty="0">
                    <a:solidFill>
                      <a:srgbClr val="0000FF"/>
                    </a:solidFill>
                    <a:latin typeface="Times New Roman" panose="02020603050405020304" pitchFamily="18" charset="0"/>
                    <a:cs typeface="Times New Roman" panose="02020603050405020304" pitchFamily="18"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Pha</a:t>
                </a:r>
                <a:r>
                  <a:rPr lang="en-US" altLang="en-US" sz="1500" b="1" dirty="0">
                    <a:solidFill>
                      <a:srgbClr val="0000FF"/>
                    </a:solidFill>
                    <a:latin typeface="Times New Roman" panose="02020603050405020304" pitchFamily="18" charset="0"/>
                    <a:cs typeface="Times New Roman" panose="02020603050405020304" pitchFamily="18"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lũy</a:t>
                </a:r>
                <a:r>
                  <a:rPr lang="en-US" altLang="en-US" sz="1500" b="1" dirty="0">
                    <a:solidFill>
                      <a:srgbClr val="0000FF"/>
                    </a:solidFill>
                    <a:latin typeface="Times New Roman" panose="02020603050405020304" pitchFamily="18" charset="0"/>
                    <a:cs typeface="Times New Roman" panose="02020603050405020304" pitchFamily="18"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thừa</a:t>
                </a:r>
                <a:endParaRPr lang="en-US" altLang="en-US" sz="1500" b="1" dirty="0">
                  <a:solidFill>
                    <a:srgbClr val="0000FF"/>
                  </a:solidFill>
                  <a:latin typeface="VNI-Times" pitchFamily="2" charset="0"/>
                </a:endParaRPr>
              </a:p>
            </p:txBody>
          </p:sp>
          <p:sp>
            <p:nvSpPr>
              <p:cNvPr id="18470" name="Freeform 35"/>
              <p:cNvSpPr/>
              <p:nvPr/>
            </p:nvSpPr>
            <p:spPr bwMode="auto">
              <a:xfrm>
                <a:off x="3258" y="1933"/>
                <a:ext cx="1028" cy="11"/>
              </a:xfrm>
              <a:custGeom>
                <a:avLst/>
                <a:gdLst>
                  <a:gd name="T0" fmla="*/ 0 w 1028"/>
                  <a:gd name="T1" fmla="*/ 11 h 11"/>
                  <a:gd name="T2" fmla="*/ 76 w 1028"/>
                  <a:gd name="T3" fmla="*/ 0 h 11"/>
                  <a:gd name="T4" fmla="*/ 1028 w 1028"/>
                  <a:gd name="T5" fmla="*/ 0 h 11"/>
                  <a:gd name="T6" fmla="*/ 0 60000 65536"/>
                  <a:gd name="T7" fmla="*/ 0 60000 65536"/>
                  <a:gd name="T8" fmla="*/ 0 60000 65536"/>
                  <a:gd name="T9" fmla="*/ 0 w 1028"/>
                  <a:gd name="T10" fmla="*/ 0 h 11"/>
                  <a:gd name="T11" fmla="*/ 1028 w 1028"/>
                  <a:gd name="T12" fmla="*/ 11 h 11"/>
                </a:gdLst>
                <a:ahLst/>
                <a:cxnLst>
                  <a:cxn ang="T6">
                    <a:pos x="T0" y="T1"/>
                  </a:cxn>
                  <a:cxn ang="T7">
                    <a:pos x="T2" y="T3"/>
                  </a:cxn>
                  <a:cxn ang="T8">
                    <a:pos x="T4" y="T5"/>
                  </a:cxn>
                </a:cxnLst>
                <a:rect l="T9" t="T10" r="T11" b="T12"/>
                <a:pathLst>
                  <a:path w="1028" h="11">
                    <a:moveTo>
                      <a:pt x="0" y="11"/>
                    </a:moveTo>
                    <a:lnTo>
                      <a:pt x="76" y="0"/>
                    </a:lnTo>
                    <a:lnTo>
                      <a:pt x="1028" y="0"/>
                    </a:ln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lstStyle/>
              <a:p>
                <a:endParaRPr lang="en-US" sz="1350"/>
              </a:p>
            </p:txBody>
          </p:sp>
          <p:sp>
            <p:nvSpPr>
              <p:cNvPr id="18471" name="Text Box 37"/>
              <p:cNvSpPr txBox="1">
                <a:spLocks noChangeArrowheads="1"/>
              </p:cNvSpPr>
              <p:nvPr/>
            </p:nvSpPr>
            <p:spPr bwMode="auto">
              <a:xfrm>
                <a:off x="3111" y="1683"/>
                <a:ext cx="122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a:solidFill>
                      <a:srgbClr val="0000FF"/>
                    </a:solidFill>
                    <a:latin typeface="VNI-Times" pitchFamily="2" charset="0"/>
                  </a:rPr>
                  <a:t>   </a:t>
                </a:r>
                <a:r>
                  <a:rPr lang="en-US" altLang="en-US" sz="1350" b="1">
                    <a:solidFill>
                      <a:srgbClr val="0000FF"/>
                    </a:solidFill>
                    <a:latin typeface="Times New Roman" panose="02020603050405020304" pitchFamily="18" charset="0"/>
                    <a:cs typeface="Times New Roman" panose="02020603050405020304" pitchFamily="18" charset="0"/>
                  </a:rPr>
                  <a:t> Pha cân bằng</a:t>
                </a:r>
                <a:endParaRPr lang="en-US" altLang="en-US" sz="1350" b="1">
                  <a:solidFill>
                    <a:srgbClr val="0000FF"/>
                  </a:solidFill>
                  <a:latin typeface="VNI-Times" pitchFamily="2" charset="0"/>
                </a:endParaRPr>
              </a:p>
            </p:txBody>
          </p:sp>
        </p:grpSp>
        <p:sp>
          <p:nvSpPr>
            <p:cNvPr id="18459" name="Line 36"/>
            <p:cNvSpPr>
              <a:spLocks noChangeShapeType="1"/>
            </p:cNvSpPr>
            <p:nvPr/>
          </p:nvSpPr>
          <p:spPr bwMode="auto">
            <a:xfrm flipV="1">
              <a:off x="4195" y="482"/>
              <a:ext cx="0" cy="190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grpSp>
      <p:sp>
        <p:nvSpPr>
          <p:cNvPr id="25" name="Text Box 39"/>
          <p:cNvSpPr txBox="1">
            <a:spLocks noChangeArrowheads="1"/>
          </p:cNvSpPr>
          <p:nvPr/>
        </p:nvSpPr>
        <p:spPr bwMode="auto">
          <a:xfrm>
            <a:off x="5545652" y="1574493"/>
            <a:ext cx="16204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Pha</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suy</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vong</a:t>
            </a:r>
            <a:endParaRPr lang="en-US" altLang="en-US" sz="1350" b="1" dirty="0">
              <a:solidFill>
                <a:srgbClr val="0000FF"/>
              </a:solidFill>
              <a:latin typeface="Times New Roman" panose="02020603050405020304" pitchFamily="18" charset="0"/>
              <a:cs typeface="Times New Roman" panose="02020603050405020304" pitchFamily="18" charset="0"/>
            </a:endParaRPr>
          </a:p>
        </p:txBody>
      </p:sp>
      <p:cxnSp>
        <p:nvCxnSpPr>
          <p:cNvPr id="31" name="Straight Connector 30"/>
          <p:cNvCxnSpPr>
            <a:cxnSpLocks noChangeShapeType="1"/>
          </p:cNvCxnSpPr>
          <p:nvPr/>
        </p:nvCxnSpPr>
        <p:spPr bwMode="auto">
          <a:xfrm>
            <a:off x="5652310" y="1495102"/>
            <a:ext cx="726680" cy="157714"/>
          </a:xfrm>
          <a:prstGeom prst="line">
            <a:avLst/>
          </a:prstGeom>
          <a:noFill/>
          <a:ln w="28575">
            <a:solidFill>
              <a:srgbClr val="FF0000"/>
            </a:solidFill>
            <a:round/>
          </a:ln>
          <a:extLst>
            <a:ext uri="{909E8E84-426E-40DD-AFC4-6F175D3DCCD1}">
              <a14:hiddenFill xmlns:a14="http://schemas.microsoft.com/office/drawing/2010/main">
                <a:noFill/>
              </a14:hiddenFill>
            </a:ext>
          </a:extLst>
        </p:spPr>
      </p:cxn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5"/>
                                        </p:tgtEl>
                                        <p:attrNameLst>
                                          <p:attrName>ppt_y</p:attrName>
                                        </p:attrNameLst>
                                      </p:cBhvr>
                                      <p:tavLst>
                                        <p:tav tm="0">
                                          <p:val>
                                            <p:strVal val="#ppt_y"/>
                                          </p:val>
                                        </p:tav>
                                        <p:tav tm="100000">
                                          <p:val>
                                            <p:strVal val="#ppt_y"/>
                                          </p:val>
                                        </p:tav>
                                      </p:tavLst>
                                    </p:anim>
                                    <p:anim calcmode="lin" valueType="num">
                                      <p:cBhvr>
                                        <p:cTn id="1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custDataLst>
              <p:tags r:id="rId1"/>
            </p:custDataLst>
          </p:nvPr>
        </p:nvGraphicFramePr>
        <p:xfrm>
          <a:off x="62865" y="27940"/>
          <a:ext cx="9032240" cy="5012690"/>
        </p:xfrm>
        <a:graphic>
          <a:graphicData uri="http://schemas.openxmlformats.org/drawingml/2006/table">
            <a:tbl>
              <a:tblPr bandRow="1">
                <a:tableStyleId>{5C22544A-7EE6-4342-B048-85BDC9FD1C3A}</a:tableStyleId>
              </a:tblPr>
              <a:tblGrid>
                <a:gridCol w="1055370"/>
                <a:gridCol w="2771775"/>
                <a:gridCol w="5205095"/>
              </a:tblGrid>
              <a:tr h="600710">
                <a:tc>
                  <a:txBody>
                    <a:bodyPr/>
                    <a:lstStyle/>
                    <a:p>
                      <a:pPr marR="0" indent="0" algn="l" fontAlgn="auto">
                        <a:lnSpc>
                          <a:spcPct val="115000"/>
                        </a:lnSpc>
                        <a:spcBef>
                          <a:spcPts val="0"/>
                        </a:spcBef>
                        <a:spcAft>
                          <a:spcPts val="0"/>
                        </a:spcAft>
                      </a:pPr>
                      <a:r>
                        <a:rPr lang="en-US" sz="2100">
                          <a:effectLst/>
                          <a:latin typeface="Calibri" panose="020F0502020204030204" pitchFamily="34" charset="0"/>
                          <a:cs typeface="Calibri" panose="020F0502020204030204" pitchFamily="34" charset="0"/>
                        </a:rPr>
                        <a:t>Các pha</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0" indent="457200" algn="l" fontAlgn="auto">
                        <a:lnSpc>
                          <a:spcPct val="115000"/>
                        </a:lnSpc>
                        <a:spcBef>
                          <a:spcPts val="0"/>
                        </a:spcBef>
                        <a:spcAft>
                          <a:spcPts val="0"/>
                        </a:spcAft>
                      </a:pPr>
                      <a:r>
                        <a:rPr lang="en-US" sz="2100" b="1" dirty="0" err="1">
                          <a:effectLst/>
                          <a:latin typeface="Calibri" panose="020F0502020204030204" pitchFamily="34" charset="0"/>
                          <a:cs typeface="Calibri" panose="020F0502020204030204" pitchFamily="34" charset="0"/>
                        </a:rPr>
                        <a:t>Số</a:t>
                      </a:r>
                      <a:r>
                        <a:rPr lang="en-US" sz="2100" b="1" dirty="0">
                          <a:effectLst/>
                          <a:latin typeface="Calibri" panose="020F0502020204030204" pitchFamily="34" charset="0"/>
                          <a:cs typeface="Calibri" panose="020F0502020204030204" pitchFamily="34" charset="0"/>
                        </a:rPr>
                        <a:t> </a:t>
                      </a:r>
                      <a:r>
                        <a:rPr lang="en-US" sz="2100" b="1" dirty="0" err="1">
                          <a:effectLst/>
                          <a:latin typeface="Calibri" panose="020F0502020204030204" pitchFamily="34" charset="0"/>
                          <a:cs typeface="Calibri" panose="020F0502020204030204" pitchFamily="34" charset="0"/>
                        </a:rPr>
                        <a:t>lượng</a:t>
                      </a:r>
                      <a:r>
                        <a:rPr lang="en-US" sz="2100" b="1" dirty="0">
                          <a:effectLst/>
                          <a:latin typeface="Calibri" panose="020F0502020204030204" pitchFamily="34" charset="0"/>
                          <a:cs typeface="Calibri" panose="020F0502020204030204" pitchFamily="34" charset="0"/>
                        </a:rPr>
                        <a:t> </a:t>
                      </a:r>
                      <a:r>
                        <a:rPr lang="en-US" sz="2100" b="1" dirty="0" err="1">
                          <a:effectLst/>
                          <a:latin typeface="Calibri" panose="020F0502020204030204" pitchFamily="34" charset="0"/>
                          <a:cs typeface="Calibri" panose="020F0502020204030204" pitchFamily="34" charset="0"/>
                        </a:rPr>
                        <a:t>tế</a:t>
                      </a:r>
                      <a:r>
                        <a:rPr lang="en-US" sz="2100" b="1" dirty="0">
                          <a:effectLst/>
                          <a:latin typeface="Calibri" panose="020F0502020204030204" pitchFamily="34" charset="0"/>
                          <a:cs typeface="Calibri" panose="020F0502020204030204" pitchFamily="34" charset="0"/>
                        </a:rPr>
                        <a:t> </a:t>
                      </a:r>
                      <a:r>
                        <a:rPr lang="en-US" sz="2100" b="1" dirty="0" err="1">
                          <a:effectLst/>
                          <a:latin typeface="Calibri" panose="020F0502020204030204" pitchFamily="34" charset="0"/>
                          <a:cs typeface="Calibri" panose="020F0502020204030204" pitchFamily="34" charset="0"/>
                        </a:rPr>
                        <a:t>bào</a:t>
                      </a:r>
                      <a:r>
                        <a:rPr lang="en-US" sz="2100" b="1" dirty="0">
                          <a:effectLst/>
                          <a:latin typeface="Calibri" panose="020F0502020204030204" pitchFamily="34" charset="0"/>
                          <a:cs typeface="Calibri" panose="020F0502020204030204" pitchFamily="34" charset="0"/>
                        </a:rPr>
                        <a:t> </a:t>
                      </a:r>
                      <a:endParaRPr lang="en-US" sz="2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0" indent="457200" algn="l" fontAlgn="auto">
                        <a:lnSpc>
                          <a:spcPct val="115000"/>
                        </a:lnSpc>
                        <a:spcBef>
                          <a:spcPts val="0"/>
                        </a:spcBef>
                        <a:spcAft>
                          <a:spcPts val="0"/>
                        </a:spcAft>
                      </a:pPr>
                      <a:r>
                        <a:rPr lang="en-US" sz="2100" b="1" dirty="0" err="1">
                          <a:effectLst/>
                          <a:latin typeface="Calibri" panose="020F0502020204030204" pitchFamily="34" charset="0"/>
                          <a:cs typeface="Calibri" panose="020F0502020204030204" pitchFamily="34" charset="0"/>
                        </a:rPr>
                        <a:t>Đặc</a:t>
                      </a:r>
                      <a:r>
                        <a:rPr lang="en-US" sz="2100" b="1" dirty="0">
                          <a:effectLst/>
                          <a:latin typeface="Calibri" panose="020F0502020204030204" pitchFamily="34" charset="0"/>
                          <a:cs typeface="Calibri" panose="020F0502020204030204" pitchFamily="34" charset="0"/>
                        </a:rPr>
                        <a:t> </a:t>
                      </a:r>
                      <a:r>
                        <a:rPr lang="en-US" sz="2100" b="1" dirty="0" err="1">
                          <a:effectLst/>
                          <a:latin typeface="Calibri" panose="020F0502020204030204" pitchFamily="34" charset="0"/>
                          <a:cs typeface="Calibri" panose="020F0502020204030204" pitchFamily="34" charset="0"/>
                        </a:rPr>
                        <a:t>điểm</a:t>
                      </a:r>
                      <a:r>
                        <a:rPr lang="en-US" sz="2100" b="1" dirty="0">
                          <a:effectLst/>
                          <a:latin typeface="Calibri" panose="020F0502020204030204" pitchFamily="34" charset="0"/>
                          <a:cs typeface="Calibri" panose="020F0502020204030204" pitchFamily="34" charset="0"/>
                        </a:rPr>
                        <a:t> </a:t>
                      </a:r>
                      <a:r>
                        <a:rPr lang="en-US" sz="2100" b="1" dirty="0" err="1">
                          <a:effectLst/>
                          <a:latin typeface="Calibri" panose="020F0502020204030204" pitchFamily="34" charset="0"/>
                          <a:cs typeface="Calibri" panose="020F0502020204030204" pitchFamily="34" charset="0"/>
                        </a:rPr>
                        <a:t>sinh</a:t>
                      </a:r>
                      <a:r>
                        <a:rPr lang="en-US" sz="2100" b="1" dirty="0">
                          <a:effectLst/>
                          <a:latin typeface="Calibri" panose="020F0502020204030204" pitchFamily="34" charset="0"/>
                          <a:cs typeface="Calibri" panose="020F0502020204030204" pitchFamily="34" charset="0"/>
                        </a:rPr>
                        <a:t> </a:t>
                      </a:r>
                      <a:r>
                        <a:rPr lang="en-US" sz="2100" b="1" dirty="0" err="1">
                          <a:effectLst/>
                          <a:latin typeface="Calibri" panose="020F0502020204030204" pitchFamily="34" charset="0"/>
                          <a:cs typeface="Calibri" panose="020F0502020204030204" pitchFamily="34" charset="0"/>
                        </a:rPr>
                        <a:t>trưởng</a:t>
                      </a:r>
                      <a:endParaRPr lang="en-US" sz="2100" b="1"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r>
              <a:tr h="1102995">
                <a:tc>
                  <a:txBody>
                    <a:bodyPr/>
                    <a:lstStyle/>
                    <a:p>
                      <a:pPr marR="0" indent="0" algn="l" fontAlgn="auto">
                        <a:lnSpc>
                          <a:spcPct val="115000"/>
                        </a:lnSpc>
                        <a:spcBef>
                          <a:spcPts val="0"/>
                        </a:spcBef>
                        <a:spcAft>
                          <a:spcPts val="0"/>
                        </a:spcAft>
                      </a:pPr>
                      <a:r>
                        <a:rPr lang="en-US" sz="2100">
                          <a:effectLst/>
                          <a:latin typeface="Calibri" panose="020F0502020204030204" pitchFamily="34" charset="0"/>
                          <a:cs typeface="Calibri" panose="020F0502020204030204" pitchFamily="34" charset="0"/>
                        </a:rPr>
                        <a:t>Tiềm phát</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0" indent="0" algn="l" fontAlgn="auto">
                        <a:lnSpc>
                          <a:spcPct val="115000"/>
                        </a:lnSpc>
                        <a:spcBef>
                          <a:spcPts val="0"/>
                        </a:spcBef>
                        <a:spcAft>
                          <a:spcPts val="0"/>
                        </a:spcAft>
                      </a:pPr>
                      <a:r>
                        <a:rPr lang="en-US" sz="2100" dirty="0" err="1">
                          <a:effectLst/>
                          <a:latin typeface="Calibri" panose="020F0502020204030204" pitchFamily="34" charset="0"/>
                          <a:cs typeface="Calibri" panose="020F0502020204030204" pitchFamily="34" charset="0"/>
                        </a:rPr>
                        <a:t>Số</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lượng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tế</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bào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chưa</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tăng</a:t>
                      </a:r>
                      <a:r>
                        <a:rPr lang="en-US" sz="2100" dirty="0">
                          <a:effectLst/>
                          <a:latin typeface="Calibri" panose="020F0502020204030204" pitchFamily="34" charset="0"/>
                          <a:cs typeface="Calibri" panose="020F0502020204030204" pitchFamily="34" charset="0"/>
                        </a:rPr>
                        <a:t>. </a:t>
                      </a:r>
                      <a:r>
                        <a:rPr lang="en-US" sz="2100" dirty="0">
                          <a:solidFill>
                            <a:srgbClr val="3333FF"/>
                          </a:solidFill>
                          <a:effectLst/>
                          <a:latin typeface="Calibri" panose="020F0502020204030204" pitchFamily="34" charset="0"/>
                          <a:cs typeface="Calibri" panose="020F0502020204030204" pitchFamily="34" charset="0"/>
                        </a:rPr>
                        <a:t>(1điểm)</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0" indent="0" algn="l" fontAlgn="auto">
                        <a:lnSpc>
                          <a:spcPct val="115000"/>
                        </a:lnSpc>
                        <a:spcBef>
                          <a:spcPts val="0"/>
                        </a:spcBef>
                        <a:spcAft>
                          <a:spcPts val="0"/>
                        </a:spcAft>
                      </a:pPr>
                      <a:r>
                        <a:rPr lang="vi-VN" sz="2100" dirty="0">
                          <a:effectLst/>
                          <a:latin typeface="Calibri" panose="020F0502020204030204" pitchFamily="34" charset="0"/>
                          <a:cs typeface="Calibri" panose="020F0502020204030204" pitchFamily="34" charset="0"/>
                        </a:rPr>
                        <a:t>VK ở gia</a:t>
                      </a:r>
                      <a:r>
                        <a:rPr lang="en-US" sz="2100" dirty="0" err="1">
                          <a:effectLst/>
                          <a:latin typeface="Calibri" panose="020F0502020204030204" pitchFamily="34" charset="0"/>
                          <a:cs typeface="Calibri" panose="020F0502020204030204" pitchFamily="34" charset="0"/>
                        </a:rPr>
                        <a:t>i</a:t>
                      </a:r>
                      <a:r>
                        <a:rPr lang="vi-VN" sz="2100" dirty="0">
                          <a:effectLst/>
                          <a:latin typeface="Calibri" panose="020F0502020204030204" pitchFamily="34" charset="0"/>
                          <a:cs typeface="Calibri" panose="020F0502020204030204" pitchFamily="34" charset="0"/>
                        </a:rPr>
                        <a:t> đoạn thích ứng với môi trường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sống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mới</a:t>
                      </a:r>
                      <a:r>
                        <a:rPr lang="en-US" sz="2100" dirty="0">
                          <a:effectLst/>
                          <a:latin typeface="Calibri" panose="020F0502020204030204" pitchFamily="34" charset="0"/>
                          <a:cs typeface="Calibri" panose="020F0502020204030204" pitchFamily="34" charset="0"/>
                        </a:rPr>
                        <a:t>. </a:t>
                      </a:r>
                      <a:r>
                        <a:rPr lang="vi-VN" sz="2100" dirty="0">
                          <a:effectLst/>
                          <a:latin typeface="Calibri" panose="020F0502020204030204" pitchFamily="34" charset="0"/>
                          <a:cs typeface="Calibri" panose="020F0502020204030204" pitchFamily="34" charset="0"/>
                        </a:rPr>
                        <a:t>Tổng hợp enzyme trao đổi chất và các nguyên liệu chuẩn bị cho phân chia.</a:t>
                      </a:r>
                      <a:r>
                        <a:rPr lang="en-US" sz="2100" dirty="0">
                          <a:solidFill>
                            <a:srgbClr val="3333FF"/>
                          </a:solidFill>
                          <a:effectLst/>
                          <a:latin typeface="Calibri" panose="020F0502020204030204" pitchFamily="34" charset="0"/>
                          <a:cs typeface="Calibri" panose="020F0502020204030204" pitchFamily="34" charset="0"/>
                        </a:rPr>
                        <a:t> (1.5điểm)</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1102995">
                <a:tc>
                  <a:txBody>
                    <a:bodyPr/>
                    <a:lstStyle/>
                    <a:p>
                      <a:pPr marR="0" indent="0" algn="l" fontAlgn="auto">
                        <a:lnSpc>
                          <a:spcPct val="115000"/>
                        </a:lnSpc>
                        <a:spcBef>
                          <a:spcPts val="0"/>
                        </a:spcBef>
                        <a:spcAft>
                          <a:spcPts val="0"/>
                        </a:spcAft>
                      </a:pPr>
                      <a:r>
                        <a:rPr lang="en-US" sz="2100">
                          <a:effectLst/>
                          <a:latin typeface="Calibri" panose="020F0502020204030204" pitchFamily="34" charset="0"/>
                          <a:cs typeface="Calibri" panose="020F0502020204030204" pitchFamily="34" charset="0"/>
                        </a:rPr>
                        <a:t>Lũy thừa</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0" indent="0" algn="l" fontAlgn="auto">
                        <a:lnSpc>
                          <a:spcPct val="115000"/>
                        </a:lnSpc>
                        <a:spcBef>
                          <a:spcPts val="0"/>
                        </a:spcBef>
                        <a:spcAft>
                          <a:spcPts val="0"/>
                        </a:spcAft>
                      </a:pPr>
                      <a:r>
                        <a:rPr lang="en-US" sz="2100" dirty="0" err="1">
                          <a:effectLst/>
                          <a:latin typeface="Calibri" panose="020F0502020204030204" pitchFamily="34" charset="0"/>
                          <a:cs typeface="Calibri" panose="020F0502020204030204" pitchFamily="34" charset="0"/>
                        </a:rPr>
                        <a:t>Số</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lượng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tế</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bào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tăng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nhanh</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theo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cấp</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số</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nhân</a:t>
                      </a:r>
                      <a:r>
                        <a:rPr lang="en-US" sz="2100" dirty="0">
                          <a:effectLst/>
                          <a:latin typeface="Calibri" panose="020F0502020204030204" pitchFamily="34" charset="0"/>
                          <a:cs typeface="Calibri" panose="020F0502020204030204" pitchFamily="34" charset="0"/>
                        </a:rPr>
                        <a:t>.</a:t>
                      </a:r>
                      <a:r>
                        <a:rPr lang="en-US" sz="2100" dirty="0">
                          <a:solidFill>
                            <a:srgbClr val="3333FF"/>
                          </a:solidFill>
                          <a:effectLst/>
                          <a:latin typeface="Calibri" panose="020F0502020204030204" pitchFamily="34" charset="0"/>
                          <a:cs typeface="Calibri" panose="020F0502020204030204" pitchFamily="34" charset="0"/>
                        </a:rPr>
                        <a:t> (1điểm)</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0" indent="0" algn="l" fontAlgn="auto">
                        <a:lnSpc>
                          <a:spcPct val="115000"/>
                        </a:lnSpc>
                        <a:spcBef>
                          <a:spcPts val="0"/>
                        </a:spcBef>
                        <a:spcAft>
                          <a:spcPts val="0"/>
                        </a:spcAft>
                      </a:pPr>
                      <a:r>
                        <a:rPr lang="vi-VN" sz="2100" dirty="0">
                          <a:effectLst/>
                          <a:latin typeface="Calibri" panose="020F0502020204030204" pitchFamily="34" charset="0"/>
                          <a:cs typeface="Calibri" panose="020F0502020204030204" pitchFamily="34" charset="0"/>
                        </a:rPr>
                        <a:t>Chất dinh dưỡng dồi dào, không gian rộng. Quá trình trao đổi chất diễn ra mạnh, tốc độ phân chia đạt tối đa.</a:t>
                      </a:r>
                      <a:r>
                        <a:rPr lang="en-US" sz="2100" dirty="0">
                          <a:solidFill>
                            <a:srgbClr val="3333FF"/>
                          </a:solidFill>
                          <a:effectLst/>
                          <a:latin typeface="Calibri" panose="020F0502020204030204" pitchFamily="34" charset="0"/>
                          <a:cs typeface="Calibri" panose="020F0502020204030204" pitchFamily="34" charset="0"/>
                        </a:rPr>
                        <a:t> (1.5điểm)</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1102995">
                <a:tc>
                  <a:txBody>
                    <a:bodyPr/>
                    <a:lstStyle/>
                    <a:p>
                      <a:pPr marR="0" indent="0" algn="l" fontAlgn="auto">
                        <a:lnSpc>
                          <a:spcPct val="115000"/>
                        </a:lnSpc>
                        <a:spcBef>
                          <a:spcPts val="0"/>
                        </a:spcBef>
                        <a:spcAft>
                          <a:spcPts val="0"/>
                        </a:spcAft>
                      </a:pPr>
                      <a:r>
                        <a:rPr lang="en-US" sz="2100">
                          <a:effectLst/>
                          <a:latin typeface="Calibri" panose="020F0502020204030204" pitchFamily="34" charset="0"/>
                          <a:cs typeface="Calibri" panose="020F0502020204030204" pitchFamily="34" charset="0"/>
                        </a:rPr>
                        <a:t>Cân bằng</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0" indent="0" algn="l" fontAlgn="auto">
                        <a:lnSpc>
                          <a:spcPct val="115000"/>
                        </a:lnSpc>
                        <a:spcBef>
                          <a:spcPts val="0"/>
                        </a:spcBef>
                        <a:spcAft>
                          <a:spcPts val="0"/>
                        </a:spcAft>
                      </a:pPr>
                      <a:r>
                        <a:rPr lang="en-US" sz="2100" dirty="0" err="1">
                          <a:effectLst/>
                          <a:latin typeface="Calibri" panose="020F0502020204030204" pitchFamily="34" charset="0"/>
                          <a:cs typeface="Calibri" panose="020F0502020204030204" pitchFamily="34" charset="0"/>
                        </a:rPr>
                        <a:t>Số</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lượng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tế</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bào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đạt</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cực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đại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không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thay</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đổi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theo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thời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gian</a:t>
                      </a:r>
                      <a:r>
                        <a:rPr lang="en-US" sz="2100" dirty="0">
                          <a:effectLst/>
                          <a:latin typeface="Calibri" panose="020F0502020204030204" pitchFamily="34" charset="0"/>
                          <a:cs typeface="Calibri" panose="020F0502020204030204" pitchFamily="34" charset="0"/>
                        </a:rPr>
                        <a:t>.</a:t>
                      </a:r>
                      <a:r>
                        <a:rPr lang="en-US" sz="2100" dirty="0">
                          <a:solidFill>
                            <a:srgbClr val="3333FF"/>
                          </a:solidFill>
                          <a:effectLst/>
                          <a:latin typeface="Calibri" panose="020F0502020204030204" pitchFamily="34" charset="0"/>
                          <a:cs typeface="Calibri" panose="020F0502020204030204" pitchFamily="34" charset="0"/>
                        </a:rPr>
                        <a:t> (1điểm)</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0" indent="0" algn="l" fontAlgn="auto">
                        <a:lnSpc>
                          <a:spcPct val="115000"/>
                        </a:lnSpc>
                        <a:spcBef>
                          <a:spcPts val="0"/>
                        </a:spcBef>
                        <a:spcAft>
                          <a:spcPts val="0"/>
                        </a:spcAft>
                      </a:pPr>
                      <a:r>
                        <a:rPr lang="en-US" sz="2100" dirty="0">
                          <a:effectLst/>
                          <a:latin typeface="Calibri" panose="020F0502020204030204" pitchFamily="34" charset="0"/>
                          <a:cs typeface="Calibri" panose="020F0502020204030204" pitchFamily="34" charset="0"/>
                        </a:rPr>
                        <a:t>S</a:t>
                      </a:r>
                      <a:r>
                        <a:rPr lang="vi-VN" sz="2100" dirty="0">
                          <a:effectLst/>
                          <a:latin typeface="Calibri" panose="020F0502020204030204" pitchFamily="34" charset="0"/>
                          <a:cs typeface="Calibri" panose="020F0502020204030204" pitchFamily="34" charset="0"/>
                        </a:rPr>
                        <a:t>ố lượng TB sinh ra bằng số lượng TB chết đi</a:t>
                      </a:r>
                      <a:r>
                        <a:rPr lang="en-US" sz="2100" dirty="0">
                          <a:effectLst/>
                          <a:latin typeface="Calibri" panose="020F0502020204030204" pitchFamily="34" charset="0"/>
                          <a:cs typeface="Calibri" panose="020F0502020204030204" pitchFamily="34" charset="0"/>
                        </a:rPr>
                        <a:t>.</a:t>
                      </a:r>
                      <a:r>
                        <a:rPr lang="vi-VN" sz="2100" dirty="0">
                          <a:effectLst/>
                          <a:latin typeface="Calibri" panose="020F0502020204030204" pitchFamily="34" charset="0"/>
                          <a:cs typeface="Calibri" panose="020F0502020204030204" pitchFamily="34" charset="0"/>
                        </a:rPr>
                        <a:t> VK sinh trưởng ở giai đoạn cân bằng động.</a:t>
                      </a:r>
                      <a:r>
                        <a:rPr lang="en-US" sz="2100" dirty="0">
                          <a:solidFill>
                            <a:srgbClr val="3333FF"/>
                          </a:solidFill>
                          <a:effectLst/>
                          <a:latin typeface="Calibri" panose="020F0502020204030204" pitchFamily="34" charset="0"/>
                          <a:cs typeface="Calibri" panose="020F0502020204030204" pitchFamily="34" charset="0"/>
                        </a:rPr>
                        <a:t> (1.5điểm)</a:t>
                      </a:r>
                      <a:r>
                        <a:rPr lang="en-US" sz="2100" dirty="0">
                          <a:effectLst/>
                          <a:latin typeface="Calibri" panose="020F0502020204030204" pitchFamily="34" charset="0"/>
                          <a:cs typeface="Calibri" panose="020F0502020204030204" pitchFamily="34" charset="0"/>
                        </a:rPr>
                        <a:t> </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r h="1102995">
                <a:tc>
                  <a:txBody>
                    <a:bodyPr/>
                    <a:lstStyle/>
                    <a:p>
                      <a:pPr marR="0" indent="0" algn="l" fontAlgn="auto">
                        <a:lnSpc>
                          <a:spcPct val="115000"/>
                        </a:lnSpc>
                        <a:spcBef>
                          <a:spcPts val="0"/>
                        </a:spcBef>
                        <a:spcAft>
                          <a:spcPts val="0"/>
                        </a:spcAft>
                      </a:pPr>
                      <a:r>
                        <a:rPr lang="en-US" sz="2100">
                          <a:effectLst/>
                          <a:latin typeface="Calibri" panose="020F0502020204030204" pitchFamily="34" charset="0"/>
                          <a:cs typeface="Calibri" panose="020F0502020204030204" pitchFamily="34" charset="0"/>
                        </a:rPr>
                        <a:t>Suy vong</a:t>
                      </a:r>
                      <a:endParaRPr lang="en-US" sz="210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R="0" indent="0" algn="l" fontAlgn="auto">
                        <a:lnSpc>
                          <a:spcPct val="115000"/>
                        </a:lnSpc>
                        <a:spcBef>
                          <a:spcPts val="0"/>
                        </a:spcBef>
                        <a:spcAft>
                          <a:spcPts val="0"/>
                        </a:spcAft>
                      </a:pPr>
                      <a:r>
                        <a:rPr lang="en-US" sz="2100" dirty="0" err="1">
                          <a:effectLst/>
                          <a:latin typeface="Calibri" panose="020F0502020204030204" pitchFamily="34" charset="0"/>
                          <a:cs typeface="Calibri" panose="020F0502020204030204" pitchFamily="34" charset="0"/>
                        </a:rPr>
                        <a:t>Số</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lượng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tế</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bào</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trong</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quần</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thể</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giảm</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dần</a:t>
                      </a:r>
                      <a:r>
                        <a:rPr lang="en-US" sz="2100" dirty="0">
                          <a:effectLst/>
                          <a:latin typeface="Calibri" panose="020F0502020204030204" pitchFamily="34" charset="0"/>
                          <a:cs typeface="Calibri" panose="020F0502020204030204" pitchFamily="34" charset="0"/>
                        </a:rPr>
                        <a:t>. </a:t>
                      </a:r>
                      <a:r>
                        <a:rPr lang="en-US" sz="2100" dirty="0">
                          <a:solidFill>
                            <a:srgbClr val="3333FF"/>
                          </a:solidFill>
                          <a:effectLst/>
                          <a:latin typeface="Calibri" panose="020F0502020204030204" pitchFamily="34" charset="0"/>
                          <a:cs typeface="Calibri" panose="020F0502020204030204" pitchFamily="34" charset="0"/>
                        </a:rPr>
                        <a:t>(1điểm)</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R="0" indent="0" algn="l" fontAlgn="auto">
                        <a:lnSpc>
                          <a:spcPct val="115000"/>
                        </a:lnSpc>
                        <a:spcBef>
                          <a:spcPts val="0"/>
                        </a:spcBef>
                        <a:spcAft>
                          <a:spcPts val="0"/>
                        </a:spcAft>
                      </a:pPr>
                      <a:r>
                        <a:rPr lang="en-US" sz="2100" dirty="0">
                          <a:effectLst/>
                          <a:latin typeface="Calibri" panose="020F0502020204030204" pitchFamily="34" charset="0"/>
                          <a:cs typeface="Calibri" panose="020F0502020204030204" pitchFamily="34" charset="0"/>
                        </a:rPr>
                        <a:t>C</a:t>
                      </a:r>
                      <a:r>
                        <a:rPr lang="vi-VN" sz="2100" dirty="0">
                          <a:effectLst/>
                          <a:latin typeface="Calibri" panose="020F0502020204030204" pitchFamily="34" charset="0"/>
                          <a:cs typeface="Calibri" panose="020F0502020204030204" pitchFamily="34" charset="0"/>
                        </a:rPr>
                        <a:t>hất dinh dưỡng dần cạn kiệt</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chất</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độc</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hại</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tích</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lũy</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quá</a:t>
                      </a:r>
                      <a:r>
                        <a:rPr lang="en-US" sz="2100" dirty="0">
                          <a:effectLst/>
                          <a:latin typeface="Calibri" panose="020F0502020204030204" pitchFamily="34" charset="0"/>
                          <a:cs typeface="Calibri" panose="020F0502020204030204" pitchFamily="34" charset="0"/>
                        </a:rPr>
                        <a:t> </a:t>
                      </a:r>
                      <a:r>
                        <a:rPr lang="en-US" sz="2100" dirty="0" err="1">
                          <a:effectLst/>
                          <a:latin typeface="Calibri" panose="020F0502020204030204" pitchFamily="34" charset="0"/>
                          <a:cs typeface="Calibri" panose="020F0502020204030204" pitchFamily="34" charset="0"/>
                        </a:rPr>
                        <a:t>nhiều</a:t>
                      </a:r>
                      <a:r>
                        <a:rPr lang="vi-VN" sz="2100" dirty="0">
                          <a:effectLst/>
                          <a:latin typeface="Calibri" panose="020F0502020204030204" pitchFamily="34" charset="0"/>
                          <a:cs typeface="Calibri" panose="020F0502020204030204" pitchFamily="34" charset="0"/>
                        </a:rPr>
                        <a:t>. </a:t>
                      </a:r>
                      <a:r>
                        <a:rPr lang="en-US" sz="2100" dirty="0">
                          <a:solidFill>
                            <a:srgbClr val="3333FF"/>
                          </a:solidFill>
                          <a:effectLst/>
                          <a:latin typeface="Calibri" panose="020F0502020204030204" pitchFamily="34" charset="0"/>
                          <a:cs typeface="Calibri" panose="020F0502020204030204" pitchFamily="34" charset="0"/>
                        </a:rPr>
                        <a:t>(1.5điểm)</a:t>
                      </a:r>
                      <a:endParaRPr lang="en-US" sz="21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r>
            </a:tbl>
          </a:graphicData>
        </a:graphic>
      </p:graphicFrame>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4902994" y="141685"/>
            <a:ext cx="2983706" cy="11310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p:txBody>
      </p:sp>
      <p:sp>
        <p:nvSpPr>
          <p:cNvPr id="5" name="TextBox 4"/>
          <p:cNvSpPr txBox="1"/>
          <p:nvPr/>
        </p:nvSpPr>
        <p:spPr>
          <a:xfrm>
            <a:off x="1562100" y="110490"/>
            <a:ext cx="6904990" cy="1078865"/>
          </a:xfrm>
          <a:prstGeom prst="rect">
            <a:avLst/>
          </a:prstGeom>
          <a:solidFill>
            <a:schemeClr val="bg1"/>
          </a:solidFill>
          <a:ln>
            <a:solidFill>
              <a:schemeClr val="accent1"/>
            </a:solidFill>
          </a:ln>
        </p:spPr>
        <p:txBody>
          <a:bodyPr wrap="square" rtlCol="0">
            <a:noAutofit/>
          </a:bodyPr>
          <a:lstStyle/>
          <a:p>
            <a:pPr algn="l"/>
            <a:r>
              <a:rPr lang="vi-VN" sz="3600" dirty="0">
                <a:solidFill>
                  <a:srgbClr val="00B050"/>
                </a:solidFill>
                <a:latin typeface="Calibri" panose="020F0502020204030204" pitchFamily="34" charset="0"/>
                <a:cs typeface="Calibri" panose="020F0502020204030204" pitchFamily="34" charset="0"/>
              </a:rPr>
              <a:t>Hãy nêu một số cách bảo quản sữa chua mà em biết?</a:t>
            </a:r>
            <a:endParaRPr lang="vi-VN" sz="3600" dirty="0">
              <a:solidFill>
                <a:srgbClr val="00B050"/>
              </a:solidFill>
              <a:latin typeface="Calibri" panose="020F0502020204030204" pitchFamily="34" charset="0"/>
              <a:cs typeface="Calibri" panose="020F0502020204030204" pitchFamily="34" charset="0"/>
            </a:endParaRPr>
          </a:p>
        </p:txBody>
      </p:sp>
      <p:pic>
        <p:nvPicPr>
          <p:cNvPr id="37890" name="Picture 2" descr="C:\Users\acer\Downloads\nen-bao-quan-sua-chua-trong-ngan-mat-tu-lanh.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00400" y="1382890"/>
            <a:ext cx="2585783" cy="1725202"/>
          </a:xfrm>
          <a:prstGeom prst="rect">
            <a:avLst/>
          </a:prstGeom>
          <a:noFill/>
          <a:extLst>
            <a:ext uri="{909E8E84-426E-40DD-AFC4-6F175D3DCCD1}">
              <a14:hiddenFill xmlns:a14="http://schemas.microsoft.com/office/drawing/2010/main">
                <a:solidFill>
                  <a:srgbClr val="FFFFFF"/>
                </a:solidFill>
              </a14:hiddenFill>
            </a:ext>
          </a:extLst>
        </p:spPr>
      </p:pic>
      <p:pic>
        <p:nvPicPr>
          <p:cNvPr id="37891" name="Picture 3" descr="C:\Users\acer\Downloads\su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374231"/>
            <a:ext cx="2371348" cy="16706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8600" y="3254086"/>
            <a:ext cx="2667000" cy="337185"/>
          </a:xfrm>
          <a:prstGeom prst="rect">
            <a:avLst/>
          </a:prstGeom>
          <a:noFill/>
        </p:spPr>
        <p:txBody>
          <a:bodyPr wrap="square" rtlCol="0">
            <a:spAutoFit/>
          </a:bodyPr>
          <a:lstStyle/>
          <a:p>
            <a:r>
              <a:rPr lang="vi-VN" sz="1600" dirty="0">
                <a:latin typeface="Calibri" panose="020F0502020204030204" pitchFamily="34" charset="0"/>
                <a:cs typeface="Calibri" panose="020F0502020204030204" pitchFamily="34" charset="0"/>
              </a:rPr>
              <a:t>Bảo quản ở nhiệt độ thường</a:t>
            </a:r>
            <a:endParaRPr lang="en-US" sz="1600" dirty="0">
              <a:latin typeface="Calibri" panose="020F0502020204030204" pitchFamily="34" charset="0"/>
              <a:cs typeface="Calibri" panose="020F0502020204030204" pitchFamily="34" charset="0"/>
            </a:endParaRPr>
          </a:p>
        </p:txBody>
      </p:sp>
      <p:sp>
        <p:nvSpPr>
          <p:cNvPr id="13" name="TextBox 12"/>
          <p:cNvSpPr txBox="1"/>
          <p:nvPr/>
        </p:nvSpPr>
        <p:spPr>
          <a:xfrm>
            <a:off x="3124200" y="3254086"/>
            <a:ext cx="2895600" cy="337185"/>
          </a:xfrm>
          <a:prstGeom prst="rect">
            <a:avLst/>
          </a:prstGeom>
          <a:noFill/>
        </p:spPr>
        <p:txBody>
          <a:bodyPr wrap="square" rtlCol="0">
            <a:spAutoFit/>
          </a:bodyPr>
          <a:lstStyle/>
          <a:p>
            <a:r>
              <a:rPr lang="vi-VN" sz="1600" dirty="0">
                <a:latin typeface="Calibri" panose="020F0502020204030204" pitchFamily="34" charset="0"/>
                <a:cs typeface="Calibri" panose="020F0502020204030204" pitchFamily="34" charset="0"/>
              </a:rPr>
              <a:t>Bảo quản trong ngăn mát tủ lạnh</a:t>
            </a:r>
            <a:endParaRPr lang="en-US" sz="1600" dirty="0">
              <a:latin typeface="Calibri" panose="020F0502020204030204" pitchFamily="34" charset="0"/>
              <a:cs typeface="Calibri" panose="020F0502020204030204" pitchFamily="34" charset="0"/>
            </a:endParaRPr>
          </a:p>
        </p:txBody>
      </p:sp>
      <p:sp>
        <p:nvSpPr>
          <p:cNvPr id="14" name="TextBox 13"/>
          <p:cNvSpPr txBox="1"/>
          <p:nvPr/>
        </p:nvSpPr>
        <p:spPr>
          <a:xfrm>
            <a:off x="6096000" y="3264477"/>
            <a:ext cx="2590800" cy="337185"/>
          </a:xfrm>
          <a:prstGeom prst="rect">
            <a:avLst/>
          </a:prstGeom>
          <a:noFill/>
        </p:spPr>
        <p:txBody>
          <a:bodyPr wrap="square" rtlCol="0">
            <a:spAutoFit/>
          </a:bodyPr>
          <a:lstStyle/>
          <a:p>
            <a:r>
              <a:rPr lang="vi-VN" sz="1600" dirty="0">
                <a:latin typeface="Calibri" panose="020F0502020204030204" pitchFamily="34" charset="0"/>
                <a:cs typeface="Calibri" panose="020F0502020204030204" pitchFamily="34" charset="0"/>
              </a:rPr>
              <a:t>Bảo quản ở ngăn đá tủ lạnh</a:t>
            </a:r>
            <a:endParaRPr lang="en-US" sz="1600" dirty="0">
              <a:latin typeface="Calibri" panose="020F0502020204030204" pitchFamily="34" charset="0"/>
              <a:cs typeface="Calibri" panose="020F0502020204030204" pitchFamily="34" charset="0"/>
            </a:endParaRPr>
          </a:p>
        </p:txBody>
      </p:sp>
      <p:pic>
        <p:nvPicPr>
          <p:cNvPr id="15" name="Picture 41" descr="FIL212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685"/>
            <a:ext cx="704850" cy="5286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1" descr="FIL212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59" y="4019550"/>
            <a:ext cx="704850" cy="52863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03910" y="3868420"/>
            <a:ext cx="8241665" cy="1172210"/>
          </a:xfrm>
          <a:prstGeom prst="rect">
            <a:avLst/>
          </a:prstGeom>
          <a:solidFill>
            <a:schemeClr val="bg1"/>
          </a:solidFill>
          <a:ln>
            <a:solidFill>
              <a:schemeClr val="accent1"/>
            </a:solidFill>
          </a:ln>
        </p:spPr>
        <p:txBody>
          <a:bodyPr wrap="square" rtlCol="0">
            <a:noAutofit/>
          </a:bodyPr>
          <a:lstStyle/>
          <a:p>
            <a:r>
              <a:rPr lang="vi-VN" sz="3600" dirty="0">
                <a:solidFill>
                  <a:srgbClr val="00B050"/>
                </a:solidFill>
                <a:latin typeface="Calibri" panose="020F0502020204030204" pitchFamily="34" charset="0"/>
                <a:cs typeface="Calibri" panose="020F0502020204030204" pitchFamily="34" charset="0"/>
              </a:rPr>
              <a:t>Theo em, cách bảo quản nào là hợp lý nhất?</a:t>
            </a:r>
            <a:r>
              <a:rPr lang="en-US" sz="3600" dirty="0">
                <a:solidFill>
                  <a:srgbClr val="00B050"/>
                </a:solidFill>
                <a:latin typeface="Calibri" panose="020F0502020204030204" pitchFamily="34" charset="0"/>
                <a:cs typeface="Calibri" panose="020F0502020204030204" pitchFamily="34" charset="0"/>
              </a:rPr>
              <a:t> </a:t>
            </a:r>
            <a:r>
              <a:rPr lang="en-US" sz="3600" dirty="0" err="1">
                <a:solidFill>
                  <a:srgbClr val="00B050"/>
                </a:solidFill>
                <a:latin typeface="Calibri" panose="020F0502020204030204" pitchFamily="34" charset="0"/>
                <a:cs typeface="Calibri" panose="020F0502020204030204" pitchFamily="34" charset="0"/>
              </a:rPr>
              <a:t>Vì</a:t>
            </a:r>
            <a:r>
              <a:rPr lang="en-US" sz="3600" dirty="0">
                <a:solidFill>
                  <a:srgbClr val="00B050"/>
                </a:solidFill>
                <a:latin typeface="Calibri" panose="020F0502020204030204" pitchFamily="34" charset="0"/>
                <a:cs typeface="Calibri" panose="020F0502020204030204" pitchFamily="34" charset="0"/>
              </a:rPr>
              <a:t> </a:t>
            </a:r>
            <a:r>
              <a:rPr lang="en-US" sz="3600" dirty="0" err="1">
                <a:solidFill>
                  <a:srgbClr val="00B050"/>
                </a:solidFill>
                <a:latin typeface="Calibri" panose="020F0502020204030204" pitchFamily="34" charset="0"/>
                <a:cs typeface="Calibri" panose="020F0502020204030204" pitchFamily="34" charset="0"/>
              </a:rPr>
              <a:t>sao ?</a:t>
            </a:r>
            <a:endParaRPr lang="en-US" sz="3600" dirty="0" err="1">
              <a:solidFill>
                <a:srgbClr val="00B05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4"/>
          <a:srcRect l="5905" t="5045" r="33932" b="5045"/>
          <a:stretch>
            <a:fillRect/>
          </a:stretch>
        </p:blipFill>
        <p:spPr>
          <a:xfrm>
            <a:off x="381000" y="1203342"/>
            <a:ext cx="2509583" cy="2114995"/>
          </a:xfrm>
          <a:prstGeom prst="rect">
            <a:avLst/>
          </a:prstGeom>
        </p:spPr>
      </p:pic>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 calcmode="lin" valueType="num">
                                      <p:cBhvr>
                                        <p:cTn id="15" dur="500" fill="hold"/>
                                        <p:tgtEl>
                                          <p:spTgt spid="5">
                                            <p:bg/>
                                          </p:spTgt>
                                        </p:tgtEl>
                                        <p:attrNameLst>
                                          <p:attrName>ppt_w</p:attrName>
                                        </p:attrNameLst>
                                      </p:cBhvr>
                                      <p:tavLst>
                                        <p:tav tm="0">
                                          <p:val>
                                            <p:fltVal val="0"/>
                                          </p:val>
                                        </p:tav>
                                        <p:tav tm="100000">
                                          <p:val>
                                            <p:strVal val="#ppt_w"/>
                                          </p:val>
                                        </p:tav>
                                      </p:tavLst>
                                    </p:anim>
                                    <p:anim calcmode="lin" valueType="num">
                                      <p:cBhvr>
                                        <p:cTn id="16" dur="500" fill="hold"/>
                                        <p:tgtEl>
                                          <p:spTgt spid="5">
                                            <p:bg/>
                                          </p:spTgt>
                                        </p:tgtEl>
                                        <p:attrNameLst>
                                          <p:attrName>ppt_h</p:attrName>
                                        </p:attrNameLst>
                                      </p:cBhvr>
                                      <p:tavLst>
                                        <p:tav tm="0">
                                          <p:val>
                                            <p:fltVal val="0"/>
                                          </p:val>
                                        </p:tav>
                                        <p:tav tm="100000">
                                          <p:val>
                                            <p:strVal val="#ppt_h"/>
                                          </p:val>
                                        </p:tav>
                                      </p:tavLst>
                                    </p:anim>
                                    <p:animEffect transition="in" filter="fade">
                                      <p:cBhvr>
                                        <p:cTn id="17" dur="500"/>
                                        <p:tgtEl>
                                          <p:spTgt spid="5">
                                            <p:bg/>
                                          </p:spTgt>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xit" presetSubtype="1" fill="hold" nodeType="clickEffect">
                                  <p:stCondLst>
                                    <p:cond delay="0"/>
                                  </p:stCondLst>
                                  <p:childTnLst>
                                    <p:animEffect transition="out" filter="wheel(1)">
                                      <p:cBhvr>
                                        <p:cTn id="26" dur="2000"/>
                                        <p:tgtEl>
                                          <p:spTgt spid="15"/>
                                        </p:tgtEl>
                                      </p:cBhvr>
                                    </p:animEffect>
                                    <p:set>
                                      <p:cBhvr>
                                        <p:cTn id="27" dur="1" fill="hold">
                                          <p:stCondLst>
                                            <p:cond delay="1999"/>
                                          </p:stCondLst>
                                        </p:cTn>
                                        <p:tgtEl>
                                          <p:spTgt spid="1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1" presetClass="exit" presetSubtype="1" fill="hold" grpId="1" nodeType="clickEffect">
                                  <p:stCondLst>
                                    <p:cond delay="0"/>
                                  </p:stCondLst>
                                  <p:childTnLst>
                                    <p:animEffect transition="out" filter="wheel(1)">
                                      <p:cBhvr>
                                        <p:cTn id="31" dur="2000"/>
                                        <p:tgtEl>
                                          <p:spTgt spid="5">
                                            <p:txEl>
                                              <p:pRg st="0" end="0"/>
                                            </p:txEl>
                                          </p:spTgt>
                                        </p:tgtEl>
                                      </p:cBhvr>
                                    </p:animEffect>
                                    <p:set>
                                      <p:cBhvr>
                                        <p:cTn id="32" dur="1" fill="hold">
                                          <p:stCondLst>
                                            <p:cond delay="1999"/>
                                          </p:stCondLst>
                                        </p:cTn>
                                        <p:tgtEl>
                                          <p:spTgt spid="5">
                                            <p:txEl>
                                              <p:pRg st="0" end="0"/>
                                            </p:txEl>
                                          </p:spTgt>
                                        </p:tgtEl>
                                        <p:attrNameLst>
                                          <p:attrName>style.visibility</p:attrName>
                                        </p:attrNameLst>
                                      </p:cBhvr>
                                      <p:to>
                                        <p:strVal val="hidden"/>
                                      </p:to>
                                    </p:set>
                                  </p:childTnLst>
                                </p:cTn>
                              </p:par>
                              <p:par>
                                <p:cTn id="33" presetID="21" presetClass="exit" presetSubtype="1" fill="hold" grpId="1" nodeType="withEffect">
                                  <p:stCondLst>
                                    <p:cond delay="0"/>
                                  </p:stCondLst>
                                  <p:childTnLst>
                                    <p:animEffect transition="out" filter="wheel(1)">
                                      <p:cBhvr>
                                        <p:cTn id="34" dur="2000"/>
                                        <p:tgtEl>
                                          <p:spTgt spid="5">
                                            <p:bg/>
                                          </p:spTgt>
                                        </p:tgtEl>
                                      </p:cBhvr>
                                    </p:animEffect>
                                    <p:set>
                                      <p:cBhvr>
                                        <p:cTn id="35" dur="1" fill="hold">
                                          <p:stCondLst>
                                            <p:cond delay="1999"/>
                                          </p:stCondLst>
                                        </p:cTn>
                                        <p:tgtEl>
                                          <p:spTgt spid="5">
                                            <p:bg/>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37890"/>
                                        </p:tgtEl>
                                        <p:attrNameLst>
                                          <p:attrName>style.visibility</p:attrName>
                                        </p:attrNameLst>
                                      </p:cBhvr>
                                      <p:to>
                                        <p:strVal val="visible"/>
                                      </p:to>
                                    </p:set>
                                    <p:animEffect transition="in" filter="circle(in)">
                                      <p:cBhvr>
                                        <p:cTn id="54" dur="2000"/>
                                        <p:tgtEl>
                                          <p:spTgt spid="37890"/>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37891"/>
                                        </p:tgtEl>
                                        <p:attrNameLst>
                                          <p:attrName>style.visibility</p:attrName>
                                        </p:attrNameLst>
                                      </p:cBhvr>
                                      <p:to>
                                        <p:strVal val="visible"/>
                                      </p:to>
                                    </p:set>
                                    <p:animEffect transition="in" filter="randombar(horizontal)">
                                      <p:cBhvr>
                                        <p:cTn id="66" dur="500"/>
                                        <p:tgtEl>
                                          <p:spTgt spid="37891"/>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1"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heel(1)">
                                      <p:cBhvr>
                                        <p:cTn id="71" dur="20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1000" fill="hold"/>
                                        <p:tgtEl>
                                          <p:spTgt spid="16"/>
                                        </p:tgtEl>
                                        <p:attrNameLst>
                                          <p:attrName>ppt_w</p:attrName>
                                        </p:attrNameLst>
                                      </p:cBhvr>
                                      <p:tavLst>
                                        <p:tav tm="0">
                                          <p:val>
                                            <p:fltVal val="0"/>
                                          </p:val>
                                        </p:tav>
                                        <p:tav tm="100000">
                                          <p:val>
                                            <p:strVal val="#ppt_w"/>
                                          </p:val>
                                        </p:tav>
                                      </p:tavLst>
                                    </p:anim>
                                    <p:anim calcmode="lin" valueType="num">
                                      <p:cBhvr>
                                        <p:cTn id="77" dur="1000" fill="hold"/>
                                        <p:tgtEl>
                                          <p:spTgt spid="16"/>
                                        </p:tgtEl>
                                        <p:attrNameLst>
                                          <p:attrName>ppt_h</p:attrName>
                                        </p:attrNameLst>
                                      </p:cBhvr>
                                      <p:tavLst>
                                        <p:tav tm="0">
                                          <p:val>
                                            <p:fltVal val="0"/>
                                          </p:val>
                                        </p:tav>
                                        <p:tav tm="100000">
                                          <p:val>
                                            <p:strVal val="#ppt_h"/>
                                          </p:val>
                                        </p:tav>
                                      </p:tavLst>
                                    </p:anim>
                                    <p:anim calcmode="lin" valueType="num">
                                      <p:cBhvr>
                                        <p:cTn id="78" dur="1000" fill="hold"/>
                                        <p:tgtEl>
                                          <p:spTgt spid="16"/>
                                        </p:tgtEl>
                                        <p:attrNameLst>
                                          <p:attrName>style.rotation</p:attrName>
                                        </p:attrNameLst>
                                      </p:cBhvr>
                                      <p:tavLst>
                                        <p:tav tm="0">
                                          <p:val>
                                            <p:fltVal val="90"/>
                                          </p:val>
                                        </p:tav>
                                        <p:tav tm="100000">
                                          <p:val>
                                            <p:fltVal val="0"/>
                                          </p:val>
                                        </p:tav>
                                      </p:tavLst>
                                    </p:anim>
                                    <p:animEffect transition="in" filter="fade">
                                      <p:cBhvr>
                                        <p:cTn id="79" dur="10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17">
                                            <p:bg/>
                                          </p:spTgt>
                                        </p:tgtEl>
                                        <p:attrNameLst>
                                          <p:attrName>style.visibility</p:attrName>
                                        </p:attrNameLst>
                                      </p:cBhvr>
                                      <p:to>
                                        <p:strVal val="visible"/>
                                      </p:to>
                                    </p:set>
                                    <p:anim calcmode="lin" valueType="num">
                                      <p:cBhvr>
                                        <p:cTn id="84" dur="500" fill="hold"/>
                                        <p:tgtEl>
                                          <p:spTgt spid="17">
                                            <p:bg/>
                                          </p:spTgt>
                                        </p:tgtEl>
                                        <p:attrNameLst>
                                          <p:attrName>ppt_w</p:attrName>
                                        </p:attrNameLst>
                                      </p:cBhvr>
                                      <p:tavLst>
                                        <p:tav tm="0">
                                          <p:val>
                                            <p:fltVal val="0"/>
                                          </p:val>
                                        </p:tav>
                                        <p:tav tm="100000">
                                          <p:val>
                                            <p:strVal val="#ppt_w"/>
                                          </p:val>
                                        </p:tav>
                                      </p:tavLst>
                                    </p:anim>
                                    <p:anim calcmode="lin" valueType="num">
                                      <p:cBhvr>
                                        <p:cTn id="85" dur="500" fill="hold"/>
                                        <p:tgtEl>
                                          <p:spTgt spid="17">
                                            <p:bg/>
                                          </p:spTgt>
                                        </p:tgtEl>
                                        <p:attrNameLst>
                                          <p:attrName>ppt_h</p:attrName>
                                        </p:attrNameLst>
                                      </p:cBhvr>
                                      <p:tavLst>
                                        <p:tav tm="0">
                                          <p:val>
                                            <p:fltVal val="0"/>
                                          </p:val>
                                        </p:tav>
                                        <p:tav tm="100000">
                                          <p:val>
                                            <p:strVal val="#ppt_h"/>
                                          </p:val>
                                        </p:tav>
                                      </p:tavLst>
                                    </p:anim>
                                    <p:animEffect transition="in" filter="fade">
                                      <p:cBhvr>
                                        <p:cTn id="86" dur="500"/>
                                        <p:tgtEl>
                                          <p:spTgt spid="17">
                                            <p:bg/>
                                          </p:spTgt>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
                                            <p:txEl>
                                              <p:pRg st="0" end="0"/>
                                            </p:txEl>
                                          </p:spTgt>
                                        </p:tgtEl>
                                        <p:attrNameLst>
                                          <p:attrName>style.visibility</p:attrName>
                                        </p:attrNameLst>
                                      </p:cBhvr>
                                      <p:to>
                                        <p:strVal val="visible"/>
                                      </p:to>
                                    </p:set>
                                    <p:anim calcmode="lin" valueType="num">
                                      <p:cBhvr>
                                        <p:cTn id="89"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build="allAtOnce"/>
      <p:bldP spid="5" grpId="1" animBg="1" build="allAtOnce"/>
      <p:bldP spid="8" grpId="0"/>
      <p:bldP spid="13" grpId="0"/>
      <p:bldP spid="14" grpId="0"/>
      <p:bldP spid="17" grpId="0" animBg="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54" name="Group 41"/>
          <p:cNvGrpSpPr/>
          <p:nvPr/>
        </p:nvGrpSpPr>
        <p:grpSpPr bwMode="auto">
          <a:xfrm>
            <a:off x="1181910" y="-95250"/>
            <a:ext cx="6742890" cy="2944410"/>
            <a:chOff x="1292" y="256"/>
            <a:chExt cx="4491" cy="2274"/>
          </a:xfrm>
        </p:grpSpPr>
        <p:grpSp>
          <p:nvGrpSpPr>
            <p:cNvPr id="18458" name="Group 40"/>
            <p:cNvGrpSpPr/>
            <p:nvPr/>
          </p:nvGrpSpPr>
          <p:grpSpPr bwMode="auto">
            <a:xfrm>
              <a:off x="1292" y="256"/>
              <a:ext cx="4491" cy="2274"/>
              <a:chOff x="1292" y="1253"/>
              <a:chExt cx="4491" cy="2274"/>
            </a:xfrm>
          </p:grpSpPr>
          <p:sp>
            <p:nvSpPr>
              <p:cNvPr id="18460" name="Rectangle 23"/>
              <p:cNvSpPr>
                <a:spLocks noChangeArrowheads="1"/>
              </p:cNvSpPr>
              <p:nvPr/>
            </p:nvSpPr>
            <p:spPr bwMode="auto">
              <a:xfrm>
                <a:off x="1292" y="1336"/>
                <a:ext cx="4491" cy="2191"/>
              </a:xfrm>
              <a:prstGeom prst="rect">
                <a:avLst/>
              </a:prstGeom>
              <a:solidFill>
                <a:srgbClr val="FFCC99"/>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grpSp>
            <p:nvGrpSpPr>
              <p:cNvPr id="18461" name="Group 24"/>
              <p:cNvGrpSpPr/>
              <p:nvPr/>
            </p:nvGrpSpPr>
            <p:grpSpPr bwMode="auto">
              <a:xfrm>
                <a:off x="1610" y="1434"/>
                <a:ext cx="3418" cy="1951"/>
                <a:chOff x="1610" y="1434"/>
                <a:chExt cx="3418" cy="1951"/>
              </a:xfrm>
            </p:grpSpPr>
            <p:sp>
              <p:nvSpPr>
                <p:cNvPr id="18472" name="Line 25"/>
                <p:cNvSpPr>
                  <a:spLocks noChangeShapeType="1"/>
                </p:cNvSpPr>
                <p:nvPr/>
              </p:nvSpPr>
              <p:spPr bwMode="auto">
                <a:xfrm flipV="1">
                  <a:off x="1610" y="1434"/>
                  <a:ext cx="0" cy="195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18473" name="Line 26"/>
                <p:cNvSpPr>
                  <a:spLocks noChangeShapeType="1"/>
                </p:cNvSpPr>
                <p:nvPr/>
              </p:nvSpPr>
              <p:spPr bwMode="auto">
                <a:xfrm>
                  <a:off x="1626" y="3384"/>
                  <a:ext cx="3402"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grpSp>
          <p:sp>
            <p:nvSpPr>
              <p:cNvPr id="18462" name="Text Box 27"/>
              <p:cNvSpPr txBox="1">
                <a:spLocks noChangeArrowheads="1"/>
              </p:cNvSpPr>
              <p:nvPr/>
            </p:nvSpPr>
            <p:spPr bwMode="auto">
              <a:xfrm rot="16200000">
                <a:off x="467" y="2144"/>
                <a:ext cx="198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a:solidFill>
                      <a:schemeClr val="tx2"/>
                    </a:solidFill>
                    <a:latin typeface="Times New Roman" panose="02020603050405020304" pitchFamily="18" charset="0"/>
                    <a:cs typeface="Times New Roman" panose="02020603050405020304" pitchFamily="18" charset="0"/>
                  </a:rPr>
                  <a:t>Log số lượng tế bào</a:t>
                </a:r>
                <a:endParaRPr lang="en-US" altLang="en-US" sz="1350" b="1">
                  <a:solidFill>
                    <a:schemeClr val="tx2"/>
                  </a:solidFill>
                  <a:latin typeface="Times New Roman" panose="02020603050405020304" pitchFamily="18" charset="0"/>
                  <a:cs typeface="Times New Roman" panose="02020603050405020304" pitchFamily="18" charset="0"/>
                </a:endParaRPr>
              </a:p>
            </p:txBody>
          </p:sp>
          <p:sp>
            <p:nvSpPr>
              <p:cNvPr id="18463" name="Text Box 28"/>
              <p:cNvSpPr txBox="1">
                <a:spLocks noChangeArrowheads="1"/>
              </p:cNvSpPr>
              <p:nvPr/>
            </p:nvSpPr>
            <p:spPr bwMode="auto">
              <a:xfrm>
                <a:off x="4340" y="3109"/>
                <a:ext cx="99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a:solidFill>
                      <a:schemeClr val="tx2"/>
                    </a:solidFill>
                    <a:latin typeface="Times New Roman" panose="02020603050405020304" pitchFamily="18" charset="0"/>
                    <a:cs typeface="Times New Roman" panose="02020603050405020304" pitchFamily="18" charset="0"/>
                  </a:rPr>
                  <a:t>Thời gian</a:t>
                </a:r>
                <a:endParaRPr lang="en-US" altLang="en-US" sz="1350" b="1">
                  <a:solidFill>
                    <a:schemeClr val="tx2"/>
                  </a:solidFill>
                  <a:latin typeface="Times New Roman" panose="02020603050405020304" pitchFamily="18" charset="0"/>
                  <a:cs typeface="Times New Roman" panose="02020603050405020304" pitchFamily="18" charset="0"/>
                </a:endParaRPr>
              </a:p>
            </p:txBody>
          </p:sp>
          <p:sp>
            <p:nvSpPr>
              <p:cNvPr id="18464" name="Line 29"/>
              <p:cNvSpPr>
                <a:spLocks noChangeShapeType="1"/>
              </p:cNvSpPr>
              <p:nvPr/>
            </p:nvSpPr>
            <p:spPr bwMode="auto">
              <a:xfrm flipV="1">
                <a:off x="2109" y="1480"/>
                <a:ext cx="0" cy="190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8465" name="Freeform 30"/>
              <p:cNvSpPr/>
              <p:nvPr/>
            </p:nvSpPr>
            <p:spPr bwMode="auto">
              <a:xfrm>
                <a:off x="1610" y="3158"/>
                <a:ext cx="568" cy="49"/>
              </a:xfrm>
              <a:custGeom>
                <a:avLst/>
                <a:gdLst>
                  <a:gd name="T0" fmla="*/ 0 w 568"/>
                  <a:gd name="T1" fmla="*/ 49 h 49"/>
                  <a:gd name="T2" fmla="*/ 499 w 568"/>
                  <a:gd name="T3" fmla="*/ 49 h 49"/>
                  <a:gd name="T4" fmla="*/ 544 w 568"/>
                  <a:gd name="T5" fmla="*/ 30 h 49"/>
                  <a:gd name="T6" fmla="*/ 568 w 568"/>
                  <a:gd name="T7" fmla="*/ 0 h 49"/>
                  <a:gd name="T8" fmla="*/ 0 60000 65536"/>
                  <a:gd name="T9" fmla="*/ 0 60000 65536"/>
                  <a:gd name="T10" fmla="*/ 0 60000 65536"/>
                  <a:gd name="T11" fmla="*/ 0 60000 65536"/>
                  <a:gd name="T12" fmla="*/ 0 w 568"/>
                  <a:gd name="T13" fmla="*/ 0 h 49"/>
                  <a:gd name="T14" fmla="*/ 568 w 568"/>
                  <a:gd name="T15" fmla="*/ 49 h 49"/>
                </a:gdLst>
                <a:ahLst/>
                <a:cxnLst>
                  <a:cxn ang="T8">
                    <a:pos x="T0" y="T1"/>
                  </a:cxn>
                  <a:cxn ang="T9">
                    <a:pos x="T2" y="T3"/>
                  </a:cxn>
                  <a:cxn ang="T10">
                    <a:pos x="T4" y="T5"/>
                  </a:cxn>
                  <a:cxn ang="T11">
                    <a:pos x="T6" y="T7"/>
                  </a:cxn>
                </a:cxnLst>
                <a:rect l="T12" t="T13" r="T14" b="T15"/>
                <a:pathLst>
                  <a:path w="568" h="49">
                    <a:moveTo>
                      <a:pt x="0" y="49"/>
                    </a:moveTo>
                    <a:lnTo>
                      <a:pt x="499" y="49"/>
                    </a:lnTo>
                    <a:lnTo>
                      <a:pt x="544" y="30"/>
                    </a:lnTo>
                    <a:lnTo>
                      <a:pt x="568" y="0"/>
                    </a:ln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lstStyle/>
              <a:p>
                <a:endParaRPr lang="en-US" sz="1350"/>
              </a:p>
            </p:txBody>
          </p:sp>
          <p:sp>
            <p:nvSpPr>
              <p:cNvPr id="18466" name="Text Box 31"/>
              <p:cNvSpPr txBox="1">
                <a:spLocks noChangeArrowheads="1"/>
              </p:cNvSpPr>
              <p:nvPr/>
            </p:nvSpPr>
            <p:spPr bwMode="auto">
              <a:xfrm>
                <a:off x="1626" y="2071"/>
                <a:ext cx="445"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500" b="1" dirty="0">
                    <a:solidFill>
                      <a:srgbClr val="0000FF"/>
                    </a:solidFill>
                    <a:latin typeface="VNI-Times" pitchFamily="2"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Pha</a:t>
                </a:r>
                <a:r>
                  <a:rPr lang="en-US" altLang="en-US" sz="1500" b="1" dirty="0">
                    <a:solidFill>
                      <a:srgbClr val="0000FF"/>
                    </a:solidFill>
                    <a:latin typeface="Times New Roman" panose="02020603050405020304" pitchFamily="18" charset="0"/>
                    <a:cs typeface="Times New Roman" panose="02020603050405020304" pitchFamily="18"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tiềm</a:t>
                </a:r>
                <a:r>
                  <a:rPr lang="en-US" altLang="en-US" sz="1500" b="1" dirty="0">
                    <a:solidFill>
                      <a:srgbClr val="0000FF"/>
                    </a:solidFill>
                    <a:latin typeface="Times New Roman" panose="02020603050405020304" pitchFamily="18" charset="0"/>
                    <a:cs typeface="Times New Roman" panose="02020603050405020304" pitchFamily="18"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phát</a:t>
                </a:r>
                <a:endParaRPr lang="en-US" altLang="en-US" sz="1500" b="1" dirty="0">
                  <a:solidFill>
                    <a:srgbClr val="0000FF"/>
                  </a:solidFill>
                  <a:latin typeface="VNI-Times" pitchFamily="2" charset="0"/>
                </a:endParaRPr>
              </a:p>
              <a:p>
                <a:pPr algn="ctr">
                  <a:spcBef>
                    <a:spcPct val="50000"/>
                  </a:spcBef>
                  <a:buFontTx/>
                  <a:buNone/>
                </a:pPr>
                <a:endParaRPr lang="en-US" altLang="en-US" sz="1500" b="1" dirty="0">
                  <a:solidFill>
                    <a:srgbClr val="0000FF"/>
                  </a:solidFill>
                  <a:latin typeface="VNI-Times" pitchFamily="2" charset="0"/>
                </a:endParaRPr>
              </a:p>
            </p:txBody>
          </p:sp>
          <p:sp>
            <p:nvSpPr>
              <p:cNvPr id="18467" name="Freeform 32"/>
              <p:cNvSpPr/>
              <p:nvPr/>
            </p:nvSpPr>
            <p:spPr bwMode="auto">
              <a:xfrm>
                <a:off x="2181" y="1944"/>
                <a:ext cx="1098" cy="1212"/>
              </a:xfrm>
              <a:custGeom>
                <a:avLst/>
                <a:gdLst>
                  <a:gd name="T0" fmla="*/ 0 w 1098"/>
                  <a:gd name="T1" fmla="*/ 1212 h 1212"/>
                  <a:gd name="T2" fmla="*/ 971 w 1098"/>
                  <a:gd name="T3" fmla="*/ 35 h 1212"/>
                  <a:gd name="T4" fmla="*/ 1032 w 1098"/>
                  <a:gd name="T5" fmla="*/ 12 h 1212"/>
                  <a:gd name="T6" fmla="*/ 1098 w 1098"/>
                  <a:gd name="T7" fmla="*/ 0 h 1212"/>
                  <a:gd name="T8" fmla="*/ 0 60000 65536"/>
                  <a:gd name="T9" fmla="*/ 0 60000 65536"/>
                  <a:gd name="T10" fmla="*/ 0 60000 65536"/>
                  <a:gd name="T11" fmla="*/ 0 60000 65536"/>
                  <a:gd name="T12" fmla="*/ 0 w 1098"/>
                  <a:gd name="T13" fmla="*/ 0 h 1212"/>
                  <a:gd name="T14" fmla="*/ 1098 w 1098"/>
                  <a:gd name="T15" fmla="*/ 1212 h 1212"/>
                </a:gdLst>
                <a:ahLst/>
                <a:cxnLst>
                  <a:cxn ang="T8">
                    <a:pos x="T0" y="T1"/>
                  </a:cxn>
                  <a:cxn ang="T9">
                    <a:pos x="T2" y="T3"/>
                  </a:cxn>
                  <a:cxn ang="T10">
                    <a:pos x="T4" y="T5"/>
                  </a:cxn>
                  <a:cxn ang="T11">
                    <a:pos x="T6" y="T7"/>
                  </a:cxn>
                </a:cxnLst>
                <a:rect l="T12" t="T13" r="T14" b="T15"/>
                <a:pathLst>
                  <a:path w="1098" h="1212">
                    <a:moveTo>
                      <a:pt x="0" y="1212"/>
                    </a:moveTo>
                    <a:lnTo>
                      <a:pt x="971" y="35"/>
                    </a:lnTo>
                    <a:lnTo>
                      <a:pt x="1032" y="12"/>
                    </a:lnTo>
                    <a:lnTo>
                      <a:pt x="1098" y="0"/>
                    </a:ln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lstStyle/>
              <a:p>
                <a:endParaRPr lang="en-US" sz="1350"/>
              </a:p>
            </p:txBody>
          </p:sp>
          <p:sp>
            <p:nvSpPr>
              <p:cNvPr id="18468" name="Line 33"/>
              <p:cNvSpPr>
                <a:spLocks noChangeShapeType="1"/>
              </p:cNvSpPr>
              <p:nvPr/>
            </p:nvSpPr>
            <p:spPr bwMode="auto">
              <a:xfrm flipV="1">
                <a:off x="3152" y="1480"/>
                <a:ext cx="0" cy="190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8469" name="Text Box 34"/>
              <p:cNvSpPr txBox="1">
                <a:spLocks noChangeArrowheads="1"/>
              </p:cNvSpPr>
              <p:nvPr/>
            </p:nvSpPr>
            <p:spPr bwMode="auto">
              <a:xfrm rot="18637764">
                <a:off x="2242" y="2095"/>
                <a:ext cx="74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dirty="0">
                    <a:solidFill>
                      <a:srgbClr val="0000FF"/>
                    </a:solidFill>
                    <a:latin typeface="Times New Roman" panose="02020603050405020304" pitchFamily="18" charset="0"/>
                    <a:cs typeface="Times New Roman" panose="02020603050405020304" pitchFamily="18"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Pha</a:t>
                </a:r>
                <a:r>
                  <a:rPr lang="en-US" altLang="en-US" sz="1500" b="1" dirty="0">
                    <a:solidFill>
                      <a:srgbClr val="0000FF"/>
                    </a:solidFill>
                    <a:latin typeface="Times New Roman" panose="02020603050405020304" pitchFamily="18" charset="0"/>
                    <a:cs typeface="Times New Roman" panose="02020603050405020304" pitchFamily="18"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lũy</a:t>
                </a:r>
                <a:r>
                  <a:rPr lang="en-US" altLang="en-US" sz="1500" b="1" dirty="0">
                    <a:solidFill>
                      <a:srgbClr val="0000FF"/>
                    </a:solidFill>
                    <a:latin typeface="Times New Roman" panose="02020603050405020304" pitchFamily="18" charset="0"/>
                    <a:cs typeface="Times New Roman" panose="02020603050405020304" pitchFamily="18"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thừa</a:t>
                </a:r>
                <a:endParaRPr lang="en-US" altLang="en-US" sz="1500" b="1" dirty="0">
                  <a:solidFill>
                    <a:srgbClr val="0000FF"/>
                  </a:solidFill>
                  <a:latin typeface="VNI-Times" pitchFamily="2" charset="0"/>
                </a:endParaRPr>
              </a:p>
            </p:txBody>
          </p:sp>
          <p:sp>
            <p:nvSpPr>
              <p:cNvPr id="18470" name="Freeform 35"/>
              <p:cNvSpPr/>
              <p:nvPr/>
            </p:nvSpPr>
            <p:spPr bwMode="auto">
              <a:xfrm>
                <a:off x="3258" y="1933"/>
                <a:ext cx="1028" cy="11"/>
              </a:xfrm>
              <a:custGeom>
                <a:avLst/>
                <a:gdLst>
                  <a:gd name="T0" fmla="*/ 0 w 1028"/>
                  <a:gd name="T1" fmla="*/ 11 h 11"/>
                  <a:gd name="T2" fmla="*/ 76 w 1028"/>
                  <a:gd name="T3" fmla="*/ 0 h 11"/>
                  <a:gd name="T4" fmla="*/ 1028 w 1028"/>
                  <a:gd name="T5" fmla="*/ 0 h 11"/>
                  <a:gd name="T6" fmla="*/ 0 60000 65536"/>
                  <a:gd name="T7" fmla="*/ 0 60000 65536"/>
                  <a:gd name="T8" fmla="*/ 0 60000 65536"/>
                  <a:gd name="T9" fmla="*/ 0 w 1028"/>
                  <a:gd name="T10" fmla="*/ 0 h 11"/>
                  <a:gd name="T11" fmla="*/ 1028 w 1028"/>
                  <a:gd name="T12" fmla="*/ 11 h 11"/>
                </a:gdLst>
                <a:ahLst/>
                <a:cxnLst>
                  <a:cxn ang="T6">
                    <a:pos x="T0" y="T1"/>
                  </a:cxn>
                  <a:cxn ang="T7">
                    <a:pos x="T2" y="T3"/>
                  </a:cxn>
                  <a:cxn ang="T8">
                    <a:pos x="T4" y="T5"/>
                  </a:cxn>
                </a:cxnLst>
                <a:rect l="T9" t="T10" r="T11" b="T12"/>
                <a:pathLst>
                  <a:path w="1028" h="11">
                    <a:moveTo>
                      <a:pt x="0" y="11"/>
                    </a:moveTo>
                    <a:lnTo>
                      <a:pt x="76" y="0"/>
                    </a:lnTo>
                    <a:lnTo>
                      <a:pt x="1028" y="0"/>
                    </a:ln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lstStyle/>
              <a:p>
                <a:endParaRPr lang="en-US" sz="1350"/>
              </a:p>
            </p:txBody>
          </p:sp>
          <p:sp>
            <p:nvSpPr>
              <p:cNvPr id="18471" name="Text Box 37"/>
              <p:cNvSpPr txBox="1">
                <a:spLocks noChangeArrowheads="1"/>
              </p:cNvSpPr>
              <p:nvPr/>
            </p:nvSpPr>
            <p:spPr bwMode="auto">
              <a:xfrm>
                <a:off x="3111" y="1683"/>
                <a:ext cx="122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a:solidFill>
                      <a:srgbClr val="0000FF"/>
                    </a:solidFill>
                    <a:latin typeface="VNI-Times" pitchFamily="2" charset="0"/>
                  </a:rPr>
                  <a:t>   </a:t>
                </a:r>
                <a:r>
                  <a:rPr lang="en-US" altLang="en-US" sz="1350" b="1">
                    <a:solidFill>
                      <a:srgbClr val="0000FF"/>
                    </a:solidFill>
                    <a:latin typeface="Times New Roman" panose="02020603050405020304" pitchFamily="18" charset="0"/>
                    <a:cs typeface="Times New Roman" panose="02020603050405020304" pitchFamily="18" charset="0"/>
                  </a:rPr>
                  <a:t> Pha cân bằng</a:t>
                </a:r>
                <a:endParaRPr lang="en-US" altLang="en-US" sz="1350" b="1">
                  <a:solidFill>
                    <a:srgbClr val="0000FF"/>
                  </a:solidFill>
                  <a:latin typeface="VNI-Times" pitchFamily="2" charset="0"/>
                </a:endParaRPr>
              </a:p>
            </p:txBody>
          </p:sp>
        </p:grpSp>
        <p:sp>
          <p:nvSpPr>
            <p:cNvPr id="18459" name="Line 36"/>
            <p:cNvSpPr>
              <a:spLocks noChangeShapeType="1"/>
            </p:cNvSpPr>
            <p:nvPr/>
          </p:nvSpPr>
          <p:spPr bwMode="auto">
            <a:xfrm flipV="1">
              <a:off x="4195" y="482"/>
              <a:ext cx="0" cy="190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grpSp>
      <p:sp>
        <p:nvSpPr>
          <p:cNvPr id="25" name="Text Box 39"/>
          <p:cNvSpPr txBox="1">
            <a:spLocks noChangeArrowheads="1"/>
          </p:cNvSpPr>
          <p:nvPr/>
        </p:nvSpPr>
        <p:spPr bwMode="auto">
          <a:xfrm>
            <a:off x="5545652" y="937503"/>
            <a:ext cx="16204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Pha</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suy</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vong</a:t>
            </a:r>
            <a:endParaRPr lang="en-US" altLang="en-US" sz="1350" b="1" dirty="0">
              <a:solidFill>
                <a:srgbClr val="0000FF"/>
              </a:solidFill>
              <a:latin typeface="Times New Roman" panose="02020603050405020304" pitchFamily="18" charset="0"/>
              <a:cs typeface="Times New Roman" panose="02020603050405020304" pitchFamily="18" charset="0"/>
            </a:endParaRPr>
          </a:p>
        </p:txBody>
      </p:sp>
      <p:cxnSp>
        <p:nvCxnSpPr>
          <p:cNvPr id="31" name="Straight Connector 30"/>
          <p:cNvCxnSpPr>
            <a:cxnSpLocks noChangeShapeType="1"/>
          </p:cNvCxnSpPr>
          <p:nvPr/>
        </p:nvCxnSpPr>
        <p:spPr bwMode="auto">
          <a:xfrm>
            <a:off x="5652310" y="781912"/>
            <a:ext cx="726680" cy="157714"/>
          </a:xfrm>
          <a:prstGeom prst="line">
            <a:avLst/>
          </a:prstGeom>
          <a:noFill/>
          <a:ln w="28575">
            <a:solidFill>
              <a:srgbClr val="FF0000"/>
            </a:solidFill>
            <a:round/>
          </a:ln>
          <a:extLst>
            <a:ext uri="{909E8E84-426E-40DD-AFC4-6F175D3DCCD1}">
              <a14:hiddenFill xmlns:a14="http://schemas.microsoft.com/office/drawing/2010/main">
                <a:noFill/>
              </a14:hiddenFill>
            </a:ext>
          </a:extLst>
        </p:spPr>
      </p:cxnSp>
      <p:sp>
        <p:nvSpPr>
          <p:cNvPr id="8" name="Oval 7"/>
          <p:cNvSpPr/>
          <p:nvPr/>
        </p:nvSpPr>
        <p:spPr>
          <a:xfrm>
            <a:off x="204470" y="2958465"/>
            <a:ext cx="8460740" cy="2122805"/>
          </a:xfrm>
          <a:prstGeom prst="ellipse">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nSpc>
                <a:spcPct val="115000"/>
              </a:lnSpc>
            </a:pPr>
            <a:endParaRPr lang="en-US" sz="2400" dirty="0">
              <a:solidFill>
                <a:srgbClr val="00B05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
        <p:nvSpPr>
          <p:cNvPr id="3" name="Text Box 2"/>
          <p:cNvSpPr txBox="1"/>
          <p:nvPr/>
        </p:nvSpPr>
        <p:spPr>
          <a:xfrm>
            <a:off x="965200" y="3382645"/>
            <a:ext cx="7016750" cy="1268730"/>
          </a:xfrm>
          <a:prstGeom prst="rect">
            <a:avLst/>
          </a:prstGeom>
          <a:solidFill>
            <a:schemeClr val="bg2"/>
          </a:solidFill>
        </p:spPr>
        <p:txBody>
          <a:bodyPr wrap="square" rtlCol="0">
            <a:noAutofit/>
          </a:bodyPr>
          <a:lstStyle/>
          <a:p>
            <a:pPr algn="ctr">
              <a:lnSpc>
                <a:spcPct val="115000"/>
              </a:lnSpc>
              <a:spcBef>
                <a:spcPts val="0"/>
              </a:spcBef>
              <a:spcAft>
                <a:spcPts val="0"/>
              </a:spcAft>
            </a:pPr>
            <a:r>
              <a:rPr lang="vi-VN" sz="2800" dirty="0">
                <a:solidFill>
                  <a:srgbClr val="00B050"/>
                </a:solidFill>
                <a:latin typeface="Calibri" panose="020F0502020204030204" pitchFamily="34" charset="0"/>
                <a:ea typeface="Calibri" panose="020F0502020204030204" pitchFamily="34" charset="0"/>
                <a:cs typeface="Calibri" panose="020F0502020204030204" pitchFamily="34" charset="0"/>
                <a:sym typeface="+mn-ea"/>
              </a:rPr>
              <a:t>Với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sym typeface="+mn-ea"/>
              </a:rPr>
              <a:t>môi</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sym typeface="+mn-ea"/>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sym typeface="+mn-ea"/>
              </a:rPr>
              <a:t>trường</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sym typeface="+mn-ea"/>
              </a:rPr>
              <a:t> </a:t>
            </a:r>
            <a:r>
              <a:rPr lang="vi-VN" sz="2800" dirty="0">
                <a:solidFill>
                  <a:srgbClr val="00B050"/>
                </a:solidFill>
                <a:latin typeface="Calibri" panose="020F0502020204030204" pitchFamily="34" charset="0"/>
                <a:ea typeface="Calibri" panose="020F0502020204030204" pitchFamily="34" charset="0"/>
                <a:cs typeface="Calibri" panose="020F0502020204030204" pitchFamily="34" charset="0"/>
                <a:sym typeface="+mn-ea"/>
              </a:rPr>
              <a:t>nuôi cấy không liên tục, để thu được lượng sinh khối VSV tối đa nên tiến hành thu hoạch vào</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sym typeface="+mn-ea"/>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sym typeface="+mn-ea"/>
              </a:rPr>
              <a:t>giai</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sym typeface="+mn-ea"/>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sym typeface="+mn-ea"/>
              </a:rPr>
              <a:t>đoạn</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sym typeface="+mn-ea"/>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sym typeface="+mn-ea"/>
              </a:rPr>
              <a:t>nào</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sym typeface="+mn-ea"/>
              </a:rPr>
              <a:t>?</a:t>
            </a:r>
            <a:endPar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2" grpId="0"/>
      <p:bldP spid="2" grpId="1"/>
      <p:bldP spid="3" grpId="0" bldLvl="0" animBg="1"/>
      <p:bldP spid="3"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54" name="Group 41"/>
          <p:cNvGrpSpPr/>
          <p:nvPr/>
        </p:nvGrpSpPr>
        <p:grpSpPr bwMode="auto">
          <a:xfrm>
            <a:off x="1181910" y="-95250"/>
            <a:ext cx="6742890" cy="2944410"/>
            <a:chOff x="1292" y="256"/>
            <a:chExt cx="4491" cy="2274"/>
          </a:xfrm>
        </p:grpSpPr>
        <p:grpSp>
          <p:nvGrpSpPr>
            <p:cNvPr id="18458" name="Group 40"/>
            <p:cNvGrpSpPr/>
            <p:nvPr/>
          </p:nvGrpSpPr>
          <p:grpSpPr bwMode="auto">
            <a:xfrm>
              <a:off x="1292" y="256"/>
              <a:ext cx="4491" cy="2274"/>
              <a:chOff x="1292" y="1253"/>
              <a:chExt cx="4491" cy="2274"/>
            </a:xfrm>
          </p:grpSpPr>
          <p:sp>
            <p:nvSpPr>
              <p:cNvPr id="18460" name="Rectangle 23"/>
              <p:cNvSpPr>
                <a:spLocks noChangeArrowheads="1"/>
              </p:cNvSpPr>
              <p:nvPr/>
            </p:nvSpPr>
            <p:spPr bwMode="auto">
              <a:xfrm>
                <a:off x="1292" y="1336"/>
                <a:ext cx="4491" cy="2191"/>
              </a:xfrm>
              <a:prstGeom prst="rect">
                <a:avLst/>
              </a:prstGeom>
              <a:solidFill>
                <a:srgbClr val="FFCC99"/>
              </a:soli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grpSp>
            <p:nvGrpSpPr>
              <p:cNvPr id="18461" name="Group 24"/>
              <p:cNvGrpSpPr/>
              <p:nvPr/>
            </p:nvGrpSpPr>
            <p:grpSpPr bwMode="auto">
              <a:xfrm>
                <a:off x="1610" y="1434"/>
                <a:ext cx="3418" cy="1951"/>
                <a:chOff x="1610" y="1434"/>
                <a:chExt cx="3418" cy="1951"/>
              </a:xfrm>
            </p:grpSpPr>
            <p:sp>
              <p:nvSpPr>
                <p:cNvPr id="18472" name="Line 25"/>
                <p:cNvSpPr>
                  <a:spLocks noChangeShapeType="1"/>
                </p:cNvSpPr>
                <p:nvPr/>
              </p:nvSpPr>
              <p:spPr bwMode="auto">
                <a:xfrm flipV="1">
                  <a:off x="1610" y="1434"/>
                  <a:ext cx="0" cy="1951"/>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18473" name="Line 26"/>
                <p:cNvSpPr>
                  <a:spLocks noChangeShapeType="1"/>
                </p:cNvSpPr>
                <p:nvPr/>
              </p:nvSpPr>
              <p:spPr bwMode="auto">
                <a:xfrm>
                  <a:off x="1626" y="3384"/>
                  <a:ext cx="3402"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grpSp>
          <p:sp>
            <p:nvSpPr>
              <p:cNvPr id="18462" name="Text Box 27"/>
              <p:cNvSpPr txBox="1">
                <a:spLocks noChangeArrowheads="1"/>
              </p:cNvSpPr>
              <p:nvPr/>
            </p:nvSpPr>
            <p:spPr bwMode="auto">
              <a:xfrm rot="16200000">
                <a:off x="467" y="2144"/>
                <a:ext cx="1989"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a:solidFill>
                      <a:schemeClr val="tx2"/>
                    </a:solidFill>
                    <a:latin typeface="Times New Roman" panose="02020603050405020304" pitchFamily="18" charset="0"/>
                    <a:cs typeface="Times New Roman" panose="02020603050405020304" pitchFamily="18" charset="0"/>
                  </a:rPr>
                  <a:t>Log số lượng tế bào</a:t>
                </a:r>
                <a:endParaRPr lang="en-US" altLang="en-US" sz="1350" b="1">
                  <a:solidFill>
                    <a:schemeClr val="tx2"/>
                  </a:solidFill>
                  <a:latin typeface="Times New Roman" panose="02020603050405020304" pitchFamily="18" charset="0"/>
                  <a:cs typeface="Times New Roman" panose="02020603050405020304" pitchFamily="18" charset="0"/>
                </a:endParaRPr>
              </a:p>
            </p:txBody>
          </p:sp>
          <p:sp>
            <p:nvSpPr>
              <p:cNvPr id="18463" name="Text Box 28"/>
              <p:cNvSpPr txBox="1">
                <a:spLocks noChangeArrowheads="1"/>
              </p:cNvSpPr>
              <p:nvPr/>
            </p:nvSpPr>
            <p:spPr bwMode="auto">
              <a:xfrm>
                <a:off x="4340" y="3109"/>
                <a:ext cx="998"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a:solidFill>
                      <a:schemeClr val="tx2"/>
                    </a:solidFill>
                    <a:latin typeface="Times New Roman" panose="02020603050405020304" pitchFamily="18" charset="0"/>
                    <a:cs typeface="Times New Roman" panose="02020603050405020304" pitchFamily="18" charset="0"/>
                  </a:rPr>
                  <a:t>Thời gian</a:t>
                </a:r>
                <a:endParaRPr lang="en-US" altLang="en-US" sz="1350" b="1">
                  <a:solidFill>
                    <a:schemeClr val="tx2"/>
                  </a:solidFill>
                  <a:latin typeface="Times New Roman" panose="02020603050405020304" pitchFamily="18" charset="0"/>
                  <a:cs typeface="Times New Roman" panose="02020603050405020304" pitchFamily="18" charset="0"/>
                </a:endParaRPr>
              </a:p>
            </p:txBody>
          </p:sp>
          <p:sp>
            <p:nvSpPr>
              <p:cNvPr id="18464" name="Line 29"/>
              <p:cNvSpPr>
                <a:spLocks noChangeShapeType="1"/>
              </p:cNvSpPr>
              <p:nvPr/>
            </p:nvSpPr>
            <p:spPr bwMode="auto">
              <a:xfrm flipV="1">
                <a:off x="2109" y="1480"/>
                <a:ext cx="0" cy="190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8465" name="Freeform 30"/>
              <p:cNvSpPr/>
              <p:nvPr/>
            </p:nvSpPr>
            <p:spPr bwMode="auto">
              <a:xfrm>
                <a:off x="1610" y="3158"/>
                <a:ext cx="568" cy="49"/>
              </a:xfrm>
              <a:custGeom>
                <a:avLst/>
                <a:gdLst>
                  <a:gd name="T0" fmla="*/ 0 w 568"/>
                  <a:gd name="T1" fmla="*/ 49 h 49"/>
                  <a:gd name="T2" fmla="*/ 499 w 568"/>
                  <a:gd name="T3" fmla="*/ 49 h 49"/>
                  <a:gd name="T4" fmla="*/ 544 w 568"/>
                  <a:gd name="T5" fmla="*/ 30 h 49"/>
                  <a:gd name="T6" fmla="*/ 568 w 568"/>
                  <a:gd name="T7" fmla="*/ 0 h 49"/>
                  <a:gd name="T8" fmla="*/ 0 60000 65536"/>
                  <a:gd name="T9" fmla="*/ 0 60000 65536"/>
                  <a:gd name="T10" fmla="*/ 0 60000 65536"/>
                  <a:gd name="T11" fmla="*/ 0 60000 65536"/>
                  <a:gd name="T12" fmla="*/ 0 w 568"/>
                  <a:gd name="T13" fmla="*/ 0 h 49"/>
                  <a:gd name="T14" fmla="*/ 568 w 568"/>
                  <a:gd name="T15" fmla="*/ 49 h 49"/>
                </a:gdLst>
                <a:ahLst/>
                <a:cxnLst>
                  <a:cxn ang="T8">
                    <a:pos x="T0" y="T1"/>
                  </a:cxn>
                  <a:cxn ang="T9">
                    <a:pos x="T2" y="T3"/>
                  </a:cxn>
                  <a:cxn ang="T10">
                    <a:pos x="T4" y="T5"/>
                  </a:cxn>
                  <a:cxn ang="T11">
                    <a:pos x="T6" y="T7"/>
                  </a:cxn>
                </a:cxnLst>
                <a:rect l="T12" t="T13" r="T14" b="T15"/>
                <a:pathLst>
                  <a:path w="568" h="49">
                    <a:moveTo>
                      <a:pt x="0" y="49"/>
                    </a:moveTo>
                    <a:lnTo>
                      <a:pt x="499" y="49"/>
                    </a:lnTo>
                    <a:lnTo>
                      <a:pt x="544" y="30"/>
                    </a:lnTo>
                    <a:lnTo>
                      <a:pt x="568" y="0"/>
                    </a:ln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lstStyle/>
              <a:p>
                <a:endParaRPr lang="en-US" sz="1350"/>
              </a:p>
            </p:txBody>
          </p:sp>
          <p:sp>
            <p:nvSpPr>
              <p:cNvPr id="18466" name="Text Box 31"/>
              <p:cNvSpPr txBox="1">
                <a:spLocks noChangeArrowheads="1"/>
              </p:cNvSpPr>
              <p:nvPr/>
            </p:nvSpPr>
            <p:spPr bwMode="auto">
              <a:xfrm>
                <a:off x="1626" y="2071"/>
                <a:ext cx="445" cy="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500" b="1" dirty="0">
                    <a:solidFill>
                      <a:srgbClr val="0000FF"/>
                    </a:solidFill>
                    <a:latin typeface="VNI-Times" pitchFamily="2"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Pha</a:t>
                </a:r>
                <a:r>
                  <a:rPr lang="en-US" altLang="en-US" sz="1500" b="1" dirty="0">
                    <a:solidFill>
                      <a:srgbClr val="0000FF"/>
                    </a:solidFill>
                    <a:latin typeface="Times New Roman" panose="02020603050405020304" pitchFamily="18" charset="0"/>
                    <a:cs typeface="Times New Roman" panose="02020603050405020304" pitchFamily="18"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tiềm</a:t>
                </a:r>
                <a:r>
                  <a:rPr lang="en-US" altLang="en-US" sz="1500" b="1" dirty="0">
                    <a:solidFill>
                      <a:srgbClr val="0000FF"/>
                    </a:solidFill>
                    <a:latin typeface="Times New Roman" panose="02020603050405020304" pitchFamily="18" charset="0"/>
                    <a:cs typeface="Times New Roman" panose="02020603050405020304" pitchFamily="18"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phát</a:t>
                </a:r>
                <a:endParaRPr lang="en-US" altLang="en-US" sz="1500" b="1" dirty="0">
                  <a:solidFill>
                    <a:srgbClr val="0000FF"/>
                  </a:solidFill>
                  <a:latin typeface="VNI-Times" pitchFamily="2" charset="0"/>
                </a:endParaRPr>
              </a:p>
              <a:p>
                <a:pPr algn="ctr">
                  <a:spcBef>
                    <a:spcPct val="50000"/>
                  </a:spcBef>
                  <a:buFontTx/>
                  <a:buNone/>
                </a:pPr>
                <a:endParaRPr lang="en-US" altLang="en-US" sz="1500" b="1" dirty="0">
                  <a:solidFill>
                    <a:srgbClr val="0000FF"/>
                  </a:solidFill>
                  <a:latin typeface="VNI-Times" pitchFamily="2" charset="0"/>
                </a:endParaRPr>
              </a:p>
            </p:txBody>
          </p:sp>
          <p:sp>
            <p:nvSpPr>
              <p:cNvPr id="18467" name="Freeform 32"/>
              <p:cNvSpPr/>
              <p:nvPr/>
            </p:nvSpPr>
            <p:spPr bwMode="auto">
              <a:xfrm>
                <a:off x="2181" y="1944"/>
                <a:ext cx="1098" cy="1212"/>
              </a:xfrm>
              <a:custGeom>
                <a:avLst/>
                <a:gdLst>
                  <a:gd name="T0" fmla="*/ 0 w 1098"/>
                  <a:gd name="T1" fmla="*/ 1212 h 1212"/>
                  <a:gd name="T2" fmla="*/ 971 w 1098"/>
                  <a:gd name="T3" fmla="*/ 35 h 1212"/>
                  <a:gd name="T4" fmla="*/ 1032 w 1098"/>
                  <a:gd name="T5" fmla="*/ 12 h 1212"/>
                  <a:gd name="T6" fmla="*/ 1098 w 1098"/>
                  <a:gd name="T7" fmla="*/ 0 h 1212"/>
                  <a:gd name="T8" fmla="*/ 0 60000 65536"/>
                  <a:gd name="T9" fmla="*/ 0 60000 65536"/>
                  <a:gd name="T10" fmla="*/ 0 60000 65536"/>
                  <a:gd name="T11" fmla="*/ 0 60000 65536"/>
                  <a:gd name="T12" fmla="*/ 0 w 1098"/>
                  <a:gd name="T13" fmla="*/ 0 h 1212"/>
                  <a:gd name="T14" fmla="*/ 1098 w 1098"/>
                  <a:gd name="T15" fmla="*/ 1212 h 1212"/>
                </a:gdLst>
                <a:ahLst/>
                <a:cxnLst>
                  <a:cxn ang="T8">
                    <a:pos x="T0" y="T1"/>
                  </a:cxn>
                  <a:cxn ang="T9">
                    <a:pos x="T2" y="T3"/>
                  </a:cxn>
                  <a:cxn ang="T10">
                    <a:pos x="T4" y="T5"/>
                  </a:cxn>
                  <a:cxn ang="T11">
                    <a:pos x="T6" y="T7"/>
                  </a:cxn>
                </a:cxnLst>
                <a:rect l="T12" t="T13" r="T14" b="T15"/>
                <a:pathLst>
                  <a:path w="1098" h="1212">
                    <a:moveTo>
                      <a:pt x="0" y="1212"/>
                    </a:moveTo>
                    <a:lnTo>
                      <a:pt x="971" y="35"/>
                    </a:lnTo>
                    <a:lnTo>
                      <a:pt x="1032" y="12"/>
                    </a:lnTo>
                    <a:lnTo>
                      <a:pt x="1098" y="0"/>
                    </a:ln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lstStyle/>
              <a:p>
                <a:endParaRPr lang="en-US" sz="1350"/>
              </a:p>
            </p:txBody>
          </p:sp>
          <p:sp>
            <p:nvSpPr>
              <p:cNvPr id="18468" name="Line 33"/>
              <p:cNvSpPr>
                <a:spLocks noChangeShapeType="1"/>
              </p:cNvSpPr>
              <p:nvPr/>
            </p:nvSpPr>
            <p:spPr bwMode="auto">
              <a:xfrm flipV="1">
                <a:off x="3152" y="1480"/>
                <a:ext cx="0" cy="190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8469" name="Text Box 34"/>
              <p:cNvSpPr txBox="1">
                <a:spLocks noChangeArrowheads="1"/>
              </p:cNvSpPr>
              <p:nvPr/>
            </p:nvSpPr>
            <p:spPr bwMode="auto">
              <a:xfrm rot="18637764">
                <a:off x="2242" y="2095"/>
                <a:ext cx="743"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dirty="0">
                    <a:solidFill>
                      <a:srgbClr val="0000FF"/>
                    </a:solidFill>
                    <a:latin typeface="Times New Roman" panose="02020603050405020304" pitchFamily="18" charset="0"/>
                    <a:cs typeface="Times New Roman" panose="02020603050405020304" pitchFamily="18"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Pha</a:t>
                </a:r>
                <a:r>
                  <a:rPr lang="en-US" altLang="en-US" sz="1500" b="1" dirty="0">
                    <a:solidFill>
                      <a:srgbClr val="0000FF"/>
                    </a:solidFill>
                    <a:latin typeface="Times New Roman" panose="02020603050405020304" pitchFamily="18" charset="0"/>
                    <a:cs typeface="Times New Roman" panose="02020603050405020304" pitchFamily="18"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lũy</a:t>
                </a:r>
                <a:r>
                  <a:rPr lang="en-US" altLang="en-US" sz="1500" b="1" dirty="0">
                    <a:solidFill>
                      <a:srgbClr val="0000FF"/>
                    </a:solidFill>
                    <a:latin typeface="Times New Roman" panose="02020603050405020304" pitchFamily="18" charset="0"/>
                    <a:cs typeface="Times New Roman" panose="02020603050405020304" pitchFamily="18" charset="0"/>
                  </a:rPr>
                  <a:t> </a:t>
                </a:r>
                <a:r>
                  <a:rPr lang="en-US" altLang="en-US" sz="1500" b="1" dirty="0" err="1">
                    <a:solidFill>
                      <a:srgbClr val="0000FF"/>
                    </a:solidFill>
                    <a:latin typeface="Times New Roman" panose="02020603050405020304" pitchFamily="18" charset="0"/>
                    <a:cs typeface="Times New Roman" panose="02020603050405020304" pitchFamily="18" charset="0"/>
                  </a:rPr>
                  <a:t>thừa</a:t>
                </a:r>
                <a:endParaRPr lang="en-US" altLang="en-US" sz="1500" b="1" dirty="0">
                  <a:solidFill>
                    <a:srgbClr val="0000FF"/>
                  </a:solidFill>
                  <a:latin typeface="VNI-Times" pitchFamily="2" charset="0"/>
                </a:endParaRPr>
              </a:p>
            </p:txBody>
          </p:sp>
          <p:sp>
            <p:nvSpPr>
              <p:cNvPr id="18470" name="Freeform 35"/>
              <p:cNvSpPr/>
              <p:nvPr/>
            </p:nvSpPr>
            <p:spPr bwMode="auto">
              <a:xfrm>
                <a:off x="3258" y="1933"/>
                <a:ext cx="1028" cy="11"/>
              </a:xfrm>
              <a:custGeom>
                <a:avLst/>
                <a:gdLst>
                  <a:gd name="T0" fmla="*/ 0 w 1028"/>
                  <a:gd name="T1" fmla="*/ 11 h 11"/>
                  <a:gd name="T2" fmla="*/ 76 w 1028"/>
                  <a:gd name="T3" fmla="*/ 0 h 11"/>
                  <a:gd name="T4" fmla="*/ 1028 w 1028"/>
                  <a:gd name="T5" fmla="*/ 0 h 11"/>
                  <a:gd name="T6" fmla="*/ 0 60000 65536"/>
                  <a:gd name="T7" fmla="*/ 0 60000 65536"/>
                  <a:gd name="T8" fmla="*/ 0 60000 65536"/>
                  <a:gd name="T9" fmla="*/ 0 w 1028"/>
                  <a:gd name="T10" fmla="*/ 0 h 11"/>
                  <a:gd name="T11" fmla="*/ 1028 w 1028"/>
                  <a:gd name="T12" fmla="*/ 11 h 11"/>
                </a:gdLst>
                <a:ahLst/>
                <a:cxnLst>
                  <a:cxn ang="T6">
                    <a:pos x="T0" y="T1"/>
                  </a:cxn>
                  <a:cxn ang="T7">
                    <a:pos x="T2" y="T3"/>
                  </a:cxn>
                  <a:cxn ang="T8">
                    <a:pos x="T4" y="T5"/>
                  </a:cxn>
                </a:cxnLst>
                <a:rect l="T9" t="T10" r="T11" b="T12"/>
                <a:pathLst>
                  <a:path w="1028" h="11">
                    <a:moveTo>
                      <a:pt x="0" y="11"/>
                    </a:moveTo>
                    <a:lnTo>
                      <a:pt x="76" y="0"/>
                    </a:lnTo>
                    <a:lnTo>
                      <a:pt x="1028" y="0"/>
                    </a:lnTo>
                  </a:path>
                </a:pathLst>
              </a:custGeom>
              <a:noFill/>
              <a:ln w="28575">
                <a:solidFill>
                  <a:srgbClr val="FF0000"/>
                </a:solidFill>
                <a:round/>
              </a:ln>
              <a:extLst>
                <a:ext uri="{909E8E84-426E-40DD-AFC4-6F175D3DCCD1}">
                  <a14:hiddenFill xmlns:a14="http://schemas.microsoft.com/office/drawing/2010/main">
                    <a:solidFill>
                      <a:srgbClr val="FFFFFF"/>
                    </a:solidFill>
                  </a14:hiddenFill>
                </a:ext>
              </a:extLst>
            </p:spPr>
            <p:txBody>
              <a:bodyPr wrap="none"/>
              <a:lstStyle/>
              <a:p>
                <a:endParaRPr lang="en-US" sz="1350"/>
              </a:p>
            </p:txBody>
          </p:sp>
          <p:sp>
            <p:nvSpPr>
              <p:cNvPr id="18471" name="Text Box 37"/>
              <p:cNvSpPr txBox="1">
                <a:spLocks noChangeArrowheads="1"/>
              </p:cNvSpPr>
              <p:nvPr/>
            </p:nvSpPr>
            <p:spPr bwMode="auto">
              <a:xfrm>
                <a:off x="3111" y="1683"/>
                <a:ext cx="1224" cy="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a:solidFill>
                      <a:srgbClr val="0000FF"/>
                    </a:solidFill>
                    <a:latin typeface="VNI-Times" pitchFamily="2" charset="0"/>
                  </a:rPr>
                  <a:t>   </a:t>
                </a:r>
                <a:r>
                  <a:rPr lang="en-US" altLang="en-US" sz="1350" b="1">
                    <a:solidFill>
                      <a:srgbClr val="0000FF"/>
                    </a:solidFill>
                    <a:latin typeface="Times New Roman" panose="02020603050405020304" pitchFamily="18" charset="0"/>
                    <a:cs typeface="Times New Roman" panose="02020603050405020304" pitchFamily="18" charset="0"/>
                  </a:rPr>
                  <a:t> Pha cân bằng</a:t>
                </a:r>
                <a:endParaRPr lang="en-US" altLang="en-US" sz="1350" b="1">
                  <a:solidFill>
                    <a:srgbClr val="0000FF"/>
                  </a:solidFill>
                  <a:latin typeface="VNI-Times" pitchFamily="2" charset="0"/>
                </a:endParaRPr>
              </a:p>
            </p:txBody>
          </p:sp>
        </p:grpSp>
        <p:sp>
          <p:nvSpPr>
            <p:cNvPr id="18459" name="Line 36"/>
            <p:cNvSpPr>
              <a:spLocks noChangeShapeType="1"/>
            </p:cNvSpPr>
            <p:nvPr/>
          </p:nvSpPr>
          <p:spPr bwMode="auto">
            <a:xfrm flipV="1">
              <a:off x="4195" y="482"/>
              <a:ext cx="0" cy="190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grpSp>
      <p:sp>
        <p:nvSpPr>
          <p:cNvPr id="25" name="Text Box 39"/>
          <p:cNvSpPr txBox="1">
            <a:spLocks noChangeArrowheads="1"/>
          </p:cNvSpPr>
          <p:nvPr/>
        </p:nvSpPr>
        <p:spPr bwMode="auto">
          <a:xfrm>
            <a:off x="5545652" y="937503"/>
            <a:ext cx="16204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Pha</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suy</a:t>
            </a:r>
            <a:r>
              <a:rPr lang="en-US" altLang="en-US" sz="1350" b="1" dirty="0">
                <a:solidFill>
                  <a:srgbClr val="0000FF"/>
                </a:solidFill>
                <a:latin typeface="Times New Roman" panose="02020603050405020304" pitchFamily="18" charset="0"/>
                <a:cs typeface="Times New Roman" panose="02020603050405020304" pitchFamily="18" charset="0"/>
              </a:rPr>
              <a:t> </a:t>
            </a:r>
            <a:r>
              <a:rPr lang="en-US" altLang="en-US" sz="1350" b="1" dirty="0" err="1">
                <a:solidFill>
                  <a:srgbClr val="0000FF"/>
                </a:solidFill>
                <a:latin typeface="Times New Roman" panose="02020603050405020304" pitchFamily="18" charset="0"/>
                <a:cs typeface="Times New Roman" panose="02020603050405020304" pitchFamily="18" charset="0"/>
              </a:rPr>
              <a:t>vong</a:t>
            </a:r>
            <a:endParaRPr lang="en-US" altLang="en-US" sz="1350" b="1" dirty="0">
              <a:solidFill>
                <a:srgbClr val="0000FF"/>
              </a:solidFill>
              <a:latin typeface="Times New Roman" panose="02020603050405020304" pitchFamily="18" charset="0"/>
              <a:cs typeface="Times New Roman" panose="02020603050405020304" pitchFamily="18" charset="0"/>
            </a:endParaRPr>
          </a:p>
        </p:txBody>
      </p:sp>
      <p:cxnSp>
        <p:nvCxnSpPr>
          <p:cNvPr id="31" name="Straight Connector 30"/>
          <p:cNvCxnSpPr>
            <a:cxnSpLocks noChangeShapeType="1"/>
          </p:cNvCxnSpPr>
          <p:nvPr/>
        </p:nvCxnSpPr>
        <p:spPr bwMode="auto">
          <a:xfrm>
            <a:off x="5652310" y="781912"/>
            <a:ext cx="726680" cy="157714"/>
          </a:xfrm>
          <a:prstGeom prst="line">
            <a:avLst/>
          </a:prstGeom>
          <a:noFill/>
          <a:ln w="28575">
            <a:solidFill>
              <a:srgbClr val="FF0000"/>
            </a:solidFill>
            <a:round/>
          </a:ln>
          <a:extLst>
            <a:ext uri="{909E8E84-426E-40DD-AFC4-6F175D3DCCD1}">
              <a14:hiddenFill xmlns:a14="http://schemas.microsoft.com/office/drawing/2010/main">
                <a:noFill/>
              </a14:hiddenFill>
            </a:ext>
          </a:extLst>
        </p:spPr>
      </p:cxnSp>
      <p:sp>
        <p:nvSpPr>
          <p:cNvPr id="8" name="Oval 7"/>
          <p:cNvSpPr/>
          <p:nvPr/>
        </p:nvSpPr>
        <p:spPr>
          <a:xfrm>
            <a:off x="266700" y="3122397"/>
            <a:ext cx="8610599" cy="1786813"/>
          </a:xfrm>
          <a:prstGeom prst="ellipse">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a:lnSpc>
                <a:spcPct val="115000"/>
              </a:lnSpc>
            </a:pP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rPr>
              <a:t>Để</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rPr>
              <a:t>không</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rPr>
              <a:t>xảy</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rPr>
              <a:t>ra</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rPr>
              <a:t>pha</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rPr>
              <a:t>suy</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rPr>
              <a:t>vong</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rPr>
              <a:t>của</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rPr>
              <a:t>quần</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rPr>
              <a:t>thể</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rPr>
              <a:t> vi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rPr>
              <a:t>khuẩn</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rPr>
              <a:t>thì</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rPr>
              <a:t>người</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rPr>
              <a:t> ta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rPr>
              <a:t>phải</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rPr>
              <a:t>làm</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ea typeface="Calibri" panose="020F0502020204030204" pitchFamily="34" charset="0"/>
                <a:cs typeface="Calibri" panose="020F0502020204030204" pitchFamily="34" charset="0"/>
              </a:rPr>
              <a:t>gì</a:t>
            </a:r>
            <a:r>
              <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B05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en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4600" y="5866209"/>
            <a:ext cx="6858000" cy="5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Group 3"/>
          <p:cNvGrpSpPr/>
          <p:nvPr/>
        </p:nvGrpSpPr>
        <p:grpSpPr bwMode="auto">
          <a:xfrm>
            <a:off x="6700838" y="3715941"/>
            <a:ext cx="972741" cy="1079897"/>
            <a:chOff x="3152" y="2568"/>
            <a:chExt cx="817" cy="907"/>
          </a:xfrm>
        </p:grpSpPr>
        <p:sp>
          <p:nvSpPr>
            <p:cNvPr id="19511" name="Rectangle 4"/>
            <p:cNvSpPr>
              <a:spLocks noChangeArrowheads="1"/>
            </p:cNvSpPr>
            <p:nvPr/>
          </p:nvSpPr>
          <p:spPr bwMode="auto">
            <a:xfrm>
              <a:off x="3423" y="2568"/>
              <a:ext cx="318" cy="182"/>
            </a:xfrm>
            <a:prstGeom prst="rect">
              <a:avLst/>
            </a:prstGeom>
            <a:gradFill rotWithShape="1">
              <a:gsLst>
                <a:gs pos="0">
                  <a:srgbClr val="47765E"/>
                </a:gs>
                <a:gs pos="50000">
                  <a:srgbClr val="99FFCC"/>
                </a:gs>
                <a:gs pos="100000">
                  <a:srgbClr val="47765E"/>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12" name="Oval 5"/>
            <p:cNvSpPr>
              <a:spLocks noChangeArrowheads="1"/>
            </p:cNvSpPr>
            <p:nvPr/>
          </p:nvSpPr>
          <p:spPr bwMode="auto">
            <a:xfrm>
              <a:off x="3152" y="2704"/>
              <a:ext cx="817" cy="771"/>
            </a:xfrm>
            <a:prstGeom prst="ellipse">
              <a:avLst/>
            </a:prstGeom>
            <a:gradFill rotWithShape="1">
              <a:gsLst>
                <a:gs pos="0">
                  <a:srgbClr val="47765E"/>
                </a:gs>
                <a:gs pos="50000">
                  <a:srgbClr val="99FFCC"/>
                </a:gs>
                <a:gs pos="100000">
                  <a:srgbClr val="47765E"/>
                </a:gs>
              </a:gsLst>
              <a:lin ang="0" scaled="1"/>
            </a:gra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13" name="Oval 6"/>
            <p:cNvSpPr>
              <a:spLocks noChangeArrowheads="1"/>
            </p:cNvSpPr>
            <p:nvPr/>
          </p:nvSpPr>
          <p:spPr bwMode="auto">
            <a:xfrm>
              <a:off x="3424" y="2659"/>
              <a:ext cx="318" cy="91"/>
            </a:xfrm>
            <a:prstGeom prst="ellipse">
              <a:avLst/>
            </a:prstGeom>
            <a:gradFill rotWithShape="1">
              <a:gsLst>
                <a:gs pos="0">
                  <a:srgbClr val="47765E"/>
                </a:gs>
                <a:gs pos="50000">
                  <a:srgbClr val="99FFCC"/>
                </a:gs>
                <a:gs pos="100000">
                  <a:srgbClr val="47765E"/>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grpSp>
      <p:sp>
        <p:nvSpPr>
          <p:cNvPr id="19460" name="Rectangle 7"/>
          <p:cNvSpPr>
            <a:spLocks noChangeArrowheads="1"/>
          </p:cNvSpPr>
          <p:nvPr/>
        </p:nvSpPr>
        <p:spPr bwMode="auto">
          <a:xfrm rot="18633855">
            <a:off x="7404497" y="3715940"/>
            <a:ext cx="594122" cy="163116"/>
          </a:xfrm>
          <a:prstGeom prst="rect">
            <a:avLst/>
          </a:prstGeom>
          <a:gradFill rotWithShape="1">
            <a:gsLst>
              <a:gs pos="0">
                <a:srgbClr val="47765E"/>
              </a:gs>
              <a:gs pos="50000">
                <a:srgbClr val="99FFCC"/>
              </a:gs>
              <a:gs pos="100000">
                <a:srgbClr val="47765E"/>
              </a:gs>
            </a:gsLst>
            <a:lin ang="27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grpSp>
        <p:nvGrpSpPr>
          <p:cNvPr id="19461" name="Group 8"/>
          <p:cNvGrpSpPr/>
          <p:nvPr/>
        </p:nvGrpSpPr>
        <p:grpSpPr bwMode="auto">
          <a:xfrm>
            <a:off x="6485335" y="3230165"/>
            <a:ext cx="702469" cy="1404938"/>
            <a:chOff x="3605" y="2432"/>
            <a:chExt cx="590" cy="1180"/>
          </a:xfrm>
        </p:grpSpPr>
        <p:sp>
          <p:nvSpPr>
            <p:cNvPr id="19507" name="Rectangle 9"/>
            <p:cNvSpPr>
              <a:spLocks noChangeArrowheads="1"/>
            </p:cNvSpPr>
            <p:nvPr/>
          </p:nvSpPr>
          <p:spPr bwMode="auto">
            <a:xfrm>
              <a:off x="4150" y="2478"/>
              <a:ext cx="45" cy="1134"/>
            </a:xfrm>
            <a:prstGeom prst="rect">
              <a:avLst/>
            </a:prstGeom>
            <a:gradFill rotWithShape="1">
              <a:gsLst>
                <a:gs pos="0">
                  <a:srgbClr val="765E76"/>
                </a:gs>
                <a:gs pos="50000">
                  <a:srgbClr val="FFCCFF"/>
                </a:gs>
                <a:gs pos="100000">
                  <a:srgbClr val="765E76"/>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08" name="Rectangle 10"/>
            <p:cNvSpPr>
              <a:spLocks noChangeArrowheads="1"/>
            </p:cNvSpPr>
            <p:nvPr/>
          </p:nvSpPr>
          <p:spPr bwMode="auto">
            <a:xfrm>
              <a:off x="3605" y="2432"/>
              <a:ext cx="590" cy="46"/>
            </a:xfrm>
            <a:prstGeom prst="rect">
              <a:avLst/>
            </a:prstGeom>
            <a:gradFill rotWithShape="1">
              <a:gsLst>
                <a:gs pos="0">
                  <a:srgbClr val="765E76"/>
                </a:gs>
                <a:gs pos="50000">
                  <a:srgbClr val="FFCCFF"/>
                </a:gs>
                <a:gs pos="100000">
                  <a:srgbClr val="765E76"/>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09" name="Oval 11"/>
            <p:cNvSpPr>
              <a:spLocks noChangeArrowheads="1"/>
            </p:cNvSpPr>
            <p:nvPr/>
          </p:nvSpPr>
          <p:spPr bwMode="auto">
            <a:xfrm>
              <a:off x="3696" y="2432"/>
              <a:ext cx="136" cy="46"/>
            </a:xfrm>
            <a:prstGeom prst="ellipse">
              <a:avLst/>
            </a:prstGeom>
            <a:solidFill>
              <a:schemeClr val="bg1"/>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10" name="Line 12"/>
            <p:cNvSpPr>
              <a:spLocks noChangeShapeType="1"/>
            </p:cNvSpPr>
            <p:nvPr/>
          </p:nvSpPr>
          <p:spPr bwMode="auto">
            <a:xfrm>
              <a:off x="4150" y="2478"/>
              <a:ext cx="45" cy="1"/>
            </a:xfrm>
            <a:prstGeom prst="line">
              <a:avLst/>
            </a:prstGeom>
            <a:noFill/>
            <a:ln w="28575">
              <a:solidFill>
                <a:srgbClr val="FFCCFF"/>
              </a:solidFill>
              <a:round/>
            </a:ln>
            <a:extLst>
              <a:ext uri="{909E8E84-426E-40DD-AFC4-6F175D3DCCD1}">
                <a14:hiddenFill xmlns:a14="http://schemas.microsoft.com/office/drawing/2010/main">
                  <a:noFill/>
                </a14:hiddenFill>
              </a:ext>
            </a:extLst>
          </p:spPr>
          <p:txBody>
            <a:bodyPr wrap="none"/>
            <a:lstStyle/>
            <a:p>
              <a:endParaRPr lang="en-US" sz="1350"/>
            </a:p>
          </p:txBody>
        </p:sp>
      </p:grpSp>
      <p:grpSp>
        <p:nvGrpSpPr>
          <p:cNvPr id="19462" name="Group 13"/>
          <p:cNvGrpSpPr/>
          <p:nvPr/>
        </p:nvGrpSpPr>
        <p:grpSpPr bwMode="auto">
          <a:xfrm>
            <a:off x="7023497" y="1285875"/>
            <a:ext cx="1838325" cy="2430065"/>
            <a:chOff x="4013" y="572"/>
            <a:chExt cx="1544" cy="2041"/>
          </a:xfrm>
        </p:grpSpPr>
        <p:grpSp>
          <p:nvGrpSpPr>
            <p:cNvPr id="19500" name="Group 14"/>
            <p:cNvGrpSpPr/>
            <p:nvPr/>
          </p:nvGrpSpPr>
          <p:grpSpPr bwMode="auto">
            <a:xfrm>
              <a:off x="4559" y="572"/>
              <a:ext cx="590" cy="861"/>
              <a:chOff x="4649" y="709"/>
              <a:chExt cx="590" cy="861"/>
            </a:xfrm>
          </p:grpSpPr>
          <p:grpSp>
            <p:nvGrpSpPr>
              <p:cNvPr id="19503" name="Group 15"/>
              <p:cNvGrpSpPr/>
              <p:nvPr/>
            </p:nvGrpSpPr>
            <p:grpSpPr bwMode="auto">
              <a:xfrm>
                <a:off x="4649" y="709"/>
                <a:ext cx="590" cy="861"/>
                <a:chOff x="4649" y="709"/>
                <a:chExt cx="590" cy="861"/>
              </a:xfrm>
            </p:grpSpPr>
            <p:sp>
              <p:nvSpPr>
                <p:cNvPr id="19505" name="Freeform 16"/>
                <p:cNvSpPr/>
                <p:nvPr/>
              </p:nvSpPr>
              <p:spPr bwMode="auto">
                <a:xfrm>
                  <a:off x="4649" y="709"/>
                  <a:ext cx="590" cy="861"/>
                </a:xfrm>
                <a:custGeom>
                  <a:avLst/>
                  <a:gdLst>
                    <a:gd name="T0" fmla="*/ 0 w 590"/>
                    <a:gd name="T1" fmla="*/ 226 h 861"/>
                    <a:gd name="T2" fmla="*/ 0 w 590"/>
                    <a:gd name="T3" fmla="*/ 816 h 861"/>
                    <a:gd name="T4" fmla="*/ 13 w 590"/>
                    <a:gd name="T5" fmla="*/ 839 h 861"/>
                    <a:gd name="T6" fmla="*/ 45 w 590"/>
                    <a:gd name="T7" fmla="*/ 861 h 861"/>
                    <a:gd name="T8" fmla="*/ 544 w 590"/>
                    <a:gd name="T9" fmla="*/ 861 h 861"/>
                    <a:gd name="T10" fmla="*/ 571 w 590"/>
                    <a:gd name="T11" fmla="*/ 839 h 861"/>
                    <a:gd name="T12" fmla="*/ 590 w 590"/>
                    <a:gd name="T13" fmla="*/ 816 h 861"/>
                    <a:gd name="T14" fmla="*/ 590 w 590"/>
                    <a:gd name="T15" fmla="*/ 226 h 861"/>
                    <a:gd name="T16" fmla="*/ 363 w 590"/>
                    <a:gd name="T17" fmla="*/ 136 h 861"/>
                    <a:gd name="T18" fmla="*/ 363 w 590"/>
                    <a:gd name="T19" fmla="*/ 45 h 861"/>
                    <a:gd name="T20" fmla="*/ 408 w 590"/>
                    <a:gd name="T21" fmla="*/ 45 h 861"/>
                    <a:gd name="T22" fmla="*/ 408 w 590"/>
                    <a:gd name="T23" fmla="*/ 0 h 861"/>
                    <a:gd name="T24" fmla="*/ 181 w 590"/>
                    <a:gd name="T25" fmla="*/ 0 h 861"/>
                    <a:gd name="T26" fmla="*/ 181 w 590"/>
                    <a:gd name="T27" fmla="*/ 45 h 861"/>
                    <a:gd name="T28" fmla="*/ 227 w 590"/>
                    <a:gd name="T29" fmla="*/ 45 h 861"/>
                    <a:gd name="T30" fmla="*/ 227 w 590"/>
                    <a:gd name="T31" fmla="*/ 136 h 861"/>
                    <a:gd name="T32" fmla="*/ 0 w 590"/>
                    <a:gd name="T33" fmla="*/ 226 h 8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0"/>
                    <a:gd name="T52" fmla="*/ 0 h 861"/>
                    <a:gd name="T53" fmla="*/ 590 w 590"/>
                    <a:gd name="T54" fmla="*/ 861 h 8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0" h="861">
                      <a:moveTo>
                        <a:pt x="0" y="226"/>
                      </a:moveTo>
                      <a:lnTo>
                        <a:pt x="0" y="816"/>
                      </a:lnTo>
                      <a:lnTo>
                        <a:pt x="13" y="839"/>
                      </a:lnTo>
                      <a:lnTo>
                        <a:pt x="45" y="861"/>
                      </a:lnTo>
                      <a:lnTo>
                        <a:pt x="544" y="861"/>
                      </a:lnTo>
                      <a:lnTo>
                        <a:pt x="571" y="839"/>
                      </a:lnTo>
                      <a:lnTo>
                        <a:pt x="590" y="816"/>
                      </a:lnTo>
                      <a:lnTo>
                        <a:pt x="590" y="226"/>
                      </a:lnTo>
                      <a:lnTo>
                        <a:pt x="363" y="136"/>
                      </a:lnTo>
                      <a:lnTo>
                        <a:pt x="363" y="45"/>
                      </a:lnTo>
                      <a:lnTo>
                        <a:pt x="408" y="45"/>
                      </a:lnTo>
                      <a:lnTo>
                        <a:pt x="408" y="0"/>
                      </a:lnTo>
                      <a:lnTo>
                        <a:pt x="181" y="0"/>
                      </a:lnTo>
                      <a:lnTo>
                        <a:pt x="181" y="45"/>
                      </a:lnTo>
                      <a:lnTo>
                        <a:pt x="227" y="45"/>
                      </a:lnTo>
                      <a:lnTo>
                        <a:pt x="227" y="136"/>
                      </a:lnTo>
                      <a:lnTo>
                        <a:pt x="0" y="226"/>
                      </a:lnTo>
                      <a:close/>
                    </a:path>
                  </a:pathLst>
                </a:custGeom>
                <a:gradFill rotWithShape="1">
                  <a:gsLst>
                    <a:gs pos="0">
                      <a:srgbClr val="5E7676"/>
                    </a:gs>
                    <a:gs pos="50000">
                      <a:srgbClr val="CCFFFF"/>
                    </a:gs>
                    <a:gs pos="100000">
                      <a:srgbClr val="5E7676"/>
                    </a:gs>
                  </a:gsLst>
                  <a:lin ang="0" scaled="1"/>
                </a:gradFill>
                <a:ln w="9525">
                  <a:solidFill>
                    <a:schemeClr val="tx1"/>
                  </a:solidFill>
                  <a:round/>
                </a:ln>
              </p:spPr>
              <p:txBody>
                <a:bodyPr wrap="none"/>
                <a:lstStyle/>
                <a:p>
                  <a:endParaRPr lang="en-US" sz="1350"/>
                </a:p>
              </p:txBody>
            </p:sp>
            <p:sp>
              <p:nvSpPr>
                <p:cNvPr id="19506" name="Freeform 17"/>
                <p:cNvSpPr/>
                <p:nvPr/>
              </p:nvSpPr>
              <p:spPr bwMode="auto">
                <a:xfrm>
                  <a:off x="4662" y="1164"/>
                  <a:ext cx="564" cy="384"/>
                </a:xfrm>
                <a:custGeom>
                  <a:avLst/>
                  <a:gdLst>
                    <a:gd name="T0" fmla="*/ 0 w 564"/>
                    <a:gd name="T1" fmla="*/ 0 h 384"/>
                    <a:gd name="T2" fmla="*/ 0 w 564"/>
                    <a:gd name="T3" fmla="*/ 360 h 384"/>
                    <a:gd name="T4" fmla="*/ 72 w 564"/>
                    <a:gd name="T5" fmla="*/ 384 h 384"/>
                    <a:gd name="T6" fmla="*/ 504 w 564"/>
                    <a:gd name="T7" fmla="*/ 384 h 384"/>
                    <a:gd name="T8" fmla="*/ 564 w 564"/>
                    <a:gd name="T9" fmla="*/ 354 h 384"/>
                    <a:gd name="T10" fmla="*/ 564 w 564"/>
                    <a:gd name="T11" fmla="*/ 6 h 384"/>
                    <a:gd name="T12" fmla="*/ 0 w 564"/>
                    <a:gd name="T13" fmla="*/ 0 h 384"/>
                    <a:gd name="T14" fmla="*/ 0 60000 65536"/>
                    <a:gd name="T15" fmla="*/ 0 60000 65536"/>
                    <a:gd name="T16" fmla="*/ 0 60000 65536"/>
                    <a:gd name="T17" fmla="*/ 0 60000 65536"/>
                    <a:gd name="T18" fmla="*/ 0 60000 65536"/>
                    <a:gd name="T19" fmla="*/ 0 60000 65536"/>
                    <a:gd name="T20" fmla="*/ 0 60000 65536"/>
                    <a:gd name="T21" fmla="*/ 0 w 564"/>
                    <a:gd name="T22" fmla="*/ 0 h 384"/>
                    <a:gd name="T23" fmla="*/ 564 w 564"/>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 h="384">
                      <a:moveTo>
                        <a:pt x="0" y="0"/>
                      </a:moveTo>
                      <a:lnTo>
                        <a:pt x="0" y="360"/>
                      </a:lnTo>
                      <a:lnTo>
                        <a:pt x="72" y="384"/>
                      </a:lnTo>
                      <a:lnTo>
                        <a:pt x="504" y="384"/>
                      </a:lnTo>
                      <a:lnTo>
                        <a:pt x="564" y="354"/>
                      </a:lnTo>
                      <a:lnTo>
                        <a:pt x="564" y="6"/>
                      </a:lnTo>
                      <a:lnTo>
                        <a:pt x="0" y="0"/>
                      </a:lnTo>
                      <a:close/>
                    </a:path>
                  </a:pathLst>
                </a:custGeom>
                <a:solidFill>
                  <a:srgbClr val="660066"/>
                </a:solidFill>
                <a:ln w="9525">
                  <a:solidFill>
                    <a:schemeClr val="tx1"/>
                  </a:solidFill>
                  <a:round/>
                </a:ln>
              </p:spPr>
              <p:txBody>
                <a:bodyPr wrap="none"/>
                <a:lstStyle/>
                <a:p>
                  <a:endParaRPr lang="en-US" sz="1350"/>
                </a:p>
              </p:txBody>
            </p:sp>
          </p:grpSp>
          <p:sp>
            <p:nvSpPr>
              <p:cNvPr id="19504" name="Line 18"/>
              <p:cNvSpPr>
                <a:spLocks noChangeShapeType="1"/>
              </p:cNvSpPr>
              <p:nvPr/>
            </p:nvSpPr>
            <p:spPr bwMode="auto">
              <a:xfrm>
                <a:off x="4876" y="754"/>
                <a:ext cx="136" cy="1"/>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grpSp>
        <p:sp>
          <p:nvSpPr>
            <p:cNvPr id="19501" name="Rectangle 19"/>
            <p:cNvSpPr>
              <a:spLocks noChangeArrowheads="1"/>
            </p:cNvSpPr>
            <p:nvPr/>
          </p:nvSpPr>
          <p:spPr bwMode="auto">
            <a:xfrm>
              <a:off x="4013" y="2341"/>
              <a:ext cx="318" cy="272"/>
            </a:xfrm>
            <a:prstGeom prst="rect">
              <a:avLst/>
            </a:prstGeom>
            <a:gradFill rotWithShape="1">
              <a:gsLst>
                <a:gs pos="0">
                  <a:srgbClr val="5E5E00"/>
                </a:gs>
                <a:gs pos="50000">
                  <a:srgbClr val="CCCC00"/>
                </a:gs>
                <a:gs pos="100000">
                  <a:srgbClr val="5E5E00"/>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23572" name="Rectangle 20"/>
            <p:cNvSpPr>
              <a:spLocks noChangeArrowheads="1"/>
            </p:cNvSpPr>
            <p:nvPr/>
          </p:nvSpPr>
          <p:spPr bwMode="auto">
            <a:xfrm>
              <a:off x="4423" y="1434"/>
              <a:ext cx="1134" cy="227"/>
            </a:xfrm>
            <a:prstGeom prst="rect">
              <a:avLst/>
            </a:prstGeom>
            <a:gradFill rotWithShape="1">
              <a:gsLst>
                <a:gs pos="0">
                  <a:schemeClr val="folHlink">
                    <a:gamma/>
                    <a:shade val="46275"/>
                    <a:invGamma/>
                  </a:schemeClr>
                </a:gs>
                <a:gs pos="100000">
                  <a:schemeClr val="folHlink"/>
                </a:gs>
              </a:gsLst>
              <a:lin ang="0" scaled="1"/>
            </a:gradFill>
            <a:ln w="9525">
              <a:solidFill>
                <a:schemeClr val="folHlink"/>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grpSp>
      <p:grpSp>
        <p:nvGrpSpPr>
          <p:cNvPr id="19463" name="Group 21"/>
          <p:cNvGrpSpPr/>
          <p:nvPr/>
        </p:nvGrpSpPr>
        <p:grpSpPr bwMode="auto">
          <a:xfrm>
            <a:off x="6053138" y="4308871"/>
            <a:ext cx="2808685" cy="758429"/>
            <a:chOff x="3198" y="3111"/>
            <a:chExt cx="2359" cy="637"/>
          </a:xfrm>
        </p:grpSpPr>
        <p:grpSp>
          <p:nvGrpSpPr>
            <p:cNvPr id="19492" name="Group 22"/>
            <p:cNvGrpSpPr/>
            <p:nvPr/>
          </p:nvGrpSpPr>
          <p:grpSpPr bwMode="auto">
            <a:xfrm>
              <a:off x="3198" y="3112"/>
              <a:ext cx="907" cy="408"/>
              <a:chOff x="3651" y="3067"/>
              <a:chExt cx="907" cy="408"/>
            </a:xfrm>
          </p:grpSpPr>
          <p:sp>
            <p:nvSpPr>
              <p:cNvPr id="19495" name="Rectangle 23"/>
              <p:cNvSpPr>
                <a:spLocks noChangeArrowheads="1"/>
              </p:cNvSpPr>
              <p:nvPr/>
            </p:nvSpPr>
            <p:spPr bwMode="auto">
              <a:xfrm>
                <a:off x="4059" y="3430"/>
                <a:ext cx="499" cy="45"/>
              </a:xfrm>
              <a:prstGeom prst="rect">
                <a:avLst/>
              </a:prstGeom>
              <a:gradFill rotWithShape="1">
                <a:gsLst>
                  <a:gs pos="0">
                    <a:srgbClr val="47765E"/>
                  </a:gs>
                  <a:gs pos="50000">
                    <a:srgbClr val="99FFCC"/>
                  </a:gs>
                  <a:gs pos="100000">
                    <a:srgbClr val="47765E"/>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96" name="Rectangle 24"/>
              <p:cNvSpPr>
                <a:spLocks noChangeArrowheads="1"/>
              </p:cNvSpPr>
              <p:nvPr/>
            </p:nvSpPr>
            <p:spPr bwMode="auto">
              <a:xfrm>
                <a:off x="4014" y="3113"/>
                <a:ext cx="45" cy="362"/>
              </a:xfrm>
              <a:prstGeom prst="rect">
                <a:avLst/>
              </a:prstGeom>
              <a:gradFill rotWithShape="1">
                <a:gsLst>
                  <a:gs pos="0">
                    <a:srgbClr val="47765E"/>
                  </a:gs>
                  <a:gs pos="50000">
                    <a:srgbClr val="99FFCC"/>
                  </a:gs>
                  <a:gs pos="100000">
                    <a:srgbClr val="47765E"/>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97" name="Rectangle 25"/>
              <p:cNvSpPr>
                <a:spLocks noChangeArrowheads="1"/>
              </p:cNvSpPr>
              <p:nvPr/>
            </p:nvSpPr>
            <p:spPr bwMode="auto">
              <a:xfrm>
                <a:off x="3651" y="3067"/>
                <a:ext cx="408" cy="46"/>
              </a:xfrm>
              <a:prstGeom prst="rect">
                <a:avLst/>
              </a:prstGeom>
              <a:gradFill rotWithShape="1">
                <a:gsLst>
                  <a:gs pos="0">
                    <a:srgbClr val="47765E"/>
                  </a:gs>
                  <a:gs pos="50000">
                    <a:srgbClr val="99FFCC"/>
                  </a:gs>
                  <a:gs pos="100000">
                    <a:srgbClr val="47765E"/>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98" name="Line 26"/>
              <p:cNvSpPr>
                <a:spLocks noChangeShapeType="1"/>
              </p:cNvSpPr>
              <p:nvPr/>
            </p:nvSpPr>
            <p:spPr bwMode="auto">
              <a:xfrm>
                <a:off x="4014" y="3112"/>
                <a:ext cx="45" cy="1"/>
              </a:xfrm>
              <a:prstGeom prst="line">
                <a:avLst/>
              </a:prstGeom>
              <a:noFill/>
              <a:ln w="19050">
                <a:solidFill>
                  <a:srgbClr val="99FFCC"/>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9499" name="Line 27"/>
              <p:cNvSpPr>
                <a:spLocks noChangeShapeType="1"/>
              </p:cNvSpPr>
              <p:nvPr/>
            </p:nvSpPr>
            <p:spPr bwMode="auto">
              <a:xfrm>
                <a:off x="4059" y="3430"/>
                <a:ext cx="1" cy="45"/>
              </a:xfrm>
              <a:prstGeom prst="line">
                <a:avLst/>
              </a:prstGeom>
              <a:noFill/>
              <a:ln w="9525">
                <a:solidFill>
                  <a:srgbClr val="99FFCC"/>
                </a:solidFill>
                <a:round/>
              </a:ln>
              <a:extLst>
                <a:ext uri="{909E8E84-426E-40DD-AFC4-6F175D3DCCD1}">
                  <a14:hiddenFill xmlns:a14="http://schemas.microsoft.com/office/drawing/2010/main">
                    <a:noFill/>
                  </a14:hiddenFill>
                </a:ext>
              </a:extLst>
            </p:spPr>
            <p:txBody>
              <a:bodyPr wrap="none"/>
              <a:lstStyle/>
              <a:p>
                <a:endParaRPr lang="en-US" sz="1350"/>
              </a:p>
            </p:txBody>
          </p:sp>
        </p:grpSp>
        <p:sp>
          <p:nvSpPr>
            <p:cNvPr id="19493" name="Freeform 28"/>
            <p:cNvSpPr/>
            <p:nvPr/>
          </p:nvSpPr>
          <p:spPr bwMode="auto">
            <a:xfrm>
              <a:off x="3747" y="3111"/>
              <a:ext cx="806" cy="400"/>
            </a:xfrm>
            <a:custGeom>
              <a:avLst/>
              <a:gdLst>
                <a:gd name="T0" fmla="*/ 0 w 806"/>
                <a:gd name="T1" fmla="*/ 4 h 400"/>
                <a:gd name="T2" fmla="*/ 2 w 806"/>
                <a:gd name="T3" fmla="*/ 52 h 400"/>
                <a:gd name="T4" fmla="*/ 10 w 806"/>
                <a:gd name="T5" fmla="*/ 100 h 400"/>
                <a:gd name="T6" fmla="*/ 26 w 806"/>
                <a:gd name="T7" fmla="*/ 144 h 400"/>
                <a:gd name="T8" fmla="*/ 41 w 806"/>
                <a:gd name="T9" fmla="*/ 183 h 400"/>
                <a:gd name="T10" fmla="*/ 74 w 806"/>
                <a:gd name="T11" fmla="*/ 230 h 400"/>
                <a:gd name="T12" fmla="*/ 104 w 806"/>
                <a:gd name="T13" fmla="*/ 272 h 400"/>
                <a:gd name="T14" fmla="*/ 140 w 806"/>
                <a:gd name="T15" fmla="*/ 302 h 400"/>
                <a:gd name="T16" fmla="*/ 180 w 806"/>
                <a:gd name="T17" fmla="*/ 336 h 400"/>
                <a:gd name="T18" fmla="*/ 228 w 806"/>
                <a:gd name="T19" fmla="*/ 360 h 400"/>
                <a:gd name="T20" fmla="*/ 264 w 806"/>
                <a:gd name="T21" fmla="*/ 374 h 400"/>
                <a:gd name="T22" fmla="*/ 310 w 806"/>
                <a:gd name="T23" fmla="*/ 388 h 400"/>
                <a:gd name="T24" fmla="*/ 382 w 806"/>
                <a:gd name="T25" fmla="*/ 400 h 400"/>
                <a:gd name="T26" fmla="*/ 446 w 806"/>
                <a:gd name="T27" fmla="*/ 396 h 400"/>
                <a:gd name="T28" fmla="*/ 504 w 806"/>
                <a:gd name="T29" fmla="*/ 388 h 400"/>
                <a:gd name="T30" fmla="*/ 560 w 806"/>
                <a:gd name="T31" fmla="*/ 368 h 400"/>
                <a:gd name="T32" fmla="*/ 600 w 806"/>
                <a:gd name="T33" fmla="*/ 350 h 400"/>
                <a:gd name="T34" fmla="*/ 636 w 806"/>
                <a:gd name="T35" fmla="*/ 326 h 400"/>
                <a:gd name="T36" fmla="*/ 680 w 806"/>
                <a:gd name="T37" fmla="*/ 290 h 400"/>
                <a:gd name="T38" fmla="*/ 712 w 806"/>
                <a:gd name="T39" fmla="*/ 260 h 400"/>
                <a:gd name="T40" fmla="*/ 744 w 806"/>
                <a:gd name="T41" fmla="*/ 222 h 400"/>
                <a:gd name="T42" fmla="*/ 766 w 806"/>
                <a:gd name="T43" fmla="*/ 184 h 400"/>
                <a:gd name="T44" fmla="*/ 790 w 806"/>
                <a:gd name="T45" fmla="*/ 132 h 400"/>
                <a:gd name="T46" fmla="*/ 800 w 806"/>
                <a:gd name="T47" fmla="*/ 90 h 400"/>
                <a:gd name="T48" fmla="*/ 806 w 806"/>
                <a:gd name="T49" fmla="*/ 42 h 400"/>
                <a:gd name="T50" fmla="*/ 806 w 806"/>
                <a:gd name="T51" fmla="*/ 0 h 400"/>
                <a:gd name="T52" fmla="*/ 0 w 806"/>
                <a:gd name="T53" fmla="*/ 4 h 4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6"/>
                <a:gd name="T82" fmla="*/ 0 h 400"/>
                <a:gd name="T83" fmla="*/ 806 w 806"/>
                <a:gd name="T84" fmla="*/ 400 h 4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6" h="400">
                  <a:moveTo>
                    <a:pt x="0" y="4"/>
                  </a:moveTo>
                  <a:lnTo>
                    <a:pt x="2" y="52"/>
                  </a:lnTo>
                  <a:lnTo>
                    <a:pt x="10" y="100"/>
                  </a:lnTo>
                  <a:lnTo>
                    <a:pt x="26" y="144"/>
                  </a:lnTo>
                  <a:lnTo>
                    <a:pt x="41" y="183"/>
                  </a:lnTo>
                  <a:lnTo>
                    <a:pt x="74" y="230"/>
                  </a:lnTo>
                  <a:lnTo>
                    <a:pt x="104" y="272"/>
                  </a:lnTo>
                  <a:lnTo>
                    <a:pt x="140" y="302"/>
                  </a:lnTo>
                  <a:lnTo>
                    <a:pt x="180" y="336"/>
                  </a:lnTo>
                  <a:lnTo>
                    <a:pt x="228" y="360"/>
                  </a:lnTo>
                  <a:lnTo>
                    <a:pt x="264" y="374"/>
                  </a:lnTo>
                  <a:lnTo>
                    <a:pt x="310" y="388"/>
                  </a:lnTo>
                  <a:lnTo>
                    <a:pt x="382" y="400"/>
                  </a:lnTo>
                  <a:lnTo>
                    <a:pt x="446" y="396"/>
                  </a:lnTo>
                  <a:lnTo>
                    <a:pt x="504" y="388"/>
                  </a:lnTo>
                  <a:lnTo>
                    <a:pt x="560" y="368"/>
                  </a:lnTo>
                  <a:lnTo>
                    <a:pt x="600" y="350"/>
                  </a:lnTo>
                  <a:lnTo>
                    <a:pt x="636" y="326"/>
                  </a:lnTo>
                  <a:lnTo>
                    <a:pt x="680" y="290"/>
                  </a:lnTo>
                  <a:lnTo>
                    <a:pt x="712" y="260"/>
                  </a:lnTo>
                  <a:lnTo>
                    <a:pt x="744" y="222"/>
                  </a:lnTo>
                  <a:lnTo>
                    <a:pt x="766" y="184"/>
                  </a:lnTo>
                  <a:lnTo>
                    <a:pt x="790" y="132"/>
                  </a:lnTo>
                  <a:lnTo>
                    <a:pt x="800" y="90"/>
                  </a:lnTo>
                  <a:lnTo>
                    <a:pt x="806" y="42"/>
                  </a:lnTo>
                  <a:lnTo>
                    <a:pt x="806" y="0"/>
                  </a:lnTo>
                  <a:lnTo>
                    <a:pt x="0" y="4"/>
                  </a:lnTo>
                  <a:close/>
                </a:path>
              </a:pathLst>
            </a:custGeom>
            <a:solidFill>
              <a:srgbClr val="FF66FF"/>
            </a:solidFill>
            <a:ln w="9525">
              <a:solidFill>
                <a:srgbClr val="FF66FF"/>
              </a:solidFill>
              <a:round/>
            </a:ln>
          </p:spPr>
          <p:txBody>
            <a:bodyPr wrap="none"/>
            <a:lstStyle/>
            <a:p>
              <a:endParaRPr lang="en-US" sz="1350"/>
            </a:p>
          </p:txBody>
        </p:sp>
        <p:sp>
          <p:nvSpPr>
            <p:cNvPr id="23581" name="Rectangle 29"/>
            <p:cNvSpPr>
              <a:spLocks noChangeArrowheads="1"/>
            </p:cNvSpPr>
            <p:nvPr/>
          </p:nvSpPr>
          <p:spPr bwMode="auto">
            <a:xfrm>
              <a:off x="3289" y="3521"/>
              <a:ext cx="2268" cy="227"/>
            </a:xfrm>
            <a:prstGeom prst="rect">
              <a:avLst/>
            </a:prstGeom>
            <a:gradFill rotWithShape="1">
              <a:gsLst>
                <a:gs pos="0">
                  <a:schemeClr val="folHlink"/>
                </a:gs>
                <a:gs pos="100000">
                  <a:schemeClr val="folHlink">
                    <a:gamma/>
                    <a:shade val="46275"/>
                    <a:invGamma/>
                  </a:schemeClr>
                </a:gs>
              </a:gsLst>
              <a:lin ang="0" scaled="1"/>
            </a:gradFill>
            <a:ln w="9525">
              <a:solidFill>
                <a:schemeClr val="folHlink"/>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grpSp>
      <p:sp>
        <p:nvSpPr>
          <p:cNvPr id="23582" name="Rectangle 30"/>
          <p:cNvSpPr>
            <a:spLocks noChangeArrowheads="1"/>
          </p:cNvSpPr>
          <p:nvPr/>
        </p:nvSpPr>
        <p:spPr bwMode="auto">
          <a:xfrm>
            <a:off x="8499475" y="1339215"/>
            <a:ext cx="540385" cy="3702050"/>
          </a:xfrm>
          <a:prstGeom prst="rect">
            <a:avLst/>
          </a:prstGeom>
          <a:gradFill rotWithShape="1">
            <a:gsLst>
              <a:gs pos="0">
                <a:schemeClr val="folHlink"/>
              </a:gs>
              <a:gs pos="100000">
                <a:schemeClr val="folHlink">
                  <a:gamma/>
                  <a:shade val="46275"/>
                  <a:invGamma/>
                </a:schemeClr>
              </a:gs>
            </a:gsLst>
            <a:lin ang="5400000" scaled="1"/>
          </a:gradFill>
          <a:ln w="9525">
            <a:solidFill>
              <a:srgbClr val="969696"/>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graphicFrame>
        <p:nvGraphicFramePr>
          <p:cNvPr id="23583" name="Object 2"/>
          <p:cNvGraphicFramePr>
            <a:graphicFrameLocks noChangeAspect="1"/>
          </p:cNvGraphicFramePr>
          <p:nvPr/>
        </p:nvGraphicFramePr>
        <p:xfrm>
          <a:off x="5819775" y="4306490"/>
          <a:ext cx="123825" cy="123825"/>
        </p:xfrm>
        <a:graphic>
          <a:graphicData uri="http://schemas.openxmlformats.org/presentationml/2006/ole">
            <mc:AlternateContent xmlns:mc="http://schemas.openxmlformats.org/markup-compatibility/2006">
              <mc:Choice xmlns:v="urn:schemas-microsoft-com:vml" Requires="v">
                <p:oleObj spid="_x0000_s1040" name="SmartDraw" r:id="rId2" imgW="164465" imgH="164465" progId="SmartDraw.2">
                  <p:embed/>
                </p:oleObj>
              </mc:Choice>
              <mc:Fallback>
                <p:oleObj name="SmartDraw" r:id="rId2" imgW="164465" imgH="164465" progId="SmartDraw.2">
                  <p:embed/>
                  <p:pic>
                    <p:nvPicPr>
                      <p:cNvPr id="0" name="Picture 1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5" y="4306490"/>
                        <a:ext cx="123825" cy="123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466" name="Group 32"/>
          <p:cNvGrpSpPr/>
          <p:nvPr/>
        </p:nvGrpSpPr>
        <p:grpSpPr bwMode="auto">
          <a:xfrm>
            <a:off x="7241382" y="2080022"/>
            <a:ext cx="432197" cy="1997869"/>
            <a:chOff x="3606" y="1344"/>
            <a:chExt cx="363" cy="1678"/>
          </a:xfrm>
        </p:grpSpPr>
        <p:sp>
          <p:nvSpPr>
            <p:cNvPr id="19486" name="Rectangle 33"/>
            <p:cNvSpPr>
              <a:spLocks noChangeArrowheads="1"/>
            </p:cNvSpPr>
            <p:nvPr/>
          </p:nvSpPr>
          <p:spPr bwMode="auto">
            <a:xfrm>
              <a:off x="3606" y="1480"/>
              <a:ext cx="45" cy="1542"/>
            </a:xfrm>
            <a:prstGeom prst="rect">
              <a:avLst/>
            </a:prstGeom>
            <a:gradFill rotWithShape="1">
              <a:gsLst>
                <a:gs pos="0">
                  <a:srgbClr val="76765E"/>
                </a:gs>
                <a:gs pos="50000">
                  <a:srgbClr val="FFFFCC"/>
                </a:gs>
                <a:gs pos="100000">
                  <a:srgbClr val="76765E"/>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87" name="Rectangle 34"/>
            <p:cNvSpPr>
              <a:spLocks noChangeArrowheads="1"/>
            </p:cNvSpPr>
            <p:nvPr/>
          </p:nvSpPr>
          <p:spPr bwMode="auto">
            <a:xfrm>
              <a:off x="3606" y="1434"/>
              <a:ext cx="363" cy="46"/>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88" name="Line 35"/>
            <p:cNvSpPr>
              <a:spLocks noChangeShapeType="1"/>
            </p:cNvSpPr>
            <p:nvPr/>
          </p:nvSpPr>
          <p:spPr bwMode="auto">
            <a:xfrm>
              <a:off x="3606" y="1480"/>
              <a:ext cx="45" cy="1"/>
            </a:xfrm>
            <a:prstGeom prst="line">
              <a:avLst/>
            </a:prstGeom>
            <a:noFill/>
            <a:ln w="19050">
              <a:solidFill>
                <a:srgbClr val="FFFFCC"/>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23588" name="Rectangle 36"/>
            <p:cNvSpPr>
              <a:spLocks noChangeArrowheads="1"/>
            </p:cNvSpPr>
            <p:nvPr/>
          </p:nvSpPr>
          <p:spPr bwMode="auto">
            <a:xfrm>
              <a:off x="3696" y="1434"/>
              <a:ext cx="137" cy="46"/>
            </a:xfrm>
            <a:prstGeom prst="rect">
              <a:avLst/>
            </a:prstGeom>
            <a:gradFill rotWithShape="1">
              <a:gsLst>
                <a:gs pos="0">
                  <a:schemeClr val="tx2"/>
                </a:gs>
                <a:gs pos="50000">
                  <a:schemeClr val="tx2">
                    <a:gamma/>
                    <a:tint val="0"/>
                    <a:invGamma/>
                  </a:schemeClr>
                </a:gs>
                <a:gs pos="100000">
                  <a:schemeClr val="tx2"/>
                </a:gs>
              </a:gsLst>
              <a:lin ang="5400000" scaled="1"/>
            </a:gradFill>
            <a:ln w="9525">
              <a:solidFill>
                <a:schemeClr val="tx1"/>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sp>
          <p:nvSpPr>
            <p:cNvPr id="23589" name="Rectangle 37"/>
            <p:cNvSpPr>
              <a:spLocks noChangeArrowheads="1"/>
            </p:cNvSpPr>
            <p:nvPr/>
          </p:nvSpPr>
          <p:spPr bwMode="auto">
            <a:xfrm>
              <a:off x="3742" y="1389"/>
              <a:ext cx="45" cy="45"/>
            </a:xfrm>
            <a:prstGeom prst="rect">
              <a:avLst/>
            </a:prstGeom>
            <a:gradFill rotWithShape="1">
              <a:gsLst>
                <a:gs pos="0">
                  <a:schemeClr val="tx2"/>
                </a:gs>
                <a:gs pos="50000">
                  <a:schemeClr val="tx2">
                    <a:gamma/>
                    <a:tint val="0"/>
                    <a:invGamma/>
                  </a:schemeClr>
                </a:gs>
                <a:gs pos="100000">
                  <a:schemeClr val="tx2"/>
                </a:gs>
              </a:gsLst>
              <a:lin ang="0" scaled="1"/>
            </a:gradFill>
            <a:ln w="9525">
              <a:solidFill>
                <a:schemeClr val="tx1"/>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sp>
          <p:nvSpPr>
            <p:cNvPr id="23590" name="Rectangle 38"/>
            <p:cNvSpPr>
              <a:spLocks noChangeArrowheads="1"/>
            </p:cNvSpPr>
            <p:nvPr/>
          </p:nvSpPr>
          <p:spPr bwMode="auto">
            <a:xfrm>
              <a:off x="3651" y="1344"/>
              <a:ext cx="227" cy="45"/>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grpSp>
      <p:graphicFrame>
        <p:nvGraphicFramePr>
          <p:cNvPr id="23591" name="Object 3"/>
          <p:cNvGraphicFramePr>
            <a:graphicFrameLocks noChangeAspect="1"/>
          </p:cNvGraphicFramePr>
          <p:nvPr/>
        </p:nvGraphicFramePr>
        <p:xfrm>
          <a:off x="7200900" y="4068365"/>
          <a:ext cx="123825" cy="123825"/>
        </p:xfrm>
        <a:graphic>
          <a:graphicData uri="http://schemas.openxmlformats.org/presentationml/2006/ole">
            <mc:AlternateContent xmlns:mc="http://schemas.openxmlformats.org/markup-compatibility/2006">
              <mc:Choice xmlns:v="urn:schemas-microsoft-com:vml" Requires="v">
                <p:oleObj spid="_x0000_s1041" name="SmartDraw" r:id="rId4" imgW="164465" imgH="164465" progId="SmartDraw.2">
                  <p:embed/>
                </p:oleObj>
              </mc:Choice>
              <mc:Fallback>
                <p:oleObj name="SmartDraw" r:id="rId4" imgW="164465" imgH="164465" progId="SmartDraw.2">
                  <p:embed/>
                  <p:pic>
                    <p:nvPicPr>
                      <p:cNvPr id="0" name="Picture 10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900" y="4068365"/>
                        <a:ext cx="123825"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8" name="Text Box 40"/>
          <p:cNvSpPr txBox="1">
            <a:spLocks noChangeArrowheads="1"/>
          </p:cNvSpPr>
          <p:nvPr/>
        </p:nvSpPr>
        <p:spPr bwMode="auto">
          <a:xfrm>
            <a:off x="4731385" y="2834640"/>
            <a:ext cx="132905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500" b="1" dirty="0" err="1">
                <a:solidFill>
                  <a:schemeClr val="tx2"/>
                </a:solidFill>
                <a:cs typeface="Calibri" panose="020F0502020204030204" pitchFamily="34" charset="0"/>
              </a:rPr>
              <a:t>Các</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yếu</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tố</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môi</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trường</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cần</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cho</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sự</a:t>
            </a:r>
            <a:r>
              <a:rPr lang="en-US" altLang="en-US" sz="1500" b="1" dirty="0">
                <a:solidFill>
                  <a:schemeClr val="tx2"/>
                </a:solidFill>
                <a:cs typeface="Calibri" panose="020F0502020204030204" pitchFamily="34" charset="0"/>
              </a:rPr>
              <a:t> ST </a:t>
            </a:r>
            <a:r>
              <a:rPr lang="en-US" altLang="en-US" sz="1500" b="1" dirty="0" err="1">
                <a:solidFill>
                  <a:schemeClr val="tx2"/>
                </a:solidFill>
                <a:cs typeface="Calibri" panose="020F0502020204030204" pitchFamily="34" charset="0"/>
              </a:rPr>
              <a:t>của</a:t>
            </a:r>
            <a:r>
              <a:rPr lang="en-US" altLang="en-US" sz="1500" b="1" dirty="0">
                <a:solidFill>
                  <a:schemeClr val="tx2"/>
                </a:solidFill>
                <a:cs typeface="Calibri" panose="020F0502020204030204" pitchFamily="34" charset="0"/>
              </a:rPr>
              <a:t> VSV</a:t>
            </a:r>
            <a:endParaRPr lang="en-US" altLang="en-US" sz="1500" b="1" dirty="0">
              <a:solidFill>
                <a:schemeClr val="tx2"/>
              </a:solidFill>
              <a:cs typeface="Calibri" panose="020F0502020204030204" pitchFamily="34" charset="0"/>
            </a:endParaRPr>
          </a:p>
        </p:txBody>
      </p:sp>
      <p:sp>
        <p:nvSpPr>
          <p:cNvPr id="19469" name="Text Box 41"/>
          <p:cNvSpPr txBox="1">
            <a:spLocks noChangeArrowheads="1"/>
          </p:cNvSpPr>
          <p:nvPr/>
        </p:nvSpPr>
        <p:spPr bwMode="auto">
          <a:xfrm>
            <a:off x="6854429" y="1032271"/>
            <a:ext cx="102870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a:solidFill>
                  <a:schemeClr val="tx2"/>
                </a:solidFill>
                <a:cs typeface="Calibri" panose="020F0502020204030204" pitchFamily="34" charset="0"/>
              </a:rPr>
              <a:t> MT dinh dưỡng</a:t>
            </a:r>
            <a:endParaRPr lang="en-US" altLang="en-US" sz="1500" b="1">
              <a:solidFill>
                <a:schemeClr val="tx2"/>
              </a:solidFill>
              <a:cs typeface="Calibri" panose="020F0502020204030204" pitchFamily="34" charset="0"/>
            </a:endParaRPr>
          </a:p>
        </p:txBody>
      </p:sp>
      <p:sp>
        <p:nvSpPr>
          <p:cNvPr id="19470" name="Text Box 42"/>
          <p:cNvSpPr txBox="1">
            <a:spLocks noChangeArrowheads="1"/>
          </p:cNvSpPr>
          <p:nvPr/>
        </p:nvSpPr>
        <p:spPr bwMode="auto">
          <a:xfrm>
            <a:off x="7779544" y="4027884"/>
            <a:ext cx="789385" cy="7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a:solidFill>
                  <a:schemeClr val="tx2"/>
                </a:solidFill>
                <a:cs typeface="Calibri" panose="020F0502020204030204" pitchFamily="34" charset="0"/>
              </a:rPr>
              <a:t>Bình nuôi cấy</a:t>
            </a:r>
            <a:endParaRPr lang="en-US" altLang="en-US" sz="1500" b="1">
              <a:solidFill>
                <a:schemeClr val="tx2"/>
              </a:solidFill>
              <a:cs typeface="Calibri" panose="020F0502020204030204" pitchFamily="34" charset="0"/>
            </a:endParaRPr>
          </a:p>
        </p:txBody>
      </p:sp>
      <p:sp>
        <p:nvSpPr>
          <p:cNvPr id="23595" name="Rectangle 43"/>
          <p:cNvSpPr>
            <a:spLocks noChangeArrowheads="1"/>
          </p:cNvSpPr>
          <p:nvPr/>
        </p:nvSpPr>
        <p:spPr bwMode="auto">
          <a:xfrm>
            <a:off x="5620941" y="4633912"/>
            <a:ext cx="540544" cy="43219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sp>
        <p:nvSpPr>
          <p:cNvPr id="19472" name="Line 44"/>
          <p:cNvSpPr>
            <a:spLocks noChangeShapeType="1"/>
          </p:cNvSpPr>
          <p:nvPr/>
        </p:nvSpPr>
        <p:spPr bwMode="auto">
          <a:xfrm>
            <a:off x="7315201" y="1620440"/>
            <a:ext cx="250031" cy="31313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597" name="Line 45"/>
          <p:cNvSpPr>
            <a:spLocks noChangeShapeType="1"/>
          </p:cNvSpPr>
          <p:nvPr/>
        </p:nvSpPr>
        <p:spPr bwMode="auto">
          <a:xfrm>
            <a:off x="6053138" y="3176588"/>
            <a:ext cx="323850" cy="53578"/>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598" name="Line 46"/>
          <p:cNvSpPr>
            <a:spLocks noChangeShapeType="1"/>
          </p:cNvSpPr>
          <p:nvPr/>
        </p:nvSpPr>
        <p:spPr bwMode="auto">
          <a:xfrm flipV="1">
            <a:off x="6161485" y="3283744"/>
            <a:ext cx="215503" cy="54769"/>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599" name="Line 47"/>
          <p:cNvSpPr>
            <a:spLocks noChangeShapeType="1"/>
          </p:cNvSpPr>
          <p:nvPr/>
        </p:nvSpPr>
        <p:spPr bwMode="auto">
          <a:xfrm flipV="1">
            <a:off x="7943851" y="3338512"/>
            <a:ext cx="107156" cy="16192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600" name="Line 48"/>
          <p:cNvSpPr>
            <a:spLocks noChangeShapeType="1"/>
          </p:cNvSpPr>
          <p:nvPr/>
        </p:nvSpPr>
        <p:spPr bwMode="auto">
          <a:xfrm flipV="1">
            <a:off x="7997428" y="3445668"/>
            <a:ext cx="108347" cy="10834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19477" name="Text Box 49"/>
          <p:cNvSpPr txBox="1">
            <a:spLocks noChangeArrowheads="1"/>
          </p:cNvSpPr>
          <p:nvPr/>
        </p:nvSpPr>
        <p:spPr bwMode="auto">
          <a:xfrm>
            <a:off x="4767580" y="3996055"/>
            <a:ext cx="661670" cy="7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a:solidFill>
                  <a:schemeClr val="tx2"/>
                </a:solidFill>
                <a:cs typeface="Calibri" panose="020F0502020204030204" pitchFamily="34" charset="0"/>
              </a:rPr>
              <a:t>Dịch nuôi cấy</a:t>
            </a:r>
            <a:endParaRPr lang="en-US" altLang="en-US" sz="1500" b="1">
              <a:solidFill>
                <a:schemeClr val="tx2"/>
              </a:solidFill>
              <a:cs typeface="Calibri" panose="020F0502020204030204" pitchFamily="34" charset="0"/>
            </a:endParaRPr>
          </a:p>
        </p:txBody>
      </p:sp>
      <p:sp>
        <p:nvSpPr>
          <p:cNvPr id="19478" name="Line 50"/>
          <p:cNvSpPr>
            <a:spLocks noChangeShapeType="1"/>
          </p:cNvSpPr>
          <p:nvPr/>
        </p:nvSpPr>
        <p:spPr bwMode="auto">
          <a:xfrm flipH="1">
            <a:off x="5429250" y="4323159"/>
            <a:ext cx="34290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603" name="AutoShape 51"/>
          <p:cNvSpPr>
            <a:spLocks noChangeArrowheads="1"/>
          </p:cNvSpPr>
          <p:nvPr/>
        </p:nvSpPr>
        <p:spPr bwMode="auto">
          <a:xfrm>
            <a:off x="457200" y="613410"/>
            <a:ext cx="2869565" cy="594360"/>
          </a:xfrm>
          <a:prstGeom prst="foldedCorner">
            <a:avLst>
              <a:gd name="adj" fmla="val 12500"/>
            </a:avLst>
          </a:prstGeom>
          <a:noFill/>
          <a:ln w="9525">
            <a:noFill/>
            <a:round/>
          </a:ln>
          <a:effectLst/>
        </p:spPr>
        <p:txBody>
          <a:bodyPr wrap="none" anchor="ctr"/>
          <a:lstStyle/>
          <a:p>
            <a:pPr>
              <a:defRPr/>
            </a:pPr>
            <a:endParaRPr lang="en-US" sz="3200"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a:p>
            <a:pPr>
              <a:spcBef>
                <a:spcPct val="50000"/>
              </a:spcBef>
              <a:defRPr/>
            </a:pPr>
            <a:r>
              <a:rPr lang="en-US" sz="3200" b="1" dirty="0">
                <a:gradFill>
                  <a:gsLst>
                    <a:gs pos="0">
                      <a:srgbClr val="007BD3"/>
                    </a:gs>
                    <a:gs pos="100000">
                      <a:srgbClr val="034373"/>
                    </a:gs>
                  </a:gsLst>
                  <a:lin scaled="0"/>
                </a:gradFill>
                <a:latin typeface="Calibri" panose="020F0502020204030204" pitchFamily="34" charset="0"/>
                <a:cs typeface="Calibri" panose="020F0502020204030204" pitchFamily="34" charset="0"/>
              </a:rPr>
              <a:t>2. </a:t>
            </a:r>
            <a:r>
              <a:rPr lang="en-US" sz="3200" b="1" dirty="0" err="1">
                <a:gradFill>
                  <a:gsLst>
                    <a:gs pos="0">
                      <a:srgbClr val="007BD3"/>
                    </a:gs>
                    <a:gs pos="100000">
                      <a:srgbClr val="034373"/>
                    </a:gs>
                  </a:gsLst>
                  <a:lin scaled="0"/>
                </a:gradFill>
                <a:latin typeface="Calibri" panose="020F0502020204030204" pitchFamily="34" charset="0"/>
                <a:cs typeface="Calibri" panose="020F0502020204030204" pitchFamily="34" charset="0"/>
              </a:rPr>
              <a:t>Nuôi</a:t>
            </a:r>
            <a:r>
              <a:rPr lang="en-US" sz="3200" b="1"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3200" b="1" dirty="0" err="1">
                <a:gradFill>
                  <a:gsLst>
                    <a:gs pos="0">
                      <a:srgbClr val="007BD3"/>
                    </a:gs>
                    <a:gs pos="100000">
                      <a:srgbClr val="034373"/>
                    </a:gs>
                  </a:gsLst>
                  <a:lin scaled="0"/>
                </a:gradFill>
                <a:latin typeface="Calibri" panose="020F0502020204030204" pitchFamily="34" charset="0"/>
                <a:cs typeface="Calibri" panose="020F0502020204030204" pitchFamily="34" charset="0"/>
              </a:rPr>
              <a:t>cấy</a:t>
            </a:r>
            <a:r>
              <a:rPr lang="en-US" sz="3200" b="1"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3200" b="1" dirty="0" err="1">
                <a:gradFill>
                  <a:gsLst>
                    <a:gs pos="0">
                      <a:srgbClr val="007BD3"/>
                    </a:gs>
                    <a:gs pos="100000">
                      <a:srgbClr val="034373"/>
                    </a:gs>
                  </a:gsLst>
                  <a:lin scaled="0"/>
                </a:gradFill>
                <a:latin typeface="Calibri" panose="020F0502020204030204" pitchFamily="34" charset="0"/>
                <a:cs typeface="Calibri" panose="020F0502020204030204" pitchFamily="34" charset="0"/>
              </a:rPr>
              <a:t>liên</a:t>
            </a:r>
            <a:r>
              <a:rPr lang="en-US" sz="3200" b="1"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3200" b="1" dirty="0" err="1">
                <a:gradFill>
                  <a:gsLst>
                    <a:gs pos="0">
                      <a:srgbClr val="007BD3"/>
                    </a:gs>
                    <a:gs pos="100000">
                      <a:srgbClr val="034373"/>
                    </a:gs>
                  </a:gsLst>
                  <a:lin scaled="0"/>
                </a:gradFill>
                <a:latin typeface="Calibri" panose="020F0502020204030204" pitchFamily="34" charset="0"/>
                <a:cs typeface="Calibri" panose="020F0502020204030204" pitchFamily="34" charset="0"/>
              </a:rPr>
              <a:t>tục</a:t>
            </a:r>
            <a:endParaRPr lang="en-US" sz="3200" b="1"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a:p>
            <a:pPr>
              <a:buFont typeface="Wingdings" panose="05000000000000000000" pitchFamily="2" charset="2"/>
              <a:buNone/>
              <a:defRPr/>
            </a:pPr>
            <a:endParaRPr lang="en-US" sz="3200" b="1" dirty="0">
              <a:gradFill>
                <a:gsLst>
                  <a:gs pos="0">
                    <a:srgbClr val="007BD3"/>
                  </a:gs>
                  <a:gs pos="100000">
                    <a:srgbClr val="034373"/>
                  </a:gs>
                </a:gsLst>
                <a:lin scaled="0"/>
              </a:gra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23604" name="Rectangle 52"/>
          <p:cNvSpPr>
            <a:spLocks noChangeArrowheads="1"/>
          </p:cNvSpPr>
          <p:nvPr/>
        </p:nvSpPr>
        <p:spPr bwMode="auto">
          <a:xfrm flipH="1">
            <a:off x="206375" y="1397635"/>
            <a:ext cx="4329430" cy="334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Tx/>
              <a:buNone/>
            </a:pPr>
            <a:endParaRPr lang="en-US" altLang="en-US" sz="2400" dirty="0">
              <a:latin typeface="Arial" panose="020B0604020202020204" pitchFamily="34" charset="0"/>
            </a:endParaRPr>
          </a:p>
          <a:p>
            <a:pPr>
              <a:spcBef>
                <a:spcPct val="0"/>
              </a:spcBef>
              <a:buFontTx/>
              <a:buNone/>
            </a:pPr>
            <a:endParaRPr lang="en-US" altLang="en-US" sz="2800" b="1" dirty="0">
              <a:cs typeface="Calibri" panose="020F0502020204030204" pitchFamily="34" charset="0"/>
            </a:endParaRPr>
          </a:p>
        </p:txBody>
      </p:sp>
      <p:sp>
        <p:nvSpPr>
          <p:cNvPr id="19481" name="Text Box 53"/>
          <p:cNvSpPr txBox="1">
            <a:spLocks noChangeArrowheads="1"/>
          </p:cNvSpPr>
          <p:nvPr/>
        </p:nvSpPr>
        <p:spPr bwMode="auto">
          <a:xfrm>
            <a:off x="7443787" y="2746771"/>
            <a:ext cx="1081088"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a:solidFill>
                  <a:schemeClr val="tx2"/>
                </a:solidFill>
                <a:cs typeface="Calibri" panose="020F0502020204030204" pitchFamily="34" charset="0"/>
              </a:rPr>
              <a:t>Không khí đi ra</a:t>
            </a:r>
            <a:endParaRPr lang="en-US" altLang="en-US" sz="1500" b="1">
              <a:solidFill>
                <a:schemeClr val="tx2"/>
              </a:solidFill>
              <a:cs typeface="Calibri" panose="020F0502020204030204" pitchFamily="34" charset="0"/>
            </a:endParaRPr>
          </a:p>
        </p:txBody>
      </p:sp>
      <p:sp>
        <p:nvSpPr>
          <p:cNvPr id="19482" name="Rectangle 54"/>
          <p:cNvSpPr>
            <a:spLocks noChangeArrowheads="1"/>
          </p:cNvSpPr>
          <p:nvPr/>
        </p:nvSpPr>
        <p:spPr bwMode="auto">
          <a:xfrm>
            <a:off x="5886450" y="4306490"/>
            <a:ext cx="657225" cy="57150"/>
          </a:xfrm>
          <a:prstGeom prst="rect">
            <a:avLst/>
          </a:prstGeom>
          <a:gradFill rotWithShape="1">
            <a:gsLst>
              <a:gs pos="0">
                <a:srgbClr val="47765E"/>
              </a:gs>
              <a:gs pos="50000">
                <a:srgbClr val="99FFCC"/>
              </a:gs>
              <a:gs pos="100000">
                <a:srgbClr val="47765E"/>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83" name="Line 55"/>
          <p:cNvSpPr>
            <a:spLocks noChangeShapeType="1"/>
          </p:cNvSpPr>
          <p:nvPr/>
        </p:nvSpPr>
        <p:spPr bwMode="auto">
          <a:xfrm>
            <a:off x="3346848" y="3788569"/>
            <a:ext cx="53578" cy="1190"/>
          </a:xfrm>
          <a:prstGeom prst="line">
            <a:avLst/>
          </a:prstGeom>
          <a:noFill/>
          <a:ln w="19050">
            <a:solidFill>
              <a:srgbClr val="99FFCC"/>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9484" name="Line 56"/>
          <p:cNvSpPr>
            <a:spLocks noChangeShapeType="1"/>
          </p:cNvSpPr>
          <p:nvPr/>
        </p:nvSpPr>
        <p:spPr bwMode="auto">
          <a:xfrm>
            <a:off x="3400425" y="4167188"/>
            <a:ext cx="1191" cy="53578"/>
          </a:xfrm>
          <a:prstGeom prst="line">
            <a:avLst/>
          </a:prstGeom>
          <a:noFill/>
          <a:ln w="9525">
            <a:solidFill>
              <a:srgbClr val="99FFCC"/>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9485" name="Rectangle 57"/>
          <p:cNvSpPr>
            <a:spLocks noChangeArrowheads="1"/>
          </p:cNvSpPr>
          <p:nvPr/>
        </p:nvSpPr>
        <p:spPr bwMode="auto">
          <a:xfrm>
            <a:off x="7015163" y="3392090"/>
            <a:ext cx="400050" cy="342900"/>
          </a:xfrm>
          <a:prstGeom prst="rect">
            <a:avLst/>
          </a:prstGeom>
          <a:solidFill>
            <a:srgbClr val="666633"/>
          </a:solidFill>
          <a:ln w="9525">
            <a:solidFill>
              <a:srgbClr val="666633"/>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3" name="Title 1"/>
          <p:cNvSpPr txBox="1"/>
          <p:nvPr/>
        </p:nvSpPr>
        <p:spPr>
          <a:xfrm>
            <a:off x="69215" y="118110"/>
            <a:ext cx="8576310" cy="654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b="1" dirty="0">
                <a:solidFill>
                  <a:srgbClr val="FF0000"/>
                </a:solidFill>
                <a:latin typeface="Calibri" panose="020F0502020204030204" pitchFamily="34" charset="0"/>
                <a:cs typeface="Calibri" panose="020F0502020204030204" pitchFamily="34" charset="0"/>
              </a:rPr>
              <a:t>II. SỰ SINH TRƯỞNG CỦA QUẦN THỂ VI KHUẨN:</a:t>
            </a:r>
            <a:endParaRPr lang="en-US" dirty="0">
              <a:solidFill>
                <a:srgbClr val="FF0000"/>
              </a:solidFill>
              <a:latin typeface="Calibri" panose="020F0502020204030204" pitchFamily="34" charset="0"/>
              <a:cs typeface="Calibri" panose="020F0502020204030204" pitchFamily="34" charset="0"/>
            </a:endParaRPr>
          </a:p>
        </p:txBody>
      </p:sp>
      <p:sp>
        <p:nvSpPr>
          <p:cNvPr id="4" name="Oval 3"/>
          <p:cNvSpPr/>
          <p:nvPr/>
        </p:nvSpPr>
        <p:spPr>
          <a:xfrm>
            <a:off x="57150" y="1504950"/>
            <a:ext cx="4610100" cy="1612265"/>
          </a:xfrm>
          <a:prstGeom prst="ellipse">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lvl="0" algn="just"/>
            <a:endParaRPr lang="en-US" sz="2800" dirty="0">
              <a:solidFill>
                <a:srgbClr val="00B050"/>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a:xfrm>
            <a:off x="6553200" y="4683760"/>
            <a:ext cx="2133600" cy="356870"/>
          </a:xfrm>
        </p:spPr>
        <p:txBody>
          <a:bodyPr/>
          <a:lstStyle/>
          <a:p>
            <a:pPr>
              <a:defRPr/>
            </a:pPr>
            <a:fld id="{4F62361B-F2CD-41E6-8C98-41C9920F589C}" type="slidenum">
              <a:rPr lang="en-US" smtClean="0"/>
            </a:fld>
            <a:endParaRPr lang="en-US"/>
          </a:p>
        </p:txBody>
      </p:sp>
      <p:sp>
        <p:nvSpPr>
          <p:cNvPr id="5" name="Text Box 4"/>
          <p:cNvSpPr txBox="1"/>
          <p:nvPr/>
        </p:nvSpPr>
        <p:spPr>
          <a:xfrm>
            <a:off x="681990" y="1753235"/>
            <a:ext cx="3525520" cy="1109345"/>
          </a:xfrm>
          <a:prstGeom prst="rect">
            <a:avLst/>
          </a:prstGeom>
          <a:noFill/>
        </p:spPr>
        <p:txBody>
          <a:bodyPr wrap="square" rtlCol="0">
            <a:noAutofit/>
          </a:bodyPr>
          <a:lstStyle/>
          <a:p>
            <a:pPr lvl="0" algn="ctr"/>
            <a:r>
              <a:rPr lang="en-US" sz="2800" dirty="0" err="1">
                <a:solidFill>
                  <a:srgbClr val="00B050"/>
                </a:solidFill>
                <a:latin typeface="Calibri" panose="020F0502020204030204" pitchFamily="34" charset="0"/>
                <a:cs typeface="Calibri" panose="020F0502020204030204" pitchFamily="34" charset="0"/>
                <a:sym typeface="+mn-ea"/>
              </a:rPr>
              <a:t>Thế</a:t>
            </a:r>
            <a:r>
              <a:rPr lang="en-US" sz="2800" dirty="0">
                <a:solidFill>
                  <a:srgbClr val="00B050"/>
                </a:solidFill>
                <a:latin typeface="Calibri" panose="020F0502020204030204" pitchFamily="34" charset="0"/>
                <a:cs typeface="Calibri" panose="020F0502020204030204" pitchFamily="34" charset="0"/>
                <a:sym typeface="+mn-ea"/>
              </a:rPr>
              <a:t> </a:t>
            </a:r>
            <a:r>
              <a:rPr lang="en-US" sz="2800" dirty="0" err="1">
                <a:solidFill>
                  <a:srgbClr val="00B050"/>
                </a:solidFill>
                <a:latin typeface="Calibri" panose="020F0502020204030204" pitchFamily="34" charset="0"/>
                <a:cs typeface="Calibri" panose="020F0502020204030204" pitchFamily="34" charset="0"/>
                <a:sym typeface="+mn-ea"/>
              </a:rPr>
              <a:t>nào</a:t>
            </a:r>
            <a:r>
              <a:rPr lang="en-US" sz="2800" dirty="0">
                <a:solidFill>
                  <a:srgbClr val="00B050"/>
                </a:solidFill>
                <a:latin typeface="Calibri" panose="020F0502020204030204" pitchFamily="34" charset="0"/>
                <a:cs typeface="Calibri" panose="020F0502020204030204" pitchFamily="34" charset="0"/>
                <a:sym typeface="+mn-ea"/>
              </a:rPr>
              <a:t> </a:t>
            </a:r>
            <a:r>
              <a:rPr lang="en-US" sz="2800" dirty="0" err="1">
                <a:solidFill>
                  <a:srgbClr val="00B050"/>
                </a:solidFill>
                <a:latin typeface="Calibri" panose="020F0502020204030204" pitchFamily="34" charset="0"/>
                <a:cs typeface="Calibri" panose="020F0502020204030204" pitchFamily="34" charset="0"/>
                <a:sym typeface="+mn-ea"/>
              </a:rPr>
              <a:t>là</a:t>
            </a:r>
            <a:r>
              <a:rPr lang="en-US" sz="2800" dirty="0">
                <a:solidFill>
                  <a:srgbClr val="00B050"/>
                </a:solidFill>
                <a:latin typeface="Calibri" panose="020F0502020204030204" pitchFamily="34" charset="0"/>
                <a:cs typeface="Calibri" panose="020F0502020204030204" pitchFamily="34" charset="0"/>
                <a:sym typeface="+mn-ea"/>
              </a:rPr>
              <a:t> </a:t>
            </a:r>
            <a:r>
              <a:rPr lang="en-US" sz="2800" dirty="0" err="1">
                <a:solidFill>
                  <a:srgbClr val="00B050"/>
                </a:solidFill>
                <a:latin typeface="Calibri" panose="020F0502020204030204" pitchFamily="34" charset="0"/>
                <a:cs typeface="Calibri" panose="020F0502020204030204" pitchFamily="34" charset="0"/>
                <a:sym typeface="+mn-ea"/>
              </a:rPr>
              <a:t>môi</a:t>
            </a:r>
            <a:r>
              <a:rPr lang="en-US" sz="2800" dirty="0">
                <a:solidFill>
                  <a:srgbClr val="00B050"/>
                </a:solidFill>
                <a:latin typeface="Calibri" panose="020F0502020204030204" pitchFamily="34" charset="0"/>
                <a:cs typeface="Calibri" panose="020F0502020204030204" pitchFamily="34" charset="0"/>
                <a:sym typeface="+mn-ea"/>
              </a:rPr>
              <a:t> </a:t>
            </a:r>
            <a:r>
              <a:rPr lang="en-US" sz="2800" dirty="0" err="1">
                <a:solidFill>
                  <a:srgbClr val="00B050"/>
                </a:solidFill>
                <a:latin typeface="Calibri" panose="020F0502020204030204" pitchFamily="34" charset="0"/>
                <a:cs typeface="Calibri" panose="020F0502020204030204" pitchFamily="34" charset="0"/>
                <a:sym typeface="+mn-ea"/>
              </a:rPr>
              <a:t>trường</a:t>
            </a:r>
            <a:r>
              <a:rPr lang="en-US" sz="2800" dirty="0">
                <a:solidFill>
                  <a:srgbClr val="00B050"/>
                </a:solidFill>
                <a:latin typeface="Calibri" panose="020F0502020204030204" pitchFamily="34" charset="0"/>
                <a:cs typeface="Calibri" panose="020F0502020204030204" pitchFamily="34" charset="0"/>
                <a:sym typeface="+mn-ea"/>
              </a:rPr>
              <a:t> </a:t>
            </a:r>
            <a:endParaRPr lang="en-US" sz="2800" dirty="0">
              <a:solidFill>
                <a:srgbClr val="00B050"/>
              </a:solidFill>
              <a:latin typeface="Calibri" panose="020F0502020204030204" pitchFamily="34" charset="0"/>
              <a:cs typeface="Calibri" panose="020F0502020204030204" pitchFamily="34" charset="0"/>
            </a:endParaRPr>
          </a:p>
          <a:p>
            <a:pPr lvl="0" algn="ctr"/>
            <a:r>
              <a:rPr lang="en-US" sz="2800" dirty="0" err="1">
                <a:solidFill>
                  <a:srgbClr val="00B050"/>
                </a:solidFill>
                <a:latin typeface="Calibri" panose="020F0502020204030204" pitchFamily="34" charset="0"/>
                <a:cs typeface="Calibri" panose="020F0502020204030204" pitchFamily="34" charset="0"/>
                <a:sym typeface="+mn-ea"/>
              </a:rPr>
              <a:t>nuôi</a:t>
            </a:r>
            <a:r>
              <a:rPr lang="en-US" sz="2800" dirty="0">
                <a:solidFill>
                  <a:srgbClr val="00B050"/>
                </a:solidFill>
                <a:latin typeface="Calibri" panose="020F0502020204030204" pitchFamily="34" charset="0"/>
                <a:cs typeface="Calibri" panose="020F0502020204030204" pitchFamily="34" charset="0"/>
                <a:sym typeface="+mn-ea"/>
              </a:rPr>
              <a:t> </a:t>
            </a:r>
            <a:r>
              <a:rPr lang="en-US" sz="2800" dirty="0" err="1">
                <a:solidFill>
                  <a:srgbClr val="00B050"/>
                </a:solidFill>
                <a:latin typeface="Calibri" panose="020F0502020204030204" pitchFamily="34" charset="0"/>
                <a:cs typeface="Calibri" panose="020F0502020204030204" pitchFamily="34" charset="0"/>
                <a:sym typeface="+mn-ea"/>
              </a:rPr>
              <a:t>cấy</a:t>
            </a:r>
            <a:r>
              <a:rPr lang="en-US" sz="2800" dirty="0">
                <a:solidFill>
                  <a:srgbClr val="00B050"/>
                </a:solidFill>
                <a:latin typeface="Calibri" panose="020F0502020204030204" pitchFamily="34" charset="0"/>
                <a:cs typeface="Calibri" panose="020F0502020204030204" pitchFamily="34" charset="0"/>
                <a:sym typeface="+mn-ea"/>
              </a:rPr>
              <a:t> </a:t>
            </a:r>
            <a:r>
              <a:rPr lang="en-US" sz="2800" dirty="0" err="1">
                <a:solidFill>
                  <a:srgbClr val="00B050"/>
                </a:solidFill>
                <a:latin typeface="Calibri" panose="020F0502020204030204" pitchFamily="34" charset="0"/>
                <a:cs typeface="Calibri" panose="020F0502020204030204" pitchFamily="34" charset="0"/>
                <a:sym typeface="+mn-ea"/>
              </a:rPr>
              <a:t>liên</a:t>
            </a:r>
            <a:r>
              <a:rPr lang="en-US" sz="2800" dirty="0">
                <a:solidFill>
                  <a:srgbClr val="00B050"/>
                </a:solidFill>
                <a:latin typeface="Calibri" panose="020F0502020204030204" pitchFamily="34" charset="0"/>
                <a:cs typeface="Calibri" panose="020F0502020204030204" pitchFamily="34" charset="0"/>
                <a:sym typeface="+mn-ea"/>
              </a:rPr>
              <a:t> </a:t>
            </a:r>
            <a:r>
              <a:rPr lang="en-US" sz="2800" dirty="0" err="1">
                <a:solidFill>
                  <a:srgbClr val="00B050"/>
                </a:solidFill>
                <a:latin typeface="Calibri" panose="020F0502020204030204" pitchFamily="34" charset="0"/>
                <a:cs typeface="Calibri" panose="020F0502020204030204" pitchFamily="34" charset="0"/>
                <a:sym typeface="+mn-ea"/>
              </a:rPr>
              <a:t>tục</a:t>
            </a:r>
            <a:r>
              <a:rPr lang="en-US" sz="2800" dirty="0">
                <a:solidFill>
                  <a:srgbClr val="00B050"/>
                </a:solidFill>
                <a:latin typeface="Calibri" panose="020F0502020204030204" pitchFamily="34" charset="0"/>
                <a:cs typeface="Calibri" panose="020F0502020204030204" pitchFamily="34" charset="0"/>
                <a:sym typeface="+mn-ea"/>
              </a:rPr>
              <a:t>?</a:t>
            </a:r>
            <a:endParaRPr lang="en-US" sz="2800" dirty="0">
              <a:solidFill>
                <a:srgbClr val="00B050"/>
              </a:solidFill>
              <a:latin typeface="Calibri" panose="020F0502020204030204" pitchFamily="34" charset="0"/>
              <a:cs typeface="Calibri" panose="020F0502020204030204" pitchFamily="34" charset="0"/>
              <a:sym typeface="+mn-ea"/>
            </a:endParaRPr>
          </a:p>
        </p:txBody>
      </p:sp>
      <p:sp>
        <p:nvSpPr>
          <p:cNvPr id="6" name="Text Box 5"/>
          <p:cNvSpPr txBox="1"/>
          <p:nvPr/>
        </p:nvSpPr>
        <p:spPr>
          <a:xfrm>
            <a:off x="457200" y="1317625"/>
            <a:ext cx="3999865" cy="3061335"/>
          </a:xfrm>
          <a:prstGeom prst="rect">
            <a:avLst/>
          </a:prstGeom>
          <a:noFill/>
        </p:spPr>
        <p:txBody>
          <a:bodyPr wrap="square" rtlCol="0" anchor="t">
            <a:spAutoFit/>
          </a:bodyPr>
          <a:lstStyle/>
          <a:p>
            <a:pPr algn="just">
              <a:lnSpc>
                <a:spcPct val="115000"/>
              </a:lnSpc>
              <a:spcBef>
                <a:spcPts val="0"/>
              </a:spcBef>
              <a:spcAft>
                <a:spcPts val="0"/>
              </a:spcAft>
              <a:buFontTx/>
              <a:buNone/>
            </a:pPr>
            <a:r>
              <a:rPr lang="en-US" altLang="en-US" sz="2800" dirty="0" smtClean="0">
                <a:solidFill>
                  <a:schemeClr val="tx1"/>
                </a:solidFill>
                <a:latin typeface="Calibri" panose="020F0502020204030204" pitchFamily="34" charset="0"/>
                <a:cs typeface="Calibri" panose="020F0502020204030204" pitchFamily="34" charset="0"/>
                <a:sym typeface="+mn-ea"/>
              </a:rPr>
              <a:t> a. Khái niệm: </a:t>
            </a:r>
            <a:r>
              <a:rPr lang="en-US" altLang="en-US" sz="2800" dirty="0" err="1">
                <a:solidFill>
                  <a:schemeClr val="tx1"/>
                </a:solidFill>
                <a:latin typeface="Calibri" panose="020F0502020204030204" pitchFamily="34" charset="0"/>
                <a:cs typeface="Calibri" panose="020F0502020204030204" pitchFamily="34" charset="0"/>
                <a:sym typeface="+mn-ea"/>
              </a:rPr>
              <a:t>Môi</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trường</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nuôi</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cấy</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liên</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tục</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là</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môi</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trường</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luôn</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được</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bổ</a:t>
            </a:r>
            <a:r>
              <a:rPr lang="en-US" altLang="en-US" sz="2800" dirty="0">
                <a:solidFill>
                  <a:schemeClr val="tx1"/>
                </a:solidFill>
                <a:latin typeface="Calibri" panose="020F0502020204030204" pitchFamily="34" charset="0"/>
                <a:cs typeface="Calibri" panose="020F0502020204030204" pitchFamily="34" charset="0"/>
                <a:sym typeface="+mn-ea"/>
              </a:rPr>
              <a:t> sung </a:t>
            </a:r>
            <a:r>
              <a:rPr lang="en-US" altLang="en-US" sz="2800" dirty="0" err="1">
                <a:solidFill>
                  <a:schemeClr val="tx1"/>
                </a:solidFill>
                <a:latin typeface="Calibri" panose="020F0502020204030204" pitchFamily="34" charset="0"/>
                <a:cs typeface="Calibri" panose="020F0502020204030204" pitchFamily="34" charset="0"/>
                <a:sym typeface="+mn-ea"/>
              </a:rPr>
              <a:t>chất</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dinh</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dưỡng</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và</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lấy</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ra</a:t>
            </a:r>
            <a:r>
              <a:rPr lang="en-US" altLang="en-US" sz="2800" dirty="0">
                <a:solidFill>
                  <a:schemeClr val="tx1"/>
                </a:solidFill>
                <a:latin typeface="Calibri" panose="020F0502020204030204" pitchFamily="34" charset="0"/>
                <a:cs typeface="Calibri" panose="020F0502020204030204" pitchFamily="34" charset="0"/>
                <a:sym typeface="+mn-ea"/>
              </a:rPr>
              <a:t> 1 </a:t>
            </a:r>
            <a:r>
              <a:rPr lang="en-US" altLang="en-US" sz="2800" dirty="0" err="1">
                <a:solidFill>
                  <a:schemeClr val="tx1"/>
                </a:solidFill>
                <a:latin typeface="Calibri" panose="020F0502020204030204" pitchFamily="34" charset="0"/>
                <a:cs typeface="Calibri" panose="020F0502020204030204" pitchFamily="34" charset="0"/>
                <a:sym typeface="+mn-ea"/>
              </a:rPr>
              <a:t>lượng</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dịch</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nuôi</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cấy</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tương</a:t>
            </a:r>
            <a:r>
              <a:rPr lang="en-US" altLang="en-US" sz="2800" dirty="0">
                <a:solidFill>
                  <a:schemeClr val="tx1"/>
                </a:solidFill>
                <a:latin typeface="Calibri" panose="020F0502020204030204" pitchFamily="34" charset="0"/>
                <a:cs typeface="Calibri" panose="020F0502020204030204" pitchFamily="34" charset="0"/>
                <a:sym typeface="+mn-ea"/>
              </a:rPr>
              <a:t> </a:t>
            </a:r>
            <a:r>
              <a:rPr lang="en-US" altLang="en-US" sz="2800" dirty="0" err="1">
                <a:solidFill>
                  <a:schemeClr val="tx1"/>
                </a:solidFill>
                <a:latin typeface="Calibri" panose="020F0502020204030204" pitchFamily="34" charset="0"/>
                <a:cs typeface="Calibri" panose="020F0502020204030204" pitchFamily="34" charset="0"/>
                <a:sym typeface="+mn-ea"/>
              </a:rPr>
              <a:t>đương</a:t>
            </a:r>
            <a:r>
              <a:rPr lang="en-US" altLang="en-US" sz="2800" dirty="0">
                <a:solidFill>
                  <a:schemeClr val="tx1"/>
                </a:solidFill>
                <a:latin typeface="Calibri" panose="020F0502020204030204" pitchFamily="34" charset="0"/>
                <a:cs typeface="Calibri" panose="020F0502020204030204" pitchFamily="34" charset="0"/>
                <a:sym typeface="+mn-ea"/>
              </a:rPr>
              <a:t>.</a:t>
            </a:r>
            <a:endParaRPr lang="en-US" altLang="en-US" sz="2800" dirty="0">
              <a:solidFill>
                <a:schemeClr val="tx1"/>
              </a:solidFill>
              <a:latin typeface="Calibri" panose="020F0502020204030204" pitchFamily="34" charset="0"/>
              <a:cs typeface="Calibri" panose="020F0502020204030204" pitchFamily="34" charset="0"/>
              <a:sym typeface="+mn-ea"/>
            </a:endParaRPr>
          </a:p>
        </p:txBody>
      </p:sp>
      <p:sp>
        <p:nvSpPr>
          <p:cNvPr id="8" name="Text Box 7"/>
          <p:cNvSpPr txBox="1"/>
          <p:nvPr/>
        </p:nvSpPr>
        <p:spPr>
          <a:xfrm>
            <a:off x="1066800" y="4943475"/>
            <a:ext cx="3050540" cy="394970"/>
          </a:xfrm>
          <a:prstGeom prst="rect">
            <a:avLst/>
          </a:prstGeom>
          <a:noFill/>
        </p:spPr>
        <p:txBody>
          <a:bodyPr wrap="square" rtlCol="0">
            <a:noAutofit/>
          </a:bodyPr>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8.33333E-7 -2.71605E-6 L 8.33333E-7 0.07778 " pathEditMode="relative" rAng="0" ptsTypes="AA">
                                      <p:cBhvr>
                                        <p:cTn id="6" dur="2000" fill="hold"/>
                                        <p:tgtEl>
                                          <p:spTgt spid="23583"/>
                                        </p:tgtEl>
                                        <p:attrNameLst>
                                          <p:attrName>ppt_x</p:attrName>
                                          <p:attrName>ppt_y</p:attrName>
                                        </p:attrNameLst>
                                      </p:cBhvr>
                                      <p:rCtr x="0" y="3889"/>
                                    </p:animMotion>
                                  </p:childTnLst>
                                </p:cTn>
                              </p:par>
                              <p:par>
                                <p:cTn id="7" presetID="0" presetClass="path" presetSubtype="0" repeatCount="indefinite" accel="50000" decel="50000" fill="hold" nodeType="withEffect">
                                  <p:stCondLst>
                                    <p:cond delay="0"/>
                                  </p:stCondLst>
                                  <p:childTnLst>
                                    <p:animMotion origin="layout" path="M -8.33333E-7 3.58025E-6 L -8.33333E-7 0.07777 " pathEditMode="relative" rAng="0" ptsTypes="AA">
                                      <p:cBhvr>
                                        <p:cTn id="8" dur="2000" fill="hold"/>
                                        <p:tgtEl>
                                          <p:spTgt spid="23591"/>
                                        </p:tgtEl>
                                        <p:attrNameLst>
                                          <p:attrName>ppt_x</p:attrName>
                                          <p:attrName>ppt_y</p:attrName>
                                        </p:attrNameLst>
                                      </p:cBhvr>
                                      <p:rCtr x="0" y="3889"/>
                                    </p:animMotion>
                                  </p:childTnLst>
                                </p:cTn>
                              </p:par>
                              <p:par>
                                <p:cTn id="9" presetID="3" presetClass="entr" presetSubtype="10" repeatCount="indefinite" fill="hold" nodeType="withEffect">
                                  <p:stCondLst>
                                    <p:cond delay="0"/>
                                  </p:stCondLst>
                                  <p:childTnLst>
                                    <p:set>
                                      <p:cBhvr>
                                        <p:cTn id="10" dur="1" fill="hold">
                                          <p:stCondLst>
                                            <p:cond delay="0"/>
                                          </p:stCondLst>
                                        </p:cTn>
                                        <p:tgtEl>
                                          <p:spTgt spid="23597"/>
                                        </p:tgtEl>
                                        <p:attrNameLst>
                                          <p:attrName>style.visibility</p:attrName>
                                        </p:attrNameLst>
                                      </p:cBhvr>
                                      <p:to>
                                        <p:strVal val="visible"/>
                                      </p:to>
                                    </p:set>
                                    <p:animEffect transition="in" filter="blinds(horizontal)">
                                      <p:cBhvr>
                                        <p:cTn id="11" dur="1000"/>
                                        <p:tgtEl>
                                          <p:spTgt spid="23597"/>
                                        </p:tgtEl>
                                      </p:cBhvr>
                                    </p:animEffect>
                                  </p:childTnLst>
                                </p:cTn>
                              </p:par>
                              <p:par>
                                <p:cTn id="12" presetID="3" presetClass="entr" presetSubtype="10" repeatCount="indefinite" fill="hold" nodeType="withEffect">
                                  <p:stCondLst>
                                    <p:cond delay="0"/>
                                  </p:stCondLst>
                                  <p:childTnLst>
                                    <p:set>
                                      <p:cBhvr>
                                        <p:cTn id="13" dur="1" fill="hold">
                                          <p:stCondLst>
                                            <p:cond delay="0"/>
                                          </p:stCondLst>
                                        </p:cTn>
                                        <p:tgtEl>
                                          <p:spTgt spid="23598"/>
                                        </p:tgtEl>
                                        <p:attrNameLst>
                                          <p:attrName>style.visibility</p:attrName>
                                        </p:attrNameLst>
                                      </p:cBhvr>
                                      <p:to>
                                        <p:strVal val="visible"/>
                                      </p:to>
                                    </p:set>
                                    <p:animEffect transition="in" filter="blinds(horizontal)">
                                      <p:cBhvr>
                                        <p:cTn id="14" dur="1000"/>
                                        <p:tgtEl>
                                          <p:spTgt spid="23598"/>
                                        </p:tgtEl>
                                      </p:cBhvr>
                                    </p:animEffect>
                                  </p:childTnLst>
                                </p:cTn>
                              </p:par>
                              <p:par>
                                <p:cTn id="15" presetID="3" presetClass="entr" presetSubtype="10" repeatCount="indefinite" fill="hold" nodeType="withEffect">
                                  <p:stCondLst>
                                    <p:cond delay="0"/>
                                  </p:stCondLst>
                                  <p:childTnLst>
                                    <p:set>
                                      <p:cBhvr>
                                        <p:cTn id="16" dur="1" fill="hold">
                                          <p:stCondLst>
                                            <p:cond delay="0"/>
                                          </p:stCondLst>
                                        </p:cTn>
                                        <p:tgtEl>
                                          <p:spTgt spid="23599"/>
                                        </p:tgtEl>
                                        <p:attrNameLst>
                                          <p:attrName>style.visibility</p:attrName>
                                        </p:attrNameLst>
                                      </p:cBhvr>
                                      <p:to>
                                        <p:strVal val="visible"/>
                                      </p:to>
                                    </p:set>
                                    <p:animEffect transition="in" filter="blinds(horizontal)">
                                      <p:cBhvr>
                                        <p:cTn id="17" dur="1000"/>
                                        <p:tgtEl>
                                          <p:spTgt spid="23599"/>
                                        </p:tgtEl>
                                      </p:cBhvr>
                                    </p:animEffect>
                                  </p:childTnLst>
                                </p:cTn>
                              </p:par>
                              <p:par>
                                <p:cTn id="18" presetID="3" presetClass="entr" presetSubtype="10" repeatCount="indefinite" fill="hold" nodeType="withEffect">
                                  <p:stCondLst>
                                    <p:cond delay="0"/>
                                  </p:stCondLst>
                                  <p:childTnLst>
                                    <p:set>
                                      <p:cBhvr>
                                        <p:cTn id="19" dur="1" fill="hold">
                                          <p:stCondLst>
                                            <p:cond delay="0"/>
                                          </p:stCondLst>
                                        </p:cTn>
                                        <p:tgtEl>
                                          <p:spTgt spid="23600"/>
                                        </p:tgtEl>
                                        <p:attrNameLst>
                                          <p:attrName>style.visibility</p:attrName>
                                        </p:attrNameLst>
                                      </p:cBhvr>
                                      <p:to>
                                        <p:strVal val="visible"/>
                                      </p:to>
                                    </p:set>
                                    <p:animEffect transition="in" filter="blinds(horizontal)">
                                      <p:cBhvr>
                                        <p:cTn id="20" dur="1000"/>
                                        <p:tgtEl>
                                          <p:spTgt spid="23600"/>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23604"/>
                                        </p:tgtEl>
                                        <p:attrNameLst>
                                          <p:attrName>style.visibility</p:attrName>
                                        </p:attrNameLst>
                                      </p:cBhvr>
                                      <p:to>
                                        <p:strVal val="visible"/>
                                      </p:to>
                                    </p:set>
                                    <p:animEffect transition="in" filter="blinds(horizontal)">
                                      <p:cBhvr>
                                        <p:cTn id="25" dur="500"/>
                                        <p:tgtEl>
                                          <p:spTgt spid="2360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32" fill="hold" grpId="0" nodeType="clickEffect">
                                  <p:stCondLst>
                                    <p:cond delay="0"/>
                                  </p:stCondLst>
                                  <p:childTnLst>
                                    <p:animEffect transition="out" filter="box(out)">
                                      <p:cBhvr>
                                        <p:cTn id="29" dur="2000"/>
                                        <p:tgtEl>
                                          <p:spTgt spid="4"/>
                                        </p:tgtEl>
                                      </p:cBhvr>
                                    </p:animEffect>
                                    <p:set>
                                      <p:cBhvr>
                                        <p:cTn id="30" dur="1" fill="hold">
                                          <p:stCondLst>
                                            <p:cond delay="1999"/>
                                          </p:stCondLst>
                                        </p:cTn>
                                        <p:tgtEl>
                                          <p:spTgt spid="4"/>
                                        </p:tgtEl>
                                        <p:attrNameLst>
                                          <p:attrName>style.visibility</p:attrName>
                                        </p:attrNameLst>
                                      </p:cBhvr>
                                      <p:to>
                                        <p:strVal val="hidden"/>
                                      </p:to>
                                    </p:set>
                                  </p:childTnLst>
                                </p:cTn>
                              </p:par>
                              <p:par>
                                <p:cTn id="31" presetID="4" presetClass="exit" presetSubtype="32" fill="hold" grpId="0" nodeType="withEffect">
                                  <p:stCondLst>
                                    <p:cond delay="0"/>
                                  </p:stCondLst>
                                  <p:childTnLst>
                                    <p:animEffect transition="out" filter="box(out)">
                                      <p:cBhvr>
                                        <p:cTn id="32" dur="2000"/>
                                        <p:tgtEl>
                                          <p:spTgt spid="5"/>
                                        </p:tgtEl>
                                      </p:cBhvr>
                                    </p:animEffect>
                                    <p:set>
                                      <p:cBhvr>
                                        <p:cTn id="33" dur="1" fill="hold">
                                          <p:stCondLst>
                                            <p:cond delay="1999"/>
                                          </p:stCondLst>
                                        </p:cTn>
                                        <p:tgtEl>
                                          <p:spTgt spid="5"/>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heel(1)">
                                      <p:cBhvr>
                                        <p:cTn id="3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04" grpId="0"/>
      <p:bldP spid="4" grpId="0" bldLvl="0" animBg="1"/>
      <p:bldP spid="4" grpId="1" animBg="1"/>
      <p:bldP spid="5" grpId="0"/>
      <p:bldP spid="5" grpId="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en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4600" y="5866209"/>
            <a:ext cx="6858000" cy="5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Group 3"/>
          <p:cNvGrpSpPr/>
          <p:nvPr/>
        </p:nvGrpSpPr>
        <p:grpSpPr bwMode="auto">
          <a:xfrm>
            <a:off x="6700838" y="3715941"/>
            <a:ext cx="972741" cy="1079897"/>
            <a:chOff x="3152" y="2568"/>
            <a:chExt cx="817" cy="907"/>
          </a:xfrm>
        </p:grpSpPr>
        <p:sp>
          <p:nvSpPr>
            <p:cNvPr id="19511" name="Rectangle 4"/>
            <p:cNvSpPr>
              <a:spLocks noChangeArrowheads="1"/>
            </p:cNvSpPr>
            <p:nvPr/>
          </p:nvSpPr>
          <p:spPr bwMode="auto">
            <a:xfrm>
              <a:off x="3423" y="2568"/>
              <a:ext cx="318" cy="182"/>
            </a:xfrm>
            <a:prstGeom prst="rect">
              <a:avLst/>
            </a:prstGeom>
            <a:gradFill rotWithShape="1">
              <a:gsLst>
                <a:gs pos="0">
                  <a:srgbClr val="47765E"/>
                </a:gs>
                <a:gs pos="50000">
                  <a:srgbClr val="99FFCC"/>
                </a:gs>
                <a:gs pos="100000">
                  <a:srgbClr val="47765E"/>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12" name="Oval 5"/>
            <p:cNvSpPr>
              <a:spLocks noChangeArrowheads="1"/>
            </p:cNvSpPr>
            <p:nvPr/>
          </p:nvSpPr>
          <p:spPr bwMode="auto">
            <a:xfrm>
              <a:off x="3152" y="2704"/>
              <a:ext cx="817" cy="771"/>
            </a:xfrm>
            <a:prstGeom prst="ellipse">
              <a:avLst/>
            </a:prstGeom>
            <a:gradFill rotWithShape="1">
              <a:gsLst>
                <a:gs pos="0">
                  <a:srgbClr val="47765E"/>
                </a:gs>
                <a:gs pos="50000">
                  <a:srgbClr val="99FFCC"/>
                </a:gs>
                <a:gs pos="100000">
                  <a:srgbClr val="47765E"/>
                </a:gs>
              </a:gsLst>
              <a:lin ang="0" scaled="1"/>
            </a:gra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13" name="Oval 6"/>
            <p:cNvSpPr>
              <a:spLocks noChangeArrowheads="1"/>
            </p:cNvSpPr>
            <p:nvPr/>
          </p:nvSpPr>
          <p:spPr bwMode="auto">
            <a:xfrm>
              <a:off x="3424" y="2659"/>
              <a:ext cx="318" cy="91"/>
            </a:xfrm>
            <a:prstGeom prst="ellipse">
              <a:avLst/>
            </a:prstGeom>
            <a:gradFill rotWithShape="1">
              <a:gsLst>
                <a:gs pos="0">
                  <a:srgbClr val="47765E"/>
                </a:gs>
                <a:gs pos="50000">
                  <a:srgbClr val="99FFCC"/>
                </a:gs>
                <a:gs pos="100000">
                  <a:srgbClr val="47765E"/>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grpSp>
      <p:sp>
        <p:nvSpPr>
          <p:cNvPr id="19460" name="Rectangle 7"/>
          <p:cNvSpPr>
            <a:spLocks noChangeArrowheads="1"/>
          </p:cNvSpPr>
          <p:nvPr/>
        </p:nvSpPr>
        <p:spPr bwMode="auto">
          <a:xfrm rot="18633855">
            <a:off x="7404497" y="3715940"/>
            <a:ext cx="594122" cy="163116"/>
          </a:xfrm>
          <a:prstGeom prst="rect">
            <a:avLst/>
          </a:prstGeom>
          <a:gradFill rotWithShape="1">
            <a:gsLst>
              <a:gs pos="0">
                <a:srgbClr val="47765E"/>
              </a:gs>
              <a:gs pos="50000">
                <a:srgbClr val="99FFCC"/>
              </a:gs>
              <a:gs pos="100000">
                <a:srgbClr val="47765E"/>
              </a:gs>
            </a:gsLst>
            <a:lin ang="27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grpSp>
        <p:nvGrpSpPr>
          <p:cNvPr id="19461" name="Group 8"/>
          <p:cNvGrpSpPr/>
          <p:nvPr/>
        </p:nvGrpSpPr>
        <p:grpSpPr bwMode="auto">
          <a:xfrm>
            <a:off x="6485335" y="3230165"/>
            <a:ext cx="702469" cy="1404938"/>
            <a:chOff x="3605" y="2432"/>
            <a:chExt cx="590" cy="1180"/>
          </a:xfrm>
        </p:grpSpPr>
        <p:sp>
          <p:nvSpPr>
            <p:cNvPr id="19507" name="Rectangle 9"/>
            <p:cNvSpPr>
              <a:spLocks noChangeArrowheads="1"/>
            </p:cNvSpPr>
            <p:nvPr/>
          </p:nvSpPr>
          <p:spPr bwMode="auto">
            <a:xfrm>
              <a:off x="4150" y="2478"/>
              <a:ext cx="45" cy="1134"/>
            </a:xfrm>
            <a:prstGeom prst="rect">
              <a:avLst/>
            </a:prstGeom>
            <a:gradFill rotWithShape="1">
              <a:gsLst>
                <a:gs pos="0">
                  <a:srgbClr val="765E76"/>
                </a:gs>
                <a:gs pos="50000">
                  <a:srgbClr val="FFCCFF"/>
                </a:gs>
                <a:gs pos="100000">
                  <a:srgbClr val="765E76"/>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08" name="Rectangle 10"/>
            <p:cNvSpPr>
              <a:spLocks noChangeArrowheads="1"/>
            </p:cNvSpPr>
            <p:nvPr/>
          </p:nvSpPr>
          <p:spPr bwMode="auto">
            <a:xfrm>
              <a:off x="3605" y="2432"/>
              <a:ext cx="590" cy="46"/>
            </a:xfrm>
            <a:prstGeom prst="rect">
              <a:avLst/>
            </a:prstGeom>
            <a:gradFill rotWithShape="1">
              <a:gsLst>
                <a:gs pos="0">
                  <a:srgbClr val="765E76"/>
                </a:gs>
                <a:gs pos="50000">
                  <a:srgbClr val="FFCCFF"/>
                </a:gs>
                <a:gs pos="100000">
                  <a:srgbClr val="765E76"/>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09" name="Oval 11"/>
            <p:cNvSpPr>
              <a:spLocks noChangeArrowheads="1"/>
            </p:cNvSpPr>
            <p:nvPr/>
          </p:nvSpPr>
          <p:spPr bwMode="auto">
            <a:xfrm>
              <a:off x="3696" y="2432"/>
              <a:ext cx="136" cy="46"/>
            </a:xfrm>
            <a:prstGeom prst="ellipse">
              <a:avLst/>
            </a:prstGeom>
            <a:solidFill>
              <a:schemeClr val="bg1"/>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10" name="Line 12"/>
            <p:cNvSpPr>
              <a:spLocks noChangeShapeType="1"/>
            </p:cNvSpPr>
            <p:nvPr/>
          </p:nvSpPr>
          <p:spPr bwMode="auto">
            <a:xfrm>
              <a:off x="4150" y="2478"/>
              <a:ext cx="45" cy="1"/>
            </a:xfrm>
            <a:prstGeom prst="line">
              <a:avLst/>
            </a:prstGeom>
            <a:noFill/>
            <a:ln w="28575">
              <a:solidFill>
                <a:srgbClr val="FFCCFF"/>
              </a:solidFill>
              <a:round/>
            </a:ln>
            <a:extLst>
              <a:ext uri="{909E8E84-426E-40DD-AFC4-6F175D3DCCD1}">
                <a14:hiddenFill xmlns:a14="http://schemas.microsoft.com/office/drawing/2010/main">
                  <a:noFill/>
                </a14:hiddenFill>
              </a:ext>
            </a:extLst>
          </p:spPr>
          <p:txBody>
            <a:bodyPr wrap="none"/>
            <a:lstStyle/>
            <a:p>
              <a:endParaRPr lang="en-US" sz="1350"/>
            </a:p>
          </p:txBody>
        </p:sp>
      </p:grpSp>
      <p:grpSp>
        <p:nvGrpSpPr>
          <p:cNvPr id="19462" name="Group 13"/>
          <p:cNvGrpSpPr/>
          <p:nvPr/>
        </p:nvGrpSpPr>
        <p:grpSpPr bwMode="auto">
          <a:xfrm>
            <a:off x="7023497" y="1285875"/>
            <a:ext cx="1838325" cy="2430065"/>
            <a:chOff x="4013" y="572"/>
            <a:chExt cx="1544" cy="2041"/>
          </a:xfrm>
        </p:grpSpPr>
        <p:grpSp>
          <p:nvGrpSpPr>
            <p:cNvPr id="19500" name="Group 14"/>
            <p:cNvGrpSpPr/>
            <p:nvPr/>
          </p:nvGrpSpPr>
          <p:grpSpPr bwMode="auto">
            <a:xfrm>
              <a:off x="4559" y="572"/>
              <a:ext cx="590" cy="861"/>
              <a:chOff x="4649" y="709"/>
              <a:chExt cx="590" cy="861"/>
            </a:xfrm>
          </p:grpSpPr>
          <p:grpSp>
            <p:nvGrpSpPr>
              <p:cNvPr id="19503" name="Group 15"/>
              <p:cNvGrpSpPr/>
              <p:nvPr/>
            </p:nvGrpSpPr>
            <p:grpSpPr bwMode="auto">
              <a:xfrm>
                <a:off x="4649" y="709"/>
                <a:ext cx="590" cy="861"/>
                <a:chOff x="4649" y="709"/>
                <a:chExt cx="590" cy="861"/>
              </a:xfrm>
            </p:grpSpPr>
            <p:sp>
              <p:nvSpPr>
                <p:cNvPr id="19505" name="Freeform 16"/>
                <p:cNvSpPr/>
                <p:nvPr/>
              </p:nvSpPr>
              <p:spPr bwMode="auto">
                <a:xfrm>
                  <a:off x="4649" y="709"/>
                  <a:ext cx="590" cy="861"/>
                </a:xfrm>
                <a:custGeom>
                  <a:avLst/>
                  <a:gdLst>
                    <a:gd name="T0" fmla="*/ 0 w 590"/>
                    <a:gd name="T1" fmla="*/ 226 h 861"/>
                    <a:gd name="T2" fmla="*/ 0 w 590"/>
                    <a:gd name="T3" fmla="*/ 816 h 861"/>
                    <a:gd name="T4" fmla="*/ 13 w 590"/>
                    <a:gd name="T5" fmla="*/ 839 h 861"/>
                    <a:gd name="T6" fmla="*/ 45 w 590"/>
                    <a:gd name="T7" fmla="*/ 861 h 861"/>
                    <a:gd name="T8" fmla="*/ 544 w 590"/>
                    <a:gd name="T9" fmla="*/ 861 h 861"/>
                    <a:gd name="T10" fmla="*/ 571 w 590"/>
                    <a:gd name="T11" fmla="*/ 839 h 861"/>
                    <a:gd name="T12" fmla="*/ 590 w 590"/>
                    <a:gd name="T13" fmla="*/ 816 h 861"/>
                    <a:gd name="T14" fmla="*/ 590 w 590"/>
                    <a:gd name="T15" fmla="*/ 226 h 861"/>
                    <a:gd name="T16" fmla="*/ 363 w 590"/>
                    <a:gd name="T17" fmla="*/ 136 h 861"/>
                    <a:gd name="T18" fmla="*/ 363 w 590"/>
                    <a:gd name="T19" fmla="*/ 45 h 861"/>
                    <a:gd name="T20" fmla="*/ 408 w 590"/>
                    <a:gd name="T21" fmla="*/ 45 h 861"/>
                    <a:gd name="T22" fmla="*/ 408 w 590"/>
                    <a:gd name="T23" fmla="*/ 0 h 861"/>
                    <a:gd name="T24" fmla="*/ 181 w 590"/>
                    <a:gd name="T25" fmla="*/ 0 h 861"/>
                    <a:gd name="T26" fmla="*/ 181 w 590"/>
                    <a:gd name="T27" fmla="*/ 45 h 861"/>
                    <a:gd name="T28" fmla="*/ 227 w 590"/>
                    <a:gd name="T29" fmla="*/ 45 h 861"/>
                    <a:gd name="T30" fmla="*/ 227 w 590"/>
                    <a:gd name="T31" fmla="*/ 136 h 861"/>
                    <a:gd name="T32" fmla="*/ 0 w 590"/>
                    <a:gd name="T33" fmla="*/ 226 h 8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0"/>
                    <a:gd name="T52" fmla="*/ 0 h 861"/>
                    <a:gd name="T53" fmla="*/ 590 w 590"/>
                    <a:gd name="T54" fmla="*/ 861 h 8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0" h="861">
                      <a:moveTo>
                        <a:pt x="0" y="226"/>
                      </a:moveTo>
                      <a:lnTo>
                        <a:pt x="0" y="816"/>
                      </a:lnTo>
                      <a:lnTo>
                        <a:pt x="13" y="839"/>
                      </a:lnTo>
                      <a:lnTo>
                        <a:pt x="45" y="861"/>
                      </a:lnTo>
                      <a:lnTo>
                        <a:pt x="544" y="861"/>
                      </a:lnTo>
                      <a:lnTo>
                        <a:pt x="571" y="839"/>
                      </a:lnTo>
                      <a:lnTo>
                        <a:pt x="590" y="816"/>
                      </a:lnTo>
                      <a:lnTo>
                        <a:pt x="590" y="226"/>
                      </a:lnTo>
                      <a:lnTo>
                        <a:pt x="363" y="136"/>
                      </a:lnTo>
                      <a:lnTo>
                        <a:pt x="363" y="45"/>
                      </a:lnTo>
                      <a:lnTo>
                        <a:pt x="408" y="45"/>
                      </a:lnTo>
                      <a:lnTo>
                        <a:pt x="408" y="0"/>
                      </a:lnTo>
                      <a:lnTo>
                        <a:pt x="181" y="0"/>
                      </a:lnTo>
                      <a:lnTo>
                        <a:pt x="181" y="45"/>
                      </a:lnTo>
                      <a:lnTo>
                        <a:pt x="227" y="45"/>
                      </a:lnTo>
                      <a:lnTo>
                        <a:pt x="227" y="136"/>
                      </a:lnTo>
                      <a:lnTo>
                        <a:pt x="0" y="226"/>
                      </a:lnTo>
                      <a:close/>
                    </a:path>
                  </a:pathLst>
                </a:custGeom>
                <a:gradFill rotWithShape="1">
                  <a:gsLst>
                    <a:gs pos="0">
                      <a:srgbClr val="5E7676"/>
                    </a:gs>
                    <a:gs pos="50000">
                      <a:srgbClr val="CCFFFF"/>
                    </a:gs>
                    <a:gs pos="100000">
                      <a:srgbClr val="5E7676"/>
                    </a:gs>
                  </a:gsLst>
                  <a:lin ang="0" scaled="1"/>
                </a:gradFill>
                <a:ln w="9525">
                  <a:solidFill>
                    <a:schemeClr val="tx1"/>
                  </a:solidFill>
                  <a:round/>
                </a:ln>
              </p:spPr>
              <p:txBody>
                <a:bodyPr wrap="none"/>
                <a:lstStyle/>
                <a:p>
                  <a:endParaRPr lang="en-US" sz="1350"/>
                </a:p>
              </p:txBody>
            </p:sp>
            <p:sp>
              <p:nvSpPr>
                <p:cNvPr id="19506" name="Freeform 17"/>
                <p:cNvSpPr/>
                <p:nvPr/>
              </p:nvSpPr>
              <p:spPr bwMode="auto">
                <a:xfrm>
                  <a:off x="4662" y="1164"/>
                  <a:ext cx="564" cy="384"/>
                </a:xfrm>
                <a:custGeom>
                  <a:avLst/>
                  <a:gdLst>
                    <a:gd name="T0" fmla="*/ 0 w 564"/>
                    <a:gd name="T1" fmla="*/ 0 h 384"/>
                    <a:gd name="T2" fmla="*/ 0 w 564"/>
                    <a:gd name="T3" fmla="*/ 360 h 384"/>
                    <a:gd name="T4" fmla="*/ 72 w 564"/>
                    <a:gd name="T5" fmla="*/ 384 h 384"/>
                    <a:gd name="T6" fmla="*/ 504 w 564"/>
                    <a:gd name="T7" fmla="*/ 384 h 384"/>
                    <a:gd name="T8" fmla="*/ 564 w 564"/>
                    <a:gd name="T9" fmla="*/ 354 h 384"/>
                    <a:gd name="T10" fmla="*/ 564 w 564"/>
                    <a:gd name="T11" fmla="*/ 6 h 384"/>
                    <a:gd name="T12" fmla="*/ 0 w 564"/>
                    <a:gd name="T13" fmla="*/ 0 h 384"/>
                    <a:gd name="T14" fmla="*/ 0 60000 65536"/>
                    <a:gd name="T15" fmla="*/ 0 60000 65536"/>
                    <a:gd name="T16" fmla="*/ 0 60000 65536"/>
                    <a:gd name="T17" fmla="*/ 0 60000 65536"/>
                    <a:gd name="T18" fmla="*/ 0 60000 65536"/>
                    <a:gd name="T19" fmla="*/ 0 60000 65536"/>
                    <a:gd name="T20" fmla="*/ 0 60000 65536"/>
                    <a:gd name="T21" fmla="*/ 0 w 564"/>
                    <a:gd name="T22" fmla="*/ 0 h 384"/>
                    <a:gd name="T23" fmla="*/ 564 w 564"/>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 h="384">
                      <a:moveTo>
                        <a:pt x="0" y="0"/>
                      </a:moveTo>
                      <a:lnTo>
                        <a:pt x="0" y="360"/>
                      </a:lnTo>
                      <a:lnTo>
                        <a:pt x="72" y="384"/>
                      </a:lnTo>
                      <a:lnTo>
                        <a:pt x="504" y="384"/>
                      </a:lnTo>
                      <a:lnTo>
                        <a:pt x="564" y="354"/>
                      </a:lnTo>
                      <a:lnTo>
                        <a:pt x="564" y="6"/>
                      </a:lnTo>
                      <a:lnTo>
                        <a:pt x="0" y="0"/>
                      </a:lnTo>
                      <a:close/>
                    </a:path>
                  </a:pathLst>
                </a:custGeom>
                <a:solidFill>
                  <a:srgbClr val="660066"/>
                </a:solidFill>
                <a:ln w="9525">
                  <a:solidFill>
                    <a:schemeClr val="tx1"/>
                  </a:solidFill>
                  <a:round/>
                </a:ln>
              </p:spPr>
              <p:txBody>
                <a:bodyPr wrap="none"/>
                <a:lstStyle/>
                <a:p>
                  <a:endParaRPr lang="en-US" sz="1350"/>
                </a:p>
              </p:txBody>
            </p:sp>
          </p:grpSp>
          <p:sp>
            <p:nvSpPr>
              <p:cNvPr id="19504" name="Line 18"/>
              <p:cNvSpPr>
                <a:spLocks noChangeShapeType="1"/>
              </p:cNvSpPr>
              <p:nvPr/>
            </p:nvSpPr>
            <p:spPr bwMode="auto">
              <a:xfrm>
                <a:off x="4876" y="754"/>
                <a:ext cx="136" cy="1"/>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grpSp>
        <p:sp>
          <p:nvSpPr>
            <p:cNvPr id="19501" name="Rectangle 19"/>
            <p:cNvSpPr>
              <a:spLocks noChangeArrowheads="1"/>
            </p:cNvSpPr>
            <p:nvPr/>
          </p:nvSpPr>
          <p:spPr bwMode="auto">
            <a:xfrm>
              <a:off x="4013" y="2341"/>
              <a:ext cx="318" cy="272"/>
            </a:xfrm>
            <a:prstGeom prst="rect">
              <a:avLst/>
            </a:prstGeom>
            <a:gradFill rotWithShape="1">
              <a:gsLst>
                <a:gs pos="0">
                  <a:srgbClr val="5E5E00"/>
                </a:gs>
                <a:gs pos="50000">
                  <a:srgbClr val="CCCC00"/>
                </a:gs>
                <a:gs pos="100000">
                  <a:srgbClr val="5E5E00"/>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23572" name="Rectangle 20"/>
            <p:cNvSpPr>
              <a:spLocks noChangeArrowheads="1"/>
            </p:cNvSpPr>
            <p:nvPr/>
          </p:nvSpPr>
          <p:spPr bwMode="auto">
            <a:xfrm>
              <a:off x="4423" y="1434"/>
              <a:ext cx="1134" cy="227"/>
            </a:xfrm>
            <a:prstGeom prst="rect">
              <a:avLst/>
            </a:prstGeom>
            <a:gradFill rotWithShape="1">
              <a:gsLst>
                <a:gs pos="0">
                  <a:schemeClr val="folHlink">
                    <a:gamma/>
                    <a:shade val="46275"/>
                    <a:invGamma/>
                  </a:schemeClr>
                </a:gs>
                <a:gs pos="100000">
                  <a:schemeClr val="folHlink"/>
                </a:gs>
              </a:gsLst>
              <a:lin ang="0" scaled="1"/>
            </a:gradFill>
            <a:ln w="9525">
              <a:solidFill>
                <a:schemeClr val="folHlink"/>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grpSp>
      <p:grpSp>
        <p:nvGrpSpPr>
          <p:cNvPr id="19463" name="Group 21"/>
          <p:cNvGrpSpPr/>
          <p:nvPr/>
        </p:nvGrpSpPr>
        <p:grpSpPr bwMode="auto">
          <a:xfrm>
            <a:off x="6053138" y="4308871"/>
            <a:ext cx="2808685" cy="758429"/>
            <a:chOff x="3198" y="3111"/>
            <a:chExt cx="2359" cy="637"/>
          </a:xfrm>
        </p:grpSpPr>
        <p:grpSp>
          <p:nvGrpSpPr>
            <p:cNvPr id="19492" name="Group 22"/>
            <p:cNvGrpSpPr/>
            <p:nvPr/>
          </p:nvGrpSpPr>
          <p:grpSpPr bwMode="auto">
            <a:xfrm>
              <a:off x="3198" y="3112"/>
              <a:ext cx="907" cy="408"/>
              <a:chOff x="3651" y="3067"/>
              <a:chExt cx="907" cy="408"/>
            </a:xfrm>
          </p:grpSpPr>
          <p:sp>
            <p:nvSpPr>
              <p:cNvPr id="19495" name="Rectangle 23"/>
              <p:cNvSpPr>
                <a:spLocks noChangeArrowheads="1"/>
              </p:cNvSpPr>
              <p:nvPr/>
            </p:nvSpPr>
            <p:spPr bwMode="auto">
              <a:xfrm>
                <a:off x="4059" y="3430"/>
                <a:ext cx="499" cy="45"/>
              </a:xfrm>
              <a:prstGeom prst="rect">
                <a:avLst/>
              </a:prstGeom>
              <a:gradFill rotWithShape="1">
                <a:gsLst>
                  <a:gs pos="0">
                    <a:srgbClr val="47765E"/>
                  </a:gs>
                  <a:gs pos="50000">
                    <a:srgbClr val="99FFCC"/>
                  </a:gs>
                  <a:gs pos="100000">
                    <a:srgbClr val="47765E"/>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96" name="Rectangle 24"/>
              <p:cNvSpPr>
                <a:spLocks noChangeArrowheads="1"/>
              </p:cNvSpPr>
              <p:nvPr/>
            </p:nvSpPr>
            <p:spPr bwMode="auto">
              <a:xfrm>
                <a:off x="4014" y="3113"/>
                <a:ext cx="45" cy="362"/>
              </a:xfrm>
              <a:prstGeom prst="rect">
                <a:avLst/>
              </a:prstGeom>
              <a:gradFill rotWithShape="1">
                <a:gsLst>
                  <a:gs pos="0">
                    <a:srgbClr val="47765E"/>
                  </a:gs>
                  <a:gs pos="50000">
                    <a:srgbClr val="99FFCC"/>
                  </a:gs>
                  <a:gs pos="100000">
                    <a:srgbClr val="47765E"/>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97" name="Rectangle 25"/>
              <p:cNvSpPr>
                <a:spLocks noChangeArrowheads="1"/>
              </p:cNvSpPr>
              <p:nvPr/>
            </p:nvSpPr>
            <p:spPr bwMode="auto">
              <a:xfrm>
                <a:off x="3651" y="3067"/>
                <a:ext cx="408" cy="46"/>
              </a:xfrm>
              <a:prstGeom prst="rect">
                <a:avLst/>
              </a:prstGeom>
              <a:gradFill rotWithShape="1">
                <a:gsLst>
                  <a:gs pos="0">
                    <a:srgbClr val="47765E"/>
                  </a:gs>
                  <a:gs pos="50000">
                    <a:srgbClr val="99FFCC"/>
                  </a:gs>
                  <a:gs pos="100000">
                    <a:srgbClr val="47765E"/>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98" name="Line 26"/>
              <p:cNvSpPr>
                <a:spLocks noChangeShapeType="1"/>
              </p:cNvSpPr>
              <p:nvPr/>
            </p:nvSpPr>
            <p:spPr bwMode="auto">
              <a:xfrm>
                <a:off x="4014" y="3112"/>
                <a:ext cx="45" cy="1"/>
              </a:xfrm>
              <a:prstGeom prst="line">
                <a:avLst/>
              </a:prstGeom>
              <a:noFill/>
              <a:ln w="19050">
                <a:solidFill>
                  <a:srgbClr val="99FFCC"/>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9499" name="Line 27"/>
              <p:cNvSpPr>
                <a:spLocks noChangeShapeType="1"/>
              </p:cNvSpPr>
              <p:nvPr/>
            </p:nvSpPr>
            <p:spPr bwMode="auto">
              <a:xfrm>
                <a:off x="4059" y="3430"/>
                <a:ext cx="1" cy="45"/>
              </a:xfrm>
              <a:prstGeom prst="line">
                <a:avLst/>
              </a:prstGeom>
              <a:noFill/>
              <a:ln w="9525">
                <a:solidFill>
                  <a:srgbClr val="99FFCC"/>
                </a:solidFill>
                <a:round/>
              </a:ln>
              <a:extLst>
                <a:ext uri="{909E8E84-426E-40DD-AFC4-6F175D3DCCD1}">
                  <a14:hiddenFill xmlns:a14="http://schemas.microsoft.com/office/drawing/2010/main">
                    <a:noFill/>
                  </a14:hiddenFill>
                </a:ext>
              </a:extLst>
            </p:spPr>
            <p:txBody>
              <a:bodyPr wrap="none"/>
              <a:lstStyle/>
              <a:p>
                <a:endParaRPr lang="en-US" sz="1350"/>
              </a:p>
            </p:txBody>
          </p:sp>
        </p:grpSp>
        <p:sp>
          <p:nvSpPr>
            <p:cNvPr id="19493" name="Freeform 28"/>
            <p:cNvSpPr/>
            <p:nvPr/>
          </p:nvSpPr>
          <p:spPr bwMode="auto">
            <a:xfrm>
              <a:off x="3747" y="3111"/>
              <a:ext cx="806" cy="400"/>
            </a:xfrm>
            <a:custGeom>
              <a:avLst/>
              <a:gdLst>
                <a:gd name="T0" fmla="*/ 0 w 806"/>
                <a:gd name="T1" fmla="*/ 4 h 400"/>
                <a:gd name="T2" fmla="*/ 2 w 806"/>
                <a:gd name="T3" fmla="*/ 52 h 400"/>
                <a:gd name="T4" fmla="*/ 10 w 806"/>
                <a:gd name="T5" fmla="*/ 100 h 400"/>
                <a:gd name="T6" fmla="*/ 26 w 806"/>
                <a:gd name="T7" fmla="*/ 144 h 400"/>
                <a:gd name="T8" fmla="*/ 41 w 806"/>
                <a:gd name="T9" fmla="*/ 183 h 400"/>
                <a:gd name="T10" fmla="*/ 74 w 806"/>
                <a:gd name="T11" fmla="*/ 230 h 400"/>
                <a:gd name="T12" fmla="*/ 104 w 806"/>
                <a:gd name="T13" fmla="*/ 272 h 400"/>
                <a:gd name="T14" fmla="*/ 140 w 806"/>
                <a:gd name="T15" fmla="*/ 302 h 400"/>
                <a:gd name="T16" fmla="*/ 180 w 806"/>
                <a:gd name="T17" fmla="*/ 336 h 400"/>
                <a:gd name="T18" fmla="*/ 228 w 806"/>
                <a:gd name="T19" fmla="*/ 360 h 400"/>
                <a:gd name="T20" fmla="*/ 264 w 806"/>
                <a:gd name="T21" fmla="*/ 374 h 400"/>
                <a:gd name="T22" fmla="*/ 310 w 806"/>
                <a:gd name="T23" fmla="*/ 388 h 400"/>
                <a:gd name="T24" fmla="*/ 382 w 806"/>
                <a:gd name="T25" fmla="*/ 400 h 400"/>
                <a:gd name="T26" fmla="*/ 446 w 806"/>
                <a:gd name="T27" fmla="*/ 396 h 400"/>
                <a:gd name="T28" fmla="*/ 504 w 806"/>
                <a:gd name="T29" fmla="*/ 388 h 400"/>
                <a:gd name="T30" fmla="*/ 560 w 806"/>
                <a:gd name="T31" fmla="*/ 368 h 400"/>
                <a:gd name="T32" fmla="*/ 600 w 806"/>
                <a:gd name="T33" fmla="*/ 350 h 400"/>
                <a:gd name="T34" fmla="*/ 636 w 806"/>
                <a:gd name="T35" fmla="*/ 326 h 400"/>
                <a:gd name="T36" fmla="*/ 680 w 806"/>
                <a:gd name="T37" fmla="*/ 290 h 400"/>
                <a:gd name="T38" fmla="*/ 712 w 806"/>
                <a:gd name="T39" fmla="*/ 260 h 400"/>
                <a:gd name="T40" fmla="*/ 744 w 806"/>
                <a:gd name="T41" fmla="*/ 222 h 400"/>
                <a:gd name="T42" fmla="*/ 766 w 806"/>
                <a:gd name="T43" fmla="*/ 184 h 400"/>
                <a:gd name="T44" fmla="*/ 790 w 806"/>
                <a:gd name="T45" fmla="*/ 132 h 400"/>
                <a:gd name="T46" fmla="*/ 800 w 806"/>
                <a:gd name="T47" fmla="*/ 90 h 400"/>
                <a:gd name="T48" fmla="*/ 806 w 806"/>
                <a:gd name="T49" fmla="*/ 42 h 400"/>
                <a:gd name="T50" fmla="*/ 806 w 806"/>
                <a:gd name="T51" fmla="*/ 0 h 400"/>
                <a:gd name="T52" fmla="*/ 0 w 806"/>
                <a:gd name="T53" fmla="*/ 4 h 4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6"/>
                <a:gd name="T82" fmla="*/ 0 h 400"/>
                <a:gd name="T83" fmla="*/ 806 w 806"/>
                <a:gd name="T84" fmla="*/ 400 h 4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6" h="400">
                  <a:moveTo>
                    <a:pt x="0" y="4"/>
                  </a:moveTo>
                  <a:lnTo>
                    <a:pt x="2" y="52"/>
                  </a:lnTo>
                  <a:lnTo>
                    <a:pt x="10" y="100"/>
                  </a:lnTo>
                  <a:lnTo>
                    <a:pt x="26" y="144"/>
                  </a:lnTo>
                  <a:lnTo>
                    <a:pt x="41" y="183"/>
                  </a:lnTo>
                  <a:lnTo>
                    <a:pt x="74" y="230"/>
                  </a:lnTo>
                  <a:lnTo>
                    <a:pt x="104" y="272"/>
                  </a:lnTo>
                  <a:lnTo>
                    <a:pt x="140" y="302"/>
                  </a:lnTo>
                  <a:lnTo>
                    <a:pt x="180" y="336"/>
                  </a:lnTo>
                  <a:lnTo>
                    <a:pt x="228" y="360"/>
                  </a:lnTo>
                  <a:lnTo>
                    <a:pt x="264" y="374"/>
                  </a:lnTo>
                  <a:lnTo>
                    <a:pt x="310" y="388"/>
                  </a:lnTo>
                  <a:lnTo>
                    <a:pt x="382" y="400"/>
                  </a:lnTo>
                  <a:lnTo>
                    <a:pt x="446" y="396"/>
                  </a:lnTo>
                  <a:lnTo>
                    <a:pt x="504" y="388"/>
                  </a:lnTo>
                  <a:lnTo>
                    <a:pt x="560" y="368"/>
                  </a:lnTo>
                  <a:lnTo>
                    <a:pt x="600" y="350"/>
                  </a:lnTo>
                  <a:lnTo>
                    <a:pt x="636" y="326"/>
                  </a:lnTo>
                  <a:lnTo>
                    <a:pt x="680" y="290"/>
                  </a:lnTo>
                  <a:lnTo>
                    <a:pt x="712" y="260"/>
                  </a:lnTo>
                  <a:lnTo>
                    <a:pt x="744" y="222"/>
                  </a:lnTo>
                  <a:lnTo>
                    <a:pt x="766" y="184"/>
                  </a:lnTo>
                  <a:lnTo>
                    <a:pt x="790" y="132"/>
                  </a:lnTo>
                  <a:lnTo>
                    <a:pt x="800" y="90"/>
                  </a:lnTo>
                  <a:lnTo>
                    <a:pt x="806" y="42"/>
                  </a:lnTo>
                  <a:lnTo>
                    <a:pt x="806" y="0"/>
                  </a:lnTo>
                  <a:lnTo>
                    <a:pt x="0" y="4"/>
                  </a:lnTo>
                  <a:close/>
                </a:path>
              </a:pathLst>
            </a:custGeom>
            <a:solidFill>
              <a:srgbClr val="FF66FF"/>
            </a:solidFill>
            <a:ln w="9525">
              <a:solidFill>
                <a:srgbClr val="FF66FF"/>
              </a:solidFill>
              <a:round/>
            </a:ln>
          </p:spPr>
          <p:txBody>
            <a:bodyPr wrap="none"/>
            <a:lstStyle/>
            <a:p>
              <a:endParaRPr lang="en-US" sz="1350"/>
            </a:p>
          </p:txBody>
        </p:sp>
        <p:sp>
          <p:nvSpPr>
            <p:cNvPr id="23581" name="Rectangle 29"/>
            <p:cNvSpPr>
              <a:spLocks noChangeArrowheads="1"/>
            </p:cNvSpPr>
            <p:nvPr/>
          </p:nvSpPr>
          <p:spPr bwMode="auto">
            <a:xfrm>
              <a:off x="3289" y="3521"/>
              <a:ext cx="2268" cy="227"/>
            </a:xfrm>
            <a:prstGeom prst="rect">
              <a:avLst/>
            </a:prstGeom>
            <a:gradFill rotWithShape="1">
              <a:gsLst>
                <a:gs pos="0">
                  <a:schemeClr val="folHlink"/>
                </a:gs>
                <a:gs pos="100000">
                  <a:schemeClr val="folHlink">
                    <a:gamma/>
                    <a:shade val="46275"/>
                    <a:invGamma/>
                  </a:schemeClr>
                </a:gs>
              </a:gsLst>
              <a:lin ang="0" scaled="1"/>
            </a:gradFill>
            <a:ln w="9525">
              <a:solidFill>
                <a:schemeClr val="folHlink"/>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grpSp>
      <p:sp>
        <p:nvSpPr>
          <p:cNvPr id="23582" name="Rectangle 30"/>
          <p:cNvSpPr>
            <a:spLocks noChangeArrowheads="1"/>
          </p:cNvSpPr>
          <p:nvPr/>
        </p:nvSpPr>
        <p:spPr bwMode="auto">
          <a:xfrm>
            <a:off x="8499275" y="1339453"/>
            <a:ext cx="540544" cy="3726656"/>
          </a:xfrm>
          <a:prstGeom prst="rect">
            <a:avLst/>
          </a:prstGeom>
          <a:gradFill rotWithShape="1">
            <a:gsLst>
              <a:gs pos="0">
                <a:schemeClr val="folHlink"/>
              </a:gs>
              <a:gs pos="100000">
                <a:schemeClr val="folHlink">
                  <a:gamma/>
                  <a:shade val="46275"/>
                  <a:invGamma/>
                </a:schemeClr>
              </a:gs>
            </a:gsLst>
            <a:lin ang="5400000" scaled="1"/>
          </a:gradFill>
          <a:ln w="9525">
            <a:solidFill>
              <a:srgbClr val="969696"/>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graphicFrame>
        <p:nvGraphicFramePr>
          <p:cNvPr id="23583" name="Object 2"/>
          <p:cNvGraphicFramePr>
            <a:graphicFrameLocks noChangeAspect="1"/>
          </p:cNvGraphicFramePr>
          <p:nvPr/>
        </p:nvGraphicFramePr>
        <p:xfrm>
          <a:off x="5819775" y="4306490"/>
          <a:ext cx="123825" cy="123825"/>
        </p:xfrm>
        <a:graphic>
          <a:graphicData uri="http://schemas.openxmlformats.org/presentationml/2006/ole">
            <mc:AlternateContent xmlns:mc="http://schemas.openxmlformats.org/markup-compatibility/2006">
              <mc:Choice xmlns:v="urn:schemas-microsoft-com:vml" Requires="v">
                <p:oleObj spid="_x0000_s2064" name="SmartDraw" r:id="rId2" imgW="164465" imgH="164465" progId="SmartDraw.2">
                  <p:embed/>
                </p:oleObj>
              </mc:Choice>
              <mc:Fallback>
                <p:oleObj name="SmartDraw" r:id="rId2" imgW="164465" imgH="164465" progId="SmartDraw.2">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5" y="4306490"/>
                        <a:ext cx="123825" cy="123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466" name="Group 32"/>
          <p:cNvGrpSpPr/>
          <p:nvPr/>
        </p:nvGrpSpPr>
        <p:grpSpPr bwMode="auto">
          <a:xfrm>
            <a:off x="7241382" y="2080022"/>
            <a:ext cx="432197" cy="1997869"/>
            <a:chOff x="3606" y="1344"/>
            <a:chExt cx="363" cy="1678"/>
          </a:xfrm>
        </p:grpSpPr>
        <p:sp>
          <p:nvSpPr>
            <p:cNvPr id="19486" name="Rectangle 33"/>
            <p:cNvSpPr>
              <a:spLocks noChangeArrowheads="1"/>
            </p:cNvSpPr>
            <p:nvPr/>
          </p:nvSpPr>
          <p:spPr bwMode="auto">
            <a:xfrm>
              <a:off x="3606" y="1480"/>
              <a:ext cx="45" cy="1542"/>
            </a:xfrm>
            <a:prstGeom prst="rect">
              <a:avLst/>
            </a:prstGeom>
            <a:gradFill rotWithShape="1">
              <a:gsLst>
                <a:gs pos="0">
                  <a:srgbClr val="76765E"/>
                </a:gs>
                <a:gs pos="50000">
                  <a:srgbClr val="FFFFCC"/>
                </a:gs>
                <a:gs pos="100000">
                  <a:srgbClr val="76765E"/>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87" name="Rectangle 34"/>
            <p:cNvSpPr>
              <a:spLocks noChangeArrowheads="1"/>
            </p:cNvSpPr>
            <p:nvPr/>
          </p:nvSpPr>
          <p:spPr bwMode="auto">
            <a:xfrm>
              <a:off x="3606" y="1434"/>
              <a:ext cx="363" cy="46"/>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88" name="Line 35"/>
            <p:cNvSpPr>
              <a:spLocks noChangeShapeType="1"/>
            </p:cNvSpPr>
            <p:nvPr/>
          </p:nvSpPr>
          <p:spPr bwMode="auto">
            <a:xfrm>
              <a:off x="3606" y="1480"/>
              <a:ext cx="45" cy="1"/>
            </a:xfrm>
            <a:prstGeom prst="line">
              <a:avLst/>
            </a:prstGeom>
            <a:noFill/>
            <a:ln w="19050">
              <a:solidFill>
                <a:srgbClr val="FFFFCC"/>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23588" name="Rectangle 36"/>
            <p:cNvSpPr>
              <a:spLocks noChangeArrowheads="1"/>
            </p:cNvSpPr>
            <p:nvPr/>
          </p:nvSpPr>
          <p:spPr bwMode="auto">
            <a:xfrm>
              <a:off x="3696" y="1434"/>
              <a:ext cx="137" cy="46"/>
            </a:xfrm>
            <a:prstGeom prst="rect">
              <a:avLst/>
            </a:prstGeom>
            <a:gradFill rotWithShape="1">
              <a:gsLst>
                <a:gs pos="0">
                  <a:schemeClr val="tx2"/>
                </a:gs>
                <a:gs pos="50000">
                  <a:schemeClr val="tx2">
                    <a:gamma/>
                    <a:tint val="0"/>
                    <a:invGamma/>
                  </a:schemeClr>
                </a:gs>
                <a:gs pos="100000">
                  <a:schemeClr val="tx2"/>
                </a:gs>
              </a:gsLst>
              <a:lin ang="5400000" scaled="1"/>
            </a:gradFill>
            <a:ln w="9525">
              <a:solidFill>
                <a:schemeClr val="tx1"/>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sp>
          <p:nvSpPr>
            <p:cNvPr id="23589" name="Rectangle 37"/>
            <p:cNvSpPr>
              <a:spLocks noChangeArrowheads="1"/>
            </p:cNvSpPr>
            <p:nvPr/>
          </p:nvSpPr>
          <p:spPr bwMode="auto">
            <a:xfrm>
              <a:off x="3742" y="1389"/>
              <a:ext cx="45" cy="45"/>
            </a:xfrm>
            <a:prstGeom prst="rect">
              <a:avLst/>
            </a:prstGeom>
            <a:gradFill rotWithShape="1">
              <a:gsLst>
                <a:gs pos="0">
                  <a:schemeClr val="tx2"/>
                </a:gs>
                <a:gs pos="50000">
                  <a:schemeClr val="tx2">
                    <a:gamma/>
                    <a:tint val="0"/>
                    <a:invGamma/>
                  </a:schemeClr>
                </a:gs>
                <a:gs pos="100000">
                  <a:schemeClr val="tx2"/>
                </a:gs>
              </a:gsLst>
              <a:lin ang="0" scaled="1"/>
            </a:gradFill>
            <a:ln w="9525">
              <a:solidFill>
                <a:schemeClr val="tx1"/>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sp>
          <p:nvSpPr>
            <p:cNvPr id="23590" name="Rectangle 38"/>
            <p:cNvSpPr>
              <a:spLocks noChangeArrowheads="1"/>
            </p:cNvSpPr>
            <p:nvPr/>
          </p:nvSpPr>
          <p:spPr bwMode="auto">
            <a:xfrm>
              <a:off x="3651" y="1344"/>
              <a:ext cx="227" cy="45"/>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grpSp>
      <p:graphicFrame>
        <p:nvGraphicFramePr>
          <p:cNvPr id="23591" name="Object 3"/>
          <p:cNvGraphicFramePr>
            <a:graphicFrameLocks noChangeAspect="1"/>
          </p:cNvGraphicFramePr>
          <p:nvPr/>
        </p:nvGraphicFramePr>
        <p:xfrm>
          <a:off x="7200900" y="4068365"/>
          <a:ext cx="123825" cy="123825"/>
        </p:xfrm>
        <a:graphic>
          <a:graphicData uri="http://schemas.openxmlformats.org/presentationml/2006/ole">
            <mc:AlternateContent xmlns:mc="http://schemas.openxmlformats.org/markup-compatibility/2006">
              <mc:Choice xmlns:v="urn:schemas-microsoft-com:vml" Requires="v">
                <p:oleObj spid="_x0000_s2065" name="SmartDraw" r:id="rId4" imgW="164465" imgH="164465" progId="SmartDraw.2">
                  <p:embed/>
                </p:oleObj>
              </mc:Choice>
              <mc:Fallback>
                <p:oleObj name="SmartDraw" r:id="rId4" imgW="164465" imgH="164465" progId="SmartDraw.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900" y="4068365"/>
                        <a:ext cx="123825"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8" name="Text Box 40"/>
          <p:cNvSpPr txBox="1">
            <a:spLocks noChangeArrowheads="1"/>
          </p:cNvSpPr>
          <p:nvPr/>
        </p:nvSpPr>
        <p:spPr bwMode="auto">
          <a:xfrm>
            <a:off x="4765675" y="2806700"/>
            <a:ext cx="1294765" cy="82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50000"/>
              </a:spcBef>
              <a:buFontTx/>
              <a:buNone/>
            </a:pPr>
            <a:r>
              <a:rPr lang="en-US" altLang="en-US" sz="1500" b="1" dirty="0" err="1">
                <a:solidFill>
                  <a:schemeClr val="tx2"/>
                </a:solidFill>
                <a:cs typeface="Calibri" panose="020F0502020204030204" pitchFamily="34" charset="0"/>
              </a:rPr>
              <a:t>Các</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yếu</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tố</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môi</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trường</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cần</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cho</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sự</a:t>
            </a:r>
            <a:r>
              <a:rPr lang="en-US" altLang="en-US" sz="1500" b="1" dirty="0">
                <a:solidFill>
                  <a:schemeClr val="tx2"/>
                </a:solidFill>
                <a:cs typeface="Calibri" panose="020F0502020204030204" pitchFamily="34" charset="0"/>
              </a:rPr>
              <a:t> ST </a:t>
            </a:r>
            <a:r>
              <a:rPr lang="en-US" altLang="en-US" sz="1500" b="1" dirty="0" err="1">
                <a:solidFill>
                  <a:schemeClr val="tx2"/>
                </a:solidFill>
                <a:cs typeface="Calibri" panose="020F0502020204030204" pitchFamily="34" charset="0"/>
              </a:rPr>
              <a:t>của</a:t>
            </a:r>
            <a:r>
              <a:rPr lang="en-US" altLang="en-US" sz="1500" b="1" dirty="0">
                <a:solidFill>
                  <a:schemeClr val="tx2"/>
                </a:solidFill>
                <a:cs typeface="Calibri" panose="020F0502020204030204" pitchFamily="34" charset="0"/>
              </a:rPr>
              <a:t> VSV</a:t>
            </a:r>
            <a:endParaRPr lang="en-US" altLang="en-US" sz="1500" b="1" dirty="0">
              <a:solidFill>
                <a:schemeClr val="tx2"/>
              </a:solidFill>
              <a:cs typeface="Calibri" panose="020F0502020204030204" pitchFamily="34" charset="0"/>
            </a:endParaRPr>
          </a:p>
        </p:txBody>
      </p:sp>
      <p:sp>
        <p:nvSpPr>
          <p:cNvPr id="19469" name="Text Box 41"/>
          <p:cNvSpPr txBox="1">
            <a:spLocks noChangeArrowheads="1"/>
          </p:cNvSpPr>
          <p:nvPr/>
        </p:nvSpPr>
        <p:spPr bwMode="auto">
          <a:xfrm>
            <a:off x="6854429" y="1032271"/>
            <a:ext cx="1028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a:solidFill>
                  <a:schemeClr val="tx2"/>
                </a:solidFill>
                <a:latin typeface="Times New Roman" panose="02020603050405020304" pitchFamily="18" charset="0"/>
                <a:cs typeface="Times New Roman" panose="02020603050405020304" pitchFamily="18" charset="0"/>
              </a:rPr>
              <a:t> MT dinh dưỡng</a:t>
            </a:r>
            <a:endParaRPr lang="en-US" altLang="en-US" sz="1500" b="1">
              <a:solidFill>
                <a:schemeClr val="tx2"/>
              </a:solidFill>
              <a:latin typeface="Times New Roman" panose="02020603050405020304" pitchFamily="18" charset="0"/>
              <a:cs typeface="Times New Roman" panose="02020603050405020304" pitchFamily="18" charset="0"/>
            </a:endParaRPr>
          </a:p>
        </p:txBody>
      </p:sp>
      <p:sp>
        <p:nvSpPr>
          <p:cNvPr id="19470" name="Text Box 42"/>
          <p:cNvSpPr txBox="1">
            <a:spLocks noChangeArrowheads="1"/>
          </p:cNvSpPr>
          <p:nvPr/>
        </p:nvSpPr>
        <p:spPr bwMode="auto">
          <a:xfrm>
            <a:off x="7779544" y="4027884"/>
            <a:ext cx="789385" cy="7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a:solidFill>
                  <a:schemeClr val="tx2"/>
                </a:solidFill>
                <a:cs typeface="Calibri" panose="020F0502020204030204" pitchFamily="34" charset="0"/>
              </a:rPr>
              <a:t>Bình nuôi cấy</a:t>
            </a:r>
            <a:endParaRPr lang="en-US" altLang="en-US" sz="1500" b="1">
              <a:solidFill>
                <a:schemeClr val="tx2"/>
              </a:solidFill>
              <a:cs typeface="Calibri" panose="020F0502020204030204" pitchFamily="34" charset="0"/>
            </a:endParaRPr>
          </a:p>
        </p:txBody>
      </p:sp>
      <p:sp>
        <p:nvSpPr>
          <p:cNvPr id="23595" name="Rectangle 43"/>
          <p:cNvSpPr>
            <a:spLocks noChangeArrowheads="1"/>
          </p:cNvSpPr>
          <p:nvPr/>
        </p:nvSpPr>
        <p:spPr bwMode="auto">
          <a:xfrm>
            <a:off x="5620941" y="4633912"/>
            <a:ext cx="540544" cy="43219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sp>
        <p:nvSpPr>
          <p:cNvPr id="19472" name="Line 44"/>
          <p:cNvSpPr>
            <a:spLocks noChangeShapeType="1"/>
          </p:cNvSpPr>
          <p:nvPr/>
        </p:nvSpPr>
        <p:spPr bwMode="auto">
          <a:xfrm>
            <a:off x="7315201" y="1620440"/>
            <a:ext cx="250031" cy="31313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597" name="Line 45"/>
          <p:cNvSpPr>
            <a:spLocks noChangeShapeType="1"/>
          </p:cNvSpPr>
          <p:nvPr/>
        </p:nvSpPr>
        <p:spPr bwMode="auto">
          <a:xfrm>
            <a:off x="6053138" y="3176588"/>
            <a:ext cx="323850" cy="53578"/>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598" name="Line 46"/>
          <p:cNvSpPr>
            <a:spLocks noChangeShapeType="1"/>
          </p:cNvSpPr>
          <p:nvPr/>
        </p:nvSpPr>
        <p:spPr bwMode="auto">
          <a:xfrm flipV="1">
            <a:off x="6161485" y="3283744"/>
            <a:ext cx="215503" cy="54769"/>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599" name="Line 47"/>
          <p:cNvSpPr>
            <a:spLocks noChangeShapeType="1"/>
          </p:cNvSpPr>
          <p:nvPr/>
        </p:nvSpPr>
        <p:spPr bwMode="auto">
          <a:xfrm flipV="1">
            <a:off x="7943851" y="3338512"/>
            <a:ext cx="107156" cy="16192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600" name="Line 48"/>
          <p:cNvSpPr>
            <a:spLocks noChangeShapeType="1"/>
          </p:cNvSpPr>
          <p:nvPr/>
        </p:nvSpPr>
        <p:spPr bwMode="auto">
          <a:xfrm flipV="1">
            <a:off x="7997428" y="3445668"/>
            <a:ext cx="108347" cy="10834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19477" name="Text Box 49"/>
          <p:cNvSpPr txBox="1">
            <a:spLocks noChangeArrowheads="1"/>
          </p:cNvSpPr>
          <p:nvPr/>
        </p:nvSpPr>
        <p:spPr bwMode="auto">
          <a:xfrm>
            <a:off x="4918075" y="3996055"/>
            <a:ext cx="587375" cy="7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a:solidFill>
                  <a:schemeClr val="tx2"/>
                </a:solidFill>
                <a:latin typeface="Times New Roman" panose="02020603050405020304" pitchFamily="18" charset="0"/>
                <a:cs typeface="Times New Roman" panose="02020603050405020304" pitchFamily="18" charset="0"/>
              </a:rPr>
              <a:t>Dịch nuôi cấy</a:t>
            </a:r>
            <a:endParaRPr lang="en-US" altLang="en-US" sz="1500" b="1">
              <a:solidFill>
                <a:schemeClr val="tx2"/>
              </a:solidFill>
              <a:latin typeface="Times New Roman" panose="02020603050405020304" pitchFamily="18" charset="0"/>
              <a:cs typeface="Times New Roman" panose="02020603050405020304" pitchFamily="18" charset="0"/>
            </a:endParaRPr>
          </a:p>
        </p:txBody>
      </p:sp>
      <p:sp>
        <p:nvSpPr>
          <p:cNvPr id="19478" name="Line 50"/>
          <p:cNvSpPr>
            <a:spLocks noChangeShapeType="1"/>
          </p:cNvSpPr>
          <p:nvPr/>
        </p:nvSpPr>
        <p:spPr bwMode="auto">
          <a:xfrm flipH="1">
            <a:off x="5429250" y="4323159"/>
            <a:ext cx="34290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603" name="AutoShape 51"/>
          <p:cNvSpPr>
            <a:spLocks noChangeArrowheads="1"/>
          </p:cNvSpPr>
          <p:nvPr/>
        </p:nvSpPr>
        <p:spPr bwMode="auto">
          <a:xfrm>
            <a:off x="304800" y="537210"/>
            <a:ext cx="3531235" cy="594360"/>
          </a:xfrm>
          <a:prstGeom prst="foldedCorner">
            <a:avLst>
              <a:gd name="adj" fmla="val 12500"/>
            </a:avLst>
          </a:prstGeom>
          <a:noFill/>
          <a:ln w="9525">
            <a:noFill/>
            <a:round/>
          </a:ln>
          <a:effectLst/>
        </p:spPr>
        <p:txBody>
          <a:bodyPr wrap="none" anchor="ctr"/>
          <a:lstStyle/>
          <a:p>
            <a:pPr>
              <a:defRPr/>
            </a:pPr>
            <a:endParaRPr lang="en-US" sz="3200"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a:p>
            <a:pPr>
              <a:spcBef>
                <a:spcPct val="50000"/>
              </a:spcBef>
              <a:defRPr/>
            </a:pPr>
            <a:r>
              <a:rPr lang="en-US" sz="3200" b="1" dirty="0">
                <a:gradFill>
                  <a:gsLst>
                    <a:gs pos="0">
                      <a:srgbClr val="007BD3"/>
                    </a:gs>
                    <a:gs pos="100000">
                      <a:srgbClr val="034373"/>
                    </a:gs>
                  </a:gsLst>
                  <a:lin scaled="0"/>
                </a:gradFill>
                <a:latin typeface="Calibri" panose="020F0502020204030204" pitchFamily="34" charset="0"/>
                <a:cs typeface="Calibri" panose="020F0502020204030204" pitchFamily="34" charset="0"/>
              </a:rPr>
              <a:t>2. </a:t>
            </a:r>
            <a:r>
              <a:rPr lang="en-US" sz="3200" b="1" dirty="0" err="1">
                <a:gradFill>
                  <a:gsLst>
                    <a:gs pos="0">
                      <a:srgbClr val="007BD3"/>
                    </a:gs>
                    <a:gs pos="100000">
                      <a:srgbClr val="034373"/>
                    </a:gs>
                  </a:gsLst>
                  <a:lin scaled="0"/>
                </a:gradFill>
                <a:latin typeface="Calibri" panose="020F0502020204030204" pitchFamily="34" charset="0"/>
                <a:cs typeface="Calibri" panose="020F0502020204030204" pitchFamily="34" charset="0"/>
              </a:rPr>
              <a:t>Nuôi</a:t>
            </a:r>
            <a:r>
              <a:rPr lang="en-US" sz="3200" b="1"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3200" b="1" dirty="0" err="1">
                <a:gradFill>
                  <a:gsLst>
                    <a:gs pos="0">
                      <a:srgbClr val="007BD3"/>
                    </a:gs>
                    <a:gs pos="100000">
                      <a:srgbClr val="034373"/>
                    </a:gs>
                  </a:gsLst>
                  <a:lin scaled="0"/>
                </a:gradFill>
                <a:latin typeface="Calibri" panose="020F0502020204030204" pitchFamily="34" charset="0"/>
                <a:cs typeface="Calibri" panose="020F0502020204030204" pitchFamily="34" charset="0"/>
              </a:rPr>
              <a:t>cấy</a:t>
            </a:r>
            <a:r>
              <a:rPr lang="en-US" sz="3200" b="1"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3200" b="1" dirty="0" err="1">
                <a:gradFill>
                  <a:gsLst>
                    <a:gs pos="0">
                      <a:srgbClr val="007BD3"/>
                    </a:gs>
                    <a:gs pos="100000">
                      <a:srgbClr val="034373"/>
                    </a:gs>
                  </a:gsLst>
                  <a:lin scaled="0"/>
                </a:gradFill>
                <a:latin typeface="Calibri" panose="020F0502020204030204" pitchFamily="34" charset="0"/>
                <a:cs typeface="Calibri" panose="020F0502020204030204" pitchFamily="34" charset="0"/>
              </a:rPr>
              <a:t>liên</a:t>
            </a:r>
            <a:r>
              <a:rPr lang="en-US" sz="3200" b="1"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3200" b="1" dirty="0" err="1">
                <a:gradFill>
                  <a:gsLst>
                    <a:gs pos="0">
                      <a:srgbClr val="007BD3"/>
                    </a:gs>
                    <a:gs pos="100000">
                      <a:srgbClr val="034373"/>
                    </a:gs>
                  </a:gsLst>
                  <a:lin scaled="0"/>
                </a:gradFill>
                <a:latin typeface="Calibri" panose="020F0502020204030204" pitchFamily="34" charset="0"/>
                <a:cs typeface="Calibri" panose="020F0502020204030204" pitchFamily="34" charset="0"/>
              </a:rPr>
              <a:t>tục</a:t>
            </a:r>
            <a:endParaRPr lang="en-US" sz="3200" b="1"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a:p>
            <a:pPr>
              <a:buFont typeface="Wingdings" panose="05000000000000000000" pitchFamily="2" charset="2"/>
              <a:buNone/>
              <a:defRPr/>
            </a:pPr>
            <a:endParaRPr lang="en-US" sz="3200" b="1" dirty="0">
              <a:gradFill>
                <a:gsLst>
                  <a:gs pos="0">
                    <a:srgbClr val="007BD3"/>
                  </a:gs>
                  <a:gs pos="100000">
                    <a:srgbClr val="034373"/>
                  </a:gs>
                </a:gsLst>
                <a:lin scaled="0"/>
              </a:gradFill>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19481" name="Text Box 53"/>
          <p:cNvSpPr txBox="1">
            <a:spLocks noChangeArrowheads="1"/>
          </p:cNvSpPr>
          <p:nvPr/>
        </p:nvSpPr>
        <p:spPr bwMode="auto">
          <a:xfrm>
            <a:off x="7443787" y="2746771"/>
            <a:ext cx="1081088"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a:solidFill>
                  <a:schemeClr val="tx2"/>
                </a:solidFill>
                <a:cs typeface="Calibri" panose="020F0502020204030204" pitchFamily="34" charset="0"/>
              </a:rPr>
              <a:t>Không khí đi ra</a:t>
            </a:r>
            <a:endParaRPr lang="en-US" altLang="en-US" sz="1500" b="1">
              <a:solidFill>
                <a:schemeClr val="tx2"/>
              </a:solidFill>
              <a:cs typeface="Calibri" panose="020F0502020204030204" pitchFamily="34" charset="0"/>
            </a:endParaRPr>
          </a:p>
        </p:txBody>
      </p:sp>
      <p:sp>
        <p:nvSpPr>
          <p:cNvPr id="19482" name="Rectangle 54"/>
          <p:cNvSpPr>
            <a:spLocks noChangeArrowheads="1"/>
          </p:cNvSpPr>
          <p:nvPr/>
        </p:nvSpPr>
        <p:spPr bwMode="auto">
          <a:xfrm>
            <a:off x="5886450" y="4306490"/>
            <a:ext cx="657225" cy="57150"/>
          </a:xfrm>
          <a:prstGeom prst="rect">
            <a:avLst/>
          </a:prstGeom>
          <a:gradFill rotWithShape="1">
            <a:gsLst>
              <a:gs pos="0">
                <a:srgbClr val="47765E"/>
              </a:gs>
              <a:gs pos="50000">
                <a:srgbClr val="99FFCC"/>
              </a:gs>
              <a:gs pos="100000">
                <a:srgbClr val="47765E"/>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83" name="Line 55"/>
          <p:cNvSpPr>
            <a:spLocks noChangeShapeType="1"/>
          </p:cNvSpPr>
          <p:nvPr/>
        </p:nvSpPr>
        <p:spPr bwMode="auto">
          <a:xfrm>
            <a:off x="3346848" y="3788569"/>
            <a:ext cx="53578" cy="1190"/>
          </a:xfrm>
          <a:prstGeom prst="line">
            <a:avLst/>
          </a:prstGeom>
          <a:noFill/>
          <a:ln w="19050">
            <a:solidFill>
              <a:srgbClr val="99FFCC"/>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9484" name="Line 56"/>
          <p:cNvSpPr>
            <a:spLocks noChangeShapeType="1"/>
          </p:cNvSpPr>
          <p:nvPr/>
        </p:nvSpPr>
        <p:spPr bwMode="auto">
          <a:xfrm>
            <a:off x="3400425" y="4167188"/>
            <a:ext cx="1191" cy="53578"/>
          </a:xfrm>
          <a:prstGeom prst="line">
            <a:avLst/>
          </a:prstGeom>
          <a:noFill/>
          <a:ln w="9525">
            <a:solidFill>
              <a:srgbClr val="99FFCC"/>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9485" name="Rectangle 57"/>
          <p:cNvSpPr>
            <a:spLocks noChangeArrowheads="1"/>
          </p:cNvSpPr>
          <p:nvPr/>
        </p:nvSpPr>
        <p:spPr bwMode="auto">
          <a:xfrm>
            <a:off x="7015163" y="3392090"/>
            <a:ext cx="400050" cy="342900"/>
          </a:xfrm>
          <a:prstGeom prst="rect">
            <a:avLst/>
          </a:prstGeom>
          <a:solidFill>
            <a:srgbClr val="666633"/>
          </a:solidFill>
          <a:ln w="9525">
            <a:solidFill>
              <a:srgbClr val="666633"/>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3" name="Title 1"/>
          <p:cNvSpPr txBox="1"/>
          <p:nvPr/>
        </p:nvSpPr>
        <p:spPr>
          <a:xfrm>
            <a:off x="201930" y="209550"/>
            <a:ext cx="8366760" cy="66167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b="1" dirty="0">
                <a:solidFill>
                  <a:srgbClr val="FF0000"/>
                </a:solidFill>
                <a:latin typeface="Calibri" panose="020F0502020204030204" pitchFamily="34" charset="0"/>
                <a:cs typeface="Calibri" panose="020F0502020204030204" pitchFamily="34" charset="0"/>
              </a:rPr>
              <a:t>II. SỰ SINH TRƯỞNG CỦA QUẦN THỂ VI KHUẨN:</a:t>
            </a:r>
            <a:br>
              <a:rPr lang="en-US" dirty="0">
                <a:solidFill>
                  <a:srgbClr val="FF0000"/>
                </a:solidFill>
                <a:latin typeface="Calibri" panose="020F0502020204030204" pitchFamily="34" charset="0"/>
                <a:cs typeface="Calibri" panose="020F0502020204030204" pitchFamily="34" charset="0"/>
              </a:rPr>
            </a:br>
            <a:endParaRPr lang="en-US" dirty="0">
              <a:solidFill>
                <a:srgbClr val="FF0000"/>
              </a:solidFill>
              <a:latin typeface="Calibri" panose="020F0502020204030204" pitchFamily="34" charset="0"/>
              <a:cs typeface="Calibri" panose="020F0502020204030204" pitchFamily="34" charset="0"/>
            </a:endParaRPr>
          </a:p>
          <a:p>
            <a:pPr marL="0" indent="0" algn="ctr">
              <a:buNone/>
              <a:defRPr/>
            </a:pPr>
            <a:endParaRPr lang="en-US" sz="3100" dirty="0">
              <a:solidFill>
                <a:srgbClr val="FF0000"/>
              </a:solidFill>
              <a:latin typeface="Calibri" panose="020F0502020204030204" pitchFamily="34" charset="0"/>
              <a:cs typeface="Calibri" panose="020F0502020204030204" pitchFamily="34" charset="0"/>
            </a:endParaRPr>
          </a:p>
          <a:p>
            <a:pPr marL="0" indent="0" algn="ctr">
              <a:buNone/>
              <a:defRPr/>
            </a:pPr>
            <a:endParaRPr lang="en-US" sz="3100" dirty="0">
              <a:solidFill>
                <a:srgbClr val="FF0000"/>
              </a:solidFill>
              <a:latin typeface="Calibri" panose="020F0502020204030204" pitchFamily="34" charset="0"/>
              <a:cs typeface="Calibri" panose="020F0502020204030204" pitchFamily="34" charset="0"/>
            </a:endParaRPr>
          </a:p>
        </p:txBody>
      </p:sp>
      <p:sp>
        <p:nvSpPr>
          <p:cNvPr id="4" name="Oval 3"/>
          <p:cNvSpPr/>
          <p:nvPr/>
        </p:nvSpPr>
        <p:spPr>
          <a:xfrm>
            <a:off x="145415" y="1691640"/>
            <a:ext cx="4488815" cy="2604135"/>
          </a:xfrm>
          <a:prstGeom prst="ellipse">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lvl="0" algn="ct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4F62361B-F2CD-41E6-8C98-41C9920F589C}" type="slidenum">
              <a:rPr lang="en-US" smtClean="0"/>
            </a:fld>
            <a:endParaRPr lang="en-US"/>
          </a:p>
        </p:txBody>
      </p:sp>
      <p:sp>
        <p:nvSpPr>
          <p:cNvPr id="5" name="Text Box 4"/>
          <p:cNvSpPr txBox="1"/>
          <p:nvPr/>
        </p:nvSpPr>
        <p:spPr>
          <a:xfrm>
            <a:off x="848360" y="2084070"/>
            <a:ext cx="3249295" cy="1799590"/>
          </a:xfrm>
          <a:prstGeom prst="rect">
            <a:avLst/>
          </a:prstGeom>
          <a:solidFill>
            <a:schemeClr val="bg2"/>
          </a:solidFill>
        </p:spPr>
        <p:txBody>
          <a:bodyPr wrap="square" rtlCol="0">
            <a:noAutofit/>
          </a:bodyPr>
          <a:lstStyle/>
          <a:p>
            <a:pPr lvl="0" algn="just"/>
            <a:r>
              <a:rPr lang="en-US" sz="3200" dirty="0" err="1">
                <a:solidFill>
                  <a:srgbClr val="00B050"/>
                </a:solidFill>
                <a:latin typeface="Calibri" panose="020F0502020204030204" pitchFamily="34" charset="0"/>
                <a:cs typeface="Calibri" panose="020F0502020204030204" pitchFamily="34" charset="0"/>
                <a:sym typeface="+mn-ea"/>
              </a:rPr>
              <a:t>Hãy</a:t>
            </a:r>
            <a:r>
              <a:rPr lang="en-US" sz="3200" dirty="0">
                <a:solidFill>
                  <a:srgbClr val="00B050"/>
                </a:solidFill>
                <a:latin typeface="Calibri" panose="020F0502020204030204" pitchFamily="34" charset="0"/>
                <a:cs typeface="Calibri" panose="020F0502020204030204" pitchFamily="34" charset="0"/>
                <a:sym typeface="+mn-ea"/>
              </a:rPr>
              <a:t> </a:t>
            </a:r>
            <a:r>
              <a:rPr lang="en-US" sz="3200" dirty="0" err="1">
                <a:solidFill>
                  <a:srgbClr val="00B050"/>
                </a:solidFill>
                <a:latin typeface="Calibri" panose="020F0502020204030204" pitchFamily="34" charset="0"/>
                <a:cs typeface="Calibri" panose="020F0502020204030204" pitchFamily="34" charset="0"/>
                <a:sym typeface="+mn-ea"/>
              </a:rPr>
              <a:t>vẽ</a:t>
            </a:r>
            <a:r>
              <a:rPr lang="en-US" sz="3200" dirty="0">
                <a:solidFill>
                  <a:srgbClr val="00B050"/>
                </a:solidFill>
                <a:latin typeface="Calibri" panose="020F0502020204030204" pitchFamily="34" charset="0"/>
                <a:cs typeface="Calibri" panose="020F0502020204030204" pitchFamily="34" charset="0"/>
                <a:sym typeface="+mn-ea"/>
              </a:rPr>
              <a:t> </a:t>
            </a:r>
            <a:r>
              <a:rPr lang="en-US" sz="3200" dirty="0" err="1">
                <a:solidFill>
                  <a:srgbClr val="00B050"/>
                </a:solidFill>
                <a:latin typeface="Calibri" panose="020F0502020204030204" pitchFamily="34" charset="0"/>
                <a:cs typeface="Calibri" panose="020F0502020204030204" pitchFamily="34" charset="0"/>
                <a:sym typeface="+mn-ea"/>
              </a:rPr>
              <a:t>và</a:t>
            </a:r>
            <a:r>
              <a:rPr lang="en-US" sz="3200" dirty="0">
                <a:solidFill>
                  <a:srgbClr val="00B050"/>
                </a:solidFill>
                <a:latin typeface="Calibri" panose="020F0502020204030204" pitchFamily="34" charset="0"/>
                <a:cs typeface="Calibri" panose="020F0502020204030204" pitchFamily="34" charset="0"/>
                <a:sym typeface="+mn-ea"/>
              </a:rPr>
              <a:t> </a:t>
            </a:r>
            <a:r>
              <a:rPr lang="en-US" sz="3200" dirty="0" err="1">
                <a:solidFill>
                  <a:srgbClr val="00B050"/>
                </a:solidFill>
                <a:latin typeface="Calibri" panose="020F0502020204030204" pitchFamily="34" charset="0"/>
                <a:cs typeface="Calibri" panose="020F0502020204030204" pitchFamily="34" charset="0"/>
                <a:sym typeface="+mn-ea"/>
              </a:rPr>
              <a:t>giải</a:t>
            </a:r>
            <a:r>
              <a:rPr lang="en-US" sz="3200" dirty="0">
                <a:solidFill>
                  <a:srgbClr val="00B050"/>
                </a:solidFill>
                <a:latin typeface="Calibri" panose="020F0502020204030204" pitchFamily="34" charset="0"/>
                <a:cs typeface="Calibri" panose="020F0502020204030204" pitchFamily="34" charset="0"/>
                <a:sym typeface="+mn-ea"/>
              </a:rPr>
              <a:t> </a:t>
            </a:r>
            <a:r>
              <a:rPr lang="en-US" sz="3200" dirty="0" err="1">
                <a:solidFill>
                  <a:srgbClr val="00B050"/>
                </a:solidFill>
                <a:latin typeface="Calibri" panose="020F0502020204030204" pitchFamily="34" charset="0"/>
                <a:cs typeface="Calibri" panose="020F0502020204030204" pitchFamily="34" charset="0"/>
                <a:sym typeface="+mn-ea"/>
              </a:rPr>
              <a:t>thích</a:t>
            </a:r>
            <a:r>
              <a:rPr lang="en-US" sz="3200" dirty="0">
                <a:solidFill>
                  <a:srgbClr val="00B050"/>
                </a:solidFill>
                <a:latin typeface="Calibri" panose="020F0502020204030204" pitchFamily="34" charset="0"/>
                <a:cs typeface="Calibri" panose="020F0502020204030204" pitchFamily="34" charset="0"/>
                <a:sym typeface="+mn-ea"/>
              </a:rPr>
              <a:t> </a:t>
            </a:r>
            <a:r>
              <a:rPr lang="en-US" sz="3200" dirty="0" err="1">
                <a:solidFill>
                  <a:srgbClr val="00B050"/>
                </a:solidFill>
                <a:latin typeface="Calibri" panose="020F0502020204030204" pitchFamily="34" charset="0"/>
                <a:cs typeface="Calibri" panose="020F0502020204030204" pitchFamily="34" charset="0"/>
                <a:sym typeface="+mn-ea"/>
              </a:rPr>
              <a:t>đường</a:t>
            </a:r>
            <a:r>
              <a:rPr lang="en-US" sz="3200" dirty="0">
                <a:solidFill>
                  <a:srgbClr val="00B050"/>
                </a:solidFill>
                <a:latin typeface="Calibri" panose="020F0502020204030204" pitchFamily="34" charset="0"/>
                <a:cs typeface="Calibri" panose="020F0502020204030204" pitchFamily="34" charset="0"/>
                <a:sym typeface="+mn-ea"/>
              </a:rPr>
              <a:t> </a:t>
            </a:r>
            <a:r>
              <a:rPr lang="en-US" sz="3200" dirty="0" err="1">
                <a:solidFill>
                  <a:srgbClr val="00B050"/>
                </a:solidFill>
                <a:latin typeface="Calibri" panose="020F0502020204030204" pitchFamily="34" charset="0"/>
                <a:cs typeface="Calibri" panose="020F0502020204030204" pitchFamily="34" charset="0"/>
                <a:sym typeface="+mn-ea"/>
              </a:rPr>
              <a:t>cong</a:t>
            </a:r>
            <a:r>
              <a:rPr lang="en-US" sz="3200" dirty="0">
                <a:solidFill>
                  <a:srgbClr val="00B050"/>
                </a:solidFill>
                <a:latin typeface="Calibri" panose="020F0502020204030204" pitchFamily="34" charset="0"/>
                <a:cs typeface="Calibri" panose="020F0502020204030204" pitchFamily="34" charset="0"/>
                <a:sym typeface="+mn-ea"/>
              </a:rPr>
              <a:t> </a:t>
            </a:r>
            <a:r>
              <a:rPr lang="en-US" sz="3200" dirty="0" err="1">
                <a:solidFill>
                  <a:srgbClr val="00B050"/>
                </a:solidFill>
                <a:latin typeface="Calibri" panose="020F0502020204030204" pitchFamily="34" charset="0"/>
                <a:cs typeface="Calibri" panose="020F0502020204030204" pitchFamily="34" charset="0"/>
                <a:sym typeface="+mn-ea"/>
              </a:rPr>
              <a:t>sinh</a:t>
            </a:r>
            <a:r>
              <a:rPr lang="en-US" sz="3200" dirty="0">
                <a:solidFill>
                  <a:srgbClr val="00B050"/>
                </a:solidFill>
                <a:latin typeface="Calibri" panose="020F0502020204030204" pitchFamily="34" charset="0"/>
                <a:cs typeface="Calibri" panose="020F0502020204030204" pitchFamily="34" charset="0"/>
                <a:sym typeface="+mn-ea"/>
              </a:rPr>
              <a:t> </a:t>
            </a:r>
            <a:r>
              <a:rPr lang="en-US" sz="3200" dirty="0" err="1">
                <a:solidFill>
                  <a:srgbClr val="00B050"/>
                </a:solidFill>
                <a:latin typeface="Calibri" panose="020F0502020204030204" pitchFamily="34" charset="0"/>
                <a:cs typeface="Calibri" panose="020F0502020204030204" pitchFamily="34" charset="0"/>
                <a:sym typeface="+mn-ea"/>
              </a:rPr>
              <a:t>trưởng</a:t>
            </a:r>
            <a:r>
              <a:rPr lang="en-US" sz="3200" dirty="0">
                <a:solidFill>
                  <a:srgbClr val="00B050"/>
                </a:solidFill>
                <a:latin typeface="Calibri" panose="020F0502020204030204" pitchFamily="34" charset="0"/>
                <a:cs typeface="Calibri" panose="020F0502020204030204" pitchFamily="34" charset="0"/>
                <a:sym typeface="+mn-ea"/>
              </a:rPr>
              <a:t> </a:t>
            </a:r>
            <a:r>
              <a:rPr lang="en-US" sz="3200" dirty="0" err="1">
                <a:solidFill>
                  <a:srgbClr val="00B050"/>
                </a:solidFill>
                <a:latin typeface="Calibri" panose="020F0502020204030204" pitchFamily="34" charset="0"/>
                <a:cs typeface="Calibri" panose="020F0502020204030204" pitchFamily="34" charset="0"/>
                <a:sym typeface="+mn-ea"/>
              </a:rPr>
              <a:t>trong</a:t>
            </a:r>
            <a:r>
              <a:rPr lang="en-US" sz="3200" dirty="0">
                <a:solidFill>
                  <a:srgbClr val="00B050"/>
                </a:solidFill>
                <a:latin typeface="Calibri" panose="020F0502020204030204" pitchFamily="34" charset="0"/>
                <a:cs typeface="Calibri" panose="020F0502020204030204" pitchFamily="34" charset="0"/>
                <a:sym typeface="+mn-ea"/>
              </a:rPr>
              <a:t> </a:t>
            </a:r>
            <a:r>
              <a:rPr lang="en-US" sz="3200" dirty="0" err="1">
                <a:solidFill>
                  <a:srgbClr val="00B050"/>
                </a:solidFill>
                <a:latin typeface="Calibri" panose="020F0502020204030204" pitchFamily="34" charset="0"/>
                <a:cs typeface="Calibri" panose="020F0502020204030204" pitchFamily="34" charset="0"/>
                <a:sym typeface="+mn-ea"/>
              </a:rPr>
              <a:t>nuôi</a:t>
            </a:r>
            <a:r>
              <a:rPr lang="en-US" sz="3200" dirty="0">
                <a:solidFill>
                  <a:srgbClr val="00B050"/>
                </a:solidFill>
                <a:latin typeface="Calibri" panose="020F0502020204030204" pitchFamily="34" charset="0"/>
                <a:cs typeface="Calibri" panose="020F0502020204030204" pitchFamily="34" charset="0"/>
                <a:sym typeface="+mn-ea"/>
              </a:rPr>
              <a:t> </a:t>
            </a:r>
            <a:r>
              <a:rPr lang="en-US" sz="3200" dirty="0" err="1">
                <a:solidFill>
                  <a:srgbClr val="00B050"/>
                </a:solidFill>
                <a:latin typeface="Calibri" panose="020F0502020204030204" pitchFamily="34" charset="0"/>
                <a:cs typeface="Calibri" panose="020F0502020204030204" pitchFamily="34" charset="0"/>
                <a:sym typeface="+mn-ea"/>
              </a:rPr>
              <a:t>cấy</a:t>
            </a:r>
            <a:r>
              <a:rPr lang="en-US" sz="3200" dirty="0">
                <a:solidFill>
                  <a:srgbClr val="00B050"/>
                </a:solidFill>
                <a:latin typeface="Calibri" panose="020F0502020204030204" pitchFamily="34" charset="0"/>
                <a:cs typeface="Calibri" panose="020F0502020204030204" pitchFamily="34" charset="0"/>
                <a:sym typeface="+mn-ea"/>
              </a:rPr>
              <a:t> </a:t>
            </a:r>
            <a:r>
              <a:rPr lang="en-US" sz="3200" dirty="0" err="1">
                <a:solidFill>
                  <a:srgbClr val="00B050"/>
                </a:solidFill>
                <a:latin typeface="Calibri" panose="020F0502020204030204" pitchFamily="34" charset="0"/>
                <a:cs typeface="Calibri" panose="020F0502020204030204" pitchFamily="34" charset="0"/>
                <a:sym typeface="+mn-ea"/>
              </a:rPr>
              <a:t>liên</a:t>
            </a:r>
            <a:r>
              <a:rPr lang="en-US" sz="3200" dirty="0">
                <a:solidFill>
                  <a:srgbClr val="00B050"/>
                </a:solidFill>
                <a:latin typeface="Calibri" panose="020F0502020204030204" pitchFamily="34" charset="0"/>
                <a:cs typeface="Calibri" panose="020F0502020204030204" pitchFamily="34" charset="0"/>
                <a:sym typeface="+mn-ea"/>
              </a:rPr>
              <a:t> </a:t>
            </a:r>
            <a:r>
              <a:rPr lang="en-US" sz="3200" dirty="0" err="1">
                <a:solidFill>
                  <a:srgbClr val="00B050"/>
                </a:solidFill>
                <a:latin typeface="Calibri" panose="020F0502020204030204" pitchFamily="34" charset="0"/>
                <a:cs typeface="Calibri" panose="020F0502020204030204" pitchFamily="34" charset="0"/>
                <a:sym typeface="+mn-ea"/>
              </a:rPr>
              <a:t>tục</a:t>
            </a:r>
            <a:r>
              <a:rPr lang="en-US" sz="3200" dirty="0">
                <a:solidFill>
                  <a:srgbClr val="00B050"/>
                </a:solidFill>
                <a:latin typeface="Calibri" panose="020F0502020204030204" pitchFamily="34" charset="0"/>
                <a:cs typeface="Calibri" panose="020F0502020204030204" pitchFamily="34" charset="0"/>
                <a:sym typeface="+mn-ea"/>
              </a:rPr>
              <a:t>?</a:t>
            </a:r>
            <a:endParaRPr lang="en-US" sz="3200" dirty="0">
              <a:solidFill>
                <a:srgbClr val="00B050"/>
              </a:solidFill>
              <a:latin typeface="Calibri" panose="020F0502020204030204" pitchFamily="34" charset="0"/>
              <a:cs typeface="Calibri" panose="020F050202020403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8.33333E-7 -2.71605E-6 L 8.33333E-7 0.07778 " pathEditMode="relative" rAng="0" ptsTypes="AA">
                                      <p:cBhvr>
                                        <p:cTn id="6" dur="2000" fill="hold"/>
                                        <p:tgtEl>
                                          <p:spTgt spid="23583"/>
                                        </p:tgtEl>
                                        <p:attrNameLst>
                                          <p:attrName>ppt_x</p:attrName>
                                          <p:attrName>ppt_y</p:attrName>
                                        </p:attrNameLst>
                                      </p:cBhvr>
                                      <p:rCtr x="0" y="3889"/>
                                    </p:animMotion>
                                  </p:childTnLst>
                                </p:cTn>
                              </p:par>
                              <p:par>
                                <p:cTn id="7" presetID="0" presetClass="path" presetSubtype="0" repeatCount="indefinite" accel="50000" decel="50000" fill="hold" nodeType="withEffect">
                                  <p:stCondLst>
                                    <p:cond delay="0"/>
                                  </p:stCondLst>
                                  <p:childTnLst>
                                    <p:animMotion origin="layout" path="M -8.33333E-7 3.58025E-6 L -8.33333E-7 0.07777 " pathEditMode="relative" rAng="0" ptsTypes="AA">
                                      <p:cBhvr>
                                        <p:cTn id="8" dur="2000" fill="hold"/>
                                        <p:tgtEl>
                                          <p:spTgt spid="23591"/>
                                        </p:tgtEl>
                                        <p:attrNameLst>
                                          <p:attrName>ppt_x</p:attrName>
                                          <p:attrName>ppt_y</p:attrName>
                                        </p:attrNameLst>
                                      </p:cBhvr>
                                      <p:rCtr x="0" y="3889"/>
                                    </p:animMotion>
                                  </p:childTnLst>
                                </p:cTn>
                              </p:par>
                              <p:par>
                                <p:cTn id="9" presetID="3" presetClass="entr" presetSubtype="10" repeatCount="indefinite" fill="hold" nodeType="withEffect">
                                  <p:stCondLst>
                                    <p:cond delay="0"/>
                                  </p:stCondLst>
                                  <p:childTnLst>
                                    <p:set>
                                      <p:cBhvr>
                                        <p:cTn id="10" dur="1" fill="hold">
                                          <p:stCondLst>
                                            <p:cond delay="0"/>
                                          </p:stCondLst>
                                        </p:cTn>
                                        <p:tgtEl>
                                          <p:spTgt spid="23597"/>
                                        </p:tgtEl>
                                        <p:attrNameLst>
                                          <p:attrName>style.visibility</p:attrName>
                                        </p:attrNameLst>
                                      </p:cBhvr>
                                      <p:to>
                                        <p:strVal val="visible"/>
                                      </p:to>
                                    </p:set>
                                    <p:animEffect transition="in" filter="blinds(horizontal)">
                                      <p:cBhvr>
                                        <p:cTn id="11" dur="1000"/>
                                        <p:tgtEl>
                                          <p:spTgt spid="23597"/>
                                        </p:tgtEl>
                                      </p:cBhvr>
                                    </p:animEffect>
                                  </p:childTnLst>
                                </p:cTn>
                              </p:par>
                              <p:par>
                                <p:cTn id="12" presetID="3" presetClass="entr" presetSubtype="10" repeatCount="indefinite" fill="hold" nodeType="withEffect">
                                  <p:stCondLst>
                                    <p:cond delay="0"/>
                                  </p:stCondLst>
                                  <p:childTnLst>
                                    <p:set>
                                      <p:cBhvr>
                                        <p:cTn id="13" dur="1" fill="hold">
                                          <p:stCondLst>
                                            <p:cond delay="0"/>
                                          </p:stCondLst>
                                        </p:cTn>
                                        <p:tgtEl>
                                          <p:spTgt spid="23598"/>
                                        </p:tgtEl>
                                        <p:attrNameLst>
                                          <p:attrName>style.visibility</p:attrName>
                                        </p:attrNameLst>
                                      </p:cBhvr>
                                      <p:to>
                                        <p:strVal val="visible"/>
                                      </p:to>
                                    </p:set>
                                    <p:animEffect transition="in" filter="blinds(horizontal)">
                                      <p:cBhvr>
                                        <p:cTn id="14" dur="1000"/>
                                        <p:tgtEl>
                                          <p:spTgt spid="23598"/>
                                        </p:tgtEl>
                                      </p:cBhvr>
                                    </p:animEffect>
                                  </p:childTnLst>
                                </p:cTn>
                              </p:par>
                              <p:par>
                                <p:cTn id="15" presetID="3" presetClass="entr" presetSubtype="10" repeatCount="indefinite" fill="hold" nodeType="withEffect">
                                  <p:stCondLst>
                                    <p:cond delay="0"/>
                                  </p:stCondLst>
                                  <p:childTnLst>
                                    <p:set>
                                      <p:cBhvr>
                                        <p:cTn id="16" dur="1" fill="hold">
                                          <p:stCondLst>
                                            <p:cond delay="0"/>
                                          </p:stCondLst>
                                        </p:cTn>
                                        <p:tgtEl>
                                          <p:spTgt spid="23599"/>
                                        </p:tgtEl>
                                        <p:attrNameLst>
                                          <p:attrName>style.visibility</p:attrName>
                                        </p:attrNameLst>
                                      </p:cBhvr>
                                      <p:to>
                                        <p:strVal val="visible"/>
                                      </p:to>
                                    </p:set>
                                    <p:animEffect transition="in" filter="blinds(horizontal)">
                                      <p:cBhvr>
                                        <p:cTn id="17" dur="1000"/>
                                        <p:tgtEl>
                                          <p:spTgt spid="23599"/>
                                        </p:tgtEl>
                                      </p:cBhvr>
                                    </p:animEffect>
                                  </p:childTnLst>
                                </p:cTn>
                              </p:par>
                              <p:par>
                                <p:cTn id="18" presetID="3" presetClass="entr" presetSubtype="10" repeatCount="indefinite" fill="hold" nodeType="withEffect">
                                  <p:stCondLst>
                                    <p:cond delay="0"/>
                                  </p:stCondLst>
                                  <p:childTnLst>
                                    <p:set>
                                      <p:cBhvr>
                                        <p:cTn id="19" dur="1" fill="hold">
                                          <p:stCondLst>
                                            <p:cond delay="0"/>
                                          </p:stCondLst>
                                        </p:cTn>
                                        <p:tgtEl>
                                          <p:spTgt spid="23600"/>
                                        </p:tgtEl>
                                        <p:attrNameLst>
                                          <p:attrName>style.visibility</p:attrName>
                                        </p:attrNameLst>
                                      </p:cBhvr>
                                      <p:to>
                                        <p:strVal val="visible"/>
                                      </p:to>
                                    </p:set>
                                    <p:animEffect transition="in" filter="blinds(horizontal)">
                                      <p:cBhvr>
                                        <p:cTn id="20" dur="1000"/>
                                        <p:tgtEl>
                                          <p:spTgt spid="2360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9483"/>
                                        </p:tgtEl>
                                        <p:attrNameLst>
                                          <p:attrName>style.visibility</p:attrName>
                                        </p:attrNameLst>
                                      </p:cBhvr>
                                      <p:to>
                                        <p:strVal val="visible"/>
                                      </p:to>
                                    </p:set>
                                    <p:animEffect transition="in" filter="wheel(1)">
                                      <p:cBhvr>
                                        <p:cTn id="25" dur="2000"/>
                                        <p:tgtEl>
                                          <p:spTgt spid="19483"/>
                                        </p:tgtEl>
                                      </p:cBhvr>
                                    </p:animEffect>
                                  </p:childTnLst>
                                </p:cTn>
                              </p:par>
                              <p:par>
                                <p:cTn id="26" presetID="21" presetClass="entr" presetSubtype="1" fill="hold" nodeType="withEffect">
                                  <p:stCondLst>
                                    <p:cond delay="0"/>
                                  </p:stCondLst>
                                  <p:childTnLst>
                                    <p:set>
                                      <p:cBhvr>
                                        <p:cTn id="27" dur="1" fill="hold">
                                          <p:stCondLst>
                                            <p:cond delay="0"/>
                                          </p:stCondLst>
                                        </p:cTn>
                                        <p:tgtEl>
                                          <p:spTgt spid="19484"/>
                                        </p:tgtEl>
                                        <p:attrNameLst>
                                          <p:attrName>style.visibility</p:attrName>
                                        </p:attrNameLst>
                                      </p:cBhvr>
                                      <p:to>
                                        <p:strVal val="visible"/>
                                      </p:to>
                                    </p:set>
                                    <p:animEffect transition="in" filter="wheel(1)">
                                      <p:cBhvr>
                                        <p:cTn id="28" dur="2000"/>
                                        <p:tgtEl>
                                          <p:spTgt spid="1948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heel(1)">
                                      <p:cBhvr>
                                        <p:cTn id="31" dur="2000"/>
                                        <p:tgtEl>
                                          <p:spTgt spid="4"/>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heel(1)">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28600" y="54610"/>
            <a:ext cx="8763000" cy="840740"/>
          </a:xfrm>
          <a:prstGeom prst="ellipse">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lvl="0" algn="ctr"/>
            <a:r>
              <a:rPr lang="en-US" sz="2800" dirty="0" err="1">
                <a:solidFill>
                  <a:srgbClr val="00B050"/>
                </a:solidFill>
                <a:latin typeface="Calibri" panose="020F0502020204030204" pitchFamily="34" charset="0"/>
                <a:cs typeface="Calibri" panose="020F0502020204030204" pitchFamily="34" charset="0"/>
              </a:rPr>
              <a:t>Hãy</a:t>
            </a:r>
            <a:r>
              <a:rPr lang="en-US" sz="2800" dirty="0">
                <a:solidFill>
                  <a:srgbClr val="00B050"/>
                </a:solidFill>
                <a:latin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cs typeface="Calibri" panose="020F0502020204030204" pitchFamily="34" charset="0"/>
              </a:rPr>
              <a:t>vẽ</a:t>
            </a:r>
            <a:r>
              <a:rPr lang="en-US" sz="2800" dirty="0">
                <a:solidFill>
                  <a:srgbClr val="00B050"/>
                </a:solidFill>
                <a:latin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cs typeface="Calibri" panose="020F0502020204030204" pitchFamily="34" charset="0"/>
              </a:rPr>
              <a:t>và</a:t>
            </a:r>
            <a:r>
              <a:rPr lang="en-US" sz="2800" dirty="0">
                <a:solidFill>
                  <a:srgbClr val="00B050"/>
                </a:solidFill>
                <a:latin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cs typeface="Calibri" panose="020F0502020204030204" pitchFamily="34" charset="0"/>
              </a:rPr>
              <a:t>giải</a:t>
            </a:r>
            <a:r>
              <a:rPr lang="en-US" sz="2800" dirty="0">
                <a:solidFill>
                  <a:srgbClr val="00B050"/>
                </a:solidFill>
                <a:latin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cs typeface="Calibri" panose="020F0502020204030204" pitchFamily="34" charset="0"/>
              </a:rPr>
              <a:t>thích</a:t>
            </a:r>
            <a:r>
              <a:rPr lang="en-US" sz="2800" dirty="0">
                <a:solidFill>
                  <a:srgbClr val="00B050"/>
                </a:solidFill>
                <a:latin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cs typeface="Calibri" panose="020F0502020204030204" pitchFamily="34" charset="0"/>
              </a:rPr>
              <a:t>đường</a:t>
            </a:r>
            <a:r>
              <a:rPr lang="en-US" sz="2800" dirty="0">
                <a:solidFill>
                  <a:srgbClr val="00B050"/>
                </a:solidFill>
                <a:latin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cs typeface="Calibri" panose="020F0502020204030204" pitchFamily="34" charset="0"/>
              </a:rPr>
              <a:t>cong</a:t>
            </a:r>
            <a:r>
              <a:rPr lang="en-US" sz="2800" dirty="0">
                <a:solidFill>
                  <a:srgbClr val="00B050"/>
                </a:solidFill>
                <a:latin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cs typeface="Calibri" panose="020F0502020204030204" pitchFamily="34" charset="0"/>
              </a:rPr>
              <a:t>sinh</a:t>
            </a:r>
            <a:r>
              <a:rPr lang="en-US" sz="2800" dirty="0">
                <a:solidFill>
                  <a:srgbClr val="00B050"/>
                </a:solidFill>
                <a:latin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cs typeface="Calibri" panose="020F0502020204030204" pitchFamily="34" charset="0"/>
              </a:rPr>
              <a:t>trưởng</a:t>
            </a:r>
            <a:r>
              <a:rPr lang="en-US" sz="2800" dirty="0">
                <a:solidFill>
                  <a:srgbClr val="00B050"/>
                </a:solidFill>
                <a:latin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cs typeface="Calibri" panose="020F0502020204030204" pitchFamily="34" charset="0"/>
              </a:rPr>
              <a:t>trong</a:t>
            </a:r>
            <a:r>
              <a:rPr lang="en-US" sz="2800" dirty="0">
                <a:solidFill>
                  <a:srgbClr val="00B050"/>
                </a:solidFill>
                <a:latin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cs typeface="Calibri" panose="020F0502020204030204" pitchFamily="34" charset="0"/>
              </a:rPr>
              <a:t>nuôi</a:t>
            </a:r>
            <a:r>
              <a:rPr lang="en-US" sz="2800" dirty="0">
                <a:solidFill>
                  <a:srgbClr val="00B050"/>
                </a:solidFill>
                <a:latin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cs typeface="Calibri" panose="020F0502020204030204" pitchFamily="34" charset="0"/>
              </a:rPr>
              <a:t>cấy</a:t>
            </a:r>
            <a:r>
              <a:rPr lang="en-US" sz="2800" dirty="0">
                <a:solidFill>
                  <a:srgbClr val="00B050"/>
                </a:solidFill>
                <a:latin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cs typeface="Calibri" panose="020F0502020204030204" pitchFamily="34" charset="0"/>
              </a:rPr>
              <a:t>liên</a:t>
            </a:r>
            <a:r>
              <a:rPr lang="en-US" sz="2800" dirty="0">
                <a:solidFill>
                  <a:srgbClr val="00B050"/>
                </a:solidFill>
                <a:latin typeface="Calibri" panose="020F0502020204030204" pitchFamily="34" charset="0"/>
                <a:cs typeface="Calibri" panose="020F0502020204030204" pitchFamily="34" charset="0"/>
              </a:rPr>
              <a:t> </a:t>
            </a:r>
            <a:r>
              <a:rPr lang="en-US" sz="2800" dirty="0" err="1">
                <a:solidFill>
                  <a:srgbClr val="00B050"/>
                </a:solidFill>
                <a:latin typeface="Calibri" panose="020F0502020204030204" pitchFamily="34" charset="0"/>
                <a:cs typeface="Calibri" panose="020F0502020204030204" pitchFamily="34" charset="0"/>
              </a:rPr>
              <a:t>tục</a:t>
            </a:r>
            <a:r>
              <a:rPr lang="en-US" sz="2800" dirty="0">
                <a:solidFill>
                  <a:srgbClr val="00B050"/>
                </a:solidFill>
                <a:latin typeface="Calibri" panose="020F0502020204030204" pitchFamily="34" charset="0"/>
                <a:cs typeface="Calibri" panose="020F0502020204030204" pitchFamily="34" charset="0"/>
              </a:rPr>
              <a:t>?</a:t>
            </a:r>
            <a:endParaRPr lang="en-US" sz="2800" dirty="0">
              <a:solidFill>
                <a:srgbClr val="00B050"/>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1"/>
          <a:stretch>
            <a:fillRect/>
          </a:stretch>
        </p:blipFill>
        <p:spPr>
          <a:xfrm>
            <a:off x="304800" y="1047750"/>
            <a:ext cx="3296883" cy="1876714"/>
          </a:xfrm>
          <a:prstGeom prst="rect">
            <a:avLst/>
          </a:prstGeom>
        </p:spPr>
      </p:pic>
      <p:pic>
        <p:nvPicPr>
          <p:cNvPr id="5" name="Picture 4"/>
          <p:cNvPicPr>
            <a:picLocks noChangeAspect="1"/>
          </p:cNvPicPr>
          <p:nvPr/>
        </p:nvPicPr>
        <p:blipFill>
          <a:blip r:embed="rId2"/>
          <a:stretch>
            <a:fillRect/>
          </a:stretch>
        </p:blipFill>
        <p:spPr>
          <a:xfrm>
            <a:off x="4717631" y="1047750"/>
            <a:ext cx="3999026" cy="1752600"/>
          </a:xfrm>
          <a:prstGeom prst="rect">
            <a:avLst/>
          </a:prstGeom>
        </p:spPr>
      </p:pic>
      <p:pic>
        <p:nvPicPr>
          <p:cNvPr id="6" name="Picture 5"/>
          <p:cNvPicPr>
            <a:picLocks noChangeAspect="1"/>
          </p:cNvPicPr>
          <p:nvPr/>
        </p:nvPicPr>
        <p:blipFill>
          <a:blip r:embed="rId3"/>
          <a:stretch>
            <a:fillRect/>
          </a:stretch>
        </p:blipFill>
        <p:spPr>
          <a:xfrm>
            <a:off x="76200" y="3187700"/>
            <a:ext cx="4206235" cy="1825708"/>
          </a:xfrm>
          <a:prstGeom prst="rect">
            <a:avLst/>
          </a:prstGeom>
        </p:spPr>
      </p:pic>
      <p:pic>
        <p:nvPicPr>
          <p:cNvPr id="7" name="Picture 6"/>
          <p:cNvPicPr>
            <a:picLocks noChangeAspect="1"/>
          </p:cNvPicPr>
          <p:nvPr/>
        </p:nvPicPr>
        <p:blipFill>
          <a:blip r:embed="rId4"/>
          <a:stretch>
            <a:fillRect/>
          </a:stretch>
        </p:blipFill>
        <p:spPr>
          <a:xfrm>
            <a:off x="4706086" y="3160567"/>
            <a:ext cx="3828313" cy="1825708"/>
          </a:xfrm>
          <a:prstGeom prst="rect">
            <a:avLst/>
          </a:prstGeom>
        </p:spPr>
      </p:pic>
      <p:sp>
        <p:nvSpPr>
          <p:cNvPr id="8" name="TextBox 7"/>
          <p:cNvSpPr txBox="1"/>
          <p:nvPr/>
        </p:nvSpPr>
        <p:spPr>
          <a:xfrm>
            <a:off x="2158534" y="1428750"/>
            <a:ext cx="1346665" cy="369332"/>
          </a:xfrm>
          <a:prstGeom prst="rect">
            <a:avLst/>
          </a:prstGeom>
          <a:noFill/>
        </p:spPr>
        <p:txBody>
          <a:bodyPr wrap="square" rtlCol="0">
            <a:spAutoFit/>
          </a:bodyPr>
          <a:lstStyle/>
          <a:p>
            <a:r>
              <a:rPr lang="en-US" b="1" dirty="0">
                <a:solidFill>
                  <a:srgbClr val="3333FF"/>
                </a:solidFill>
                <a:latin typeface="Times New Roman" panose="02020603050405020304" pitchFamily="18" charset="0"/>
                <a:cs typeface="Times New Roman" panose="02020603050405020304" pitchFamily="18" charset="0"/>
              </a:rPr>
              <a:t>HÌNH A</a:t>
            </a:r>
            <a:endParaRPr lang="en-US" b="1" dirty="0">
              <a:solidFill>
                <a:srgbClr val="3333FF"/>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7315200" y="1352550"/>
            <a:ext cx="1346665" cy="369332"/>
          </a:xfrm>
          <a:prstGeom prst="rect">
            <a:avLst/>
          </a:prstGeom>
          <a:noFill/>
        </p:spPr>
        <p:txBody>
          <a:bodyPr wrap="square" rtlCol="0">
            <a:spAutoFit/>
          </a:bodyPr>
          <a:lstStyle/>
          <a:p>
            <a:r>
              <a:rPr lang="en-US" b="1" dirty="0">
                <a:solidFill>
                  <a:srgbClr val="3333FF"/>
                </a:solidFill>
                <a:latin typeface="Times New Roman" panose="02020603050405020304" pitchFamily="18" charset="0"/>
                <a:cs typeface="Times New Roman" panose="02020603050405020304" pitchFamily="18" charset="0"/>
              </a:rPr>
              <a:t>HÌNH B</a:t>
            </a:r>
            <a:endParaRPr lang="en-US" b="1" dirty="0">
              <a:solidFill>
                <a:srgbClr val="3333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25335" y="3309278"/>
            <a:ext cx="1346665" cy="369332"/>
          </a:xfrm>
          <a:prstGeom prst="rect">
            <a:avLst/>
          </a:prstGeom>
          <a:noFill/>
        </p:spPr>
        <p:txBody>
          <a:bodyPr wrap="square" rtlCol="0">
            <a:spAutoFit/>
          </a:bodyPr>
          <a:lstStyle/>
          <a:p>
            <a:r>
              <a:rPr lang="en-US" b="1" dirty="0">
                <a:solidFill>
                  <a:srgbClr val="3333FF"/>
                </a:solidFill>
                <a:latin typeface="Times New Roman" panose="02020603050405020304" pitchFamily="18" charset="0"/>
                <a:cs typeface="Times New Roman" panose="02020603050405020304" pitchFamily="18" charset="0"/>
              </a:rPr>
              <a:t>HÌNH C</a:t>
            </a:r>
            <a:endParaRPr lang="en-US" b="1" dirty="0">
              <a:solidFill>
                <a:srgbClr val="3333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581367" y="3187700"/>
            <a:ext cx="1346665" cy="369332"/>
          </a:xfrm>
          <a:prstGeom prst="rect">
            <a:avLst/>
          </a:prstGeom>
          <a:noFill/>
        </p:spPr>
        <p:txBody>
          <a:bodyPr wrap="square" rtlCol="0">
            <a:spAutoFit/>
          </a:bodyPr>
          <a:lstStyle/>
          <a:p>
            <a:r>
              <a:rPr lang="en-US" b="1" dirty="0">
                <a:solidFill>
                  <a:srgbClr val="3333FF"/>
                </a:solidFill>
                <a:latin typeface="Times New Roman" panose="02020603050405020304" pitchFamily="18" charset="0"/>
                <a:cs typeface="Times New Roman" panose="02020603050405020304" pitchFamily="18" charset="0"/>
              </a:rPr>
              <a:t>HÌNH D</a:t>
            </a:r>
            <a:endParaRPr lang="en-US" b="1" dirty="0">
              <a:solidFill>
                <a:srgbClr val="3333FF"/>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4F62361B-F2CD-41E6-8C98-41C9920F589C}" type="slidenum">
              <a:rPr lang="en-US" smtClean="0"/>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en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14600" y="5866209"/>
            <a:ext cx="6858000" cy="5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Group 3"/>
          <p:cNvGrpSpPr/>
          <p:nvPr/>
        </p:nvGrpSpPr>
        <p:grpSpPr bwMode="auto">
          <a:xfrm>
            <a:off x="6700838" y="3715941"/>
            <a:ext cx="972741" cy="1079897"/>
            <a:chOff x="3152" y="2568"/>
            <a:chExt cx="817" cy="907"/>
          </a:xfrm>
        </p:grpSpPr>
        <p:sp>
          <p:nvSpPr>
            <p:cNvPr id="19511" name="Rectangle 4"/>
            <p:cNvSpPr>
              <a:spLocks noChangeArrowheads="1"/>
            </p:cNvSpPr>
            <p:nvPr/>
          </p:nvSpPr>
          <p:spPr bwMode="auto">
            <a:xfrm>
              <a:off x="3423" y="2568"/>
              <a:ext cx="318" cy="182"/>
            </a:xfrm>
            <a:prstGeom prst="rect">
              <a:avLst/>
            </a:prstGeom>
            <a:gradFill rotWithShape="1">
              <a:gsLst>
                <a:gs pos="0">
                  <a:srgbClr val="47765E"/>
                </a:gs>
                <a:gs pos="50000">
                  <a:srgbClr val="99FFCC"/>
                </a:gs>
                <a:gs pos="100000">
                  <a:srgbClr val="47765E"/>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12" name="Oval 5"/>
            <p:cNvSpPr>
              <a:spLocks noChangeArrowheads="1"/>
            </p:cNvSpPr>
            <p:nvPr/>
          </p:nvSpPr>
          <p:spPr bwMode="auto">
            <a:xfrm>
              <a:off x="3152" y="2704"/>
              <a:ext cx="817" cy="771"/>
            </a:xfrm>
            <a:prstGeom prst="ellipse">
              <a:avLst/>
            </a:prstGeom>
            <a:gradFill rotWithShape="1">
              <a:gsLst>
                <a:gs pos="0">
                  <a:srgbClr val="47765E"/>
                </a:gs>
                <a:gs pos="50000">
                  <a:srgbClr val="99FFCC"/>
                </a:gs>
                <a:gs pos="100000">
                  <a:srgbClr val="47765E"/>
                </a:gs>
              </a:gsLst>
              <a:lin ang="0" scaled="1"/>
            </a:gra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13" name="Oval 6"/>
            <p:cNvSpPr>
              <a:spLocks noChangeArrowheads="1"/>
            </p:cNvSpPr>
            <p:nvPr/>
          </p:nvSpPr>
          <p:spPr bwMode="auto">
            <a:xfrm>
              <a:off x="3424" y="2659"/>
              <a:ext cx="318" cy="91"/>
            </a:xfrm>
            <a:prstGeom prst="ellipse">
              <a:avLst/>
            </a:prstGeom>
            <a:gradFill rotWithShape="1">
              <a:gsLst>
                <a:gs pos="0">
                  <a:srgbClr val="47765E"/>
                </a:gs>
                <a:gs pos="50000">
                  <a:srgbClr val="99FFCC"/>
                </a:gs>
                <a:gs pos="100000">
                  <a:srgbClr val="47765E"/>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grpSp>
      <p:sp>
        <p:nvSpPr>
          <p:cNvPr id="19460" name="Rectangle 7"/>
          <p:cNvSpPr>
            <a:spLocks noChangeArrowheads="1"/>
          </p:cNvSpPr>
          <p:nvPr/>
        </p:nvSpPr>
        <p:spPr bwMode="auto">
          <a:xfrm rot="18633855">
            <a:off x="7404497" y="3715940"/>
            <a:ext cx="594122" cy="163116"/>
          </a:xfrm>
          <a:prstGeom prst="rect">
            <a:avLst/>
          </a:prstGeom>
          <a:gradFill rotWithShape="1">
            <a:gsLst>
              <a:gs pos="0">
                <a:srgbClr val="47765E"/>
              </a:gs>
              <a:gs pos="50000">
                <a:srgbClr val="99FFCC"/>
              </a:gs>
              <a:gs pos="100000">
                <a:srgbClr val="47765E"/>
              </a:gs>
            </a:gsLst>
            <a:lin ang="27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grpSp>
        <p:nvGrpSpPr>
          <p:cNvPr id="19461" name="Group 8"/>
          <p:cNvGrpSpPr/>
          <p:nvPr/>
        </p:nvGrpSpPr>
        <p:grpSpPr bwMode="auto">
          <a:xfrm>
            <a:off x="6485335" y="3230165"/>
            <a:ext cx="702469" cy="1404938"/>
            <a:chOff x="3605" y="2432"/>
            <a:chExt cx="590" cy="1180"/>
          </a:xfrm>
        </p:grpSpPr>
        <p:sp>
          <p:nvSpPr>
            <p:cNvPr id="19507" name="Rectangle 9"/>
            <p:cNvSpPr>
              <a:spLocks noChangeArrowheads="1"/>
            </p:cNvSpPr>
            <p:nvPr/>
          </p:nvSpPr>
          <p:spPr bwMode="auto">
            <a:xfrm>
              <a:off x="4150" y="2478"/>
              <a:ext cx="45" cy="1134"/>
            </a:xfrm>
            <a:prstGeom prst="rect">
              <a:avLst/>
            </a:prstGeom>
            <a:gradFill rotWithShape="1">
              <a:gsLst>
                <a:gs pos="0">
                  <a:srgbClr val="765E76"/>
                </a:gs>
                <a:gs pos="50000">
                  <a:srgbClr val="FFCCFF"/>
                </a:gs>
                <a:gs pos="100000">
                  <a:srgbClr val="765E76"/>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08" name="Rectangle 10"/>
            <p:cNvSpPr>
              <a:spLocks noChangeArrowheads="1"/>
            </p:cNvSpPr>
            <p:nvPr/>
          </p:nvSpPr>
          <p:spPr bwMode="auto">
            <a:xfrm>
              <a:off x="3605" y="2432"/>
              <a:ext cx="590" cy="46"/>
            </a:xfrm>
            <a:prstGeom prst="rect">
              <a:avLst/>
            </a:prstGeom>
            <a:gradFill rotWithShape="1">
              <a:gsLst>
                <a:gs pos="0">
                  <a:srgbClr val="765E76"/>
                </a:gs>
                <a:gs pos="50000">
                  <a:srgbClr val="FFCCFF"/>
                </a:gs>
                <a:gs pos="100000">
                  <a:srgbClr val="765E76"/>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09" name="Oval 11"/>
            <p:cNvSpPr>
              <a:spLocks noChangeArrowheads="1"/>
            </p:cNvSpPr>
            <p:nvPr/>
          </p:nvSpPr>
          <p:spPr bwMode="auto">
            <a:xfrm>
              <a:off x="3696" y="2432"/>
              <a:ext cx="136" cy="46"/>
            </a:xfrm>
            <a:prstGeom prst="ellipse">
              <a:avLst/>
            </a:prstGeom>
            <a:solidFill>
              <a:schemeClr val="bg1"/>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10" name="Line 12"/>
            <p:cNvSpPr>
              <a:spLocks noChangeShapeType="1"/>
            </p:cNvSpPr>
            <p:nvPr/>
          </p:nvSpPr>
          <p:spPr bwMode="auto">
            <a:xfrm>
              <a:off x="4150" y="2478"/>
              <a:ext cx="45" cy="1"/>
            </a:xfrm>
            <a:prstGeom prst="line">
              <a:avLst/>
            </a:prstGeom>
            <a:noFill/>
            <a:ln w="28575">
              <a:solidFill>
                <a:srgbClr val="FFCCFF"/>
              </a:solidFill>
              <a:round/>
            </a:ln>
            <a:extLst>
              <a:ext uri="{909E8E84-426E-40DD-AFC4-6F175D3DCCD1}">
                <a14:hiddenFill xmlns:a14="http://schemas.microsoft.com/office/drawing/2010/main">
                  <a:noFill/>
                </a14:hiddenFill>
              </a:ext>
            </a:extLst>
          </p:spPr>
          <p:txBody>
            <a:bodyPr wrap="none"/>
            <a:lstStyle/>
            <a:p>
              <a:endParaRPr lang="en-US" sz="1350"/>
            </a:p>
          </p:txBody>
        </p:sp>
      </p:grpSp>
      <p:grpSp>
        <p:nvGrpSpPr>
          <p:cNvPr id="19462" name="Group 13"/>
          <p:cNvGrpSpPr/>
          <p:nvPr/>
        </p:nvGrpSpPr>
        <p:grpSpPr bwMode="auto">
          <a:xfrm>
            <a:off x="7023497" y="1285875"/>
            <a:ext cx="1838325" cy="2430065"/>
            <a:chOff x="4013" y="572"/>
            <a:chExt cx="1544" cy="2041"/>
          </a:xfrm>
        </p:grpSpPr>
        <p:grpSp>
          <p:nvGrpSpPr>
            <p:cNvPr id="19500" name="Group 14"/>
            <p:cNvGrpSpPr/>
            <p:nvPr/>
          </p:nvGrpSpPr>
          <p:grpSpPr bwMode="auto">
            <a:xfrm>
              <a:off x="4559" y="572"/>
              <a:ext cx="590" cy="861"/>
              <a:chOff x="4649" y="709"/>
              <a:chExt cx="590" cy="861"/>
            </a:xfrm>
          </p:grpSpPr>
          <p:grpSp>
            <p:nvGrpSpPr>
              <p:cNvPr id="19503" name="Group 15"/>
              <p:cNvGrpSpPr/>
              <p:nvPr/>
            </p:nvGrpSpPr>
            <p:grpSpPr bwMode="auto">
              <a:xfrm>
                <a:off x="4649" y="709"/>
                <a:ext cx="590" cy="861"/>
                <a:chOff x="4649" y="709"/>
                <a:chExt cx="590" cy="861"/>
              </a:xfrm>
            </p:grpSpPr>
            <p:sp>
              <p:nvSpPr>
                <p:cNvPr id="19505" name="Freeform 16"/>
                <p:cNvSpPr/>
                <p:nvPr/>
              </p:nvSpPr>
              <p:spPr bwMode="auto">
                <a:xfrm>
                  <a:off x="4649" y="709"/>
                  <a:ext cx="590" cy="861"/>
                </a:xfrm>
                <a:custGeom>
                  <a:avLst/>
                  <a:gdLst>
                    <a:gd name="T0" fmla="*/ 0 w 590"/>
                    <a:gd name="T1" fmla="*/ 226 h 861"/>
                    <a:gd name="T2" fmla="*/ 0 w 590"/>
                    <a:gd name="T3" fmla="*/ 816 h 861"/>
                    <a:gd name="T4" fmla="*/ 13 w 590"/>
                    <a:gd name="T5" fmla="*/ 839 h 861"/>
                    <a:gd name="T6" fmla="*/ 45 w 590"/>
                    <a:gd name="T7" fmla="*/ 861 h 861"/>
                    <a:gd name="T8" fmla="*/ 544 w 590"/>
                    <a:gd name="T9" fmla="*/ 861 h 861"/>
                    <a:gd name="T10" fmla="*/ 571 w 590"/>
                    <a:gd name="T11" fmla="*/ 839 h 861"/>
                    <a:gd name="T12" fmla="*/ 590 w 590"/>
                    <a:gd name="T13" fmla="*/ 816 h 861"/>
                    <a:gd name="T14" fmla="*/ 590 w 590"/>
                    <a:gd name="T15" fmla="*/ 226 h 861"/>
                    <a:gd name="T16" fmla="*/ 363 w 590"/>
                    <a:gd name="T17" fmla="*/ 136 h 861"/>
                    <a:gd name="T18" fmla="*/ 363 w 590"/>
                    <a:gd name="T19" fmla="*/ 45 h 861"/>
                    <a:gd name="T20" fmla="*/ 408 w 590"/>
                    <a:gd name="T21" fmla="*/ 45 h 861"/>
                    <a:gd name="T22" fmla="*/ 408 w 590"/>
                    <a:gd name="T23" fmla="*/ 0 h 861"/>
                    <a:gd name="T24" fmla="*/ 181 w 590"/>
                    <a:gd name="T25" fmla="*/ 0 h 861"/>
                    <a:gd name="T26" fmla="*/ 181 w 590"/>
                    <a:gd name="T27" fmla="*/ 45 h 861"/>
                    <a:gd name="T28" fmla="*/ 227 w 590"/>
                    <a:gd name="T29" fmla="*/ 45 h 861"/>
                    <a:gd name="T30" fmla="*/ 227 w 590"/>
                    <a:gd name="T31" fmla="*/ 136 h 861"/>
                    <a:gd name="T32" fmla="*/ 0 w 590"/>
                    <a:gd name="T33" fmla="*/ 226 h 8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0"/>
                    <a:gd name="T52" fmla="*/ 0 h 861"/>
                    <a:gd name="T53" fmla="*/ 590 w 590"/>
                    <a:gd name="T54" fmla="*/ 861 h 8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0" h="861">
                      <a:moveTo>
                        <a:pt x="0" y="226"/>
                      </a:moveTo>
                      <a:lnTo>
                        <a:pt x="0" y="816"/>
                      </a:lnTo>
                      <a:lnTo>
                        <a:pt x="13" y="839"/>
                      </a:lnTo>
                      <a:lnTo>
                        <a:pt x="45" y="861"/>
                      </a:lnTo>
                      <a:lnTo>
                        <a:pt x="544" y="861"/>
                      </a:lnTo>
                      <a:lnTo>
                        <a:pt x="571" y="839"/>
                      </a:lnTo>
                      <a:lnTo>
                        <a:pt x="590" y="816"/>
                      </a:lnTo>
                      <a:lnTo>
                        <a:pt x="590" y="226"/>
                      </a:lnTo>
                      <a:lnTo>
                        <a:pt x="363" y="136"/>
                      </a:lnTo>
                      <a:lnTo>
                        <a:pt x="363" y="45"/>
                      </a:lnTo>
                      <a:lnTo>
                        <a:pt x="408" y="45"/>
                      </a:lnTo>
                      <a:lnTo>
                        <a:pt x="408" y="0"/>
                      </a:lnTo>
                      <a:lnTo>
                        <a:pt x="181" y="0"/>
                      </a:lnTo>
                      <a:lnTo>
                        <a:pt x="181" y="45"/>
                      </a:lnTo>
                      <a:lnTo>
                        <a:pt x="227" y="45"/>
                      </a:lnTo>
                      <a:lnTo>
                        <a:pt x="227" y="136"/>
                      </a:lnTo>
                      <a:lnTo>
                        <a:pt x="0" y="226"/>
                      </a:lnTo>
                      <a:close/>
                    </a:path>
                  </a:pathLst>
                </a:custGeom>
                <a:gradFill rotWithShape="1">
                  <a:gsLst>
                    <a:gs pos="0">
                      <a:srgbClr val="5E7676"/>
                    </a:gs>
                    <a:gs pos="50000">
                      <a:srgbClr val="CCFFFF"/>
                    </a:gs>
                    <a:gs pos="100000">
                      <a:srgbClr val="5E7676"/>
                    </a:gs>
                  </a:gsLst>
                  <a:lin ang="0" scaled="1"/>
                </a:gradFill>
                <a:ln w="9525">
                  <a:solidFill>
                    <a:schemeClr val="tx1"/>
                  </a:solidFill>
                  <a:round/>
                </a:ln>
              </p:spPr>
              <p:txBody>
                <a:bodyPr wrap="none"/>
                <a:lstStyle/>
                <a:p>
                  <a:endParaRPr lang="en-US" sz="1350"/>
                </a:p>
              </p:txBody>
            </p:sp>
            <p:sp>
              <p:nvSpPr>
                <p:cNvPr id="19506" name="Freeform 17"/>
                <p:cNvSpPr/>
                <p:nvPr/>
              </p:nvSpPr>
              <p:spPr bwMode="auto">
                <a:xfrm>
                  <a:off x="4662" y="1164"/>
                  <a:ext cx="564" cy="384"/>
                </a:xfrm>
                <a:custGeom>
                  <a:avLst/>
                  <a:gdLst>
                    <a:gd name="T0" fmla="*/ 0 w 564"/>
                    <a:gd name="T1" fmla="*/ 0 h 384"/>
                    <a:gd name="T2" fmla="*/ 0 w 564"/>
                    <a:gd name="T3" fmla="*/ 360 h 384"/>
                    <a:gd name="T4" fmla="*/ 72 w 564"/>
                    <a:gd name="T5" fmla="*/ 384 h 384"/>
                    <a:gd name="T6" fmla="*/ 504 w 564"/>
                    <a:gd name="T7" fmla="*/ 384 h 384"/>
                    <a:gd name="T8" fmla="*/ 564 w 564"/>
                    <a:gd name="T9" fmla="*/ 354 h 384"/>
                    <a:gd name="T10" fmla="*/ 564 w 564"/>
                    <a:gd name="T11" fmla="*/ 6 h 384"/>
                    <a:gd name="T12" fmla="*/ 0 w 564"/>
                    <a:gd name="T13" fmla="*/ 0 h 384"/>
                    <a:gd name="T14" fmla="*/ 0 60000 65536"/>
                    <a:gd name="T15" fmla="*/ 0 60000 65536"/>
                    <a:gd name="T16" fmla="*/ 0 60000 65536"/>
                    <a:gd name="T17" fmla="*/ 0 60000 65536"/>
                    <a:gd name="T18" fmla="*/ 0 60000 65536"/>
                    <a:gd name="T19" fmla="*/ 0 60000 65536"/>
                    <a:gd name="T20" fmla="*/ 0 60000 65536"/>
                    <a:gd name="T21" fmla="*/ 0 w 564"/>
                    <a:gd name="T22" fmla="*/ 0 h 384"/>
                    <a:gd name="T23" fmla="*/ 564 w 564"/>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 h="384">
                      <a:moveTo>
                        <a:pt x="0" y="0"/>
                      </a:moveTo>
                      <a:lnTo>
                        <a:pt x="0" y="360"/>
                      </a:lnTo>
                      <a:lnTo>
                        <a:pt x="72" y="384"/>
                      </a:lnTo>
                      <a:lnTo>
                        <a:pt x="504" y="384"/>
                      </a:lnTo>
                      <a:lnTo>
                        <a:pt x="564" y="354"/>
                      </a:lnTo>
                      <a:lnTo>
                        <a:pt x="564" y="6"/>
                      </a:lnTo>
                      <a:lnTo>
                        <a:pt x="0" y="0"/>
                      </a:lnTo>
                      <a:close/>
                    </a:path>
                  </a:pathLst>
                </a:custGeom>
                <a:solidFill>
                  <a:srgbClr val="660066"/>
                </a:solidFill>
                <a:ln w="9525">
                  <a:solidFill>
                    <a:schemeClr val="tx1"/>
                  </a:solidFill>
                  <a:round/>
                </a:ln>
              </p:spPr>
              <p:txBody>
                <a:bodyPr wrap="none"/>
                <a:lstStyle/>
                <a:p>
                  <a:endParaRPr lang="en-US" sz="1350"/>
                </a:p>
              </p:txBody>
            </p:sp>
          </p:grpSp>
          <p:sp>
            <p:nvSpPr>
              <p:cNvPr id="19504" name="Line 18"/>
              <p:cNvSpPr>
                <a:spLocks noChangeShapeType="1"/>
              </p:cNvSpPr>
              <p:nvPr/>
            </p:nvSpPr>
            <p:spPr bwMode="auto">
              <a:xfrm>
                <a:off x="4876" y="754"/>
                <a:ext cx="136" cy="1"/>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grpSp>
        <p:sp>
          <p:nvSpPr>
            <p:cNvPr id="19501" name="Rectangle 19"/>
            <p:cNvSpPr>
              <a:spLocks noChangeArrowheads="1"/>
            </p:cNvSpPr>
            <p:nvPr/>
          </p:nvSpPr>
          <p:spPr bwMode="auto">
            <a:xfrm>
              <a:off x="4013" y="2341"/>
              <a:ext cx="318" cy="272"/>
            </a:xfrm>
            <a:prstGeom prst="rect">
              <a:avLst/>
            </a:prstGeom>
            <a:gradFill rotWithShape="1">
              <a:gsLst>
                <a:gs pos="0">
                  <a:srgbClr val="5E5E00"/>
                </a:gs>
                <a:gs pos="50000">
                  <a:srgbClr val="CCCC00"/>
                </a:gs>
                <a:gs pos="100000">
                  <a:srgbClr val="5E5E00"/>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23572" name="Rectangle 20"/>
            <p:cNvSpPr>
              <a:spLocks noChangeArrowheads="1"/>
            </p:cNvSpPr>
            <p:nvPr/>
          </p:nvSpPr>
          <p:spPr bwMode="auto">
            <a:xfrm>
              <a:off x="4423" y="1434"/>
              <a:ext cx="1134" cy="227"/>
            </a:xfrm>
            <a:prstGeom prst="rect">
              <a:avLst/>
            </a:prstGeom>
            <a:gradFill rotWithShape="1">
              <a:gsLst>
                <a:gs pos="0">
                  <a:schemeClr val="folHlink">
                    <a:gamma/>
                    <a:shade val="46275"/>
                    <a:invGamma/>
                  </a:schemeClr>
                </a:gs>
                <a:gs pos="100000">
                  <a:schemeClr val="folHlink"/>
                </a:gs>
              </a:gsLst>
              <a:lin ang="0" scaled="1"/>
            </a:gradFill>
            <a:ln w="9525">
              <a:solidFill>
                <a:schemeClr val="folHlink"/>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grpSp>
      <p:grpSp>
        <p:nvGrpSpPr>
          <p:cNvPr id="19463" name="Group 21"/>
          <p:cNvGrpSpPr/>
          <p:nvPr/>
        </p:nvGrpSpPr>
        <p:grpSpPr bwMode="auto">
          <a:xfrm>
            <a:off x="6053138" y="4308871"/>
            <a:ext cx="2808685" cy="758429"/>
            <a:chOff x="3198" y="3111"/>
            <a:chExt cx="2359" cy="637"/>
          </a:xfrm>
        </p:grpSpPr>
        <p:grpSp>
          <p:nvGrpSpPr>
            <p:cNvPr id="19492" name="Group 22"/>
            <p:cNvGrpSpPr/>
            <p:nvPr/>
          </p:nvGrpSpPr>
          <p:grpSpPr bwMode="auto">
            <a:xfrm>
              <a:off x="3198" y="3112"/>
              <a:ext cx="907" cy="408"/>
              <a:chOff x="3651" y="3067"/>
              <a:chExt cx="907" cy="408"/>
            </a:xfrm>
          </p:grpSpPr>
          <p:sp>
            <p:nvSpPr>
              <p:cNvPr id="19495" name="Rectangle 23"/>
              <p:cNvSpPr>
                <a:spLocks noChangeArrowheads="1"/>
              </p:cNvSpPr>
              <p:nvPr/>
            </p:nvSpPr>
            <p:spPr bwMode="auto">
              <a:xfrm>
                <a:off x="4059" y="3430"/>
                <a:ext cx="499" cy="45"/>
              </a:xfrm>
              <a:prstGeom prst="rect">
                <a:avLst/>
              </a:prstGeom>
              <a:gradFill rotWithShape="1">
                <a:gsLst>
                  <a:gs pos="0">
                    <a:srgbClr val="47765E"/>
                  </a:gs>
                  <a:gs pos="50000">
                    <a:srgbClr val="99FFCC"/>
                  </a:gs>
                  <a:gs pos="100000">
                    <a:srgbClr val="47765E"/>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96" name="Rectangle 24"/>
              <p:cNvSpPr>
                <a:spLocks noChangeArrowheads="1"/>
              </p:cNvSpPr>
              <p:nvPr/>
            </p:nvSpPr>
            <p:spPr bwMode="auto">
              <a:xfrm>
                <a:off x="4014" y="3113"/>
                <a:ext cx="45" cy="362"/>
              </a:xfrm>
              <a:prstGeom prst="rect">
                <a:avLst/>
              </a:prstGeom>
              <a:gradFill rotWithShape="1">
                <a:gsLst>
                  <a:gs pos="0">
                    <a:srgbClr val="47765E"/>
                  </a:gs>
                  <a:gs pos="50000">
                    <a:srgbClr val="99FFCC"/>
                  </a:gs>
                  <a:gs pos="100000">
                    <a:srgbClr val="47765E"/>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97" name="Rectangle 25"/>
              <p:cNvSpPr>
                <a:spLocks noChangeArrowheads="1"/>
              </p:cNvSpPr>
              <p:nvPr/>
            </p:nvSpPr>
            <p:spPr bwMode="auto">
              <a:xfrm>
                <a:off x="3651" y="3067"/>
                <a:ext cx="408" cy="46"/>
              </a:xfrm>
              <a:prstGeom prst="rect">
                <a:avLst/>
              </a:prstGeom>
              <a:gradFill rotWithShape="1">
                <a:gsLst>
                  <a:gs pos="0">
                    <a:srgbClr val="47765E"/>
                  </a:gs>
                  <a:gs pos="50000">
                    <a:srgbClr val="99FFCC"/>
                  </a:gs>
                  <a:gs pos="100000">
                    <a:srgbClr val="47765E"/>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98" name="Line 26"/>
              <p:cNvSpPr>
                <a:spLocks noChangeShapeType="1"/>
              </p:cNvSpPr>
              <p:nvPr/>
            </p:nvSpPr>
            <p:spPr bwMode="auto">
              <a:xfrm>
                <a:off x="4014" y="3112"/>
                <a:ext cx="45" cy="1"/>
              </a:xfrm>
              <a:prstGeom prst="line">
                <a:avLst/>
              </a:prstGeom>
              <a:noFill/>
              <a:ln w="19050">
                <a:solidFill>
                  <a:srgbClr val="99FFCC"/>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9499" name="Line 27"/>
              <p:cNvSpPr>
                <a:spLocks noChangeShapeType="1"/>
              </p:cNvSpPr>
              <p:nvPr/>
            </p:nvSpPr>
            <p:spPr bwMode="auto">
              <a:xfrm>
                <a:off x="4059" y="3430"/>
                <a:ext cx="1" cy="45"/>
              </a:xfrm>
              <a:prstGeom prst="line">
                <a:avLst/>
              </a:prstGeom>
              <a:noFill/>
              <a:ln w="9525">
                <a:solidFill>
                  <a:srgbClr val="99FFCC"/>
                </a:solidFill>
                <a:round/>
              </a:ln>
              <a:extLst>
                <a:ext uri="{909E8E84-426E-40DD-AFC4-6F175D3DCCD1}">
                  <a14:hiddenFill xmlns:a14="http://schemas.microsoft.com/office/drawing/2010/main">
                    <a:noFill/>
                  </a14:hiddenFill>
                </a:ext>
              </a:extLst>
            </p:spPr>
            <p:txBody>
              <a:bodyPr wrap="none"/>
              <a:lstStyle/>
              <a:p>
                <a:endParaRPr lang="en-US" sz="1350"/>
              </a:p>
            </p:txBody>
          </p:sp>
        </p:grpSp>
        <p:sp>
          <p:nvSpPr>
            <p:cNvPr id="19493" name="Freeform 28"/>
            <p:cNvSpPr/>
            <p:nvPr/>
          </p:nvSpPr>
          <p:spPr bwMode="auto">
            <a:xfrm>
              <a:off x="3747" y="3111"/>
              <a:ext cx="806" cy="400"/>
            </a:xfrm>
            <a:custGeom>
              <a:avLst/>
              <a:gdLst>
                <a:gd name="T0" fmla="*/ 0 w 806"/>
                <a:gd name="T1" fmla="*/ 4 h 400"/>
                <a:gd name="T2" fmla="*/ 2 w 806"/>
                <a:gd name="T3" fmla="*/ 52 h 400"/>
                <a:gd name="T4" fmla="*/ 10 w 806"/>
                <a:gd name="T5" fmla="*/ 100 h 400"/>
                <a:gd name="T6" fmla="*/ 26 w 806"/>
                <a:gd name="T7" fmla="*/ 144 h 400"/>
                <a:gd name="T8" fmla="*/ 41 w 806"/>
                <a:gd name="T9" fmla="*/ 183 h 400"/>
                <a:gd name="T10" fmla="*/ 74 w 806"/>
                <a:gd name="T11" fmla="*/ 230 h 400"/>
                <a:gd name="T12" fmla="*/ 104 w 806"/>
                <a:gd name="T13" fmla="*/ 272 h 400"/>
                <a:gd name="T14" fmla="*/ 140 w 806"/>
                <a:gd name="T15" fmla="*/ 302 h 400"/>
                <a:gd name="T16" fmla="*/ 180 w 806"/>
                <a:gd name="T17" fmla="*/ 336 h 400"/>
                <a:gd name="T18" fmla="*/ 228 w 806"/>
                <a:gd name="T19" fmla="*/ 360 h 400"/>
                <a:gd name="T20" fmla="*/ 264 w 806"/>
                <a:gd name="T21" fmla="*/ 374 h 400"/>
                <a:gd name="T22" fmla="*/ 310 w 806"/>
                <a:gd name="T23" fmla="*/ 388 h 400"/>
                <a:gd name="T24" fmla="*/ 382 w 806"/>
                <a:gd name="T25" fmla="*/ 400 h 400"/>
                <a:gd name="T26" fmla="*/ 446 w 806"/>
                <a:gd name="T27" fmla="*/ 396 h 400"/>
                <a:gd name="T28" fmla="*/ 504 w 806"/>
                <a:gd name="T29" fmla="*/ 388 h 400"/>
                <a:gd name="T30" fmla="*/ 560 w 806"/>
                <a:gd name="T31" fmla="*/ 368 h 400"/>
                <a:gd name="T32" fmla="*/ 600 w 806"/>
                <a:gd name="T33" fmla="*/ 350 h 400"/>
                <a:gd name="T34" fmla="*/ 636 w 806"/>
                <a:gd name="T35" fmla="*/ 326 h 400"/>
                <a:gd name="T36" fmla="*/ 680 w 806"/>
                <a:gd name="T37" fmla="*/ 290 h 400"/>
                <a:gd name="T38" fmla="*/ 712 w 806"/>
                <a:gd name="T39" fmla="*/ 260 h 400"/>
                <a:gd name="T40" fmla="*/ 744 w 806"/>
                <a:gd name="T41" fmla="*/ 222 h 400"/>
                <a:gd name="T42" fmla="*/ 766 w 806"/>
                <a:gd name="T43" fmla="*/ 184 h 400"/>
                <a:gd name="T44" fmla="*/ 790 w 806"/>
                <a:gd name="T45" fmla="*/ 132 h 400"/>
                <a:gd name="T46" fmla="*/ 800 w 806"/>
                <a:gd name="T47" fmla="*/ 90 h 400"/>
                <a:gd name="T48" fmla="*/ 806 w 806"/>
                <a:gd name="T49" fmla="*/ 42 h 400"/>
                <a:gd name="T50" fmla="*/ 806 w 806"/>
                <a:gd name="T51" fmla="*/ 0 h 400"/>
                <a:gd name="T52" fmla="*/ 0 w 806"/>
                <a:gd name="T53" fmla="*/ 4 h 4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6"/>
                <a:gd name="T82" fmla="*/ 0 h 400"/>
                <a:gd name="T83" fmla="*/ 806 w 806"/>
                <a:gd name="T84" fmla="*/ 400 h 4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6" h="400">
                  <a:moveTo>
                    <a:pt x="0" y="4"/>
                  </a:moveTo>
                  <a:lnTo>
                    <a:pt x="2" y="52"/>
                  </a:lnTo>
                  <a:lnTo>
                    <a:pt x="10" y="100"/>
                  </a:lnTo>
                  <a:lnTo>
                    <a:pt x="26" y="144"/>
                  </a:lnTo>
                  <a:lnTo>
                    <a:pt x="41" y="183"/>
                  </a:lnTo>
                  <a:lnTo>
                    <a:pt x="74" y="230"/>
                  </a:lnTo>
                  <a:lnTo>
                    <a:pt x="104" y="272"/>
                  </a:lnTo>
                  <a:lnTo>
                    <a:pt x="140" y="302"/>
                  </a:lnTo>
                  <a:lnTo>
                    <a:pt x="180" y="336"/>
                  </a:lnTo>
                  <a:lnTo>
                    <a:pt x="228" y="360"/>
                  </a:lnTo>
                  <a:lnTo>
                    <a:pt x="264" y="374"/>
                  </a:lnTo>
                  <a:lnTo>
                    <a:pt x="310" y="388"/>
                  </a:lnTo>
                  <a:lnTo>
                    <a:pt x="382" y="400"/>
                  </a:lnTo>
                  <a:lnTo>
                    <a:pt x="446" y="396"/>
                  </a:lnTo>
                  <a:lnTo>
                    <a:pt x="504" y="388"/>
                  </a:lnTo>
                  <a:lnTo>
                    <a:pt x="560" y="368"/>
                  </a:lnTo>
                  <a:lnTo>
                    <a:pt x="600" y="350"/>
                  </a:lnTo>
                  <a:lnTo>
                    <a:pt x="636" y="326"/>
                  </a:lnTo>
                  <a:lnTo>
                    <a:pt x="680" y="290"/>
                  </a:lnTo>
                  <a:lnTo>
                    <a:pt x="712" y="260"/>
                  </a:lnTo>
                  <a:lnTo>
                    <a:pt x="744" y="222"/>
                  </a:lnTo>
                  <a:lnTo>
                    <a:pt x="766" y="184"/>
                  </a:lnTo>
                  <a:lnTo>
                    <a:pt x="790" y="132"/>
                  </a:lnTo>
                  <a:lnTo>
                    <a:pt x="800" y="90"/>
                  </a:lnTo>
                  <a:lnTo>
                    <a:pt x="806" y="42"/>
                  </a:lnTo>
                  <a:lnTo>
                    <a:pt x="806" y="0"/>
                  </a:lnTo>
                  <a:lnTo>
                    <a:pt x="0" y="4"/>
                  </a:lnTo>
                  <a:close/>
                </a:path>
              </a:pathLst>
            </a:custGeom>
            <a:solidFill>
              <a:srgbClr val="FF66FF"/>
            </a:solidFill>
            <a:ln w="9525">
              <a:solidFill>
                <a:srgbClr val="FF66FF"/>
              </a:solidFill>
              <a:round/>
            </a:ln>
          </p:spPr>
          <p:txBody>
            <a:bodyPr wrap="none"/>
            <a:lstStyle/>
            <a:p>
              <a:endParaRPr lang="en-US" sz="1350"/>
            </a:p>
          </p:txBody>
        </p:sp>
        <p:sp>
          <p:nvSpPr>
            <p:cNvPr id="23581" name="Rectangle 29"/>
            <p:cNvSpPr>
              <a:spLocks noChangeArrowheads="1"/>
            </p:cNvSpPr>
            <p:nvPr/>
          </p:nvSpPr>
          <p:spPr bwMode="auto">
            <a:xfrm>
              <a:off x="3289" y="3521"/>
              <a:ext cx="2268" cy="227"/>
            </a:xfrm>
            <a:prstGeom prst="rect">
              <a:avLst/>
            </a:prstGeom>
            <a:gradFill rotWithShape="1">
              <a:gsLst>
                <a:gs pos="0">
                  <a:schemeClr val="folHlink"/>
                </a:gs>
                <a:gs pos="100000">
                  <a:schemeClr val="folHlink">
                    <a:gamma/>
                    <a:shade val="46275"/>
                    <a:invGamma/>
                  </a:schemeClr>
                </a:gs>
              </a:gsLst>
              <a:lin ang="0" scaled="1"/>
            </a:gradFill>
            <a:ln w="9525">
              <a:solidFill>
                <a:schemeClr val="folHlink"/>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grpSp>
      <p:sp>
        <p:nvSpPr>
          <p:cNvPr id="23582" name="Rectangle 30"/>
          <p:cNvSpPr>
            <a:spLocks noChangeArrowheads="1"/>
          </p:cNvSpPr>
          <p:nvPr/>
        </p:nvSpPr>
        <p:spPr bwMode="auto">
          <a:xfrm>
            <a:off x="8499275" y="1339453"/>
            <a:ext cx="540544" cy="3726656"/>
          </a:xfrm>
          <a:prstGeom prst="rect">
            <a:avLst/>
          </a:prstGeom>
          <a:gradFill rotWithShape="1">
            <a:gsLst>
              <a:gs pos="0">
                <a:schemeClr val="folHlink"/>
              </a:gs>
              <a:gs pos="100000">
                <a:schemeClr val="folHlink">
                  <a:gamma/>
                  <a:shade val="46275"/>
                  <a:invGamma/>
                </a:schemeClr>
              </a:gs>
            </a:gsLst>
            <a:lin ang="5400000" scaled="1"/>
          </a:gradFill>
          <a:ln w="9525">
            <a:solidFill>
              <a:srgbClr val="969696"/>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graphicFrame>
        <p:nvGraphicFramePr>
          <p:cNvPr id="23583" name="Object 2"/>
          <p:cNvGraphicFramePr>
            <a:graphicFrameLocks noChangeAspect="1"/>
          </p:cNvGraphicFramePr>
          <p:nvPr/>
        </p:nvGraphicFramePr>
        <p:xfrm>
          <a:off x="5819775" y="4306490"/>
          <a:ext cx="123825" cy="123825"/>
        </p:xfrm>
        <a:graphic>
          <a:graphicData uri="http://schemas.openxmlformats.org/presentationml/2006/ole">
            <mc:AlternateContent xmlns:mc="http://schemas.openxmlformats.org/markup-compatibility/2006">
              <mc:Choice xmlns:v="urn:schemas-microsoft-com:vml" Requires="v">
                <p:oleObj spid="_x0000_s3088" name="SmartDraw" r:id="rId2" imgW="164465" imgH="164465" progId="SmartDraw.2">
                  <p:embed/>
                </p:oleObj>
              </mc:Choice>
              <mc:Fallback>
                <p:oleObj name="SmartDraw" r:id="rId2" imgW="164465" imgH="164465" progId="SmartDraw.2">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5" y="4306490"/>
                        <a:ext cx="123825" cy="123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466" name="Group 32"/>
          <p:cNvGrpSpPr/>
          <p:nvPr/>
        </p:nvGrpSpPr>
        <p:grpSpPr bwMode="auto">
          <a:xfrm>
            <a:off x="7241382" y="2080022"/>
            <a:ext cx="432197" cy="1997869"/>
            <a:chOff x="3606" y="1344"/>
            <a:chExt cx="363" cy="1678"/>
          </a:xfrm>
        </p:grpSpPr>
        <p:sp>
          <p:nvSpPr>
            <p:cNvPr id="19486" name="Rectangle 33"/>
            <p:cNvSpPr>
              <a:spLocks noChangeArrowheads="1"/>
            </p:cNvSpPr>
            <p:nvPr/>
          </p:nvSpPr>
          <p:spPr bwMode="auto">
            <a:xfrm>
              <a:off x="3606" y="1480"/>
              <a:ext cx="45" cy="1542"/>
            </a:xfrm>
            <a:prstGeom prst="rect">
              <a:avLst/>
            </a:prstGeom>
            <a:gradFill rotWithShape="1">
              <a:gsLst>
                <a:gs pos="0">
                  <a:srgbClr val="76765E"/>
                </a:gs>
                <a:gs pos="50000">
                  <a:srgbClr val="FFFFCC"/>
                </a:gs>
                <a:gs pos="100000">
                  <a:srgbClr val="76765E"/>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87" name="Rectangle 34"/>
            <p:cNvSpPr>
              <a:spLocks noChangeArrowheads="1"/>
            </p:cNvSpPr>
            <p:nvPr/>
          </p:nvSpPr>
          <p:spPr bwMode="auto">
            <a:xfrm>
              <a:off x="3606" y="1434"/>
              <a:ext cx="363" cy="46"/>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88" name="Line 35"/>
            <p:cNvSpPr>
              <a:spLocks noChangeShapeType="1"/>
            </p:cNvSpPr>
            <p:nvPr/>
          </p:nvSpPr>
          <p:spPr bwMode="auto">
            <a:xfrm>
              <a:off x="3606" y="1480"/>
              <a:ext cx="45" cy="1"/>
            </a:xfrm>
            <a:prstGeom prst="line">
              <a:avLst/>
            </a:prstGeom>
            <a:noFill/>
            <a:ln w="19050">
              <a:solidFill>
                <a:srgbClr val="FFFFCC"/>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23588" name="Rectangle 36"/>
            <p:cNvSpPr>
              <a:spLocks noChangeArrowheads="1"/>
            </p:cNvSpPr>
            <p:nvPr/>
          </p:nvSpPr>
          <p:spPr bwMode="auto">
            <a:xfrm>
              <a:off x="3696" y="1434"/>
              <a:ext cx="137" cy="46"/>
            </a:xfrm>
            <a:prstGeom prst="rect">
              <a:avLst/>
            </a:prstGeom>
            <a:gradFill rotWithShape="1">
              <a:gsLst>
                <a:gs pos="0">
                  <a:schemeClr val="tx2"/>
                </a:gs>
                <a:gs pos="50000">
                  <a:schemeClr val="tx2">
                    <a:gamma/>
                    <a:tint val="0"/>
                    <a:invGamma/>
                  </a:schemeClr>
                </a:gs>
                <a:gs pos="100000">
                  <a:schemeClr val="tx2"/>
                </a:gs>
              </a:gsLst>
              <a:lin ang="5400000" scaled="1"/>
            </a:gradFill>
            <a:ln w="9525">
              <a:solidFill>
                <a:schemeClr val="tx1"/>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sp>
          <p:nvSpPr>
            <p:cNvPr id="23589" name="Rectangle 37"/>
            <p:cNvSpPr>
              <a:spLocks noChangeArrowheads="1"/>
            </p:cNvSpPr>
            <p:nvPr/>
          </p:nvSpPr>
          <p:spPr bwMode="auto">
            <a:xfrm>
              <a:off x="3742" y="1389"/>
              <a:ext cx="45" cy="45"/>
            </a:xfrm>
            <a:prstGeom prst="rect">
              <a:avLst/>
            </a:prstGeom>
            <a:gradFill rotWithShape="1">
              <a:gsLst>
                <a:gs pos="0">
                  <a:schemeClr val="tx2"/>
                </a:gs>
                <a:gs pos="50000">
                  <a:schemeClr val="tx2">
                    <a:gamma/>
                    <a:tint val="0"/>
                    <a:invGamma/>
                  </a:schemeClr>
                </a:gs>
                <a:gs pos="100000">
                  <a:schemeClr val="tx2"/>
                </a:gs>
              </a:gsLst>
              <a:lin ang="0" scaled="1"/>
            </a:gradFill>
            <a:ln w="9525">
              <a:solidFill>
                <a:schemeClr val="tx1"/>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sp>
          <p:nvSpPr>
            <p:cNvPr id="23590" name="Rectangle 38"/>
            <p:cNvSpPr>
              <a:spLocks noChangeArrowheads="1"/>
            </p:cNvSpPr>
            <p:nvPr/>
          </p:nvSpPr>
          <p:spPr bwMode="auto">
            <a:xfrm>
              <a:off x="3651" y="1344"/>
              <a:ext cx="227" cy="45"/>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grpSp>
      <p:graphicFrame>
        <p:nvGraphicFramePr>
          <p:cNvPr id="23591" name="Object 3"/>
          <p:cNvGraphicFramePr>
            <a:graphicFrameLocks noChangeAspect="1"/>
          </p:cNvGraphicFramePr>
          <p:nvPr/>
        </p:nvGraphicFramePr>
        <p:xfrm>
          <a:off x="7200900" y="4068365"/>
          <a:ext cx="123825" cy="123825"/>
        </p:xfrm>
        <a:graphic>
          <a:graphicData uri="http://schemas.openxmlformats.org/presentationml/2006/ole">
            <mc:AlternateContent xmlns:mc="http://schemas.openxmlformats.org/markup-compatibility/2006">
              <mc:Choice xmlns:v="urn:schemas-microsoft-com:vml" Requires="v">
                <p:oleObj spid="_x0000_s3089" name="SmartDraw" r:id="rId4" imgW="164465" imgH="164465" progId="SmartDraw.2">
                  <p:embed/>
                </p:oleObj>
              </mc:Choice>
              <mc:Fallback>
                <p:oleObj name="SmartDraw" r:id="rId4" imgW="164465" imgH="164465" progId="SmartDraw.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900" y="4068365"/>
                        <a:ext cx="123825"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8" name="Text Box 40"/>
          <p:cNvSpPr txBox="1">
            <a:spLocks noChangeArrowheads="1"/>
          </p:cNvSpPr>
          <p:nvPr/>
        </p:nvSpPr>
        <p:spPr bwMode="auto">
          <a:xfrm>
            <a:off x="4823460" y="2834640"/>
            <a:ext cx="123698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50000"/>
              </a:spcBef>
              <a:buFontTx/>
              <a:buNone/>
            </a:pPr>
            <a:r>
              <a:rPr lang="en-US" altLang="en-US" sz="1500" b="1" dirty="0" err="1">
                <a:solidFill>
                  <a:schemeClr val="tx2"/>
                </a:solidFill>
                <a:latin typeface="Times New Roman" panose="02020603050405020304" pitchFamily="18" charset="0"/>
                <a:cs typeface="Times New Roman" panose="02020603050405020304" pitchFamily="18" charset="0"/>
              </a:rPr>
              <a:t>Các</a:t>
            </a:r>
            <a:r>
              <a:rPr lang="en-US" altLang="en-US" sz="1500" b="1" dirty="0">
                <a:solidFill>
                  <a:schemeClr val="tx2"/>
                </a:solidFill>
                <a:latin typeface="Times New Roman" panose="02020603050405020304" pitchFamily="18" charset="0"/>
                <a:cs typeface="Times New Roman" panose="02020603050405020304" pitchFamily="18" charset="0"/>
              </a:rPr>
              <a:t> </a:t>
            </a:r>
            <a:r>
              <a:rPr lang="en-US" altLang="en-US" sz="1500" b="1" dirty="0" err="1">
                <a:solidFill>
                  <a:schemeClr val="tx2"/>
                </a:solidFill>
                <a:latin typeface="Times New Roman" panose="02020603050405020304" pitchFamily="18" charset="0"/>
                <a:cs typeface="Times New Roman" panose="02020603050405020304" pitchFamily="18" charset="0"/>
              </a:rPr>
              <a:t>yếu</a:t>
            </a:r>
            <a:r>
              <a:rPr lang="en-US" altLang="en-US" sz="1500" b="1" dirty="0">
                <a:solidFill>
                  <a:schemeClr val="tx2"/>
                </a:solidFill>
                <a:latin typeface="Times New Roman" panose="02020603050405020304" pitchFamily="18" charset="0"/>
                <a:cs typeface="Times New Roman" panose="02020603050405020304" pitchFamily="18" charset="0"/>
              </a:rPr>
              <a:t> </a:t>
            </a:r>
            <a:r>
              <a:rPr lang="en-US" altLang="en-US" sz="1500" b="1" dirty="0" err="1">
                <a:solidFill>
                  <a:schemeClr val="tx2"/>
                </a:solidFill>
                <a:latin typeface="Times New Roman" panose="02020603050405020304" pitchFamily="18" charset="0"/>
                <a:cs typeface="Times New Roman" panose="02020603050405020304" pitchFamily="18" charset="0"/>
              </a:rPr>
              <a:t>tố</a:t>
            </a:r>
            <a:r>
              <a:rPr lang="en-US" altLang="en-US" sz="1500" b="1" dirty="0">
                <a:solidFill>
                  <a:schemeClr val="tx2"/>
                </a:solidFill>
                <a:latin typeface="Times New Roman" panose="02020603050405020304" pitchFamily="18" charset="0"/>
                <a:cs typeface="Times New Roman" panose="02020603050405020304" pitchFamily="18" charset="0"/>
              </a:rPr>
              <a:t> </a:t>
            </a:r>
            <a:r>
              <a:rPr lang="en-US" altLang="en-US" sz="1500" b="1" dirty="0" err="1">
                <a:solidFill>
                  <a:schemeClr val="tx2"/>
                </a:solidFill>
                <a:latin typeface="Times New Roman" panose="02020603050405020304" pitchFamily="18" charset="0"/>
                <a:cs typeface="Times New Roman" panose="02020603050405020304" pitchFamily="18" charset="0"/>
              </a:rPr>
              <a:t>môi</a:t>
            </a:r>
            <a:r>
              <a:rPr lang="en-US" altLang="en-US" sz="1500" b="1" dirty="0">
                <a:solidFill>
                  <a:schemeClr val="tx2"/>
                </a:solidFill>
                <a:latin typeface="Times New Roman" panose="02020603050405020304" pitchFamily="18" charset="0"/>
                <a:cs typeface="Times New Roman" panose="02020603050405020304" pitchFamily="18" charset="0"/>
              </a:rPr>
              <a:t> </a:t>
            </a:r>
            <a:r>
              <a:rPr lang="en-US" altLang="en-US" sz="1500" b="1" dirty="0" err="1">
                <a:solidFill>
                  <a:schemeClr val="tx2"/>
                </a:solidFill>
                <a:latin typeface="Times New Roman" panose="02020603050405020304" pitchFamily="18" charset="0"/>
                <a:cs typeface="Times New Roman" panose="02020603050405020304" pitchFamily="18" charset="0"/>
              </a:rPr>
              <a:t>trường</a:t>
            </a:r>
            <a:r>
              <a:rPr lang="en-US" altLang="en-US" sz="1500" b="1" dirty="0">
                <a:solidFill>
                  <a:schemeClr val="tx2"/>
                </a:solidFill>
                <a:latin typeface="Times New Roman" panose="02020603050405020304" pitchFamily="18" charset="0"/>
                <a:cs typeface="Times New Roman" panose="02020603050405020304" pitchFamily="18" charset="0"/>
              </a:rPr>
              <a:t> </a:t>
            </a:r>
            <a:r>
              <a:rPr lang="en-US" altLang="en-US" sz="1500" b="1" dirty="0" err="1">
                <a:solidFill>
                  <a:schemeClr val="tx2"/>
                </a:solidFill>
                <a:latin typeface="Times New Roman" panose="02020603050405020304" pitchFamily="18" charset="0"/>
                <a:cs typeface="Times New Roman" panose="02020603050405020304" pitchFamily="18" charset="0"/>
              </a:rPr>
              <a:t>cần</a:t>
            </a:r>
            <a:r>
              <a:rPr lang="en-US" altLang="en-US" sz="1500" b="1" dirty="0">
                <a:solidFill>
                  <a:schemeClr val="tx2"/>
                </a:solidFill>
                <a:latin typeface="Times New Roman" panose="02020603050405020304" pitchFamily="18" charset="0"/>
                <a:cs typeface="Times New Roman" panose="02020603050405020304" pitchFamily="18" charset="0"/>
              </a:rPr>
              <a:t> </a:t>
            </a:r>
            <a:r>
              <a:rPr lang="en-US" altLang="en-US" sz="1500" b="1" dirty="0" err="1">
                <a:solidFill>
                  <a:schemeClr val="tx2"/>
                </a:solidFill>
                <a:latin typeface="Times New Roman" panose="02020603050405020304" pitchFamily="18" charset="0"/>
                <a:cs typeface="Times New Roman" panose="02020603050405020304" pitchFamily="18" charset="0"/>
              </a:rPr>
              <a:t>cho</a:t>
            </a:r>
            <a:r>
              <a:rPr lang="en-US" altLang="en-US" sz="1500" b="1" dirty="0">
                <a:solidFill>
                  <a:schemeClr val="tx2"/>
                </a:solidFill>
                <a:latin typeface="Times New Roman" panose="02020603050405020304" pitchFamily="18" charset="0"/>
                <a:cs typeface="Times New Roman" panose="02020603050405020304" pitchFamily="18" charset="0"/>
              </a:rPr>
              <a:t> </a:t>
            </a:r>
            <a:r>
              <a:rPr lang="en-US" altLang="en-US" sz="1500" b="1" dirty="0" err="1">
                <a:solidFill>
                  <a:schemeClr val="tx2"/>
                </a:solidFill>
                <a:latin typeface="Times New Roman" panose="02020603050405020304" pitchFamily="18" charset="0"/>
                <a:cs typeface="Times New Roman" panose="02020603050405020304" pitchFamily="18" charset="0"/>
              </a:rPr>
              <a:t>sự</a:t>
            </a:r>
            <a:r>
              <a:rPr lang="en-US" altLang="en-US" sz="1500" b="1" dirty="0">
                <a:solidFill>
                  <a:schemeClr val="tx2"/>
                </a:solidFill>
                <a:latin typeface="Times New Roman" panose="02020603050405020304" pitchFamily="18" charset="0"/>
                <a:cs typeface="Times New Roman" panose="02020603050405020304" pitchFamily="18" charset="0"/>
              </a:rPr>
              <a:t> ST </a:t>
            </a:r>
            <a:r>
              <a:rPr lang="en-US" altLang="en-US" sz="1500" b="1" dirty="0" err="1">
                <a:solidFill>
                  <a:schemeClr val="tx2"/>
                </a:solidFill>
                <a:latin typeface="Times New Roman" panose="02020603050405020304" pitchFamily="18" charset="0"/>
                <a:cs typeface="Times New Roman" panose="02020603050405020304" pitchFamily="18" charset="0"/>
              </a:rPr>
              <a:t>của</a:t>
            </a:r>
            <a:r>
              <a:rPr lang="en-US" altLang="en-US" sz="1500" b="1" dirty="0">
                <a:solidFill>
                  <a:schemeClr val="tx2"/>
                </a:solidFill>
                <a:latin typeface="Times New Roman" panose="02020603050405020304" pitchFamily="18" charset="0"/>
                <a:cs typeface="Times New Roman" panose="02020603050405020304" pitchFamily="18" charset="0"/>
              </a:rPr>
              <a:t> VSV</a:t>
            </a:r>
            <a:endParaRPr lang="en-US" altLang="en-US" sz="1500" b="1" dirty="0">
              <a:solidFill>
                <a:schemeClr val="tx2"/>
              </a:solidFill>
              <a:latin typeface="Times New Roman" panose="02020603050405020304" pitchFamily="18" charset="0"/>
              <a:cs typeface="Times New Roman" panose="02020603050405020304" pitchFamily="18" charset="0"/>
            </a:endParaRPr>
          </a:p>
        </p:txBody>
      </p:sp>
      <p:sp>
        <p:nvSpPr>
          <p:cNvPr id="19469" name="Text Box 41"/>
          <p:cNvSpPr txBox="1">
            <a:spLocks noChangeArrowheads="1"/>
          </p:cNvSpPr>
          <p:nvPr/>
        </p:nvSpPr>
        <p:spPr bwMode="auto">
          <a:xfrm>
            <a:off x="6854429" y="1032271"/>
            <a:ext cx="10287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a:solidFill>
                  <a:schemeClr val="tx2"/>
                </a:solidFill>
                <a:latin typeface="Times New Roman" panose="02020603050405020304" pitchFamily="18" charset="0"/>
                <a:cs typeface="Times New Roman" panose="02020603050405020304" pitchFamily="18" charset="0"/>
              </a:rPr>
              <a:t> MT dinh dưỡng</a:t>
            </a:r>
            <a:endParaRPr lang="en-US" altLang="en-US" sz="1500" b="1">
              <a:solidFill>
                <a:schemeClr val="tx2"/>
              </a:solidFill>
              <a:latin typeface="Times New Roman" panose="02020603050405020304" pitchFamily="18" charset="0"/>
              <a:cs typeface="Times New Roman" panose="02020603050405020304" pitchFamily="18" charset="0"/>
            </a:endParaRPr>
          </a:p>
        </p:txBody>
      </p:sp>
      <p:sp>
        <p:nvSpPr>
          <p:cNvPr id="19470" name="Text Box 42"/>
          <p:cNvSpPr txBox="1">
            <a:spLocks noChangeArrowheads="1"/>
          </p:cNvSpPr>
          <p:nvPr/>
        </p:nvSpPr>
        <p:spPr bwMode="auto">
          <a:xfrm>
            <a:off x="7779544" y="4027884"/>
            <a:ext cx="789385" cy="7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a:solidFill>
                  <a:schemeClr val="tx2"/>
                </a:solidFill>
                <a:cs typeface="Calibri" panose="020F0502020204030204" pitchFamily="34" charset="0"/>
              </a:rPr>
              <a:t>Bình nuôi cấy</a:t>
            </a:r>
            <a:endParaRPr lang="en-US" altLang="en-US" sz="1500" b="1">
              <a:solidFill>
                <a:schemeClr val="tx2"/>
              </a:solidFill>
              <a:cs typeface="Calibri" panose="020F0502020204030204" pitchFamily="34" charset="0"/>
            </a:endParaRPr>
          </a:p>
        </p:txBody>
      </p:sp>
      <p:sp>
        <p:nvSpPr>
          <p:cNvPr id="23595" name="Rectangle 43"/>
          <p:cNvSpPr>
            <a:spLocks noChangeArrowheads="1"/>
          </p:cNvSpPr>
          <p:nvPr/>
        </p:nvSpPr>
        <p:spPr bwMode="auto">
          <a:xfrm>
            <a:off x="5620941" y="4633912"/>
            <a:ext cx="540544" cy="43219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sp>
        <p:nvSpPr>
          <p:cNvPr id="19472" name="Line 44"/>
          <p:cNvSpPr>
            <a:spLocks noChangeShapeType="1"/>
          </p:cNvSpPr>
          <p:nvPr/>
        </p:nvSpPr>
        <p:spPr bwMode="auto">
          <a:xfrm>
            <a:off x="7315201" y="1620440"/>
            <a:ext cx="250031" cy="31313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597" name="Line 45"/>
          <p:cNvSpPr>
            <a:spLocks noChangeShapeType="1"/>
          </p:cNvSpPr>
          <p:nvPr/>
        </p:nvSpPr>
        <p:spPr bwMode="auto">
          <a:xfrm>
            <a:off x="6053138" y="3176588"/>
            <a:ext cx="323850" cy="53578"/>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598" name="Line 46"/>
          <p:cNvSpPr>
            <a:spLocks noChangeShapeType="1"/>
          </p:cNvSpPr>
          <p:nvPr/>
        </p:nvSpPr>
        <p:spPr bwMode="auto">
          <a:xfrm flipV="1">
            <a:off x="6161485" y="3283744"/>
            <a:ext cx="215503" cy="54769"/>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599" name="Line 47"/>
          <p:cNvSpPr>
            <a:spLocks noChangeShapeType="1"/>
          </p:cNvSpPr>
          <p:nvPr/>
        </p:nvSpPr>
        <p:spPr bwMode="auto">
          <a:xfrm flipV="1">
            <a:off x="7943851" y="3338512"/>
            <a:ext cx="107156" cy="16192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600" name="Line 48"/>
          <p:cNvSpPr>
            <a:spLocks noChangeShapeType="1"/>
          </p:cNvSpPr>
          <p:nvPr/>
        </p:nvSpPr>
        <p:spPr bwMode="auto">
          <a:xfrm flipV="1">
            <a:off x="7997428" y="3445668"/>
            <a:ext cx="108347" cy="10834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19477" name="Text Box 49"/>
          <p:cNvSpPr txBox="1">
            <a:spLocks noChangeArrowheads="1"/>
          </p:cNvSpPr>
          <p:nvPr/>
        </p:nvSpPr>
        <p:spPr bwMode="auto">
          <a:xfrm>
            <a:off x="4807585" y="3919855"/>
            <a:ext cx="643255" cy="7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a:solidFill>
                  <a:schemeClr val="tx2"/>
                </a:solidFill>
                <a:cs typeface="Calibri" panose="020F0502020204030204" pitchFamily="34" charset="0"/>
              </a:rPr>
              <a:t>Dịch nuôi cấy</a:t>
            </a:r>
            <a:endParaRPr lang="en-US" altLang="en-US" sz="1500" b="1">
              <a:solidFill>
                <a:schemeClr val="tx2"/>
              </a:solidFill>
              <a:cs typeface="Calibri" panose="020F0502020204030204" pitchFamily="34" charset="0"/>
            </a:endParaRPr>
          </a:p>
        </p:txBody>
      </p:sp>
      <p:sp>
        <p:nvSpPr>
          <p:cNvPr id="19478" name="Line 50"/>
          <p:cNvSpPr>
            <a:spLocks noChangeShapeType="1"/>
          </p:cNvSpPr>
          <p:nvPr/>
        </p:nvSpPr>
        <p:spPr bwMode="auto">
          <a:xfrm flipH="1">
            <a:off x="5429250" y="4323159"/>
            <a:ext cx="34290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19481" name="Text Box 53"/>
          <p:cNvSpPr txBox="1">
            <a:spLocks noChangeArrowheads="1"/>
          </p:cNvSpPr>
          <p:nvPr/>
        </p:nvSpPr>
        <p:spPr bwMode="auto">
          <a:xfrm>
            <a:off x="7443787" y="2746771"/>
            <a:ext cx="1081088"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a:solidFill>
                  <a:schemeClr val="tx2"/>
                </a:solidFill>
                <a:cs typeface="Calibri" panose="020F0502020204030204" pitchFamily="34" charset="0"/>
              </a:rPr>
              <a:t>Không khí đi ra</a:t>
            </a:r>
            <a:endParaRPr lang="en-US" altLang="en-US" sz="1500" b="1">
              <a:solidFill>
                <a:schemeClr val="tx2"/>
              </a:solidFill>
              <a:cs typeface="Calibri" panose="020F0502020204030204" pitchFamily="34" charset="0"/>
            </a:endParaRPr>
          </a:p>
        </p:txBody>
      </p:sp>
      <p:sp>
        <p:nvSpPr>
          <p:cNvPr id="19482" name="Rectangle 54"/>
          <p:cNvSpPr>
            <a:spLocks noChangeArrowheads="1"/>
          </p:cNvSpPr>
          <p:nvPr/>
        </p:nvSpPr>
        <p:spPr bwMode="auto">
          <a:xfrm>
            <a:off x="5886450" y="4306490"/>
            <a:ext cx="657225" cy="57150"/>
          </a:xfrm>
          <a:prstGeom prst="rect">
            <a:avLst/>
          </a:prstGeom>
          <a:gradFill rotWithShape="1">
            <a:gsLst>
              <a:gs pos="0">
                <a:srgbClr val="47765E"/>
              </a:gs>
              <a:gs pos="50000">
                <a:srgbClr val="99FFCC"/>
              </a:gs>
              <a:gs pos="100000">
                <a:srgbClr val="47765E"/>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83" name="Line 55"/>
          <p:cNvSpPr>
            <a:spLocks noChangeShapeType="1"/>
          </p:cNvSpPr>
          <p:nvPr/>
        </p:nvSpPr>
        <p:spPr bwMode="auto">
          <a:xfrm>
            <a:off x="3346848" y="3788569"/>
            <a:ext cx="53578" cy="1190"/>
          </a:xfrm>
          <a:prstGeom prst="line">
            <a:avLst/>
          </a:prstGeom>
          <a:noFill/>
          <a:ln w="19050">
            <a:solidFill>
              <a:srgbClr val="99FFCC"/>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9484" name="Line 56"/>
          <p:cNvSpPr>
            <a:spLocks noChangeShapeType="1"/>
          </p:cNvSpPr>
          <p:nvPr/>
        </p:nvSpPr>
        <p:spPr bwMode="auto">
          <a:xfrm>
            <a:off x="3400425" y="4167188"/>
            <a:ext cx="1191" cy="53578"/>
          </a:xfrm>
          <a:prstGeom prst="line">
            <a:avLst/>
          </a:prstGeom>
          <a:noFill/>
          <a:ln w="9525">
            <a:solidFill>
              <a:srgbClr val="99FFCC"/>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9485" name="Rectangle 57"/>
          <p:cNvSpPr>
            <a:spLocks noChangeArrowheads="1"/>
          </p:cNvSpPr>
          <p:nvPr/>
        </p:nvSpPr>
        <p:spPr bwMode="auto">
          <a:xfrm>
            <a:off x="7015163" y="3392090"/>
            <a:ext cx="400050" cy="342900"/>
          </a:xfrm>
          <a:prstGeom prst="rect">
            <a:avLst/>
          </a:prstGeom>
          <a:solidFill>
            <a:srgbClr val="666633"/>
          </a:solidFill>
          <a:ln w="9525">
            <a:solidFill>
              <a:srgbClr val="666633"/>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2" name="TextBox 1"/>
          <p:cNvSpPr txBox="1"/>
          <p:nvPr/>
        </p:nvSpPr>
        <p:spPr>
          <a:xfrm>
            <a:off x="554990" y="1047750"/>
            <a:ext cx="3988435" cy="2062103"/>
          </a:xfrm>
          <a:prstGeom prst="rect">
            <a:avLst/>
          </a:prstGeom>
          <a:noFill/>
        </p:spPr>
        <p:txBody>
          <a:bodyPr wrap="square" rtlCol="0">
            <a:spAutoFit/>
          </a:bodyPr>
          <a:lstStyle/>
          <a:p>
            <a:pPr algn="l"/>
            <a:r>
              <a:rPr lang="en-US" sz="3200" b="1" dirty="0">
                <a:solidFill>
                  <a:schemeClr val="tx1"/>
                </a:solidFill>
                <a:latin typeface="Calibri" panose="020F0502020204030204" pitchFamily="34" charset="0"/>
                <a:cs typeface="Calibri" panose="020F0502020204030204" pitchFamily="34" charset="0"/>
              </a:rPr>
              <a:t>b. </a:t>
            </a:r>
            <a:r>
              <a:rPr lang="en-US" sz="3200" b="1" dirty="0" err="1">
                <a:solidFill>
                  <a:schemeClr val="tx1"/>
                </a:solidFill>
                <a:latin typeface="Calibri" panose="020F0502020204030204" pitchFamily="34" charset="0"/>
                <a:cs typeface="Calibri" panose="020F0502020204030204" pitchFamily="34" charset="0"/>
              </a:rPr>
              <a:t>Đặc</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điểm</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sinh</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trưởng</a:t>
            </a:r>
            <a:r>
              <a:rPr lang="en-US" sz="3200" b="1" dirty="0">
                <a:solidFill>
                  <a:schemeClr val="tx1"/>
                </a:solidFill>
                <a:latin typeface="Calibri" panose="020F0502020204030204" pitchFamily="34" charset="0"/>
                <a:cs typeface="Calibri" panose="020F0502020204030204" pitchFamily="34" charset="0"/>
              </a:rPr>
              <a:t>:</a:t>
            </a:r>
            <a:r>
              <a:rPr lang="vi-VN" sz="3200" b="1"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gồm</a:t>
            </a:r>
            <a:r>
              <a:rPr lang="vi-VN" sz="3200" dirty="0">
                <a:solidFill>
                  <a:schemeClr val="tx1"/>
                </a:solidFill>
                <a:latin typeface="Calibri" panose="020F0502020204030204" pitchFamily="34" charset="0"/>
                <a:cs typeface="Calibri" panose="020F0502020204030204" pitchFamily="34" charset="0"/>
              </a:rPr>
              <a:t> </a:t>
            </a:r>
            <a:r>
              <a:rPr lang="en-US" sz="3200" dirty="0">
                <a:solidFill>
                  <a:schemeClr val="tx1"/>
                </a:solidFill>
                <a:latin typeface="Calibri" panose="020F0502020204030204" pitchFamily="34" charset="0"/>
                <a:cs typeface="Calibri" panose="020F0502020204030204" pitchFamily="34" charset="0"/>
              </a:rPr>
              <a:t>3</a:t>
            </a:r>
            <a:r>
              <a:rPr lang="vi-VN" sz="3200" dirty="0">
                <a:solidFill>
                  <a:schemeClr val="tx1"/>
                </a:solidFill>
                <a:latin typeface="Calibri" panose="020F0502020204030204" pitchFamily="34" charset="0"/>
                <a:cs typeface="Calibri" panose="020F0502020204030204" pitchFamily="34" charset="0"/>
              </a:rPr>
              <a:t> pha: </a:t>
            </a:r>
            <a:r>
              <a:rPr lang="en-US" sz="3200" dirty="0" err="1">
                <a:solidFill>
                  <a:schemeClr val="tx1"/>
                </a:solidFill>
                <a:latin typeface="Calibri" panose="020F0502020204030204" pitchFamily="34" charset="0"/>
                <a:cs typeface="Calibri" panose="020F0502020204030204" pitchFamily="34" charset="0"/>
              </a:rPr>
              <a:t>Pha</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tiềm</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phát</a:t>
            </a:r>
            <a:r>
              <a:rPr lang="en-US" sz="3200" dirty="0">
                <a:solidFill>
                  <a:schemeClr val="tx1"/>
                </a:solidFill>
                <a:latin typeface="Calibri" panose="020F0502020204030204" pitchFamily="34" charset="0"/>
                <a:cs typeface="Calibri" panose="020F0502020204030204" pitchFamily="34" charset="0"/>
              </a:rPr>
              <a:t>, P</a:t>
            </a:r>
            <a:r>
              <a:rPr lang="vi-VN" sz="3200" dirty="0">
                <a:solidFill>
                  <a:schemeClr val="tx1"/>
                </a:solidFill>
                <a:latin typeface="Calibri" panose="020F0502020204030204" pitchFamily="34" charset="0"/>
                <a:cs typeface="Calibri" panose="020F0502020204030204" pitchFamily="34" charset="0"/>
              </a:rPr>
              <a:t>ha lũy thừa và pha cân bằng</a:t>
            </a:r>
            <a:r>
              <a:rPr lang="en-US" altLang="vi-VN" sz="3200" dirty="0">
                <a:solidFill>
                  <a:schemeClr val="tx1"/>
                </a:solidFill>
                <a:latin typeface="Calibri" panose="020F0502020204030204" pitchFamily="34" charset="0"/>
                <a:cs typeface="Calibri" panose="020F0502020204030204" pitchFamily="34" charset="0"/>
              </a:rPr>
              <a:t>.</a:t>
            </a:r>
            <a:endParaRPr lang="en-US" altLang="vi-VN" sz="32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pPr>
              <a:defRPr/>
            </a:pPr>
            <a:fld id="{4F62361B-F2CD-41E6-8C98-41C9920F589C}" type="slidenum">
              <a:rPr lang="en-US" smtClean="0"/>
            </a:fld>
            <a:endParaRPr lang="en-US"/>
          </a:p>
        </p:txBody>
      </p:sp>
      <p:sp>
        <p:nvSpPr>
          <p:cNvPr id="5" name="Title 1"/>
          <p:cNvSpPr txBox="1"/>
          <p:nvPr/>
        </p:nvSpPr>
        <p:spPr>
          <a:xfrm>
            <a:off x="145415" y="41910"/>
            <a:ext cx="8366760" cy="5283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defRPr/>
            </a:pPr>
            <a:r>
              <a:rPr lang="en-US" sz="3100" b="1" dirty="0">
                <a:solidFill>
                  <a:srgbClr val="FF0000"/>
                </a:solidFill>
                <a:latin typeface="Calibri" panose="020F0502020204030204" pitchFamily="34" charset="0"/>
                <a:cs typeface="Calibri" panose="020F0502020204030204" pitchFamily="34" charset="0"/>
              </a:rPr>
              <a:t>II. SỰ SINH TRƯỞNG CỦA QUẦN THỂ VI KHUẨN:</a:t>
            </a:r>
            <a:br>
              <a:rPr lang="en-US" sz="3100" dirty="0">
                <a:solidFill>
                  <a:srgbClr val="FF0000"/>
                </a:solidFill>
                <a:latin typeface="Calibri" panose="020F0502020204030204" pitchFamily="34" charset="0"/>
                <a:cs typeface="Calibri" panose="020F0502020204030204" pitchFamily="34" charset="0"/>
              </a:rPr>
            </a:br>
            <a:endParaRPr lang="en-US" sz="3100" dirty="0">
              <a:solidFill>
                <a:srgbClr val="FF0000"/>
              </a:solidFill>
              <a:latin typeface="Calibri" panose="020F0502020204030204" pitchFamily="34" charset="0"/>
              <a:cs typeface="Calibri" panose="020F0502020204030204" pitchFamily="34" charset="0"/>
            </a:endParaRPr>
          </a:p>
          <a:p>
            <a:pPr marL="0" indent="0" algn="ctr">
              <a:buNone/>
              <a:defRPr/>
            </a:pPr>
            <a:endParaRPr lang="en-US" sz="3100" dirty="0">
              <a:solidFill>
                <a:srgbClr val="FF0000"/>
              </a:solidFill>
              <a:latin typeface="Calibri" panose="020F0502020204030204" pitchFamily="34" charset="0"/>
              <a:cs typeface="Calibri" panose="020F0502020204030204" pitchFamily="34" charset="0"/>
            </a:endParaRPr>
          </a:p>
          <a:p>
            <a:pPr marL="0" indent="0" algn="ctr">
              <a:buNone/>
              <a:defRPr/>
            </a:pPr>
            <a:endParaRPr lang="en-US" sz="3100" dirty="0">
              <a:solidFill>
                <a:srgbClr val="FF0000"/>
              </a:solidFill>
              <a:latin typeface="Calibri" panose="020F0502020204030204" pitchFamily="34" charset="0"/>
              <a:cs typeface="Calibri" panose="020F0502020204030204" pitchFamily="34" charset="0"/>
            </a:endParaRPr>
          </a:p>
        </p:txBody>
      </p:sp>
      <p:sp>
        <p:nvSpPr>
          <p:cNvPr id="6" name="Text Box 26"/>
          <p:cNvSpPr txBox="1">
            <a:spLocks noChangeArrowheads="1"/>
          </p:cNvSpPr>
          <p:nvPr/>
        </p:nvSpPr>
        <p:spPr bwMode="auto">
          <a:xfrm>
            <a:off x="228600" y="514350"/>
            <a:ext cx="4123134"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50000"/>
              </a:spcBef>
              <a:buFontTx/>
              <a:buNone/>
            </a:pPr>
            <a:r>
              <a:rPr lang="en-US" altLang="en-US" sz="2800" b="1" dirty="0">
                <a:gradFill>
                  <a:gsLst>
                    <a:gs pos="0">
                      <a:srgbClr val="007BD3"/>
                    </a:gs>
                    <a:gs pos="100000">
                      <a:srgbClr val="034373"/>
                    </a:gs>
                  </a:gsLst>
                  <a:lin scaled="0"/>
                </a:gradFill>
                <a:cs typeface="Calibri" panose="020F0502020204030204" pitchFamily="34" charset="0"/>
              </a:rPr>
              <a:t>2. </a:t>
            </a:r>
            <a:r>
              <a:rPr lang="en-US" altLang="en-US" b="1" dirty="0" err="1">
                <a:gradFill>
                  <a:gsLst>
                    <a:gs pos="0">
                      <a:srgbClr val="007BD3"/>
                    </a:gs>
                    <a:gs pos="100000">
                      <a:srgbClr val="034373"/>
                    </a:gs>
                  </a:gsLst>
                  <a:lin scaled="0"/>
                </a:gradFill>
                <a:cs typeface="Calibri" panose="020F0502020204030204" pitchFamily="34" charset="0"/>
              </a:rPr>
              <a:t>Nuôi</a:t>
            </a:r>
            <a:r>
              <a:rPr lang="en-US" altLang="en-US" b="1" dirty="0">
                <a:gradFill>
                  <a:gsLst>
                    <a:gs pos="0">
                      <a:srgbClr val="007BD3"/>
                    </a:gs>
                    <a:gs pos="100000">
                      <a:srgbClr val="034373"/>
                    </a:gs>
                  </a:gsLst>
                  <a:lin scaled="0"/>
                </a:gradFill>
                <a:cs typeface="Calibri" panose="020F0502020204030204" pitchFamily="34" charset="0"/>
              </a:rPr>
              <a:t> </a:t>
            </a:r>
            <a:r>
              <a:rPr lang="en-US" altLang="en-US" b="1" dirty="0" err="1">
                <a:gradFill>
                  <a:gsLst>
                    <a:gs pos="0">
                      <a:srgbClr val="007BD3"/>
                    </a:gs>
                    <a:gs pos="100000">
                      <a:srgbClr val="034373"/>
                    </a:gs>
                  </a:gsLst>
                  <a:lin scaled="0"/>
                </a:gradFill>
                <a:cs typeface="Calibri" panose="020F0502020204030204" pitchFamily="34" charset="0"/>
              </a:rPr>
              <a:t>cấy</a:t>
            </a:r>
            <a:r>
              <a:rPr lang="en-US" altLang="en-US" b="1" dirty="0">
                <a:gradFill>
                  <a:gsLst>
                    <a:gs pos="0">
                      <a:srgbClr val="007BD3"/>
                    </a:gs>
                    <a:gs pos="100000">
                      <a:srgbClr val="034373"/>
                    </a:gs>
                  </a:gsLst>
                  <a:lin scaled="0"/>
                </a:gradFill>
                <a:cs typeface="Calibri" panose="020F0502020204030204" pitchFamily="34" charset="0"/>
              </a:rPr>
              <a:t> </a:t>
            </a:r>
            <a:r>
              <a:rPr lang="en-US" altLang="en-US" b="1" dirty="0" err="1">
                <a:gradFill>
                  <a:gsLst>
                    <a:gs pos="0">
                      <a:srgbClr val="007BD3"/>
                    </a:gs>
                    <a:gs pos="100000">
                      <a:srgbClr val="034373"/>
                    </a:gs>
                  </a:gsLst>
                  <a:lin scaled="0"/>
                </a:gradFill>
                <a:cs typeface="Calibri" panose="020F0502020204030204" pitchFamily="34" charset="0"/>
              </a:rPr>
              <a:t>liên</a:t>
            </a:r>
            <a:r>
              <a:rPr lang="en-US" altLang="en-US" b="1" dirty="0">
                <a:gradFill>
                  <a:gsLst>
                    <a:gs pos="0">
                      <a:srgbClr val="007BD3"/>
                    </a:gs>
                    <a:gs pos="100000">
                      <a:srgbClr val="034373"/>
                    </a:gs>
                  </a:gsLst>
                  <a:lin scaled="0"/>
                </a:gradFill>
                <a:cs typeface="Calibri" panose="020F0502020204030204" pitchFamily="34" charset="0"/>
              </a:rPr>
              <a:t> </a:t>
            </a:r>
            <a:r>
              <a:rPr lang="en-US" altLang="en-US" b="1" dirty="0" err="1">
                <a:gradFill>
                  <a:gsLst>
                    <a:gs pos="0">
                      <a:srgbClr val="007BD3"/>
                    </a:gs>
                    <a:gs pos="100000">
                      <a:srgbClr val="034373"/>
                    </a:gs>
                  </a:gsLst>
                  <a:lin scaled="0"/>
                </a:gradFill>
                <a:cs typeface="Calibri" panose="020F0502020204030204" pitchFamily="34" charset="0"/>
              </a:rPr>
              <a:t>tục</a:t>
            </a:r>
            <a:r>
              <a:rPr lang="en-US" altLang="en-US" b="1" dirty="0">
                <a:gradFill>
                  <a:gsLst>
                    <a:gs pos="0">
                      <a:srgbClr val="007BD3"/>
                    </a:gs>
                    <a:gs pos="100000">
                      <a:srgbClr val="034373"/>
                    </a:gs>
                  </a:gsLst>
                  <a:lin scaled="0"/>
                </a:gradFill>
                <a:cs typeface="Calibri" panose="020F0502020204030204" pitchFamily="34" charset="0"/>
              </a:rPr>
              <a:t>:</a:t>
            </a:r>
            <a:endParaRPr lang="en-US" altLang="en-US" b="1" dirty="0">
              <a:gradFill>
                <a:gsLst>
                  <a:gs pos="0">
                    <a:srgbClr val="007BD3"/>
                  </a:gs>
                  <a:gs pos="100000">
                    <a:srgbClr val="034373"/>
                  </a:gs>
                </a:gsLst>
                <a:lin scaled="0"/>
              </a:gradFill>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8.33333E-7 -2.71605E-6 L 8.33333E-7 0.07778 " pathEditMode="relative" rAng="0" ptsTypes="AA">
                                      <p:cBhvr>
                                        <p:cTn id="6" dur="2000" fill="hold"/>
                                        <p:tgtEl>
                                          <p:spTgt spid="23583"/>
                                        </p:tgtEl>
                                        <p:attrNameLst>
                                          <p:attrName>ppt_x</p:attrName>
                                          <p:attrName>ppt_y</p:attrName>
                                        </p:attrNameLst>
                                      </p:cBhvr>
                                      <p:rCtr x="0" y="3889"/>
                                    </p:animMotion>
                                  </p:childTnLst>
                                </p:cTn>
                              </p:par>
                              <p:par>
                                <p:cTn id="7" presetID="0" presetClass="path" presetSubtype="0" repeatCount="indefinite" accel="50000" decel="50000" fill="hold" nodeType="withEffect">
                                  <p:stCondLst>
                                    <p:cond delay="0"/>
                                  </p:stCondLst>
                                  <p:childTnLst>
                                    <p:animMotion origin="layout" path="M -8.33333E-7 3.58025E-6 L -8.33333E-7 0.07777 " pathEditMode="relative" rAng="0" ptsTypes="AA">
                                      <p:cBhvr>
                                        <p:cTn id="8" dur="2000" fill="hold"/>
                                        <p:tgtEl>
                                          <p:spTgt spid="23591"/>
                                        </p:tgtEl>
                                        <p:attrNameLst>
                                          <p:attrName>ppt_x</p:attrName>
                                          <p:attrName>ppt_y</p:attrName>
                                        </p:attrNameLst>
                                      </p:cBhvr>
                                      <p:rCtr x="0" y="3889"/>
                                    </p:animMotion>
                                  </p:childTnLst>
                                </p:cTn>
                              </p:par>
                              <p:par>
                                <p:cTn id="9" presetID="3" presetClass="entr" presetSubtype="10" repeatCount="indefinite" fill="hold" nodeType="withEffect">
                                  <p:stCondLst>
                                    <p:cond delay="0"/>
                                  </p:stCondLst>
                                  <p:childTnLst>
                                    <p:set>
                                      <p:cBhvr>
                                        <p:cTn id="10" dur="1" fill="hold">
                                          <p:stCondLst>
                                            <p:cond delay="0"/>
                                          </p:stCondLst>
                                        </p:cTn>
                                        <p:tgtEl>
                                          <p:spTgt spid="23597"/>
                                        </p:tgtEl>
                                        <p:attrNameLst>
                                          <p:attrName>style.visibility</p:attrName>
                                        </p:attrNameLst>
                                      </p:cBhvr>
                                      <p:to>
                                        <p:strVal val="visible"/>
                                      </p:to>
                                    </p:set>
                                    <p:animEffect transition="in" filter="blinds(horizontal)">
                                      <p:cBhvr>
                                        <p:cTn id="11" dur="1000"/>
                                        <p:tgtEl>
                                          <p:spTgt spid="23597"/>
                                        </p:tgtEl>
                                      </p:cBhvr>
                                    </p:animEffect>
                                  </p:childTnLst>
                                </p:cTn>
                              </p:par>
                              <p:par>
                                <p:cTn id="12" presetID="3" presetClass="entr" presetSubtype="10" repeatCount="indefinite" fill="hold" nodeType="withEffect">
                                  <p:stCondLst>
                                    <p:cond delay="0"/>
                                  </p:stCondLst>
                                  <p:childTnLst>
                                    <p:set>
                                      <p:cBhvr>
                                        <p:cTn id="13" dur="1" fill="hold">
                                          <p:stCondLst>
                                            <p:cond delay="0"/>
                                          </p:stCondLst>
                                        </p:cTn>
                                        <p:tgtEl>
                                          <p:spTgt spid="23598"/>
                                        </p:tgtEl>
                                        <p:attrNameLst>
                                          <p:attrName>style.visibility</p:attrName>
                                        </p:attrNameLst>
                                      </p:cBhvr>
                                      <p:to>
                                        <p:strVal val="visible"/>
                                      </p:to>
                                    </p:set>
                                    <p:animEffect transition="in" filter="blinds(horizontal)">
                                      <p:cBhvr>
                                        <p:cTn id="14" dur="1000"/>
                                        <p:tgtEl>
                                          <p:spTgt spid="23598"/>
                                        </p:tgtEl>
                                      </p:cBhvr>
                                    </p:animEffect>
                                  </p:childTnLst>
                                </p:cTn>
                              </p:par>
                              <p:par>
                                <p:cTn id="15" presetID="3" presetClass="entr" presetSubtype="10" repeatCount="indefinite" fill="hold" nodeType="withEffect">
                                  <p:stCondLst>
                                    <p:cond delay="0"/>
                                  </p:stCondLst>
                                  <p:childTnLst>
                                    <p:set>
                                      <p:cBhvr>
                                        <p:cTn id="16" dur="1" fill="hold">
                                          <p:stCondLst>
                                            <p:cond delay="0"/>
                                          </p:stCondLst>
                                        </p:cTn>
                                        <p:tgtEl>
                                          <p:spTgt spid="23599"/>
                                        </p:tgtEl>
                                        <p:attrNameLst>
                                          <p:attrName>style.visibility</p:attrName>
                                        </p:attrNameLst>
                                      </p:cBhvr>
                                      <p:to>
                                        <p:strVal val="visible"/>
                                      </p:to>
                                    </p:set>
                                    <p:animEffect transition="in" filter="blinds(horizontal)">
                                      <p:cBhvr>
                                        <p:cTn id="17" dur="1000"/>
                                        <p:tgtEl>
                                          <p:spTgt spid="23599"/>
                                        </p:tgtEl>
                                      </p:cBhvr>
                                    </p:animEffect>
                                  </p:childTnLst>
                                </p:cTn>
                              </p:par>
                              <p:par>
                                <p:cTn id="18" presetID="3" presetClass="entr" presetSubtype="10" repeatCount="indefinite" fill="hold" nodeType="withEffect">
                                  <p:stCondLst>
                                    <p:cond delay="0"/>
                                  </p:stCondLst>
                                  <p:childTnLst>
                                    <p:set>
                                      <p:cBhvr>
                                        <p:cTn id="19" dur="1" fill="hold">
                                          <p:stCondLst>
                                            <p:cond delay="0"/>
                                          </p:stCondLst>
                                        </p:cTn>
                                        <p:tgtEl>
                                          <p:spTgt spid="23600"/>
                                        </p:tgtEl>
                                        <p:attrNameLst>
                                          <p:attrName>style.visibility</p:attrName>
                                        </p:attrNameLst>
                                      </p:cBhvr>
                                      <p:to>
                                        <p:strVal val="visible"/>
                                      </p:to>
                                    </p:set>
                                    <p:animEffect transition="in" filter="blinds(horizontal)">
                                      <p:cBhvr>
                                        <p:cTn id="20" dur="1000"/>
                                        <p:tgtEl>
                                          <p:spTgt spid="2360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ox(in)">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2">
                                            <p:txEl>
                                              <p:pRg st="0" end="0"/>
                                            </p:txEl>
                                          </p:spTgt>
                                        </p:tgtEl>
                                        <p:attrNameLst>
                                          <p:attrName>style.visibility</p:attrName>
                                        </p:attrNameLst>
                                      </p:cBhvr>
                                      <p:to>
                                        <p:strVal val="visible"/>
                                      </p:to>
                                    </p:set>
                                    <p:animEffect transition="in" filter="box(in)">
                                      <p:cBhvr>
                                        <p:cTn id="36"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nen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90800" y="5866209"/>
            <a:ext cx="6858000" cy="58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Group 3"/>
          <p:cNvGrpSpPr/>
          <p:nvPr/>
        </p:nvGrpSpPr>
        <p:grpSpPr bwMode="auto">
          <a:xfrm>
            <a:off x="6777038" y="3715941"/>
            <a:ext cx="972741" cy="1079897"/>
            <a:chOff x="3152" y="2568"/>
            <a:chExt cx="817" cy="907"/>
          </a:xfrm>
        </p:grpSpPr>
        <p:sp>
          <p:nvSpPr>
            <p:cNvPr id="19511" name="Rectangle 4"/>
            <p:cNvSpPr>
              <a:spLocks noChangeArrowheads="1"/>
            </p:cNvSpPr>
            <p:nvPr/>
          </p:nvSpPr>
          <p:spPr bwMode="auto">
            <a:xfrm>
              <a:off x="3423" y="2568"/>
              <a:ext cx="318" cy="182"/>
            </a:xfrm>
            <a:prstGeom prst="rect">
              <a:avLst/>
            </a:prstGeom>
            <a:gradFill rotWithShape="1">
              <a:gsLst>
                <a:gs pos="0">
                  <a:srgbClr val="47765E"/>
                </a:gs>
                <a:gs pos="50000">
                  <a:srgbClr val="99FFCC"/>
                </a:gs>
                <a:gs pos="100000">
                  <a:srgbClr val="47765E"/>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12" name="Oval 5"/>
            <p:cNvSpPr>
              <a:spLocks noChangeArrowheads="1"/>
            </p:cNvSpPr>
            <p:nvPr/>
          </p:nvSpPr>
          <p:spPr bwMode="auto">
            <a:xfrm>
              <a:off x="3152" y="2704"/>
              <a:ext cx="817" cy="771"/>
            </a:xfrm>
            <a:prstGeom prst="ellipse">
              <a:avLst/>
            </a:prstGeom>
            <a:gradFill rotWithShape="1">
              <a:gsLst>
                <a:gs pos="0">
                  <a:srgbClr val="47765E"/>
                </a:gs>
                <a:gs pos="50000">
                  <a:srgbClr val="99FFCC"/>
                </a:gs>
                <a:gs pos="100000">
                  <a:srgbClr val="47765E"/>
                </a:gs>
              </a:gsLst>
              <a:lin ang="0" scaled="1"/>
            </a:gra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13" name="Oval 6"/>
            <p:cNvSpPr>
              <a:spLocks noChangeArrowheads="1"/>
            </p:cNvSpPr>
            <p:nvPr/>
          </p:nvSpPr>
          <p:spPr bwMode="auto">
            <a:xfrm>
              <a:off x="3424" y="2659"/>
              <a:ext cx="318" cy="91"/>
            </a:xfrm>
            <a:prstGeom prst="ellipse">
              <a:avLst/>
            </a:prstGeom>
            <a:gradFill rotWithShape="1">
              <a:gsLst>
                <a:gs pos="0">
                  <a:srgbClr val="47765E"/>
                </a:gs>
                <a:gs pos="50000">
                  <a:srgbClr val="99FFCC"/>
                </a:gs>
                <a:gs pos="100000">
                  <a:srgbClr val="47765E"/>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grpSp>
      <p:sp>
        <p:nvSpPr>
          <p:cNvPr id="19460" name="Rectangle 7"/>
          <p:cNvSpPr>
            <a:spLocks noChangeArrowheads="1"/>
          </p:cNvSpPr>
          <p:nvPr/>
        </p:nvSpPr>
        <p:spPr bwMode="auto">
          <a:xfrm rot="18633855">
            <a:off x="7480697" y="3715940"/>
            <a:ext cx="594122" cy="163116"/>
          </a:xfrm>
          <a:prstGeom prst="rect">
            <a:avLst/>
          </a:prstGeom>
          <a:gradFill rotWithShape="1">
            <a:gsLst>
              <a:gs pos="0">
                <a:srgbClr val="47765E"/>
              </a:gs>
              <a:gs pos="50000">
                <a:srgbClr val="99FFCC"/>
              </a:gs>
              <a:gs pos="100000">
                <a:srgbClr val="47765E"/>
              </a:gs>
            </a:gsLst>
            <a:lin ang="27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grpSp>
        <p:nvGrpSpPr>
          <p:cNvPr id="19461" name="Group 8"/>
          <p:cNvGrpSpPr/>
          <p:nvPr/>
        </p:nvGrpSpPr>
        <p:grpSpPr bwMode="auto">
          <a:xfrm>
            <a:off x="6561535" y="3230165"/>
            <a:ext cx="702469" cy="1404938"/>
            <a:chOff x="3605" y="2432"/>
            <a:chExt cx="590" cy="1180"/>
          </a:xfrm>
        </p:grpSpPr>
        <p:sp>
          <p:nvSpPr>
            <p:cNvPr id="19507" name="Rectangle 9"/>
            <p:cNvSpPr>
              <a:spLocks noChangeArrowheads="1"/>
            </p:cNvSpPr>
            <p:nvPr/>
          </p:nvSpPr>
          <p:spPr bwMode="auto">
            <a:xfrm>
              <a:off x="4150" y="2478"/>
              <a:ext cx="45" cy="1134"/>
            </a:xfrm>
            <a:prstGeom prst="rect">
              <a:avLst/>
            </a:prstGeom>
            <a:gradFill rotWithShape="1">
              <a:gsLst>
                <a:gs pos="0">
                  <a:srgbClr val="765E76"/>
                </a:gs>
                <a:gs pos="50000">
                  <a:srgbClr val="FFCCFF"/>
                </a:gs>
                <a:gs pos="100000">
                  <a:srgbClr val="765E76"/>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08" name="Rectangle 10"/>
            <p:cNvSpPr>
              <a:spLocks noChangeArrowheads="1"/>
            </p:cNvSpPr>
            <p:nvPr/>
          </p:nvSpPr>
          <p:spPr bwMode="auto">
            <a:xfrm>
              <a:off x="3605" y="2432"/>
              <a:ext cx="590" cy="46"/>
            </a:xfrm>
            <a:prstGeom prst="rect">
              <a:avLst/>
            </a:prstGeom>
            <a:gradFill rotWithShape="1">
              <a:gsLst>
                <a:gs pos="0">
                  <a:srgbClr val="765E76"/>
                </a:gs>
                <a:gs pos="50000">
                  <a:srgbClr val="FFCCFF"/>
                </a:gs>
                <a:gs pos="100000">
                  <a:srgbClr val="765E76"/>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09" name="Oval 11"/>
            <p:cNvSpPr>
              <a:spLocks noChangeArrowheads="1"/>
            </p:cNvSpPr>
            <p:nvPr/>
          </p:nvSpPr>
          <p:spPr bwMode="auto">
            <a:xfrm>
              <a:off x="3696" y="2432"/>
              <a:ext cx="136" cy="46"/>
            </a:xfrm>
            <a:prstGeom prst="ellipse">
              <a:avLst/>
            </a:prstGeom>
            <a:solidFill>
              <a:schemeClr val="bg1"/>
            </a:solidFill>
            <a:ln w="9525">
              <a:solidFill>
                <a:schemeClr val="tx1"/>
              </a:solidFill>
              <a:rou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510" name="Line 12"/>
            <p:cNvSpPr>
              <a:spLocks noChangeShapeType="1"/>
            </p:cNvSpPr>
            <p:nvPr/>
          </p:nvSpPr>
          <p:spPr bwMode="auto">
            <a:xfrm>
              <a:off x="4150" y="2478"/>
              <a:ext cx="45" cy="1"/>
            </a:xfrm>
            <a:prstGeom prst="line">
              <a:avLst/>
            </a:prstGeom>
            <a:noFill/>
            <a:ln w="28575">
              <a:solidFill>
                <a:srgbClr val="FFCCFF"/>
              </a:solidFill>
              <a:round/>
            </a:ln>
            <a:extLst>
              <a:ext uri="{909E8E84-426E-40DD-AFC4-6F175D3DCCD1}">
                <a14:hiddenFill xmlns:a14="http://schemas.microsoft.com/office/drawing/2010/main">
                  <a:noFill/>
                </a14:hiddenFill>
              </a:ext>
            </a:extLst>
          </p:spPr>
          <p:txBody>
            <a:bodyPr wrap="none"/>
            <a:lstStyle/>
            <a:p>
              <a:endParaRPr lang="en-US" sz="1350"/>
            </a:p>
          </p:txBody>
        </p:sp>
      </p:grpSp>
      <p:grpSp>
        <p:nvGrpSpPr>
          <p:cNvPr id="19462" name="Group 13"/>
          <p:cNvGrpSpPr/>
          <p:nvPr/>
        </p:nvGrpSpPr>
        <p:grpSpPr bwMode="auto">
          <a:xfrm>
            <a:off x="7099697" y="1285875"/>
            <a:ext cx="1838325" cy="2430065"/>
            <a:chOff x="4013" y="572"/>
            <a:chExt cx="1544" cy="2041"/>
          </a:xfrm>
        </p:grpSpPr>
        <p:grpSp>
          <p:nvGrpSpPr>
            <p:cNvPr id="19500" name="Group 14"/>
            <p:cNvGrpSpPr/>
            <p:nvPr/>
          </p:nvGrpSpPr>
          <p:grpSpPr bwMode="auto">
            <a:xfrm>
              <a:off x="4559" y="572"/>
              <a:ext cx="590" cy="861"/>
              <a:chOff x="4649" y="709"/>
              <a:chExt cx="590" cy="861"/>
            </a:xfrm>
          </p:grpSpPr>
          <p:grpSp>
            <p:nvGrpSpPr>
              <p:cNvPr id="19503" name="Group 15"/>
              <p:cNvGrpSpPr/>
              <p:nvPr/>
            </p:nvGrpSpPr>
            <p:grpSpPr bwMode="auto">
              <a:xfrm>
                <a:off x="4649" y="709"/>
                <a:ext cx="590" cy="861"/>
                <a:chOff x="4649" y="709"/>
                <a:chExt cx="590" cy="861"/>
              </a:xfrm>
            </p:grpSpPr>
            <p:sp>
              <p:nvSpPr>
                <p:cNvPr id="19505" name="Freeform 16"/>
                <p:cNvSpPr/>
                <p:nvPr/>
              </p:nvSpPr>
              <p:spPr bwMode="auto">
                <a:xfrm>
                  <a:off x="4649" y="709"/>
                  <a:ext cx="590" cy="861"/>
                </a:xfrm>
                <a:custGeom>
                  <a:avLst/>
                  <a:gdLst>
                    <a:gd name="T0" fmla="*/ 0 w 590"/>
                    <a:gd name="T1" fmla="*/ 226 h 861"/>
                    <a:gd name="T2" fmla="*/ 0 w 590"/>
                    <a:gd name="T3" fmla="*/ 816 h 861"/>
                    <a:gd name="T4" fmla="*/ 13 w 590"/>
                    <a:gd name="T5" fmla="*/ 839 h 861"/>
                    <a:gd name="T6" fmla="*/ 45 w 590"/>
                    <a:gd name="T7" fmla="*/ 861 h 861"/>
                    <a:gd name="T8" fmla="*/ 544 w 590"/>
                    <a:gd name="T9" fmla="*/ 861 h 861"/>
                    <a:gd name="T10" fmla="*/ 571 w 590"/>
                    <a:gd name="T11" fmla="*/ 839 h 861"/>
                    <a:gd name="T12" fmla="*/ 590 w 590"/>
                    <a:gd name="T13" fmla="*/ 816 h 861"/>
                    <a:gd name="T14" fmla="*/ 590 w 590"/>
                    <a:gd name="T15" fmla="*/ 226 h 861"/>
                    <a:gd name="T16" fmla="*/ 363 w 590"/>
                    <a:gd name="T17" fmla="*/ 136 h 861"/>
                    <a:gd name="T18" fmla="*/ 363 w 590"/>
                    <a:gd name="T19" fmla="*/ 45 h 861"/>
                    <a:gd name="T20" fmla="*/ 408 w 590"/>
                    <a:gd name="T21" fmla="*/ 45 h 861"/>
                    <a:gd name="T22" fmla="*/ 408 w 590"/>
                    <a:gd name="T23" fmla="*/ 0 h 861"/>
                    <a:gd name="T24" fmla="*/ 181 w 590"/>
                    <a:gd name="T25" fmla="*/ 0 h 861"/>
                    <a:gd name="T26" fmla="*/ 181 w 590"/>
                    <a:gd name="T27" fmla="*/ 45 h 861"/>
                    <a:gd name="T28" fmla="*/ 227 w 590"/>
                    <a:gd name="T29" fmla="*/ 45 h 861"/>
                    <a:gd name="T30" fmla="*/ 227 w 590"/>
                    <a:gd name="T31" fmla="*/ 136 h 861"/>
                    <a:gd name="T32" fmla="*/ 0 w 590"/>
                    <a:gd name="T33" fmla="*/ 226 h 8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0"/>
                    <a:gd name="T52" fmla="*/ 0 h 861"/>
                    <a:gd name="T53" fmla="*/ 590 w 590"/>
                    <a:gd name="T54" fmla="*/ 861 h 8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0" h="861">
                      <a:moveTo>
                        <a:pt x="0" y="226"/>
                      </a:moveTo>
                      <a:lnTo>
                        <a:pt x="0" y="816"/>
                      </a:lnTo>
                      <a:lnTo>
                        <a:pt x="13" y="839"/>
                      </a:lnTo>
                      <a:lnTo>
                        <a:pt x="45" y="861"/>
                      </a:lnTo>
                      <a:lnTo>
                        <a:pt x="544" y="861"/>
                      </a:lnTo>
                      <a:lnTo>
                        <a:pt x="571" y="839"/>
                      </a:lnTo>
                      <a:lnTo>
                        <a:pt x="590" y="816"/>
                      </a:lnTo>
                      <a:lnTo>
                        <a:pt x="590" y="226"/>
                      </a:lnTo>
                      <a:lnTo>
                        <a:pt x="363" y="136"/>
                      </a:lnTo>
                      <a:lnTo>
                        <a:pt x="363" y="45"/>
                      </a:lnTo>
                      <a:lnTo>
                        <a:pt x="408" y="45"/>
                      </a:lnTo>
                      <a:lnTo>
                        <a:pt x="408" y="0"/>
                      </a:lnTo>
                      <a:lnTo>
                        <a:pt x="181" y="0"/>
                      </a:lnTo>
                      <a:lnTo>
                        <a:pt x="181" y="45"/>
                      </a:lnTo>
                      <a:lnTo>
                        <a:pt x="227" y="45"/>
                      </a:lnTo>
                      <a:lnTo>
                        <a:pt x="227" y="136"/>
                      </a:lnTo>
                      <a:lnTo>
                        <a:pt x="0" y="226"/>
                      </a:lnTo>
                      <a:close/>
                    </a:path>
                  </a:pathLst>
                </a:custGeom>
                <a:gradFill rotWithShape="1">
                  <a:gsLst>
                    <a:gs pos="0">
                      <a:srgbClr val="5E7676"/>
                    </a:gs>
                    <a:gs pos="50000">
                      <a:srgbClr val="CCFFFF"/>
                    </a:gs>
                    <a:gs pos="100000">
                      <a:srgbClr val="5E7676"/>
                    </a:gs>
                  </a:gsLst>
                  <a:lin ang="0" scaled="1"/>
                </a:gradFill>
                <a:ln w="9525">
                  <a:solidFill>
                    <a:schemeClr val="tx1"/>
                  </a:solidFill>
                  <a:round/>
                </a:ln>
              </p:spPr>
              <p:txBody>
                <a:bodyPr wrap="none"/>
                <a:lstStyle/>
                <a:p>
                  <a:endParaRPr lang="en-US" sz="1350"/>
                </a:p>
              </p:txBody>
            </p:sp>
            <p:sp>
              <p:nvSpPr>
                <p:cNvPr id="19506" name="Freeform 17"/>
                <p:cNvSpPr/>
                <p:nvPr/>
              </p:nvSpPr>
              <p:spPr bwMode="auto">
                <a:xfrm>
                  <a:off x="4662" y="1164"/>
                  <a:ext cx="564" cy="384"/>
                </a:xfrm>
                <a:custGeom>
                  <a:avLst/>
                  <a:gdLst>
                    <a:gd name="T0" fmla="*/ 0 w 564"/>
                    <a:gd name="T1" fmla="*/ 0 h 384"/>
                    <a:gd name="T2" fmla="*/ 0 w 564"/>
                    <a:gd name="T3" fmla="*/ 360 h 384"/>
                    <a:gd name="T4" fmla="*/ 72 w 564"/>
                    <a:gd name="T5" fmla="*/ 384 h 384"/>
                    <a:gd name="T6" fmla="*/ 504 w 564"/>
                    <a:gd name="T7" fmla="*/ 384 h 384"/>
                    <a:gd name="T8" fmla="*/ 564 w 564"/>
                    <a:gd name="T9" fmla="*/ 354 h 384"/>
                    <a:gd name="T10" fmla="*/ 564 w 564"/>
                    <a:gd name="T11" fmla="*/ 6 h 384"/>
                    <a:gd name="T12" fmla="*/ 0 w 564"/>
                    <a:gd name="T13" fmla="*/ 0 h 384"/>
                    <a:gd name="T14" fmla="*/ 0 60000 65536"/>
                    <a:gd name="T15" fmla="*/ 0 60000 65536"/>
                    <a:gd name="T16" fmla="*/ 0 60000 65536"/>
                    <a:gd name="T17" fmla="*/ 0 60000 65536"/>
                    <a:gd name="T18" fmla="*/ 0 60000 65536"/>
                    <a:gd name="T19" fmla="*/ 0 60000 65536"/>
                    <a:gd name="T20" fmla="*/ 0 60000 65536"/>
                    <a:gd name="T21" fmla="*/ 0 w 564"/>
                    <a:gd name="T22" fmla="*/ 0 h 384"/>
                    <a:gd name="T23" fmla="*/ 564 w 564"/>
                    <a:gd name="T24" fmla="*/ 384 h 3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4" h="384">
                      <a:moveTo>
                        <a:pt x="0" y="0"/>
                      </a:moveTo>
                      <a:lnTo>
                        <a:pt x="0" y="360"/>
                      </a:lnTo>
                      <a:lnTo>
                        <a:pt x="72" y="384"/>
                      </a:lnTo>
                      <a:lnTo>
                        <a:pt x="504" y="384"/>
                      </a:lnTo>
                      <a:lnTo>
                        <a:pt x="564" y="354"/>
                      </a:lnTo>
                      <a:lnTo>
                        <a:pt x="564" y="6"/>
                      </a:lnTo>
                      <a:lnTo>
                        <a:pt x="0" y="0"/>
                      </a:lnTo>
                      <a:close/>
                    </a:path>
                  </a:pathLst>
                </a:custGeom>
                <a:solidFill>
                  <a:srgbClr val="660066"/>
                </a:solidFill>
                <a:ln w="9525">
                  <a:solidFill>
                    <a:schemeClr val="tx1"/>
                  </a:solidFill>
                  <a:round/>
                </a:ln>
              </p:spPr>
              <p:txBody>
                <a:bodyPr wrap="none"/>
                <a:lstStyle/>
                <a:p>
                  <a:endParaRPr lang="en-US" sz="1350"/>
                </a:p>
              </p:txBody>
            </p:sp>
          </p:grpSp>
          <p:sp>
            <p:nvSpPr>
              <p:cNvPr id="19504" name="Line 18"/>
              <p:cNvSpPr>
                <a:spLocks noChangeShapeType="1"/>
              </p:cNvSpPr>
              <p:nvPr/>
            </p:nvSpPr>
            <p:spPr bwMode="auto">
              <a:xfrm>
                <a:off x="4876" y="754"/>
                <a:ext cx="136" cy="1"/>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wrap="none"/>
              <a:lstStyle/>
              <a:p>
                <a:endParaRPr lang="en-US" sz="1350"/>
              </a:p>
            </p:txBody>
          </p:sp>
        </p:grpSp>
        <p:sp>
          <p:nvSpPr>
            <p:cNvPr id="19501" name="Rectangle 19"/>
            <p:cNvSpPr>
              <a:spLocks noChangeArrowheads="1"/>
            </p:cNvSpPr>
            <p:nvPr/>
          </p:nvSpPr>
          <p:spPr bwMode="auto">
            <a:xfrm>
              <a:off x="4013" y="2341"/>
              <a:ext cx="318" cy="272"/>
            </a:xfrm>
            <a:prstGeom prst="rect">
              <a:avLst/>
            </a:prstGeom>
            <a:gradFill rotWithShape="1">
              <a:gsLst>
                <a:gs pos="0">
                  <a:srgbClr val="5E5E00"/>
                </a:gs>
                <a:gs pos="50000">
                  <a:srgbClr val="CCCC00"/>
                </a:gs>
                <a:gs pos="100000">
                  <a:srgbClr val="5E5E00"/>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23572" name="Rectangle 20"/>
            <p:cNvSpPr>
              <a:spLocks noChangeArrowheads="1"/>
            </p:cNvSpPr>
            <p:nvPr/>
          </p:nvSpPr>
          <p:spPr bwMode="auto">
            <a:xfrm>
              <a:off x="4423" y="1434"/>
              <a:ext cx="1134" cy="227"/>
            </a:xfrm>
            <a:prstGeom prst="rect">
              <a:avLst/>
            </a:prstGeom>
            <a:gradFill rotWithShape="1">
              <a:gsLst>
                <a:gs pos="0">
                  <a:schemeClr val="folHlink">
                    <a:gamma/>
                    <a:shade val="46275"/>
                    <a:invGamma/>
                  </a:schemeClr>
                </a:gs>
                <a:gs pos="100000">
                  <a:schemeClr val="folHlink"/>
                </a:gs>
              </a:gsLst>
              <a:lin ang="0" scaled="1"/>
            </a:gradFill>
            <a:ln w="9525">
              <a:solidFill>
                <a:schemeClr val="folHlink"/>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grpSp>
      <p:grpSp>
        <p:nvGrpSpPr>
          <p:cNvPr id="19463" name="Group 21"/>
          <p:cNvGrpSpPr/>
          <p:nvPr/>
        </p:nvGrpSpPr>
        <p:grpSpPr bwMode="auto">
          <a:xfrm>
            <a:off x="6129338" y="4308871"/>
            <a:ext cx="2808685" cy="758429"/>
            <a:chOff x="3198" y="3111"/>
            <a:chExt cx="2359" cy="637"/>
          </a:xfrm>
        </p:grpSpPr>
        <p:grpSp>
          <p:nvGrpSpPr>
            <p:cNvPr id="19492" name="Group 22"/>
            <p:cNvGrpSpPr/>
            <p:nvPr/>
          </p:nvGrpSpPr>
          <p:grpSpPr bwMode="auto">
            <a:xfrm>
              <a:off x="3198" y="3112"/>
              <a:ext cx="907" cy="408"/>
              <a:chOff x="3651" y="3067"/>
              <a:chExt cx="907" cy="408"/>
            </a:xfrm>
          </p:grpSpPr>
          <p:sp>
            <p:nvSpPr>
              <p:cNvPr id="19495" name="Rectangle 23"/>
              <p:cNvSpPr>
                <a:spLocks noChangeArrowheads="1"/>
              </p:cNvSpPr>
              <p:nvPr/>
            </p:nvSpPr>
            <p:spPr bwMode="auto">
              <a:xfrm>
                <a:off x="4059" y="3430"/>
                <a:ext cx="499" cy="45"/>
              </a:xfrm>
              <a:prstGeom prst="rect">
                <a:avLst/>
              </a:prstGeom>
              <a:gradFill rotWithShape="1">
                <a:gsLst>
                  <a:gs pos="0">
                    <a:srgbClr val="47765E"/>
                  </a:gs>
                  <a:gs pos="50000">
                    <a:srgbClr val="99FFCC"/>
                  </a:gs>
                  <a:gs pos="100000">
                    <a:srgbClr val="47765E"/>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96" name="Rectangle 24"/>
              <p:cNvSpPr>
                <a:spLocks noChangeArrowheads="1"/>
              </p:cNvSpPr>
              <p:nvPr/>
            </p:nvSpPr>
            <p:spPr bwMode="auto">
              <a:xfrm>
                <a:off x="4014" y="3113"/>
                <a:ext cx="45" cy="362"/>
              </a:xfrm>
              <a:prstGeom prst="rect">
                <a:avLst/>
              </a:prstGeom>
              <a:gradFill rotWithShape="1">
                <a:gsLst>
                  <a:gs pos="0">
                    <a:srgbClr val="47765E"/>
                  </a:gs>
                  <a:gs pos="50000">
                    <a:srgbClr val="99FFCC"/>
                  </a:gs>
                  <a:gs pos="100000">
                    <a:srgbClr val="47765E"/>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97" name="Rectangle 25"/>
              <p:cNvSpPr>
                <a:spLocks noChangeArrowheads="1"/>
              </p:cNvSpPr>
              <p:nvPr/>
            </p:nvSpPr>
            <p:spPr bwMode="auto">
              <a:xfrm>
                <a:off x="3651" y="3067"/>
                <a:ext cx="408" cy="46"/>
              </a:xfrm>
              <a:prstGeom prst="rect">
                <a:avLst/>
              </a:prstGeom>
              <a:gradFill rotWithShape="1">
                <a:gsLst>
                  <a:gs pos="0">
                    <a:srgbClr val="47765E"/>
                  </a:gs>
                  <a:gs pos="50000">
                    <a:srgbClr val="99FFCC"/>
                  </a:gs>
                  <a:gs pos="100000">
                    <a:srgbClr val="47765E"/>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98" name="Line 26"/>
              <p:cNvSpPr>
                <a:spLocks noChangeShapeType="1"/>
              </p:cNvSpPr>
              <p:nvPr/>
            </p:nvSpPr>
            <p:spPr bwMode="auto">
              <a:xfrm>
                <a:off x="4014" y="3112"/>
                <a:ext cx="45" cy="1"/>
              </a:xfrm>
              <a:prstGeom prst="line">
                <a:avLst/>
              </a:prstGeom>
              <a:noFill/>
              <a:ln w="19050">
                <a:solidFill>
                  <a:srgbClr val="99FFCC"/>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9499" name="Line 27"/>
              <p:cNvSpPr>
                <a:spLocks noChangeShapeType="1"/>
              </p:cNvSpPr>
              <p:nvPr/>
            </p:nvSpPr>
            <p:spPr bwMode="auto">
              <a:xfrm>
                <a:off x="4059" y="3430"/>
                <a:ext cx="1" cy="45"/>
              </a:xfrm>
              <a:prstGeom prst="line">
                <a:avLst/>
              </a:prstGeom>
              <a:noFill/>
              <a:ln w="9525">
                <a:solidFill>
                  <a:srgbClr val="99FFCC"/>
                </a:solidFill>
                <a:round/>
              </a:ln>
              <a:extLst>
                <a:ext uri="{909E8E84-426E-40DD-AFC4-6F175D3DCCD1}">
                  <a14:hiddenFill xmlns:a14="http://schemas.microsoft.com/office/drawing/2010/main">
                    <a:noFill/>
                  </a14:hiddenFill>
                </a:ext>
              </a:extLst>
            </p:spPr>
            <p:txBody>
              <a:bodyPr wrap="none"/>
              <a:lstStyle/>
              <a:p>
                <a:endParaRPr lang="en-US" sz="1350"/>
              </a:p>
            </p:txBody>
          </p:sp>
        </p:grpSp>
        <p:sp>
          <p:nvSpPr>
            <p:cNvPr id="19493" name="Freeform 28"/>
            <p:cNvSpPr/>
            <p:nvPr/>
          </p:nvSpPr>
          <p:spPr bwMode="auto">
            <a:xfrm>
              <a:off x="3747" y="3111"/>
              <a:ext cx="806" cy="400"/>
            </a:xfrm>
            <a:custGeom>
              <a:avLst/>
              <a:gdLst>
                <a:gd name="T0" fmla="*/ 0 w 806"/>
                <a:gd name="T1" fmla="*/ 4 h 400"/>
                <a:gd name="T2" fmla="*/ 2 w 806"/>
                <a:gd name="T3" fmla="*/ 52 h 400"/>
                <a:gd name="T4" fmla="*/ 10 w 806"/>
                <a:gd name="T5" fmla="*/ 100 h 400"/>
                <a:gd name="T6" fmla="*/ 26 w 806"/>
                <a:gd name="T7" fmla="*/ 144 h 400"/>
                <a:gd name="T8" fmla="*/ 41 w 806"/>
                <a:gd name="T9" fmla="*/ 183 h 400"/>
                <a:gd name="T10" fmla="*/ 74 w 806"/>
                <a:gd name="T11" fmla="*/ 230 h 400"/>
                <a:gd name="T12" fmla="*/ 104 w 806"/>
                <a:gd name="T13" fmla="*/ 272 h 400"/>
                <a:gd name="T14" fmla="*/ 140 w 806"/>
                <a:gd name="T15" fmla="*/ 302 h 400"/>
                <a:gd name="T16" fmla="*/ 180 w 806"/>
                <a:gd name="T17" fmla="*/ 336 h 400"/>
                <a:gd name="T18" fmla="*/ 228 w 806"/>
                <a:gd name="T19" fmla="*/ 360 h 400"/>
                <a:gd name="T20" fmla="*/ 264 w 806"/>
                <a:gd name="T21" fmla="*/ 374 h 400"/>
                <a:gd name="T22" fmla="*/ 310 w 806"/>
                <a:gd name="T23" fmla="*/ 388 h 400"/>
                <a:gd name="T24" fmla="*/ 382 w 806"/>
                <a:gd name="T25" fmla="*/ 400 h 400"/>
                <a:gd name="T26" fmla="*/ 446 w 806"/>
                <a:gd name="T27" fmla="*/ 396 h 400"/>
                <a:gd name="T28" fmla="*/ 504 w 806"/>
                <a:gd name="T29" fmla="*/ 388 h 400"/>
                <a:gd name="T30" fmla="*/ 560 w 806"/>
                <a:gd name="T31" fmla="*/ 368 h 400"/>
                <a:gd name="T32" fmla="*/ 600 w 806"/>
                <a:gd name="T33" fmla="*/ 350 h 400"/>
                <a:gd name="T34" fmla="*/ 636 w 806"/>
                <a:gd name="T35" fmla="*/ 326 h 400"/>
                <a:gd name="T36" fmla="*/ 680 w 806"/>
                <a:gd name="T37" fmla="*/ 290 h 400"/>
                <a:gd name="T38" fmla="*/ 712 w 806"/>
                <a:gd name="T39" fmla="*/ 260 h 400"/>
                <a:gd name="T40" fmla="*/ 744 w 806"/>
                <a:gd name="T41" fmla="*/ 222 h 400"/>
                <a:gd name="T42" fmla="*/ 766 w 806"/>
                <a:gd name="T43" fmla="*/ 184 h 400"/>
                <a:gd name="T44" fmla="*/ 790 w 806"/>
                <a:gd name="T45" fmla="*/ 132 h 400"/>
                <a:gd name="T46" fmla="*/ 800 w 806"/>
                <a:gd name="T47" fmla="*/ 90 h 400"/>
                <a:gd name="T48" fmla="*/ 806 w 806"/>
                <a:gd name="T49" fmla="*/ 42 h 400"/>
                <a:gd name="T50" fmla="*/ 806 w 806"/>
                <a:gd name="T51" fmla="*/ 0 h 400"/>
                <a:gd name="T52" fmla="*/ 0 w 806"/>
                <a:gd name="T53" fmla="*/ 4 h 40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6"/>
                <a:gd name="T82" fmla="*/ 0 h 400"/>
                <a:gd name="T83" fmla="*/ 806 w 806"/>
                <a:gd name="T84" fmla="*/ 400 h 40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6" h="400">
                  <a:moveTo>
                    <a:pt x="0" y="4"/>
                  </a:moveTo>
                  <a:lnTo>
                    <a:pt x="2" y="52"/>
                  </a:lnTo>
                  <a:lnTo>
                    <a:pt x="10" y="100"/>
                  </a:lnTo>
                  <a:lnTo>
                    <a:pt x="26" y="144"/>
                  </a:lnTo>
                  <a:lnTo>
                    <a:pt x="41" y="183"/>
                  </a:lnTo>
                  <a:lnTo>
                    <a:pt x="74" y="230"/>
                  </a:lnTo>
                  <a:lnTo>
                    <a:pt x="104" y="272"/>
                  </a:lnTo>
                  <a:lnTo>
                    <a:pt x="140" y="302"/>
                  </a:lnTo>
                  <a:lnTo>
                    <a:pt x="180" y="336"/>
                  </a:lnTo>
                  <a:lnTo>
                    <a:pt x="228" y="360"/>
                  </a:lnTo>
                  <a:lnTo>
                    <a:pt x="264" y="374"/>
                  </a:lnTo>
                  <a:lnTo>
                    <a:pt x="310" y="388"/>
                  </a:lnTo>
                  <a:lnTo>
                    <a:pt x="382" y="400"/>
                  </a:lnTo>
                  <a:lnTo>
                    <a:pt x="446" y="396"/>
                  </a:lnTo>
                  <a:lnTo>
                    <a:pt x="504" y="388"/>
                  </a:lnTo>
                  <a:lnTo>
                    <a:pt x="560" y="368"/>
                  </a:lnTo>
                  <a:lnTo>
                    <a:pt x="600" y="350"/>
                  </a:lnTo>
                  <a:lnTo>
                    <a:pt x="636" y="326"/>
                  </a:lnTo>
                  <a:lnTo>
                    <a:pt x="680" y="290"/>
                  </a:lnTo>
                  <a:lnTo>
                    <a:pt x="712" y="260"/>
                  </a:lnTo>
                  <a:lnTo>
                    <a:pt x="744" y="222"/>
                  </a:lnTo>
                  <a:lnTo>
                    <a:pt x="766" y="184"/>
                  </a:lnTo>
                  <a:lnTo>
                    <a:pt x="790" y="132"/>
                  </a:lnTo>
                  <a:lnTo>
                    <a:pt x="800" y="90"/>
                  </a:lnTo>
                  <a:lnTo>
                    <a:pt x="806" y="42"/>
                  </a:lnTo>
                  <a:lnTo>
                    <a:pt x="806" y="0"/>
                  </a:lnTo>
                  <a:lnTo>
                    <a:pt x="0" y="4"/>
                  </a:lnTo>
                  <a:close/>
                </a:path>
              </a:pathLst>
            </a:custGeom>
            <a:solidFill>
              <a:srgbClr val="FF66FF"/>
            </a:solidFill>
            <a:ln w="9525">
              <a:solidFill>
                <a:srgbClr val="FF66FF"/>
              </a:solidFill>
              <a:round/>
            </a:ln>
          </p:spPr>
          <p:txBody>
            <a:bodyPr wrap="none"/>
            <a:lstStyle/>
            <a:p>
              <a:endParaRPr lang="en-US" sz="1350"/>
            </a:p>
          </p:txBody>
        </p:sp>
        <p:sp>
          <p:nvSpPr>
            <p:cNvPr id="23581" name="Rectangle 29"/>
            <p:cNvSpPr>
              <a:spLocks noChangeArrowheads="1"/>
            </p:cNvSpPr>
            <p:nvPr/>
          </p:nvSpPr>
          <p:spPr bwMode="auto">
            <a:xfrm>
              <a:off x="3289" y="3521"/>
              <a:ext cx="2268" cy="227"/>
            </a:xfrm>
            <a:prstGeom prst="rect">
              <a:avLst/>
            </a:prstGeom>
            <a:gradFill rotWithShape="1">
              <a:gsLst>
                <a:gs pos="0">
                  <a:schemeClr val="folHlink"/>
                </a:gs>
                <a:gs pos="100000">
                  <a:schemeClr val="folHlink">
                    <a:gamma/>
                    <a:shade val="46275"/>
                    <a:invGamma/>
                  </a:schemeClr>
                </a:gs>
              </a:gsLst>
              <a:lin ang="0" scaled="1"/>
            </a:gradFill>
            <a:ln w="9525">
              <a:solidFill>
                <a:schemeClr val="folHlink"/>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grpSp>
      <p:sp>
        <p:nvSpPr>
          <p:cNvPr id="23582" name="Rectangle 30"/>
          <p:cNvSpPr>
            <a:spLocks noChangeArrowheads="1"/>
          </p:cNvSpPr>
          <p:nvPr/>
        </p:nvSpPr>
        <p:spPr bwMode="auto">
          <a:xfrm>
            <a:off x="8575475" y="1339453"/>
            <a:ext cx="540544" cy="3726656"/>
          </a:xfrm>
          <a:prstGeom prst="rect">
            <a:avLst/>
          </a:prstGeom>
          <a:gradFill rotWithShape="1">
            <a:gsLst>
              <a:gs pos="0">
                <a:schemeClr val="folHlink"/>
              </a:gs>
              <a:gs pos="100000">
                <a:schemeClr val="folHlink">
                  <a:gamma/>
                  <a:shade val="46275"/>
                  <a:invGamma/>
                </a:schemeClr>
              </a:gs>
            </a:gsLst>
            <a:lin ang="5400000" scaled="1"/>
          </a:gradFill>
          <a:ln w="9525">
            <a:solidFill>
              <a:srgbClr val="969696"/>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graphicFrame>
        <p:nvGraphicFramePr>
          <p:cNvPr id="23583" name="Object 2"/>
          <p:cNvGraphicFramePr>
            <a:graphicFrameLocks noChangeAspect="1"/>
          </p:cNvGraphicFramePr>
          <p:nvPr/>
        </p:nvGraphicFramePr>
        <p:xfrm>
          <a:off x="5895975" y="4306490"/>
          <a:ext cx="123825" cy="123825"/>
        </p:xfrm>
        <a:graphic>
          <a:graphicData uri="http://schemas.openxmlformats.org/presentationml/2006/ole">
            <mc:AlternateContent xmlns:mc="http://schemas.openxmlformats.org/markup-compatibility/2006">
              <mc:Choice xmlns:v="urn:schemas-microsoft-com:vml" Requires="v">
                <p:oleObj spid="_x0000_s4112" name="SmartDraw" r:id="rId2" imgW="164465" imgH="164465" progId="SmartDraw.2">
                  <p:embed/>
                </p:oleObj>
              </mc:Choice>
              <mc:Fallback>
                <p:oleObj name="SmartDraw" r:id="rId2" imgW="164465" imgH="164465" progId="SmartDraw.2">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4306490"/>
                        <a:ext cx="123825" cy="123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466" name="Group 32"/>
          <p:cNvGrpSpPr/>
          <p:nvPr/>
        </p:nvGrpSpPr>
        <p:grpSpPr bwMode="auto">
          <a:xfrm>
            <a:off x="7317582" y="2080022"/>
            <a:ext cx="432197" cy="1997869"/>
            <a:chOff x="3606" y="1344"/>
            <a:chExt cx="363" cy="1678"/>
          </a:xfrm>
        </p:grpSpPr>
        <p:sp>
          <p:nvSpPr>
            <p:cNvPr id="19486" name="Rectangle 33"/>
            <p:cNvSpPr>
              <a:spLocks noChangeArrowheads="1"/>
            </p:cNvSpPr>
            <p:nvPr/>
          </p:nvSpPr>
          <p:spPr bwMode="auto">
            <a:xfrm>
              <a:off x="3606" y="1480"/>
              <a:ext cx="45" cy="1542"/>
            </a:xfrm>
            <a:prstGeom prst="rect">
              <a:avLst/>
            </a:prstGeom>
            <a:gradFill rotWithShape="1">
              <a:gsLst>
                <a:gs pos="0">
                  <a:srgbClr val="76765E"/>
                </a:gs>
                <a:gs pos="50000">
                  <a:srgbClr val="FFFFCC"/>
                </a:gs>
                <a:gs pos="100000">
                  <a:srgbClr val="76765E"/>
                </a:gs>
              </a:gsLst>
              <a:lin ang="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87" name="Rectangle 34"/>
            <p:cNvSpPr>
              <a:spLocks noChangeArrowheads="1"/>
            </p:cNvSpPr>
            <p:nvPr/>
          </p:nvSpPr>
          <p:spPr bwMode="auto">
            <a:xfrm>
              <a:off x="3606" y="1434"/>
              <a:ext cx="363" cy="46"/>
            </a:xfrm>
            <a:prstGeom prst="rect">
              <a:avLst/>
            </a:prstGeom>
            <a:gradFill rotWithShape="1">
              <a:gsLst>
                <a:gs pos="0">
                  <a:srgbClr val="76765E"/>
                </a:gs>
                <a:gs pos="50000">
                  <a:srgbClr val="FFFFCC"/>
                </a:gs>
                <a:gs pos="100000">
                  <a:srgbClr val="76765E"/>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88" name="Line 35"/>
            <p:cNvSpPr>
              <a:spLocks noChangeShapeType="1"/>
            </p:cNvSpPr>
            <p:nvPr/>
          </p:nvSpPr>
          <p:spPr bwMode="auto">
            <a:xfrm>
              <a:off x="3606" y="1480"/>
              <a:ext cx="45" cy="1"/>
            </a:xfrm>
            <a:prstGeom prst="line">
              <a:avLst/>
            </a:prstGeom>
            <a:noFill/>
            <a:ln w="19050">
              <a:solidFill>
                <a:srgbClr val="FFFFCC"/>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23588" name="Rectangle 36"/>
            <p:cNvSpPr>
              <a:spLocks noChangeArrowheads="1"/>
            </p:cNvSpPr>
            <p:nvPr/>
          </p:nvSpPr>
          <p:spPr bwMode="auto">
            <a:xfrm>
              <a:off x="3696" y="1434"/>
              <a:ext cx="137" cy="46"/>
            </a:xfrm>
            <a:prstGeom prst="rect">
              <a:avLst/>
            </a:prstGeom>
            <a:gradFill rotWithShape="1">
              <a:gsLst>
                <a:gs pos="0">
                  <a:schemeClr val="tx2"/>
                </a:gs>
                <a:gs pos="50000">
                  <a:schemeClr val="tx2">
                    <a:gamma/>
                    <a:tint val="0"/>
                    <a:invGamma/>
                  </a:schemeClr>
                </a:gs>
                <a:gs pos="100000">
                  <a:schemeClr val="tx2"/>
                </a:gs>
              </a:gsLst>
              <a:lin ang="5400000" scaled="1"/>
            </a:gradFill>
            <a:ln w="9525">
              <a:solidFill>
                <a:schemeClr val="tx1"/>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sp>
          <p:nvSpPr>
            <p:cNvPr id="23589" name="Rectangle 37"/>
            <p:cNvSpPr>
              <a:spLocks noChangeArrowheads="1"/>
            </p:cNvSpPr>
            <p:nvPr/>
          </p:nvSpPr>
          <p:spPr bwMode="auto">
            <a:xfrm>
              <a:off x="3742" y="1389"/>
              <a:ext cx="45" cy="45"/>
            </a:xfrm>
            <a:prstGeom prst="rect">
              <a:avLst/>
            </a:prstGeom>
            <a:gradFill rotWithShape="1">
              <a:gsLst>
                <a:gs pos="0">
                  <a:schemeClr val="tx2"/>
                </a:gs>
                <a:gs pos="50000">
                  <a:schemeClr val="tx2">
                    <a:gamma/>
                    <a:tint val="0"/>
                    <a:invGamma/>
                  </a:schemeClr>
                </a:gs>
                <a:gs pos="100000">
                  <a:schemeClr val="tx2"/>
                </a:gs>
              </a:gsLst>
              <a:lin ang="0" scaled="1"/>
            </a:gradFill>
            <a:ln w="9525">
              <a:solidFill>
                <a:schemeClr val="tx1"/>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sp>
          <p:nvSpPr>
            <p:cNvPr id="23590" name="Rectangle 38"/>
            <p:cNvSpPr>
              <a:spLocks noChangeArrowheads="1"/>
            </p:cNvSpPr>
            <p:nvPr/>
          </p:nvSpPr>
          <p:spPr bwMode="auto">
            <a:xfrm>
              <a:off x="3651" y="1344"/>
              <a:ext cx="227" cy="45"/>
            </a:xfrm>
            <a:prstGeom prst="rect">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w="9525">
              <a:solidFill>
                <a:schemeClr val="tx1"/>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grpSp>
      <p:graphicFrame>
        <p:nvGraphicFramePr>
          <p:cNvPr id="23591" name="Object 3"/>
          <p:cNvGraphicFramePr>
            <a:graphicFrameLocks noChangeAspect="1"/>
          </p:cNvGraphicFramePr>
          <p:nvPr/>
        </p:nvGraphicFramePr>
        <p:xfrm>
          <a:off x="7277100" y="4068365"/>
          <a:ext cx="123825" cy="123825"/>
        </p:xfrm>
        <a:graphic>
          <a:graphicData uri="http://schemas.openxmlformats.org/presentationml/2006/ole">
            <mc:AlternateContent xmlns:mc="http://schemas.openxmlformats.org/markup-compatibility/2006">
              <mc:Choice xmlns:v="urn:schemas-microsoft-com:vml" Requires="v">
                <p:oleObj spid="_x0000_s4113" name="SmartDraw" r:id="rId4" imgW="164465" imgH="164465" progId="SmartDraw.2">
                  <p:embed/>
                </p:oleObj>
              </mc:Choice>
              <mc:Fallback>
                <p:oleObj name="SmartDraw" r:id="rId4" imgW="164465" imgH="164465" progId="SmartDraw.2">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7100" y="4068365"/>
                        <a:ext cx="123825"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8" name="Text Box 40"/>
          <p:cNvSpPr txBox="1">
            <a:spLocks noChangeArrowheads="1"/>
          </p:cNvSpPr>
          <p:nvPr/>
        </p:nvSpPr>
        <p:spPr bwMode="auto">
          <a:xfrm>
            <a:off x="4920615" y="2834640"/>
            <a:ext cx="1216025"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500" b="1" dirty="0" err="1">
                <a:solidFill>
                  <a:schemeClr val="tx2"/>
                </a:solidFill>
                <a:cs typeface="Calibri" panose="020F0502020204030204" pitchFamily="34" charset="0"/>
              </a:rPr>
              <a:t>Các</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yếu</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tố</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môi</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trường</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cần</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cho</a:t>
            </a:r>
            <a:r>
              <a:rPr lang="en-US" altLang="en-US" sz="1500" b="1" dirty="0">
                <a:solidFill>
                  <a:schemeClr val="tx2"/>
                </a:solidFill>
                <a:cs typeface="Calibri" panose="020F0502020204030204" pitchFamily="34" charset="0"/>
              </a:rPr>
              <a:t> </a:t>
            </a:r>
            <a:r>
              <a:rPr lang="en-US" altLang="en-US" sz="1500" b="1" dirty="0" err="1">
                <a:solidFill>
                  <a:schemeClr val="tx2"/>
                </a:solidFill>
                <a:cs typeface="Calibri" panose="020F0502020204030204" pitchFamily="34" charset="0"/>
              </a:rPr>
              <a:t>sự</a:t>
            </a:r>
            <a:r>
              <a:rPr lang="en-US" altLang="en-US" sz="1500" b="1" dirty="0">
                <a:solidFill>
                  <a:schemeClr val="tx2"/>
                </a:solidFill>
                <a:cs typeface="Calibri" panose="020F0502020204030204" pitchFamily="34" charset="0"/>
              </a:rPr>
              <a:t> ST </a:t>
            </a:r>
            <a:r>
              <a:rPr lang="en-US" altLang="en-US" sz="1500" b="1" dirty="0" err="1">
                <a:solidFill>
                  <a:schemeClr val="tx2"/>
                </a:solidFill>
                <a:cs typeface="Calibri" panose="020F0502020204030204" pitchFamily="34" charset="0"/>
              </a:rPr>
              <a:t>của</a:t>
            </a:r>
            <a:r>
              <a:rPr lang="en-US" altLang="en-US" sz="1500" b="1" dirty="0">
                <a:solidFill>
                  <a:schemeClr val="tx2"/>
                </a:solidFill>
                <a:cs typeface="Calibri" panose="020F0502020204030204" pitchFamily="34" charset="0"/>
              </a:rPr>
              <a:t> VSV</a:t>
            </a:r>
            <a:endParaRPr lang="en-US" altLang="en-US" sz="1500" b="1" dirty="0">
              <a:solidFill>
                <a:schemeClr val="tx2"/>
              </a:solidFill>
              <a:cs typeface="Calibri" panose="020F0502020204030204" pitchFamily="34" charset="0"/>
            </a:endParaRPr>
          </a:p>
        </p:txBody>
      </p:sp>
      <p:sp>
        <p:nvSpPr>
          <p:cNvPr id="19469" name="Text Box 41"/>
          <p:cNvSpPr txBox="1">
            <a:spLocks noChangeArrowheads="1"/>
          </p:cNvSpPr>
          <p:nvPr/>
        </p:nvSpPr>
        <p:spPr bwMode="auto">
          <a:xfrm>
            <a:off x="6930629" y="1032271"/>
            <a:ext cx="1028700"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a:solidFill>
                  <a:schemeClr val="tx2"/>
                </a:solidFill>
                <a:cs typeface="Calibri" panose="020F0502020204030204" pitchFamily="34" charset="0"/>
              </a:rPr>
              <a:t> MT dinh dưỡng</a:t>
            </a:r>
            <a:endParaRPr lang="en-US" altLang="en-US" sz="1500" b="1">
              <a:solidFill>
                <a:schemeClr val="tx2"/>
              </a:solidFill>
              <a:cs typeface="Calibri" panose="020F0502020204030204" pitchFamily="34" charset="0"/>
            </a:endParaRPr>
          </a:p>
        </p:txBody>
      </p:sp>
      <p:sp>
        <p:nvSpPr>
          <p:cNvPr id="19470" name="Text Box 42"/>
          <p:cNvSpPr txBox="1">
            <a:spLocks noChangeArrowheads="1"/>
          </p:cNvSpPr>
          <p:nvPr/>
        </p:nvSpPr>
        <p:spPr bwMode="auto">
          <a:xfrm>
            <a:off x="7855744" y="4027884"/>
            <a:ext cx="789385" cy="7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a:solidFill>
                  <a:schemeClr val="tx2"/>
                </a:solidFill>
                <a:cs typeface="Calibri" panose="020F0502020204030204" pitchFamily="34" charset="0"/>
              </a:rPr>
              <a:t>Bình nuôi cấy</a:t>
            </a:r>
            <a:endParaRPr lang="en-US" altLang="en-US" sz="1500" b="1">
              <a:solidFill>
                <a:schemeClr val="tx2"/>
              </a:solidFill>
              <a:cs typeface="Calibri" panose="020F0502020204030204" pitchFamily="34" charset="0"/>
            </a:endParaRPr>
          </a:p>
        </p:txBody>
      </p:sp>
      <p:sp>
        <p:nvSpPr>
          <p:cNvPr id="23595" name="Rectangle 43"/>
          <p:cNvSpPr>
            <a:spLocks noChangeArrowheads="1"/>
          </p:cNvSpPr>
          <p:nvPr/>
        </p:nvSpPr>
        <p:spPr bwMode="auto">
          <a:xfrm>
            <a:off x="5697141" y="4633912"/>
            <a:ext cx="540544" cy="432197"/>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9525">
            <a:solidFill>
              <a:schemeClr val="tx1"/>
            </a:solidFill>
            <a:miter lim="800000"/>
          </a:ln>
          <a:effectLst/>
        </p:spPr>
        <p:txBody>
          <a:bodyPr wrap="none" anchor="ctr"/>
          <a:lstStyle/>
          <a:p>
            <a:pPr>
              <a:defRPr/>
            </a:pPr>
            <a:endParaRPr lang="en-US" sz="1350">
              <a:latin typeface="Arial" panose="020B0604020202020204" pitchFamily="34" charset="0"/>
              <a:cs typeface="Arial" panose="020B0604020202020204" pitchFamily="34" charset="0"/>
            </a:endParaRPr>
          </a:p>
        </p:txBody>
      </p:sp>
      <p:sp>
        <p:nvSpPr>
          <p:cNvPr id="19472" name="Line 44"/>
          <p:cNvSpPr>
            <a:spLocks noChangeShapeType="1"/>
          </p:cNvSpPr>
          <p:nvPr/>
        </p:nvSpPr>
        <p:spPr bwMode="auto">
          <a:xfrm>
            <a:off x="7391401" y="1620440"/>
            <a:ext cx="250031" cy="31313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597" name="Line 45"/>
          <p:cNvSpPr>
            <a:spLocks noChangeShapeType="1"/>
          </p:cNvSpPr>
          <p:nvPr/>
        </p:nvSpPr>
        <p:spPr bwMode="auto">
          <a:xfrm>
            <a:off x="6129338" y="3176588"/>
            <a:ext cx="323850" cy="53578"/>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598" name="Line 46"/>
          <p:cNvSpPr>
            <a:spLocks noChangeShapeType="1"/>
          </p:cNvSpPr>
          <p:nvPr/>
        </p:nvSpPr>
        <p:spPr bwMode="auto">
          <a:xfrm flipV="1">
            <a:off x="6237685" y="3283744"/>
            <a:ext cx="215503" cy="54769"/>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599" name="Line 47"/>
          <p:cNvSpPr>
            <a:spLocks noChangeShapeType="1"/>
          </p:cNvSpPr>
          <p:nvPr/>
        </p:nvSpPr>
        <p:spPr bwMode="auto">
          <a:xfrm flipV="1">
            <a:off x="8020051" y="3338512"/>
            <a:ext cx="107156" cy="161925"/>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23600" name="Line 48"/>
          <p:cNvSpPr>
            <a:spLocks noChangeShapeType="1"/>
          </p:cNvSpPr>
          <p:nvPr/>
        </p:nvSpPr>
        <p:spPr bwMode="auto">
          <a:xfrm flipV="1">
            <a:off x="8073628" y="3445668"/>
            <a:ext cx="108347" cy="10834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19477" name="Text Box 49"/>
          <p:cNvSpPr txBox="1">
            <a:spLocks noChangeArrowheads="1"/>
          </p:cNvSpPr>
          <p:nvPr/>
        </p:nvSpPr>
        <p:spPr bwMode="auto">
          <a:xfrm>
            <a:off x="4862195" y="4148455"/>
            <a:ext cx="567055" cy="78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a:solidFill>
                  <a:schemeClr val="tx2"/>
                </a:solidFill>
                <a:cs typeface="Calibri" panose="020F0502020204030204" pitchFamily="34" charset="0"/>
              </a:rPr>
              <a:t>Dịch nuôi cấy</a:t>
            </a:r>
            <a:endParaRPr lang="en-US" altLang="en-US" sz="1500" b="1">
              <a:solidFill>
                <a:schemeClr val="tx2"/>
              </a:solidFill>
              <a:cs typeface="Calibri" panose="020F0502020204030204" pitchFamily="34" charset="0"/>
            </a:endParaRPr>
          </a:p>
        </p:txBody>
      </p:sp>
      <p:sp>
        <p:nvSpPr>
          <p:cNvPr id="19478" name="Line 50"/>
          <p:cNvSpPr>
            <a:spLocks noChangeShapeType="1"/>
          </p:cNvSpPr>
          <p:nvPr/>
        </p:nvSpPr>
        <p:spPr bwMode="auto">
          <a:xfrm flipH="1">
            <a:off x="5505450" y="4323159"/>
            <a:ext cx="342900"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wrap="none"/>
          <a:lstStyle/>
          <a:p>
            <a:endParaRPr lang="en-US" sz="1350"/>
          </a:p>
        </p:txBody>
      </p:sp>
      <p:sp>
        <p:nvSpPr>
          <p:cNvPr id="19481" name="Text Box 53"/>
          <p:cNvSpPr txBox="1">
            <a:spLocks noChangeArrowheads="1"/>
          </p:cNvSpPr>
          <p:nvPr/>
        </p:nvSpPr>
        <p:spPr bwMode="auto">
          <a:xfrm>
            <a:off x="7519987" y="2746771"/>
            <a:ext cx="1081088"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1500" b="1">
                <a:solidFill>
                  <a:schemeClr val="tx2"/>
                </a:solidFill>
                <a:cs typeface="Calibri" panose="020F0502020204030204" pitchFamily="34" charset="0"/>
              </a:rPr>
              <a:t>Không khí đi ra</a:t>
            </a:r>
            <a:endParaRPr lang="en-US" altLang="en-US" sz="1500" b="1">
              <a:solidFill>
                <a:schemeClr val="tx2"/>
              </a:solidFill>
              <a:cs typeface="Calibri" panose="020F0502020204030204" pitchFamily="34" charset="0"/>
            </a:endParaRPr>
          </a:p>
        </p:txBody>
      </p:sp>
      <p:sp>
        <p:nvSpPr>
          <p:cNvPr id="19482" name="Rectangle 54"/>
          <p:cNvSpPr>
            <a:spLocks noChangeArrowheads="1"/>
          </p:cNvSpPr>
          <p:nvPr/>
        </p:nvSpPr>
        <p:spPr bwMode="auto">
          <a:xfrm>
            <a:off x="5962650" y="4306490"/>
            <a:ext cx="657225" cy="57150"/>
          </a:xfrm>
          <a:prstGeom prst="rect">
            <a:avLst/>
          </a:prstGeom>
          <a:gradFill rotWithShape="1">
            <a:gsLst>
              <a:gs pos="0">
                <a:srgbClr val="47765E"/>
              </a:gs>
              <a:gs pos="50000">
                <a:srgbClr val="99FFCC"/>
              </a:gs>
              <a:gs pos="100000">
                <a:srgbClr val="47765E"/>
              </a:gs>
            </a:gsLst>
            <a:lin ang="5400000" scaled="1"/>
          </a:gradFill>
          <a:ln w="9525">
            <a:solidFill>
              <a:schemeClr val="tx1"/>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sp>
        <p:nvSpPr>
          <p:cNvPr id="19483" name="Line 55"/>
          <p:cNvSpPr>
            <a:spLocks noChangeShapeType="1"/>
          </p:cNvSpPr>
          <p:nvPr/>
        </p:nvSpPr>
        <p:spPr bwMode="auto">
          <a:xfrm>
            <a:off x="3423048" y="3788569"/>
            <a:ext cx="53578" cy="1190"/>
          </a:xfrm>
          <a:prstGeom prst="line">
            <a:avLst/>
          </a:prstGeom>
          <a:noFill/>
          <a:ln w="19050">
            <a:solidFill>
              <a:srgbClr val="99FFCC"/>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9484" name="Line 56"/>
          <p:cNvSpPr>
            <a:spLocks noChangeShapeType="1"/>
          </p:cNvSpPr>
          <p:nvPr/>
        </p:nvSpPr>
        <p:spPr bwMode="auto">
          <a:xfrm>
            <a:off x="3476625" y="4167188"/>
            <a:ext cx="1191" cy="53578"/>
          </a:xfrm>
          <a:prstGeom prst="line">
            <a:avLst/>
          </a:prstGeom>
          <a:noFill/>
          <a:ln w="9525">
            <a:solidFill>
              <a:srgbClr val="99FFCC"/>
            </a:solidFill>
            <a:round/>
          </a:ln>
          <a:extLst>
            <a:ext uri="{909E8E84-426E-40DD-AFC4-6F175D3DCCD1}">
              <a14:hiddenFill xmlns:a14="http://schemas.microsoft.com/office/drawing/2010/main">
                <a:noFill/>
              </a14:hiddenFill>
            </a:ext>
          </a:extLst>
        </p:spPr>
        <p:txBody>
          <a:bodyPr wrap="none"/>
          <a:lstStyle/>
          <a:p>
            <a:endParaRPr lang="en-US" sz="1350"/>
          </a:p>
        </p:txBody>
      </p:sp>
      <p:sp>
        <p:nvSpPr>
          <p:cNvPr id="19485" name="Rectangle 57"/>
          <p:cNvSpPr>
            <a:spLocks noChangeArrowheads="1"/>
          </p:cNvSpPr>
          <p:nvPr/>
        </p:nvSpPr>
        <p:spPr bwMode="auto">
          <a:xfrm>
            <a:off x="7091363" y="3392090"/>
            <a:ext cx="400050" cy="342900"/>
          </a:xfrm>
          <a:prstGeom prst="rect">
            <a:avLst/>
          </a:prstGeom>
          <a:solidFill>
            <a:srgbClr val="666633"/>
          </a:solidFill>
          <a:ln w="9525">
            <a:solidFill>
              <a:srgbClr val="666633"/>
            </a:solidFill>
            <a:miter lim="800000"/>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p:txBody>
      </p:sp>
      <p:pic>
        <p:nvPicPr>
          <p:cNvPr id="38" name="Picture 37"/>
          <p:cNvPicPr>
            <a:picLocks noChangeAspect="1"/>
          </p:cNvPicPr>
          <p:nvPr/>
        </p:nvPicPr>
        <p:blipFill rotWithShape="1">
          <a:blip r:embed="rId6"/>
          <a:srcRect l="11550" t="3691" r="12969" b="6763"/>
          <a:stretch>
            <a:fillRect/>
          </a:stretch>
        </p:blipFill>
        <p:spPr bwMode="auto">
          <a:xfrm>
            <a:off x="120655" y="73604"/>
            <a:ext cx="1406443" cy="2088853"/>
          </a:xfrm>
          <a:prstGeom prst="rect">
            <a:avLst/>
          </a:prstGeom>
          <a:ln>
            <a:noFill/>
          </a:ln>
        </p:spPr>
      </p:pic>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l="67129" t="21292" r="6519" b="6564"/>
          <a:stretch>
            <a:fillRect/>
          </a:stretch>
        </p:blipFill>
        <p:spPr bwMode="auto">
          <a:xfrm>
            <a:off x="3586480" y="622600"/>
            <a:ext cx="985520" cy="1518920"/>
          </a:xfrm>
          <a:prstGeom prst="rect">
            <a:avLst/>
          </a:prstGeom>
          <a:ln>
            <a:noFill/>
          </a:ln>
        </p:spPr>
      </p:pic>
      <p:sp>
        <p:nvSpPr>
          <p:cNvPr id="41" name="Arrow: Right 40"/>
          <p:cNvSpPr/>
          <p:nvPr/>
        </p:nvSpPr>
        <p:spPr>
          <a:xfrm>
            <a:off x="1527098" y="1261154"/>
            <a:ext cx="448268" cy="2190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Arrow: Right 41"/>
          <p:cNvSpPr/>
          <p:nvPr/>
        </p:nvSpPr>
        <p:spPr>
          <a:xfrm>
            <a:off x="3157675" y="1260281"/>
            <a:ext cx="448268" cy="2190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rotWithShape="1">
          <a:blip r:embed="rId8"/>
          <a:srcRect l="18082" t="2911" r="2125" b="1097"/>
          <a:stretch>
            <a:fillRect/>
          </a:stretch>
        </p:blipFill>
        <p:spPr bwMode="auto">
          <a:xfrm>
            <a:off x="1981200" y="88649"/>
            <a:ext cx="1178345" cy="2102101"/>
          </a:xfrm>
          <a:prstGeom prst="rect">
            <a:avLst/>
          </a:prstGeom>
          <a:ln>
            <a:noFill/>
          </a:ln>
        </p:spPr>
      </p:pic>
      <p:sp>
        <p:nvSpPr>
          <p:cNvPr id="45" name="TextBox 44"/>
          <p:cNvSpPr txBox="1"/>
          <p:nvPr/>
        </p:nvSpPr>
        <p:spPr>
          <a:xfrm>
            <a:off x="298449" y="2483485"/>
            <a:ext cx="4442049" cy="2553335"/>
          </a:xfrm>
          <a:prstGeom prst="rect">
            <a:avLst/>
          </a:prstGeom>
          <a:noFill/>
        </p:spPr>
        <p:txBody>
          <a:bodyPr wrap="square" rtlCol="0">
            <a:spAutoFit/>
          </a:bodyPr>
          <a:lstStyle/>
          <a:p>
            <a:pPr algn="just"/>
            <a:r>
              <a:rPr lang="en-US" sz="3200" dirty="0" err="1">
                <a:solidFill>
                  <a:srgbClr val="00B050"/>
                </a:solidFill>
                <a:latin typeface="Calibri" panose="020F0502020204030204" pitchFamily="34" charset="0"/>
                <a:cs typeface="Calibri" panose="020F0502020204030204" pitchFamily="34" charset="0"/>
              </a:rPr>
              <a:t>Hãy</a:t>
            </a:r>
            <a:r>
              <a:rPr lang="en-US" sz="3200" dirty="0">
                <a:solidFill>
                  <a:srgbClr val="00B050"/>
                </a:solidFill>
                <a:latin typeface="Calibri" panose="020F0502020204030204" pitchFamily="34" charset="0"/>
                <a:cs typeface="Calibri" panose="020F0502020204030204" pitchFamily="34" charset="0"/>
              </a:rPr>
              <a:t> so </a:t>
            </a:r>
            <a:r>
              <a:rPr lang="en-US" sz="3200" dirty="0" err="1">
                <a:solidFill>
                  <a:srgbClr val="00B050"/>
                </a:solidFill>
                <a:latin typeface="Calibri" panose="020F0502020204030204" pitchFamily="34" charset="0"/>
                <a:cs typeface="Calibri" panose="020F0502020204030204" pitchFamily="34" charset="0"/>
              </a:rPr>
              <a:t>sánh</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sự</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sinh</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trưởng</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của</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quần</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thể</a:t>
            </a:r>
            <a:r>
              <a:rPr lang="en-US" sz="3200" dirty="0">
                <a:solidFill>
                  <a:srgbClr val="00B050"/>
                </a:solidFill>
                <a:latin typeface="Calibri" panose="020F0502020204030204" pitchFamily="34" charset="0"/>
                <a:cs typeface="Calibri" panose="020F0502020204030204" pitchFamily="34" charset="0"/>
              </a:rPr>
              <a:t> vi </a:t>
            </a:r>
            <a:r>
              <a:rPr lang="en-US" sz="3200" dirty="0" err="1">
                <a:solidFill>
                  <a:srgbClr val="00B050"/>
                </a:solidFill>
                <a:latin typeface="Calibri" panose="020F0502020204030204" pitchFamily="34" charset="0"/>
                <a:cs typeface="Calibri" panose="020F0502020204030204" pitchFamily="34" charset="0"/>
              </a:rPr>
              <a:t>khuẩn</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trong</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nuôi</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cấy</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liên</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tục</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và</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không</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liên</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tục</a:t>
            </a:r>
            <a:endParaRPr lang="en-US" sz="3200" dirty="0">
              <a:solidFill>
                <a:srgbClr val="00B050"/>
              </a:solidFill>
              <a:latin typeface="Calibri" panose="020F0502020204030204" pitchFamily="34" charset="0"/>
              <a:cs typeface="Calibri" panose="020F0502020204030204" pitchFamily="34" charset="0"/>
            </a:endParaRPr>
          </a:p>
          <a:p>
            <a:pPr algn="just"/>
            <a:r>
              <a:rPr lang="en-US" sz="3200" dirty="0">
                <a:solidFill>
                  <a:srgbClr val="00B050"/>
                </a:solidFill>
                <a:latin typeface="Calibri" panose="020F0502020204030204" pitchFamily="34" charset="0"/>
                <a:cs typeface="Calibri" panose="020F0502020204030204" pitchFamily="34" charset="0"/>
              </a:rPr>
              <a:t>(</a:t>
            </a:r>
            <a:r>
              <a:rPr lang="en-US" sz="3200" dirty="0" err="1">
                <a:solidFill>
                  <a:srgbClr val="00B050"/>
                </a:solidFill>
                <a:latin typeface="Calibri" panose="020F0502020204030204" pitchFamily="34" charset="0"/>
                <a:cs typeface="Calibri" panose="020F0502020204030204" pitchFamily="34" charset="0"/>
              </a:rPr>
              <a:t>khái</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niệm</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các</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pha</a:t>
            </a:r>
            <a:r>
              <a:rPr lang="en-US" sz="3200" dirty="0">
                <a:solidFill>
                  <a:srgbClr val="00B050"/>
                </a:solidFill>
                <a:latin typeface="Calibri" panose="020F0502020204030204" pitchFamily="34" charset="0"/>
                <a:cs typeface="Calibri" panose="020F0502020204030204" pitchFamily="34" charset="0"/>
              </a:rPr>
              <a:t>)</a:t>
            </a:r>
            <a:endParaRPr lang="en-US" sz="3200" dirty="0">
              <a:solidFill>
                <a:srgbClr val="00B050"/>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4F62361B-F2CD-41E6-8C98-41C9920F589C}"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2.5E-6 -2.71605E-6 L -2.5E-6 0.07778 " pathEditMode="relative" rAng="0" ptsTypes="AA">
                                      <p:cBhvr>
                                        <p:cTn id="6" dur="2000" fill="hold"/>
                                        <p:tgtEl>
                                          <p:spTgt spid="23583"/>
                                        </p:tgtEl>
                                        <p:attrNameLst>
                                          <p:attrName>ppt_x</p:attrName>
                                          <p:attrName>ppt_y</p:attrName>
                                        </p:attrNameLst>
                                      </p:cBhvr>
                                      <p:rCtr x="0" y="3889"/>
                                    </p:animMotion>
                                  </p:childTnLst>
                                </p:cTn>
                              </p:par>
                              <p:par>
                                <p:cTn id="7" presetID="0" presetClass="path" presetSubtype="0" repeatCount="indefinite" accel="50000" decel="50000" fill="hold" nodeType="withEffect">
                                  <p:stCondLst>
                                    <p:cond delay="0"/>
                                  </p:stCondLst>
                                  <p:childTnLst>
                                    <p:animMotion origin="layout" path="M -4.16667E-6 3.58025E-6 L -4.16667E-6 0.07777 " pathEditMode="relative" rAng="0" ptsTypes="AA">
                                      <p:cBhvr>
                                        <p:cTn id="8" dur="2000" fill="hold"/>
                                        <p:tgtEl>
                                          <p:spTgt spid="23591"/>
                                        </p:tgtEl>
                                        <p:attrNameLst>
                                          <p:attrName>ppt_x</p:attrName>
                                          <p:attrName>ppt_y</p:attrName>
                                        </p:attrNameLst>
                                      </p:cBhvr>
                                      <p:rCtr x="0" y="3889"/>
                                    </p:animMotion>
                                  </p:childTnLst>
                                </p:cTn>
                              </p:par>
                              <p:par>
                                <p:cTn id="9" presetID="3" presetClass="entr" presetSubtype="10" repeatCount="indefinite" fill="hold" nodeType="withEffect">
                                  <p:stCondLst>
                                    <p:cond delay="0"/>
                                  </p:stCondLst>
                                  <p:childTnLst>
                                    <p:set>
                                      <p:cBhvr>
                                        <p:cTn id="10" dur="1" fill="hold">
                                          <p:stCondLst>
                                            <p:cond delay="0"/>
                                          </p:stCondLst>
                                        </p:cTn>
                                        <p:tgtEl>
                                          <p:spTgt spid="23597"/>
                                        </p:tgtEl>
                                        <p:attrNameLst>
                                          <p:attrName>style.visibility</p:attrName>
                                        </p:attrNameLst>
                                      </p:cBhvr>
                                      <p:to>
                                        <p:strVal val="visible"/>
                                      </p:to>
                                    </p:set>
                                    <p:animEffect transition="in" filter="blinds(horizontal)">
                                      <p:cBhvr>
                                        <p:cTn id="11" dur="1000"/>
                                        <p:tgtEl>
                                          <p:spTgt spid="23597"/>
                                        </p:tgtEl>
                                      </p:cBhvr>
                                    </p:animEffect>
                                  </p:childTnLst>
                                </p:cTn>
                              </p:par>
                              <p:par>
                                <p:cTn id="12" presetID="3" presetClass="entr" presetSubtype="10" repeatCount="indefinite" fill="hold" nodeType="withEffect">
                                  <p:stCondLst>
                                    <p:cond delay="0"/>
                                  </p:stCondLst>
                                  <p:childTnLst>
                                    <p:set>
                                      <p:cBhvr>
                                        <p:cTn id="13" dur="1" fill="hold">
                                          <p:stCondLst>
                                            <p:cond delay="0"/>
                                          </p:stCondLst>
                                        </p:cTn>
                                        <p:tgtEl>
                                          <p:spTgt spid="23598"/>
                                        </p:tgtEl>
                                        <p:attrNameLst>
                                          <p:attrName>style.visibility</p:attrName>
                                        </p:attrNameLst>
                                      </p:cBhvr>
                                      <p:to>
                                        <p:strVal val="visible"/>
                                      </p:to>
                                    </p:set>
                                    <p:animEffect transition="in" filter="blinds(horizontal)">
                                      <p:cBhvr>
                                        <p:cTn id="14" dur="1000"/>
                                        <p:tgtEl>
                                          <p:spTgt spid="23598"/>
                                        </p:tgtEl>
                                      </p:cBhvr>
                                    </p:animEffect>
                                  </p:childTnLst>
                                </p:cTn>
                              </p:par>
                              <p:par>
                                <p:cTn id="15" presetID="3" presetClass="entr" presetSubtype="10" repeatCount="indefinite" fill="hold" nodeType="withEffect">
                                  <p:stCondLst>
                                    <p:cond delay="0"/>
                                  </p:stCondLst>
                                  <p:childTnLst>
                                    <p:set>
                                      <p:cBhvr>
                                        <p:cTn id="16" dur="1" fill="hold">
                                          <p:stCondLst>
                                            <p:cond delay="0"/>
                                          </p:stCondLst>
                                        </p:cTn>
                                        <p:tgtEl>
                                          <p:spTgt spid="23599"/>
                                        </p:tgtEl>
                                        <p:attrNameLst>
                                          <p:attrName>style.visibility</p:attrName>
                                        </p:attrNameLst>
                                      </p:cBhvr>
                                      <p:to>
                                        <p:strVal val="visible"/>
                                      </p:to>
                                    </p:set>
                                    <p:animEffect transition="in" filter="blinds(horizontal)">
                                      <p:cBhvr>
                                        <p:cTn id="17" dur="1000"/>
                                        <p:tgtEl>
                                          <p:spTgt spid="23599"/>
                                        </p:tgtEl>
                                      </p:cBhvr>
                                    </p:animEffect>
                                  </p:childTnLst>
                                </p:cTn>
                              </p:par>
                              <p:par>
                                <p:cTn id="18" presetID="3" presetClass="entr" presetSubtype="10" repeatCount="indefinite" fill="hold" nodeType="withEffect">
                                  <p:stCondLst>
                                    <p:cond delay="0"/>
                                  </p:stCondLst>
                                  <p:childTnLst>
                                    <p:set>
                                      <p:cBhvr>
                                        <p:cTn id="19" dur="1" fill="hold">
                                          <p:stCondLst>
                                            <p:cond delay="0"/>
                                          </p:stCondLst>
                                        </p:cTn>
                                        <p:tgtEl>
                                          <p:spTgt spid="23600"/>
                                        </p:tgtEl>
                                        <p:attrNameLst>
                                          <p:attrName>style.visibility</p:attrName>
                                        </p:attrNameLst>
                                      </p:cBhvr>
                                      <p:to>
                                        <p:strVal val="visible"/>
                                      </p:to>
                                    </p:set>
                                    <p:animEffect transition="in" filter="blinds(horizontal)">
                                      <p:cBhvr>
                                        <p:cTn id="20" dur="1000"/>
                                        <p:tgtEl>
                                          <p:spTgt spid="23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AutoShape 4"/>
          <p:cNvSpPr>
            <a:spLocks noGrp="1" noChangeArrowheads="1"/>
          </p:cNvSpPr>
          <p:nvPr>
            <p:ph idx="1"/>
          </p:nvPr>
        </p:nvSpPr>
        <p:spPr>
          <a:xfrm>
            <a:off x="3657600" y="132504"/>
            <a:ext cx="5486400" cy="2515446"/>
          </a:xfrm>
          <a:prstGeom prst="cloudCallout">
            <a:avLst>
              <a:gd name="adj1" fmla="val -27852"/>
              <a:gd name="adj2" fmla="val 75403"/>
            </a:avLst>
          </a:prstGeom>
          <a:solidFill>
            <a:schemeClr val="bg2"/>
          </a:solidFill>
          <a:ln>
            <a:solidFill>
              <a:schemeClr val="accent6"/>
            </a:solidFill>
            <a:round/>
          </a:ln>
        </p:spPr>
        <p:txBody>
          <a:bodyPr>
            <a:noAutofit/>
          </a:bodyPr>
          <a:lstStyle/>
          <a:p>
            <a:pPr algn="ctr" eaLnBrk="1" hangingPunct="1">
              <a:spcBef>
                <a:spcPct val="0"/>
              </a:spcBef>
              <a:buFontTx/>
              <a:buNone/>
            </a:pPr>
            <a:r>
              <a:rPr lang="en-US" altLang="en-US" b="1" dirty="0" err="1">
                <a:solidFill>
                  <a:srgbClr val="00B050"/>
                </a:solidFill>
                <a:latin typeface="Calibri" panose="020F0502020204030204" pitchFamily="34" charset="0"/>
                <a:cs typeface="Calibri" panose="020F0502020204030204" pitchFamily="34" charset="0"/>
              </a:rPr>
              <a:t>Ứng</a:t>
            </a:r>
            <a:r>
              <a:rPr lang="en-US" altLang="en-US" b="1" dirty="0">
                <a:solidFill>
                  <a:srgbClr val="00B050"/>
                </a:solidFill>
                <a:latin typeface="Calibri" panose="020F0502020204030204" pitchFamily="34" charset="0"/>
                <a:cs typeface="Calibri" panose="020F0502020204030204" pitchFamily="34" charset="0"/>
              </a:rPr>
              <a:t> </a:t>
            </a:r>
            <a:r>
              <a:rPr lang="en-US" altLang="en-US" b="1" dirty="0" err="1">
                <a:solidFill>
                  <a:srgbClr val="00B050"/>
                </a:solidFill>
                <a:latin typeface="Calibri" panose="020F0502020204030204" pitchFamily="34" charset="0"/>
                <a:cs typeface="Calibri" panose="020F0502020204030204" pitchFamily="34" charset="0"/>
              </a:rPr>
              <a:t>dụng</a:t>
            </a:r>
            <a:r>
              <a:rPr lang="en-US" altLang="en-US" b="1" dirty="0">
                <a:solidFill>
                  <a:srgbClr val="00B050"/>
                </a:solidFill>
                <a:latin typeface="Calibri" panose="020F0502020204030204" pitchFamily="34" charset="0"/>
                <a:cs typeface="Calibri" panose="020F0502020204030204" pitchFamily="34" charset="0"/>
              </a:rPr>
              <a:t> </a:t>
            </a:r>
            <a:r>
              <a:rPr lang="en-US" altLang="en-US" b="1" dirty="0" err="1">
                <a:solidFill>
                  <a:srgbClr val="00B050"/>
                </a:solidFill>
                <a:latin typeface="Calibri" panose="020F0502020204030204" pitchFamily="34" charset="0"/>
                <a:cs typeface="Calibri" panose="020F0502020204030204" pitchFamily="34" charset="0"/>
              </a:rPr>
              <a:t>của</a:t>
            </a:r>
            <a:r>
              <a:rPr lang="en-US" altLang="en-US" b="1" dirty="0">
                <a:solidFill>
                  <a:srgbClr val="00B050"/>
                </a:solidFill>
                <a:latin typeface="Calibri" panose="020F0502020204030204" pitchFamily="34" charset="0"/>
                <a:cs typeface="Calibri" panose="020F0502020204030204" pitchFamily="34" charset="0"/>
              </a:rPr>
              <a:t> việc </a:t>
            </a:r>
            <a:r>
              <a:rPr lang="en-US" altLang="en-US" b="1" dirty="0" err="1">
                <a:solidFill>
                  <a:srgbClr val="00B050"/>
                </a:solidFill>
                <a:latin typeface="Calibri" panose="020F0502020204030204" pitchFamily="34" charset="0"/>
                <a:cs typeface="Calibri" panose="020F0502020204030204" pitchFamily="34" charset="0"/>
              </a:rPr>
              <a:t>nghiên</a:t>
            </a:r>
            <a:r>
              <a:rPr lang="en-US" altLang="en-US" b="1" dirty="0">
                <a:solidFill>
                  <a:srgbClr val="00B050"/>
                </a:solidFill>
                <a:latin typeface="Calibri" panose="020F0502020204030204" pitchFamily="34" charset="0"/>
                <a:cs typeface="Calibri" panose="020F0502020204030204" pitchFamily="34" charset="0"/>
              </a:rPr>
              <a:t> </a:t>
            </a:r>
            <a:r>
              <a:rPr lang="en-US" altLang="en-US" b="1" dirty="0" err="1">
                <a:solidFill>
                  <a:srgbClr val="00B050"/>
                </a:solidFill>
                <a:latin typeface="Calibri" panose="020F0502020204030204" pitchFamily="34" charset="0"/>
                <a:cs typeface="Calibri" panose="020F0502020204030204" pitchFamily="34" charset="0"/>
              </a:rPr>
              <a:t>cứu</a:t>
            </a:r>
            <a:r>
              <a:rPr lang="en-US" altLang="en-US" b="1" dirty="0">
                <a:solidFill>
                  <a:srgbClr val="00B050"/>
                </a:solidFill>
                <a:latin typeface="Calibri" panose="020F0502020204030204" pitchFamily="34" charset="0"/>
                <a:cs typeface="Calibri" panose="020F0502020204030204" pitchFamily="34" charset="0"/>
              </a:rPr>
              <a:t> </a:t>
            </a:r>
            <a:r>
              <a:rPr lang="en-US" altLang="en-US" b="1" dirty="0" err="1">
                <a:solidFill>
                  <a:srgbClr val="00B050"/>
                </a:solidFill>
                <a:latin typeface="Calibri" panose="020F0502020204030204" pitchFamily="34" charset="0"/>
                <a:cs typeface="Calibri" panose="020F0502020204030204" pitchFamily="34" charset="0"/>
              </a:rPr>
              <a:t>sự</a:t>
            </a:r>
            <a:r>
              <a:rPr lang="en-US" altLang="en-US" b="1" dirty="0">
                <a:solidFill>
                  <a:srgbClr val="00B050"/>
                </a:solidFill>
                <a:latin typeface="Calibri" panose="020F0502020204030204" pitchFamily="34" charset="0"/>
                <a:cs typeface="Calibri" panose="020F0502020204030204" pitchFamily="34" charset="0"/>
              </a:rPr>
              <a:t> </a:t>
            </a:r>
            <a:r>
              <a:rPr lang="en-US" altLang="en-US" b="1" dirty="0" err="1">
                <a:solidFill>
                  <a:srgbClr val="00B050"/>
                </a:solidFill>
                <a:latin typeface="Calibri" panose="020F0502020204030204" pitchFamily="34" charset="0"/>
                <a:cs typeface="Calibri" panose="020F0502020204030204" pitchFamily="34" charset="0"/>
              </a:rPr>
              <a:t>sinh</a:t>
            </a:r>
            <a:r>
              <a:rPr lang="en-US" altLang="en-US" b="1" dirty="0">
                <a:solidFill>
                  <a:srgbClr val="00B050"/>
                </a:solidFill>
                <a:latin typeface="Calibri" panose="020F0502020204030204" pitchFamily="34" charset="0"/>
                <a:cs typeface="Calibri" panose="020F0502020204030204" pitchFamily="34" charset="0"/>
              </a:rPr>
              <a:t> </a:t>
            </a:r>
            <a:r>
              <a:rPr lang="en-US" altLang="en-US" b="1" dirty="0" err="1">
                <a:solidFill>
                  <a:srgbClr val="00B050"/>
                </a:solidFill>
                <a:latin typeface="Calibri" panose="020F0502020204030204" pitchFamily="34" charset="0"/>
                <a:cs typeface="Calibri" panose="020F0502020204030204" pitchFamily="34" charset="0"/>
              </a:rPr>
              <a:t>trưởng</a:t>
            </a:r>
            <a:r>
              <a:rPr lang="en-US" altLang="en-US" b="1" dirty="0">
                <a:solidFill>
                  <a:srgbClr val="00B050"/>
                </a:solidFill>
                <a:latin typeface="Calibri" panose="020F0502020204030204" pitchFamily="34" charset="0"/>
                <a:cs typeface="Calibri" panose="020F0502020204030204" pitchFamily="34" charset="0"/>
              </a:rPr>
              <a:t> ở vi </a:t>
            </a:r>
            <a:r>
              <a:rPr lang="en-US" altLang="en-US" sz="2800" b="1" dirty="0" err="1" smtClean="0">
                <a:solidFill>
                  <a:srgbClr val="00B050"/>
                </a:solidFill>
                <a:latin typeface="Calibri" panose="020F0502020204030204" pitchFamily="34" charset="0"/>
                <a:cs typeface="Calibri" panose="020F0502020204030204" pitchFamily="34" charset="0"/>
              </a:rPr>
              <a:t>sinh</a:t>
            </a:r>
            <a:r>
              <a:rPr lang="en-US" altLang="en-US" sz="2800" b="1" dirty="0" smtClean="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vật</a:t>
            </a:r>
            <a:r>
              <a:rPr lang="en-US" altLang="en-US" sz="2800" b="1" dirty="0">
                <a:solidFill>
                  <a:srgbClr val="00B050"/>
                </a:solidFill>
                <a:latin typeface="Calibri" panose="020F0502020204030204" pitchFamily="34" charset="0"/>
                <a:cs typeface="Calibri" panose="020F0502020204030204" pitchFamily="34" charset="0"/>
              </a:rPr>
              <a:t>?</a:t>
            </a:r>
            <a:endParaRPr lang="en-US" altLang="en-US" sz="2800" b="1" dirty="0">
              <a:solidFill>
                <a:srgbClr val="00B050"/>
              </a:solidFill>
              <a:latin typeface="Calibri" panose="020F0502020204030204" pitchFamily="34" charset="0"/>
              <a:cs typeface="Calibri" panose="020F0502020204030204" pitchFamily="34" charset="0"/>
            </a:endParaRPr>
          </a:p>
        </p:txBody>
      </p:sp>
      <p:sp>
        <p:nvSpPr>
          <p:cNvPr id="193541" name="Rectangle 5"/>
          <p:cNvSpPr>
            <a:spLocks noChangeArrowheads="1"/>
          </p:cNvSpPr>
          <p:nvPr/>
        </p:nvSpPr>
        <p:spPr bwMode="auto">
          <a:xfrm>
            <a:off x="-5356" y="739377"/>
            <a:ext cx="4582715" cy="403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Muối</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chua</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rau</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quả</a:t>
            </a:r>
            <a:endParaRPr lang="en-US" altLang="en-US" dirty="0">
              <a:solidFill>
                <a:schemeClr val="tx1"/>
              </a:solidFill>
              <a:cs typeface="Calibri" panose="020F0502020204030204" pitchFamily="34" charset="0"/>
            </a:endParaRPr>
          </a:p>
          <a:p>
            <a:pPr>
              <a:spcBef>
                <a:spcPct val="0"/>
              </a:spcBef>
              <a:buFontTx/>
              <a:buNone/>
            </a:pP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Chế</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biến</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nước</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mắm</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nước</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tương</a:t>
            </a:r>
            <a:r>
              <a:rPr lang="en-US" altLang="en-US" dirty="0">
                <a:solidFill>
                  <a:schemeClr val="tx1"/>
                </a:solidFill>
                <a:cs typeface="Calibri" panose="020F0502020204030204" pitchFamily="34" charset="0"/>
              </a:rPr>
              <a:t>.</a:t>
            </a:r>
            <a:endParaRPr lang="en-US" altLang="en-US" dirty="0">
              <a:solidFill>
                <a:schemeClr val="tx1"/>
              </a:solidFill>
              <a:cs typeface="Calibri" panose="020F0502020204030204" pitchFamily="34" charset="0"/>
            </a:endParaRPr>
          </a:p>
          <a:p>
            <a:pPr>
              <a:spcBef>
                <a:spcPct val="0"/>
              </a:spcBef>
              <a:buFontTx/>
              <a:buNone/>
            </a:pP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Sản</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xuất</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bia</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rượu</a:t>
            </a:r>
            <a:r>
              <a:rPr lang="en-US" altLang="en-US" dirty="0">
                <a:solidFill>
                  <a:schemeClr val="tx1"/>
                </a:solidFill>
                <a:cs typeface="Calibri" panose="020F0502020204030204" pitchFamily="34" charset="0"/>
              </a:rPr>
              <a:t>.</a:t>
            </a:r>
            <a:endParaRPr lang="en-US" altLang="en-US" dirty="0">
              <a:solidFill>
                <a:schemeClr val="tx1"/>
              </a:solidFill>
              <a:cs typeface="Calibri" panose="020F0502020204030204" pitchFamily="34" charset="0"/>
            </a:endParaRPr>
          </a:p>
          <a:p>
            <a:pPr>
              <a:spcBef>
                <a:spcPct val="0"/>
              </a:spcBef>
              <a:buFontTx/>
              <a:buNone/>
            </a:pP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Chế</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biến</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và</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sản</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xuất</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thức</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ăn</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gia</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súc</a:t>
            </a:r>
            <a:r>
              <a:rPr lang="en-US" altLang="en-US" dirty="0">
                <a:solidFill>
                  <a:schemeClr val="tx1"/>
                </a:solidFill>
                <a:cs typeface="Calibri" panose="020F0502020204030204" pitchFamily="34" charset="0"/>
              </a:rPr>
              <a:t>.</a:t>
            </a:r>
            <a:endParaRPr lang="en-US" altLang="en-US" dirty="0">
              <a:solidFill>
                <a:schemeClr val="tx1"/>
              </a:solidFill>
              <a:cs typeface="Calibri" panose="020F0502020204030204" pitchFamily="34" charset="0"/>
            </a:endParaRPr>
          </a:p>
          <a:p>
            <a:pPr>
              <a:spcBef>
                <a:spcPct val="0"/>
              </a:spcBef>
              <a:buFontTx/>
              <a:buNone/>
            </a:pP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Sản</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xuất</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axit</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amin</a:t>
            </a:r>
            <a:r>
              <a:rPr lang="en-US" altLang="en-US" dirty="0">
                <a:solidFill>
                  <a:schemeClr val="tx1"/>
                </a:solidFill>
                <a:cs typeface="Calibri" panose="020F0502020204030204" pitchFamily="34" charset="0"/>
              </a:rPr>
              <a:t>, </a:t>
            </a:r>
            <a:r>
              <a:rPr lang="en-US" altLang="en-US" dirty="0" err="1">
                <a:solidFill>
                  <a:schemeClr val="tx1"/>
                </a:solidFill>
                <a:cs typeface="Calibri" panose="020F0502020204030204" pitchFamily="34" charset="0"/>
              </a:rPr>
              <a:t>axit</a:t>
            </a:r>
            <a:r>
              <a:rPr lang="en-US" altLang="en-US" dirty="0">
                <a:solidFill>
                  <a:schemeClr val="tx1"/>
                </a:solidFill>
                <a:cs typeface="Calibri" panose="020F0502020204030204" pitchFamily="34" charset="0"/>
              </a:rPr>
              <a:t> lactic, vitamin</a:t>
            </a:r>
            <a:r>
              <a:rPr lang="en-US" altLang="en-US" sz="1800" dirty="0">
                <a:solidFill>
                  <a:schemeClr val="tx1"/>
                </a:solidFill>
                <a:cs typeface="Calibri" panose="020F0502020204030204" pitchFamily="34" charset="0"/>
              </a:rPr>
              <a:t>…</a:t>
            </a:r>
            <a:endParaRPr lang="en-US" altLang="en-US" sz="1800" dirty="0">
              <a:solidFill>
                <a:schemeClr val="tx1"/>
              </a:solidFill>
              <a:cs typeface="Calibri" panose="020F0502020204030204" pitchFamily="34" charset="0"/>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7086600" y="1982696"/>
            <a:ext cx="2089547" cy="123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2" descr="F:\BÀI GIẢNG\sinh hoc 10B-huong\TL\vi sinh vật\imagesd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4147" y="3660978"/>
            <a:ext cx="1850231"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3" descr="F:\BÀI GIẢNG\sinh hoc 10B-huong\TL\vi sinh vật\798-601-thuc-uong-moi-khach-ngay-xuan-ae5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8698" y="3273029"/>
            <a:ext cx="2512219" cy="176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25371" y="183733"/>
            <a:ext cx="2176780" cy="657225"/>
          </a:xfrm>
          <a:prstGeom prst="rect">
            <a:avLst/>
          </a:prstGeom>
        </p:spPr>
        <p:txBody>
          <a:bodyPr wrap="none">
            <a:spAutoFit/>
          </a:bodyPr>
          <a:lstStyle/>
          <a:p>
            <a:pPr marR="0" lvl="0" algn="just">
              <a:lnSpc>
                <a:spcPct val="115000"/>
              </a:lnSpc>
              <a:spcBef>
                <a:spcPts val="0"/>
              </a:spcBef>
              <a:spcAft>
                <a:spcPts val="1000"/>
              </a:spcAft>
            </a:pPr>
            <a:r>
              <a:rPr lang="en-US" sz="3200" dirty="0">
                <a:solidFill>
                  <a:srgbClr val="FF0000"/>
                </a:solidFill>
                <a:latin typeface="Calibri" panose="020F0502020204030204" pitchFamily="34" charset="0"/>
                <a:ea typeface="Calibri" panose="020F0502020204030204"/>
                <a:cs typeface="Calibri" panose="020F0502020204030204" pitchFamily="34" charset="0"/>
              </a:rPr>
              <a:t> * </a:t>
            </a:r>
            <a:r>
              <a:rPr lang="en-US" sz="3200" dirty="0" err="1">
                <a:solidFill>
                  <a:srgbClr val="FF0000"/>
                </a:solidFill>
                <a:latin typeface="Calibri" panose="020F0502020204030204" pitchFamily="34" charset="0"/>
                <a:ea typeface="Calibri" panose="020F0502020204030204"/>
                <a:cs typeface="Calibri" panose="020F0502020204030204" pitchFamily="34" charset="0"/>
              </a:rPr>
              <a:t>Ứng</a:t>
            </a:r>
            <a:r>
              <a:rPr lang="en-US" sz="3200" dirty="0">
                <a:solidFill>
                  <a:srgbClr val="FF0000"/>
                </a:solidFill>
                <a:latin typeface="Calibri" panose="020F0502020204030204" pitchFamily="34" charset="0"/>
                <a:ea typeface="Calibri" panose="020F0502020204030204"/>
                <a:cs typeface="Calibri" panose="020F0502020204030204" pitchFamily="34" charset="0"/>
              </a:rPr>
              <a:t> </a:t>
            </a:r>
            <a:r>
              <a:rPr lang="en-US" sz="3200" dirty="0" err="1">
                <a:solidFill>
                  <a:srgbClr val="FF0000"/>
                </a:solidFill>
                <a:latin typeface="Calibri" panose="020F0502020204030204" pitchFamily="34" charset="0"/>
                <a:ea typeface="Calibri" panose="020F0502020204030204"/>
                <a:cs typeface="Calibri" panose="020F0502020204030204" pitchFamily="34" charset="0"/>
              </a:rPr>
              <a:t>dụng</a:t>
            </a:r>
            <a:endParaRPr lang="en-US" sz="3200" dirty="0">
              <a:solidFill>
                <a:srgbClr val="FF0000"/>
              </a:solidFill>
              <a:latin typeface="Calibri" panose="020F0502020204030204" pitchFamily="34" charset="0"/>
              <a:ea typeface="Calibri" panose="020F0502020204030204"/>
              <a:cs typeface="Calibri" panose="020F0502020204030204" pitchFamily="34" charset="0"/>
            </a:endParaRPr>
          </a:p>
        </p:txBody>
      </p:sp>
      <p:sp>
        <p:nvSpPr>
          <p:cNvPr id="3" name="Slide Number Placeholder 2"/>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93540"/>
                                        </p:tgtEl>
                                        <p:attrNameLst>
                                          <p:attrName>style.visibility</p:attrName>
                                        </p:attrNameLst>
                                      </p:cBhvr>
                                      <p:to>
                                        <p:strVal val="visible"/>
                                      </p:to>
                                    </p:set>
                                    <p:animEffect transition="in" filter="plus(in)">
                                      <p:cBhvr>
                                        <p:cTn id="7" dur="2000"/>
                                        <p:tgtEl>
                                          <p:spTgt spid="19354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3541"/>
                                        </p:tgtEl>
                                        <p:attrNameLst>
                                          <p:attrName>style.visibility</p:attrName>
                                        </p:attrNameLst>
                                      </p:cBhvr>
                                      <p:to>
                                        <p:strVal val="visible"/>
                                      </p:to>
                                    </p:set>
                                    <p:animEffect transition="in" filter="fade">
                                      <p:cBhvr>
                                        <p:cTn id="12" dur="1000"/>
                                        <p:tgtEl>
                                          <p:spTgt spid="193541"/>
                                        </p:tgtEl>
                                      </p:cBhvr>
                                    </p:animEffect>
                                    <p:anim calcmode="lin" valueType="num">
                                      <p:cBhvr>
                                        <p:cTn id="13" dur="1000" fill="hold"/>
                                        <p:tgtEl>
                                          <p:spTgt spid="193541"/>
                                        </p:tgtEl>
                                        <p:attrNameLst>
                                          <p:attrName>ppt_x</p:attrName>
                                        </p:attrNameLst>
                                      </p:cBhvr>
                                      <p:tavLst>
                                        <p:tav tm="0">
                                          <p:val>
                                            <p:strVal val="#ppt_x"/>
                                          </p:val>
                                        </p:tav>
                                        <p:tav tm="100000">
                                          <p:val>
                                            <p:strVal val="#ppt_x"/>
                                          </p:val>
                                        </p:tav>
                                      </p:tavLst>
                                    </p:anim>
                                    <p:anim calcmode="lin" valueType="num">
                                      <p:cBhvr>
                                        <p:cTn id="14" dur="1000" fill="hold"/>
                                        <p:tgtEl>
                                          <p:spTgt spid="1935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2774"/>
                                        </p:tgtEl>
                                        <p:attrNameLst>
                                          <p:attrName>style.visibility</p:attrName>
                                        </p:attrNameLst>
                                      </p:cBhvr>
                                      <p:to>
                                        <p:strVal val="visible"/>
                                      </p:to>
                                    </p:set>
                                    <p:anim calcmode="lin" valueType="num">
                                      <p:cBhvr>
                                        <p:cTn id="19" dur="1000" fill="hold"/>
                                        <p:tgtEl>
                                          <p:spTgt spid="32774"/>
                                        </p:tgtEl>
                                        <p:attrNameLst>
                                          <p:attrName>ppt_w</p:attrName>
                                        </p:attrNameLst>
                                      </p:cBhvr>
                                      <p:tavLst>
                                        <p:tav tm="0">
                                          <p:val>
                                            <p:strVal val="#ppt_w*0.70"/>
                                          </p:val>
                                        </p:tav>
                                        <p:tav tm="100000">
                                          <p:val>
                                            <p:strVal val="#ppt_w"/>
                                          </p:val>
                                        </p:tav>
                                      </p:tavLst>
                                    </p:anim>
                                    <p:anim calcmode="lin" valueType="num">
                                      <p:cBhvr>
                                        <p:cTn id="20" dur="1000" fill="hold"/>
                                        <p:tgtEl>
                                          <p:spTgt spid="32774"/>
                                        </p:tgtEl>
                                        <p:attrNameLst>
                                          <p:attrName>ppt_h</p:attrName>
                                        </p:attrNameLst>
                                      </p:cBhvr>
                                      <p:tavLst>
                                        <p:tav tm="0">
                                          <p:val>
                                            <p:strVal val="#ppt_h"/>
                                          </p:val>
                                        </p:tav>
                                        <p:tav tm="100000">
                                          <p:val>
                                            <p:strVal val="#ppt_h"/>
                                          </p:val>
                                        </p:tav>
                                      </p:tavLst>
                                    </p:anim>
                                    <p:animEffect transition="in" filter="fade">
                                      <p:cBhvr>
                                        <p:cTn id="21" dur="1000"/>
                                        <p:tgtEl>
                                          <p:spTgt spid="32774"/>
                                        </p:tgtEl>
                                      </p:cBhvr>
                                    </p:animEffect>
                                  </p:childTnLst>
                                </p:cTn>
                              </p:par>
                              <p:par>
                                <p:cTn id="22" presetID="55"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par>
                                <p:cTn id="27" presetID="55" presetClass="entr" presetSubtype="0" fill="hold" nodeType="withEffect">
                                  <p:stCondLst>
                                    <p:cond delay="0"/>
                                  </p:stCondLst>
                                  <p:childTnLst>
                                    <p:set>
                                      <p:cBhvr>
                                        <p:cTn id="28" dur="1" fill="hold">
                                          <p:stCondLst>
                                            <p:cond delay="0"/>
                                          </p:stCondLst>
                                        </p:cTn>
                                        <p:tgtEl>
                                          <p:spTgt spid="32775"/>
                                        </p:tgtEl>
                                        <p:attrNameLst>
                                          <p:attrName>style.visibility</p:attrName>
                                        </p:attrNameLst>
                                      </p:cBhvr>
                                      <p:to>
                                        <p:strVal val="visible"/>
                                      </p:to>
                                    </p:set>
                                    <p:anim calcmode="lin" valueType="num">
                                      <p:cBhvr>
                                        <p:cTn id="29" dur="1000" fill="hold"/>
                                        <p:tgtEl>
                                          <p:spTgt spid="32775"/>
                                        </p:tgtEl>
                                        <p:attrNameLst>
                                          <p:attrName>ppt_w</p:attrName>
                                        </p:attrNameLst>
                                      </p:cBhvr>
                                      <p:tavLst>
                                        <p:tav tm="0">
                                          <p:val>
                                            <p:strVal val="#ppt_w*0.70"/>
                                          </p:val>
                                        </p:tav>
                                        <p:tav tm="100000">
                                          <p:val>
                                            <p:strVal val="#ppt_w"/>
                                          </p:val>
                                        </p:tav>
                                      </p:tavLst>
                                    </p:anim>
                                    <p:anim calcmode="lin" valueType="num">
                                      <p:cBhvr>
                                        <p:cTn id="30" dur="1000" fill="hold"/>
                                        <p:tgtEl>
                                          <p:spTgt spid="32775"/>
                                        </p:tgtEl>
                                        <p:attrNameLst>
                                          <p:attrName>ppt_h</p:attrName>
                                        </p:attrNameLst>
                                      </p:cBhvr>
                                      <p:tavLst>
                                        <p:tav tm="0">
                                          <p:val>
                                            <p:strVal val="#ppt_h"/>
                                          </p:val>
                                        </p:tav>
                                        <p:tav tm="100000">
                                          <p:val>
                                            <p:strVal val="#ppt_h"/>
                                          </p:val>
                                        </p:tav>
                                      </p:tavLst>
                                    </p:anim>
                                    <p:animEffect transition="in" filter="fade">
                                      <p:cBhvr>
                                        <p:cTn id="31" dur="10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bldLvl="0" animBg="1"/>
      <p:bldP spid="1935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5880" y="52207"/>
            <a:ext cx="2153920" cy="657225"/>
          </a:xfrm>
          <a:prstGeom prst="rect">
            <a:avLst/>
          </a:prstGeom>
        </p:spPr>
        <p:txBody>
          <a:bodyPr wrap="none">
            <a:spAutoFit/>
          </a:bodyPr>
          <a:lstStyle/>
          <a:p>
            <a:pPr marR="0" lvl="0" algn="just">
              <a:lnSpc>
                <a:spcPct val="115000"/>
              </a:lnSpc>
              <a:spcBef>
                <a:spcPts val="0"/>
              </a:spcBef>
              <a:spcAft>
                <a:spcPts val="1000"/>
              </a:spcAft>
            </a:pPr>
            <a:r>
              <a:rPr lang="en-US" sz="2400" dirty="0">
                <a:solidFill>
                  <a:srgbClr val="FF0000"/>
                </a:solidFill>
                <a:latin typeface="Calibri" panose="020F0502020204030204" pitchFamily="34" charset="0"/>
                <a:ea typeface="Calibri" panose="020F0502020204030204"/>
                <a:cs typeface="Calibri" panose="020F0502020204030204" pitchFamily="34" charset="0"/>
              </a:rPr>
              <a:t> </a:t>
            </a:r>
            <a:r>
              <a:rPr lang="en-US" sz="3200" dirty="0">
                <a:solidFill>
                  <a:srgbClr val="FF0000"/>
                </a:solidFill>
                <a:latin typeface="Calibri" panose="020F0502020204030204" pitchFamily="34" charset="0"/>
                <a:ea typeface="Calibri" panose="020F0502020204030204"/>
                <a:cs typeface="Calibri" panose="020F0502020204030204" pitchFamily="34" charset="0"/>
              </a:rPr>
              <a:t>* </a:t>
            </a:r>
            <a:r>
              <a:rPr lang="en-US" sz="3200" dirty="0" err="1">
                <a:solidFill>
                  <a:srgbClr val="FF0000"/>
                </a:solidFill>
                <a:latin typeface="Calibri" panose="020F0502020204030204" pitchFamily="34" charset="0"/>
                <a:ea typeface="Calibri" panose="020F0502020204030204"/>
                <a:cs typeface="Calibri" panose="020F0502020204030204" pitchFamily="34" charset="0"/>
              </a:rPr>
              <a:t>Ứng</a:t>
            </a:r>
            <a:r>
              <a:rPr lang="en-US" sz="3200" dirty="0">
                <a:solidFill>
                  <a:srgbClr val="FF0000"/>
                </a:solidFill>
                <a:latin typeface="Calibri" panose="020F0502020204030204" pitchFamily="34" charset="0"/>
                <a:ea typeface="Calibri" panose="020F0502020204030204"/>
                <a:cs typeface="Calibri" panose="020F0502020204030204" pitchFamily="34" charset="0"/>
              </a:rPr>
              <a:t> </a:t>
            </a:r>
            <a:r>
              <a:rPr lang="en-US" sz="3200" dirty="0" err="1">
                <a:solidFill>
                  <a:srgbClr val="FF0000"/>
                </a:solidFill>
                <a:latin typeface="Calibri" panose="020F0502020204030204" pitchFamily="34" charset="0"/>
                <a:ea typeface="Calibri" panose="020F0502020204030204"/>
                <a:cs typeface="Calibri" panose="020F0502020204030204" pitchFamily="34" charset="0"/>
              </a:rPr>
              <a:t>dụng</a:t>
            </a:r>
            <a:endParaRPr lang="en-US" sz="3200" dirty="0">
              <a:solidFill>
                <a:srgbClr val="FF0000"/>
              </a:solidFill>
              <a:latin typeface="Calibri" panose="020F0502020204030204" pitchFamily="34" charset="0"/>
              <a:ea typeface="Calibri" panose="020F0502020204030204"/>
              <a:cs typeface="Calibri" panose="020F0502020204030204" pitchFamily="34" charset="0"/>
            </a:endParaRPr>
          </a:p>
        </p:txBody>
      </p:sp>
      <p:pic>
        <p:nvPicPr>
          <p:cNvPr id="6" name="Picture 2" descr="Spirulina_2 VK lam sợi xoắ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9336" y="699466"/>
            <a:ext cx="4600981" cy="2253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929" y="3714750"/>
            <a:ext cx="5015345" cy="1568450"/>
          </a:xfrm>
          <a:prstGeom prst="rect">
            <a:avLst/>
          </a:prstGeom>
        </p:spPr>
        <p:txBody>
          <a:bodyPr wrap="square">
            <a:spAutoFit/>
          </a:bodyPr>
          <a:lstStyle/>
          <a:p>
            <a:pPr>
              <a:spcBef>
                <a:spcPct val="50000"/>
              </a:spcBef>
            </a:pPr>
            <a:r>
              <a:rPr lang="en-US" sz="3200" b="1" dirty="0" err="1">
                <a:latin typeface="Calibri" panose="020F0502020204030204" pitchFamily="34" charset="0"/>
                <a:cs typeface="Calibri" panose="020F0502020204030204" pitchFamily="34" charset="0"/>
              </a:rPr>
              <a:t>Sản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xuất</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Prôtêin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đơn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bào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các</a:t>
            </a:r>
            <a:r>
              <a:rPr lang="en-US" sz="3200" b="1" dirty="0">
                <a:latin typeface="Calibri" panose="020F0502020204030204" pitchFamily="34" charset="0"/>
                <a:cs typeface="Calibri" panose="020F0502020204030204" pitchFamily="34" charset="0"/>
              </a:rPr>
              <a:t> VSV </a:t>
            </a:r>
            <a:r>
              <a:rPr lang="en-US" sz="3200" b="1" dirty="0" err="1">
                <a:latin typeface="Calibri" panose="020F0502020204030204" pitchFamily="34" charset="0"/>
                <a:cs typeface="Calibri" panose="020F0502020204030204" pitchFamily="34" charset="0"/>
              </a:rPr>
              <a:t>đơn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bào</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giàu</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Prôtêin</a:t>
            </a:r>
            <a:r>
              <a:rPr lang="en-US" sz="3200" b="1" dirty="0">
                <a:latin typeface="Calibri" panose="020F0502020204030204" pitchFamily="34" charset="0"/>
                <a:cs typeface="Calibri" panose="020F0502020204030204" pitchFamily="34" charset="0"/>
              </a:rPr>
              <a:t>) </a:t>
            </a:r>
            <a:endParaRPr lang="en-US" sz="3200" b="1" dirty="0">
              <a:latin typeface="Calibri" panose="020F0502020204030204" pitchFamily="34" charset="0"/>
              <a:cs typeface="Calibri" panose="020F0502020204030204" pitchFamily="34" charset="0"/>
            </a:endParaRPr>
          </a:p>
        </p:txBody>
      </p:sp>
      <p:sp>
        <p:nvSpPr>
          <p:cNvPr id="8" name="Rectangle 7"/>
          <p:cNvSpPr/>
          <p:nvPr/>
        </p:nvSpPr>
        <p:spPr>
          <a:xfrm>
            <a:off x="403982" y="3215337"/>
            <a:ext cx="4017638" cy="584775"/>
          </a:xfrm>
          <a:prstGeom prst="rect">
            <a:avLst/>
          </a:prstGeom>
        </p:spPr>
        <p:txBody>
          <a:bodyPr wrap="none">
            <a:spAutoFit/>
          </a:bodyPr>
          <a:lstStyle/>
          <a:p>
            <a:pPr>
              <a:spcBef>
                <a:spcPct val="50000"/>
              </a:spcBef>
            </a:pPr>
            <a:r>
              <a:rPr lang="en-US" sz="3200" b="1" dirty="0">
                <a:latin typeface="Calibri" panose="020F0502020204030204" pitchFamily="34" charset="0"/>
                <a:ea typeface="Calibri" panose="020F0502020204030204" pitchFamily="34" charset="0"/>
                <a:cs typeface="Calibri" panose="020F0502020204030204" pitchFamily="34" charset="0"/>
              </a:rPr>
              <a:t>Vi </a:t>
            </a:r>
            <a:r>
              <a:rPr lang="en-US" sz="3200" b="1" dirty="0" err="1">
                <a:latin typeface="Calibri" panose="020F0502020204030204" pitchFamily="34" charset="0"/>
                <a:ea typeface="Calibri" panose="020F0502020204030204" pitchFamily="34" charset="0"/>
                <a:cs typeface="Calibri" panose="020F0502020204030204" pitchFamily="34" charset="0"/>
              </a:rPr>
              <a:t>khuẩn</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2400" b="1" dirty="0">
                <a:latin typeface="Calibri" panose="020F0502020204030204" pitchFamily="34" charset="0"/>
                <a:ea typeface="Calibri" panose="020F0502020204030204" pitchFamily="34" charset="0"/>
                <a:cs typeface="Calibri" panose="020F0502020204030204" pitchFamily="34" charset="0"/>
              </a:rPr>
              <a:t>lam</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hình</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xoắn</a:t>
            </a:r>
            <a:endParaRPr lang="en-US" sz="3200" b="1" dirty="0">
              <a:latin typeface="Calibri" panose="020F0502020204030204" pitchFamily="34" charset="0"/>
              <a:ea typeface="Calibri" panose="020F0502020204030204" pitchFamily="34" charset="0"/>
              <a:cs typeface="Calibri" panose="020F0502020204030204" pitchFamily="34" charset="0"/>
            </a:endParaRPr>
          </a:p>
        </p:txBody>
      </p:sp>
      <p:pic>
        <p:nvPicPr>
          <p:cNvPr id="4100" name="Picture 4" descr="Khám phá khả năng kỳ lạ của nấm m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1170" y="1430207"/>
            <a:ext cx="2629090" cy="19718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voer.edu.vn/file/155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663" y="1772062"/>
            <a:ext cx="1990725" cy="152876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495800" y="3300698"/>
            <a:ext cx="4626588" cy="523220"/>
          </a:xfrm>
          <a:prstGeom prst="rect">
            <a:avLst/>
          </a:prstGeom>
        </p:spPr>
        <p:txBody>
          <a:bodyPr wrap="none">
            <a:spAutoFit/>
          </a:bodyPr>
          <a:lstStyle/>
          <a:p>
            <a:r>
              <a:rPr lang="en-US" sz="2800" dirty="0" err="1">
                <a:latin typeface="Calibri" panose="020F0502020204030204" pitchFamily="34" charset="0"/>
                <a:ea typeface="Calibri" panose="020F0502020204030204" pitchFamily="34" charset="0"/>
                <a:cs typeface="Calibri" panose="020F0502020204030204" pitchFamily="34" charset="0"/>
              </a:rPr>
              <a:t>Nấm</a:t>
            </a:r>
            <a:r>
              <a:rPr lang="en-US" sz="2800" i="1" dirty="0">
                <a:latin typeface="Calibri" panose="020F0502020204030204" pitchFamily="34" charset="0"/>
                <a:ea typeface="Calibri" panose="020F0502020204030204" pitchFamily="34" charset="0"/>
                <a:cs typeface="Calibri" panose="020F0502020204030204" pitchFamily="34" charset="0"/>
              </a:rPr>
              <a:t> </a:t>
            </a:r>
            <a:r>
              <a:rPr lang="en-US" sz="2800" i="1" dirty="0" err="1">
                <a:latin typeface="Calibri" panose="020F0502020204030204" pitchFamily="34" charset="0"/>
                <a:ea typeface="Calibri" panose="020F0502020204030204" pitchFamily="34" charset="0"/>
                <a:cs typeface="Calibri" panose="020F0502020204030204" pitchFamily="34" charset="0"/>
              </a:rPr>
              <a:t>Penicillium</a:t>
            </a:r>
            <a:r>
              <a:rPr lang="en-US" sz="2800" i="1" dirty="0">
                <a:latin typeface="Calibri" panose="020F0502020204030204" pitchFamily="34" charset="0"/>
                <a:ea typeface="Calibri" panose="020F0502020204030204" pitchFamily="34" charset="0"/>
                <a:cs typeface="Calibri" panose="020F0502020204030204" pitchFamily="34" charset="0"/>
              </a:rPr>
              <a:t> </a:t>
            </a:r>
            <a:r>
              <a:rPr lang="en-US" sz="2800" i="1" dirty="0" err="1">
                <a:latin typeface="Calibri" panose="020F0502020204030204" pitchFamily="34" charset="0"/>
                <a:ea typeface="Calibri" panose="020F0502020204030204" pitchFamily="34" charset="0"/>
                <a:cs typeface="Calibri" panose="020F0502020204030204" pitchFamily="34" charset="0"/>
              </a:rPr>
              <a:t>chrysogenum</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cxnSp>
        <p:nvCxnSpPr>
          <p:cNvPr id="15" name="Straight Arrow Connector 14"/>
          <p:cNvCxnSpPr/>
          <p:nvPr/>
        </p:nvCxnSpPr>
        <p:spPr>
          <a:xfrm>
            <a:off x="7391400" y="3857104"/>
            <a:ext cx="0" cy="32419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Rectangle 11"/>
          <p:cNvSpPr/>
          <p:nvPr/>
        </p:nvSpPr>
        <p:spPr>
          <a:xfrm>
            <a:off x="5201312" y="3857104"/>
            <a:ext cx="3614420" cy="1076325"/>
          </a:xfrm>
          <a:prstGeom prst="rect">
            <a:avLst/>
          </a:prstGeom>
        </p:spPr>
        <p:txBody>
          <a:bodyPr wrap="none">
            <a:spAutoFit/>
          </a:bodyPr>
          <a:lstStyle/>
          <a:p>
            <a:pPr algn="ctr" eaLnBrk="0" hangingPunct="0">
              <a:spcBef>
                <a:spcPct val="50000"/>
              </a:spcBef>
            </a:pPr>
            <a:r>
              <a:rPr lang="en-US" sz="3200" b="1" dirty="0" err="1">
                <a:latin typeface="Calibri" panose="020F0502020204030204" pitchFamily="34" charset="0"/>
                <a:cs typeface="Calibri" panose="020F0502020204030204" pitchFamily="34" charset="0"/>
              </a:rPr>
              <a:t>Sản</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xuất</a:t>
            </a:r>
            <a:r>
              <a:rPr lang="en-US" sz="3200" b="1" dirty="0">
                <a:latin typeface="Calibri" panose="020F0502020204030204" pitchFamily="34" charset="0"/>
                <a:cs typeface="Calibri" panose="020F0502020204030204" pitchFamily="34" charset="0"/>
              </a:rPr>
              <a:t> </a:t>
            </a:r>
            <a:endParaRPr lang="en-US" sz="3200" b="1" dirty="0">
              <a:latin typeface="Calibri" panose="020F0502020204030204" pitchFamily="34" charset="0"/>
              <a:cs typeface="Calibri" panose="020F0502020204030204" pitchFamily="34" charset="0"/>
            </a:endParaRPr>
          </a:p>
          <a:p>
            <a:pPr eaLnBrk="0" hangingPunct="0"/>
            <a:r>
              <a:rPr lang="en-US" sz="3200" b="1" dirty="0" err="1">
                <a:latin typeface="Calibri" panose="020F0502020204030204" pitchFamily="34" charset="0"/>
                <a:cs typeface="Calibri" panose="020F0502020204030204" pitchFamily="34" charset="0"/>
              </a:rPr>
              <a:t>kháng</a:t>
            </a:r>
            <a:r>
              <a:rPr lang="en-US" sz="3200" b="1" dirty="0">
                <a:latin typeface="Calibri" panose="020F0502020204030204" pitchFamily="34" charset="0"/>
                <a:cs typeface="Calibri" panose="020F0502020204030204" pitchFamily="34" charset="0"/>
              </a:rPr>
              <a:t> </a:t>
            </a:r>
            <a:r>
              <a:rPr lang="en-US" sz="3200" b="1" dirty="0" err="1">
                <a:latin typeface="Calibri" panose="020F0502020204030204" pitchFamily="34" charset="0"/>
                <a:cs typeface="Calibri" panose="020F0502020204030204" pitchFamily="34" charset="0"/>
              </a:rPr>
              <a:t>sinh</a:t>
            </a:r>
            <a:r>
              <a:rPr lang="en-US" sz="3200" b="1" dirty="0">
                <a:latin typeface="Calibri" panose="020F0502020204030204" pitchFamily="34" charset="0"/>
                <a:cs typeface="Calibri" panose="020F0502020204030204" pitchFamily="34" charset="0"/>
              </a:rPr>
              <a:t> penicillin</a:t>
            </a:r>
            <a:endParaRPr lang="en-US" sz="3200" b="1" dirty="0">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009_october_calendar_0910jij"/>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21556" y="-4763"/>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4902994" y="141685"/>
            <a:ext cx="2983706" cy="11310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p:txBody>
      </p:sp>
      <p:sp>
        <p:nvSpPr>
          <p:cNvPr id="4100" name="Text Box 3"/>
          <p:cNvSpPr txBox="1">
            <a:spLocks noChangeArrowheads="1"/>
          </p:cNvSpPr>
          <p:nvPr/>
        </p:nvSpPr>
        <p:spPr bwMode="auto">
          <a:xfrm>
            <a:off x="1371600" y="685801"/>
            <a:ext cx="6515100" cy="6001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3300" b="1" dirty="0">
                <a:solidFill>
                  <a:srgbClr val="800080"/>
                </a:solidFill>
                <a:latin typeface="Times New Roman" panose="02020603050405020304" pitchFamily="18" charset="0"/>
              </a:rPr>
              <a:t>LUYỆN TẬP</a:t>
            </a:r>
            <a:endParaRPr lang="en-US" altLang="en-US" sz="3300" b="1" dirty="0">
              <a:solidFill>
                <a:srgbClr val="80008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4902994" y="141685"/>
            <a:ext cx="2983706" cy="11310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p:txBody>
      </p:sp>
      <p:pic>
        <p:nvPicPr>
          <p:cNvPr id="16" name="Picture 41" descr="FIL212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4859" y="4019550"/>
            <a:ext cx="704850" cy="52863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803996" y="3727639"/>
            <a:ext cx="8201891" cy="1076325"/>
          </a:xfrm>
          <a:prstGeom prst="rect">
            <a:avLst/>
          </a:prstGeom>
          <a:solidFill>
            <a:schemeClr val="accent6">
              <a:lumMod val="40000"/>
              <a:lumOff val="60000"/>
            </a:schemeClr>
          </a:solidFill>
          <a:ln>
            <a:solidFill>
              <a:schemeClr val="accent1"/>
            </a:solidFill>
          </a:ln>
        </p:spPr>
        <p:txBody>
          <a:bodyPr wrap="square" rtlCol="0">
            <a:spAutoFit/>
          </a:bodyPr>
          <a:lstStyle/>
          <a:p>
            <a:pPr algn="l"/>
            <a:r>
              <a:rPr lang="vi-VN" sz="3200" dirty="0">
                <a:solidFill>
                  <a:srgbClr val="00B050"/>
                </a:solidFill>
                <a:latin typeface="Calibri" panose="020F0502020204030204" pitchFamily="34" charset="0"/>
                <a:cs typeface="Calibri" panose="020F0502020204030204" pitchFamily="34" charset="0"/>
              </a:rPr>
              <a:t>Vì sao hộp sữa bị phồng lên? Vì sao chúng ta không nên sử dụng những hộp sữa đó?</a:t>
            </a:r>
            <a:endParaRPr lang="vi-VN" sz="3200" dirty="0">
              <a:solidFill>
                <a:srgbClr val="00B050"/>
              </a:solidFill>
              <a:latin typeface="Calibri" panose="020F0502020204030204" pitchFamily="34" charset="0"/>
              <a:cs typeface="Calibri" panose="020F0502020204030204" pitchFamily="34" charset="0"/>
            </a:endParaRPr>
          </a:p>
        </p:txBody>
      </p:sp>
      <p:pic>
        <p:nvPicPr>
          <p:cNvPr id="39938" name="Picture 2" descr="C:\Users\acer\Downloads\căng phồng sữ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285750"/>
            <a:ext cx="3731260" cy="3046095"/>
          </a:xfrm>
          <a:prstGeom prst="rect">
            <a:avLst/>
          </a:prstGeom>
          <a:noFill/>
          <a:extLst>
            <a:ext uri="{909E8E84-426E-40DD-AFC4-6F175D3DCCD1}">
              <a14:hiddenFill xmlns:a14="http://schemas.microsoft.com/office/drawing/2010/main">
                <a:solidFill>
                  <a:srgbClr val="FFFFFF"/>
                </a:solidFill>
              </a14:hiddenFill>
            </a:ext>
          </a:extLst>
        </p:spPr>
      </p:pic>
      <p:pic>
        <p:nvPicPr>
          <p:cNvPr id="39943" name="Picture 7" descr="C:\Users\acer\Downloads\z3585447265399_3fdb99b0f92d51ec2c60c19992de07a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3140" y="400685"/>
            <a:ext cx="4036060" cy="2853690"/>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ppt_w</p:attrName>
                                        </p:attrNameLst>
                                      </p:cBhvr>
                                      <p:tavLst>
                                        <p:tav tm="0">
                                          <p:val>
                                            <p:fltVal val="0"/>
                                          </p:val>
                                        </p:tav>
                                        <p:tav tm="100000">
                                          <p:val>
                                            <p:strVal val="#ppt_w"/>
                                          </p:val>
                                        </p:tav>
                                      </p:tavLst>
                                    </p:anim>
                                    <p:anim calcmode="lin" valueType="num">
                                      <p:cBhvr>
                                        <p:cTn id="8" dur="1000" fill="hold"/>
                                        <p:tgtEl>
                                          <p:spTgt spid="39938"/>
                                        </p:tgtEl>
                                        <p:attrNameLst>
                                          <p:attrName>ppt_h</p:attrName>
                                        </p:attrNameLst>
                                      </p:cBhvr>
                                      <p:tavLst>
                                        <p:tav tm="0">
                                          <p:val>
                                            <p:fltVal val="0"/>
                                          </p:val>
                                        </p:tav>
                                        <p:tav tm="100000">
                                          <p:val>
                                            <p:strVal val="#ppt_h"/>
                                          </p:val>
                                        </p:tav>
                                      </p:tavLst>
                                    </p:anim>
                                    <p:anim calcmode="lin" valueType="num">
                                      <p:cBhvr>
                                        <p:cTn id="9" dur="1000" fill="hold"/>
                                        <p:tgtEl>
                                          <p:spTgt spid="39938"/>
                                        </p:tgtEl>
                                        <p:attrNameLst>
                                          <p:attrName>style.rotation</p:attrName>
                                        </p:attrNameLst>
                                      </p:cBhvr>
                                      <p:tavLst>
                                        <p:tav tm="0">
                                          <p:val>
                                            <p:fltVal val="90"/>
                                          </p:val>
                                        </p:tav>
                                        <p:tav tm="100000">
                                          <p:val>
                                            <p:fltVal val="0"/>
                                          </p:val>
                                        </p:tav>
                                      </p:tavLst>
                                    </p:anim>
                                    <p:animEffect transition="in" filter="fade">
                                      <p:cBhvr>
                                        <p:cTn id="10" dur="1000"/>
                                        <p:tgtEl>
                                          <p:spTgt spid="3993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9943"/>
                                        </p:tgtEl>
                                        <p:attrNameLst>
                                          <p:attrName>style.visibility</p:attrName>
                                        </p:attrNameLst>
                                      </p:cBhvr>
                                      <p:to>
                                        <p:strVal val="visible"/>
                                      </p:to>
                                    </p:set>
                                    <p:anim calcmode="lin" valueType="num">
                                      <p:cBhvr>
                                        <p:cTn id="15" dur="1000" fill="hold"/>
                                        <p:tgtEl>
                                          <p:spTgt spid="39943"/>
                                        </p:tgtEl>
                                        <p:attrNameLst>
                                          <p:attrName>ppt_w</p:attrName>
                                        </p:attrNameLst>
                                      </p:cBhvr>
                                      <p:tavLst>
                                        <p:tav tm="0">
                                          <p:val>
                                            <p:fltVal val="0"/>
                                          </p:val>
                                        </p:tav>
                                        <p:tav tm="100000">
                                          <p:val>
                                            <p:strVal val="#ppt_w"/>
                                          </p:val>
                                        </p:tav>
                                      </p:tavLst>
                                    </p:anim>
                                    <p:anim calcmode="lin" valueType="num">
                                      <p:cBhvr>
                                        <p:cTn id="16" dur="1000" fill="hold"/>
                                        <p:tgtEl>
                                          <p:spTgt spid="39943"/>
                                        </p:tgtEl>
                                        <p:attrNameLst>
                                          <p:attrName>ppt_h</p:attrName>
                                        </p:attrNameLst>
                                      </p:cBhvr>
                                      <p:tavLst>
                                        <p:tav tm="0">
                                          <p:val>
                                            <p:fltVal val="0"/>
                                          </p:val>
                                        </p:tav>
                                        <p:tav tm="100000">
                                          <p:val>
                                            <p:strVal val="#ppt_h"/>
                                          </p:val>
                                        </p:tav>
                                      </p:tavLst>
                                    </p:anim>
                                    <p:anim calcmode="lin" valueType="num">
                                      <p:cBhvr>
                                        <p:cTn id="17" dur="1000" fill="hold"/>
                                        <p:tgtEl>
                                          <p:spTgt spid="39943"/>
                                        </p:tgtEl>
                                        <p:attrNameLst>
                                          <p:attrName>style.rotation</p:attrName>
                                        </p:attrNameLst>
                                      </p:cBhvr>
                                      <p:tavLst>
                                        <p:tav tm="0">
                                          <p:val>
                                            <p:fltVal val="90"/>
                                          </p:val>
                                        </p:tav>
                                        <p:tav tm="100000">
                                          <p:val>
                                            <p:fltVal val="0"/>
                                          </p:val>
                                        </p:tav>
                                      </p:tavLst>
                                    </p:anim>
                                    <p:animEffect transition="in" filter="fade">
                                      <p:cBhvr>
                                        <p:cTn id="18" dur="1000"/>
                                        <p:tgtEl>
                                          <p:spTgt spid="3994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7">
                                            <p:bg/>
                                          </p:spTgt>
                                        </p:tgtEl>
                                        <p:attrNameLst>
                                          <p:attrName>style.visibility</p:attrName>
                                        </p:attrNameLst>
                                      </p:cBhvr>
                                      <p:to>
                                        <p:strVal val="visible"/>
                                      </p:to>
                                    </p:set>
                                    <p:anim calcmode="lin" valueType="num">
                                      <p:cBhvr>
                                        <p:cTn id="31" dur="500" fill="hold"/>
                                        <p:tgtEl>
                                          <p:spTgt spid="17">
                                            <p:bg/>
                                          </p:spTgt>
                                        </p:tgtEl>
                                        <p:attrNameLst>
                                          <p:attrName>ppt_w</p:attrName>
                                        </p:attrNameLst>
                                      </p:cBhvr>
                                      <p:tavLst>
                                        <p:tav tm="0">
                                          <p:val>
                                            <p:fltVal val="0"/>
                                          </p:val>
                                        </p:tav>
                                        <p:tav tm="100000">
                                          <p:val>
                                            <p:strVal val="#ppt_w"/>
                                          </p:val>
                                        </p:tav>
                                      </p:tavLst>
                                    </p:anim>
                                    <p:anim calcmode="lin" valueType="num">
                                      <p:cBhvr>
                                        <p:cTn id="32" dur="500" fill="hold"/>
                                        <p:tgtEl>
                                          <p:spTgt spid="17">
                                            <p:bg/>
                                          </p:spTgt>
                                        </p:tgtEl>
                                        <p:attrNameLst>
                                          <p:attrName>ppt_h</p:attrName>
                                        </p:attrNameLst>
                                      </p:cBhvr>
                                      <p:tavLst>
                                        <p:tav tm="0">
                                          <p:val>
                                            <p:fltVal val="0"/>
                                          </p:val>
                                        </p:tav>
                                        <p:tav tm="100000">
                                          <p:val>
                                            <p:strVal val="#ppt_h"/>
                                          </p:val>
                                        </p:tav>
                                      </p:tavLst>
                                    </p:anim>
                                    <p:animEffect transition="in" filter="fade">
                                      <p:cBhvr>
                                        <p:cTn id="33" dur="500"/>
                                        <p:tgtEl>
                                          <p:spTgt spid="17">
                                            <p:bg/>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 calcmode="lin" valueType="num">
                                      <p:cBhvr>
                                        <p:cTn id="36"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7" dur="5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38"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148" y="0"/>
            <a:ext cx="9099704" cy="5948606"/>
          </a:xfrm>
          <a:prstGeom prst="rect">
            <a:avLst/>
          </a:prstGeom>
        </p:spPr>
      </p:pic>
      <p:pic>
        <p:nvPicPr>
          <p:cNvPr id="1030" name="Picture 6" descr="Káº¿t quáº£ hÃ¬nh áº£nh cho ÄÃ 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708618" y="1661542"/>
            <a:ext cx="1930676" cy="61938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ÄÃ o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695" y="29637"/>
            <a:ext cx="3933313" cy="126186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descr="Káº¿t quáº£ hÃ¬nh áº£nh cho ÄÃ o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689536" y="733832"/>
            <a:ext cx="2502010" cy="1034345"/>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p:cNvGrpSpPr/>
          <p:nvPr/>
        </p:nvGrpSpPr>
        <p:grpSpPr>
          <a:xfrm>
            <a:off x="2524075" y="420937"/>
            <a:ext cx="4005943" cy="3956957"/>
            <a:chOff x="1276827" y="152116"/>
            <a:chExt cx="6590347" cy="6553768"/>
          </a:xfrm>
        </p:grpSpPr>
        <p:pic>
          <p:nvPicPr>
            <p:cNvPr id="69" name="Picture 68"/>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Effect>
                        <a14:saturation sat="200000"/>
                      </a14:imgEffect>
                      <a14:imgEffect>
                        <a14:sharpenSoften amount="25000"/>
                      </a14:imgEffect>
                    </a14:imgLayer>
                  </a14:imgProps>
                </a:ext>
                <a:ext uri="{28A0092B-C50C-407E-A947-70E740481C1C}">
                  <a14:useLocalDpi xmlns:a14="http://schemas.microsoft.com/office/drawing/2010/main" val="0"/>
                </a:ext>
              </a:extLst>
            </a:blip>
            <a:stretch>
              <a:fillRect/>
            </a:stretch>
          </p:blipFill>
          <p:spPr>
            <a:xfrm>
              <a:off x="1276827" y="152116"/>
              <a:ext cx="6590347" cy="6553768"/>
            </a:xfrm>
            <a:prstGeom prst="rect">
              <a:avLst/>
            </a:prstGeom>
          </p:spPr>
        </p:pic>
        <p:sp>
          <p:nvSpPr>
            <p:cNvPr id="70" name="TextBox 69"/>
            <p:cNvSpPr txBox="1"/>
            <p:nvPr/>
          </p:nvSpPr>
          <p:spPr>
            <a:xfrm rot="19458216">
              <a:off x="3618294" y="1879284"/>
              <a:ext cx="678279" cy="994030"/>
            </a:xfrm>
            <a:prstGeom prst="rect">
              <a:avLst/>
            </a:prstGeom>
            <a:noFill/>
          </p:spPr>
          <p:txBody>
            <a:bodyPr wrap="none" rtlCol="0">
              <a:spAutoFit/>
            </a:bodyPr>
            <a:lstStyle/>
            <a:p>
              <a:r>
                <a:rPr lang="en-US" sz="3300" dirty="0">
                  <a:solidFill>
                    <a:srgbClr val="FFFF00"/>
                  </a:solidFill>
                  <a:latin typeface="Bahnschrift SemiBold Condensed" panose="020B0502040204020203" pitchFamily="34" charset="0"/>
                </a:rPr>
                <a:t>11</a:t>
              </a:r>
              <a:endParaRPr lang="en-US" sz="3300" dirty="0">
                <a:solidFill>
                  <a:srgbClr val="FFFF00"/>
                </a:solidFill>
                <a:latin typeface="Bahnschrift SemiBold Condensed" panose="020B0502040204020203" pitchFamily="34" charset="0"/>
              </a:endParaRPr>
            </a:p>
          </p:txBody>
        </p:sp>
        <p:sp>
          <p:nvSpPr>
            <p:cNvPr id="71" name="TextBox 70"/>
            <p:cNvSpPr txBox="1"/>
            <p:nvPr/>
          </p:nvSpPr>
          <p:spPr>
            <a:xfrm rot="199386">
              <a:off x="4216507" y="1753331"/>
              <a:ext cx="770581" cy="994030"/>
            </a:xfrm>
            <a:prstGeom prst="rect">
              <a:avLst/>
            </a:prstGeom>
            <a:noFill/>
          </p:spPr>
          <p:txBody>
            <a:bodyPr wrap="none" rtlCol="0">
              <a:spAutoFit/>
            </a:bodyPr>
            <a:lstStyle/>
            <a:p>
              <a:r>
                <a:rPr lang="en-US" sz="3300" dirty="0">
                  <a:solidFill>
                    <a:srgbClr val="FFFF00"/>
                  </a:solidFill>
                  <a:latin typeface="Bahnschrift SemiBold Condensed" panose="020B0502040204020203" pitchFamily="34" charset="0"/>
                </a:rPr>
                <a:t>12</a:t>
              </a:r>
              <a:endParaRPr lang="en-US" sz="3300" dirty="0">
                <a:solidFill>
                  <a:srgbClr val="FFFF00"/>
                </a:solidFill>
                <a:latin typeface="Bahnschrift SemiBold Condensed" panose="020B0502040204020203" pitchFamily="34" charset="0"/>
              </a:endParaRPr>
            </a:p>
          </p:txBody>
        </p:sp>
        <p:sp>
          <p:nvSpPr>
            <p:cNvPr id="72" name="TextBox 71"/>
            <p:cNvSpPr txBox="1"/>
            <p:nvPr/>
          </p:nvSpPr>
          <p:spPr>
            <a:xfrm rot="1680958">
              <a:off x="4850280" y="1858821"/>
              <a:ext cx="491042" cy="994030"/>
            </a:xfrm>
            <a:prstGeom prst="rect">
              <a:avLst/>
            </a:prstGeom>
            <a:noFill/>
          </p:spPr>
          <p:txBody>
            <a:bodyPr wrap="none" rtlCol="0">
              <a:spAutoFit/>
            </a:bodyPr>
            <a:lstStyle/>
            <a:p>
              <a:r>
                <a:rPr lang="en-US" sz="3300" dirty="0">
                  <a:solidFill>
                    <a:srgbClr val="FFFF00"/>
                  </a:solidFill>
                  <a:latin typeface="Bahnschrift SemiBold Condensed" panose="020B0502040204020203" pitchFamily="34" charset="0"/>
                </a:rPr>
                <a:t>1</a:t>
              </a:r>
              <a:endParaRPr lang="en-US" sz="3300" dirty="0">
                <a:solidFill>
                  <a:srgbClr val="FFFF00"/>
                </a:solidFill>
                <a:latin typeface="Bahnschrift SemiBold Condensed" panose="020B0502040204020203" pitchFamily="34" charset="0"/>
              </a:endParaRPr>
            </a:p>
          </p:txBody>
        </p:sp>
        <p:sp>
          <p:nvSpPr>
            <p:cNvPr id="73" name="TextBox 72"/>
            <p:cNvSpPr txBox="1"/>
            <p:nvPr/>
          </p:nvSpPr>
          <p:spPr>
            <a:xfrm rot="3928537">
              <a:off x="5225609" y="2308990"/>
              <a:ext cx="587285" cy="987355"/>
            </a:xfrm>
            <a:prstGeom prst="rect">
              <a:avLst/>
            </a:prstGeom>
            <a:noFill/>
          </p:spPr>
          <p:txBody>
            <a:bodyPr wrap="none" rtlCol="0">
              <a:spAutoFit/>
            </a:bodyPr>
            <a:lstStyle/>
            <a:p>
              <a:r>
                <a:rPr lang="en-US" sz="3300" dirty="0">
                  <a:solidFill>
                    <a:srgbClr val="FF0000"/>
                  </a:solidFill>
                  <a:latin typeface="Bahnschrift SemiBold Condensed" panose="020B0502040204020203" pitchFamily="34" charset="0"/>
                </a:rPr>
                <a:t>2</a:t>
              </a:r>
              <a:endParaRPr lang="en-US" sz="3300" dirty="0">
                <a:solidFill>
                  <a:srgbClr val="FF0000"/>
                </a:solidFill>
                <a:latin typeface="Bahnschrift SemiBold Condensed" panose="020B0502040204020203" pitchFamily="34" charset="0"/>
              </a:endParaRPr>
            </a:p>
          </p:txBody>
        </p:sp>
        <p:sp>
          <p:nvSpPr>
            <p:cNvPr id="74" name="TextBox 73"/>
            <p:cNvSpPr txBox="1"/>
            <p:nvPr/>
          </p:nvSpPr>
          <p:spPr>
            <a:xfrm rot="5124228">
              <a:off x="5388553" y="2878038"/>
              <a:ext cx="584632" cy="987355"/>
            </a:xfrm>
            <a:prstGeom prst="rect">
              <a:avLst/>
            </a:prstGeom>
            <a:noFill/>
          </p:spPr>
          <p:txBody>
            <a:bodyPr wrap="none" rtlCol="0">
              <a:spAutoFit/>
            </a:bodyPr>
            <a:lstStyle/>
            <a:p>
              <a:r>
                <a:rPr lang="en-US" sz="3300" dirty="0">
                  <a:solidFill>
                    <a:srgbClr val="FF0000"/>
                  </a:solidFill>
                  <a:latin typeface="Bahnschrift SemiBold Condensed" panose="020B0502040204020203" pitchFamily="34" charset="0"/>
                </a:rPr>
                <a:t>3</a:t>
              </a:r>
              <a:endParaRPr lang="en-US" sz="3300" dirty="0">
                <a:solidFill>
                  <a:srgbClr val="FF0000"/>
                </a:solidFill>
                <a:latin typeface="Bahnschrift SemiBold Condensed" panose="020B0502040204020203" pitchFamily="34" charset="0"/>
              </a:endParaRPr>
            </a:p>
          </p:txBody>
        </p:sp>
        <p:sp>
          <p:nvSpPr>
            <p:cNvPr id="75" name="TextBox 74"/>
            <p:cNvSpPr txBox="1"/>
            <p:nvPr/>
          </p:nvSpPr>
          <p:spPr>
            <a:xfrm rot="6984146">
              <a:off x="5368851" y="3448653"/>
              <a:ext cx="608525" cy="987355"/>
            </a:xfrm>
            <a:prstGeom prst="rect">
              <a:avLst/>
            </a:prstGeom>
            <a:noFill/>
          </p:spPr>
          <p:txBody>
            <a:bodyPr wrap="none" rtlCol="0">
              <a:spAutoFit/>
            </a:bodyPr>
            <a:lstStyle/>
            <a:p>
              <a:r>
                <a:rPr lang="en-US" sz="3300" dirty="0">
                  <a:solidFill>
                    <a:srgbClr val="FF0000"/>
                  </a:solidFill>
                  <a:latin typeface="Bahnschrift SemiBold Condensed" panose="020B0502040204020203" pitchFamily="34" charset="0"/>
                </a:rPr>
                <a:t>4</a:t>
              </a:r>
              <a:endParaRPr lang="en-US" sz="3300" dirty="0">
                <a:solidFill>
                  <a:srgbClr val="FF0000"/>
                </a:solidFill>
                <a:latin typeface="Bahnschrift SemiBold Condensed" panose="020B0502040204020203" pitchFamily="34" charset="0"/>
              </a:endParaRPr>
            </a:p>
          </p:txBody>
        </p:sp>
        <p:sp>
          <p:nvSpPr>
            <p:cNvPr id="76" name="TextBox 75"/>
            <p:cNvSpPr txBox="1"/>
            <p:nvPr/>
          </p:nvSpPr>
          <p:spPr>
            <a:xfrm rot="9494412">
              <a:off x="4853997" y="3963976"/>
              <a:ext cx="588616" cy="994030"/>
            </a:xfrm>
            <a:prstGeom prst="rect">
              <a:avLst/>
            </a:prstGeom>
            <a:noFill/>
          </p:spPr>
          <p:txBody>
            <a:bodyPr wrap="none" rtlCol="0">
              <a:spAutoFit/>
            </a:bodyPr>
            <a:lstStyle/>
            <a:p>
              <a:r>
                <a:rPr lang="en-US" sz="3300" dirty="0">
                  <a:solidFill>
                    <a:srgbClr val="FFFF00"/>
                  </a:solidFill>
                  <a:latin typeface="Bahnschrift SemiBold Condensed" panose="020B0502040204020203" pitchFamily="34" charset="0"/>
                </a:rPr>
                <a:t>5</a:t>
              </a:r>
              <a:endParaRPr lang="en-US" sz="3300" dirty="0">
                <a:solidFill>
                  <a:srgbClr val="FFFF00"/>
                </a:solidFill>
                <a:latin typeface="Bahnschrift SemiBold Condensed" panose="020B0502040204020203" pitchFamily="34" charset="0"/>
              </a:endParaRPr>
            </a:p>
          </p:txBody>
        </p:sp>
        <p:sp>
          <p:nvSpPr>
            <p:cNvPr id="77" name="TextBox 76"/>
            <p:cNvSpPr txBox="1"/>
            <p:nvPr/>
          </p:nvSpPr>
          <p:spPr>
            <a:xfrm rot="10549765">
              <a:off x="4277133" y="4093277"/>
              <a:ext cx="572793" cy="994030"/>
            </a:xfrm>
            <a:prstGeom prst="rect">
              <a:avLst/>
            </a:prstGeom>
            <a:noFill/>
          </p:spPr>
          <p:txBody>
            <a:bodyPr wrap="none" rtlCol="0">
              <a:spAutoFit/>
            </a:bodyPr>
            <a:lstStyle/>
            <a:p>
              <a:r>
                <a:rPr lang="en-US" sz="3300" dirty="0">
                  <a:solidFill>
                    <a:srgbClr val="FFFF00"/>
                  </a:solidFill>
                  <a:latin typeface="Bahnschrift SemiBold Condensed" panose="020B0502040204020203" pitchFamily="34" charset="0"/>
                </a:rPr>
                <a:t>6</a:t>
              </a:r>
              <a:endParaRPr lang="en-US" sz="3300" dirty="0">
                <a:solidFill>
                  <a:srgbClr val="FFFF00"/>
                </a:solidFill>
                <a:latin typeface="Bahnschrift SemiBold Condensed" panose="020B0502040204020203" pitchFamily="34" charset="0"/>
              </a:endParaRPr>
            </a:p>
          </p:txBody>
        </p:sp>
        <p:sp>
          <p:nvSpPr>
            <p:cNvPr id="78" name="TextBox 77"/>
            <p:cNvSpPr txBox="1"/>
            <p:nvPr/>
          </p:nvSpPr>
          <p:spPr>
            <a:xfrm rot="12575343">
              <a:off x="3745501" y="4044550"/>
              <a:ext cx="570157" cy="994030"/>
            </a:xfrm>
            <a:prstGeom prst="rect">
              <a:avLst/>
            </a:prstGeom>
            <a:noFill/>
          </p:spPr>
          <p:txBody>
            <a:bodyPr wrap="none" rtlCol="0">
              <a:spAutoFit/>
            </a:bodyPr>
            <a:lstStyle/>
            <a:p>
              <a:r>
                <a:rPr lang="en-US" sz="3300" dirty="0">
                  <a:solidFill>
                    <a:srgbClr val="FFFF00"/>
                  </a:solidFill>
                  <a:latin typeface="Bahnschrift SemiBold Condensed" panose="020B0502040204020203" pitchFamily="34" charset="0"/>
                </a:rPr>
                <a:t>7</a:t>
              </a:r>
              <a:endParaRPr lang="en-US" sz="3300" dirty="0">
                <a:solidFill>
                  <a:srgbClr val="FFFF00"/>
                </a:solidFill>
                <a:latin typeface="Bahnschrift SemiBold Condensed" panose="020B0502040204020203" pitchFamily="34" charset="0"/>
              </a:endParaRPr>
            </a:p>
          </p:txBody>
        </p:sp>
        <p:sp>
          <p:nvSpPr>
            <p:cNvPr id="79" name="TextBox 78"/>
            <p:cNvSpPr txBox="1"/>
            <p:nvPr/>
          </p:nvSpPr>
          <p:spPr>
            <a:xfrm rot="14557895">
              <a:off x="3214930" y="3518264"/>
              <a:ext cx="682865" cy="987355"/>
            </a:xfrm>
            <a:prstGeom prst="rect">
              <a:avLst/>
            </a:prstGeom>
            <a:noFill/>
          </p:spPr>
          <p:txBody>
            <a:bodyPr wrap="none" rtlCol="0">
              <a:spAutoFit/>
            </a:bodyPr>
            <a:lstStyle/>
            <a:p>
              <a:r>
                <a:rPr lang="en-US" sz="3300" dirty="0">
                  <a:solidFill>
                    <a:srgbClr val="FF0000"/>
                  </a:solidFill>
                  <a:latin typeface="Bahnschrift SemiBold Condensed" panose="020B0502040204020203" pitchFamily="34" charset="0"/>
                </a:rPr>
                <a:t>8</a:t>
              </a:r>
              <a:endParaRPr lang="en-US" sz="3300" dirty="0">
                <a:solidFill>
                  <a:srgbClr val="FF0000"/>
                </a:solidFill>
                <a:latin typeface="Bahnschrift SemiBold Condensed" panose="020B0502040204020203" pitchFamily="34" charset="0"/>
              </a:endParaRPr>
            </a:p>
          </p:txBody>
        </p:sp>
        <p:sp>
          <p:nvSpPr>
            <p:cNvPr id="80" name="TextBox 79"/>
            <p:cNvSpPr txBox="1"/>
            <p:nvPr/>
          </p:nvSpPr>
          <p:spPr>
            <a:xfrm rot="15921208">
              <a:off x="3039338" y="2954955"/>
              <a:ext cx="682865" cy="987355"/>
            </a:xfrm>
            <a:prstGeom prst="rect">
              <a:avLst/>
            </a:prstGeom>
            <a:noFill/>
          </p:spPr>
          <p:txBody>
            <a:bodyPr wrap="none" rtlCol="0">
              <a:spAutoFit/>
            </a:bodyPr>
            <a:lstStyle/>
            <a:p>
              <a:r>
                <a:rPr lang="en-US" sz="3300" dirty="0">
                  <a:solidFill>
                    <a:srgbClr val="FF0000"/>
                  </a:solidFill>
                  <a:latin typeface="Bahnschrift SemiBold Condensed" panose="020B0502040204020203" pitchFamily="34" charset="0"/>
                </a:rPr>
                <a:t>9</a:t>
              </a:r>
              <a:endParaRPr lang="en-US" sz="3300" dirty="0">
                <a:solidFill>
                  <a:srgbClr val="FF0000"/>
                </a:solidFill>
                <a:latin typeface="Bahnschrift SemiBold Condensed" panose="020B0502040204020203" pitchFamily="34" charset="0"/>
              </a:endParaRPr>
            </a:p>
          </p:txBody>
        </p:sp>
        <p:sp>
          <p:nvSpPr>
            <p:cNvPr id="81" name="TextBox 80"/>
            <p:cNvSpPr txBox="1"/>
            <p:nvPr/>
          </p:nvSpPr>
          <p:spPr>
            <a:xfrm rot="18149403">
              <a:off x="2940972" y="2394982"/>
              <a:ext cx="1059875" cy="987355"/>
            </a:xfrm>
            <a:prstGeom prst="rect">
              <a:avLst/>
            </a:prstGeom>
            <a:noFill/>
          </p:spPr>
          <p:txBody>
            <a:bodyPr wrap="none" rtlCol="0">
              <a:spAutoFit/>
            </a:bodyPr>
            <a:lstStyle/>
            <a:p>
              <a:r>
                <a:rPr lang="en-US" sz="3300" dirty="0">
                  <a:solidFill>
                    <a:srgbClr val="FF0000"/>
                  </a:solidFill>
                  <a:latin typeface="Bahnschrift SemiBold Condensed" panose="020B0502040204020203" pitchFamily="34" charset="0"/>
                </a:rPr>
                <a:t>10</a:t>
              </a:r>
              <a:endParaRPr lang="en-US" sz="3300" dirty="0">
                <a:solidFill>
                  <a:srgbClr val="FF0000"/>
                </a:solidFill>
                <a:latin typeface="Bahnschrift SemiBold Condensed" panose="020B0502040204020203" pitchFamily="34" charset="0"/>
              </a:endParaRPr>
            </a:p>
          </p:txBody>
        </p:sp>
      </p:grpSp>
      <p:sp>
        <p:nvSpPr>
          <p:cNvPr id="82" name="AutoShape 5"/>
          <p:cNvSpPr>
            <a:spLocks noChangeArrowheads="1"/>
          </p:cNvSpPr>
          <p:nvPr/>
        </p:nvSpPr>
        <p:spPr bwMode="auto">
          <a:xfrm rot="10800000">
            <a:off x="4367577" y="12216"/>
            <a:ext cx="342900" cy="1324048"/>
          </a:xfrm>
          <a:prstGeom prst="flowChartExtract">
            <a:avLst/>
          </a:prstGeom>
          <a:gradFill rotWithShape="1">
            <a:gsLst>
              <a:gs pos="0">
                <a:srgbClr val="6A570A"/>
              </a:gs>
              <a:gs pos="50000">
                <a:srgbClr val="E4BD16"/>
              </a:gs>
              <a:gs pos="100000">
                <a:srgbClr val="6A570A"/>
              </a:gs>
            </a:gsLst>
            <a:lin ang="0" scaled="1"/>
          </a:gradFill>
          <a:ln w="25400">
            <a:solidFill>
              <a:schemeClr val="bg1"/>
            </a:solidFill>
            <a:miter lim="800000"/>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350">
              <a:solidFill>
                <a:srgbClr val="000000"/>
              </a:solidFill>
            </a:endParaRPr>
          </a:p>
        </p:txBody>
      </p:sp>
      <p:pic>
        <p:nvPicPr>
          <p:cNvPr id="3" name="Picture 2">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7500" y1="24897" x2="70300" y2="53601"/>
                        <a14:foregroundMark x1="58900" y1="27160" x2="84700" y2="33745"/>
                        <a14:foregroundMark x1="86100" y1="20473" x2="78200" y2="48457"/>
                        <a14:foregroundMark x1="53800" y1="48457" x2="84700" y2="47737"/>
                        <a14:foregroundMark x1="86800" y1="35905" x2="72500" y2="55144"/>
                        <a14:foregroundMark x1="87500" y1="38169" x2="83900" y2="49177"/>
                        <a14:foregroundMark x1="66700" y1="89815" x2="73200" y2="92695"/>
                        <a14:foregroundMark x1="81100" y1="72840" x2="94000" y2="84568"/>
                        <a14:foregroundMark x1="69600" y1="96399" x2="77500" y2="93416"/>
                        <a14:foregroundMark x1="86800" y1="75000" x2="95400" y2="83128"/>
                        <a14:foregroundMark x1="96100" y1="75720" x2="91100" y2="91975"/>
                        <a14:foregroundMark x1="86800" y1="23457" x2="84700" y2="37449"/>
                      </a14:backgroundRemoval>
                    </a14:imgEffect>
                  </a14:imgLayer>
                </a14:imgProps>
              </a:ext>
              <a:ext uri="{28A0092B-C50C-407E-A947-70E740481C1C}">
                <a14:useLocalDpi xmlns:a14="http://schemas.microsoft.com/office/drawing/2010/main" val="0"/>
              </a:ext>
            </a:extLst>
          </a:blip>
          <a:stretch>
            <a:fillRect/>
          </a:stretch>
        </p:blipFill>
        <p:spPr>
          <a:xfrm>
            <a:off x="2322387" y="4453196"/>
            <a:ext cx="730508" cy="710054"/>
          </a:xfrm>
          <a:prstGeom prst="rect">
            <a:avLst/>
          </a:prstGeom>
        </p:spPr>
      </p:pic>
      <p:pic>
        <p:nvPicPr>
          <p:cNvPr id="7" name="Picture 6">
            <a:hlinkClick r:id="rId9" action="ppaction://hlinksldjump"/>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97297"/>
                    </a14:imgEffect>
                  </a14:imgLayer>
                </a14:imgProps>
              </a:ext>
              <a:ext uri="{28A0092B-C50C-407E-A947-70E740481C1C}">
                <a14:useLocalDpi xmlns:a14="http://schemas.microsoft.com/office/drawing/2010/main" val="0"/>
              </a:ext>
            </a:extLst>
          </a:blip>
          <a:stretch>
            <a:fillRect/>
          </a:stretch>
        </p:blipFill>
        <p:spPr>
          <a:xfrm>
            <a:off x="417519" y="2677479"/>
            <a:ext cx="792956" cy="964406"/>
          </a:xfrm>
          <a:prstGeom prst="rect">
            <a:avLst/>
          </a:prstGeom>
        </p:spPr>
      </p:pic>
      <p:pic>
        <p:nvPicPr>
          <p:cNvPr id="10" name="Picture 9">
            <a:hlinkClick r:id="rId12" action="ppaction://hlinksldjump"/>
          </p:cNvPr>
          <p:cNvPicPr>
            <a:picLocks noChangeAspect="1"/>
          </p:cNvPicPr>
          <p:nvPr/>
        </p:nvPicPr>
        <p:blipFill>
          <a:blip r:embed="rId13">
            <a:extLst>
              <a:ext uri="{BEBA8EAE-BF5A-486C-A8C5-ECC9F3942E4B}">
                <a14:imgProps xmlns:a14="http://schemas.microsoft.com/office/drawing/2010/main">
                  <a14:imgLayer r:embed="rId14">
                    <a14:imgEffect>
                      <a14:backgroundRemoval t="0" b="99355" l="0" r="98305"/>
                    </a14:imgEffect>
                  </a14:imgLayer>
                </a14:imgProps>
              </a:ext>
              <a:ext uri="{28A0092B-C50C-407E-A947-70E740481C1C}">
                <a14:useLocalDpi xmlns:a14="http://schemas.microsoft.com/office/drawing/2010/main" val="0"/>
              </a:ext>
            </a:extLst>
          </a:blip>
          <a:stretch>
            <a:fillRect/>
          </a:stretch>
        </p:blipFill>
        <p:spPr>
          <a:xfrm>
            <a:off x="837325" y="3866625"/>
            <a:ext cx="546124" cy="717366"/>
          </a:xfrm>
          <a:prstGeom prst="rect">
            <a:avLst/>
          </a:prstGeom>
        </p:spPr>
      </p:pic>
      <p:pic>
        <p:nvPicPr>
          <p:cNvPr id="11" name="Picture 10">
            <a:hlinkClick r:id="rId15" action="ppaction://hlinksldjump"/>
          </p:cNvPr>
          <p:cNvPicPr>
            <a:picLocks noChangeAspect="1"/>
          </p:cNvPicPr>
          <p:nvPr/>
        </p:nvPicPr>
        <p:blipFill>
          <a:blip r:embed="rId16">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821614" y="4198356"/>
            <a:ext cx="719474" cy="888393"/>
          </a:xfrm>
          <a:prstGeom prst="rect">
            <a:avLst/>
          </a:prstGeom>
        </p:spPr>
      </p:pic>
      <p:pic>
        <p:nvPicPr>
          <p:cNvPr id="12" name="Picture 11">
            <a:hlinkClick r:id="rId18" action="ppaction://hlinksldjump"/>
          </p:cNvPr>
          <p:cNvPicPr>
            <a:picLocks noChangeAspect="1"/>
          </p:cNvPicPr>
          <p:nvPr/>
        </p:nvPicPr>
        <p:blipFill>
          <a:blip r:embed="rId19">
            <a:extLst>
              <a:ext uri="{BEBA8EAE-BF5A-486C-A8C5-ECC9F3942E4B}">
                <a14:imgProps xmlns:a14="http://schemas.microsoft.com/office/drawing/2010/main">
                  <a14:imgLayer r:embed="rId20">
                    <a14:imgEffect>
                      <a14:backgroundRemoval t="0" b="100000" l="0" r="100000">
                        <a14:foregroundMark x1="71429" y1="46584" x2="44643" y2="83230"/>
                        <a14:foregroundMark x1="67857" y1="86335" x2="74107" y2="86335"/>
                        <a14:foregroundMark x1="47321" y1="87578" x2="40179" y2="87578"/>
                        <a14:foregroundMark x1="61607" y1="43478" x2="51786" y2="60870"/>
                      </a14:backgroundRemoval>
                    </a14:imgEffect>
                  </a14:imgLayer>
                </a14:imgProps>
              </a:ext>
              <a:ext uri="{28A0092B-C50C-407E-A947-70E740481C1C}">
                <a14:useLocalDpi xmlns:a14="http://schemas.microsoft.com/office/drawing/2010/main" val="0"/>
              </a:ext>
            </a:extLst>
          </a:blip>
          <a:stretch>
            <a:fillRect/>
          </a:stretch>
        </p:blipFill>
        <p:spPr>
          <a:xfrm>
            <a:off x="4771826" y="4377744"/>
            <a:ext cx="692638" cy="995667"/>
          </a:xfrm>
          <a:prstGeom prst="rect">
            <a:avLst/>
          </a:prstGeom>
        </p:spPr>
      </p:pic>
      <p:pic>
        <p:nvPicPr>
          <p:cNvPr id="13" name="Picture 12">
            <a:hlinkClick r:id="rId21" action="ppaction://hlinksldjump"/>
          </p:cNvPr>
          <p:cNvPicPr>
            <a:picLocks noChangeAspect="1"/>
          </p:cNvPicPr>
          <p:nvPr/>
        </p:nvPicPr>
        <p:blipFill>
          <a:blip r:embed="rId22">
            <a:extLst>
              <a:ext uri="{BEBA8EAE-BF5A-486C-A8C5-ECC9F3942E4B}">
                <a14:imgProps xmlns:a14="http://schemas.microsoft.com/office/drawing/2010/main">
                  <a14:imgLayer r:embed="rId2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888456" y="2834829"/>
            <a:ext cx="793374" cy="915881"/>
          </a:xfrm>
          <a:prstGeom prst="rect">
            <a:avLst/>
          </a:prstGeom>
        </p:spPr>
      </p:pic>
      <p:pic>
        <p:nvPicPr>
          <p:cNvPr id="34" name="Picture 2" descr="2009_october_calendar_0910jij">
            <a:hlinkClick r:id="rId24" action="ppaction://hlinksldjump"/>
          </p:cNvPr>
          <p:cNvPicPr>
            <a:picLocks noChangeAspect="1" noChangeArrowheads="1"/>
          </p:cNvPicPr>
          <p:nvPr/>
        </p:nvPicPr>
        <p:blipFill rotWithShape="1">
          <a:blip r:embed="rId25" cstate="print">
            <a:extLst>
              <a:ext uri="{28A0092B-C50C-407E-A947-70E740481C1C}">
                <a14:useLocalDpi xmlns:a14="http://schemas.microsoft.com/office/drawing/2010/main" val="0"/>
              </a:ext>
            </a:extLst>
          </a:blip>
          <a:srcRect l="74959" t="52016" r="1708" b="9465"/>
          <a:stretch>
            <a:fillRect/>
          </a:stretch>
        </p:blipFill>
        <p:spPr bwMode="auto">
          <a:xfrm>
            <a:off x="792190" y="-18943"/>
            <a:ext cx="671184" cy="83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7"/>
                                        </p:tgtEl>
                                        <p:attrNameLst>
                                          <p:attrName>r</p:attrName>
                                        </p:attrNameLst>
                                      </p:cBhvr>
                                    </p:animRot>
                                    <p:animRot by="-240000">
                                      <p:cBhvr>
                                        <p:cTn id="7" dur="600" fill="hold">
                                          <p:stCondLst>
                                            <p:cond delay="600"/>
                                          </p:stCondLst>
                                        </p:cTn>
                                        <p:tgtEl>
                                          <p:spTgt spid="7"/>
                                        </p:tgtEl>
                                        <p:attrNameLst>
                                          <p:attrName>r</p:attrName>
                                        </p:attrNameLst>
                                      </p:cBhvr>
                                    </p:animRot>
                                    <p:animRot by="240000">
                                      <p:cBhvr>
                                        <p:cTn id="8" dur="600" fill="hold">
                                          <p:stCondLst>
                                            <p:cond delay="1200"/>
                                          </p:stCondLst>
                                        </p:cTn>
                                        <p:tgtEl>
                                          <p:spTgt spid="7"/>
                                        </p:tgtEl>
                                        <p:attrNameLst>
                                          <p:attrName>r</p:attrName>
                                        </p:attrNameLst>
                                      </p:cBhvr>
                                    </p:animRot>
                                    <p:animRot by="-240000">
                                      <p:cBhvr>
                                        <p:cTn id="9" dur="600" fill="hold">
                                          <p:stCondLst>
                                            <p:cond delay="1800"/>
                                          </p:stCondLst>
                                        </p:cTn>
                                        <p:tgtEl>
                                          <p:spTgt spid="7"/>
                                        </p:tgtEl>
                                        <p:attrNameLst>
                                          <p:attrName>r</p:attrName>
                                        </p:attrNameLst>
                                      </p:cBhvr>
                                    </p:animRot>
                                    <p:animRot by="120000">
                                      <p:cBhvr>
                                        <p:cTn id="10" dur="600" fill="hold">
                                          <p:stCondLst>
                                            <p:cond delay="2400"/>
                                          </p:stCondLst>
                                        </p:cTn>
                                        <p:tgtEl>
                                          <p:spTgt spid="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3"/>
                                        </p:tgtEl>
                                        <p:attrNameLst>
                                          <p:attrName>r</p:attrName>
                                        </p:attrNameLst>
                                      </p:cBhvr>
                                    </p:animRot>
                                    <p:animRot by="-240000">
                                      <p:cBhvr>
                                        <p:cTn id="13" dur="600" fill="hold">
                                          <p:stCondLst>
                                            <p:cond delay="600"/>
                                          </p:stCondLst>
                                        </p:cTn>
                                        <p:tgtEl>
                                          <p:spTgt spid="13"/>
                                        </p:tgtEl>
                                        <p:attrNameLst>
                                          <p:attrName>r</p:attrName>
                                        </p:attrNameLst>
                                      </p:cBhvr>
                                    </p:animRot>
                                    <p:animRot by="240000">
                                      <p:cBhvr>
                                        <p:cTn id="14" dur="600" fill="hold">
                                          <p:stCondLst>
                                            <p:cond delay="1200"/>
                                          </p:stCondLst>
                                        </p:cTn>
                                        <p:tgtEl>
                                          <p:spTgt spid="13"/>
                                        </p:tgtEl>
                                        <p:attrNameLst>
                                          <p:attrName>r</p:attrName>
                                        </p:attrNameLst>
                                      </p:cBhvr>
                                    </p:animRot>
                                    <p:animRot by="-240000">
                                      <p:cBhvr>
                                        <p:cTn id="15" dur="600" fill="hold">
                                          <p:stCondLst>
                                            <p:cond delay="1800"/>
                                          </p:stCondLst>
                                        </p:cTn>
                                        <p:tgtEl>
                                          <p:spTgt spid="13"/>
                                        </p:tgtEl>
                                        <p:attrNameLst>
                                          <p:attrName>r</p:attrName>
                                        </p:attrNameLst>
                                      </p:cBhvr>
                                    </p:animRot>
                                    <p:animRot by="120000">
                                      <p:cBhvr>
                                        <p:cTn id="16" dur="600" fill="hold">
                                          <p:stCondLst>
                                            <p:cond delay="2400"/>
                                          </p:stCondLst>
                                        </p:cTn>
                                        <p:tgtEl>
                                          <p:spTgt spid="13"/>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2"/>
                                        </p:tgtEl>
                                        <p:attrNameLst>
                                          <p:attrName>r</p:attrName>
                                        </p:attrNameLst>
                                      </p:cBhvr>
                                    </p:animRot>
                                    <p:animRot by="-240000">
                                      <p:cBhvr>
                                        <p:cTn id="19" dur="600" fill="hold">
                                          <p:stCondLst>
                                            <p:cond delay="600"/>
                                          </p:stCondLst>
                                        </p:cTn>
                                        <p:tgtEl>
                                          <p:spTgt spid="12"/>
                                        </p:tgtEl>
                                        <p:attrNameLst>
                                          <p:attrName>r</p:attrName>
                                        </p:attrNameLst>
                                      </p:cBhvr>
                                    </p:animRot>
                                    <p:animRot by="240000">
                                      <p:cBhvr>
                                        <p:cTn id="20" dur="600" fill="hold">
                                          <p:stCondLst>
                                            <p:cond delay="1200"/>
                                          </p:stCondLst>
                                        </p:cTn>
                                        <p:tgtEl>
                                          <p:spTgt spid="12"/>
                                        </p:tgtEl>
                                        <p:attrNameLst>
                                          <p:attrName>r</p:attrName>
                                        </p:attrNameLst>
                                      </p:cBhvr>
                                    </p:animRot>
                                    <p:animRot by="-240000">
                                      <p:cBhvr>
                                        <p:cTn id="21" dur="600" fill="hold">
                                          <p:stCondLst>
                                            <p:cond delay="1800"/>
                                          </p:stCondLst>
                                        </p:cTn>
                                        <p:tgtEl>
                                          <p:spTgt spid="12"/>
                                        </p:tgtEl>
                                        <p:attrNameLst>
                                          <p:attrName>r</p:attrName>
                                        </p:attrNameLst>
                                      </p:cBhvr>
                                    </p:animRot>
                                    <p:animRot by="120000">
                                      <p:cBhvr>
                                        <p:cTn id="22" dur="600" fill="hold">
                                          <p:stCondLst>
                                            <p:cond delay="2400"/>
                                          </p:stCondLst>
                                        </p:cTn>
                                        <p:tgtEl>
                                          <p:spTgt spid="12"/>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
                                        </p:tgtEl>
                                        <p:attrNameLst>
                                          <p:attrName>r</p:attrName>
                                        </p:attrNameLst>
                                      </p:cBhvr>
                                    </p:animRot>
                                    <p:animRot by="-240000">
                                      <p:cBhvr>
                                        <p:cTn id="25" dur="600" fill="hold">
                                          <p:stCondLst>
                                            <p:cond delay="600"/>
                                          </p:stCondLst>
                                        </p:cTn>
                                        <p:tgtEl>
                                          <p:spTgt spid="3"/>
                                        </p:tgtEl>
                                        <p:attrNameLst>
                                          <p:attrName>r</p:attrName>
                                        </p:attrNameLst>
                                      </p:cBhvr>
                                    </p:animRot>
                                    <p:animRot by="240000">
                                      <p:cBhvr>
                                        <p:cTn id="26" dur="600" fill="hold">
                                          <p:stCondLst>
                                            <p:cond delay="1200"/>
                                          </p:stCondLst>
                                        </p:cTn>
                                        <p:tgtEl>
                                          <p:spTgt spid="3"/>
                                        </p:tgtEl>
                                        <p:attrNameLst>
                                          <p:attrName>r</p:attrName>
                                        </p:attrNameLst>
                                      </p:cBhvr>
                                    </p:animRot>
                                    <p:animRot by="-240000">
                                      <p:cBhvr>
                                        <p:cTn id="27" dur="600" fill="hold">
                                          <p:stCondLst>
                                            <p:cond delay="1800"/>
                                          </p:stCondLst>
                                        </p:cTn>
                                        <p:tgtEl>
                                          <p:spTgt spid="3"/>
                                        </p:tgtEl>
                                        <p:attrNameLst>
                                          <p:attrName>r</p:attrName>
                                        </p:attrNameLst>
                                      </p:cBhvr>
                                    </p:animRot>
                                    <p:animRot by="120000">
                                      <p:cBhvr>
                                        <p:cTn id="28" dur="600" fill="hold">
                                          <p:stCondLst>
                                            <p:cond delay="2400"/>
                                          </p:stCondLst>
                                        </p:cTn>
                                        <p:tgtEl>
                                          <p:spTgt spid="3"/>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11"/>
                                        </p:tgtEl>
                                        <p:attrNameLst>
                                          <p:attrName>r</p:attrName>
                                        </p:attrNameLst>
                                      </p:cBhvr>
                                    </p:animRot>
                                    <p:animRot by="-240000">
                                      <p:cBhvr>
                                        <p:cTn id="31" dur="600" fill="hold">
                                          <p:stCondLst>
                                            <p:cond delay="600"/>
                                          </p:stCondLst>
                                        </p:cTn>
                                        <p:tgtEl>
                                          <p:spTgt spid="11"/>
                                        </p:tgtEl>
                                        <p:attrNameLst>
                                          <p:attrName>r</p:attrName>
                                        </p:attrNameLst>
                                      </p:cBhvr>
                                    </p:animRot>
                                    <p:animRot by="240000">
                                      <p:cBhvr>
                                        <p:cTn id="32" dur="600" fill="hold">
                                          <p:stCondLst>
                                            <p:cond delay="1200"/>
                                          </p:stCondLst>
                                        </p:cTn>
                                        <p:tgtEl>
                                          <p:spTgt spid="11"/>
                                        </p:tgtEl>
                                        <p:attrNameLst>
                                          <p:attrName>r</p:attrName>
                                        </p:attrNameLst>
                                      </p:cBhvr>
                                    </p:animRot>
                                    <p:animRot by="-240000">
                                      <p:cBhvr>
                                        <p:cTn id="33" dur="600" fill="hold">
                                          <p:stCondLst>
                                            <p:cond delay="1800"/>
                                          </p:stCondLst>
                                        </p:cTn>
                                        <p:tgtEl>
                                          <p:spTgt spid="11"/>
                                        </p:tgtEl>
                                        <p:attrNameLst>
                                          <p:attrName>r</p:attrName>
                                        </p:attrNameLst>
                                      </p:cBhvr>
                                    </p:animRot>
                                    <p:animRot by="120000">
                                      <p:cBhvr>
                                        <p:cTn id="34" dur="600" fill="hold">
                                          <p:stCondLst>
                                            <p:cond delay="2400"/>
                                          </p:stCondLst>
                                        </p:cTn>
                                        <p:tgtEl>
                                          <p:spTgt spid="11"/>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300" fill="hold">
                                          <p:stCondLst>
                                            <p:cond delay="0"/>
                                          </p:stCondLst>
                                        </p:cTn>
                                        <p:tgtEl>
                                          <p:spTgt spid="10"/>
                                        </p:tgtEl>
                                        <p:attrNameLst>
                                          <p:attrName>r</p:attrName>
                                        </p:attrNameLst>
                                      </p:cBhvr>
                                    </p:animRot>
                                    <p:animRot by="-240000">
                                      <p:cBhvr>
                                        <p:cTn id="37" dur="600" fill="hold">
                                          <p:stCondLst>
                                            <p:cond delay="600"/>
                                          </p:stCondLst>
                                        </p:cTn>
                                        <p:tgtEl>
                                          <p:spTgt spid="10"/>
                                        </p:tgtEl>
                                        <p:attrNameLst>
                                          <p:attrName>r</p:attrName>
                                        </p:attrNameLst>
                                      </p:cBhvr>
                                    </p:animRot>
                                    <p:animRot by="240000">
                                      <p:cBhvr>
                                        <p:cTn id="38" dur="600" fill="hold">
                                          <p:stCondLst>
                                            <p:cond delay="1200"/>
                                          </p:stCondLst>
                                        </p:cTn>
                                        <p:tgtEl>
                                          <p:spTgt spid="10"/>
                                        </p:tgtEl>
                                        <p:attrNameLst>
                                          <p:attrName>r</p:attrName>
                                        </p:attrNameLst>
                                      </p:cBhvr>
                                    </p:animRot>
                                    <p:animRot by="-240000">
                                      <p:cBhvr>
                                        <p:cTn id="39" dur="600" fill="hold">
                                          <p:stCondLst>
                                            <p:cond delay="1800"/>
                                          </p:stCondLst>
                                        </p:cTn>
                                        <p:tgtEl>
                                          <p:spTgt spid="10"/>
                                        </p:tgtEl>
                                        <p:attrNameLst>
                                          <p:attrName>r</p:attrName>
                                        </p:attrNameLst>
                                      </p:cBhvr>
                                    </p:animRot>
                                    <p:animRot by="120000">
                                      <p:cBhvr>
                                        <p:cTn id="40" dur="600" fill="hold">
                                          <p:stCondLst>
                                            <p:cond delay="24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68"/>
                    </p:tgtEl>
                  </p:cond>
                </p:stCondLst>
                <p:endSync evt="end" delay="0">
                  <p:rtn val="all"/>
                </p:endSync>
                <p:childTnLst>
                  <p:par>
                    <p:cTn id="42" fill="hold">
                      <p:stCondLst>
                        <p:cond delay="0"/>
                      </p:stCondLst>
                      <p:childTnLst>
                        <p:par>
                          <p:cTn id="43" fill="hold">
                            <p:stCondLst>
                              <p:cond delay="0"/>
                            </p:stCondLst>
                            <p:childTnLst>
                              <p:par>
                                <p:cTn id="44" presetID="8" presetClass="emph" presetSubtype="0" repeatCount="indefinite" fill="hold" nodeType="clickEffect">
                                  <p:stCondLst>
                                    <p:cond delay="0"/>
                                  </p:stCondLst>
                                  <p:childTnLst>
                                    <p:animRot by="21600000">
                                      <p:cBhvr>
                                        <p:cTn id="45" dur="1000" fill="hold"/>
                                        <p:tgtEl>
                                          <p:spTgt spid="68"/>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68"/>
                                        </p:tgtEl>
                                        <p:attrNameLst>
                                          <p:attrName>style.visibility</p:attrName>
                                        </p:attrNameLst>
                                      </p:cBhvr>
                                      <p:to>
                                        <p:strVal val="visible"/>
                                      </p:to>
                                    </p:set>
                                  </p:childTnLst>
                                </p:cTn>
                              </p:par>
                            </p:childTnLst>
                          </p:cTn>
                        </p:par>
                      </p:childTnLst>
                    </p:cTn>
                  </p:par>
                </p:childTnLst>
              </p:cTn>
              <p:nextCondLst>
                <p:cond evt="onClick" delay="0">
                  <p:tgtEl>
                    <p:spTgt spid="68"/>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65" restart="whenNotActive" fill="hold" evtFilter="cancelBubble" nodeType="interactiveSeq">
                <p:stCondLst>
                  <p:cond evt="onClick" delay="0">
                    <p:tgtEl>
                      <p:spTgt spid="3"/>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70" restart="whenNotActive" fill="hold" evtFilter="cancelBubble" nodeType="interactiveSeq">
                <p:stCondLst>
                  <p:cond evt="onClick" delay="0">
                    <p:tgtEl>
                      <p:spTgt spid="11"/>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0"/>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30" name="Picture 6" descr="Káº¿t quáº£ hÃ¬nh áº£nh cho ÄÃ 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01339" y="2984015"/>
            <a:ext cx="3282595" cy="10531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ình ảnh có liên qua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693505" y="0"/>
            <a:ext cx="7322581" cy="474063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1256665" y="587375"/>
            <a:ext cx="6337300" cy="3784600"/>
          </a:xfrm>
          <a:prstGeom prst="rect">
            <a:avLst/>
          </a:prstGeom>
          <a:noFill/>
        </p:spPr>
        <p:txBody>
          <a:bodyPr wrap="square" rtlCol="0">
            <a:spAutoFit/>
          </a:bodyPr>
          <a:lstStyle/>
          <a:p>
            <a:r>
              <a:rPr lang="vi-VN" sz="2400" b="1" dirty="0">
                <a:solidFill>
                  <a:schemeClr val="bg1"/>
                </a:solidFill>
                <a:latin typeface="Calibri" panose="020F0502020204030204" pitchFamily="34" charset="0"/>
                <a:cs typeface="Calibri" panose="020F0502020204030204" pitchFamily="34" charset="0"/>
              </a:rPr>
              <a:t>Câu 1:</a:t>
            </a:r>
            <a:r>
              <a:rPr lang="vi-VN" sz="2400" dirty="0">
                <a:solidFill>
                  <a:schemeClr val="bg1"/>
                </a:solidFill>
                <a:latin typeface="Calibri" panose="020F0502020204030204" pitchFamily="34" charset="0"/>
                <a:cs typeface="Calibri" panose="020F0502020204030204" pitchFamily="34" charset="0"/>
              </a:rPr>
              <a:t> Sự sinh trưởng của quần thể vi sinh vật được đánh giá thông qua:</a:t>
            </a:r>
            <a:endParaRPr lang="en-US" sz="2400" dirty="0">
              <a:solidFill>
                <a:schemeClr val="bg1"/>
              </a:solidFill>
              <a:latin typeface="Calibri" panose="020F0502020204030204" pitchFamily="34" charset="0"/>
              <a:cs typeface="Calibri" panose="020F0502020204030204" pitchFamily="34" charset="0"/>
            </a:endParaRPr>
          </a:p>
          <a:p>
            <a:r>
              <a:rPr lang="vi-VN" sz="2400" dirty="0">
                <a:solidFill>
                  <a:schemeClr val="bg1"/>
                </a:solidFill>
                <a:latin typeface="Calibri" panose="020F0502020204030204" pitchFamily="34" charset="0"/>
                <a:cs typeface="Calibri" panose="020F0502020204030204" pitchFamily="34" charset="0"/>
              </a:rPr>
              <a:t>A. Sự tăng lên về số lượng tế bào của quần thể</a:t>
            </a:r>
            <a:endParaRPr lang="en-US" sz="2400" dirty="0">
              <a:solidFill>
                <a:schemeClr val="bg1"/>
              </a:solidFill>
              <a:latin typeface="Calibri" panose="020F0502020204030204" pitchFamily="34" charset="0"/>
              <a:cs typeface="Calibri" panose="020F0502020204030204" pitchFamily="34" charset="0"/>
            </a:endParaRPr>
          </a:p>
          <a:p>
            <a:r>
              <a:rPr lang="vi-VN" sz="2400" dirty="0">
                <a:solidFill>
                  <a:schemeClr val="bg1"/>
                </a:solidFill>
                <a:latin typeface="Calibri" panose="020F0502020204030204" pitchFamily="34" charset="0"/>
                <a:cs typeface="Calibri" panose="020F0502020204030204" pitchFamily="34" charset="0"/>
              </a:rPr>
              <a:t>B. Sự tăng lên về kích thước của từng tế bào trong quần thể</a:t>
            </a:r>
            <a:endParaRPr lang="en-US" sz="2400" dirty="0">
              <a:solidFill>
                <a:schemeClr val="bg1"/>
              </a:solidFill>
              <a:latin typeface="Calibri" panose="020F0502020204030204" pitchFamily="34" charset="0"/>
              <a:cs typeface="Calibri" panose="020F0502020204030204" pitchFamily="34" charset="0"/>
            </a:endParaRPr>
          </a:p>
          <a:p>
            <a:r>
              <a:rPr lang="vi-VN" sz="2400" dirty="0">
                <a:solidFill>
                  <a:schemeClr val="bg1"/>
                </a:solidFill>
                <a:latin typeface="Calibri" panose="020F0502020204030204" pitchFamily="34" charset="0"/>
                <a:cs typeface="Calibri" panose="020F0502020204030204" pitchFamily="34" charset="0"/>
              </a:rPr>
              <a:t>C. Sự tăng lên về khối lượng của từng tế bào trong quần thể</a:t>
            </a:r>
            <a:endParaRPr lang="en-US" sz="2400" dirty="0">
              <a:solidFill>
                <a:schemeClr val="bg1"/>
              </a:solidFill>
              <a:latin typeface="Calibri" panose="020F0502020204030204" pitchFamily="34" charset="0"/>
              <a:cs typeface="Calibri" panose="020F0502020204030204" pitchFamily="34" charset="0"/>
            </a:endParaRPr>
          </a:p>
          <a:p>
            <a:r>
              <a:rPr lang="vi-VN" sz="2400" dirty="0">
                <a:solidFill>
                  <a:schemeClr val="bg1"/>
                </a:solidFill>
                <a:latin typeface="Calibri" panose="020F0502020204030204" pitchFamily="34" charset="0"/>
                <a:cs typeface="Calibri" panose="020F0502020204030204" pitchFamily="34" charset="0"/>
              </a:rPr>
              <a:t>D. Sự tăng lên về cả kích thước và khối lượng của từng tế bào trong quần thể</a:t>
            </a:r>
            <a:endParaRPr lang="en-US" sz="2400" dirty="0">
              <a:solidFill>
                <a:schemeClr val="bg1"/>
              </a:solidFill>
              <a:latin typeface="Calibri" panose="020F0502020204030204" pitchFamily="34" charset="0"/>
              <a:cs typeface="Calibri" panose="020F0502020204030204" pitchFamily="34" charset="0"/>
            </a:endParaRPr>
          </a:p>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36" name="TextBox 35"/>
          <p:cNvSpPr txBox="1"/>
          <p:nvPr/>
        </p:nvSpPr>
        <p:spPr>
          <a:xfrm>
            <a:off x="3382319" y="3562350"/>
            <a:ext cx="4421015" cy="553998"/>
          </a:xfrm>
          <a:prstGeom prst="rect">
            <a:avLst/>
          </a:prstGeom>
          <a:noFill/>
        </p:spPr>
        <p:txBody>
          <a:bodyPr wrap="square" rtlCol="0">
            <a:spAutoFit/>
          </a:bodyPr>
          <a:lstStyle/>
          <a:p>
            <a:pPr algn="ctr"/>
            <a:r>
              <a:rPr lang="en-US" sz="3000" b="1" dirty="0">
                <a:solidFill>
                  <a:schemeClr val="accent6"/>
                </a:solidFill>
              </a:rPr>
              <a:t>ĐÁP ÁN: A</a:t>
            </a:r>
            <a:endParaRPr lang="en-US" sz="3000" b="1" dirty="0">
              <a:solidFill>
                <a:schemeClr val="accent6"/>
              </a:solidFill>
            </a:endParaRPr>
          </a:p>
        </p:txBody>
      </p:sp>
      <p:pic>
        <p:nvPicPr>
          <p:cNvPr id="37" name="Picture 36">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97297"/>
                    </a14:imgEffect>
                  </a14:imgLayer>
                </a14:imgProps>
              </a:ext>
              <a:ext uri="{28A0092B-C50C-407E-A947-70E740481C1C}">
                <a14:useLocalDpi xmlns:a14="http://schemas.microsoft.com/office/drawing/2010/main" val="0"/>
              </a:ext>
            </a:extLst>
          </a:blip>
          <a:stretch>
            <a:fillRect/>
          </a:stretch>
        </p:blipFill>
        <p:spPr>
          <a:xfrm>
            <a:off x="6524322" y="3315926"/>
            <a:ext cx="1660552" cy="2019590"/>
          </a:xfrm>
          <a:prstGeom prst="rect">
            <a:avLst/>
          </a:prstGeom>
        </p:spPr>
      </p:pic>
      <p:pic>
        <p:nvPicPr>
          <p:cNvPr id="10" name="Picture 6" descr="Káº¿t quáº£ hÃ¬nh áº£nh cho ÄÃ 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375" y="0"/>
            <a:ext cx="4465320" cy="66230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Káº¿t quáº£ hÃ¬nh áº£nh cho ÄÃ 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1346835" y="1346200"/>
            <a:ext cx="3560445" cy="812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Digit 30"/>
          <p:cNvPicPr>
            <a:picLocks noChangeAspect="1" noChangeArrowheads="1" noCrop="1"/>
          </p:cNvPicPr>
          <p:nvPr/>
        </p:nvPicPr>
        <p:blipFill>
          <a:blip r:embed="rId8"/>
          <a:srcRect/>
          <a:stretch>
            <a:fillRect/>
          </a:stretch>
        </p:blipFill>
        <p:spPr bwMode="auto">
          <a:xfrm>
            <a:off x="193592" y="4041469"/>
            <a:ext cx="1639290" cy="90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32" presetClass="emph" presetSubtype="0" repeatCount="indefinite" fill="hold" nodeType="clickEffect">
                                  <p:stCondLst>
                                    <p:cond delay="0"/>
                                  </p:stCondLst>
                                  <p:childTnLst>
                                    <p:animRot by="120000">
                                      <p:cBhvr>
                                        <p:cTn id="16" dur="300" fill="hold">
                                          <p:stCondLst>
                                            <p:cond delay="0"/>
                                          </p:stCondLst>
                                        </p:cTn>
                                        <p:tgtEl>
                                          <p:spTgt spid="37"/>
                                        </p:tgtEl>
                                        <p:attrNameLst>
                                          <p:attrName>r</p:attrName>
                                        </p:attrNameLst>
                                      </p:cBhvr>
                                    </p:animRot>
                                    <p:animRot by="-240000">
                                      <p:cBhvr>
                                        <p:cTn id="17" dur="600" fill="hold">
                                          <p:stCondLst>
                                            <p:cond delay="600"/>
                                          </p:stCondLst>
                                        </p:cTn>
                                        <p:tgtEl>
                                          <p:spTgt spid="37"/>
                                        </p:tgtEl>
                                        <p:attrNameLst>
                                          <p:attrName>r</p:attrName>
                                        </p:attrNameLst>
                                      </p:cBhvr>
                                    </p:animRot>
                                    <p:animRot by="240000">
                                      <p:cBhvr>
                                        <p:cTn id="18" dur="600" fill="hold">
                                          <p:stCondLst>
                                            <p:cond delay="1200"/>
                                          </p:stCondLst>
                                        </p:cTn>
                                        <p:tgtEl>
                                          <p:spTgt spid="37"/>
                                        </p:tgtEl>
                                        <p:attrNameLst>
                                          <p:attrName>r</p:attrName>
                                        </p:attrNameLst>
                                      </p:cBhvr>
                                    </p:animRot>
                                    <p:animRot by="-240000">
                                      <p:cBhvr>
                                        <p:cTn id="19" dur="600" fill="hold">
                                          <p:stCondLst>
                                            <p:cond delay="1800"/>
                                          </p:stCondLst>
                                        </p:cTn>
                                        <p:tgtEl>
                                          <p:spTgt spid="37"/>
                                        </p:tgtEl>
                                        <p:attrNameLst>
                                          <p:attrName>r</p:attrName>
                                        </p:attrNameLst>
                                      </p:cBhvr>
                                    </p:animRot>
                                    <p:animRot by="120000">
                                      <p:cBhvr>
                                        <p:cTn id="20" dur="600" fill="hold">
                                          <p:stCondLst>
                                            <p:cond delay="2400"/>
                                          </p:stCondLst>
                                        </p:cTn>
                                        <p:tgtEl>
                                          <p:spTgt spid="3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31" presetClass="exit" presetSubtype="0" fill="hold" nodeType="clickEffect">
                                  <p:stCondLst>
                                    <p:cond delay="0"/>
                                  </p:stCondLst>
                                  <p:iterate type="lt">
                                    <p:tmPct val="5000"/>
                                  </p:iterate>
                                  <p:childTnLst>
                                    <p:anim calcmode="lin" valueType="num">
                                      <p:cBhvr>
                                        <p:cTn id="24" dur="1000"/>
                                        <p:tgtEl>
                                          <p:spTgt spid="12"/>
                                        </p:tgtEl>
                                        <p:attrNameLst>
                                          <p:attrName>ppt_w</p:attrName>
                                        </p:attrNameLst>
                                      </p:cBhvr>
                                      <p:tavLst>
                                        <p:tav tm="0">
                                          <p:val>
                                            <p:strVal val="ppt_w"/>
                                          </p:val>
                                        </p:tav>
                                        <p:tav tm="100000">
                                          <p:val>
                                            <p:fltVal val="0"/>
                                          </p:val>
                                        </p:tav>
                                      </p:tavLst>
                                    </p:anim>
                                    <p:anim calcmode="lin" valueType="num">
                                      <p:cBhvr>
                                        <p:cTn id="25" dur="1000"/>
                                        <p:tgtEl>
                                          <p:spTgt spid="12"/>
                                        </p:tgtEl>
                                        <p:attrNameLst>
                                          <p:attrName>ppt_h</p:attrName>
                                        </p:attrNameLst>
                                      </p:cBhvr>
                                      <p:tavLst>
                                        <p:tav tm="0">
                                          <p:val>
                                            <p:strVal val="ppt_h"/>
                                          </p:val>
                                        </p:tav>
                                        <p:tav tm="100000">
                                          <p:val>
                                            <p:fltVal val="0"/>
                                          </p:val>
                                        </p:tav>
                                      </p:tavLst>
                                    </p:anim>
                                    <p:anim calcmode="lin" valueType="num">
                                      <p:cBhvr>
                                        <p:cTn id="26" dur="1000"/>
                                        <p:tgtEl>
                                          <p:spTgt spid="12"/>
                                        </p:tgtEl>
                                        <p:attrNameLst>
                                          <p:attrName>style.rotation</p:attrName>
                                        </p:attrNameLst>
                                      </p:cBhvr>
                                      <p:tavLst>
                                        <p:tav tm="0">
                                          <p:val>
                                            <p:fltVal val="0"/>
                                          </p:val>
                                        </p:tav>
                                        <p:tav tm="100000">
                                          <p:val>
                                            <p:fltVal val="90"/>
                                          </p:val>
                                        </p:tav>
                                      </p:tavLst>
                                    </p:anim>
                                    <p:animEffect transition="out" filter="fade">
                                      <p:cBhvr>
                                        <p:cTn id="27" dur="1000"/>
                                        <p:tgtEl>
                                          <p:spTgt spid="12"/>
                                        </p:tgtEl>
                                      </p:cBhvr>
                                    </p:animEffect>
                                    <p:set>
                                      <p:cBhvr>
                                        <p:cTn id="28"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9"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2" name="Picture 6" descr="Káº¿t quáº£ hÃ¬nh áº£nh cho ÄÃ 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01339" y="2984015"/>
            <a:ext cx="3282595" cy="10531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ình ảnh có liên qua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579755" y="-304800"/>
            <a:ext cx="7731125" cy="474091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066800" y="361950"/>
            <a:ext cx="6970395" cy="3415030"/>
          </a:xfrm>
          <a:prstGeom prst="rect">
            <a:avLst/>
          </a:prstGeom>
          <a:noFill/>
        </p:spPr>
        <p:txBody>
          <a:bodyPr wrap="square" rtlCol="0">
            <a:spAutoFit/>
          </a:bodyPr>
          <a:lstStyle/>
          <a:p>
            <a:r>
              <a:rPr lang="vi-VN" sz="2400" b="1" dirty="0">
                <a:solidFill>
                  <a:schemeClr val="bg1"/>
                </a:solidFill>
                <a:latin typeface="Calibri" panose="020F0502020204030204" pitchFamily="34" charset="0"/>
                <a:cs typeface="Calibri" panose="020F0502020204030204" pitchFamily="34" charset="0"/>
              </a:rPr>
              <a:t>Câu 2:</a:t>
            </a:r>
            <a:r>
              <a:rPr lang="vi-VN" sz="2400" dirty="0">
                <a:solidFill>
                  <a:schemeClr val="bg1"/>
                </a:solidFill>
                <a:latin typeface="Calibri" panose="020F0502020204030204" pitchFamily="34" charset="0"/>
                <a:cs typeface="Calibri" panose="020F0502020204030204" pitchFamily="34" charset="0"/>
              </a:rPr>
              <a:t> </a:t>
            </a:r>
            <a:r>
              <a:rPr lang="vi-VN" sz="2400" b="1" dirty="0">
                <a:solidFill>
                  <a:schemeClr val="bg1"/>
                </a:solidFill>
                <a:latin typeface="Calibri" panose="020F0502020204030204" pitchFamily="34" charset="0"/>
                <a:cs typeface="Calibri" panose="020F0502020204030204" pitchFamily="34" charset="0"/>
              </a:rPr>
              <a:t>Ý nào sau đây </a:t>
            </a:r>
            <a:r>
              <a:rPr lang="en-US" sz="2400" b="1" dirty="0">
                <a:solidFill>
                  <a:schemeClr val="bg1"/>
                </a:solidFill>
                <a:latin typeface="Calibri" panose="020F0502020204030204" pitchFamily="34" charset="0"/>
                <a:cs typeface="Calibri" panose="020F0502020204030204" pitchFamily="34" charset="0"/>
              </a:rPr>
              <a:t>KHÔNG</a:t>
            </a:r>
            <a:r>
              <a:rPr lang="vi-VN" sz="2400" b="1" dirty="0">
                <a:solidFill>
                  <a:schemeClr val="bg1"/>
                </a:solidFill>
                <a:latin typeface="Calibri" panose="020F0502020204030204" pitchFamily="34" charset="0"/>
                <a:cs typeface="Calibri" panose="020F0502020204030204" pitchFamily="34" charset="0"/>
              </a:rPr>
              <a:t> phải là đặc điểm của phương pháp nuôi cấy vi sinh vật không liên lục?</a:t>
            </a:r>
            <a:endParaRPr lang="en-US" sz="2400" b="1" dirty="0">
              <a:solidFill>
                <a:schemeClr val="bg1"/>
              </a:solidFill>
              <a:latin typeface="Calibri" panose="020F0502020204030204" pitchFamily="34" charset="0"/>
              <a:cs typeface="Calibri" panose="020F0502020204030204" pitchFamily="34" charset="0"/>
            </a:endParaRPr>
          </a:p>
          <a:p>
            <a:r>
              <a:rPr lang="vi-VN" sz="2400" b="1" dirty="0">
                <a:solidFill>
                  <a:schemeClr val="bg1"/>
                </a:solidFill>
                <a:latin typeface="Calibri" panose="020F0502020204030204" pitchFamily="34" charset="0"/>
                <a:cs typeface="Calibri" panose="020F0502020204030204" pitchFamily="34" charset="0"/>
              </a:rPr>
              <a:t>A. Điều kiện môi trường nuôi cấy được duy trì ổn định. </a:t>
            </a:r>
            <a:br>
              <a:rPr lang="vi-VN" sz="2400" b="1" dirty="0">
                <a:solidFill>
                  <a:schemeClr val="bg1"/>
                </a:solidFill>
                <a:latin typeface="Calibri" panose="020F0502020204030204" pitchFamily="34" charset="0"/>
                <a:cs typeface="Calibri" panose="020F0502020204030204" pitchFamily="34" charset="0"/>
              </a:rPr>
            </a:br>
            <a:r>
              <a:rPr lang="vi-VN" sz="2400" b="1" dirty="0">
                <a:solidFill>
                  <a:schemeClr val="bg1"/>
                </a:solidFill>
                <a:latin typeface="Calibri" panose="020F0502020204030204" pitchFamily="34" charset="0"/>
                <a:cs typeface="Calibri" panose="020F0502020204030204" pitchFamily="34" charset="0"/>
              </a:rPr>
              <a:t>B. Pha lũy thừa thường chỉ được vài thế hệ.</a:t>
            </a:r>
            <a:br>
              <a:rPr lang="vi-VN" sz="2400" b="1" dirty="0">
                <a:solidFill>
                  <a:schemeClr val="bg1"/>
                </a:solidFill>
                <a:latin typeface="Calibri" panose="020F0502020204030204" pitchFamily="34" charset="0"/>
                <a:cs typeface="Calibri" panose="020F0502020204030204" pitchFamily="34" charset="0"/>
              </a:rPr>
            </a:br>
            <a:r>
              <a:rPr lang="vi-VN" sz="2400" b="1" dirty="0">
                <a:solidFill>
                  <a:schemeClr val="bg1"/>
                </a:solidFill>
                <a:latin typeface="Calibri" panose="020F0502020204030204" pitchFamily="34" charset="0"/>
                <a:cs typeface="Calibri" panose="020F0502020204030204" pitchFamily="34" charset="0"/>
              </a:rPr>
              <a:t>C. Không đưa thêm chất dinh dưỡng vào môi trường nuôi cấy.</a:t>
            </a:r>
            <a:br>
              <a:rPr lang="vi-VN" sz="2400" b="1" dirty="0">
                <a:solidFill>
                  <a:schemeClr val="bg1"/>
                </a:solidFill>
                <a:latin typeface="Calibri" panose="020F0502020204030204" pitchFamily="34" charset="0"/>
                <a:cs typeface="Calibri" panose="020F0502020204030204" pitchFamily="34" charset="0"/>
              </a:rPr>
            </a:br>
            <a:r>
              <a:rPr lang="vi-VN" sz="2400" b="1" dirty="0">
                <a:solidFill>
                  <a:schemeClr val="bg1"/>
                </a:solidFill>
                <a:latin typeface="Calibri" panose="020F0502020204030204" pitchFamily="34" charset="0"/>
                <a:cs typeface="Calibri" panose="020F0502020204030204" pitchFamily="34" charset="0"/>
              </a:rPr>
              <a:t>D. Không rút bỏ các chất thải và sinh khối dư thừa.</a:t>
            </a:r>
            <a:endParaRPr lang="en-US" sz="2400" b="1" dirty="0">
              <a:solidFill>
                <a:schemeClr val="bg1"/>
              </a:solidFill>
              <a:latin typeface="Calibri" panose="020F0502020204030204" pitchFamily="34" charset="0"/>
              <a:cs typeface="Calibri" panose="020F0502020204030204" pitchFamily="34" charset="0"/>
            </a:endParaRPr>
          </a:p>
          <a:p>
            <a:pPr algn="ctr"/>
            <a:endParaRPr lang="en-US" sz="2400" b="1" dirty="0">
              <a:solidFill>
                <a:schemeClr val="bg1"/>
              </a:solidFill>
              <a:latin typeface="Calibri" panose="020F0502020204030204" pitchFamily="34" charset="0"/>
              <a:cs typeface="Calibri" panose="020F0502020204030204" pitchFamily="34" charset="0"/>
            </a:endParaRPr>
          </a:p>
        </p:txBody>
      </p:sp>
      <p:sp>
        <p:nvSpPr>
          <p:cNvPr id="25" name="TextBox 24"/>
          <p:cNvSpPr txBox="1"/>
          <p:nvPr/>
        </p:nvSpPr>
        <p:spPr>
          <a:xfrm>
            <a:off x="2120151" y="3335071"/>
            <a:ext cx="4421015" cy="553998"/>
          </a:xfrm>
          <a:prstGeom prst="rect">
            <a:avLst/>
          </a:prstGeom>
          <a:noFill/>
        </p:spPr>
        <p:txBody>
          <a:bodyPr wrap="square" rtlCol="0">
            <a:spAutoFit/>
          </a:bodyPr>
          <a:lstStyle/>
          <a:p>
            <a:pPr algn="ctr"/>
            <a:r>
              <a:rPr lang="en-US" sz="3000" b="1" dirty="0">
                <a:solidFill>
                  <a:schemeClr val="accent6"/>
                </a:solidFill>
              </a:rPr>
              <a:t>ĐÁP ÁN: A</a:t>
            </a:r>
            <a:endParaRPr lang="en-US" sz="3000" b="1" dirty="0">
              <a:solidFill>
                <a:schemeClr val="accent6"/>
              </a:solidFill>
            </a:endParaRPr>
          </a:p>
        </p:txBody>
      </p:sp>
      <p:pic>
        <p:nvPicPr>
          <p:cNvPr id="27" name="Picture 6" descr="Káº¿t quáº£ hÃ¬nh áº£nh cho ÄÃ 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0"/>
            <a:ext cx="4465320" cy="78930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Káº¿t quáº£ hÃ¬nh áº£nh cho ÄÃ 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1544320" y="1315085"/>
            <a:ext cx="3560445" cy="92964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Digit 30"/>
          <p:cNvPicPr>
            <a:picLocks noChangeAspect="1" noChangeArrowheads="1" noCrop="1"/>
          </p:cNvPicPr>
          <p:nvPr/>
        </p:nvPicPr>
        <p:blipFill>
          <a:blip r:embed="rId5"/>
          <a:srcRect/>
          <a:stretch>
            <a:fillRect/>
          </a:stretch>
        </p:blipFill>
        <p:spPr bwMode="auto">
          <a:xfrm>
            <a:off x="193592" y="4041469"/>
            <a:ext cx="1639290" cy="90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838086" y="3461023"/>
            <a:ext cx="1471844" cy="1699115"/>
          </a:xfrm>
          <a:prstGeom prst="rect">
            <a:avLst/>
          </a:prstGeom>
        </p:spPr>
      </p:pic>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nodeType="clickEffect">
                                  <p:stCondLst>
                                    <p:cond delay="0"/>
                                  </p:stCondLst>
                                  <p:iterate type="lt">
                                    <p:tmPct val="5000"/>
                                  </p:iterate>
                                  <p:childTnLst>
                                    <p:anim calcmode="lin" valueType="num">
                                      <p:cBhvr>
                                        <p:cTn id="16" dur="1000"/>
                                        <p:tgtEl>
                                          <p:spTgt spid="29"/>
                                        </p:tgtEl>
                                        <p:attrNameLst>
                                          <p:attrName>ppt_w</p:attrName>
                                        </p:attrNameLst>
                                      </p:cBhvr>
                                      <p:tavLst>
                                        <p:tav tm="0">
                                          <p:val>
                                            <p:strVal val="ppt_w"/>
                                          </p:val>
                                        </p:tav>
                                        <p:tav tm="100000">
                                          <p:val>
                                            <p:fltVal val="0"/>
                                          </p:val>
                                        </p:tav>
                                      </p:tavLst>
                                    </p:anim>
                                    <p:anim calcmode="lin" valueType="num">
                                      <p:cBhvr>
                                        <p:cTn id="17" dur="1000"/>
                                        <p:tgtEl>
                                          <p:spTgt spid="29"/>
                                        </p:tgtEl>
                                        <p:attrNameLst>
                                          <p:attrName>ppt_h</p:attrName>
                                        </p:attrNameLst>
                                      </p:cBhvr>
                                      <p:tavLst>
                                        <p:tav tm="0">
                                          <p:val>
                                            <p:strVal val="ppt_h"/>
                                          </p:val>
                                        </p:tav>
                                        <p:tav tm="100000">
                                          <p:val>
                                            <p:fltVal val="0"/>
                                          </p:val>
                                        </p:tav>
                                      </p:tavLst>
                                    </p:anim>
                                    <p:anim calcmode="lin" valueType="num">
                                      <p:cBhvr>
                                        <p:cTn id="18" dur="1000"/>
                                        <p:tgtEl>
                                          <p:spTgt spid="29"/>
                                        </p:tgtEl>
                                        <p:attrNameLst>
                                          <p:attrName>style.rotation</p:attrName>
                                        </p:attrNameLst>
                                      </p:cBhvr>
                                      <p:tavLst>
                                        <p:tav tm="0">
                                          <p:val>
                                            <p:fltVal val="0"/>
                                          </p:val>
                                        </p:tav>
                                        <p:tav tm="100000">
                                          <p:val>
                                            <p:fltVal val="90"/>
                                          </p:val>
                                        </p:tav>
                                      </p:tavLst>
                                    </p:anim>
                                    <p:animEffect transition="out" filter="fade">
                                      <p:cBhvr>
                                        <p:cTn id="19" dur="1000"/>
                                        <p:tgtEl>
                                          <p:spTgt spid="29"/>
                                        </p:tgtEl>
                                      </p:cBhvr>
                                    </p:animEffect>
                                    <p:set>
                                      <p:cBhvr>
                                        <p:cTn id="20" dur="1" fill="hold">
                                          <p:stCondLst>
                                            <p:cond delay="999"/>
                                          </p:stCondLst>
                                        </p:cTn>
                                        <p:tgtEl>
                                          <p:spTgt spid="29"/>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9" name="RINGIN.WAV"/>
                                        </p:tgtEl>
                                      </p:cMediaNode>
                                    </p:audio>
                                  </p:subTnLst>
                                </p:cTn>
                              </p:par>
                              <p:par>
                                <p:cTn id="21" presetID="32" presetClass="emph" presetSubtype="0" repeatCount="indefinite" fill="hold" nodeType="withEffect">
                                  <p:stCondLst>
                                    <p:cond delay="0"/>
                                  </p:stCondLst>
                                  <p:childTnLst>
                                    <p:animRot by="120000">
                                      <p:cBhvr>
                                        <p:cTn id="22" dur="300" fill="hold">
                                          <p:stCondLst>
                                            <p:cond delay="0"/>
                                          </p:stCondLst>
                                        </p:cTn>
                                        <p:tgtEl>
                                          <p:spTgt spid="30"/>
                                        </p:tgtEl>
                                        <p:attrNameLst>
                                          <p:attrName>r</p:attrName>
                                        </p:attrNameLst>
                                      </p:cBhvr>
                                    </p:animRot>
                                    <p:animRot by="-240000">
                                      <p:cBhvr>
                                        <p:cTn id="23" dur="600" fill="hold">
                                          <p:stCondLst>
                                            <p:cond delay="600"/>
                                          </p:stCondLst>
                                        </p:cTn>
                                        <p:tgtEl>
                                          <p:spTgt spid="30"/>
                                        </p:tgtEl>
                                        <p:attrNameLst>
                                          <p:attrName>r</p:attrName>
                                        </p:attrNameLst>
                                      </p:cBhvr>
                                    </p:animRot>
                                    <p:animRot by="240000">
                                      <p:cBhvr>
                                        <p:cTn id="24" dur="600" fill="hold">
                                          <p:stCondLst>
                                            <p:cond delay="1200"/>
                                          </p:stCondLst>
                                        </p:cTn>
                                        <p:tgtEl>
                                          <p:spTgt spid="30"/>
                                        </p:tgtEl>
                                        <p:attrNameLst>
                                          <p:attrName>r</p:attrName>
                                        </p:attrNameLst>
                                      </p:cBhvr>
                                    </p:animRot>
                                    <p:animRot by="-240000">
                                      <p:cBhvr>
                                        <p:cTn id="25" dur="600" fill="hold">
                                          <p:stCondLst>
                                            <p:cond delay="1800"/>
                                          </p:stCondLst>
                                        </p:cTn>
                                        <p:tgtEl>
                                          <p:spTgt spid="30"/>
                                        </p:tgtEl>
                                        <p:attrNameLst>
                                          <p:attrName>r</p:attrName>
                                        </p:attrNameLst>
                                      </p:cBhvr>
                                    </p:animRot>
                                    <p:animRot by="120000">
                                      <p:cBhvr>
                                        <p:cTn id="26" dur="600" fill="hold">
                                          <p:stCondLst>
                                            <p:cond delay="24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9" name="Picture 6" descr="Káº¿t quáº£ hÃ¬nh áº£nh cho ÄÃ 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01339" y="2984015"/>
            <a:ext cx="3282595" cy="105310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ình ảnh có liên qua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693420" y="-27305"/>
            <a:ext cx="7566660" cy="474091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1152525" y="474345"/>
            <a:ext cx="6212840" cy="3969385"/>
          </a:xfrm>
          <a:prstGeom prst="rect">
            <a:avLst/>
          </a:prstGeom>
          <a:noFill/>
        </p:spPr>
        <p:txBody>
          <a:bodyPr wrap="square" rtlCol="0">
            <a:spAutoFit/>
          </a:bodyPr>
          <a:lstStyle/>
          <a:p>
            <a:r>
              <a:rPr lang="vi-VN" sz="2800" b="1" dirty="0">
                <a:solidFill>
                  <a:schemeClr val="bg1"/>
                </a:solidFill>
                <a:latin typeface="Calibri" panose="020F0502020204030204" pitchFamily="34" charset="0"/>
                <a:cs typeface="Calibri" panose="020F0502020204030204" pitchFamily="34" charset="0"/>
              </a:rPr>
              <a:t>Câu 3: Với trường hợp nuôi cấy không liên tục, để thu được lượng sinh khối vi sinh vật tối đa nên tiến hành thu hoạch vào</a:t>
            </a:r>
            <a:endParaRPr lang="en-US" sz="2800" b="1" dirty="0">
              <a:solidFill>
                <a:schemeClr val="bg1"/>
              </a:solidFill>
              <a:latin typeface="Calibri" panose="020F0502020204030204" pitchFamily="34" charset="0"/>
              <a:cs typeface="Calibri" panose="020F0502020204030204" pitchFamily="34" charset="0"/>
            </a:endParaRPr>
          </a:p>
          <a:p>
            <a:pPr marL="342900" indent="-342900">
              <a:buAutoNum type="alphaUcPeriod"/>
            </a:pPr>
            <a:r>
              <a:rPr lang="en-US" sz="2800" b="1" dirty="0" err="1">
                <a:solidFill>
                  <a:schemeClr val="bg1"/>
                </a:solidFill>
                <a:latin typeface="Calibri" panose="020F0502020204030204" pitchFamily="34" charset="0"/>
                <a:cs typeface="Calibri" panose="020F0502020204030204" pitchFamily="34" charset="0"/>
              </a:rPr>
              <a:t>cuối</a:t>
            </a:r>
            <a:r>
              <a:rPr lang="en-US" sz="2800" b="1" dirty="0">
                <a:solidFill>
                  <a:schemeClr val="bg1"/>
                </a:solidFill>
                <a:latin typeface="Calibri" panose="020F0502020204030204" pitchFamily="34" charset="0"/>
                <a:cs typeface="Calibri" panose="020F0502020204030204" pitchFamily="34" charset="0"/>
              </a:rPr>
              <a:t> </a:t>
            </a:r>
            <a:r>
              <a:rPr lang="vi-VN" sz="2800" b="1" dirty="0">
                <a:solidFill>
                  <a:schemeClr val="bg1"/>
                </a:solidFill>
                <a:latin typeface="Calibri" panose="020F0502020204030204" pitchFamily="34" charset="0"/>
                <a:cs typeface="Calibri" panose="020F0502020204030204" pitchFamily="34" charset="0"/>
              </a:rPr>
              <a:t>pha tiềm phát</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đầu</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pha</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luỹ</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thừa</a:t>
            </a:r>
            <a:endParaRPr lang="en-US" sz="2800" b="1" dirty="0">
              <a:solidFill>
                <a:schemeClr val="bg1"/>
              </a:solidFill>
              <a:latin typeface="Calibri" panose="020F0502020204030204" pitchFamily="34" charset="0"/>
              <a:cs typeface="Calibri" panose="020F0502020204030204" pitchFamily="34" charset="0"/>
            </a:endParaRPr>
          </a:p>
          <a:p>
            <a:pPr marL="342900" indent="-342900">
              <a:buAutoNum type="alphaUcPeriod"/>
            </a:pPr>
            <a:r>
              <a:rPr lang="vi-VN" sz="2800" b="1" dirty="0">
                <a:solidFill>
                  <a:schemeClr val="bg1"/>
                </a:solidFill>
                <a:latin typeface="Calibri" panose="020F0502020204030204" pitchFamily="34" charset="0"/>
                <a:cs typeface="Calibri" panose="020F0502020204030204" pitchFamily="34" charset="0"/>
              </a:rPr>
              <a:t>cuối</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pha</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cân</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bằng</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đầu</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pha</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suy</a:t>
            </a:r>
            <a:r>
              <a:rPr lang="en-US" sz="2800" b="1" dirty="0">
                <a:solidFill>
                  <a:schemeClr val="bg1"/>
                </a:solidFill>
                <a:latin typeface="Calibri" panose="020F0502020204030204" pitchFamily="34" charset="0"/>
                <a:cs typeface="Calibri" panose="020F0502020204030204" pitchFamily="34" charset="0"/>
              </a:rPr>
              <a:t> </a:t>
            </a:r>
            <a:r>
              <a:rPr lang="en-US" sz="2800" b="1" dirty="0" err="1">
                <a:solidFill>
                  <a:schemeClr val="bg1"/>
                </a:solidFill>
                <a:latin typeface="Calibri" panose="020F0502020204030204" pitchFamily="34" charset="0"/>
                <a:cs typeface="Calibri" panose="020F0502020204030204" pitchFamily="34" charset="0"/>
              </a:rPr>
              <a:t>vong</a:t>
            </a:r>
            <a:endParaRPr lang="en-US" sz="2800" b="1" dirty="0">
              <a:solidFill>
                <a:schemeClr val="bg1"/>
              </a:solidFill>
              <a:latin typeface="Calibri" panose="020F0502020204030204" pitchFamily="34" charset="0"/>
              <a:cs typeface="Calibri" panose="020F0502020204030204" pitchFamily="34" charset="0"/>
            </a:endParaRPr>
          </a:p>
          <a:p>
            <a:r>
              <a:rPr lang="vi-VN" sz="2800" b="1" dirty="0">
                <a:solidFill>
                  <a:schemeClr val="bg1"/>
                </a:solidFill>
                <a:latin typeface="Calibri" panose="020F0502020204030204" pitchFamily="34" charset="0"/>
                <a:cs typeface="Calibri" panose="020F0502020204030204" pitchFamily="34" charset="0"/>
              </a:rPr>
              <a:t>C.</a:t>
            </a:r>
            <a:r>
              <a:rPr lang="en-US" altLang="vi-VN" sz="2800" b="1" dirty="0">
                <a:solidFill>
                  <a:schemeClr val="bg1"/>
                </a:solidFill>
                <a:latin typeface="Calibri" panose="020F0502020204030204" pitchFamily="34" charset="0"/>
                <a:cs typeface="Calibri" panose="020F0502020204030204" pitchFamily="34" charset="0"/>
              </a:rPr>
              <a:t> </a:t>
            </a:r>
            <a:r>
              <a:rPr lang="vi-VN" sz="2800" b="1" dirty="0">
                <a:solidFill>
                  <a:schemeClr val="bg1"/>
                </a:solidFill>
                <a:latin typeface="Calibri" panose="020F0502020204030204" pitchFamily="34" charset="0"/>
                <a:cs typeface="Calibri" panose="020F0502020204030204" pitchFamily="34" charset="0"/>
              </a:rPr>
              <a:t> cuối pha lũy thừa</a:t>
            </a:r>
            <a:r>
              <a:rPr lang="en-US" sz="2800" b="1" dirty="0">
                <a:solidFill>
                  <a:schemeClr val="bg1"/>
                </a:solidFill>
                <a:latin typeface="Calibri" panose="020F0502020204030204" pitchFamily="34" charset="0"/>
                <a:cs typeface="Calibri" panose="020F0502020204030204" pitchFamily="34" charset="0"/>
              </a:rPr>
              <a:t>, đ</a:t>
            </a:r>
            <a:r>
              <a:rPr lang="vi-VN" sz="2800" b="1" dirty="0">
                <a:solidFill>
                  <a:schemeClr val="bg1"/>
                </a:solidFill>
                <a:latin typeface="Calibri" panose="020F0502020204030204" pitchFamily="34" charset="0"/>
                <a:cs typeface="Calibri" panose="020F0502020204030204" pitchFamily="34" charset="0"/>
              </a:rPr>
              <a:t>ầu pha cân bằng     </a:t>
            </a:r>
            <a:endParaRPr lang="en-US" sz="2800" b="1" dirty="0">
              <a:solidFill>
                <a:schemeClr val="bg1"/>
              </a:solidFill>
              <a:latin typeface="Calibri" panose="020F0502020204030204" pitchFamily="34" charset="0"/>
              <a:cs typeface="Calibri" panose="020F0502020204030204" pitchFamily="34" charset="0"/>
            </a:endParaRPr>
          </a:p>
          <a:p>
            <a:r>
              <a:rPr lang="vi-VN" sz="2800" b="1" dirty="0">
                <a:solidFill>
                  <a:schemeClr val="bg1"/>
                </a:solidFill>
                <a:latin typeface="Calibri" panose="020F0502020204030204" pitchFamily="34" charset="0"/>
                <a:cs typeface="Calibri" panose="020F0502020204030204" pitchFamily="34" charset="0"/>
              </a:rPr>
              <a:t>D. </a:t>
            </a:r>
            <a:r>
              <a:rPr lang="en-US" altLang="vi-VN" sz="2800" b="1" dirty="0">
                <a:solidFill>
                  <a:schemeClr val="bg1"/>
                </a:solidFill>
                <a:latin typeface="Calibri" panose="020F0502020204030204" pitchFamily="34" charset="0"/>
                <a:cs typeface="Calibri" panose="020F0502020204030204" pitchFamily="34" charset="0"/>
              </a:rPr>
              <a:t> </a:t>
            </a:r>
            <a:r>
              <a:rPr lang="vi-VN" sz="2800" b="1" dirty="0">
                <a:solidFill>
                  <a:schemeClr val="bg1"/>
                </a:solidFill>
                <a:latin typeface="Calibri" panose="020F0502020204030204" pitchFamily="34" charset="0"/>
                <a:cs typeface="Calibri" panose="020F0502020204030204" pitchFamily="34" charset="0"/>
              </a:rPr>
              <a:t>đầu pha suy vong</a:t>
            </a:r>
            <a:endParaRPr lang="en-US" sz="2800" b="1" dirty="0">
              <a:solidFill>
                <a:schemeClr val="bg1"/>
              </a:solidFill>
              <a:latin typeface="Calibri" panose="020F0502020204030204" pitchFamily="34" charset="0"/>
              <a:cs typeface="Calibri" panose="020F0502020204030204" pitchFamily="34" charset="0"/>
            </a:endParaRPr>
          </a:p>
          <a:p>
            <a:pPr algn="ctr"/>
            <a:endParaRPr lang="en-US" sz="2800" b="1" dirty="0">
              <a:solidFill>
                <a:schemeClr val="bg1"/>
              </a:solidFill>
              <a:latin typeface="Calibri" panose="020F0502020204030204" pitchFamily="34" charset="0"/>
              <a:cs typeface="Calibri" panose="020F0502020204030204" pitchFamily="34" charset="0"/>
            </a:endParaRPr>
          </a:p>
        </p:txBody>
      </p:sp>
      <p:sp>
        <p:nvSpPr>
          <p:cNvPr id="32" name="TextBox 31"/>
          <p:cNvSpPr txBox="1"/>
          <p:nvPr/>
        </p:nvSpPr>
        <p:spPr>
          <a:xfrm>
            <a:off x="3386314" y="3541752"/>
            <a:ext cx="4421015" cy="553998"/>
          </a:xfrm>
          <a:prstGeom prst="rect">
            <a:avLst/>
          </a:prstGeom>
          <a:noFill/>
        </p:spPr>
        <p:txBody>
          <a:bodyPr wrap="square" rtlCol="0">
            <a:spAutoFit/>
          </a:bodyPr>
          <a:lstStyle/>
          <a:p>
            <a:pPr algn="ctr"/>
            <a:r>
              <a:rPr lang="en-US" sz="3000" b="1" dirty="0">
                <a:solidFill>
                  <a:schemeClr val="accent6"/>
                </a:solidFill>
              </a:rPr>
              <a:t>ĐÁP ÁN:  C </a:t>
            </a:r>
            <a:r>
              <a:rPr lang="en-US" sz="3000" b="1" dirty="0">
                <a:solidFill>
                  <a:schemeClr val="accent6"/>
                </a:solidFill>
                <a:sym typeface="Wingdings" panose="05000000000000000000" pitchFamily="2" charset="2"/>
              </a:rPr>
              <a:t></a:t>
            </a:r>
            <a:endParaRPr lang="en-US" sz="3000" b="1" dirty="0">
              <a:solidFill>
                <a:schemeClr val="accent6"/>
              </a:solidFill>
            </a:endParaRPr>
          </a:p>
        </p:txBody>
      </p:sp>
      <p:pic>
        <p:nvPicPr>
          <p:cNvPr id="33" name="Picture 6" descr="Káº¿t quáº£ hÃ¬nh áº£nh cho ÄÃ 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0"/>
            <a:ext cx="4465320" cy="98552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Káº¿t quáº£ hÃ¬nh áº£nh cho ÄÃ 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1270635" y="1270000"/>
            <a:ext cx="3560445" cy="9652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Digit 30"/>
          <p:cNvPicPr>
            <a:picLocks noChangeAspect="1" noChangeArrowheads="1" noCrop="1"/>
          </p:cNvPicPr>
          <p:nvPr/>
        </p:nvPicPr>
        <p:blipFill>
          <a:blip r:embed="rId5"/>
          <a:srcRect/>
          <a:stretch>
            <a:fillRect/>
          </a:stretch>
        </p:blipFill>
        <p:spPr bwMode="auto">
          <a:xfrm>
            <a:off x="193592" y="4041469"/>
            <a:ext cx="1639290" cy="90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71429" y1="46584" x2="44643" y2="83230"/>
                        <a14:foregroundMark x1="67857" y1="86335" x2="74107" y2="86335"/>
                        <a14:foregroundMark x1="47321" y1="87578" x2="40179" y2="87578"/>
                        <a14:foregroundMark x1="61607" y1="43478" x2="51786" y2="60870"/>
                      </a14:backgroundRemoval>
                    </a14:imgEffect>
                  </a14:imgLayer>
                </a14:imgProps>
              </a:ext>
              <a:ext uri="{28A0092B-C50C-407E-A947-70E740481C1C}">
                <a14:useLocalDpi xmlns:a14="http://schemas.microsoft.com/office/drawing/2010/main" val="0"/>
              </a:ext>
            </a:extLst>
          </a:blip>
          <a:stretch>
            <a:fillRect/>
          </a:stretch>
        </p:blipFill>
        <p:spPr>
          <a:xfrm>
            <a:off x="6884545" y="2849466"/>
            <a:ext cx="1571247" cy="2258668"/>
          </a:xfrm>
          <a:prstGeom prst="rect">
            <a:avLst/>
          </a:prstGeom>
        </p:spPr>
      </p:pic>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nodeType="clickEffect">
                                  <p:stCondLst>
                                    <p:cond delay="0"/>
                                  </p:stCondLst>
                                  <p:iterate type="lt">
                                    <p:tmPct val="5000"/>
                                  </p:iterate>
                                  <p:childTnLst>
                                    <p:anim calcmode="lin" valueType="num">
                                      <p:cBhvr>
                                        <p:cTn id="16" dur="1000"/>
                                        <p:tgtEl>
                                          <p:spTgt spid="38"/>
                                        </p:tgtEl>
                                        <p:attrNameLst>
                                          <p:attrName>ppt_w</p:attrName>
                                        </p:attrNameLst>
                                      </p:cBhvr>
                                      <p:tavLst>
                                        <p:tav tm="0">
                                          <p:val>
                                            <p:strVal val="ppt_w"/>
                                          </p:val>
                                        </p:tav>
                                        <p:tav tm="100000">
                                          <p:val>
                                            <p:fltVal val="0"/>
                                          </p:val>
                                        </p:tav>
                                      </p:tavLst>
                                    </p:anim>
                                    <p:anim calcmode="lin" valueType="num">
                                      <p:cBhvr>
                                        <p:cTn id="17" dur="1000"/>
                                        <p:tgtEl>
                                          <p:spTgt spid="38"/>
                                        </p:tgtEl>
                                        <p:attrNameLst>
                                          <p:attrName>ppt_h</p:attrName>
                                        </p:attrNameLst>
                                      </p:cBhvr>
                                      <p:tavLst>
                                        <p:tav tm="0">
                                          <p:val>
                                            <p:strVal val="ppt_h"/>
                                          </p:val>
                                        </p:tav>
                                        <p:tav tm="100000">
                                          <p:val>
                                            <p:fltVal val="0"/>
                                          </p:val>
                                        </p:tav>
                                      </p:tavLst>
                                    </p:anim>
                                    <p:anim calcmode="lin" valueType="num">
                                      <p:cBhvr>
                                        <p:cTn id="18" dur="1000"/>
                                        <p:tgtEl>
                                          <p:spTgt spid="38"/>
                                        </p:tgtEl>
                                        <p:attrNameLst>
                                          <p:attrName>style.rotation</p:attrName>
                                        </p:attrNameLst>
                                      </p:cBhvr>
                                      <p:tavLst>
                                        <p:tav tm="0">
                                          <p:val>
                                            <p:fltVal val="0"/>
                                          </p:val>
                                        </p:tav>
                                        <p:tav tm="100000">
                                          <p:val>
                                            <p:fltVal val="90"/>
                                          </p:val>
                                        </p:tav>
                                      </p:tavLst>
                                    </p:anim>
                                    <p:animEffect transition="out" filter="fade">
                                      <p:cBhvr>
                                        <p:cTn id="19" dur="1000"/>
                                        <p:tgtEl>
                                          <p:spTgt spid="38"/>
                                        </p:tgtEl>
                                      </p:cBhvr>
                                    </p:animEffect>
                                    <p:set>
                                      <p:cBhvr>
                                        <p:cTn id="20" dur="1" fill="hold">
                                          <p:stCondLst>
                                            <p:cond delay="999"/>
                                          </p:stCondLst>
                                        </p:cTn>
                                        <p:tgtEl>
                                          <p:spTgt spid="38"/>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9" name="RINGIN.WAV"/>
                                        </p:tgtEl>
                                      </p:cMediaNode>
                                    </p:audio>
                                  </p:subTnLst>
                                </p:cTn>
                              </p:par>
                              <p:par>
                                <p:cTn id="21" presetID="32" presetClass="emph" presetSubtype="0" repeatCount="indefinite" fill="hold" nodeType="withEffect">
                                  <p:stCondLst>
                                    <p:cond delay="0"/>
                                  </p:stCondLst>
                                  <p:childTnLst>
                                    <p:animRot by="120000">
                                      <p:cBhvr>
                                        <p:cTn id="22" dur="300" fill="hold">
                                          <p:stCondLst>
                                            <p:cond delay="0"/>
                                          </p:stCondLst>
                                        </p:cTn>
                                        <p:tgtEl>
                                          <p:spTgt spid="40"/>
                                        </p:tgtEl>
                                        <p:attrNameLst>
                                          <p:attrName>r</p:attrName>
                                        </p:attrNameLst>
                                      </p:cBhvr>
                                    </p:animRot>
                                    <p:animRot by="-240000">
                                      <p:cBhvr>
                                        <p:cTn id="23" dur="600" fill="hold">
                                          <p:stCondLst>
                                            <p:cond delay="600"/>
                                          </p:stCondLst>
                                        </p:cTn>
                                        <p:tgtEl>
                                          <p:spTgt spid="40"/>
                                        </p:tgtEl>
                                        <p:attrNameLst>
                                          <p:attrName>r</p:attrName>
                                        </p:attrNameLst>
                                      </p:cBhvr>
                                    </p:animRot>
                                    <p:animRot by="240000">
                                      <p:cBhvr>
                                        <p:cTn id="24" dur="600" fill="hold">
                                          <p:stCondLst>
                                            <p:cond delay="1200"/>
                                          </p:stCondLst>
                                        </p:cTn>
                                        <p:tgtEl>
                                          <p:spTgt spid="40"/>
                                        </p:tgtEl>
                                        <p:attrNameLst>
                                          <p:attrName>r</p:attrName>
                                        </p:attrNameLst>
                                      </p:cBhvr>
                                    </p:animRot>
                                    <p:animRot by="-240000">
                                      <p:cBhvr>
                                        <p:cTn id="25" dur="600" fill="hold">
                                          <p:stCondLst>
                                            <p:cond delay="1800"/>
                                          </p:stCondLst>
                                        </p:cTn>
                                        <p:tgtEl>
                                          <p:spTgt spid="40"/>
                                        </p:tgtEl>
                                        <p:attrNameLst>
                                          <p:attrName>r</p:attrName>
                                        </p:attrNameLst>
                                      </p:cBhvr>
                                    </p:animRot>
                                    <p:animRot by="120000">
                                      <p:cBhvr>
                                        <p:cTn id="26" dur="600" fill="hold">
                                          <p:stCondLst>
                                            <p:cond delay="24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6" descr="Káº¿t quáº£ hÃ¬nh áº£nh cho ÄÃ 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01339" y="2984015"/>
            <a:ext cx="3282595" cy="10531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ình ảnh có liên qua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693505" y="-304800"/>
            <a:ext cx="7322581" cy="474063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378585" y="410210"/>
            <a:ext cx="6009005" cy="3784600"/>
          </a:xfrm>
          <a:prstGeom prst="rect">
            <a:avLst/>
          </a:prstGeom>
          <a:noFill/>
        </p:spPr>
        <p:txBody>
          <a:bodyPr wrap="square" rtlCol="0">
            <a:spAutoFit/>
          </a:bodyPr>
          <a:lstStyle/>
          <a:p>
            <a:r>
              <a:rPr lang="vi-VN" sz="2400" b="1" dirty="0">
                <a:solidFill>
                  <a:schemeClr val="bg1"/>
                </a:solidFill>
                <a:latin typeface="Calibri" panose="020F0502020204030204" pitchFamily="34" charset="0"/>
                <a:cs typeface="Calibri" panose="020F0502020204030204" pitchFamily="34" charset="0"/>
              </a:rPr>
              <a:t>Câu 4: Để không xảy ra pha suy vong của quần thể vi khuẩn thì phải làm gì?</a:t>
            </a:r>
            <a:endParaRPr lang="en-US" sz="2400" b="1" dirty="0">
              <a:solidFill>
                <a:schemeClr val="bg1"/>
              </a:solidFill>
              <a:latin typeface="Calibri" panose="020F0502020204030204" pitchFamily="34" charset="0"/>
              <a:cs typeface="Calibri" panose="020F0502020204030204" pitchFamily="34" charset="0"/>
            </a:endParaRPr>
          </a:p>
          <a:p>
            <a:r>
              <a:rPr lang="vi-VN" sz="2400" b="1" dirty="0">
                <a:solidFill>
                  <a:schemeClr val="bg1"/>
                </a:solidFill>
                <a:latin typeface="Calibri" panose="020F0502020204030204" pitchFamily="34" charset="0"/>
                <a:cs typeface="Calibri" panose="020F0502020204030204" pitchFamily="34" charset="0"/>
              </a:rPr>
              <a:t>A. Bổ sung liên tục các chất dinh dưỡng vào và đồng thời lấy ra 1 lượng dịch nuôi cấy tương đương.</a:t>
            </a:r>
            <a:endParaRPr lang="en-US" sz="2400" b="1" dirty="0">
              <a:solidFill>
                <a:schemeClr val="bg1"/>
              </a:solidFill>
              <a:latin typeface="Calibri" panose="020F0502020204030204" pitchFamily="34" charset="0"/>
              <a:cs typeface="Calibri" panose="020F0502020204030204" pitchFamily="34" charset="0"/>
            </a:endParaRPr>
          </a:p>
          <a:p>
            <a:r>
              <a:rPr lang="vi-VN" sz="2400" b="1" dirty="0">
                <a:solidFill>
                  <a:schemeClr val="bg1"/>
                </a:solidFill>
                <a:latin typeface="Calibri" panose="020F0502020204030204" pitchFamily="34" charset="0"/>
                <a:cs typeface="Calibri" panose="020F0502020204030204" pitchFamily="34" charset="0"/>
              </a:rPr>
              <a:t>B. Giúp môi trường không bị thay đổi.</a:t>
            </a:r>
            <a:endParaRPr lang="en-US" sz="2400" b="1" dirty="0">
              <a:solidFill>
                <a:schemeClr val="bg1"/>
              </a:solidFill>
              <a:latin typeface="Calibri" panose="020F0502020204030204" pitchFamily="34" charset="0"/>
              <a:cs typeface="Calibri" panose="020F0502020204030204" pitchFamily="34" charset="0"/>
            </a:endParaRPr>
          </a:p>
          <a:p>
            <a:r>
              <a:rPr lang="vi-VN" sz="2400" b="1" dirty="0">
                <a:solidFill>
                  <a:schemeClr val="bg1"/>
                </a:solidFill>
                <a:latin typeface="Calibri" panose="020F0502020204030204" pitchFamily="34" charset="0"/>
                <a:cs typeface="Calibri" panose="020F0502020204030204" pitchFamily="34" charset="0"/>
              </a:rPr>
              <a:t>C.</a:t>
            </a:r>
            <a:r>
              <a:rPr lang="en-US" altLang="vi-VN" sz="2400" b="1" dirty="0">
                <a:solidFill>
                  <a:schemeClr val="bg1"/>
                </a:solidFill>
                <a:latin typeface="Calibri" panose="020F0502020204030204" pitchFamily="34" charset="0"/>
                <a:cs typeface="Calibri" panose="020F0502020204030204" pitchFamily="34" charset="0"/>
              </a:rPr>
              <a:t> </a:t>
            </a:r>
            <a:r>
              <a:rPr lang="vi-VN" sz="2400" b="1" dirty="0">
                <a:solidFill>
                  <a:schemeClr val="bg1"/>
                </a:solidFill>
                <a:latin typeface="Calibri" panose="020F0502020204030204" pitchFamily="34" charset="0"/>
                <a:cs typeface="Calibri" panose="020F0502020204030204" pitchFamily="34" charset="0"/>
              </a:rPr>
              <a:t>Lấy ra một lượng dịch nuôi cấy tương đương tránh ứ nhiều chất dinh dưỡng.</a:t>
            </a:r>
            <a:endParaRPr lang="en-US" sz="2400" b="1" dirty="0">
              <a:solidFill>
                <a:schemeClr val="bg1"/>
              </a:solidFill>
              <a:latin typeface="Calibri" panose="020F0502020204030204" pitchFamily="34" charset="0"/>
              <a:cs typeface="Calibri" panose="020F0502020204030204" pitchFamily="34" charset="0"/>
            </a:endParaRPr>
          </a:p>
          <a:p>
            <a:r>
              <a:rPr lang="en-US" sz="2400" b="1" dirty="0">
                <a:solidFill>
                  <a:schemeClr val="bg1"/>
                </a:solidFill>
                <a:latin typeface="Calibri" panose="020F0502020204030204" pitchFamily="34" charset="0"/>
                <a:cs typeface="Calibri" panose="020F0502020204030204" pitchFamily="34" charset="0"/>
              </a:rPr>
              <a:t>D. </a:t>
            </a:r>
            <a:r>
              <a:rPr lang="vi-VN" sz="2400" b="1" dirty="0">
                <a:solidFill>
                  <a:schemeClr val="bg1"/>
                </a:solidFill>
                <a:latin typeface="Calibri" panose="020F0502020204030204" pitchFamily="34" charset="0"/>
                <a:cs typeface="Calibri" panose="020F0502020204030204" pitchFamily="34" charset="0"/>
              </a:rPr>
              <a:t>Liên tục bổ sung các chất dinh dưỡng vào</a:t>
            </a:r>
            <a:r>
              <a:rPr lang="vi-VN" sz="2400" dirty="0">
                <a:solidFill>
                  <a:schemeClr val="bg1"/>
                </a:solidFill>
                <a:latin typeface="Calibri" panose="020F0502020204030204" pitchFamily="34" charset="0"/>
                <a:cs typeface="Calibri" panose="020F0502020204030204" pitchFamily="34" charset="0"/>
              </a:rPr>
              <a:t>.</a:t>
            </a:r>
            <a:endParaRPr lang="en-US" sz="2400" dirty="0">
              <a:solidFill>
                <a:schemeClr val="bg1"/>
              </a:solidFill>
              <a:latin typeface="Calibri" panose="020F0502020204030204" pitchFamily="34" charset="0"/>
              <a:cs typeface="Calibri" panose="020F0502020204030204" pitchFamily="34" charset="0"/>
            </a:endParaRPr>
          </a:p>
          <a:p>
            <a:pPr algn="ctr"/>
            <a:endParaRPr lang="en-US" sz="2400" dirty="0">
              <a:solidFill>
                <a:schemeClr val="bg1"/>
              </a:solidFill>
              <a:latin typeface="Calibri" panose="020F0502020204030204" pitchFamily="34" charset="0"/>
              <a:cs typeface="Calibri" panose="020F0502020204030204" pitchFamily="34" charset="0"/>
            </a:endParaRPr>
          </a:p>
        </p:txBody>
      </p:sp>
      <p:sp>
        <p:nvSpPr>
          <p:cNvPr id="14" name="TextBox 13"/>
          <p:cNvSpPr txBox="1"/>
          <p:nvPr/>
        </p:nvSpPr>
        <p:spPr>
          <a:xfrm>
            <a:off x="2176411" y="3560893"/>
            <a:ext cx="4421015" cy="553998"/>
          </a:xfrm>
          <a:prstGeom prst="rect">
            <a:avLst/>
          </a:prstGeom>
          <a:noFill/>
        </p:spPr>
        <p:txBody>
          <a:bodyPr wrap="square" rtlCol="0">
            <a:spAutoFit/>
          </a:bodyPr>
          <a:lstStyle/>
          <a:p>
            <a:pPr algn="ctr"/>
            <a:r>
              <a:rPr lang="en-US" sz="3000" b="1" dirty="0">
                <a:solidFill>
                  <a:schemeClr val="accent6"/>
                </a:solidFill>
              </a:rPr>
              <a:t>ĐÁP ÁN: A</a:t>
            </a:r>
            <a:endParaRPr lang="en-US" sz="3000" b="1" dirty="0">
              <a:solidFill>
                <a:schemeClr val="accent6"/>
              </a:solidFill>
            </a:endParaRPr>
          </a:p>
        </p:txBody>
      </p:sp>
      <p:pic>
        <p:nvPicPr>
          <p:cNvPr id="15" name="Picture 6" descr="Káº¿t quáº£ hÃ¬nh áº£nh cho ÄÃ 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350" y="0"/>
            <a:ext cx="4465320" cy="82740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ÄÃ 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1202055" y="1201420"/>
            <a:ext cx="3560445" cy="110236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Digit 30"/>
          <p:cNvPicPr>
            <a:picLocks noChangeAspect="1" noChangeArrowheads="1" noCrop="1"/>
          </p:cNvPicPr>
          <p:nvPr/>
        </p:nvPicPr>
        <p:blipFill>
          <a:blip r:embed="rId5"/>
          <a:srcRect/>
          <a:stretch>
            <a:fillRect/>
          </a:stretch>
        </p:blipFill>
        <p:spPr bwMode="auto">
          <a:xfrm>
            <a:off x="193592" y="4041469"/>
            <a:ext cx="1639290" cy="90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hlinkClick r:id="rId6" action="ppaction://hlinksldjump"/>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100000">
                        <a14:foregroundMark x1="77500" y1="24897" x2="70300" y2="53601"/>
                        <a14:foregroundMark x1="58900" y1="27160" x2="84700" y2="33745"/>
                        <a14:foregroundMark x1="86100" y1="20473" x2="78200" y2="48457"/>
                        <a14:foregroundMark x1="53800" y1="48457" x2="84700" y2="47737"/>
                        <a14:foregroundMark x1="86800" y1="35905" x2="72500" y2="55144"/>
                        <a14:foregroundMark x1="87500" y1="38169" x2="83900" y2="49177"/>
                        <a14:foregroundMark x1="66700" y1="89815" x2="73200" y2="92695"/>
                        <a14:foregroundMark x1="81100" y1="72840" x2="94000" y2="84568"/>
                        <a14:foregroundMark x1="69600" y1="96399" x2="77500" y2="93416"/>
                        <a14:foregroundMark x1="86800" y1="75000" x2="95400" y2="83128"/>
                        <a14:foregroundMark x1="96100" y1="75720" x2="91100" y2="91975"/>
                        <a14:foregroundMark x1="86800" y1="23457" x2="84700" y2="37449"/>
                      </a14:backgroundRemoval>
                    </a14:imgEffect>
                  </a14:imgLayer>
                </a14:imgProps>
              </a:ext>
              <a:ext uri="{28A0092B-C50C-407E-A947-70E740481C1C}">
                <a14:useLocalDpi xmlns:a14="http://schemas.microsoft.com/office/drawing/2010/main" val="0"/>
              </a:ext>
            </a:extLst>
          </a:blip>
          <a:stretch>
            <a:fillRect/>
          </a:stretch>
        </p:blipFill>
        <p:spPr>
          <a:xfrm>
            <a:off x="6543293" y="3445087"/>
            <a:ext cx="1699098" cy="1651523"/>
          </a:xfrm>
          <a:prstGeom prst="rect">
            <a:avLst/>
          </a:prstGeom>
        </p:spPr>
      </p:pic>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nodeType="clickEffect">
                                  <p:stCondLst>
                                    <p:cond delay="0"/>
                                  </p:stCondLst>
                                  <p:iterate type="lt">
                                    <p:tmPct val="5000"/>
                                  </p:iterate>
                                  <p:childTnLst>
                                    <p:anim calcmode="lin" valueType="num">
                                      <p:cBhvr>
                                        <p:cTn id="16" dur="1000"/>
                                        <p:tgtEl>
                                          <p:spTgt spid="17"/>
                                        </p:tgtEl>
                                        <p:attrNameLst>
                                          <p:attrName>ppt_w</p:attrName>
                                        </p:attrNameLst>
                                      </p:cBhvr>
                                      <p:tavLst>
                                        <p:tav tm="0">
                                          <p:val>
                                            <p:strVal val="ppt_w"/>
                                          </p:val>
                                        </p:tav>
                                        <p:tav tm="100000">
                                          <p:val>
                                            <p:fltVal val="0"/>
                                          </p:val>
                                        </p:tav>
                                      </p:tavLst>
                                    </p:anim>
                                    <p:anim calcmode="lin" valueType="num">
                                      <p:cBhvr>
                                        <p:cTn id="17" dur="1000"/>
                                        <p:tgtEl>
                                          <p:spTgt spid="17"/>
                                        </p:tgtEl>
                                        <p:attrNameLst>
                                          <p:attrName>ppt_h</p:attrName>
                                        </p:attrNameLst>
                                      </p:cBhvr>
                                      <p:tavLst>
                                        <p:tav tm="0">
                                          <p:val>
                                            <p:strVal val="ppt_h"/>
                                          </p:val>
                                        </p:tav>
                                        <p:tav tm="100000">
                                          <p:val>
                                            <p:fltVal val="0"/>
                                          </p:val>
                                        </p:tav>
                                      </p:tavLst>
                                    </p:anim>
                                    <p:anim calcmode="lin" valueType="num">
                                      <p:cBhvr>
                                        <p:cTn id="18" dur="1000"/>
                                        <p:tgtEl>
                                          <p:spTgt spid="17"/>
                                        </p:tgtEl>
                                        <p:attrNameLst>
                                          <p:attrName>style.rotation</p:attrName>
                                        </p:attrNameLst>
                                      </p:cBhvr>
                                      <p:tavLst>
                                        <p:tav tm="0">
                                          <p:val>
                                            <p:fltVal val="0"/>
                                          </p:val>
                                        </p:tav>
                                        <p:tav tm="100000">
                                          <p:val>
                                            <p:fltVal val="90"/>
                                          </p:val>
                                        </p:tav>
                                      </p:tavLst>
                                    </p:anim>
                                    <p:animEffect transition="out" filter="fade">
                                      <p:cBhvr>
                                        <p:cTn id="19" dur="1000"/>
                                        <p:tgtEl>
                                          <p:spTgt spid="17"/>
                                        </p:tgtEl>
                                      </p:cBhvr>
                                    </p:animEffect>
                                    <p:set>
                                      <p:cBhvr>
                                        <p:cTn id="20"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9" name="RINGIN.WAV"/>
                                        </p:tgtEl>
                                      </p:cMediaNode>
                                    </p:audio>
                                  </p:subTnLst>
                                </p:cTn>
                              </p:par>
                              <p:par>
                                <p:cTn id="21" presetID="32" presetClass="emph" presetSubtype="0" repeatCount="indefinite" fill="hold" nodeType="withEffect">
                                  <p:stCondLst>
                                    <p:cond delay="0"/>
                                  </p:stCondLst>
                                  <p:childTnLst>
                                    <p:animRot by="120000">
                                      <p:cBhvr>
                                        <p:cTn id="22" dur="300" fill="hold">
                                          <p:stCondLst>
                                            <p:cond delay="0"/>
                                          </p:stCondLst>
                                        </p:cTn>
                                        <p:tgtEl>
                                          <p:spTgt spid="19"/>
                                        </p:tgtEl>
                                        <p:attrNameLst>
                                          <p:attrName>r</p:attrName>
                                        </p:attrNameLst>
                                      </p:cBhvr>
                                    </p:animRot>
                                    <p:animRot by="-240000">
                                      <p:cBhvr>
                                        <p:cTn id="23" dur="600" fill="hold">
                                          <p:stCondLst>
                                            <p:cond delay="600"/>
                                          </p:stCondLst>
                                        </p:cTn>
                                        <p:tgtEl>
                                          <p:spTgt spid="19"/>
                                        </p:tgtEl>
                                        <p:attrNameLst>
                                          <p:attrName>r</p:attrName>
                                        </p:attrNameLst>
                                      </p:cBhvr>
                                    </p:animRot>
                                    <p:animRot by="240000">
                                      <p:cBhvr>
                                        <p:cTn id="24" dur="600" fill="hold">
                                          <p:stCondLst>
                                            <p:cond delay="1200"/>
                                          </p:stCondLst>
                                        </p:cTn>
                                        <p:tgtEl>
                                          <p:spTgt spid="19"/>
                                        </p:tgtEl>
                                        <p:attrNameLst>
                                          <p:attrName>r</p:attrName>
                                        </p:attrNameLst>
                                      </p:cBhvr>
                                    </p:animRot>
                                    <p:animRot by="-240000">
                                      <p:cBhvr>
                                        <p:cTn id="25" dur="600" fill="hold">
                                          <p:stCondLst>
                                            <p:cond delay="1800"/>
                                          </p:stCondLst>
                                        </p:cTn>
                                        <p:tgtEl>
                                          <p:spTgt spid="19"/>
                                        </p:tgtEl>
                                        <p:attrNameLst>
                                          <p:attrName>r</p:attrName>
                                        </p:attrNameLst>
                                      </p:cBhvr>
                                    </p:animRot>
                                    <p:animRot by="120000">
                                      <p:cBhvr>
                                        <p:cTn id="26" dur="600" fill="hold">
                                          <p:stCondLst>
                                            <p:cond delay="24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6" descr="Káº¿t quáº£ hÃ¬nh áº£nh cho ÄÃ 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901339" y="2984015"/>
            <a:ext cx="3282595" cy="10531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ình ảnh có liên quan"/>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693505" y="269517"/>
            <a:ext cx="7322581" cy="474063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95400" y="895350"/>
            <a:ext cx="6235653" cy="2630170"/>
          </a:xfrm>
          <a:prstGeom prst="rect">
            <a:avLst/>
          </a:prstGeom>
          <a:noFill/>
        </p:spPr>
        <p:txBody>
          <a:bodyPr wrap="square" rtlCol="0">
            <a:spAutoFit/>
          </a:bodyPr>
          <a:lstStyle/>
          <a:p>
            <a:r>
              <a:rPr lang="vi-VN" sz="2400" b="1" dirty="0">
                <a:solidFill>
                  <a:srgbClr val="FFFF00"/>
                </a:solidFill>
                <a:latin typeface="Calibri" panose="020F0502020204030204" pitchFamily="34" charset="0"/>
                <a:cs typeface="Calibri" panose="020F0502020204030204" pitchFamily="34" charset="0"/>
              </a:rPr>
              <a:t>Câu 5: </a:t>
            </a:r>
            <a:r>
              <a:rPr lang="vi-VN" sz="2400" dirty="0">
                <a:solidFill>
                  <a:srgbClr val="FFFF00"/>
                </a:solidFill>
                <a:latin typeface="Calibri" panose="020F0502020204030204" pitchFamily="34" charset="0"/>
                <a:cs typeface="Calibri" panose="020F0502020204030204" pitchFamily="34" charset="0"/>
              </a:rPr>
              <a:t>Có thể coi dạ dày – ruột ở người là một hệ thống nuôi cấy liên tục với vi sinh vật được không?</a:t>
            </a:r>
            <a:endParaRPr lang="en-US" sz="2400" dirty="0">
              <a:solidFill>
                <a:srgbClr val="FFFF00"/>
              </a:solidFill>
              <a:latin typeface="Calibri" panose="020F0502020204030204" pitchFamily="34" charset="0"/>
              <a:cs typeface="Calibri" panose="020F0502020204030204" pitchFamily="34" charset="0"/>
            </a:endParaRPr>
          </a:p>
          <a:p>
            <a:br>
              <a:rPr lang="vi-VN" b="1" dirty="0">
                <a:solidFill>
                  <a:srgbClr val="FFFF00"/>
                </a:solidFill>
                <a:latin typeface="Calibri" panose="020F0502020204030204" pitchFamily="34" charset="0"/>
                <a:cs typeface="Calibri" panose="020F0502020204030204" pitchFamily="34" charset="0"/>
              </a:rPr>
            </a:br>
            <a:endParaRPr lang="en-US" sz="7500" dirty="0">
              <a:solidFill>
                <a:schemeClr val="bg1"/>
              </a:solidFill>
              <a:latin typeface="Calibri" panose="020F0502020204030204" pitchFamily="34" charset="0"/>
              <a:cs typeface="Calibri" panose="020F0502020204030204" pitchFamily="34" charset="0"/>
            </a:endParaRPr>
          </a:p>
        </p:txBody>
      </p:sp>
      <p:sp>
        <p:nvSpPr>
          <p:cNvPr id="14" name="TextBox 13"/>
          <p:cNvSpPr txBox="1"/>
          <p:nvPr/>
        </p:nvSpPr>
        <p:spPr>
          <a:xfrm>
            <a:off x="1612947" y="1996172"/>
            <a:ext cx="5854653" cy="2399665"/>
          </a:xfrm>
          <a:prstGeom prst="rect">
            <a:avLst/>
          </a:prstGeom>
          <a:noFill/>
        </p:spPr>
        <p:txBody>
          <a:bodyPr wrap="square" rtlCol="0">
            <a:spAutoFit/>
          </a:bodyPr>
          <a:lstStyle/>
          <a:p>
            <a:r>
              <a:rPr lang="en-US" sz="2500" b="1" dirty="0">
                <a:solidFill>
                  <a:schemeClr val="accent6"/>
                </a:solidFill>
                <a:latin typeface="Calibri" panose="020F0502020204030204" pitchFamily="34" charset="0"/>
                <a:cs typeface="Calibri" panose="020F0502020204030204" pitchFamily="34" charset="0"/>
              </a:rPr>
              <a:t>ĐÁP ÁN: </a:t>
            </a:r>
            <a:r>
              <a:rPr lang="vi-VN" sz="2500" dirty="0">
                <a:latin typeface="Calibri" panose="020F0502020204030204" pitchFamily="34" charset="0"/>
                <a:cs typeface="Calibri" panose="020F0502020204030204" pitchFamily="34" charset="0"/>
              </a:rPr>
              <a:t>Dạ dày – Ruột thường xuyên được bổ sung thức ăn và cũng thường xuyên thải ra ngoài các sản phẩm chuyển hóa vật chất cùng với các vi sinh vật, do đó chúng được xem là một hệ thống nuôi cấy liên tục.</a:t>
            </a:r>
            <a:r>
              <a:rPr lang="en-US" sz="2500" b="1" dirty="0">
                <a:solidFill>
                  <a:schemeClr val="accent6"/>
                </a:solidFill>
                <a:latin typeface="Calibri" panose="020F0502020204030204" pitchFamily="34" charset="0"/>
                <a:cs typeface="Calibri" panose="020F0502020204030204" pitchFamily="34" charset="0"/>
              </a:rPr>
              <a:t> </a:t>
            </a:r>
            <a:endParaRPr lang="en-US" sz="2500" b="1" dirty="0">
              <a:solidFill>
                <a:schemeClr val="accent6"/>
              </a:solidFill>
              <a:latin typeface="Calibri" panose="020F0502020204030204" pitchFamily="34" charset="0"/>
              <a:cs typeface="Calibri" panose="020F0502020204030204" pitchFamily="34" charset="0"/>
            </a:endParaRPr>
          </a:p>
          <a:p>
            <a:pPr algn="ctr"/>
            <a:endParaRPr lang="en-US" sz="2500" b="1" dirty="0">
              <a:solidFill>
                <a:schemeClr val="accent6"/>
              </a:solidFill>
              <a:latin typeface="Calibri" panose="020F0502020204030204" pitchFamily="34" charset="0"/>
              <a:cs typeface="Calibri" panose="020F0502020204030204" pitchFamily="34" charset="0"/>
            </a:endParaRPr>
          </a:p>
        </p:txBody>
      </p:sp>
      <p:pic>
        <p:nvPicPr>
          <p:cNvPr id="15" name="Picture 6" descr="Káº¿t quáº£ hÃ¬nh áº£nh cho ÄÃ 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498" y="1"/>
            <a:ext cx="4465495" cy="16515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ÄÃ o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V="1">
            <a:off x="-1017230" y="1016715"/>
            <a:ext cx="3560288" cy="14718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Digit 30"/>
          <p:cNvPicPr>
            <a:picLocks noChangeAspect="1" noChangeArrowheads="1" noCrop="1"/>
          </p:cNvPicPr>
          <p:nvPr/>
        </p:nvPicPr>
        <p:blipFill>
          <a:blip r:embed="rId5"/>
          <a:srcRect/>
          <a:stretch>
            <a:fillRect/>
          </a:stretch>
        </p:blipFill>
        <p:spPr bwMode="auto">
          <a:xfrm>
            <a:off x="193592" y="4041469"/>
            <a:ext cx="1639290" cy="90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7239000" y="3101067"/>
            <a:ext cx="1682671" cy="2077732"/>
          </a:xfrm>
          <a:prstGeom prst="rect">
            <a:avLst/>
          </a:prstGeom>
        </p:spPr>
      </p:pic>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xit" presetSubtype="0" fill="hold" nodeType="clickEffect">
                                  <p:stCondLst>
                                    <p:cond delay="0"/>
                                  </p:stCondLst>
                                  <p:iterate type="lt">
                                    <p:tmPct val="5000"/>
                                  </p:iterate>
                                  <p:childTnLst>
                                    <p:anim calcmode="lin" valueType="num">
                                      <p:cBhvr>
                                        <p:cTn id="16" dur="1000"/>
                                        <p:tgtEl>
                                          <p:spTgt spid="17"/>
                                        </p:tgtEl>
                                        <p:attrNameLst>
                                          <p:attrName>ppt_w</p:attrName>
                                        </p:attrNameLst>
                                      </p:cBhvr>
                                      <p:tavLst>
                                        <p:tav tm="0">
                                          <p:val>
                                            <p:strVal val="ppt_w"/>
                                          </p:val>
                                        </p:tav>
                                        <p:tav tm="100000">
                                          <p:val>
                                            <p:fltVal val="0"/>
                                          </p:val>
                                        </p:tav>
                                      </p:tavLst>
                                    </p:anim>
                                    <p:anim calcmode="lin" valueType="num">
                                      <p:cBhvr>
                                        <p:cTn id="17" dur="1000"/>
                                        <p:tgtEl>
                                          <p:spTgt spid="17"/>
                                        </p:tgtEl>
                                        <p:attrNameLst>
                                          <p:attrName>ppt_h</p:attrName>
                                        </p:attrNameLst>
                                      </p:cBhvr>
                                      <p:tavLst>
                                        <p:tav tm="0">
                                          <p:val>
                                            <p:strVal val="ppt_h"/>
                                          </p:val>
                                        </p:tav>
                                        <p:tav tm="100000">
                                          <p:val>
                                            <p:fltVal val="0"/>
                                          </p:val>
                                        </p:tav>
                                      </p:tavLst>
                                    </p:anim>
                                    <p:anim calcmode="lin" valueType="num">
                                      <p:cBhvr>
                                        <p:cTn id="18" dur="1000"/>
                                        <p:tgtEl>
                                          <p:spTgt spid="17"/>
                                        </p:tgtEl>
                                        <p:attrNameLst>
                                          <p:attrName>style.rotation</p:attrName>
                                        </p:attrNameLst>
                                      </p:cBhvr>
                                      <p:tavLst>
                                        <p:tav tm="0">
                                          <p:val>
                                            <p:fltVal val="0"/>
                                          </p:val>
                                        </p:tav>
                                        <p:tav tm="100000">
                                          <p:val>
                                            <p:fltVal val="90"/>
                                          </p:val>
                                        </p:tav>
                                      </p:tavLst>
                                    </p:anim>
                                    <p:animEffect transition="out" filter="fade">
                                      <p:cBhvr>
                                        <p:cTn id="19" dur="1000"/>
                                        <p:tgtEl>
                                          <p:spTgt spid="17"/>
                                        </p:tgtEl>
                                      </p:cBhvr>
                                    </p:animEffect>
                                    <p:set>
                                      <p:cBhvr>
                                        <p:cTn id="20" dur="1" fill="hold">
                                          <p:stCondLst>
                                            <p:cond delay="999"/>
                                          </p:stCondLst>
                                        </p:cTn>
                                        <p:tgtEl>
                                          <p:spTgt spid="17"/>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9" name="RINGIN.WAV"/>
                                        </p:tgtEl>
                                      </p:cMediaNode>
                                    </p:audio>
                                  </p:subTnLst>
                                </p:cTn>
                              </p:par>
                              <p:par>
                                <p:cTn id="21" presetID="32" presetClass="emph" presetSubtype="0" repeatCount="indefinite" fill="hold" nodeType="withEffect">
                                  <p:stCondLst>
                                    <p:cond delay="0"/>
                                  </p:stCondLst>
                                  <p:childTnLst>
                                    <p:animRot by="120000">
                                      <p:cBhvr>
                                        <p:cTn id="22" dur="300" fill="hold">
                                          <p:stCondLst>
                                            <p:cond delay="0"/>
                                          </p:stCondLst>
                                        </p:cTn>
                                        <p:tgtEl>
                                          <p:spTgt spid="19"/>
                                        </p:tgtEl>
                                        <p:attrNameLst>
                                          <p:attrName>r</p:attrName>
                                        </p:attrNameLst>
                                      </p:cBhvr>
                                    </p:animRot>
                                    <p:animRot by="-240000">
                                      <p:cBhvr>
                                        <p:cTn id="23" dur="600" fill="hold">
                                          <p:stCondLst>
                                            <p:cond delay="600"/>
                                          </p:stCondLst>
                                        </p:cTn>
                                        <p:tgtEl>
                                          <p:spTgt spid="19"/>
                                        </p:tgtEl>
                                        <p:attrNameLst>
                                          <p:attrName>r</p:attrName>
                                        </p:attrNameLst>
                                      </p:cBhvr>
                                    </p:animRot>
                                    <p:animRot by="240000">
                                      <p:cBhvr>
                                        <p:cTn id="24" dur="600" fill="hold">
                                          <p:stCondLst>
                                            <p:cond delay="1200"/>
                                          </p:stCondLst>
                                        </p:cTn>
                                        <p:tgtEl>
                                          <p:spTgt spid="19"/>
                                        </p:tgtEl>
                                        <p:attrNameLst>
                                          <p:attrName>r</p:attrName>
                                        </p:attrNameLst>
                                      </p:cBhvr>
                                    </p:animRot>
                                    <p:animRot by="-240000">
                                      <p:cBhvr>
                                        <p:cTn id="25" dur="600" fill="hold">
                                          <p:stCondLst>
                                            <p:cond delay="1800"/>
                                          </p:stCondLst>
                                        </p:cTn>
                                        <p:tgtEl>
                                          <p:spTgt spid="19"/>
                                        </p:tgtEl>
                                        <p:attrNameLst>
                                          <p:attrName>r</p:attrName>
                                        </p:attrNameLst>
                                      </p:cBhvr>
                                    </p:animRot>
                                    <p:animRot by="120000">
                                      <p:cBhvr>
                                        <p:cTn id="26" dur="600" fill="hold">
                                          <p:stCondLst>
                                            <p:cond delay="24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30" name="Picture 6" descr="Káº¿t quáº£ hÃ¬nh áº£nh cho ÄÃ o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768828" y="975862"/>
            <a:ext cx="1930676" cy="61938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ÄÃ o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712" y="-434734"/>
            <a:ext cx="3933313" cy="126186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6" descr="Káº¿t quáº£ hÃ¬nh áº£nh cho ÄÃ o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323048" y="38696"/>
            <a:ext cx="2502010" cy="103434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ình ảnh có li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1143000" y="0"/>
            <a:ext cx="6742091" cy="474063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2083621" y="1097982"/>
            <a:ext cx="4839512" cy="553998"/>
          </a:xfrm>
          <a:prstGeom prst="rect">
            <a:avLst/>
          </a:prstGeom>
          <a:noFill/>
        </p:spPr>
        <p:txBody>
          <a:bodyPr wrap="square" rtlCol="0">
            <a:spAutoFit/>
          </a:bodyPr>
          <a:lstStyle/>
          <a:p>
            <a:pPr algn="ctr"/>
            <a:r>
              <a:rPr lang="en-US" sz="3000" dirty="0" err="1">
                <a:solidFill>
                  <a:schemeClr val="bg1"/>
                </a:solidFill>
              </a:rPr>
              <a:t>Thầy</a:t>
            </a:r>
            <a:r>
              <a:rPr lang="en-US" sz="3000" dirty="0">
                <a:solidFill>
                  <a:schemeClr val="bg1"/>
                </a:solidFill>
              </a:rPr>
              <a:t> </a:t>
            </a:r>
            <a:r>
              <a:rPr lang="en-US" sz="3000" dirty="0" err="1">
                <a:solidFill>
                  <a:schemeClr val="bg1"/>
                </a:solidFill>
              </a:rPr>
              <a:t>cô</a:t>
            </a:r>
            <a:r>
              <a:rPr lang="en-US" sz="3000" dirty="0">
                <a:solidFill>
                  <a:schemeClr val="bg1"/>
                </a:solidFill>
              </a:rPr>
              <a:t> </a:t>
            </a:r>
            <a:r>
              <a:rPr lang="en-US" sz="3000" dirty="0" err="1">
                <a:solidFill>
                  <a:schemeClr val="bg1"/>
                </a:solidFill>
              </a:rPr>
              <a:t>điền</a:t>
            </a:r>
            <a:r>
              <a:rPr lang="en-US" sz="3000" dirty="0">
                <a:solidFill>
                  <a:schemeClr val="bg1"/>
                </a:solidFill>
              </a:rPr>
              <a:t> </a:t>
            </a:r>
            <a:r>
              <a:rPr lang="en-US" sz="3000" dirty="0" err="1">
                <a:solidFill>
                  <a:schemeClr val="bg1"/>
                </a:solidFill>
              </a:rPr>
              <a:t>câu</a:t>
            </a:r>
            <a:r>
              <a:rPr lang="en-US" sz="3000" dirty="0">
                <a:solidFill>
                  <a:schemeClr val="bg1"/>
                </a:solidFill>
              </a:rPr>
              <a:t> </a:t>
            </a:r>
            <a:r>
              <a:rPr lang="en-US" sz="3000" dirty="0" err="1">
                <a:solidFill>
                  <a:schemeClr val="bg1"/>
                </a:solidFill>
              </a:rPr>
              <a:t>hỏi</a:t>
            </a:r>
            <a:r>
              <a:rPr lang="en-US" sz="3000" dirty="0">
                <a:solidFill>
                  <a:schemeClr val="bg1"/>
                </a:solidFill>
              </a:rPr>
              <a:t> </a:t>
            </a:r>
            <a:r>
              <a:rPr lang="en-US" sz="3000" dirty="0" err="1">
                <a:solidFill>
                  <a:schemeClr val="bg1"/>
                </a:solidFill>
              </a:rPr>
              <a:t>vào</a:t>
            </a:r>
            <a:r>
              <a:rPr lang="en-US" sz="3000" dirty="0">
                <a:solidFill>
                  <a:schemeClr val="bg1"/>
                </a:solidFill>
              </a:rPr>
              <a:t> </a:t>
            </a:r>
            <a:r>
              <a:rPr lang="en-US" sz="3000" dirty="0" err="1">
                <a:solidFill>
                  <a:schemeClr val="bg1"/>
                </a:solidFill>
              </a:rPr>
              <a:t>đây</a:t>
            </a:r>
            <a:endParaRPr lang="en-US" sz="3000" dirty="0">
              <a:solidFill>
                <a:schemeClr val="bg1"/>
              </a:solidFill>
            </a:endParaRPr>
          </a:p>
        </p:txBody>
      </p:sp>
      <p:sp>
        <p:nvSpPr>
          <p:cNvPr id="36" name="TextBox 35"/>
          <p:cNvSpPr txBox="1"/>
          <p:nvPr/>
        </p:nvSpPr>
        <p:spPr>
          <a:xfrm>
            <a:off x="2245204" y="3001866"/>
            <a:ext cx="4421015" cy="553998"/>
          </a:xfrm>
          <a:prstGeom prst="rect">
            <a:avLst/>
          </a:prstGeom>
          <a:noFill/>
        </p:spPr>
        <p:txBody>
          <a:bodyPr wrap="square" rtlCol="0">
            <a:spAutoFit/>
          </a:bodyPr>
          <a:lstStyle/>
          <a:p>
            <a:pPr algn="ctr"/>
            <a:r>
              <a:rPr lang="en-US" sz="3000" dirty="0" err="1">
                <a:solidFill>
                  <a:schemeClr val="bg1"/>
                </a:solidFill>
              </a:rPr>
              <a:t>Đáp</a:t>
            </a:r>
            <a:r>
              <a:rPr lang="en-US" sz="3000" dirty="0">
                <a:solidFill>
                  <a:schemeClr val="bg1"/>
                </a:solidFill>
              </a:rPr>
              <a:t> </a:t>
            </a:r>
            <a:r>
              <a:rPr lang="en-US" sz="3000" dirty="0" err="1">
                <a:solidFill>
                  <a:schemeClr val="bg1"/>
                </a:solidFill>
              </a:rPr>
              <a:t>án</a:t>
            </a:r>
            <a:endParaRPr lang="en-US" sz="3000" dirty="0">
              <a:solidFill>
                <a:schemeClr val="bg1"/>
              </a:solidFill>
            </a:endParaRPr>
          </a:p>
        </p:txBody>
      </p:sp>
      <p:pic>
        <p:nvPicPr>
          <p:cNvPr id="10" name="Picture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1" name="Picture 6" descr="Káº¿t quáº£ hÃ¬nh áº£nh cho ÄÃ o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901339" y="2984015"/>
            <a:ext cx="3282595" cy="10531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ình ảnh có liên quan"/>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542" y1="8333" x2="4688" y2="94504"/>
                        <a14:foregroundMark x1="2813" y1="11170" x2="52083" y2="7092"/>
                        <a14:foregroundMark x1="49271" y1="7801" x2="96146" y2="9397"/>
                        <a14:foregroundMark x1="96146" y1="9043" x2="97083" y2="92199"/>
                        <a14:foregroundMark x1="3333" y1="95745" x2="97083" y2="92199"/>
                        <a14:foregroundMark x1="16250" y1="85638" x2="28021" y2="92553"/>
                        <a14:foregroundMark x1="24792" y1="84574" x2="27396" y2="90957"/>
                      </a14:backgroundRemoval>
                    </a14:imgEffect>
                  </a14:imgLayer>
                </a14:imgProps>
              </a:ext>
              <a:ext uri="{28A0092B-C50C-407E-A947-70E740481C1C}">
                <a14:useLocalDpi xmlns:a14="http://schemas.microsoft.com/office/drawing/2010/main" val="0"/>
              </a:ext>
            </a:extLst>
          </a:blip>
          <a:srcRect/>
          <a:stretch>
            <a:fillRect/>
          </a:stretch>
        </p:blipFill>
        <p:spPr bwMode="auto">
          <a:xfrm>
            <a:off x="693504" y="-35871"/>
            <a:ext cx="7322581" cy="474063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425481" y="-270390"/>
            <a:ext cx="5438785" cy="1523494"/>
          </a:xfrm>
          <a:prstGeom prst="rect">
            <a:avLst/>
          </a:prstGeom>
          <a:noFill/>
        </p:spPr>
        <p:txBody>
          <a:bodyPr wrap="square" rtlCol="0">
            <a:spAutoFit/>
          </a:bodyPr>
          <a:lstStyle/>
          <a:p>
            <a:endParaRPr lang="en-US" dirty="0">
              <a:solidFill>
                <a:srgbClr val="FFFF00"/>
              </a:solidFill>
            </a:endParaRPr>
          </a:p>
          <a:p>
            <a:pPr algn="ctr"/>
            <a:endParaRPr lang="en-US" sz="7500" dirty="0">
              <a:solidFill>
                <a:schemeClr val="bg1"/>
              </a:solidFill>
            </a:endParaRPr>
          </a:p>
        </p:txBody>
      </p:sp>
      <p:pic>
        <p:nvPicPr>
          <p:cNvPr id="15" name="Picture 6" descr="Káº¿t quáº£ hÃ¬nh áº£nh cho ÄÃ o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498" y="1"/>
            <a:ext cx="4465495" cy="16515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Káº¿t quáº£ hÃ¬nh áº£nh cho ÄÃ o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V="1">
            <a:off x="-1017230" y="1016715"/>
            <a:ext cx="3560288" cy="14718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99355" l="0" r="98305"/>
                    </a14:imgEffect>
                  </a14:imgLayer>
                </a14:imgProps>
              </a:ext>
              <a:ext uri="{28A0092B-C50C-407E-A947-70E740481C1C}">
                <a14:useLocalDpi xmlns:a14="http://schemas.microsoft.com/office/drawing/2010/main" val="0"/>
              </a:ext>
            </a:extLst>
          </a:blip>
          <a:stretch>
            <a:fillRect/>
          </a:stretch>
        </p:blipFill>
        <p:spPr>
          <a:xfrm>
            <a:off x="6666219" y="3267323"/>
            <a:ext cx="1349866" cy="1773129"/>
          </a:xfrm>
          <a:prstGeom prst="rect">
            <a:avLst/>
          </a:prstGeom>
        </p:spPr>
      </p:pic>
      <p:pic>
        <p:nvPicPr>
          <p:cNvPr id="1026" name="Picture 2" descr="Hình ảnh hộp quà Đẹp dành tặng bạn bè, người thân, người yê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4224" y="812024"/>
            <a:ext cx="3579962" cy="298330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nodePh="1">
                                  <p:stCondLst>
                                    <p:cond delay="0"/>
                                  </p:stCondLst>
                                  <p:endCondLst>
                                    <p:cond evt="begin" delay="0">
                                      <p:tn val="15"/>
                                    </p:cond>
                                  </p:end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childTnLst>
                                </p:cTn>
                              </p:par>
                              <p:par>
                                <p:cTn id="18" presetID="32" presetClass="emph" presetSubtype="0" repeatCount="indefinite" fill="hold" nodeType="withEffect">
                                  <p:stCondLst>
                                    <p:cond delay="0"/>
                                  </p:stCondLst>
                                  <p:childTnLst>
                                    <p:animRot by="120000">
                                      <p:cBhvr>
                                        <p:cTn id="19" dur="300" fill="hold">
                                          <p:stCondLst>
                                            <p:cond delay="0"/>
                                          </p:stCondLst>
                                        </p:cTn>
                                        <p:tgtEl>
                                          <p:spTgt spid="19"/>
                                        </p:tgtEl>
                                        <p:attrNameLst>
                                          <p:attrName>r</p:attrName>
                                        </p:attrNameLst>
                                      </p:cBhvr>
                                    </p:animRot>
                                    <p:animRot by="-240000">
                                      <p:cBhvr>
                                        <p:cTn id="20" dur="600" fill="hold">
                                          <p:stCondLst>
                                            <p:cond delay="600"/>
                                          </p:stCondLst>
                                        </p:cTn>
                                        <p:tgtEl>
                                          <p:spTgt spid="19"/>
                                        </p:tgtEl>
                                        <p:attrNameLst>
                                          <p:attrName>r</p:attrName>
                                        </p:attrNameLst>
                                      </p:cBhvr>
                                    </p:animRot>
                                    <p:animRot by="240000">
                                      <p:cBhvr>
                                        <p:cTn id="21" dur="600" fill="hold">
                                          <p:stCondLst>
                                            <p:cond delay="1200"/>
                                          </p:stCondLst>
                                        </p:cTn>
                                        <p:tgtEl>
                                          <p:spTgt spid="19"/>
                                        </p:tgtEl>
                                        <p:attrNameLst>
                                          <p:attrName>r</p:attrName>
                                        </p:attrNameLst>
                                      </p:cBhvr>
                                    </p:animRot>
                                    <p:animRot by="-240000">
                                      <p:cBhvr>
                                        <p:cTn id="22" dur="600" fill="hold">
                                          <p:stCondLst>
                                            <p:cond delay="1800"/>
                                          </p:stCondLst>
                                        </p:cTn>
                                        <p:tgtEl>
                                          <p:spTgt spid="19"/>
                                        </p:tgtEl>
                                        <p:attrNameLst>
                                          <p:attrName>r</p:attrName>
                                        </p:attrNameLst>
                                      </p:cBhvr>
                                    </p:animRot>
                                    <p:animRot by="120000">
                                      <p:cBhvr>
                                        <p:cTn id="23" dur="600" fill="hold">
                                          <p:stCondLst>
                                            <p:cond delay="2400"/>
                                          </p:stCondLst>
                                        </p:cTn>
                                        <p:tgtEl>
                                          <p:spTgt spid="1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4902994" y="141685"/>
            <a:ext cx="2983706" cy="11310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p:txBody>
      </p:sp>
      <p:sp>
        <p:nvSpPr>
          <p:cNvPr id="4100" name="Text Box 3"/>
          <p:cNvSpPr txBox="1">
            <a:spLocks noChangeArrowheads="1"/>
          </p:cNvSpPr>
          <p:nvPr/>
        </p:nvSpPr>
        <p:spPr bwMode="auto">
          <a:xfrm>
            <a:off x="1364456" y="7887"/>
            <a:ext cx="6515100" cy="6001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3300" b="1" dirty="0">
                <a:solidFill>
                  <a:srgbClr val="800080"/>
                </a:solidFill>
                <a:latin typeface="Times New Roman" panose="02020603050405020304" pitchFamily="18" charset="0"/>
              </a:rPr>
              <a:t>VẬN DỤNG</a:t>
            </a:r>
            <a:endParaRPr lang="en-US" altLang="en-US" sz="3300" b="1" dirty="0">
              <a:solidFill>
                <a:srgbClr val="800080"/>
              </a:solidFill>
              <a:latin typeface="Times New Roman" panose="02020603050405020304" pitchFamily="18" charset="0"/>
            </a:endParaRPr>
          </a:p>
        </p:txBody>
      </p:sp>
      <p:pic>
        <p:nvPicPr>
          <p:cNvPr id="6" name="Picture 2" descr="2009_october_calendar_0910jij"/>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14400" y="3257551"/>
            <a:ext cx="7620000" cy="18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70815" y="438150"/>
            <a:ext cx="8788400" cy="4399915"/>
          </a:xfrm>
          <a:prstGeom prst="rect">
            <a:avLst/>
          </a:prstGeom>
          <a:noFill/>
        </p:spPr>
        <p:txBody>
          <a:bodyPr wrap="square" rtlCol="0">
            <a:spAutoFit/>
          </a:bodyPr>
          <a:lstStyle/>
          <a:p>
            <a:pPr lvl="0"/>
            <a:r>
              <a:rPr lang="en-US" sz="2800" dirty="0" err="1">
                <a:solidFill>
                  <a:srgbClr val="FF0000"/>
                </a:solidFill>
                <a:latin typeface="Calibri" panose="020F0502020204030204" pitchFamily="34" charset="0"/>
                <a:cs typeface="Calibri" panose="020F0502020204030204" pitchFamily="34" charset="0"/>
              </a:rPr>
              <a:t>Nhiệm</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vụ</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về</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nhà</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Chuẩn</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bị</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tiếp</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bài</a:t>
            </a:r>
            <a:r>
              <a:rPr lang="en-US" sz="2800" dirty="0">
                <a:solidFill>
                  <a:srgbClr val="FF0000"/>
                </a:solidFill>
                <a:latin typeface="Calibri" panose="020F0502020204030204" pitchFamily="34" charset="0"/>
                <a:cs typeface="Calibri" panose="020F0502020204030204" pitchFamily="34" charset="0"/>
              </a:rPr>
              <a:t> 25; </a:t>
            </a:r>
            <a:r>
              <a:rPr lang="en-US" sz="2800" dirty="0" err="1">
                <a:solidFill>
                  <a:srgbClr val="FF0000"/>
                </a:solidFill>
                <a:latin typeface="Calibri" panose="020F0502020204030204" pitchFamily="34" charset="0"/>
                <a:cs typeface="Calibri" panose="020F0502020204030204" pitchFamily="34" charset="0"/>
              </a:rPr>
              <a:t>trả</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lời</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các</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câu</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hỏi</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và</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bài</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tập</a:t>
            </a: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sau</a:t>
            </a:r>
            <a:r>
              <a:rPr lang="en-US" sz="2800" dirty="0">
                <a:solidFill>
                  <a:srgbClr val="FF0000"/>
                </a:solidFill>
                <a:latin typeface="Calibri" panose="020F0502020204030204" pitchFamily="34" charset="0"/>
                <a:cs typeface="Calibri" panose="020F0502020204030204" pitchFamily="34" charset="0"/>
              </a:rPr>
              <a:t>:</a:t>
            </a:r>
            <a:endParaRPr lang="en-US" sz="2800" dirty="0">
              <a:solidFill>
                <a:srgbClr val="FF0000"/>
              </a:solidFill>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C</a:t>
            </a:r>
            <a:r>
              <a:rPr lang="vi-VN" sz="2800" b="1" dirty="0">
                <a:latin typeface="Calibri" panose="020F0502020204030204" pitchFamily="34" charset="0"/>
                <a:cs typeface="Calibri" panose="020F0502020204030204" pitchFamily="34" charset="0"/>
              </a:rPr>
              <a:t>âu hỏi 1: </a:t>
            </a:r>
            <a:r>
              <a:rPr lang="en-US" sz="2800" dirty="0" err="1">
                <a:latin typeface="Calibri" panose="020F0502020204030204" pitchFamily="34" charset="0"/>
                <a:cs typeface="Calibri" panose="020F0502020204030204" pitchFamily="34" charset="0"/>
              </a:rPr>
              <a:t>Nêu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một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số</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ứng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dụng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của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phương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pháp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nuôi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cấy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không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liên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tục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liên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tục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trong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đời</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sống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hằng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ngày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có</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thể</a:t>
            </a:r>
            <a:r>
              <a:rPr lang="en-US" sz="2800" dirty="0">
                <a:latin typeface="Calibri" panose="020F0502020204030204" pitchFamily="34" charset="0"/>
                <a:cs typeface="Calibri" panose="020F0502020204030204" pitchFamily="34" charset="0"/>
              </a:rPr>
              <a:t> 1 </a:t>
            </a:r>
            <a:r>
              <a:rPr lang="en-US" sz="2800" dirty="0" err="1">
                <a:latin typeface="Calibri" panose="020F0502020204030204" pitchFamily="34" charset="0"/>
                <a:cs typeface="Calibri" panose="020F0502020204030204" pitchFamily="34" charset="0"/>
              </a:rPr>
              <a:t>sản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phẩm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cụ</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thể</a:t>
            </a:r>
            <a:r>
              <a:rPr lang="en-US" sz="28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a:p>
            <a:r>
              <a:rPr lang="en-US" sz="2800" b="1" dirty="0">
                <a:latin typeface="Calibri" panose="020F0502020204030204" pitchFamily="34" charset="0"/>
                <a:cs typeface="Calibri" panose="020F0502020204030204" pitchFamily="34" charset="0"/>
              </a:rPr>
              <a:t>C</a:t>
            </a:r>
            <a:r>
              <a:rPr lang="vi-VN" sz="2800" b="1" dirty="0">
                <a:latin typeface="Calibri" panose="020F0502020204030204" pitchFamily="34" charset="0"/>
                <a:cs typeface="Calibri" panose="020F0502020204030204" pitchFamily="34" charset="0"/>
              </a:rPr>
              <a:t>âu hỏi 2:</a:t>
            </a:r>
            <a:r>
              <a:rPr lang="vi-VN"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Chuẩn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bị</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nội</a:t>
            </a:r>
            <a:r>
              <a:rPr lang="en-US" sz="2800" dirty="0">
                <a:latin typeface="Calibri" panose="020F0502020204030204" pitchFamily="34" charset="0"/>
                <a:cs typeface="Calibri" panose="020F0502020204030204" pitchFamily="34" charset="0"/>
              </a:rPr>
              <a:t> dung </a:t>
            </a:r>
            <a:r>
              <a:rPr lang="en-US" sz="2800" dirty="0" err="1">
                <a:latin typeface="Calibri" panose="020F0502020204030204" pitchFamily="34" charset="0"/>
                <a:cs typeface="Calibri" panose="020F0502020204030204" pitchFamily="34" charset="0"/>
              </a:rPr>
              <a:t>phần</a:t>
            </a:r>
            <a:r>
              <a:rPr lang="en-US" sz="2800" dirty="0">
                <a:latin typeface="Calibri" panose="020F0502020204030204" pitchFamily="34" charset="0"/>
                <a:cs typeface="Calibri" panose="020F0502020204030204" pitchFamily="34" charset="0"/>
              </a:rPr>
              <a:t> III, IV, V</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 Hoàn </a:t>
            </a:r>
            <a:r>
              <a:rPr lang="en-US" sz="2800" dirty="0" err="1">
                <a:latin typeface="Calibri" panose="020F0502020204030204" pitchFamily="34" charset="0"/>
                <a:cs typeface="Calibri" panose="020F0502020204030204" pitchFamily="34" charset="0"/>
              </a:rPr>
              <a:t>thành</a:t>
            </a:r>
            <a:r>
              <a:rPr lang="en-US" sz="2800" dirty="0">
                <a:latin typeface="Calibri" panose="020F0502020204030204" pitchFamily="34" charset="0"/>
                <a:cs typeface="Calibri" panose="020F0502020204030204" pitchFamily="34" charset="0"/>
              </a:rPr>
              <a:t> PHT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vẽ</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đồ</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tư</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duy</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yếu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tố</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hoá</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học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vật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lý</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ảnh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hưởng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đến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sinh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trưởng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của</a:t>
            </a:r>
            <a:r>
              <a:rPr lang="en-US" sz="2800" dirty="0">
                <a:latin typeface="Calibri" panose="020F0502020204030204" pitchFamily="34" charset="0"/>
                <a:cs typeface="Calibri" panose="020F0502020204030204" pitchFamily="34" charset="0"/>
              </a:rPr>
              <a:t> VSV</a:t>
            </a: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Tìm</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hiểu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về</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kháng</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sinh</a:t>
            </a:r>
            <a:r>
              <a:rPr lang="en-US" sz="2800" dirty="0">
                <a:latin typeface="Calibri" panose="020F0502020204030204" pitchFamily="34" charset="0"/>
                <a:cs typeface="Calibri" panose="020F0502020204030204" pitchFamily="34" charset="0"/>
              </a:rPr>
              <a:t> (ý </a:t>
            </a:r>
            <a:r>
              <a:rPr lang="en-US" sz="2800" dirty="0" err="1">
                <a:latin typeface="Calibri" panose="020F0502020204030204" pitchFamily="34" charset="0"/>
                <a:cs typeface="Calibri" panose="020F0502020204030204" pitchFamily="34" charset="0"/>
              </a:rPr>
              <a:t>nghĩa</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và</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tác</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hại</a:t>
            </a:r>
            <a:r>
              <a:rPr lang="en-US" sz="2800" dirty="0">
                <a:latin typeface="Calibri" panose="020F0502020204030204" pitchFamily="34" charset="0"/>
                <a:cs typeface="Calibri" panose="020F0502020204030204" pitchFamily="34" charset="0"/>
              </a:rPr>
              <a:t>) – </a:t>
            </a:r>
            <a:r>
              <a:rPr lang="en-US" sz="2800" dirty="0" err="1">
                <a:latin typeface="Calibri" panose="020F0502020204030204" pitchFamily="34" charset="0"/>
                <a:cs typeface="Calibri" panose="020F0502020204030204" pitchFamily="34" charset="0"/>
              </a:rPr>
              <a:t>diễn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tiểu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phẩm</a:t>
            </a:r>
            <a:endParaRPr lang="en-US" sz="2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barn(inVertical)">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ldLvl="0" animBg="1"/>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009_october_calendar_0910jij"/>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21556" y="-4763"/>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4902994" y="141685"/>
            <a:ext cx="2983706" cy="11310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p:txBody>
      </p:sp>
      <p:sp>
        <p:nvSpPr>
          <p:cNvPr id="3" name="TextBox 2"/>
          <p:cNvSpPr txBox="1"/>
          <p:nvPr/>
        </p:nvSpPr>
        <p:spPr>
          <a:xfrm>
            <a:off x="2286000" y="895350"/>
            <a:ext cx="4953000" cy="553998"/>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HẾT TIẾT 1</a:t>
            </a:r>
            <a:endParaRPr lang="en-US" sz="3000" b="1" dirty="0">
              <a:solidFill>
                <a:srgbClr val="FF0000"/>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vi sinh vật"/>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10291" t="4860"/>
          <a:stretch>
            <a:fillRect/>
          </a:stretch>
        </p:blipFill>
        <p:spPr bwMode="auto">
          <a:xfrm>
            <a:off x="152401" y="2114551"/>
            <a:ext cx="3622965" cy="21613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ết quả hình ảnh cho vi khuẩn lact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9656" y="2114550"/>
            <a:ext cx="4373417" cy="21665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0836" y="285751"/>
            <a:ext cx="9067800" cy="1320800"/>
          </a:xfrm>
          <a:prstGeom prst="rect">
            <a:avLst/>
          </a:prstGeom>
        </p:spPr>
        <p:txBody>
          <a:bodyPr wrap="square" lIns="91438" tIns="45719" rIns="91438" bIns="4571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Bài 25</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a:t>
            </a: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SINH TRƯỞNG</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VÀ</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SINH SẢN</a:t>
            </a: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Ở</a:t>
            </a: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VI SINH VẬT</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tiết</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2)</a:t>
            </a:r>
            <a:endPar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4902994" y="141685"/>
            <a:ext cx="2983706" cy="11310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solidFill>
                <a:srgbClr val="3333FF"/>
              </a:solidFill>
              <a:latin typeface="Arial" panose="020B0604020202020204" pitchFamily="34" charset="0"/>
            </a:endParaRPr>
          </a:p>
          <a:p>
            <a:pPr>
              <a:spcBef>
                <a:spcPct val="0"/>
              </a:spcBef>
              <a:buFontTx/>
              <a:buNone/>
            </a:pPr>
            <a:endParaRPr lang="en-US" altLang="en-US" sz="1350">
              <a:solidFill>
                <a:srgbClr val="3333FF"/>
              </a:solidFill>
              <a:latin typeface="Arial" panose="020B0604020202020204" pitchFamily="34" charset="0"/>
            </a:endParaRPr>
          </a:p>
          <a:p>
            <a:pPr>
              <a:spcBef>
                <a:spcPct val="0"/>
              </a:spcBef>
              <a:buFontTx/>
              <a:buNone/>
            </a:pPr>
            <a:endParaRPr lang="en-US" altLang="en-US" sz="1350">
              <a:solidFill>
                <a:srgbClr val="3333FF"/>
              </a:solidFill>
              <a:latin typeface="Arial" panose="020B0604020202020204" pitchFamily="34" charset="0"/>
            </a:endParaRPr>
          </a:p>
          <a:p>
            <a:pPr>
              <a:spcBef>
                <a:spcPct val="0"/>
              </a:spcBef>
              <a:buFontTx/>
              <a:buNone/>
            </a:pPr>
            <a:endParaRPr lang="en-US" altLang="en-US" sz="1350">
              <a:solidFill>
                <a:srgbClr val="3333FF"/>
              </a:solidFill>
              <a:latin typeface="Arial" panose="020B0604020202020204" pitchFamily="34" charset="0"/>
            </a:endParaRPr>
          </a:p>
          <a:p>
            <a:pPr>
              <a:spcBef>
                <a:spcPct val="0"/>
              </a:spcBef>
              <a:buFontTx/>
              <a:buNone/>
            </a:pPr>
            <a:endParaRPr lang="en-US" altLang="en-US" sz="1350">
              <a:solidFill>
                <a:srgbClr val="3333FF"/>
              </a:solidFill>
              <a:latin typeface="Arial" panose="020B0604020202020204" pitchFamily="34" charset="0"/>
            </a:endParaRPr>
          </a:p>
        </p:txBody>
      </p:sp>
      <p:sp>
        <p:nvSpPr>
          <p:cNvPr id="9" name="Rectangle: Rounded Corners 8"/>
          <p:cNvSpPr/>
          <p:nvPr/>
        </p:nvSpPr>
        <p:spPr>
          <a:xfrm>
            <a:off x="126206" y="3126919"/>
            <a:ext cx="8520546" cy="58783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a:solidFill>
                  <a:srgbClr val="3333FF"/>
                </a:solidFill>
                <a:latin typeface="Calibri" panose="020F0502020204030204" pitchFamily="34" charset="0"/>
                <a:cs typeface="Calibri" panose="020F0502020204030204" pitchFamily="34" charset="0"/>
              </a:rPr>
              <a:t>III. </a:t>
            </a:r>
            <a:r>
              <a:rPr lang="en-US" sz="2800" dirty="0" err="1">
                <a:solidFill>
                  <a:srgbClr val="3333FF"/>
                </a:solidFill>
                <a:latin typeface="Calibri" panose="020F0502020204030204" pitchFamily="34" charset="0"/>
                <a:cs typeface="Calibri" panose="020F0502020204030204" pitchFamily="34" charset="0"/>
              </a:rPr>
              <a:t>Một</a:t>
            </a:r>
            <a:r>
              <a:rPr lang="en-US" sz="2800" dirty="0">
                <a:solidFill>
                  <a:srgbClr val="3333FF"/>
                </a:solidFill>
                <a:latin typeface="Calibri" panose="020F0502020204030204" pitchFamily="34" charset="0"/>
                <a:cs typeface="Calibri" panose="020F0502020204030204" pitchFamily="34" charset="0"/>
              </a:rPr>
              <a:t> </a:t>
            </a:r>
            <a:r>
              <a:rPr lang="en-US" sz="2800" dirty="0" err="1">
                <a:solidFill>
                  <a:srgbClr val="3333FF"/>
                </a:solidFill>
                <a:latin typeface="Calibri" panose="020F0502020204030204" pitchFamily="34" charset="0"/>
                <a:cs typeface="Calibri" panose="020F0502020204030204" pitchFamily="34" charset="0"/>
              </a:rPr>
              <a:t>số</a:t>
            </a:r>
            <a:r>
              <a:rPr lang="en-US" sz="2800" dirty="0">
                <a:solidFill>
                  <a:srgbClr val="3333FF"/>
                </a:solidFill>
                <a:latin typeface="Calibri" panose="020F0502020204030204" pitchFamily="34" charset="0"/>
                <a:cs typeface="Calibri" panose="020F0502020204030204" pitchFamily="34" charset="0"/>
              </a:rPr>
              <a:t> </a:t>
            </a:r>
            <a:r>
              <a:rPr lang="en-US" sz="2800" dirty="0" err="1">
                <a:solidFill>
                  <a:srgbClr val="3333FF"/>
                </a:solidFill>
                <a:latin typeface="Calibri" panose="020F0502020204030204" pitchFamily="34" charset="0"/>
                <a:cs typeface="Calibri" panose="020F0502020204030204" pitchFamily="34" charset="0"/>
              </a:rPr>
              <a:t>hình</a:t>
            </a:r>
            <a:r>
              <a:rPr lang="en-US" sz="2800" dirty="0">
                <a:solidFill>
                  <a:srgbClr val="3333FF"/>
                </a:solidFill>
                <a:latin typeface="Calibri" panose="020F0502020204030204" pitchFamily="34" charset="0"/>
                <a:cs typeface="Calibri" panose="020F0502020204030204" pitchFamily="34" charset="0"/>
              </a:rPr>
              <a:t> </a:t>
            </a:r>
            <a:r>
              <a:rPr lang="en-US" sz="2800" dirty="0" err="1">
                <a:solidFill>
                  <a:srgbClr val="3333FF"/>
                </a:solidFill>
                <a:latin typeface="Calibri" panose="020F0502020204030204" pitchFamily="34" charset="0"/>
                <a:cs typeface="Calibri" panose="020F0502020204030204" pitchFamily="34" charset="0"/>
              </a:rPr>
              <a:t>thức</a:t>
            </a:r>
            <a:r>
              <a:rPr lang="en-US" sz="2800" dirty="0">
                <a:solidFill>
                  <a:srgbClr val="3333FF"/>
                </a:solidFill>
                <a:latin typeface="Calibri" panose="020F0502020204030204" pitchFamily="34" charset="0"/>
                <a:cs typeface="Calibri" panose="020F0502020204030204" pitchFamily="34" charset="0"/>
              </a:rPr>
              <a:t> </a:t>
            </a:r>
            <a:r>
              <a:rPr lang="en-US" sz="2800" dirty="0" err="1">
                <a:solidFill>
                  <a:srgbClr val="3333FF"/>
                </a:solidFill>
                <a:latin typeface="Calibri" panose="020F0502020204030204" pitchFamily="34" charset="0"/>
                <a:cs typeface="Calibri" panose="020F0502020204030204" pitchFamily="34" charset="0"/>
              </a:rPr>
              <a:t>sinh</a:t>
            </a:r>
            <a:r>
              <a:rPr lang="en-US" sz="2800" dirty="0">
                <a:solidFill>
                  <a:srgbClr val="3333FF"/>
                </a:solidFill>
                <a:latin typeface="Calibri" panose="020F0502020204030204" pitchFamily="34" charset="0"/>
                <a:cs typeface="Calibri" panose="020F0502020204030204" pitchFamily="34" charset="0"/>
              </a:rPr>
              <a:t> </a:t>
            </a:r>
            <a:r>
              <a:rPr lang="en-US" sz="2800" dirty="0" err="1">
                <a:solidFill>
                  <a:srgbClr val="3333FF"/>
                </a:solidFill>
                <a:latin typeface="Calibri" panose="020F0502020204030204" pitchFamily="34" charset="0"/>
                <a:cs typeface="Calibri" panose="020F0502020204030204" pitchFamily="34" charset="0"/>
              </a:rPr>
              <a:t>sản</a:t>
            </a:r>
            <a:r>
              <a:rPr lang="en-US" sz="2800" dirty="0">
                <a:solidFill>
                  <a:srgbClr val="3333FF"/>
                </a:solidFill>
                <a:latin typeface="Calibri" panose="020F0502020204030204" pitchFamily="34" charset="0"/>
                <a:cs typeface="Calibri" panose="020F0502020204030204" pitchFamily="34" charset="0"/>
              </a:rPr>
              <a:t> ở VSV.</a:t>
            </a:r>
            <a:endParaRPr lang="en-US" sz="2800" dirty="0">
              <a:solidFill>
                <a:srgbClr val="3333FF"/>
              </a:solidFill>
              <a:latin typeface="Calibri" panose="020F0502020204030204" pitchFamily="34" charset="0"/>
              <a:cs typeface="Calibri" panose="020F0502020204030204" pitchFamily="34" charset="0"/>
            </a:endParaRPr>
          </a:p>
        </p:txBody>
      </p:sp>
      <p:sp>
        <p:nvSpPr>
          <p:cNvPr id="10" name="Rectangle: Rounded Corners 9"/>
          <p:cNvSpPr/>
          <p:nvPr/>
        </p:nvSpPr>
        <p:spPr>
          <a:xfrm>
            <a:off x="116970" y="3867150"/>
            <a:ext cx="8520546" cy="533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a:solidFill>
                  <a:srgbClr val="3333FF"/>
                </a:solidFill>
                <a:latin typeface="Calibri" panose="020F0502020204030204" pitchFamily="34" charset="0"/>
                <a:cs typeface="Calibri" panose="020F0502020204030204" pitchFamily="34" charset="0"/>
              </a:rPr>
              <a:t>IV. </a:t>
            </a:r>
            <a:r>
              <a:rPr lang="en-US" sz="2800" dirty="0" err="1">
                <a:solidFill>
                  <a:srgbClr val="3333FF"/>
                </a:solidFill>
                <a:latin typeface="Calibri" panose="020F0502020204030204" pitchFamily="34" charset="0"/>
                <a:cs typeface="Calibri" panose="020F0502020204030204" pitchFamily="34" charset="0"/>
              </a:rPr>
              <a:t>Các</a:t>
            </a:r>
            <a:r>
              <a:rPr lang="en-US" sz="2800" dirty="0">
                <a:solidFill>
                  <a:srgbClr val="3333FF"/>
                </a:solidFill>
                <a:latin typeface="Calibri" panose="020F0502020204030204" pitchFamily="34" charset="0"/>
                <a:cs typeface="Calibri" panose="020F0502020204030204" pitchFamily="34" charset="0"/>
              </a:rPr>
              <a:t> </a:t>
            </a:r>
            <a:r>
              <a:rPr lang="en-US" sz="2800" dirty="0" err="1">
                <a:solidFill>
                  <a:srgbClr val="3333FF"/>
                </a:solidFill>
                <a:latin typeface="Calibri" panose="020F0502020204030204" pitchFamily="34" charset="0"/>
                <a:cs typeface="Calibri" panose="020F0502020204030204" pitchFamily="34" charset="0"/>
              </a:rPr>
              <a:t>yếu</a:t>
            </a:r>
            <a:r>
              <a:rPr lang="en-US" sz="2800" dirty="0">
                <a:solidFill>
                  <a:srgbClr val="3333FF"/>
                </a:solidFill>
                <a:latin typeface="Calibri" panose="020F0502020204030204" pitchFamily="34" charset="0"/>
                <a:cs typeface="Calibri" panose="020F0502020204030204" pitchFamily="34" charset="0"/>
              </a:rPr>
              <a:t> </a:t>
            </a:r>
            <a:r>
              <a:rPr lang="en-US" sz="2800" dirty="0" err="1">
                <a:solidFill>
                  <a:srgbClr val="3333FF"/>
                </a:solidFill>
                <a:latin typeface="Calibri" panose="020F0502020204030204" pitchFamily="34" charset="0"/>
                <a:cs typeface="Calibri" panose="020F0502020204030204" pitchFamily="34" charset="0"/>
              </a:rPr>
              <a:t>tố</a:t>
            </a:r>
            <a:r>
              <a:rPr lang="en-US" sz="2800" dirty="0">
                <a:solidFill>
                  <a:srgbClr val="3333FF"/>
                </a:solidFill>
                <a:latin typeface="Calibri" panose="020F0502020204030204" pitchFamily="34" charset="0"/>
                <a:cs typeface="Calibri" panose="020F0502020204030204" pitchFamily="34" charset="0"/>
              </a:rPr>
              <a:t> </a:t>
            </a:r>
            <a:r>
              <a:rPr lang="en-US" sz="2800" dirty="0" err="1">
                <a:solidFill>
                  <a:srgbClr val="3333FF"/>
                </a:solidFill>
                <a:latin typeface="Calibri" panose="020F0502020204030204" pitchFamily="34" charset="0"/>
                <a:cs typeface="Calibri" panose="020F0502020204030204" pitchFamily="34" charset="0"/>
              </a:rPr>
              <a:t>ảnh</a:t>
            </a:r>
            <a:r>
              <a:rPr lang="en-US" sz="2800" dirty="0">
                <a:solidFill>
                  <a:srgbClr val="3333FF"/>
                </a:solidFill>
                <a:latin typeface="Calibri" panose="020F0502020204030204" pitchFamily="34" charset="0"/>
                <a:cs typeface="Calibri" panose="020F0502020204030204" pitchFamily="34" charset="0"/>
              </a:rPr>
              <a:t> </a:t>
            </a:r>
            <a:r>
              <a:rPr lang="en-US" sz="2800" dirty="0" err="1">
                <a:solidFill>
                  <a:srgbClr val="3333FF"/>
                </a:solidFill>
                <a:latin typeface="Calibri" panose="020F0502020204030204" pitchFamily="34" charset="0"/>
                <a:cs typeface="Calibri" panose="020F0502020204030204" pitchFamily="34" charset="0"/>
              </a:rPr>
              <a:t>hưởng</a:t>
            </a:r>
            <a:r>
              <a:rPr lang="en-US" sz="2800" dirty="0">
                <a:solidFill>
                  <a:srgbClr val="3333FF"/>
                </a:solidFill>
                <a:latin typeface="Calibri" panose="020F0502020204030204" pitchFamily="34" charset="0"/>
                <a:cs typeface="Calibri" panose="020F0502020204030204" pitchFamily="34" charset="0"/>
              </a:rPr>
              <a:t> </a:t>
            </a:r>
            <a:r>
              <a:rPr lang="en-US" sz="2800" dirty="0" err="1">
                <a:solidFill>
                  <a:srgbClr val="3333FF"/>
                </a:solidFill>
                <a:latin typeface="Calibri" panose="020F0502020204030204" pitchFamily="34" charset="0"/>
                <a:cs typeface="Calibri" panose="020F0502020204030204" pitchFamily="34" charset="0"/>
              </a:rPr>
              <a:t>đến</a:t>
            </a:r>
            <a:r>
              <a:rPr lang="en-US" sz="2800" dirty="0">
                <a:solidFill>
                  <a:srgbClr val="3333FF"/>
                </a:solidFill>
                <a:latin typeface="Calibri" panose="020F0502020204030204" pitchFamily="34" charset="0"/>
                <a:cs typeface="Calibri" panose="020F0502020204030204" pitchFamily="34" charset="0"/>
              </a:rPr>
              <a:t> </a:t>
            </a:r>
            <a:r>
              <a:rPr lang="en-US" sz="2800" dirty="0" err="1">
                <a:solidFill>
                  <a:srgbClr val="3333FF"/>
                </a:solidFill>
                <a:latin typeface="Calibri" panose="020F0502020204030204" pitchFamily="34" charset="0"/>
                <a:cs typeface="Calibri" panose="020F0502020204030204" pitchFamily="34" charset="0"/>
              </a:rPr>
              <a:t>sinh</a:t>
            </a:r>
            <a:r>
              <a:rPr lang="en-US" sz="2800" dirty="0">
                <a:solidFill>
                  <a:srgbClr val="3333FF"/>
                </a:solidFill>
                <a:latin typeface="Calibri" panose="020F0502020204030204" pitchFamily="34" charset="0"/>
                <a:cs typeface="Calibri" panose="020F0502020204030204" pitchFamily="34" charset="0"/>
              </a:rPr>
              <a:t> </a:t>
            </a:r>
            <a:r>
              <a:rPr lang="en-US" sz="2800" dirty="0" err="1">
                <a:solidFill>
                  <a:srgbClr val="3333FF"/>
                </a:solidFill>
                <a:latin typeface="Calibri" panose="020F0502020204030204" pitchFamily="34" charset="0"/>
                <a:cs typeface="Calibri" panose="020F0502020204030204" pitchFamily="34" charset="0"/>
              </a:rPr>
              <a:t>trưởng</a:t>
            </a:r>
            <a:r>
              <a:rPr lang="en-US" sz="2800" dirty="0">
                <a:solidFill>
                  <a:srgbClr val="3333FF"/>
                </a:solidFill>
                <a:latin typeface="Calibri" panose="020F0502020204030204" pitchFamily="34" charset="0"/>
                <a:cs typeface="Calibri" panose="020F0502020204030204" pitchFamily="34" charset="0"/>
              </a:rPr>
              <a:t> </a:t>
            </a:r>
            <a:r>
              <a:rPr lang="en-US" sz="2800" dirty="0" err="1">
                <a:solidFill>
                  <a:srgbClr val="3333FF"/>
                </a:solidFill>
                <a:latin typeface="Calibri" panose="020F0502020204030204" pitchFamily="34" charset="0"/>
                <a:cs typeface="Calibri" panose="020F0502020204030204" pitchFamily="34" charset="0"/>
              </a:rPr>
              <a:t>của</a:t>
            </a:r>
            <a:r>
              <a:rPr lang="en-US" sz="2800" dirty="0">
                <a:solidFill>
                  <a:srgbClr val="3333FF"/>
                </a:solidFill>
                <a:latin typeface="Calibri" panose="020F0502020204030204" pitchFamily="34" charset="0"/>
                <a:cs typeface="Calibri" panose="020F0502020204030204" pitchFamily="34" charset="0"/>
              </a:rPr>
              <a:t> VSV.</a:t>
            </a:r>
            <a:endParaRPr lang="en-US" sz="2800" dirty="0">
              <a:solidFill>
                <a:srgbClr val="3333FF"/>
              </a:solidFill>
              <a:latin typeface="Calibri" panose="020F0502020204030204" pitchFamily="34" charset="0"/>
              <a:cs typeface="Calibri" panose="020F0502020204030204" pitchFamily="34" charset="0"/>
            </a:endParaRPr>
          </a:p>
        </p:txBody>
      </p:sp>
      <p:sp>
        <p:nvSpPr>
          <p:cNvPr id="11" name="Rectangle: Rounded Corners 10"/>
          <p:cNvSpPr/>
          <p:nvPr/>
        </p:nvSpPr>
        <p:spPr>
          <a:xfrm>
            <a:off x="116970" y="4498519"/>
            <a:ext cx="8520546" cy="58783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a:solidFill>
                  <a:srgbClr val="3333FF"/>
                </a:solidFill>
                <a:latin typeface="Calibri" panose="020F0502020204030204" pitchFamily="34" charset="0"/>
                <a:cs typeface="Calibri" panose="020F0502020204030204" pitchFamily="34" charset="0"/>
              </a:rPr>
              <a:t>V. </a:t>
            </a:r>
            <a:r>
              <a:rPr lang="en-US" sz="2800" dirty="0" err="1">
                <a:solidFill>
                  <a:srgbClr val="3333FF"/>
                </a:solidFill>
                <a:latin typeface="Calibri" panose="020F0502020204030204" pitchFamily="34" charset="0"/>
                <a:cs typeface="Calibri" panose="020F0502020204030204" pitchFamily="34" charset="0"/>
              </a:rPr>
              <a:t>Kháng</a:t>
            </a:r>
            <a:r>
              <a:rPr lang="en-US" sz="2800" dirty="0">
                <a:solidFill>
                  <a:srgbClr val="3333FF"/>
                </a:solidFill>
                <a:latin typeface="Calibri" panose="020F0502020204030204" pitchFamily="34" charset="0"/>
                <a:cs typeface="Calibri" panose="020F0502020204030204" pitchFamily="34" charset="0"/>
              </a:rPr>
              <a:t> </a:t>
            </a:r>
            <a:r>
              <a:rPr lang="en-US" sz="2800" dirty="0" err="1">
                <a:solidFill>
                  <a:srgbClr val="3333FF"/>
                </a:solidFill>
                <a:latin typeface="Calibri" panose="020F0502020204030204" pitchFamily="34" charset="0"/>
                <a:cs typeface="Calibri" panose="020F0502020204030204" pitchFamily="34" charset="0"/>
              </a:rPr>
              <a:t>sinh</a:t>
            </a:r>
            <a:r>
              <a:rPr lang="en-US" sz="2800" dirty="0">
                <a:solidFill>
                  <a:srgbClr val="3333FF"/>
                </a:solidFill>
                <a:latin typeface="Calibri" panose="020F0502020204030204" pitchFamily="34" charset="0"/>
                <a:cs typeface="Calibri" panose="020F0502020204030204" pitchFamily="34" charset="0"/>
              </a:rPr>
              <a:t>: ý </a:t>
            </a:r>
            <a:r>
              <a:rPr lang="en-US" sz="2800" dirty="0" err="1">
                <a:solidFill>
                  <a:srgbClr val="3333FF"/>
                </a:solidFill>
                <a:latin typeface="Calibri" panose="020F0502020204030204" pitchFamily="34" charset="0"/>
                <a:cs typeface="Calibri" panose="020F0502020204030204" pitchFamily="34" charset="0"/>
              </a:rPr>
              <a:t>nghĩa</a:t>
            </a:r>
            <a:r>
              <a:rPr lang="en-US" sz="2800" dirty="0">
                <a:solidFill>
                  <a:srgbClr val="3333FF"/>
                </a:solidFill>
                <a:latin typeface="Calibri" panose="020F0502020204030204" pitchFamily="34" charset="0"/>
                <a:cs typeface="Calibri" panose="020F0502020204030204" pitchFamily="34" charset="0"/>
              </a:rPr>
              <a:t>; </a:t>
            </a:r>
            <a:r>
              <a:rPr lang="en-US" sz="2800" dirty="0" err="1">
                <a:solidFill>
                  <a:srgbClr val="3333FF"/>
                </a:solidFill>
                <a:latin typeface="Calibri" panose="020F0502020204030204" pitchFamily="34" charset="0"/>
                <a:cs typeface="Calibri" panose="020F0502020204030204" pitchFamily="34" charset="0"/>
              </a:rPr>
              <a:t>tác</a:t>
            </a:r>
            <a:r>
              <a:rPr lang="en-US" sz="2800" dirty="0">
                <a:solidFill>
                  <a:srgbClr val="3333FF"/>
                </a:solidFill>
                <a:latin typeface="Calibri" panose="020F0502020204030204" pitchFamily="34" charset="0"/>
                <a:cs typeface="Calibri" panose="020F0502020204030204" pitchFamily="34" charset="0"/>
              </a:rPr>
              <a:t> </a:t>
            </a:r>
            <a:r>
              <a:rPr lang="en-US" sz="2800" dirty="0" err="1">
                <a:solidFill>
                  <a:srgbClr val="3333FF"/>
                </a:solidFill>
                <a:latin typeface="Calibri" panose="020F0502020204030204" pitchFamily="34" charset="0"/>
                <a:cs typeface="Calibri" panose="020F0502020204030204" pitchFamily="34" charset="0"/>
              </a:rPr>
              <a:t>hại.</a:t>
            </a:r>
            <a:endParaRPr lang="en-US" sz="2800" dirty="0">
              <a:solidFill>
                <a:srgbClr val="3333FF"/>
              </a:solidFill>
              <a:latin typeface="Calibri" panose="020F0502020204030204" pitchFamily="34" charset="0"/>
              <a:cs typeface="Calibri" panose="020F0502020204030204" pitchFamily="34" charset="0"/>
            </a:endParaRPr>
          </a:p>
        </p:txBody>
      </p:sp>
      <p:sp>
        <p:nvSpPr>
          <p:cNvPr id="2" name="Rectangle 1"/>
          <p:cNvSpPr/>
          <p:nvPr/>
        </p:nvSpPr>
        <p:spPr>
          <a:xfrm>
            <a:off x="66963" y="142785"/>
            <a:ext cx="9067800" cy="132207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Bài 25</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a:t>
            </a: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SINH TRƯỞNG</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VÀ SINH SẢN</a:t>
            </a: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CỦA VI SINH VẬT</a:t>
            </a:r>
            <a:endPar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B5D1E913-C553-42D4-81D2-F49A84C72F57}" type="slidenum">
              <a:rPr lang="en-US" smtClean="0"/>
            </a:fld>
            <a:endParaRPr lang="en-US"/>
          </a:p>
        </p:txBody>
      </p:sp>
      <p:sp>
        <p:nvSpPr>
          <p:cNvPr id="5" name="Rectangle: Rounded Corners 8"/>
          <p:cNvSpPr/>
          <p:nvPr/>
        </p:nvSpPr>
        <p:spPr>
          <a:xfrm>
            <a:off x="100806" y="2339519"/>
            <a:ext cx="8520546" cy="58783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a:solidFill>
                  <a:srgbClr val="3333FF"/>
                </a:solidFill>
                <a:latin typeface="Calibri" panose="020F0502020204030204" pitchFamily="34" charset="0"/>
                <a:cs typeface="Calibri" panose="020F0502020204030204" pitchFamily="34" charset="0"/>
              </a:rPr>
              <a:t>II. Sinh trưởng của quần thể vi khuẩn.</a:t>
            </a:r>
            <a:endParaRPr lang="en-US" sz="2800" dirty="0">
              <a:solidFill>
                <a:srgbClr val="3333FF"/>
              </a:solidFill>
              <a:latin typeface="Calibri" panose="020F0502020204030204" pitchFamily="34" charset="0"/>
              <a:cs typeface="Calibri" panose="020F0502020204030204" pitchFamily="34" charset="0"/>
            </a:endParaRPr>
          </a:p>
        </p:txBody>
      </p:sp>
      <p:sp>
        <p:nvSpPr>
          <p:cNvPr id="6" name="Rectangle: Rounded Corners 8"/>
          <p:cNvSpPr/>
          <p:nvPr/>
        </p:nvSpPr>
        <p:spPr>
          <a:xfrm>
            <a:off x="75406" y="1628319"/>
            <a:ext cx="8520546" cy="58783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2800" dirty="0">
                <a:solidFill>
                  <a:srgbClr val="3333FF"/>
                </a:solidFill>
                <a:latin typeface="Calibri" panose="020F0502020204030204" pitchFamily="34" charset="0"/>
                <a:cs typeface="Calibri" panose="020F0502020204030204" pitchFamily="34" charset="0"/>
              </a:rPr>
              <a:t>I. </a:t>
            </a:r>
            <a:r>
              <a:rPr lang="en-US" sz="2800" dirty="0" err="1">
                <a:solidFill>
                  <a:srgbClr val="3333FF"/>
                </a:solidFill>
                <a:latin typeface="Calibri" panose="020F0502020204030204" pitchFamily="34" charset="0"/>
                <a:cs typeface="Calibri" panose="020F0502020204030204" pitchFamily="34" charset="0"/>
              </a:rPr>
              <a:t>Khái niệm sinh trưởng ở vi sinh vật.</a:t>
            </a:r>
            <a:endParaRPr lang="en-US" sz="2800" dirty="0">
              <a:solidFill>
                <a:srgbClr val="3333FF"/>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5" grpId="0" animBg="1"/>
      <p:bldP spid="5" grpId="1" animBg="1"/>
      <p:bldP spid="6" grpId="0" animBg="1"/>
      <p:bldP spid="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ubtitle 2"/>
          <p:cNvSpPr txBox="1"/>
          <p:nvPr/>
        </p:nvSpPr>
        <p:spPr bwMode="auto">
          <a:xfrm>
            <a:off x="199390" y="288290"/>
            <a:ext cx="8486775" cy="138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just" eaLnBrk="1" hangingPunct="1">
              <a:spcBef>
                <a:spcPct val="20000"/>
              </a:spcBef>
            </a:pPr>
            <a:r>
              <a:rPr lang="en-US" altLang="en-US" sz="27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Trình</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bày</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quy</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trình</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làm</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sữa</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chua</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dưa</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chua</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và</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nêu</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đặc</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điểm</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các</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pha</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sinh</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trưởng</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của</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quần</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thể</a:t>
            </a:r>
            <a:r>
              <a:rPr lang="en-US" altLang="en-US" sz="2800" b="1" dirty="0">
                <a:solidFill>
                  <a:srgbClr val="00B050"/>
                </a:solidFill>
                <a:latin typeface="Calibri" panose="020F0502020204030204" pitchFamily="34" charset="0"/>
                <a:cs typeface="Calibri" panose="020F0502020204030204" pitchFamily="34" charset="0"/>
              </a:rPr>
              <a:t> vi </a:t>
            </a:r>
            <a:r>
              <a:rPr lang="en-US" altLang="en-US" sz="2800" b="1" dirty="0" err="1">
                <a:solidFill>
                  <a:srgbClr val="00B050"/>
                </a:solidFill>
                <a:latin typeface="Calibri" panose="020F0502020204030204" pitchFamily="34" charset="0"/>
                <a:cs typeface="Calibri" panose="020F0502020204030204" pitchFamily="34" charset="0"/>
              </a:rPr>
              <a:t>khuẩn</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trong</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môi</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trường</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nuôi</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cấy</a:t>
            </a:r>
            <a:r>
              <a:rPr lang="en-US" altLang="en-US" sz="2800" b="1" dirty="0">
                <a:solidFill>
                  <a:srgbClr val="00B050"/>
                </a:solidFill>
                <a:latin typeface="Calibri" panose="020F0502020204030204" pitchFamily="34" charset="0"/>
                <a:cs typeface="Calibri" panose="020F0502020204030204" pitchFamily="34" charset="0"/>
              </a:rPr>
              <a:t> vi </a:t>
            </a:r>
            <a:r>
              <a:rPr lang="en-US" altLang="en-US" sz="2800" b="1" dirty="0" err="1">
                <a:solidFill>
                  <a:srgbClr val="00B050"/>
                </a:solidFill>
                <a:latin typeface="Calibri" panose="020F0502020204030204" pitchFamily="34" charset="0"/>
                <a:cs typeface="Calibri" panose="020F0502020204030204" pitchFamily="34" charset="0"/>
              </a:rPr>
              <a:t>sinh</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vật</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trên</a:t>
            </a:r>
            <a:r>
              <a:rPr lang="en-US" altLang="en-US" sz="2800" b="1" dirty="0">
                <a:solidFill>
                  <a:srgbClr val="00B050"/>
                </a:solidFill>
                <a:latin typeface="Calibri" panose="020F0502020204030204" pitchFamily="34" charset="0"/>
                <a:cs typeface="Calibri" panose="020F0502020204030204" pitchFamily="34" charset="0"/>
              </a:rPr>
              <a:t>.</a:t>
            </a:r>
            <a:endParaRPr lang="en-US" altLang="en-US" sz="2800" b="1" dirty="0">
              <a:solidFill>
                <a:srgbClr val="00B050"/>
              </a:solidFill>
              <a:latin typeface="Calibri" panose="020F0502020204030204" pitchFamily="34" charset="0"/>
              <a:cs typeface="Calibri" panose="020F0502020204030204" pitchFamily="34" charset="0"/>
            </a:endParaRPr>
          </a:p>
        </p:txBody>
      </p:sp>
      <p:grpSp>
        <p:nvGrpSpPr>
          <p:cNvPr id="1297" name="Group 2"/>
          <p:cNvGrpSpPr/>
          <p:nvPr/>
        </p:nvGrpSpPr>
        <p:grpSpPr bwMode="auto">
          <a:xfrm>
            <a:off x="548005" y="1676400"/>
            <a:ext cx="8138160" cy="3212465"/>
            <a:chOff x="2210254" y="1104048"/>
            <a:chExt cx="4343400" cy="2917090"/>
          </a:xfrm>
        </p:grpSpPr>
        <p:pic>
          <p:nvPicPr>
            <p:cNvPr id="1298" name="Picture 18" descr="Cung Cấp Vi Sinh Vật Đơn Chủng Giá Tốt Nhấ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43629" y="1201738"/>
              <a:ext cx="36766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9" name="Rectangle 1298"/>
            <p:cNvSpPr/>
            <p:nvPr/>
          </p:nvSpPr>
          <p:spPr>
            <a:xfrm>
              <a:off x="2210254" y="1104048"/>
              <a:ext cx="4343400" cy="2890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gr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ubtitle 2"/>
          <p:cNvSpPr txBox="1"/>
          <p:nvPr/>
        </p:nvSpPr>
        <p:spPr bwMode="auto">
          <a:xfrm>
            <a:off x="88265" y="20320"/>
            <a:ext cx="8677275" cy="866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marL="38735" indent="-38735" algn="l" defTabSz="914400" eaLnBrk="1" hangingPunct="1">
              <a:spcBef>
                <a:spcPct val="20000"/>
              </a:spcBef>
              <a:tabLst>
                <a:tab pos="0" algn="l"/>
                <a:tab pos="457200" algn="l"/>
              </a:tabLst>
            </a:pPr>
            <a:r>
              <a:rPr lang="en-US" altLang="en-US" sz="2800" b="1" dirty="0" err="1">
                <a:solidFill>
                  <a:srgbClr val="00B050"/>
                </a:solidFill>
                <a:latin typeface="Calibri" panose="020F0502020204030204" pitchFamily="34" charset="0"/>
                <a:cs typeface="Calibri" panose="020F0502020204030204" pitchFamily="34" charset="0"/>
              </a:rPr>
              <a:t>Câu</a:t>
            </a:r>
            <a:r>
              <a:rPr lang="en-US" altLang="en-US" sz="2800" b="1" dirty="0">
                <a:solidFill>
                  <a:srgbClr val="00B050"/>
                </a:solidFill>
                <a:latin typeface="Calibri" panose="020F0502020204030204" pitchFamily="34" charset="0"/>
                <a:cs typeface="Calibri" panose="020F0502020204030204" pitchFamily="34" charset="0"/>
              </a:rPr>
              <a:t> 2.</a:t>
            </a:r>
            <a:r>
              <a:rPr lang="en-US" altLang="en-US" sz="2800" b="1" dirty="0" err="1">
                <a:solidFill>
                  <a:srgbClr val="00B050"/>
                </a:solidFill>
                <a:latin typeface="Calibri" panose="020F0502020204030204" pitchFamily="34" charset="0"/>
                <a:cs typeface="Calibri" panose="020F0502020204030204" pitchFamily="34" charset="0"/>
              </a:rPr>
              <a:t>Quan</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sát</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hình</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và</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nêu</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tên</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các</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hình</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thức</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sinh</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sản</a:t>
            </a:r>
            <a:r>
              <a:rPr lang="en-US" altLang="en-US" sz="2800" b="1" dirty="0">
                <a:solidFill>
                  <a:srgbClr val="00B050"/>
                </a:solidFill>
                <a:latin typeface="Calibri" panose="020F0502020204030204" pitchFamily="34" charset="0"/>
                <a:cs typeface="Calibri" panose="020F0502020204030204" pitchFamily="34" charset="0"/>
              </a:rPr>
              <a:t> ở vi </a:t>
            </a:r>
            <a:r>
              <a:rPr lang="en-US" altLang="en-US" sz="2800" b="1" dirty="0" err="1">
                <a:solidFill>
                  <a:srgbClr val="00B050"/>
                </a:solidFill>
                <a:latin typeface="Calibri" panose="020F0502020204030204" pitchFamily="34" charset="0"/>
                <a:cs typeface="Calibri" panose="020F0502020204030204" pitchFamily="34" charset="0"/>
              </a:rPr>
              <a:t>sinh</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vật</a:t>
            </a:r>
            <a:r>
              <a:rPr lang="en-US" altLang="en-US" sz="2800" b="1" dirty="0">
                <a:solidFill>
                  <a:srgbClr val="00B050"/>
                </a:solidFill>
                <a:latin typeface="Calibri" panose="020F0502020204030204" pitchFamily="34" charset="0"/>
                <a:cs typeface="Calibri" panose="020F0502020204030204" pitchFamily="34" charset="0"/>
              </a:rPr>
              <a:t>.</a:t>
            </a:r>
            <a:endParaRPr lang="en-US" altLang="en-US" sz="2800" b="1" dirty="0">
              <a:solidFill>
                <a:srgbClr val="00B050"/>
              </a:solidFill>
              <a:latin typeface="Calibri" panose="020F0502020204030204" pitchFamily="34" charset="0"/>
              <a:cs typeface="Calibri" panose="020F0502020204030204" pitchFamily="34" charset="0"/>
            </a:endParaRPr>
          </a:p>
        </p:txBody>
      </p:sp>
      <p:pic>
        <p:nvPicPr>
          <p:cNvPr id="9220" name="Picture 4" descr="Lý thuyết Sinh học 10 Cánh diều Bài 18: Sinh trưởng và sinh sản ở vi sinh vậ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4480" y="956945"/>
            <a:ext cx="2986405" cy="4084320"/>
          </a:xfrm>
          <a:prstGeom prst="rect">
            <a:avLst/>
          </a:prstGeom>
          <a:noFill/>
          <a:ln w="19050">
            <a:solidFill>
              <a:srgbClr val="FF0000"/>
            </a:solidFill>
          </a:ln>
          <a:extLst>
            <a:ext uri="{909E8E84-426E-40DD-AFC4-6F175D3DCCD1}">
              <a14:hiddenFill xmlns:a14="http://schemas.microsoft.com/office/drawing/2010/main">
                <a:solidFill>
                  <a:srgbClr val="FFFFFF"/>
                </a:solidFill>
              </a14:hiddenFill>
            </a:ext>
          </a:extLst>
        </p:spPr>
      </p:pic>
      <p:pic>
        <p:nvPicPr>
          <p:cNvPr id="9222" name="Picture 6" descr="https://hoc247.net/fckeditorimg/upload/images/Hinh-18-7-Qua-trinh-nay-choi-o-nam-men-ru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65" y="956310"/>
            <a:ext cx="5212715" cy="1540510"/>
          </a:xfrm>
          <a:prstGeom prst="rect">
            <a:avLst/>
          </a:prstGeom>
          <a:noFill/>
          <a:ln w="19050">
            <a:solidFill>
              <a:srgbClr val="CC3399"/>
            </a:solidFill>
          </a:ln>
          <a:extLst>
            <a:ext uri="{909E8E84-426E-40DD-AFC4-6F175D3DCCD1}">
              <a14:hiddenFill xmlns:a14="http://schemas.microsoft.com/office/drawing/2010/main">
                <a:solidFill>
                  <a:srgbClr val="FFFFFF"/>
                </a:solidFill>
              </a14:hiddenFill>
            </a:ext>
          </a:extLst>
        </p:spPr>
      </p:pic>
      <p:pic>
        <p:nvPicPr>
          <p:cNvPr id="9224" name="Picture 8" descr="Quan sát Hình 25.5c, hãy cho biết trong vòng đời của nấm sợi tồn tại những hì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65" y="2615565"/>
            <a:ext cx="5213350" cy="2372995"/>
          </a:xfrm>
          <a:prstGeom prst="rect">
            <a:avLst/>
          </a:prstGeom>
          <a:noFill/>
          <a:ln w="28575">
            <a:solidFill>
              <a:srgbClr val="0000FF"/>
            </a:solidFill>
          </a:ln>
          <a:extLst>
            <a:ext uri="{909E8E84-426E-40DD-AFC4-6F175D3DCCD1}">
              <a14:hiddenFill xmlns:a14="http://schemas.microsoft.com/office/drawing/2010/main">
                <a:solidFill>
                  <a:srgbClr val="FFFFFF"/>
                </a:solidFill>
              </a14:hiddenFill>
            </a:ext>
          </a:extLst>
        </p:spPr>
      </p:pic>
      <p:sp>
        <p:nvSpPr>
          <p:cNvPr id="1303" name="Google Shape;189;p14"/>
          <p:cNvSpPr txBox="1">
            <a:spLocks noChangeArrowheads="1"/>
          </p:cNvSpPr>
          <p:nvPr/>
        </p:nvSpPr>
        <p:spPr bwMode="auto">
          <a:xfrm>
            <a:off x="288992" y="2148801"/>
            <a:ext cx="743914" cy="5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7" tIns="34274" rIns="68567" bIns="34274">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3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1</a:t>
            </a:r>
            <a:endParaRPr lang="en-US" altLang="en-US" sz="33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04" name="Google Shape;189;p14"/>
          <p:cNvSpPr txBox="1">
            <a:spLocks noChangeArrowheads="1"/>
          </p:cNvSpPr>
          <p:nvPr/>
        </p:nvSpPr>
        <p:spPr bwMode="auto">
          <a:xfrm>
            <a:off x="3491932" y="1919663"/>
            <a:ext cx="743914" cy="5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7" tIns="34274" rIns="68567" bIns="34274">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3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2</a:t>
            </a:r>
            <a:endParaRPr lang="en-US" altLang="en-US" sz="33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305" name="Google Shape;189;p14"/>
          <p:cNvSpPr txBox="1">
            <a:spLocks noChangeArrowheads="1"/>
          </p:cNvSpPr>
          <p:nvPr/>
        </p:nvSpPr>
        <p:spPr bwMode="auto">
          <a:xfrm>
            <a:off x="7944928" y="2716409"/>
            <a:ext cx="743914" cy="57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7" tIns="34274" rIns="68567" bIns="34274">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en-US" altLang="en-US" sz="33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3</a:t>
            </a:r>
            <a:endParaRPr lang="en-US" altLang="en-US" sz="33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03"/>
                                        </p:tgtEl>
                                        <p:attrNameLst>
                                          <p:attrName>style.visibility</p:attrName>
                                        </p:attrNameLst>
                                      </p:cBhvr>
                                      <p:to>
                                        <p:strVal val="visible"/>
                                      </p:to>
                                    </p:set>
                                    <p:animEffect transition="in" filter="fade">
                                      <p:cBhvr>
                                        <p:cTn id="7" dur="500"/>
                                        <p:tgtEl>
                                          <p:spTgt spid="1303"/>
                                        </p:tgtEl>
                                      </p:cBhvr>
                                    </p:animEffect>
                                  </p:childTnLst>
                                </p:cTn>
                              </p:par>
                              <p:par>
                                <p:cTn id="8" presetID="10" presetClass="entr" presetSubtype="0" fill="hold" nodeType="withEffect">
                                  <p:stCondLst>
                                    <p:cond delay="0"/>
                                  </p:stCondLst>
                                  <p:childTnLst>
                                    <p:set>
                                      <p:cBhvr>
                                        <p:cTn id="9" dur="1" fill="hold">
                                          <p:stCondLst>
                                            <p:cond delay="0"/>
                                          </p:stCondLst>
                                        </p:cTn>
                                        <p:tgtEl>
                                          <p:spTgt spid="9220"/>
                                        </p:tgtEl>
                                        <p:attrNameLst>
                                          <p:attrName>style.visibility</p:attrName>
                                        </p:attrNameLst>
                                      </p:cBhvr>
                                      <p:to>
                                        <p:strVal val="visible"/>
                                      </p:to>
                                    </p:set>
                                    <p:animEffect transition="in" filter="fade">
                                      <p:cBhvr>
                                        <p:cTn id="10" dur="500"/>
                                        <p:tgtEl>
                                          <p:spTgt spid="92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22"/>
                                        </p:tgtEl>
                                        <p:attrNameLst>
                                          <p:attrName>style.visibility</p:attrName>
                                        </p:attrNameLst>
                                      </p:cBhvr>
                                      <p:to>
                                        <p:strVal val="visible"/>
                                      </p:to>
                                    </p:set>
                                    <p:animEffect transition="in" filter="fade">
                                      <p:cBhvr>
                                        <p:cTn id="15" dur="500"/>
                                        <p:tgtEl>
                                          <p:spTgt spid="922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04"/>
                                        </p:tgtEl>
                                        <p:attrNameLst>
                                          <p:attrName>style.visibility</p:attrName>
                                        </p:attrNameLst>
                                      </p:cBhvr>
                                      <p:to>
                                        <p:strVal val="visible"/>
                                      </p:to>
                                    </p:set>
                                    <p:animEffect transition="in" filter="fade">
                                      <p:cBhvr>
                                        <p:cTn id="18" dur="500"/>
                                        <p:tgtEl>
                                          <p:spTgt spid="1304"/>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305"/>
                                        </p:tgtEl>
                                        <p:attrNameLst>
                                          <p:attrName>style.visibility</p:attrName>
                                        </p:attrNameLst>
                                      </p:cBhvr>
                                      <p:to>
                                        <p:strVal val="visible"/>
                                      </p:to>
                                    </p:set>
                                    <p:animEffect transition="in" filter="fade">
                                      <p:cBhvr>
                                        <p:cTn id="23" dur="1000"/>
                                        <p:tgtEl>
                                          <p:spTgt spid="1305"/>
                                        </p:tgtEl>
                                      </p:cBhvr>
                                    </p:animEffect>
                                    <p:anim calcmode="lin" valueType="num">
                                      <p:cBhvr>
                                        <p:cTn id="24" dur="1000" fill="hold"/>
                                        <p:tgtEl>
                                          <p:spTgt spid="1305"/>
                                        </p:tgtEl>
                                        <p:attrNameLst>
                                          <p:attrName>ppt_x</p:attrName>
                                        </p:attrNameLst>
                                      </p:cBhvr>
                                      <p:tavLst>
                                        <p:tav tm="0">
                                          <p:val>
                                            <p:strVal val="#ppt_x"/>
                                          </p:val>
                                        </p:tav>
                                        <p:tav tm="100000">
                                          <p:val>
                                            <p:strVal val="#ppt_x"/>
                                          </p:val>
                                        </p:tav>
                                      </p:tavLst>
                                    </p:anim>
                                    <p:anim calcmode="lin" valueType="num">
                                      <p:cBhvr>
                                        <p:cTn id="25" dur="1000" fill="hold"/>
                                        <p:tgtEl>
                                          <p:spTgt spid="130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224"/>
                                        </p:tgtEl>
                                        <p:attrNameLst>
                                          <p:attrName>style.visibility</p:attrName>
                                        </p:attrNameLst>
                                      </p:cBhvr>
                                      <p:to>
                                        <p:strVal val="visible"/>
                                      </p:to>
                                    </p:set>
                                    <p:animEffect transition="in" filter="fade">
                                      <p:cBhvr>
                                        <p:cTn id="28" dur="1000"/>
                                        <p:tgtEl>
                                          <p:spTgt spid="9224"/>
                                        </p:tgtEl>
                                      </p:cBhvr>
                                    </p:animEffect>
                                    <p:anim calcmode="lin" valueType="num">
                                      <p:cBhvr>
                                        <p:cTn id="29" dur="1000" fill="hold"/>
                                        <p:tgtEl>
                                          <p:spTgt spid="9224"/>
                                        </p:tgtEl>
                                        <p:attrNameLst>
                                          <p:attrName>ppt_x</p:attrName>
                                        </p:attrNameLst>
                                      </p:cBhvr>
                                      <p:tavLst>
                                        <p:tav tm="0">
                                          <p:val>
                                            <p:strVal val="#ppt_x"/>
                                          </p:val>
                                        </p:tav>
                                        <p:tav tm="100000">
                                          <p:val>
                                            <p:strVal val="#ppt_x"/>
                                          </p:val>
                                        </p:tav>
                                      </p:tavLst>
                                    </p:anim>
                                    <p:anim calcmode="lin" valueType="num">
                                      <p:cBhvr>
                                        <p:cTn id="30"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 grpId="0"/>
      <p:bldP spid="1304" grpId="0"/>
      <p:bldP spid="130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836" y="285751"/>
            <a:ext cx="9067800" cy="1320800"/>
          </a:xfrm>
          <a:prstGeom prst="rect">
            <a:avLst/>
          </a:prstGeom>
        </p:spPr>
        <p:txBody>
          <a:bodyPr wrap="square" lIns="91438" tIns="45719" rIns="91438" bIns="4571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Bài 25</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a:t>
            </a: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SINH TRƯỞNG</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VÀ</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SINH SẢN</a:t>
            </a: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Ở</a:t>
            </a: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VI SINH VẬT</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a:t>
            </a:r>
            <a:r>
              <a:rPr lang="en-US" sz="40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tiết</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2)</a:t>
            </a:r>
            <a:endPar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p:txBody>
      </p:sp>
      <p:sp>
        <p:nvSpPr>
          <p:cNvPr id="5" name="Rectangle 17"/>
          <p:cNvSpPr txBox="1">
            <a:spLocks noChangeArrowheads="1"/>
          </p:cNvSpPr>
          <p:nvPr/>
        </p:nvSpPr>
        <p:spPr>
          <a:xfrm>
            <a:off x="248920" y="1849755"/>
            <a:ext cx="8658860" cy="94361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solidFill>
                  <a:srgbClr val="FF0000"/>
                </a:solidFill>
                <a:latin typeface="Calibri" panose="020F0502020204030204" pitchFamily="34" charset="0"/>
                <a:cs typeface="Calibri" panose="020F0502020204030204" pitchFamily="34" charset="0"/>
              </a:rPr>
              <a:t>IV. CÁC YẾU TỐ ẢNH HƯỞNG ĐẾN SINH TRƯỞNG CỦA VI SINH VẬT</a:t>
            </a:r>
            <a:endParaRPr lang="vi-VN" altLang="en-US" sz="3200" b="1" dirty="0">
              <a:solidFill>
                <a:srgbClr val="FF0000"/>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
        <p:nvSpPr>
          <p:cNvPr id="7" name="Text Box 5"/>
          <p:cNvSpPr txBox="1">
            <a:spLocks noChangeArrowheads="1"/>
          </p:cNvSpPr>
          <p:nvPr/>
        </p:nvSpPr>
        <p:spPr bwMode="auto">
          <a:xfrm>
            <a:off x="1135380" y="1768475"/>
            <a:ext cx="7109460" cy="70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4000" b="1" dirty="0">
                <a:gradFill>
                  <a:gsLst>
                    <a:gs pos="0">
                      <a:srgbClr val="7B32B2"/>
                    </a:gs>
                    <a:gs pos="100000">
                      <a:srgbClr val="401A5D"/>
                    </a:gs>
                  </a:gsLst>
                  <a:lin scaled="0"/>
                </a:gradFill>
                <a:latin typeface="Calibri" panose="020F0502020204030204" pitchFamily="34" charset="0"/>
                <a:cs typeface="Calibri" panose="020F0502020204030204" pitchFamily="34" charset="0"/>
              </a:rPr>
              <a:t>4 NHÓM TRÌNH BÀY SẢN PHẨM</a:t>
            </a:r>
            <a:endParaRPr lang="en-US" altLang="en-US" sz="4000" b="1" dirty="0">
              <a:gradFill>
                <a:gsLst>
                  <a:gs pos="0">
                    <a:srgbClr val="7B32B2"/>
                  </a:gs>
                  <a:gs pos="100000">
                    <a:srgbClr val="401A5D"/>
                  </a:gs>
                </a:gsLst>
                <a:lin scaled="0"/>
              </a:gra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custDataLst>
              <p:tags r:id="rId1"/>
            </p:custDataLst>
          </p:nvPr>
        </p:nvGraphicFramePr>
        <p:xfrm>
          <a:off x="112395" y="118745"/>
          <a:ext cx="8959850" cy="4979670"/>
        </p:xfrm>
        <a:graphic>
          <a:graphicData uri="http://schemas.openxmlformats.org/drawingml/2006/table">
            <a:tbl>
              <a:tblPr firstRow="1" bandRow="1">
                <a:tableStyleId>{5C22544A-7EE6-4342-B048-85BDC9FD1C3A}</a:tableStyleId>
              </a:tblPr>
              <a:tblGrid>
                <a:gridCol w="2221230"/>
                <a:gridCol w="1680845"/>
                <a:gridCol w="1722755"/>
                <a:gridCol w="1723390"/>
                <a:gridCol w="1611630"/>
              </a:tblGrid>
              <a:tr h="699770">
                <a:tc>
                  <a:txBody>
                    <a:bodyPr/>
                    <a:lstStyle/>
                    <a:p>
                      <a:endParaRPr lang="en-US" sz="24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2400" dirty="0">
                          <a:latin typeface="Calibri" panose="020F0502020204030204" pitchFamily="34" charset="0"/>
                          <a:cs typeface="Calibri" panose="020F0502020204030204" pitchFamily="34" charset="0"/>
                        </a:rPr>
                        <a:t>NHÓM</a:t>
                      </a:r>
                      <a:r>
                        <a:rPr lang="en-US" sz="2400" baseline="0" dirty="0">
                          <a:latin typeface="Calibri" panose="020F0502020204030204" pitchFamily="34" charset="0"/>
                          <a:cs typeface="Calibri" panose="020F0502020204030204" pitchFamily="34" charset="0"/>
                        </a:rPr>
                        <a:t> 1</a:t>
                      </a:r>
                      <a:endParaRPr lang="en-US" sz="24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2400" dirty="0">
                          <a:latin typeface="Calibri" panose="020F0502020204030204" pitchFamily="34" charset="0"/>
                          <a:cs typeface="Calibri" panose="020F0502020204030204" pitchFamily="34" charset="0"/>
                        </a:rPr>
                        <a:t>NHÓM</a:t>
                      </a:r>
                      <a:r>
                        <a:rPr lang="en-US" sz="2400" baseline="0" dirty="0">
                          <a:latin typeface="Calibri" panose="020F0502020204030204" pitchFamily="34" charset="0"/>
                          <a:cs typeface="Calibri" panose="020F0502020204030204" pitchFamily="34" charset="0"/>
                        </a:rPr>
                        <a:t> 2</a:t>
                      </a:r>
                      <a:endParaRPr lang="en-US" sz="24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2400" dirty="0">
                          <a:latin typeface="Calibri" panose="020F0502020204030204" pitchFamily="34" charset="0"/>
                          <a:cs typeface="Calibri" panose="020F0502020204030204" pitchFamily="34" charset="0"/>
                        </a:rPr>
                        <a:t>NHÓM</a:t>
                      </a:r>
                      <a:r>
                        <a:rPr lang="en-US" sz="2400" baseline="0" dirty="0">
                          <a:latin typeface="Calibri" panose="020F0502020204030204" pitchFamily="34" charset="0"/>
                          <a:cs typeface="Calibri" panose="020F0502020204030204" pitchFamily="34" charset="0"/>
                        </a:rPr>
                        <a:t> 3</a:t>
                      </a:r>
                      <a:endParaRPr lang="en-US" sz="24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2400" dirty="0">
                          <a:latin typeface="Calibri" panose="020F0502020204030204" pitchFamily="34" charset="0"/>
                          <a:cs typeface="Calibri" panose="020F0502020204030204" pitchFamily="34" charset="0"/>
                        </a:rPr>
                        <a:t>NHÓM</a:t>
                      </a:r>
                      <a:r>
                        <a:rPr lang="en-US" sz="2400" baseline="0" dirty="0">
                          <a:latin typeface="Calibri" panose="020F0502020204030204" pitchFamily="34" charset="0"/>
                          <a:cs typeface="Calibri" panose="020F0502020204030204" pitchFamily="34" charset="0"/>
                        </a:rPr>
                        <a:t> 4</a:t>
                      </a:r>
                      <a:endParaRPr lang="en-US" sz="2400" dirty="0">
                        <a:latin typeface="Calibri" panose="020F0502020204030204" pitchFamily="34" charset="0"/>
                        <a:cs typeface="Calibri" panose="020F0502020204030204" pitchFamily="34" charset="0"/>
                      </a:endParaRPr>
                    </a:p>
                  </a:txBody>
                  <a:tcPr marL="68580" marR="68580" marT="34290" marB="34290"/>
                </a:tc>
              </a:tr>
              <a:tr h="1363345">
                <a:tc>
                  <a:txBody>
                    <a:bodyPr/>
                    <a:lstStyle/>
                    <a:p>
                      <a:pPr algn="ctr"/>
                      <a:r>
                        <a:rPr lang="en-US" sz="2400" b="1" dirty="0" err="1">
                          <a:latin typeface="Calibri" panose="020F0502020204030204" pitchFamily="34" charset="0"/>
                          <a:cs typeface="Calibri" panose="020F0502020204030204" pitchFamily="34" charset="0"/>
                        </a:rPr>
                        <a:t>Hình</a:t>
                      </a:r>
                      <a:r>
                        <a:rPr lang="en-US" sz="2400" b="1" baseline="0" dirty="0">
                          <a:latin typeface="Calibri" panose="020F0502020204030204" pitchFamily="34" charset="0"/>
                          <a:cs typeface="Calibri" panose="020F0502020204030204" pitchFamily="34" charset="0"/>
                        </a:rPr>
                        <a:t> </a:t>
                      </a:r>
                      <a:r>
                        <a:rPr lang="en-US" sz="2400" b="1" baseline="0" dirty="0" err="1">
                          <a:latin typeface="Calibri" panose="020F0502020204030204" pitchFamily="34" charset="0"/>
                          <a:cs typeface="Calibri" panose="020F0502020204030204" pitchFamily="34" charset="0"/>
                        </a:rPr>
                        <a:t>thức </a:t>
                      </a:r>
                      <a:endParaRPr lang="en-US" sz="2400" b="1" baseline="0" dirty="0" err="1">
                        <a:latin typeface="Calibri" panose="020F0502020204030204" pitchFamily="34" charset="0"/>
                        <a:cs typeface="Calibri" panose="020F0502020204030204" pitchFamily="34" charset="0"/>
                      </a:endParaRPr>
                    </a:p>
                    <a:p>
                      <a:pPr algn="ctr"/>
                      <a:r>
                        <a:rPr lang="en-US" sz="2400" b="1" baseline="0" dirty="0">
                          <a:latin typeface="Calibri" panose="020F0502020204030204" pitchFamily="34" charset="0"/>
                          <a:cs typeface="Calibri" panose="020F0502020204030204" pitchFamily="34" charset="0"/>
                        </a:rPr>
                        <a:t>(</a:t>
                      </a:r>
                      <a:r>
                        <a:rPr lang="en-US" sz="2400" b="1" baseline="0" dirty="0" err="1">
                          <a:latin typeface="Calibri" panose="020F0502020204030204" pitchFamily="34" charset="0"/>
                          <a:cs typeface="Calibri" panose="020F0502020204030204" pitchFamily="34" charset="0"/>
                        </a:rPr>
                        <a:t>tối</a:t>
                      </a:r>
                      <a:r>
                        <a:rPr lang="en-US" sz="2400" b="1" baseline="0" dirty="0">
                          <a:latin typeface="Calibri" panose="020F0502020204030204" pitchFamily="34" charset="0"/>
                          <a:cs typeface="Calibri" panose="020F0502020204030204" pitchFamily="34" charset="0"/>
                        </a:rPr>
                        <a:t> </a:t>
                      </a:r>
                      <a:r>
                        <a:rPr lang="en-US" sz="2400" b="1" baseline="0" dirty="0" err="1">
                          <a:latin typeface="Calibri" panose="020F0502020204030204" pitchFamily="34" charset="0"/>
                          <a:cs typeface="Calibri" panose="020F0502020204030204" pitchFamily="34" charset="0"/>
                        </a:rPr>
                        <a:t>đa</a:t>
                      </a:r>
                      <a:r>
                        <a:rPr lang="en-US" sz="2400" b="1" baseline="0" dirty="0">
                          <a:latin typeface="Calibri" panose="020F0502020204030204" pitchFamily="34" charset="0"/>
                          <a:cs typeface="Calibri" panose="020F0502020204030204" pitchFamily="34" charset="0"/>
                        </a:rPr>
                        <a:t> 2  </a:t>
                      </a:r>
                      <a:r>
                        <a:rPr lang="en-US" sz="2400" b="1" baseline="0" dirty="0" err="1">
                          <a:latin typeface="Calibri" panose="020F0502020204030204" pitchFamily="34" charset="0"/>
                          <a:cs typeface="Calibri" panose="020F0502020204030204" pitchFamily="34" charset="0"/>
                        </a:rPr>
                        <a:t>điểm</a:t>
                      </a:r>
                      <a:r>
                        <a:rPr lang="en-US" sz="2400" b="1" baseline="0" dirty="0">
                          <a:latin typeface="Calibri" panose="020F0502020204030204" pitchFamily="34" charset="0"/>
                          <a:cs typeface="Calibri" panose="020F0502020204030204" pitchFamily="34" charset="0"/>
                        </a:rPr>
                        <a:t>)</a:t>
                      </a:r>
                      <a:endParaRPr lang="en-US" sz="2400" b="1" dirty="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2400" dirty="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240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2400" dirty="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2400" dirty="0">
                        <a:latin typeface="Calibri" panose="020F0502020204030204" pitchFamily="34" charset="0"/>
                        <a:cs typeface="Calibri" panose="020F0502020204030204" pitchFamily="34" charset="0"/>
                      </a:endParaRPr>
                    </a:p>
                  </a:txBody>
                  <a:tcPr marL="68580" marR="68580" marT="34290" marB="34290"/>
                </a:tc>
              </a:tr>
              <a:tr h="1007110">
                <a:tc>
                  <a:txBody>
                    <a:bodyPr/>
                    <a:lstStyle/>
                    <a:p>
                      <a:pPr algn="ctr"/>
                      <a:r>
                        <a:rPr lang="en-US" sz="2400" b="1" dirty="0" err="1">
                          <a:latin typeface="Calibri" panose="020F0502020204030204" pitchFamily="34" charset="0"/>
                          <a:cs typeface="Calibri" panose="020F0502020204030204" pitchFamily="34" charset="0"/>
                        </a:rPr>
                        <a:t>Nội</a:t>
                      </a:r>
                      <a:r>
                        <a:rPr lang="en-US" sz="2400" b="1" baseline="0" dirty="0">
                          <a:latin typeface="Calibri" panose="020F0502020204030204" pitchFamily="34" charset="0"/>
                          <a:cs typeface="Calibri" panose="020F0502020204030204" pitchFamily="34" charset="0"/>
                        </a:rPr>
                        <a:t> dung</a:t>
                      </a:r>
                      <a:endParaRPr lang="en-US" sz="2400" b="1" baseline="0" dirty="0">
                        <a:latin typeface="Calibri" panose="020F0502020204030204" pitchFamily="34" charset="0"/>
                        <a:cs typeface="Calibri" panose="020F0502020204030204" pitchFamily="34" charset="0"/>
                      </a:endParaRPr>
                    </a:p>
                    <a:p>
                      <a:pPr algn="ctr"/>
                      <a:r>
                        <a:rPr lang="en-US" sz="2400" b="1" baseline="0" dirty="0">
                          <a:latin typeface="Calibri" panose="020F0502020204030204" pitchFamily="34" charset="0"/>
                          <a:cs typeface="Calibri" panose="020F0502020204030204" pitchFamily="34" charset="0"/>
                        </a:rPr>
                        <a:t>(</a:t>
                      </a:r>
                      <a:r>
                        <a:rPr lang="en-US" sz="2400" b="1" baseline="0" dirty="0" err="1">
                          <a:latin typeface="Calibri" panose="020F0502020204030204" pitchFamily="34" charset="0"/>
                          <a:cs typeface="Calibri" panose="020F0502020204030204" pitchFamily="34" charset="0"/>
                        </a:rPr>
                        <a:t>tối</a:t>
                      </a:r>
                      <a:r>
                        <a:rPr lang="en-US" sz="2400" b="1" baseline="0" dirty="0">
                          <a:latin typeface="Calibri" panose="020F0502020204030204" pitchFamily="34" charset="0"/>
                          <a:cs typeface="Calibri" panose="020F0502020204030204" pitchFamily="34" charset="0"/>
                        </a:rPr>
                        <a:t> </a:t>
                      </a:r>
                      <a:r>
                        <a:rPr lang="en-US" sz="2400" b="1" baseline="0" dirty="0" err="1">
                          <a:latin typeface="Calibri" panose="020F0502020204030204" pitchFamily="34" charset="0"/>
                          <a:cs typeface="Calibri" panose="020F0502020204030204" pitchFamily="34" charset="0"/>
                        </a:rPr>
                        <a:t>đa</a:t>
                      </a:r>
                      <a:r>
                        <a:rPr lang="en-US" sz="2400" b="1" baseline="0" dirty="0">
                          <a:latin typeface="Calibri" panose="020F0502020204030204" pitchFamily="34" charset="0"/>
                          <a:cs typeface="Calibri" panose="020F0502020204030204" pitchFamily="34" charset="0"/>
                        </a:rPr>
                        <a:t> 5 </a:t>
                      </a:r>
                      <a:r>
                        <a:rPr lang="en-US" sz="2400" b="1" baseline="0" dirty="0" err="1">
                          <a:latin typeface="Calibri" panose="020F0502020204030204" pitchFamily="34" charset="0"/>
                          <a:cs typeface="Calibri" panose="020F0502020204030204" pitchFamily="34" charset="0"/>
                        </a:rPr>
                        <a:t>điểm</a:t>
                      </a:r>
                      <a:r>
                        <a:rPr lang="en-US" sz="2400" b="1" baseline="0" dirty="0">
                          <a:latin typeface="Calibri" panose="020F0502020204030204" pitchFamily="34" charset="0"/>
                          <a:cs typeface="Calibri" panose="020F0502020204030204" pitchFamily="34" charset="0"/>
                        </a:rPr>
                        <a:t>)</a:t>
                      </a:r>
                      <a:endParaRPr lang="en-US" sz="2400" b="1" dirty="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240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240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240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2400" dirty="0">
                        <a:latin typeface="Calibri" panose="020F0502020204030204" pitchFamily="34" charset="0"/>
                        <a:cs typeface="Calibri" panose="020F0502020204030204" pitchFamily="34" charset="0"/>
                      </a:endParaRPr>
                    </a:p>
                  </a:txBody>
                  <a:tcPr marL="68580" marR="68580" marT="34290" marB="34290"/>
                </a:tc>
              </a:tr>
              <a:tr h="1209675">
                <a:tc>
                  <a:txBody>
                    <a:bodyPr/>
                    <a:lstStyle/>
                    <a:p>
                      <a:pPr algn="ctr"/>
                      <a:r>
                        <a:rPr lang="en-US" sz="2400" b="1" dirty="0" err="1">
                          <a:latin typeface="Calibri" panose="020F0502020204030204" pitchFamily="34" charset="0"/>
                          <a:cs typeface="Calibri" panose="020F0502020204030204" pitchFamily="34" charset="0"/>
                        </a:rPr>
                        <a:t>Trình</a:t>
                      </a:r>
                      <a:r>
                        <a:rPr lang="en-US" sz="2400" b="1" baseline="0" dirty="0">
                          <a:latin typeface="Calibri" panose="020F0502020204030204" pitchFamily="34" charset="0"/>
                          <a:cs typeface="Calibri" panose="020F0502020204030204" pitchFamily="34" charset="0"/>
                        </a:rPr>
                        <a:t> </a:t>
                      </a:r>
                      <a:r>
                        <a:rPr lang="en-US" sz="2400" b="1" baseline="0" dirty="0" err="1">
                          <a:latin typeface="Calibri" panose="020F0502020204030204" pitchFamily="34" charset="0"/>
                          <a:cs typeface="Calibri" panose="020F0502020204030204" pitchFamily="34" charset="0"/>
                        </a:rPr>
                        <a:t>bày</a:t>
                      </a:r>
                      <a:endParaRPr lang="en-US" sz="2400" b="1" baseline="0" dirty="0">
                        <a:latin typeface="Calibri" panose="020F0502020204030204" pitchFamily="34" charset="0"/>
                        <a:cs typeface="Calibri" panose="020F0502020204030204" pitchFamily="34" charset="0"/>
                      </a:endParaRPr>
                    </a:p>
                    <a:p>
                      <a:pPr algn="ctr"/>
                      <a:r>
                        <a:rPr lang="en-US" sz="2400" b="1" baseline="0" dirty="0">
                          <a:latin typeface="Calibri" panose="020F0502020204030204" pitchFamily="34" charset="0"/>
                          <a:cs typeface="Calibri" panose="020F0502020204030204" pitchFamily="34" charset="0"/>
                        </a:rPr>
                        <a:t>(</a:t>
                      </a:r>
                      <a:r>
                        <a:rPr lang="en-US" sz="2400" b="1" baseline="0" dirty="0" err="1">
                          <a:latin typeface="Calibri" panose="020F0502020204030204" pitchFamily="34" charset="0"/>
                          <a:cs typeface="Calibri" panose="020F0502020204030204" pitchFamily="34" charset="0"/>
                        </a:rPr>
                        <a:t>tối</a:t>
                      </a:r>
                      <a:r>
                        <a:rPr lang="en-US" sz="2400" b="1" baseline="0" dirty="0">
                          <a:latin typeface="Calibri" panose="020F0502020204030204" pitchFamily="34" charset="0"/>
                          <a:cs typeface="Calibri" panose="020F0502020204030204" pitchFamily="34" charset="0"/>
                        </a:rPr>
                        <a:t> </a:t>
                      </a:r>
                      <a:r>
                        <a:rPr lang="en-US" sz="2400" b="1" baseline="0" dirty="0" err="1">
                          <a:latin typeface="Calibri" panose="020F0502020204030204" pitchFamily="34" charset="0"/>
                          <a:cs typeface="Calibri" panose="020F0502020204030204" pitchFamily="34" charset="0"/>
                        </a:rPr>
                        <a:t>đa</a:t>
                      </a:r>
                      <a:r>
                        <a:rPr lang="en-US" sz="2400" b="1" baseline="0" dirty="0">
                          <a:latin typeface="Calibri" panose="020F0502020204030204" pitchFamily="34" charset="0"/>
                          <a:cs typeface="Calibri" panose="020F0502020204030204" pitchFamily="34" charset="0"/>
                        </a:rPr>
                        <a:t> 3 </a:t>
                      </a:r>
                      <a:r>
                        <a:rPr lang="en-US" sz="2400" b="1" baseline="0" dirty="0" err="1">
                          <a:latin typeface="Calibri" panose="020F0502020204030204" pitchFamily="34" charset="0"/>
                          <a:cs typeface="Calibri" panose="020F0502020204030204" pitchFamily="34" charset="0"/>
                        </a:rPr>
                        <a:t>điểm</a:t>
                      </a:r>
                      <a:r>
                        <a:rPr lang="en-US" sz="2400" b="1" baseline="0" dirty="0">
                          <a:latin typeface="Calibri" panose="020F0502020204030204" pitchFamily="34" charset="0"/>
                          <a:cs typeface="Calibri" panose="020F0502020204030204" pitchFamily="34" charset="0"/>
                        </a:rPr>
                        <a:t>)</a:t>
                      </a:r>
                      <a:endParaRPr lang="en-US" sz="2400" b="1" dirty="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240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240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240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2400" dirty="0">
                        <a:latin typeface="Calibri" panose="020F0502020204030204" pitchFamily="34" charset="0"/>
                        <a:cs typeface="Calibri" panose="020F0502020204030204" pitchFamily="34" charset="0"/>
                      </a:endParaRPr>
                    </a:p>
                  </a:txBody>
                  <a:tcPr marL="68580" marR="68580" marT="34290" marB="34290"/>
                </a:tc>
              </a:tr>
              <a:tr h="699770">
                <a:tc>
                  <a:txBody>
                    <a:bodyPr/>
                    <a:lstStyle/>
                    <a:p>
                      <a:pPr algn="ctr"/>
                      <a:r>
                        <a:rPr lang="en-US" sz="2400" b="1" dirty="0" err="1">
                          <a:latin typeface="Calibri" panose="020F0502020204030204" pitchFamily="34" charset="0"/>
                          <a:cs typeface="Calibri" panose="020F0502020204030204" pitchFamily="34" charset="0"/>
                        </a:rPr>
                        <a:t>Tổng</a:t>
                      </a:r>
                      <a:r>
                        <a:rPr lang="en-US" sz="2400" b="1" baseline="0" dirty="0">
                          <a:latin typeface="Calibri" panose="020F0502020204030204" pitchFamily="34" charset="0"/>
                          <a:cs typeface="Calibri" panose="020F0502020204030204" pitchFamily="34" charset="0"/>
                        </a:rPr>
                        <a:t> </a:t>
                      </a:r>
                      <a:r>
                        <a:rPr lang="en-US" sz="2400" b="1" baseline="0" dirty="0" err="1">
                          <a:latin typeface="Calibri" panose="020F0502020204030204" pitchFamily="34" charset="0"/>
                          <a:cs typeface="Calibri" panose="020F0502020204030204" pitchFamily="34" charset="0"/>
                        </a:rPr>
                        <a:t>điểm</a:t>
                      </a:r>
                      <a:endParaRPr lang="en-US" sz="2400" b="1" dirty="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240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240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240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2400" dirty="0">
                        <a:latin typeface="Calibri" panose="020F0502020204030204" pitchFamily="34" charset="0"/>
                        <a:cs typeface="Calibri" panose="020F0502020204030204" pitchFamily="34" charset="0"/>
                      </a:endParaRPr>
                    </a:p>
                  </a:txBody>
                  <a:tcPr marL="68580" marR="68580" marT="34290" marB="34290"/>
                </a:tc>
              </a:tr>
            </a:tbl>
          </a:graphicData>
        </a:graphic>
      </p:graphicFrame>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custDataLst>
              <p:tags r:id="rId1"/>
            </p:custDataLst>
          </p:nvPr>
        </p:nvGraphicFramePr>
        <p:xfrm>
          <a:off x="25400" y="44450"/>
          <a:ext cx="9095740" cy="4732020"/>
        </p:xfrm>
        <a:graphic>
          <a:graphicData uri="http://schemas.openxmlformats.org/drawingml/2006/table">
            <a:tbl>
              <a:tblPr/>
              <a:tblGrid>
                <a:gridCol w="3317875"/>
                <a:gridCol w="5777865"/>
              </a:tblGrid>
              <a:tr h="1609725">
                <a:tc>
                  <a:txBody>
                    <a:bodyPr/>
                    <a:lstStyle/>
                    <a:p>
                      <a:pPr marL="0" marR="0" lvl="0" indent="0" algn="l"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Các</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yếu</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tố</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hóa</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học</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Vai</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trò</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đối</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với</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cơ</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thể</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VSV</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122295">
                <a:tc>
                  <a:txBody>
                    <a:bodyPr/>
                    <a:lstStyle/>
                    <a:p>
                      <a:pPr marL="0" marR="0" lvl="0" indent="0" algn="l"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FFFFFF"/>
                          </a:solidFill>
                          <a:effectLst/>
                          <a:latin typeface="Calibri" panose="020F0502020204030204" pitchFamily="34" charset="0"/>
                          <a:ea typeface="DengXian" pitchFamily="2" charset="-122"/>
                          <a:cs typeface="Calibri" panose="020F0502020204030204" pitchFamily="34" charset="0"/>
                        </a:rPr>
                        <a:t>Các</a:t>
                      </a:r>
                      <a:r>
                        <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ea typeface="DengXian" pitchFamily="2" charset="-122"/>
                          <a:cs typeface="Calibri" panose="020F0502020204030204" pitchFamily="34" charset="0"/>
                        </a:rPr>
                        <a:t>chất</a:t>
                      </a:r>
                      <a:r>
                        <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ea typeface="DengXian" pitchFamily="2" charset="-122"/>
                          <a:cs typeface="Calibri" panose="020F0502020204030204" pitchFamily="34" charset="0"/>
                        </a:rPr>
                        <a:t>dinh</a:t>
                      </a:r>
                      <a:r>
                        <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ea typeface="DengXian" pitchFamily="2" charset="-122"/>
                          <a:cs typeface="Calibri" panose="020F0502020204030204" pitchFamily="34" charset="0"/>
                        </a:rPr>
                        <a:t>dưỡng</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defRPr/>
                      </a:pPr>
                      <a:r>
                        <a:rPr lang="en-US" sz="2800" b="1" kern="1200" dirty="0" err="1">
                          <a:solidFill>
                            <a:schemeClr val="tx1"/>
                          </a:solidFill>
                          <a:effectLst/>
                          <a:latin typeface="Calibri" panose="020F0502020204030204" pitchFamily="34" charset="0"/>
                          <a:ea typeface="+mn-ea"/>
                          <a:cs typeface="Calibri" panose="020F0502020204030204" pitchFamily="34" charset="0"/>
                        </a:rPr>
                        <a:t>Gồm</a:t>
                      </a:r>
                      <a:r>
                        <a:rPr lang="en-US" sz="2800" b="1" kern="1200" baseline="0" dirty="0">
                          <a:solidFill>
                            <a:schemeClr val="tx1"/>
                          </a:solidFill>
                          <a:effectLst/>
                          <a:latin typeface="Calibri" panose="020F0502020204030204" pitchFamily="34" charset="0"/>
                          <a:ea typeface="+mn-ea"/>
                          <a:cs typeface="Calibri" panose="020F0502020204030204" pitchFamily="34" charset="0"/>
                        </a:rPr>
                        <a:t>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các</a:t>
                      </a:r>
                      <a:r>
                        <a:rPr lang="en-US" sz="2800" b="1" kern="1200" baseline="0" dirty="0">
                          <a:solidFill>
                            <a:schemeClr val="tx1"/>
                          </a:solidFill>
                          <a:effectLst/>
                          <a:latin typeface="Calibri" panose="020F0502020204030204" pitchFamily="34" charset="0"/>
                          <a:ea typeface="+mn-ea"/>
                          <a:cs typeface="Calibri" panose="020F0502020204030204" pitchFamily="34" charset="0"/>
                        </a:rPr>
                        <a:t>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hợp</a:t>
                      </a:r>
                      <a:r>
                        <a:rPr lang="en-US" sz="2800" b="1" kern="1200" baseline="0" dirty="0">
                          <a:solidFill>
                            <a:schemeClr val="tx1"/>
                          </a:solidFill>
                          <a:effectLst/>
                          <a:latin typeface="Calibri" panose="020F0502020204030204" pitchFamily="34" charset="0"/>
                          <a:ea typeface="+mn-ea"/>
                          <a:cs typeface="Calibri" panose="020F0502020204030204" pitchFamily="34" charset="0"/>
                        </a:rPr>
                        <a:t>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chất</a:t>
                      </a:r>
                      <a:r>
                        <a:rPr lang="en-US" sz="2800" b="1" kern="1200" baseline="0" dirty="0">
                          <a:solidFill>
                            <a:schemeClr val="tx1"/>
                          </a:solidFill>
                          <a:effectLst/>
                          <a:latin typeface="Calibri" panose="020F0502020204030204" pitchFamily="34" charset="0"/>
                          <a:ea typeface="+mn-ea"/>
                          <a:cs typeface="Calibri" panose="020F0502020204030204" pitchFamily="34" charset="0"/>
                        </a:rPr>
                        <a:t>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hữu</a:t>
                      </a:r>
                      <a:r>
                        <a:rPr lang="en-US" sz="2800" b="1" kern="1200" baseline="0" dirty="0">
                          <a:solidFill>
                            <a:schemeClr val="tx1"/>
                          </a:solidFill>
                          <a:effectLst/>
                          <a:latin typeface="Calibri" panose="020F0502020204030204" pitchFamily="34" charset="0"/>
                          <a:ea typeface="+mn-ea"/>
                          <a:cs typeface="Calibri" panose="020F0502020204030204" pitchFamily="34" charset="0"/>
                        </a:rPr>
                        <a:t>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cơ</a:t>
                      </a:r>
                      <a:r>
                        <a:rPr lang="en-US" sz="2800" b="1" kern="1200" baseline="0" dirty="0">
                          <a:solidFill>
                            <a:schemeClr val="tx1"/>
                          </a:solidFill>
                          <a:effectLst/>
                          <a:latin typeface="Calibri" panose="020F0502020204030204" pitchFamily="34" charset="0"/>
                          <a:ea typeface="+mn-ea"/>
                          <a:cs typeface="Calibri" panose="020F0502020204030204" pitchFamily="34" charset="0"/>
                        </a:rPr>
                        <a:t>,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các</a:t>
                      </a:r>
                      <a:r>
                        <a:rPr lang="en-US" sz="2800" b="1" kern="1200" baseline="0" dirty="0">
                          <a:solidFill>
                            <a:schemeClr val="tx1"/>
                          </a:solidFill>
                          <a:effectLst/>
                          <a:latin typeface="Calibri" panose="020F0502020204030204" pitchFamily="34" charset="0"/>
                          <a:ea typeface="+mn-ea"/>
                          <a:cs typeface="Calibri" panose="020F0502020204030204" pitchFamily="34" charset="0"/>
                        </a:rPr>
                        <a:t>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nguyên</a:t>
                      </a:r>
                      <a:r>
                        <a:rPr lang="en-US" sz="2800" b="1" kern="1200" baseline="0" dirty="0">
                          <a:solidFill>
                            <a:schemeClr val="tx1"/>
                          </a:solidFill>
                          <a:effectLst/>
                          <a:latin typeface="Calibri" panose="020F0502020204030204" pitchFamily="34" charset="0"/>
                          <a:ea typeface="+mn-ea"/>
                          <a:cs typeface="Calibri" panose="020F0502020204030204" pitchFamily="34" charset="0"/>
                        </a:rPr>
                        <a:t>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tố</a:t>
                      </a:r>
                      <a:r>
                        <a:rPr lang="en-US" sz="2800" b="1" kern="1200" baseline="0" dirty="0">
                          <a:solidFill>
                            <a:schemeClr val="tx1"/>
                          </a:solidFill>
                          <a:effectLst/>
                          <a:latin typeface="Calibri" panose="020F0502020204030204" pitchFamily="34" charset="0"/>
                          <a:ea typeface="+mn-ea"/>
                          <a:cs typeface="Calibri" panose="020F0502020204030204" pitchFamily="34" charset="0"/>
                        </a:rPr>
                        <a:t>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đa</a:t>
                      </a:r>
                      <a:r>
                        <a:rPr lang="en-US" sz="2800" b="1" kern="1200" baseline="0" dirty="0">
                          <a:solidFill>
                            <a:schemeClr val="tx1"/>
                          </a:solidFill>
                          <a:effectLst/>
                          <a:latin typeface="Calibri" panose="020F0502020204030204" pitchFamily="34" charset="0"/>
                          <a:ea typeface="+mn-ea"/>
                          <a:cs typeface="Calibri" panose="020F0502020204030204" pitchFamily="34" charset="0"/>
                        </a:rPr>
                        <a:t>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lượng</a:t>
                      </a:r>
                      <a:r>
                        <a:rPr lang="en-US" sz="2800" b="1" kern="1200" baseline="0" dirty="0">
                          <a:solidFill>
                            <a:schemeClr val="tx1"/>
                          </a:solidFill>
                          <a:effectLst/>
                          <a:latin typeface="Calibri" panose="020F0502020204030204" pitchFamily="34" charset="0"/>
                          <a:ea typeface="+mn-ea"/>
                          <a:cs typeface="Calibri" panose="020F0502020204030204" pitchFamily="34" charset="0"/>
                        </a:rPr>
                        <a:t>, vi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lượng</a:t>
                      </a:r>
                      <a:r>
                        <a:rPr lang="en-US" sz="2800" b="1" kern="1200" baseline="0" dirty="0">
                          <a:solidFill>
                            <a:schemeClr val="tx1"/>
                          </a:solidFill>
                          <a:effectLst/>
                          <a:latin typeface="Calibri" panose="020F0502020204030204" pitchFamily="34" charset="0"/>
                          <a:ea typeface="+mn-ea"/>
                          <a:cs typeface="Calibri" panose="020F0502020204030204" pitchFamily="34" charset="0"/>
                        </a:rPr>
                        <a:t>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và</a:t>
                      </a:r>
                      <a:r>
                        <a:rPr lang="en-US" sz="2800" b="1" kern="1200" baseline="0" dirty="0">
                          <a:solidFill>
                            <a:schemeClr val="tx1"/>
                          </a:solidFill>
                          <a:effectLst/>
                          <a:latin typeface="Calibri" panose="020F0502020204030204" pitchFamily="34" charset="0"/>
                          <a:ea typeface="+mn-ea"/>
                          <a:cs typeface="Calibri" panose="020F0502020204030204" pitchFamily="34" charset="0"/>
                        </a:rPr>
                        <a:t>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các</a:t>
                      </a:r>
                      <a:r>
                        <a:rPr lang="en-US" sz="2800" b="1" kern="1200" baseline="0" dirty="0">
                          <a:solidFill>
                            <a:schemeClr val="tx1"/>
                          </a:solidFill>
                          <a:effectLst/>
                          <a:latin typeface="Calibri" panose="020F0502020204030204" pitchFamily="34" charset="0"/>
                          <a:ea typeface="+mn-ea"/>
                          <a:cs typeface="Calibri" panose="020F0502020204030204" pitchFamily="34" charset="0"/>
                        </a:rPr>
                        <a:t>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nhân</a:t>
                      </a:r>
                      <a:r>
                        <a:rPr lang="en-US" sz="2800" b="1" kern="1200" baseline="0" dirty="0">
                          <a:solidFill>
                            <a:schemeClr val="tx1"/>
                          </a:solidFill>
                          <a:effectLst/>
                          <a:latin typeface="Calibri" panose="020F0502020204030204" pitchFamily="34" charset="0"/>
                          <a:ea typeface="+mn-ea"/>
                          <a:cs typeface="Calibri" panose="020F0502020204030204" pitchFamily="34" charset="0"/>
                        </a:rPr>
                        <a:t>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tố</a:t>
                      </a:r>
                      <a:r>
                        <a:rPr lang="en-US" sz="2800" b="1" kern="1200" baseline="0" dirty="0">
                          <a:solidFill>
                            <a:schemeClr val="tx1"/>
                          </a:solidFill>
                          <a:effectLst/>
                          <a:latin typeface="Calibri" panose="020F0502020204030204" pitchFamily="34" charset="0"/>
                          <a:ea typeface="+mn-ea"/>
                          <a:cs typeface="Calibri" panose="020F0502020204030204" pitchFamily="34" charset="0"/>
                        </a:rPr>
                        <a:t>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sinh</a:t>
                      </a:r>
                      <a:r>
                        <a:rPr lang="en-US" sz="2800" b="1" kern="1200" baseline="0" dirty="0">
                          <a:solidFill>
                            <a:schemeClr val="tx1"/>
                          </a:solidFill>
                          <a:effectLst/>
                          <a:latin typeface="Calibri" panose="020F0502020204030204" pitchFamily="34" charset="0"/>
                          <a:ea typeface="+mn-ea"/>
                          <a:cs typeface="Calibri" panose="020F0502020204030204" pitchFamily="34" charset="0"/>
                        </a:rPr>
                        <a:t> </a:t>
                      </a:r>
                      <a:r>
                        <a:rPr lang="en-US" sz="2800" b="1" kern="1200" baseline="0" dirty="0" err="1">
                          <a:solidFill>
                            <a:schemeClr val="tx1"/>
                          </a:solidFill>
                          <a:effectLst/>
                          <a:latin typeface="Calibri" panose="020F0502020204030204" pitchFamily="34" charset="0"/>
                          <a:ea typeface="+mn-ea"/>
                          <a:cs typeface="Calibri" panose="020F0502020204030204" pitchFamily="34" charset="0"/>
                        </a:rPr>
                        <a:t>trưởng</a:t>
                      </a:r>
                      <a:r>
                        <a:rPr lang="en-US" sz="2800" b="1" kern="1200" baseline="0" dirty="0">
                          <a:solidFill>
                            <a:schemeClr val="tx1"/>
                          </a:solidFill>
                          <a:effectLst/>
                          <a:latin typeface="Calibri" panose="020F0502020204030204" pitchFamily="34" charset="0"/>
                          <a:ea typeface="+mn-ea"/>
                          <a:cs typeface="Calibri" panose="020F0502020204030204" pitchFamily="34" charset="0"/>
                        </a:rPr>
                        <a:t>.</a:t>
                      </a:r>
                      <a:endParaRPr lang="en-US" sz="28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7000"/>
                        </a:lnSpc>
                        <a:spcBef>
                          <a:spcPct val="0"/>
                        </a:spcBef>
                        <a:spcAft>
                          <a:spcPts val="800"/>
                        </a:spcAft>
                        <a:buClrTx/>
                        <a:buSzTx/>
                        <a:buFontTx/>
                        <a:buNone/>
                        <a:defRPr/>
                      </a:pPr>
                      <a:r>
                        <a:rPr lang="en-US" sz="2800" b="1" kern="1200" dirty="0">
                          <a:solidFill>
                            <a:schemeClr val="tx1"/>
                          </a:solidFill>
                          <a:effectLst/>
                          <a:latin typeface="Calibri" panose="020F0502020204030204" pitchFamily="34" charset="0"/>
                          <a:ea typeface="+mn-ea"/>
                          <a:cs typeface="Calibri" panose="020F0502020204030204" pitchFamily="34" charset="0"/>
                        </a:rPr>
                        <a:t>Ả</a:t>
                      </a:r>
                      <a:r>
                        <a:rPr lang="vi-VN" sz="2800" b="1" kern="1200" dirty="0">
                          <a:solidFill>
                            <a:schemeClr val="tx1"/>
                          </a:solidFill>
                          <a:effectLst/>
                          <a:latin typeface="Calibri" panose="020F0502020204030204" pitchFamily="34" charset="0"/>
                          <a:ea typeface="+mn-ea"/>
                          <a:cs typeface="Calibri" panose="020F0502020204030204" pitchFamily="34" charset="0"/>
                        </a:rPr>
                        <a:t>nh hưởng đến quá trình chuyển hoá vật chất và năng lượng của vi sinh vật</a:t>
                      </a:r>
                      <a:r>
                        <a:rPr lang="en-US" sz="2800" b="1" kern="1200" dirty="0">
                          <a:solidFill>
                            <a:schemeClr val="tx1"/>
                          </a:solidFill>
                          <a:effectLst/>
                          <a:latin typeface="Calibri" panose="020F0502020204030204" pitchFamily="34" charset="0"/>
                          <a:ea typeface="+mn-ea"/>
                          <a:cs typeface="Calibri" panose="020F0502020204030204" pitchFamily="34" charset="0"/>
                        </a:rPr>
                        <a:t>.</a:t>
                      </a:r>
                      <a:endParaRPr lang="en-US" sz="2800" b="1"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custDataLst>
              <p:tags r:id="rId1"/>
            </p:custDataLst>
          </p:nvPr>
        </p:nvGraphicFramePr>
        <p:xfrm>
          <a:off x="25400" y="44450"/>
          <a:ext cx="9095740" cy="4890135"/>
        </p:xfrm>
        <a:graphic>
          <a:graphicData uri="http://schemas.openxmlformats.org/drawingml/2006/table">
            <a:tbl>
              <a:tblPr/>
              <a:tblGrid>
                <a:gridCol w="3317875"/>
                <a:gridCol w="5777865"/>
              </a:tblGrid>
              <a:tr h="1082040">
                <a:tc>
                  <a:txBody>
                    <a:bodyPr/>
                    <a:lstStyle/>
                    <a:p>
                      <a:pPr marL="0" marR="0" lvl="0" indent="0" algn="l"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Các</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yếu</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tố</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hóa</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học</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Vai</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trò</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đối</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với</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cơ</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thể</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VSV</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631950">
                <a:tc>
                  <a:txBody>
                    <a:bodyPr/>
                    <a:lstStyle/>
                    <a:p>
                      <a:pPr marL="0" marR="0" lvl="0" indent="0" algn="l"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FFFFFF"/>
                          </a:solidFill>
                          <a:effectLst/>
                          <a:latin typeface="Calibri" panose="020F0502020204030204" pitchFamily="34" charset="0"/>
                          <a:ea typeface="+mn-ea"/>
                          <a:cs typeface="Calibri" panose="020F0502020204030204" pitchFamily="34" charset="0"/>
                        </a:rPr>
                        <a:t>Chất</a:t>
                      </a:r>
                      <a:r>
                        <a:rPr kumimoji="0" lang="en-US" sz="2800" b="1" i="0" u="none" strike="noStrike" cap="none" normalizeH="0" baseline="0" dirty="0">
                          <a:ln>
                            <a:noFill/>
                          </a:ln>
                          <a:solidFill>
                            <a:srgbClr val="FFFFFF"/>
                          </a:solidFill>
                          <a:effectLst/>
                          <a:latin typeface="Calibri" panose="020F0502020204030204" pitchFamily="34" charset="0"/>
                          <a:ea typeface="+mn-ea"/>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ea typeface="+mn-ea"/>
                          <a:cs typeface="Calibri" panose="020F0502020204030204" pitchFamily="34" charset="0"/>
                        </a:rPr>
                        <a:t>sát</a:t>
                      </a:r>
                      <a:r>
                        <a:rPr kumimoji="0" lang="en-US" sz="2800" b="1" i="0" u="none" strike="noStrike" cap="none" normalizeH="0" baseline="0" dirty="0">
                          <a:ln>
                            <a:noFill/>
                          </a:ln>
                          <a:solidFill>
                            <a:srgbClr val="FFFFFF"/>
                          </a:solidFill>
                          <a:effectLst/>
                          <a:latin typeface="Calibri" panose="020F0502020204030204" pitchFamily="34" charset="0"/>
                          <a:ea typeface="+mn-ea"/>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ea typeface="+mn-ea"/>
                          <a:cs typeface="Calibri" panose="020F0502020204030204" pitchFamily="34" charset="0"/>
                        </a:rPr>
                        <a:t>khuẩn</a:t>
                      </a:r>
                      <a:endParaRPr kumimoji="0" lang="en-US" sz="2800" b="1" i="0" u="none" strike="noStrike" cap="none" normalizeH="0" baseline="0" dirty="0">
                        <a:ln>
                          <a:noFill/>
                        </a:ln>
                        <a:solidFill>
                          <a:srgbClr val="FFFFFF"/>
                        </a:solidFill>
                        <a:effectLst/>
                        <a:latin typeface="Calibri" panose="020F0502020204030204" pitchFamily="34" charset="0"/>
                        <a:ea typeface="+mn-ea"/>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defRPr/>
                      </a:pP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kern="1200" cap="none" normalizeH="0" baseline="0" dirty="0">
                          <a:ln>
                            <a:noFill/>
                          </a:ln>
                          <a:solidFill>
                            <a:schemeClr val="tx1"/>
                          </a:solidFill>
                          <a:effectLst/>
                          <a:latin typeface="Calibri" panose="020F0502020204030204" pitchFamily="34" charset="0"/>
                          <a:ea typeface="+mn-ea"/>
                          <a:cs typeface="Calibri" panose="020F0502020204030204" pitchFamily="34" charset="0"/>
                        </a:rPr>
                        <a:t>L</a:t>
                      </a:r>
                      <a:r>
                        <a:rPr lang="vi-VN" sz="2800" b="1" kern="1200" dirty="0">
                          <a:solidFill>
                            <a:schemeClr val="tx1"/>
                          </a:solidFill>
                          <a:effectLst/>
                          <a:latin typeface="Calibri" panose="020F0502020204030204" pitchFamily="34" charset="0"/>
                          <a:ea typeface="+mn-ea"/>
                          <a:cs typeface="Calibri" panose="020F0502020204030204" pitchFamily="34" charset="0"/>
                        </a:rPr>
                        <a:t>à các chất có khả năng tiêu diệt hoặc ức chế không chọn lọc các vi sinh vật gây bệnh</a:t>
                      </a:r>
                      <a:r>
                        <a:rPr lang="en-US" sz="2800" b="1" kern="1200" dirty="0">
                          <a:solidFill>
                            <a:schemeClr val="tx1"/>
                          </a:solidFill>
                          <a:effectLst/>
                          <a:latin typeface="Calibri" panose="020F0502020204030204" pitchFamily="34" charset="0"/>
                          <a:ea typeface="+mn-ea"/>
                          <a:cs typeface="Calibri" panose="020F0502020204030204" pitchFamily="34" charset="0"/>
                        </a:rPr>
                        <a:t>.</a:t>
                      </a:r>
                      <a:endParaRPr lang="en-US" sz="2800" b="1"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2176145">
                <a:tc>
                  <a:txBody>
                    <a:bodyPr/>
                    <a:lstStyle/>
                    <a:p>
                      <a:pPr marL="0" marR="0" lvl="0" indent="0" algn="l"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FFFFFF"/>
                          </a:solidFill>
                          <a:effectLst/>
                          <a:latin typeface="Calibri" panose="020F0502020204030204" pitchFamily="34" charset="0"/>
                          <a:ea typeface="+mn-ea"/>
                          <a:cs typeface="Calibri" panose="020F0502020204030204" pitchFamily="34" charset="0"/>
                        </a:rPr>
                        <a:t>Chất</a:t>
                      </a:r>
                      <a:r>
                        <a:rPr kumimoji="0" lang="en-US" sz="2800" b="1" i="0" u="none" strike="noStrike" cap="none" normalizeH="0" baseline="0" dirty="0">
                          <a:ln>
                            <a:noFill/>
                          </a:ln>
                          <a:solidFill>
                            <a:srgbClr val="FFFFFF"/>
                          </a:solidFill>
                          <a:effectLst/>
                          <a:latin typeface="Calibri" panose="020F0502020204030204" pitchFamily="34" charset="0"/>
                          <a:ea typeface="+mn-ea"/>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ea typeface="+mn-ea"/>
                          <a:cs typeface="Calibri" panose="020F0502020204030204" pitchFamily="34" charset="0"/>
                        </a:rPr>
                        <a:t>kháng</a:t>
                      </a:r>
                      <a:r>
                        <a:rPr kumimoji="0" lang="en-US" sz="2800" b="1" i="0" u="none" strike="noStrike" cap="none" normalizeH="0" baseline="0" dirty="0">
                          <a:ln>
                            <a:noFill/>
                          </a:ln>
                          <a:solidFill>
                            <a:srgbClr val="FFFFFF"/>
                          </a:solidFill>
                          <a:effectLst/>
                          <a:latin typeface="Calibri" panose="020F0502020204030204" pitchFamily="34" charset="0"/>
                          <a:ea typeface="+mn-ea"/>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ea typeface="+mn-ea"/>
                          <a:cs typeface="Calibri" panose="020F0502020204030204" pitchFamily="34" charset="0"/>
                        </a:rPr>
                        <a:t>sinh</a:t>
                      </a:r>
                      <a:endParaRPr kumimoji="0" lang="en-US" sz="2800" b="1" i="0" u="none" strike="noStrike" cap="none" normalizeH="0" baseline="0" dirty="0">
                        <a:ln>
                          <a:noFill/>
                        </a:ln>
                        <a:solidFill>
                          <a:srgbClr val="FFFFFF"/>
                        </a:solidFill>
                        <a:effectLst/>
                        <a:latin typeface="Calibri" panose="020F0502020204030204" pitchFamily="34" charset="0"/>
                        <a:ea typeface="+mn-ea"/>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7000"/>
                        </a:lnSpc>
                        <a:spcBef>
                          <a:spcPct val="0"/>
                        </a:spcBef>
                        <a:spcAft>
                          <a:spcPts val="800"/>
                        </a:spcAft>
                        <a:buClrTx/>
                        <a:buSzTx/>
                        <a:buFontTx/>
                        <a:buNone/>
                        <a:defRPr/>
                      </a:pPr>
                      <a:r>
                        <a:rPr kumimoji="0" lang="en-US" sz="2800" b="1" i="0" u="none" strike="noStrike" kern="1200" cap="none" normalizeH="0" baseline="0" dirty="0">
                          <a:ln>
                            <a:noFill/>
                          </a:ln>
                          <a:solidFill>
                            <a:srgbClr val="000000"/>
                          </a:solidFill>
                          <a:effectLst/>
                          <a:latin typeface="Calibri" panose="020F0502020204030204" pitchFamily="34" charset="0"/>
                          <a:ea typeface="+mn-ea"/>
                          <a:cs typeface="Calibri" panose="020F0502020204030204" pitchFamily="34" charset="0"/>
                        </a:rPr>
                        <a:t>L</a:t>
                      </a:r>
                      <a:r>
                        <a:rPr lang="vi-VN" sz="2800" b="1" kern="1200" dirty="0">
                          <a:solidFill>
                            <a:schemeClr val="tx1"/>
                          </a:solidFill>
                          <a:effectLst/>
                          <a:latin typeface="Calibri" panose="020F0502020204030204" pitchFamily="34" charset="0"/>
                          <a:ea typeface="+mn-ea"/>
                          <a:cs typeface="Calibri" panose="020F0502020204030204" pitchFamily="34" charset="0"/>
                        </a:rPr>
                        <a:t>à những hợp chất hữu cơ có khả năng tiêu diệt hoặc ức chế vi sinh vật gây bệnh theo nhiều cơ chế khác nhau</a:t>
                      </a:r>
                      <a:r>
                        <a:rPr lang="en-US" sz="2800" b="1" kern="1200" dirty="0">
                          <a:solidFill>
                            <a:schemeClr val="tx1"/>
                          </a:solidFill>
                          <a:effectLst/>
                          <a:latin typeface="Calibri" panose="020F0502020204030204" pitchFamily="34" charset="0"/>
                          <a:ea typeface="+mn-ea"/>
                          <a:cs typeface="Calibri" panose="020F0502020204030204" pitchFamily="34" charset="0"/>
                        </a:rPr>
                        <a:t>.</a:t>
                      </a:r>
                      <a:endParaRPr lang="en-US" sz="2800" b="1" kern="1200" dirty="0">
                        <a:solidFill>
                          <a:schemeClr val="tx1"/>
                        </a:solidFill>
                        <a:effectLst/>
                        <a:latin typeface="Calibri" panose="020F0502020204030204" pitchFamily="34" charset="0"/>
                        <a:ea typeface="+mn-ea"/>
                        <a:cs typeface="Calibri" panose="020F0502020204030204"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06830" y="374650"/>
            <a:ext cx="7538720" cy="3334385"/>
          </a:xfrm>
          <a:prstGeom prst="ellipse">
            <a:avLst/>
          </a:prstGeom>
          <a:solidFill>
            <a:schemeClr val="bg2"/>
          </a:solidFill>
          <a:ln>
            <a:solidFill>
              <a:schemeClr val="bg1">
                <a:lumMod val="95000"/>
              </a:schemeClr>
            </a:solidFill>
          </a:ln>
        </p:spPr>
        <p:style>
          <a:lnRef idx="1">
            <a:schemeClr val="accent2"/>
          </a:lnRef>
          <a:fillRef idx="2">
            <a:schemeClr val="accent2"/>
          </a:fillRef>
          <a:effectRef idx="1">
            <a:schemeClr val="accent2"/>
          </a:effectRef>
          <a:fontRef idx="minor">
            <a:schemeClr val="dk1"/>
          </a:fontRef>
        </p:style>
        <p:txBody>
          <a:bodyPr lIns="91438" tIns="45719" rIns="91438" bIns="45719" rtlCol="0" anchor="ctr"/>
          <a:lstStyle/>
          <a:p>
            <a:pPr marL="283845" lvl="0" indent="-60325" algn="just" defTabSz="914400"/>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Hãy</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kể</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tên</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các</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chất</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sát</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khuẩn</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thường</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được</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dùng</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trong</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gia</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đình</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và</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trường</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học</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Xà</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phòng</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có</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phải</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là</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chất</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diệt</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khuẩn</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không</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endPar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endParaRPr>
          </a:p>
        </p:txBody>
      </p:sp>
      <p:pic>
        <p:nvPicPr>
          <p:cNvPr id="3" name="Picture 41" descr="FIL212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26578" y="1552548"/>
            <a:ext cx="1465373" cy="9782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óa Chất Khử Trùng Clo (K-Chlorine 7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95338" y="-17267"/>
            <a:ext cx="2147887" cy="2147887"/>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51"/>
          <p:cNvSpPr>
            <a:spLocks noChangeArrowheads="1"/>
          </p:cNvSpPr>
          <p:nvPr/>
        </p:nvSpPr>
        <p:spPr bwMode="auto">
          <a:xfrm>
            <a:off x="1369218" y="1969287"/>
            <a:ext cx="1323380" cy="377429"/>
          </a:xfrm>
          <a:prstGeom prst="foldedCorner">
            <a:avLst>
              <a:gd name="adj" fmla="val 12500"/>
            </a:avLst>
          </a:prstGeom>
          <a:noFill/>
          <a:ln w="9525">
            <a:noFill/>
            <a:round/>
          </a:ln>
          <a:effectLst/>
        </p:spPr>
        <p:txBody>
          <a:bodyPr wrap="none" lIns="91438" tIns="45719" rIns="91438" bIns="45719" anchor="ctr"/>
          <a:lstStyle/>
          <a:p>
            <a:pPr>
              <a:defRPr/>
            </a:pPr>
            <a:endParaRPr lang="en-US" dirty="0">
              <a:latin typeface="Calibri" panose="020F0502020204030204" pitchFamily="34" charset="0"/>
              <a:cs typeface="Calibri" panose="020F0502020204030204" pitchFamily="34" charset="0"/>
            </a:endParaRPr>
          </a:p>
          <a:p>
            <a:pPr>
              <a:spcBef>
                <a:spcPct val="50000"/>
              </a:spcBef>
              <a:defRPr/>
            </a:pPr>
            <a:r>
              <a:rPr lang="en-US" b="1" dirty="0">
                <a:solidFill>
                  <a:srgbClr val="FF0000"/>
                </a:solidFill>
                <a:latin typeface="Calibri" panose="020F0502020204030204" pitchFamily="34" charset="0"/>
                <a:cs typeface="Calibri" panose="020F0502020204030204" pitchFamily="34" charset="0"/>
              </a:rPr>
              <a:t>Chlorine</a:t>
            </a:r>
            <a:endParaRPr lang="en-US" b="1" dirty="0">
              <a:effectLst>
                <a:outerShdw blurRad="38100" dist="38100" dir="2700000" algn="tl">
                  <a:srgbClr val="C0C0C0"/>
                </a:outerShdw>
              </a:effectLst>
              <a:latin typeface="Calibri" panose="020F0502020204030204" pitchFamily="34" charset="0"/>
              <a:cs typeface="Calibri" panose="020F0502020204030204" pitchFamily="34" charset="0"/>
            </a:endParaRPr>
          </a:p>
        </p:txBody>
      </p:sp>
      <p:pic>
        <p:nvPicPr>
          <p:cNvPr id="9222" name="Picture 6" descr="CỒN 90 200ml - Nhà Thuốc Agimexphar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4555" y="-9526"/>
            <a:ext cx="2195513" cy="2195513"/>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51"/>
          <p:cNvSpPr>
            <a:spLocks noChangeArrowheads="1"/>
          </p:cNvSpPr>
          <p:nvPr/>
        </p:nvSpPr>
        <p:spPr bwMode="auto">
          <a:xfrm>
            <a:off x="4089202" y="1814508"/>
            <a:ext cx="1323380" cy="377429"/>
          </a:xfrm>
          <a:prstGeom prst="foldedCorner">
            <a:avLst>
              <a:gd name="adj" fmla="val 12500"/>
            </a:avLst>
          </a:prstGeom>
          <a:noFill/>
          <a:ln w="9525">
            <a:noFill/>
            <a:round/>
          </a:ln>
          <a:effectLst/>
        </p:spPr>
        <p:txBody>
          <a:bodyPr wrap="none" lIns="91438" tIns="45719" rIns="91438" bIns="45719" anchor="ctr"/>
          <a:lstStyle/>
          <a:p>
            <a:pPr>
              <a:defRPr/>
            </a:pPr>
            <a:endParaRPr lang="en-US" dirty="0">
              <a:latin typeface="Calibri" panose="020F0502020204030204" pitchFamily="34" charset="0"/>
              <a:cs typeface="Calibri" panose="020F0502020204030204" pitchFamily="34" charset="0"/>
            </a:endParaRPr>
          </a:p>
          <a:p>
            <a:pPr algn="ctr">
              <a:spcBef>
                <a:spcPct val="50000"/>
              </a:spcBef>
              <a:defRPr/>
            </a:pPr>
            <a:r>
              <a:rPr lang="en-US" b="1" dirty="0" err="1">
                <a:solidFill>
                  <a:srgbClr val="FF0000"/>
                </a:solidFill>
                <a:latin typeface="Calibri" panose="020F0502020204030204" pitchFamily="34" charset="0"/>
                <a:cs typeface="Calibri" panose="020F0502020204030204" pitchFamily="34" charset="0"/>
              </a:rPr>
              <a:t>Cồn</a:t>
            </a:r>
            <a:endParaRPr lang="en-US" b="1" dirty="0">
              <a:effectLst>
                <a:outerShdw blurRad="38100" dist="38100" dir="2700000" algn="tl">
                  <a:srgbClr val="C0C0C0"/>
                </a:outerShdw>
              </a:effectLst>
              <a:latin typeface="Calibri" panose="020F0502020204030204" pitchFamily="34" charset="0"/>
              <a:cs typeface="Calibri" panose="020F0502020204030204" pitchFamily="34" charset="0"/>
            </a:endParaRPr>
          </a:p>
        </p:txBody>
      </p:sp>
      <p:sp>
        <p:nvSpPr>
          <p:cNvPr id="4" name="AutoShape 8" descr="PVP - Iodine 10%: Thuốc sát trùng vết thương chai 20ml"/>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sz="1350"/>
          </a:p>
        </p:txBody>
      </p:sp>
      <p:sp>
        <p:nvSpPr>
          <p:cNvPr id="6" name="AutoShape 10" descr="Dung dịch sát trùng Povidine Pharmedic ❤️ Sàn Nha Khoa Lớn Nhất VN"/>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sz="1350"/>
          </a:p>
        </p:txBody>
      </p:sp>
      <p:pic>
        <p:nvPicPr>
          <p:cNvPr id="9228" name="Picture 12" descr="Povidine 10% khử trùng dụng cụ trước khi tiệt trù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5057" y="-17267"/>
            <a:ext cx="2771776" cy="2060379"/>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51"/>
          <p:cNvSpPr>
            <a:spLocks noChangeArrowheads="1"/>
          </p:cNvSpPr>
          <p:nvPr/>
        </p:nvSpPr>
        <p:spPr bwMode="auto">
          <a:xfrm>
            <a:off x="6958311" y="1854398"/>
            <a:ext cx="1323380" cy="377429"/>
          </a:xfrm>
          <a:prstGeom prst="foldedCorner">
            <a:avLst>
              <a:gd name="adj" fmla="val 12500"/>
            </a:avLst>
          </a:prstGeom>
          <a:noFill/>
          <a:ln w="9525">
            <a:noFill/>
            <a:round/>
          </a:ln>
          <a:effectLst/>
        </p:spPr>
        <p:txBody>
          <a:bodyPr wrap="none" lIns="91438" tIns="45719" rIns="91438" bIns="45719" anchor="ctr"/>
          <a:lstStyle/>
          <a:p>
            <a:pPr>
              <a:defRPr/>
            </a:pPr>
            <a:endParaRPr lang="en-US" dirty="0">
              <a:latin typeface="Calibri" panose="020F0502020204030204" pitchFamily="34" charset="0"/>
              <a:cs typeface="Calibri" panose="020F0502020204030204" pitchFamily="34" charset="0"/>
            </a:endParaRPr>
          </a:p>
          <a:p>
            <a:pPr algn="ctr">
              <a:spcBef>
                <a:spcPct val="50000"/>
              </a:spcBef>
              <a:defRPr/>
            </a:pPr>
            <a:r>
              <a:rPr lang="en-US" b="1" dirty="0">
                <a:solidFill>
                  <a:srgbClr val="FF0000"/>
                </a:solidFill>
                <a:latin typeface="Calibri" panose="020F0502020204030204" pitchFamily="34" charset="0"/>
                <a:cs typeface="Calibri" panose="020F0502020204030204" pitchFamily="34" charset="0"/>
              </a:rPr>
              <a:t>Iodine</a:t>
            </a:r>
            <a:endParaRPr lang="en-US" b="1" dirty="0">
              <a:effectLst>
                <a:outerShdw blurRad="38100" dist="38100" dir="2700000" algn="tl">
                  <a:srgbClr val="C0C0C0"/>
                </a:outerShdw>
              </a:effectLst>
              <a:latin typeface="Calibri" panose="020F0502020204030204" pitchFamily="34" charset="0"/>
              <a:cs typeface="Calibri" panose="020F0502020204030204" pitchFamily="34" charset="0"/>
            </a:endParaRPr>
          </a:p>
        </p:txBody>
      </p:sp>
      <p:pic>
        <p:nvPicPr>
          <p:cNvPr id="9230" name="Picture 14" descr="Kháng sinh và vi khuẩn: Những điều cần biết | Vinme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1" y="2837259"/>
            <a:ext cx="2617584" cy="1820465"/>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51"/>
          <p:cNvSpPr>
            <a:spLocks noChangeArrowheads="1"/>
          </p:cNvSpPr>
          <p:nvPr/>
        </p:nvSpPr>
        <p:spPr bwMode="auto">
          <a:xfrm>
            <a:off x="707528" y="4485666"/>
            <a:ext cx="1323380" cy="377429"/>
          </a:xfrm>
          <a:prstGeom prst="foldedCorner">
            <a:avLst>
              <a:gd name="adj" fmla="val 12500"/>
            </a:avLst>
          </a:prstGeom>
          <a:noFill/>
          <a:ln w="9525">
            <a:noFill/>
            <a:round/>
          </a:ln>
          <a:effectLst/>
        </p:spPr>
        <p:txBody>
          <a:bodyPr wrap="none" lIns="91438" tIns="45719" rIns="91438" bIns="45719" anchor="ctr"/>
          <a:lstStyle/>
          <a:p>
            <a:pPr>
              <a:defRPr/>
            </a:pPr>
            <a:endParaRPr lang="en-US" dirty="0">
              <a:latin typeface="Calibri" panose="020F0502020204030204" pitchFamily="34" charset="0"/>
              <a:cs typeface="Calibri" panose="020F0502020204030204" pitchFamily="34" charset="0"/>
            </a:endParaRPr>
          </a:p>
          <a:p>
            <a:pPr algn="ctr">
              <a:spcBef>
                <a:spcPct val="50000"/>
              </a:spcBef>
              <a:defRPr/>
            </a:pPr>
            <a:r>
              <a:rPr lang="en-US" b="1" dirty="0" err="1">
                <a:solidFill>
                  <a:srgbClr val="FF0000"/>
                </a:solidFill>
                <a:latin typeface="Calibri" panose="020F0502020204030204" pitchFamily="34" charset="0"/>
                <a:cs typeface="Calibri" panose="020F0502020204030204" pitchFamily="34" charset="0"/>
              </a:rPr>
              <a:t>Chất</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kháng</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sinh</a:t>
            </a:r>
            <a:endParaRPr lang="en-US" b="1" dirty="0">
              <a:effectLst>
                <a:outerShdw blurRad="38100" dist="38100" dir="2700000" algn="tl">
                  <a:srgbClr val="C0C0C0"/>
                </a:outerShdw>
              </a:effectLst>
              <a:latin typeface="Calibri" panose="020F0502020204030204" pitchFamily="34" charset="0"/>
              <a:cs typeface="Calibri" panose="020F0502020204030204" pitchFamily="34" charset="0"/>
            </a:endParaRPr>
          </a:p>
        </p:txBody>
      </p:sp>
      <p:pic>
        <p:nvPicPr>
          <p:cNvPr id="9232" name="Picture 16" descr="Sai lầm khi dùng nước muối sinh lý gây nguy hiểm cho trẻ"/>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9609" y="2486025"/>
            <a:ext cx="2171699" cy="2171699"/>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51"/>
          <p:cNvSpPr>
            <a:spLocks noChangeArrowheads="1"/>
          </p:cNvSpPr>
          <p:nvPr/>
        </p:nvSpPr>
        <p:spPr bwMode="auto">
          <a:xfrm>
            <a:off x="3348931" y="4469009"/>
            <a:ext cx="1323380" cy="377429"/>
          </a:xfrm>
          <a:prstGeom prst="foldedCorner">
            <a:avLst>
              <a:gd name="adj" fmla="val 12500"/>
            </a:avLst>
          </a:prstGeom>
          <a:noFill/>
          <a:ln w="9525">
            <a:noFill/>
            <a:round/>
          </a:ln>
          <a:effectLst/>
        </p:spPr>
        <p:txBody>
          <a:bodyPr wrap="none" lIns="91438" tIns="45719" rIns="91438" bIns="45719" anchor="ctr"/>
          <a:lstStyle/>
          <a:p>
            <a:pPr>
              <a:defRPr/>
            </a:pPr>
            <a:endParaRPr lang="en-US" dirty="0">
              <a:latin typeface="Calibri" panose="020F0502020204030204" pitchFamily="34" charset="0"/>
              <a:cs typeface="Calibri" panose="020F0502020204030204" pitchFamily="34" charset="0"/>
            </a:endParaRPr>
          </a:p>
          <a:p>
            <a:pPr>
              <a:spcBef>
                <a:spcPct val="50000"/>
              </a:spcBef>
              <a:defRPr/>
            </a:pPr>
            <a:r>
              <a:rPr lang="en-US" b="1" dirty="0" err="1">
                <a:solidFill>
                  <a:srgbClr val="FF0000"/>
                </a:solidFill>
                <a:latin typeface="Calibri" panose="020F0502020204030204" pitchFamily="34" charset="0"/>
                <a:cs typeface="Calibri" panose="020F0502020204030204" pitchFamily="34" charset="0"/>
              </a:rPr>
              <a:t>Nước</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muối</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sinh</a:t>
            </a:r>
            <a:r>
              <a:rPr lang="en-US" b="1" dirty="0">
                <a:solidFill>
                  <a:srgbClr val="FF0000"/>
                </a:solidFill>
                <a:latin typeface="Calibri" panose="020F0502020204030204" pitchFamily="34" charset="0"/>
                <a:cs typeface="Calibri" panose="020F0502020204030204" pitchFamily="34" charset="0"/>
              </a:rPr>
              <a:t> </a:t>
            </a:r>
            <a:r>
              <a:rPr lang="en-US" b="1" dirty="0" err="1">
                <a:solidFill>
                  <a:srgbClr val="FF0000"/>
                </a:solidFill>
                <a:latin typeface="Calibri" panose="020F0502020204030204" pitchFamily="34" charset="0"/>
                <a:cs typeface="Calibri" panose="020F0502020204030204" pitchFamily="34" charset="0"/>
              </a:rPr>
              <a:t>lí</a:t>
            </a:r>
            <a:endParaRPr lang="en-US" b="1" dirty="0">
              <a:effectLst>
                <a:outerShdw blurRad="38100" dist="38100" dir="2700000" algn="tl">
                  <a:srgbClr val="C0C0C0"/>
                </a:outerShdw>
              </a:effectLst>
              <a:latin typeface="Calibri" panose="020F0502020204030204" pitchFamily="34" charset="0"/>
              <a:cs typeface="Calibri" panose="020F0502020204030204" pitchFamily="34" charset="0"/>
            </a:endParaRPr>
          </a:p>
        </p:txBody>
      </p:sp>
      <p:pic>
        <p:nvPicPr>
          <p:cNvPr id="9234" name="Picture 18" descr="Thuốc tím da liễ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19445" y="2607469"/>
            <a:ext cx="3624555" cy="253603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85800" y="96366"/>
            <a:ext cx="8313575" cy="3334528"/>
          </a:xfrm>
          <a:prstGeom prst="ellipse">
            <a:avLst/>
          </a:prstGeom>
          <a:solidFill>
            <a:schemeClr val="bg2"/>
          </a:solidFill>
        </p:spPr>
        <p:style>
          <a:lnRef idx="1">
            <a:schemeClr val="accent2"/>
          </a:lnRef>
          <a:fillRef idx="2">
            <a:schemeClr val="accent2"/>
          </a:fillRef>
          <a:effectRef idx="1">
            <a:schemeClr val="accent2"/>
          </a:effectRef>
          <a:fontRef idx="minor">
            <a:schemeClr val="dk1"/>
          </a:fontRef>
        </p:style>
        <p:txBody>
          <a:bodyPr lIns="91438" tIns="45719" rIns="91438" bIns="45719" rtlCol="0" anchor="ctr"/>
          <a:lstStyle/>
          <a:p>
            <a:pPr lvl="0" algn="ctr"/>
            <a:r>
              <a:rPr lang="en-US" sz="33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Xà</a:t>
            </a:r>
            <a:r>
              <a:rPr lang="en-US" sz="33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33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phòng</a:t>
            </a:r>
            <a:r>
              <a:rPr lang="en-US" sz="33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33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có</a:t>
            </a:r>
            <a:r>
              <a:rPr lang="en-US" sz="33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33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phải</a:t>
            </a:r>
            <a:r>
              <a:rPr lang="en-US" sz="33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33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là</a:t>
            </a:r>
            <a:r>
              <a:rPr lang="en-US" sz="33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endParaRPr lang="en-US" sz="3300" b="1" dirty="0">
              <a:gradFill>
                <a:gsLst>
                  <a:gs pos="0">
                    <a:srgbClr val="14CD68"/>
                  </a:gs>
                  <a:gs pos="100000">
                    <a:srgbClr val="035C7D"/>
                  </a:gs>
                </a:gsLst>
                <a:lin scaled="0"/>
              </a:gradFill>
              <a:latin typeface="Calibri" panose="020F0502020204030204" pitchFamily="34" charset="0"/>
              <a:cs typeface="Calibri" panose="020F0502020204030204" pitchFamily="34" charset="0"/>
            </a:endParaRPr>
          </a:p>
          <a:p>
            <a:pPr lvl="0" algn="ctr"/>
            <a:r>
              <a:rPr lang="en-US" sz="33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chất</a:t>
            </a:r>
            <a:r>
              <a:rPr lang="en-US" sz="33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33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diệt</a:t>
            </a:r>
            <a:r>
              <a:rPr lang="en-US" sz="33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33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khuẩn</a:t>
            </a:r>
            <a:r>
              <a:rPr lang="en-US" sz="33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33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không</a:t>
            </a:r>
            <a:r>
              <a:rPr lang="en-US" sz="33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33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Vì</a:t>
            </a:r>
            <a:r>
              <a:rPr lang="en-US" sz="33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33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sao</a:t>
            </a:r>
            <a:r>
              <a:rPr lang="en-US" sz="3300" b="1" dirty="0">
                <a:gradFill>
                  <a:gsLst>
                    <a:gs pos="0">
                      <a:srgbClr val="14CD68"/>
                    </a:gs>
                    <a:gs pos="100000">
                      <a:srgbClr val="035C7D"/>
                    </a:gs>
                  </a:gsLst>
                  <a:lin scaled="0"/>
                </a:gradFill>
                <a:latin typeface="Calibri" panose="020F0502020204030204" pitchFamily="34" charset="0"/>
                <a:cs typeface="Calibri" panose="020F0502020204030204" pitchFamily="34" charset="0"/>
              </a:rPr>
              <a:t>.</a:t>
            </a:r>
            <a:endParaRPr lang="en-US" sz="3300" b="1" dirty="0">
              <a:gradFill>
                <a:gsLst>
                  <a:gs pos="0">
                    <a:srgbClr val="14CD68"/>
                  </a:gs>
                  <a:gs pos="100000">
                    <a:srgbClr val="035C7D"/>
                  </a:gs>
                </a:gsLst>
                <a:lin scaled="0"/>
              </a:gra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nh truong cua vi sinh vat.wmv">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4769485" y="945515"/>
            <a:ext cx="4145915" cy="3378835"/>
          </a:xfrm>
          <a:prstGeom prst="rect">
            <a:avLst/>
          </a:prstGeom>
        </p:spPr>
      </p:pic>
      <p:sp>
        <p:nvSpPr>
          <p:cNvPr id="4" name="Rectangle 3"/>
          <p:cNvSpPr/>
          <p:nvPr/>
        </p:nvSpPr>
        <p:spPr>
          <a:xfrm>
            <a:off x="-152400" y="111071"/>
            <a:ext cx="9067800" cy="58356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Bài 25</a:t>
            </a:r>
            <a:r>
              <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a:t>
            </a:r>
            <a:r>
              <a:rPr lang="vi-VN"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SINH TRƯỞNG</a:t>
            </a:r>
            <a:r>
              <a:rPr lang="en-US"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VÀ SINH SẢN</a:t>
            </a:r>
            <a:r>
              <a:rPr lang="vi-VN"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CỦA VI SINH VẬT</a:t>
            </a:r>
            <a:endParaRPr lang="vi-VN" sz="3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p:txBody>
      </p:sp>
      <p:sp>
        <p:nvSpPr>
          <p:cNvPr id="5" name="Rectangle 4"/>
          <p:cNvSpPr/>
          <p:nvPr/>
        </p:nvSpPr>
        <p:spPr>
          <a:xfrm>
            <a:off x="0" y="489374"/>
            <a:ext cx="4572000" cy="1189108"/>
          </a:xfrm>
          <a:prstGeom prst="rect">
            <a:avLst/>
          </a:prstGeom>
        </p:spPr>
        <p:txBody>
          <a:bodyPr>
            <a:spAutoFit/>
          </a:bodyPr>
          <a:lstStyle/>
          <a:p>
            <a:pPr algn="just">
              <a:lnSpc>
                <a:spcPct val="115000"/>
              </a:lnSpc>
            </a:pPr>
            <a:r>
              <a:rPr lang="en-US" sz="3200" b="1" dirty="0">
                <a:solidFill>
                  <a:srgbClr val="FF0000"/>
                </a:solidFill>
                <a:effectLst/>
                <a:latin typeface="Calibri" panose="020F0502020204030204" pitchFamily="34" charset="0"/>
                <a:ea typeface="Calibri" panose="020F0502020204030204"/>
                <a:cs typeface="Calibri" panose="020F0502020204030204" pitchFamily="34" charset="0"/>
              </a:rPr>
              <a:t>I. </a:t>
            </a:r>
            <a:r>
              <a:rPr lang="en-US" sz="3200" b="1" dirty="0" err="1">
                <a:solidFill>
                  <a:srgbClr val="FF0000"/>
                </a:solidFill>
                <a:effectLst/>
                <a:latin typeface="Calibri" panose="020F0502020204030204" pitchFamily="34" charset="0"/>
                <a:ea typeface="Calibri" panose="020F0502020204030204"/>
                <a:cs typeface="Calibri" panose="020F0502020204030204" pitchFamily="34" charset="0"/>
              </a:rPr>
              <a:t>Khái</a:t>
            </a:r>
            <a:r>
              <a:rPr lang="en-US" sz="3200" b="1" dirty="0">
                <a:solidFill>
                  <a:srgbClr val="FF0000"/>
                </a:solidFill>
                <a:effectLst/>
                <a:latin typeface="Calibri" panose="020F0502020204030204" pitchFamily="34" charset="0"/>
                <a:ea typeface="Calibri" panose="020F0502020204030204"/>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a:cs typeface="Calibri" panose="020F0502020204030204" pitchFamily="34" charset="0"/>
              </a:rPr>
              <a:t>niệm</a:t>
            </a:r>
            <a:r>
              <a:rPr lang="en-US" sz="3200" b="1" dirty="0">
                <a:solidFill>
                  <a:srgbClr val="FF0000"/>
                </a:solidFill>
                <a:effectLst/>
                <a:latin typeface="Calibri" panose="020F0502020204030204" pitchFamily="34" charset="0"/>
                <a:ea typeface="Calibri" panose="020F0502020204030204"/>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a:cs typeface="Calibri" panose="020F0502020204030204" pitchFamily="34" charset="0"/>
              </a:rPr>
              <a:t>sinh</a:t>
            </a:r>
            <a:r>
              <a:rPr lang="en-US" sz="3200" b="1" dirty="0">
                <a:solidFill>
                  <a:srgbClr val="FF0000"/>
                </a:solidFill>
                <a:effectLst/>
                <a:latin typeface="Calibri" panose="020F0502020204030204" pitchFamily="34" charset="0"/>
                <a:ea typeface="Calibri" panose="020F0502020204030204"/>
                <a:cs typeface="Calibri" panose="020F0502020204030204" pitchFamily="34" charset="0"/>
              </a:rPr>
              <a:t> </a:t>
            </a:r>
            <a:r>
              <a:rPr lang="en-US" sz="3200" b="1" dirty="0" err="1">
                <a:solidFill>
                  <a:srgbClr val="FF0000"/>
                </a:solidFill>
                <a:effectLst/>
                <a:latin typeface="Calibri" panose="020F0502020204030204" pitchFamily="34" charset="0"/>
                <a:ea typeface="Calibri" panose="020F0502020204030204"/>
                <a:cs typeface="Calibri" panose="020F0502020204030204" pitchFamily="34" charset="0"/>
              </a:rPr>
              <a:t>trưởng</a:t>
            </a:r>
            <a:endParaRPr lang="en-US" sz="3200" dirty="0">
              <a:solidFill>
                <a:srgbClr val="FF0000"/>
              </a:solidFill>
              <a:latin typeface="Times New Roman" panose="02020603050405020304" pitchFamily="18" charset="0"/>
              <a:ea typeface="Calibri" panose="020F0502020204030204"/>
              <a:cs typeface="Times New Roman" panose="02020603050405020304" pitchFamily="18" charset="0"/>
            </a:endParaRPr>
          </a:p>
          <a:p>
            <a:pPr algn="just">
              <a:lnSpc>
                <a:spcPct val="115000"/>
              </a:lnSpc>
              <a:spcAft>
                <a:spcPts val="1000"/>
              </a:spcAft>
            </a:pPr>
            <a:r>
              <a:rPr lang="en-US" sz="3200" dirty="0">
                <a:solidFill>
                  <a:srgbClr val="0070C0"/>
                </a:solidFill>
                <a:effectLst/>
                <a:latin typeface="Times New Roman" panose="02020603050405020304" pitchFamily="18" charset="0"/>
                <a:ea typeface="Calibri" panose="020F0502020204030204"/>
                <a:cs typeface="Times New Roman" panose="02020603050405020304" pitchFamily="18" charset="0"/>
              </a:rPr>
              <a:t>	</a:t>
            </a:r>
            <a:r>
              <a:rPr lang="en-US" sz="3200" b="1" dirty="0">
                <a:solidFill>
                  <a:srgbClr val="0070C0"/>
                </a:solidFill>
                <a:effectLst/>
                <a:latin typeface="Calibri" panose="020F0502020204030204" pitchFamily="34" charset="0"/>
                <a:ea typeface="Calibri" panose="020F0502020204030204"/>
                <a:cs typeface="Calibri" panose="020F0502020204030204" pitchFamily="34" charset="0"/>
              </a:rPr>
              <a:t>1. </a:t>
            </a:r>
            <a:r>
              <a:rPr lang="en-US" sz="3200" b="1" dirty="0" err="1">
                <a:solidFill>
                  <a:srgbClr val="0070C0"/>
                </a:solidFill>
                <a:effectLst/>
                <a:latin typeface="Calibri" panose="020F0502020204030204" pitchFamily="34" charset="0"/>
                <a:ea typeface="Calibri" panose="020F0502020204030204"/>
                <a:cs typeface="Calibri" panose="020F0502020204030204" pitchFamily="34" charset="0"/>
              </a:rPr>
              <a:t>Khái</a:t>
            </a:r>
            <a:r>
              <a:rPr lang="en-US" sz="3200" b="1" dirty="0">
                <a:solidFill>
                  <a:srgbClr val="0070C0"/>
                </a:solidFill>
                <a:effectLst/>
                <a:latin typeface="Calibri" panose="020F0502020204030204" pitchFamily="34" charset="0"/>
                <a:ea typeface="Calibri" panose="020F0502020204030204"/>
                <a:cs typeface="Calibri" panose="020F0502020204030204" pitchFamily="34" charset="0"/>
              </a:rPr>
              <a:t> </a:t>
            </a:r>
            <a:r>
              <a:rPr lang="en-US" sz="3200" b="1" dirty="0" err="1">
                <a:solidFill>
                  <a:srgbClr val="0070C0"/>
                </a:solidFill>
                <a:effectLst/>
                <a:latin typeface="Calibri" panose="020F0502020204030204" pitchFamily="34" charset="0"/>
                <a:ea typeface="Calibri" panose="020F0502020204030204"/>
                <a:cs typeface="Calibri" panose="020F0502020204030204" pitchFamily="34" charset="0"/>
              </a:rPr>
              <a:t>niệm</a:t>
            </a:r>
            <a:endParaRPr lang="en-US" sz="3200" b="1" dirty="0">
              <a:solidFill>
                <a:srgbClr val="0070C0"/>
              </a:solidFill>
              <a:latin typeface="Calibri" panose="020F0502020204030204" pitchFamily="34" charset="0"/>
              <a:ea typeface="Calibri" panose="020F0502020204030204"/>
              <a:cs typeface="Calibri" panose="020F0502020204030204" pitchFamily="34" charset="0"/>
            </a:endParaRPr>
          </a:p>
        </p:txBody>
      </p:sp>
      <p:sp>
        <p:nvSpPr>
          <p:cNvPr id="6" name="Rectangle 5"/>
          <p:cNvSpPr/>
          <p:nvPr/>
        </p:nvSpPr>
        <p:spPr>
          <a:xfrm>
            <a:off x="238125" y="1457325"/>
            <a:ext cx="4242435" cy="1758045"/>
          </a:xfrm>
          <a:prstGeom prst="rect">
            <a:avLst/>
          </a:prstGeom>
        </p:spPr>
        <p:txBody>
          <a:bodyPr wrap="square">
            <a:spAutoFit/>
          </a:bodyPr>
          <a:lstStyle/>
          <a:p>
            <a:pPr algn="just">
              <a:lnSpc>
                <a:spcPct val="115000"/>
              </a:lnSpc>
              <a:spcBef>
                <a:spcPts val="0"/>
              </a:spcBef>
              <a:spcAft>
                <a:spcPts val="0"/>
              </a:spcAft>
            </a:pPr>
            <a:r>
              <a:rPr lang="en-US" sz="3200" b="1" dirty="0" err="1">
                <a:solidFill>
                  <a:srgbClr val="3333FF"/>
                </a:solidFill>
                <a:effectLst/>
                <a:latin typeface="Calibri" panose="020F0502020204030204" pitchFamily="34" charset="0"/>
                <a:ea typeface="Calibri" panose="020F0502020204030204"/>
                <a:cs typeface="Calibri" panose="020F0502020204030204" pitchFamily="34" charset="0"/>
              </a:rPr>
              <a:t>Sự</a:t>
            </a:r>
            <a:r>
              <a:rPr lang="en-US" sz="3200" b="1" dirty="0">
                <a:solidFill>
                  <a:srgbClr val="3333FF"/>
                </a:solidFill>
                <a:effectLst/>
                <a:latin typeface="Calibri" panose="020F0502020204030204" pitchFamily="34" charset="0"/>
                <a:ea typeface="Calibri" panose="020F0502020204030204"/>
                <a:cs typeface="Calibri" panose="020F0502020204030204" pitchFamily="34" charset="0"/>
              </a:rPr>
              <a:t> </a:t>
            </a:r>
            <a:r>
              <a:rPr lang="en-US" sz="3200" b="1" dirty="0" err="1">
                <a:solidFill>
                  <a:srgbClr val="3333FF"/>
                </a:solidFill>
                <a:effectLst/>
                <a:latin typeface="Calibri" panose="020F0502020204030204" pitchFamily="34" charset="0"/>
                <a:ea typeface="Calibri" panose="020F0502020204030204"/>
                <a:cs typeface="Calibri" panose="020F0502020204030204" pitchFamily="34" charset="0"/>
              </a:rPr>
              <a:t>sinh</a:t>
            </a:r>
            <a:r>
              <a:rPr lang="en-US" sz="3200" b="1" dirty="0">
                <a:solidFill>
                  <a:srgbClr val="3333FF"/>
                </a:solidFill>
                <a:effectLst/>
                <a:latin typeface="Calibri" panose="020F0502020204030204" pitchFamily="34" charset="0"/>
                <a:ea typeface="Calibri" panose="020F0502020204030204"/>
                <a:cs typeface="Calibri" panose="020F0502020204030204" pitchFamily="34" charset="0"/>
              </a:rPr>
              <a:t> </a:t>
            </a:r>
            <a:r>
              <a:rPr lang="en-US" sz="3200" b="1" dirty="0" err="1">
                <a:solidFill>
                  <a:srgbClr val="3333FF"/>
                </a:solidFill>
                <a:effectLst/>
                <a:latin typeface="Calibri" panose="020F0502020204030204" pitchFamily="34" charset="0"/>
                <a:ea typeface="Calibri" panose="020F0502020204030204"/>
                <a:cs typeface="Calibri" panose="020F0502020204030204" pitchFamily="34" charset="0"/>
              </a:rPr>
              <a:t>trưởng</a:t>
            </a:r>
            <a:r>
              <a:rPr lang="en-US" sz="3200" b="1" dirty="0">
                <a:solidFill>
                  <a:srgbClr val="3333FF"/>
                </a:solidFill>
                <a:effectLst/>
                <a:latin typeface="Calibri" panose="020F0502020204030204" pitchFamily="34" charset="0"/>
                <a:ea typeface="Calibri" panose="020F0502020204030204"/>
                <a:cs typeface="Calibri" panose="020F0502020204030204" pitchFamily="34" charset="0"/>
              </a:rPr>
              <a:t> </a:t>
            </a:r>
            <a:r>
              <a:rPr lang="en-US" sz="3200" b="1" dirty="0">
                <a:solidFill>
                  <a:srgbClr val="3333FF"/>
                </a:solidFill>
                <a:latin typeface="Calibri" panose="020F0502020204030204" pitchFamily="34" charset="0"/>
                <a:ea typeface="Calibri" panose="020F0502020204030204"/>
                <a:cs typeface="Calibri" panose="020F0502020204030204" pitchFamily="34" charset="0"/>
              </a:rPr>
              <a:t>ở </a:t>
            </a:r>
            <a:r>
              <a:rPr lang="en-US" sz="3200" b="1" dirty="0">
                <a:solidFill>
                  <a:srgbClr val="3333FF"/>
                </a:solidFill>
                <a:effectLst/>
                <a:latin typeface="Calibri" panose="020F0502020204030204" pitchFamily="34" charset="0"/>
                <a:ea typeface="Calibri" panose="020F0502020204030204"/>
                <a:cs typeface="Calibri" panose="020F0502020204030204" pitchFamily="34" charset="0"/>
              </a:rPr>
              <a:t>VSV </a:t>
            </a:r>
            <a:r>
              <a:rPr lang="en-US" sz="3200" b="1" dirty="0" err="1">
                <a:solidFill>
                  <a:srgbClr val="3333FF"/>
                </a:solidFill>
                <a:effectLst/>
                <a:latin typeface="Calibri" panose="020F0502020204030204" pitchFamily="34" charset="0"/>
                <a:ea typeface="Calibri" panose="020F0502020204030204"/>
                <a:cs typeface="Calibri" panose="020F0502020204030204" pitchFamily="34" charset="0"/>
              </a:rPr>
              <a:t>là</a:t>
            </a:r>
            <a:r>
              <a:rPr lang="en-US" sz="3200" b="1" dirty="0">
                <a:solidFill>
                  <a:srgbClr val="3333FF"/>
                </a:solidFill>
                <a:effectLst/>
                <a:latin typeface="Calibri" panose="020F0502020204030204" pitchFamily="34" charset="0"/>
                <a:ea typeface="Calibri" panose="020F0502020204030204"/>
                <a:cs typeface="Calibri" panose="020F0502020204030204" pitchFamily="34" charset="0"/>
              </a:rPr>
              <a:t> </a:t>
            </a:r>
            <a:r>
              <a:rPr lang="en-US" sz="3200" b="1" dirty="0" err="1">
                <a:solidFill>
                  <a:srgbClr val="3333FF"/>
                </a:solidFill>
                <a:effectLst/>
                <a:latin typeface="Calibri" panose="020F0502020204030204" pitchFamily="34" charset="0"/>
                <a:ea typeface="Calibri" panose="020F0502020204030204"/>
                <a:cs typeface="Calibri" panose="020F0502020204030204" pitchFamily="34" charset="0"/>
              </a:rPr>
              <a:t>sự</a:t>
            </a:r>
            <a:r>
              <a:rPr lang="en-US" sz="3200" b="1" dirty="0">
                <a:solidFill>
                  <a:srgbClr val="3333FF"/>
                </a:solidFill>
                <a:effectLst/>
                <a:latin typeface="Calibri" panose="020F0502020204030204" pitchFamily="34" charset="0"/>
                <a:ea typeface="Calibri" panose="020F0502020204030204"/>
                <a:cs typeface="Calibri" panose="020F0502020204030204" pitchFamily="34" charset="0"/>
              </a:rPr>
              <a:t> </a:t>
            </a:r>
            <a:r>
              <a:rPr lang="en-US" sz="3200" b="1" dirty="0" err="1">
                <a:solidFill>
                  <a:srgbClr val="3333FF"/>
                </a:solidFill>
                <a:effectLst/>
                <a:latin typeface="Calibri" panose="020F0502020204030204" pitchFamily="34" charset="0"/>
                <a:ea typeface="Calibri" panose="020F0502020204030204"/>
                <a:cs typeface="Calibri" panose="020F0502020204030204" pitchFamily="34" charset="0"/>
              </a:rPr>
              <a:t>tăng</a:t>
            </a:r>
            <a:r>
              <a:rPr lang="en-US" sz="3200" b="1" dirty="0">
                <a:solidFill>
                  <a:srgbClr val="3333FF"/>
                </a:solidFill>
                <a:effectLst/>
                <a:latin typeface="Calibri" panose="020F0502020204030204" pitchFamily="34" charset="0"/>
                <a:ea typeface="Calibri" panose="020F0502020204030204"/>
                <a:cs typeface="Calibri" panose="020F0502020204030204" pitchFamily="34" charset="0"/>
              </a:rPr>
              <a:t> </a:t>
            </a:r>
            <a:r>
              <a:rPr lang="en-US" sz="3200" b="1" dirty="0" err="1">
                <a:solidFill>
                  <a:srgbClr val="3333FF"/>
                </a:solidFill>
                <a:effectLst/>
                <a:latin typeface="Calibri" panose="020F0502020204030204" pitchFamily="34" charset="0"/>
                <a:ea typeface="Calibri" panose="020F0502020204030204"/>
                <a:cs typeface="Calibri" panose="020F0502020204030204" pitchFamily="34" charset="0"/>
              </a:rPr>
              <a:t>số</a:t>
            </a:r>
            <a:r>
              <a:rPr lang="en-US" sz="3200" b="1" dirty="0">
                <a:solidFill>
                  <a:srgbClr val="3333FF"/>
                </a:solidFill>
                <a:effectLst/>
                <a:latin typeface="Calibri" panose="020F0502020204030204" pitchFamily="34" charset="0"/>
                <a:ea typeface="Calibri" panose="020F0502020204030204"/>
                <a:cs typeface="Calibri" panose="020F0502020204030204" pitchFamily="34" charset="0"/>
              </a:rPr>
              <a:t> </a:t>
            </a:r>
            <a:r>
              <a:rPr lang="en-US" sz="3200" b="1" dirty="0" err="1">
                <a:solidFill>
                  <a:srgbClr val="3333FF"/>
                </a:solidFill>
                <a:effectLst/>
                <a:latin typeface="Calibri" panose="020F0502020204030204" pitchFamily="34" charset="0"/>
                <a:ea typeface="Calibri" panose="020F0502020204030204"/>
                <a:cs typeface="Calibri" panose="020F0502020204030204" pitchFamily="34" charset="0"/>
              </a:rPr>
              <a:t>lượng</a:t>
            </a:r>
            <a:r>
              <a:rPr lang="en-US" sz="3200" b="1" dirty="0">
                <a:solidFill>
                  <a:srgbClr val="3333FF"/>
                </a:solidFill>
                <a:latin typeface="Calibri" panose="020F0502020204030204" pitchFamily="34" charset="0"/>
                <a:ea typeface="Calibri" panose="020F0502020204030204"/>
                <a:cs typeface="Calibri" panose="020F0502020204030204" pitchFamily="34" charset="0"/>
              </a:rPr>
              <a:t> </a:t>
            </a:r>
            <a:r>
              <a:rPr lang="en-US" sz="3200" b="1" dirty="0" err="1">
                <a:solidFill>
                  <a:srgbClr val="FF0000"/>
                </a:solidFill>
                <a:latin typeface="Calibri" panose="020F0502020204030204" pitchFamily="34" charset="0"/>
                <a:ea typeface="Calibri" panose="020F0502020204030204"/>
                <a:cs typeface="Calibri" panose="020F0502020204030204" pitchFamily="34" charset="0"/>
              </a:rPr>
              <a:t>cá</a:t>
            </a:r>
            <a:r>
              <a:rPr lang="en-US" sz="3200" b="1" dirty="0">
                <a:solidFill>
                  <a:srgbClr val="FF0000"/>
                </a:solidFill>
                <a:latin typeface="Calibri" panose="020F0502020204030204" pitchFamily="34" charset="0"/>
                <a:ea typeface="Calibri" panose="020F0502020204030204"/>
                <a:cs typeface="Calibri" panose="020F0502020204030204" pitchFamily="34" charset="0"/>
              </a:rPr>
              <a:t> </a:t>
            </a:r>
            <a:r>
              <a:rPr lang="en-US" sz="3200" b="1" dirty="0" err="1">
                <a:solidFill>
                  <a:srgbClr val="FF0000"/>
                </a:solidFill>
                <a:latin typeface="Calibri" panose="020F0502020204030204" pitchFamily="34" charset="0"/>
                <a:ea typeface="Calibri" panose="020F0502020204030204"/>
                <a:cs typeface="Calibri" panose="020F0502020204030204" pitchFamily="34" charset="0"/>
              </a:rPr>
              <a:t>thể</a:t>
            </a:r>
            <a:r>
              <a:rPr lang="en-US" sz="3200" b="1" dirty="0">
                <a:solidFill>
                  <a:srgbClr val="3333FF"/>
                </a:solidFill>
                <a:latin typeface="Calibri" panose="020F0502020204030204" pitchFamily="34" charset="0"/>
                <a:ea typeface="Calibri" panose="020F0502020204030204"/>
                <a:cs typeface="Calibri" panose="020F0502020204030204" pitchFamily="34" charset="0"/>
              </a:rPr>
              <a:t> </a:t>
            </a:r>
            <a:r>
              <a:rPr lang="en-US" sz="3200" b="1" dirty="0" err="1">
                <a:solidFill>
                  <a:srgbClr val="3333FF"/>
                </a:solidFill>
                <a:effectLst/>
                <a:latin typeface="Calibri" panose="020F0502020204030204" pitchFamily="34" charset="0"/>
                <a:ea typeface="Calibri" panose="020F0502020204030204"/>
                <a:cs typeface="Calibri" panose="020F0502020204030204" pitchFamily="34" charset="0"/>
              </a:rPr>
              <a:t>trong</a:t>
            </a:r>
            <a:r>
              <a:rPr lang="en-US" sz="3200" b="1" dirty="0">
                <a:solidFill>
                  <a:srgbClr val="3333FF"/>
                </a:solidFill>
                <a:effectLst/>
                <a:latin typeface="Calibri" panose="020F0502020204030204" pitchFamily="34" charset="0"/>
                <a:ea typeface="Calibri" panose="020F0502020204030204"/>
                <a:cs typeface="Calibri" panose="020F0502020204030204" pitchFamily="34" charset="0"/>
              </a:rPr>
              <a:t> </a:t>
            </a:r>
            <a:r>
              <a:rPr lang="en-US" sz="3200" b="1" dirty="0" err="1">
                <a:solidFill>
                  <a:srgbClr val="3333FF"/>
                </a:solidFill>
                <a:effectLst/>
                <a:latin typeface="Calibri" panose="020F0502020204030204" pitchFamily="34" charset="0"/>
                <a:ea typeface="Calibri" panose="020F0502020204030204"/>
                <a:cs typeface="Calibri" panose="020F0502020204030204" pitchFamily="34" charset="0"/>
              </a:rPr>
              <a:t>quần</a:t>
            </a:r>
            <a:r>
              <a:rPr lang="en-US" sz="3200" b="1" dirty="0">
                <a:solidFill>
                  <a:srgbClr val="3333FF"/>
                </a:solidFill>
                <a:effectLst/>
                <a:latin typeface="Calibri" panose="020F0502020204030204" pitchFamily="34" charset="0"/>
                <a:ea typeface="Calibri" panose="020F0502020204030204"/>
                <a:cs typeface="Calibri" panose="020F0502020204030204" pitchFamily="34" charset="0"/>
              </a:rPr>
              <a:t> </a:t>
            </a:r>
            <a:r>
              <a:rPr lang="en-US" sz="3200" b="1" dirty="0" err="1">
                <a:solidFill>
                  <a:srgbClr val="3333FF"/>
                </a:solidFill>
                <a:effectLst/>
                <a:latin typeface="Calibri" panose="020F0502020204030204" pitchFamily="34" charset="0"/>
                <a:ea typeface="Calibri" panose="020F0502020204030204"/>
                <a:cs typeface="Calibri" panose="020F0502020204030204" pitchFamily="34" charset="0"/>
              </a:rPr>
              <a:t>thể</a:t>
            </a:r>
            <a:r>
              <a:rPr lang="en-US" sz="3200" b="1" dirty="0">
                <a:solidFill>
                  <a:srgbClr val="3333FF"/>
                </a:solidFill>
                <a:effectLst/>
                <a:latin typeface="Calibri" panose="020F0502020204030204" pitchFamily="34" charset="0"/>
                <a:ea typeface="Calibri" panose="020F0502020204030204"/>
                <a:cs typeface="Calibri" panose="020F0502020204030204" pitchFamily="34" charset="0"/>
              </a:rPr>
              <a:t> VSV.</a:t>
            </a:r>
            <a:endParaRPr lang="en-US" sz="3200" b="1" dirty="0">
              <a:solidFill>
                <a:srgbClr val="3333FF"/>
              </a:solidFill>
              <a:latin typeface="Calibri" panose="020F0502020204030204" pitchFamily="34" charset="0"/>
              <a:ea typeface="Calibri" panose="020F0502020204030204"/>
              <a:cs typeface="Calibri" panose="020F0502020204030204" pitchFamily="34" charset="0"/>
            </a:endParaRPr>
          </a:p>
        </p:txBody>
      </p:sp>
      <p:sp>
        <p:nvSpPr>
          <p:cNvPr id="8" name="TextBox 7"/>
          <p:cNvSpPr txBox="1"/>
          <p:nvPr/>
        </p:nvSpPr>
        <p:spPr>
          <a:xfrm>
            <a:off x="228600" y="3181350"/>
            <a:ext cx="4251960" cy="1593850"/>
          </a:xfrm>
          <a:prstGeom prst="rect">
            <a:avLst/>
          </a:prstGeom>
          <a:solidFill>
            <a:schemeClr val="bg2"/>
          </a:solidFill>
          <a:ln>
            <a:solidFill>
              <a:schemeClr val="accent1"/>
            </a:solidFill>
          </a:ln>
        </p:spPr>
        <p:txBody>
          <a:bodyPr wrap="square" rtlCol="0">
            <a:noAutofit/>
          </a:bodyPr>
          <a:lstStyle/>
          <a:p>
            <a:pPr algn="ctr"/>
            <a:r>
              <a:rPr lang="en-US" sz="3200" dirty="0" err="1">
                <a:solidFill>
                  <a:srgbClr val="00B050"/>
                </a:solidFill>
                <a:latin typeface="Calibri" panose="020F0502020204030204" pitchFamily="34" charset="0"/>
                <a:cs typeface="Calibri" panose="020F0502020204030204" pitchFamily="34" charset="0"/>
              </a:rPr>
              <a:t>Xem</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đoạn</a:t>
            </a:r>
            <a:r>
              <a:rPr lang="en-US" sz="3200" dirty="0">
                <a:solidFill>
                  <a:srgbClr val="00B050"/>
                </a:solidFill>
                <a:latin typeface="Calibri" panose="020F0502020204030204" pitchFamily="34" charset="0"/>
                <a:cs typeface="Calibri" panose="020F0502020204030204" pitchFamily="34" charset="0"/>
              </a:rPr>
              <a:t> video </a:t>
            </a:r>
            <a:r>
              <a:rPr lang="en-US" sz="3200" dirty="0" err="1">
                <a:solidFill>
                  <a:srgbClr val="00B050"/>
                </a:solidFill>
                <a:latin typeface="Calibri" panose="020F0502020204030204" pitchFamily="34" charset="0"/>
                <a:cs typeface="Calibri" panose="020F0502020204030204" pitchFamily="34" charset="0"/>
              </a:rPr>
              <a:t>sau</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hãy</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cho</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biết</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thế</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nào</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là</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sinh</a:t>
            </a:r>
            <a:r>
              <a:rPr lang="en-US" sz="3200" dirty="0">
                <a:solidFill>
                  <a:srgbClr val="00B050"/>
                </a:solidFill>
                <a:latin typeface="Calibri" panose="020F0502020204030204" pitchFamily="34" charset="0"/>
                <a:cs typeface="Calibri" panose="020F0502020204030204" pitchFamily="34" charset="0"/>
              </a:rPr>
              <a:t> </a:t>
            </a:r>
            <a:r>
              <a:rPr lang="en-US" sz="3200" dirty="0" err="1">
                <a:solidFill>
                  <a:srgbClr val="00B050"/>
                </a:solidFill>
                <a:latin typeface="Calibri" panose="020F0502020204030204" pitchFamily="34" charset="0"/>
                <a:cs typeface="Calibri" panose="020F0502020204030204" pitchFamily="34" charset="0"/>
              </a:rPr>
              <a:t>trưởng</a:t>
            </a:r>
            <a:r>
              <a:rPr lang="en-US" sz="3200" dirty="0">
                <a:solidFill>
                  <a:srgbClr val="00B050"/>
                </a:solidFill>
                <a:latin typeface="Calibri" panose="020F0502020204030204" pitchFamily="34" charset="0"/>
                <a:cs typeface="Calibri" panose="020F0502020204030204" pitchFamily="34" charset="0"/>
              </a:rPr>
              <a:t> ở </a:t>
            </a:r>
            <a:r>
              <a:rPr lang="en-US" sz="3100" dirty="0">
                <a:solidFill>
                  <a:srgbClr val="00B050"/>
                </a:solidFill>
                <a:latin typeface="Calibri" panose="020F0502020204030204" pitchFamily="34" charset="0"/>
                <a:cs typeface="Calibri" panose="020F0502020204030204" pitchFamily="34" charset="0"/>
              </a:rPr>
              <a:t>VSV?</a:t>
            </a:r>
            <a:endParaRPr lang="en-US" sz="3100" dirty="0">
              <a:solidFill>
                <a:srgbClr val="00B050"/>
              </a:solidFill>
              <a:latin typeface="Calibri" panose="020F0502020204030204" pitchFamily="34" charset="0"/>
              <a:cs typeface="Calibri" panose="020F0502020204030204" pitchFamily="34" charset="0"/>
            </a:endParaRPr>
          </a:p>
        </p:txBody>
      </p:sp>
      <p:sp>
        <p:nvSpPr>
          <p:cNvPr id="7" name="Slide Number Placeholder 6"/>
          <p:cNvSpPr>
            <a:spLocks noGrp="1"/>
          </p:cNvSpPr>
          <p:nvPr>
            <p:ph type="sldNum" sz="quarter" idx="12"/>
          </p:nvPr>
        </p:nvSpPr>
        <p:spPr/>
        <p:txBody>
          <a:bodyPr/>
          <a:lstStyle/>
          <a:p>
            <a:fld id="{B5D1E913-C553-42D4-81D2-F49A84C72F57}" type="slidenum">
              <a:rPr lang="en-US" smtClean="0"/>
            </a:fld>
            <a:endParaRPr lang="en-US"/>
          </a:p>
        </p:txBody>
      </p:sp>
      <p:sp>
        <p:nvSpPr>
          <p:cNvPr id="3" name="TextBox 2"/>
          <p:cNvSpPr txBox="1"/>
          <p:nvPr/>
        </p:nvSpPr>
        <p:spPr>
          <a:xfrm>
            <a:off x="3255645" y="4624705"/>
            <a:ext cx="5958205" cy="460375"/>
          </a:xfrm>
          <a:prstGeom prst="rect">
            <a:avLst/>
          </a:prstGeom>
          <a:noFill/>
        </p:spPr>
        <p:txBody>
          <a:bodyPr wrap="square" rtlCol="0">
            <a:spAutoFit/>
          </a:bodyPr>
          <a:lstStyle/>
          <a:p>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Quá</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 </a:t>
            </a: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trình</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 </a:t>
            </a: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sinh</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 </a:t>
            </a: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trưởng</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 </a:t>
            </a: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của</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 </a:t>
            </a: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quần</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 </a:t>
            </a: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thể</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 vi </a:t>
            </a:r>
            <a:r>
              <a:rPr lang="en-US"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rPr>
              <a:t>khuẩn</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animEffect transition="in" filter="fade">
                                      <p:cBhvr>
                                        <p:cTn id="9" dur="500"/>
                                        <p:tgtEl>
                                          <p:spTgt spid="8">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xit" presetSubtype="1" fill="hold" grpId="1" nodeType="clickEffect">
                                  <p:stCondLst>
                                    <p:cond delay="0"/>
                                  </p:stCondLst>
                                  <p:childTnLst>
                                    <p:animEffect transition="out" filter="wheel(1)">
                                      <p:cBhvr>
                                        <p:cTn id="18" dur="2000"/>
                                        <p:tgtEl>
                                          <p:spTgt spid="8">
                                            <p:txEl>
                                              <p:pRg st="0" end="0"/>
                                            </p:txEl>
                                          </p:spTgt>
                                        </p:tgtEl>
                                      </p:cBhvr>
                                    </p:animEffect>
                                    <p:set>
                                      <p:cBhvr>
                                        <p:cTn id="19" dur="1" fill="hold">
                                          <p:stCondLst>
                                            <p:cond delay="1999"/>
                                          </p:stCondLst>
                                        </p:cTn>
                                        <p:tgtEl>
                                          <p:spTgt spid="8">
                                            <p:txEl>
                                              <p:pRg st="0" end="0"/>
                                            </p:txEl>
                                          </p:spTgt>
                                        </p:tgtEl>
                                        <p:attrNameLst>
                                          <p:attrName>style.visibility</p:attrName>
                                        </p:attrNameLst>
                                      </p:cBhvr>
                                      <p:to>
                                        <p:strVal val="hidden"/>
                                      </p:to>
                                    </p:set>
                                  </p:childTnLst>
                                </p:cTn>
                              </p:par>
                              <p:par>
                                <p:cTn id="20" presetID="21" presetClass="exit" presetSubtype="1" fill="hold" grpId="1" nodeType="withEffect">
                                  <p:stCondLst>
                                    <p:cond delay="0"/>
                                  </p:stCondLst>
                                  <p:childTnLst>
                                    <p:animEffect transition="out" filter="wheel(1)">
                                      <p:cBhvr>
                                        <p:cTn id="21" dur="2000"/>
                                        <p:tgtEl>
                                          <p:spTgt spid="8">
                                            <p:bg/>
                                          </p:spTgt>
                                        </p:tgtEl>
                                      </p:cBhvr>
                                    </p:animEffect>
                                    <p:set>
                                      <p:cBhvr>
                                        <p:cTn id="22" dur="1" fill="hold">
                                          <p:stCondLst>
                                            <p:cond delay="1999"/>
                                          </p:stCondLst>
                                        </p:cTn>
                                        <p:tgtEl>
                                          <p:spTgt spid="8">
                                            <p:bg/>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repeatCount="indefinite" fill="hold" display="0">
                  <p:stCondLst>
                    <p:cond delay="indefinite"/>
                  </p:stCondLst>
                </p:cTn>
                <p:tgtEl>
                  <p:spTgt spid="2"/>
                </p:tgtEl>
              </p:cMediaNode>
            </p:video>
          </p:childTnLst>
        </p:cTn>
      </p:par>
    </p:tnLst>
    <p:bldLst>
      <p:bldP spid="6" grpId="0"/>
      <p:bldP spid="8" grpId="0" animBg="1" build="allAtOnce"/>
      <p:bldP spid="8" grpId="1" animBg="1" build="allAtOnce"/>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p:txBody>
          <a:bodyPr/>
          <a:lstStyle/>
          <a:p>
            <a:endParaRPr lang="en-US"/>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custDataLst>
                  <p:tags r:id="rId1"/>
                </p:custDataLst>
              </p:nvPr>
            </p:nvGraphicFramePr>
            <p:xfrm>
              <a:off x="59055" y="86995"/>
              <a:ext cx="8996045" cy="4182745"/>
            </p:xfrm>
            <a:graphic>
              <a:graphicData uri="http://schemas.openxmlformats.org/drawingml/2006/table">
                <a:tbl>
                  <a:tblPr/>
                  <a:tblGrid>
                    <a:gridCol w="2491740"/>
                    <a:gridCol w="6504305"/>
                  </a:tblGrid>
                  <a:tr h="1045845">
                    <a:tc>
                      <a:txBody>
                        <a:bodyPr/>
                        <a:lstStyle/>
                        <a:p>
                          <a:pPr marL="0" marR="0" lvl="0" indent="0" algn="ctr"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Các</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yếu</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tố</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vật</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lý</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Vai</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trò</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đối</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với</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cơ</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thể</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VSV</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68450">
                    <a:tc>
                      <a:txBody>
                        <a:bodyPr/>
                        <a:lstStyle/>
                        <a:p>
                          <a:pPr marL="0" marR="0" lvl="0" indent="0" algn="ctr"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rPr>
                            <a:t>pH</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7000"/>
                            </a:lnSpc>
                            <a:spcBef>
                              <a:spcPct val="0"/>
                            </a:spcBef>
                            <a:spcAft>
                              <a:spcPts val="800"/>
                            </a:spcAft>
                            <a:buClrTx/>
                            <a:buSzTx/>
                            <a:buFontTx/>
                            <a:buNone/>
                            <a:defRPr/>
                          </a:pPr>
                          <a:r>
                            <a:rPr lang="vi-VN" sz="2800" b="1" kern="1200" dirty="0">
                              <a:solidFill>
                                <a:schemeClr val="tx1"/>
                              </a:solidFill>
                              <a:effectLst/>
                              <a:latin typeface="Calibri" panose="020F0502020204030204" pitchFamily="34" charset="0"/>
                              <a:ea typeface="+mn-ea"/>
                              <a:cs typeface="Calibri" panose="020F0502020204030204" pitchFamily="34" charset="0"/>
                            </a:rPr>
                            <a:t>Độ </a:t>
                          </a:r>
                          <a14:m>
                            <m:oMath xmlns:m="http://schemas.openxmlformats.org/officeDocument/2006/math">
                              <m:r>
                                <a:rPr lang="vi-VN" sz="2800" b="1" i="1" kern="1200">
                                  <a:solidFill>
                                    <a:schemeClr val="tx1"/>
                                  </a:solidFill>
                                  <a:effectLst/>
                                  <a:latin typeface="Cambria Math" panose="02040503050406030204" charset="0"/>
                                  <a:ea typeface="+mn-ea"/>
                                  <a:cs typeface="Cambria Math" panose="02040503050406030204" charset="0"/>
                                </a:rPr>
                                <m:t>𝐩𝐇</m:t>
                              </m:r>
                            </m:oMath>
                          </a14:m>
                          <a:r>
                            <a:rPr lang="vi-VN" sz="2800" b="1" kern="1200" dirty="0">
                              <a:solidFill>
                                <a:schemeClr val="tx1"/>
                              </a:solidFill>
                              <a:effectLst/>
                              <a:latin typeface="Calibri" panose="020F0502020204030204" pitchFamily="34" charset="0"/>
                              <a:ea typeface="+mn-ea"/>
                              <a:cs typeface="Calibri" panose="020F0502020204030204" pitchFamily="34" charset="0"/>
                            </a:rPr>
                            <a:t> ảnh hưởng đến tính thấm qua màng, hoạt động chuyển hoá vật chất trong tế bào, hoạt tính enzyme,... </a:t>
                          </a:r>
                          <a:endParaRPr lang="vi-VN" sz="2800" b="1" kern="1200" dirty="0">
                            <a:solidFill>
                              <a:schemeClr val="tx1"/>
                            </a:solidFill>
                            <a:effectLst/>
                            <a:latin typeface="Calibri" panose="020F0502020204030204" pitchFamily="34" charset="0"/>
                            <a:ea typeface="+mn-ea"/>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1568450">
                    <a:tc>
                      <a:txBody>
                        <a:bodyPr/>
                        <a:lstStyle/>
                        <a:p>
                          <a:pPr marL="0" marR="0" lvl="0" indent="0" algn="ctr" defTabSz="914400" rtl="0" eaLnBrk="1" fontAlgn="base" latinLnBrk="0" hangingPunct="1">
                            <a:lnSpc>
                              <a:spcPct val="107000"/>
                            </a:lnSpc>
                            <a:spcBef>
                              <a:spcPct val="0"/>
                            </a:spcBef>
                            <a:spcAft>
                              <a:spcPts val="800"/>
                            </a:spcAft>
                            <a:buClrTx/>
                            <a:buSzTx/>
                            <a:buFontTx/>
                            <a:buNone/>
                            <a:defRPr/>
                          </a:pP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Nhiệt</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độ</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7000"/>
                            </a:lnSpc>
                            <a:spcBef>
                              <a:spcPct val="0"/>
                            </a:spcBef>
                            <a:spcAft>
                              <a:spcPts val="800"/>
                            </a:spcAft>
                            <a:buClrTx/>
                            <a:buSzTx/>
                            <a:buFontTx/>
                            <a:buNone/>
                            <a:defRPr/>
                          </a:pP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Ảnh</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hưởng</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đến</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tốc</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độ</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phản</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ứng</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sinh</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hóa</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trong</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tế</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bào</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Gồm</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4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nhóm</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ưa</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lạnh</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ưa</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ấm</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ưa</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nhiệt</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ưa</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siêu</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nhiệt</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bl>
              </a:graphicData>
            </a:graphic>
          </p:graphicFrame>
        </mc:Choice>
        <mc:Fallback xmlns="">
          <p:graphicFrame>
            <p:nvGraphicFramePr>
              <p:cNvPr id="4" name="Content Placeholder 3"/>
              <p:cNvGraphicFramePr>
                <a:graphicFrameLocks noGrp="1"/>
              </p:cNvGraphicFramePr>
              <p:nvPr>
                <p:ph idx="1"/>
                <p:custDataLst>
                  <p:tags r:id="rId2"/>
                </p:custDataLst>
              </p:nvPr>
            </p:nvGraphicFramePr>
            <p:xfrm>
              <a:off x="59055" y="86995"/>
              <a:ext cx="8996045" cy="4182745"/>
            </p:xfrm>
            <a:graphic>
              <a:graphicData uri="http://schemas.openxmlformats.org/drawingml/2006/table">
                <a:tbl>
                  <a:tblPr/>
                  <a:tblGrid>
                    <a:gridCol w="2491740"/>
                    <a:gridCol w="6504305"/>
                  </a:tblGrid>
                  <a:tr h="1045845">
                    <a:tc>
                      <a:txBody>
                        <a:bodyPr/>
                        <a:lstStyle/>
                        <a:p>
                          <a:pPr marL="0" marR="0" lvl="0" indent="0" algn="ctr"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Các</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yếu</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tố</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vật</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lý</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Vai</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trò</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đối</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với</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cơ</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thể</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VSV</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68450">
                    <a:tc>
                      <a:txBody>
                        <a:bodyPr/>
                        <a:lstStyle/>
                        <a:p>
                          <a:pPr marL="0" marR="0" lvl="0" indent="0" algn="ctr"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rPr>
                            <a:t>pH</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endParaRPr lang="en-US"/>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3"/>
                        </a:blipFill>
                      </a:tcPr>
                    </a:tc>
                  </a:tr>
                  <a:tr h="1568450">
                    <a:tc>
                      <a:txBody>
                        <a:bodyPr/>
                        <a:lstStyle/>
                        <a:p>
                          <a:pPr marL="0" marR="0" lvl="0" indent="0" algn="ctr" defTabSz="914400" rtl="0" eaLnBrk="1" fontAlgn="base" latinLnBrk="0" hangingPunct="1">
                            <a:lnSpc>
                              <a:spcPct val="107000"/>
                            </a:lnSpc>
                            <a:spcBef>
                              <a:spcPct val="0"/>
                            </a:spcBef>
                            <a:spcAft>
                              <a:spcPts val="800"/>
                            </a:spcAft>
                            <a:buClrTx/>
                            <a:buSzTx/>
                            <a:buFontTx/>
                            <a:buNone/>
                            <a:defRPr/>
                          </a:pP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Nhiệt</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độ</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7000"/>
                            </a:lnSpc>
                            <a:spcBef>
                              <a:spcPct val="0"/>
                            </a:spcBef>
                            <a:spcAft>
                              <a:spcPts val="800"/>
                            </a:spcAft>
                            <a:buClrTx/>
                            <a:buSzTx/>
                            <a:buFontTx/>
                            <a:buNone/>
                            <a:defRPr/>
                          </a:pP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Ảnh</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hưởng</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đến</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tốc</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độ</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phản</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ứng</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sinh</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hóa</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trong</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tế</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bào</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Gồm</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4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nhóm</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ưa</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lạnh</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ưa</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ấm</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ưa</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nhiệt</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ưa</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siêu</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nhiệt</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a:t>
                          </a:r>
                          <a:endPar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bl>
              </a:graphicData>
            </a:graphic>
          </p:graphicFrame>
        </mc:Fallback>
      </mc:AlternateContent>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p:txBody>
          <a:bodyPr/>
          <a:lstStyle/>
          <a:p>
            <a:endParaRPr lang="en-US"/>
          </a:p>
        </p:txBody>
      </p:sp>
      <p:graphicFrame>
        <p:nvGraphicFramePr>
          <p:cNvPr id="4" name="Content Placeholder 3"/>
          <p:cNvGraphicFramePr>
            <a:graphicFrameLocks noGrp="1"/>
          </p:cNvGraphicFramePr>
          <p:nvPr>
            <p:ph idx="1"/>
            <p:custDataLst>
              <p:tags r:id="rId1"/>
            </p:custDataLst>
          </p:nvPr>
        </p:nvGraphicFramePr>
        <p:xfrm>
          <a:off x="59055" y="86995"/>
          <a:ext cx="8985885" cy="4966335"/>
        </p:xfrm>
        <a:graphic>
          <a:graphicData uri="http://schemas.openxmlformats.org/drawingml/2006/table">
            <a:tbl>
              <a:tblPr/>
              <a:tblGrid>
                <a:gridCol w="2489200"/>
                <a:gridCol w="6496685"/>
              </a:tblGrid>
              <a:tr h="793115">
                <a:tc>
                  <a:txBody>
                    <a:bodyPr/>
                    <a:lstStyle/>
                    <a:p>
                      <a:pPr marL="0" marR="0" lvl="0" indent="0" algn="ctr"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Các</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yếu</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tố</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vật</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lý</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Vai</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trò</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đối</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với</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cơ</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thể</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VSV</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91540">
                <a:tc>
                  <a:txBody>
                    <a:bodyPr/>
                    <a:lstStyle/>
                    <a:p>
                      <a:pPr marL="0" marR="0" lvl="0" indent="0" algn="ctr"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Độ</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ẩm</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Vi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sinh</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vật</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rất</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cần</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nước</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vì</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nước</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là</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dung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môi</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hòa</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tan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các</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chất</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dinh</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dưỡng</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enzyme,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thủy</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phân</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cơ</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chất</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a:t>
                      </a:r>
                      <a:endPar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824230">
                <a:tc>
                  <a:txBody>
                    <a:bodyPr/>
                    <a:lstStyle/>
                    <a:p>
                      <a:pPr marL="0" marR="0" lvl="0" indent="0" algn="ctr"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Áp</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suất</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thẩm</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thấu</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Môi</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trường</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ưu</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trương</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gây</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co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nguyên</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sinh</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làm</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VSV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không</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phân</a:t>
                      </a:r>
                      <a:r>
                        <a:rPr kumimoji="0" lang="en-US" sz="28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 chia.</a:t>
                      </a:r>
                      <a:endPar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744220">
                <a:tc>
                  <a:txBody>
                    <a:bodyPr/>
                    <a:lstStyle/>
                    <a:p>
                      <a:pPr marL="0" marR="0" lvl="0" indent="0" algn="ctr"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Ánh</a:t>
                      </a:r>
                      <a:r>
                        <a:rPr kumimoji="0" lang="en-US" sz="2800" b="1" i="0" u="none" strike="noStrike" cap="none" normalizeH="0" baseline="0" dirty="0">
                          <a:ln>
                            <a:noFill/>
                          </a:ln>
                          <a:solidFill>
                            <a:srgbClr val="FFFFFF"/>
                          </a:solidFill>
                          <a:effectLst/>
                          <a:latin typeface="Calibri" panose="020F0502020204030204" pitchFamily="34" charset="0"/>
                          <a:cs typeface="Calibri" panose="020F0502020204030204" pitchFamily="34" charset="0"/>
                        </a:rPr>
                        <a:t> </a:t>
                      </a:r>
                      <a:r>
                        <a:rPr kumimoji="0" lang="en-US" sz="2800" b="1" i="0" u="none" strike="noStrike" cap="none" normalizeH="0" baseline="0" dirty="0" err="1">
                          <a:ln>
                            <a:noFill/>
                          </a:ln>
                          <a:solidFill>
                            <a:srgbClr val="FFFFFF"/>
                          </a:solidFill>
                          <a:effectLst/>
                          <a:latin typeface="Calibri" panose="020F0502020204030204" pitchFamily="34" charset="0"/>
                          <a:cs typeface="Calibri" panose="020F0502020204030204" pitchFamily="34" charset="0"/>
                        </a:rPr>
                        <a:t>sáng</a:t>
                      </a:r>
                      <a:endParaRPr kumimoji="0" lang="en-US" sz="2800" b="1" i="0" u="none" strike="noStrike" cap="none" normalizeH="0" baseline="0" dirty="0">
                        <a:ln>
                          <a:noFill/>
                        </a:ln>
                        <a:solidFill>
                          <a:srgbClr val="FFFFFF"/>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914400" rtl="0" eaLnBrk="1" fontAlgn="base" latinLnBrk="0" hangingPunct="1">
                        <a:lnSpc>
                          <a:spcPct val="107000"/>
                        </a:lnSpc>
                        <a:spcBef>
                          <a:spcPct val="0"/>
                        </a:spcBef>
                        <a:spcAft>
                          <a:spcPts val="800"/>
                        </a:spcAft>
                        <a:buClrTx/>
                        <a:buSzTx/>
                        <a:buFontTx/>
                        <a:buNone/>
                      </a:pP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Tác</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động</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đến</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quá</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trình</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quang</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hợp</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sự</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hình</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thành</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bào</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tử</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tổng</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hợp</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sắc</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tố</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chuyển</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động</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hướng</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r>
                        <a:rPr kumimoji="0" lang="en-US" sz="2800" b="1" i="0" u="none" strike="noStrike" cap="none" normalizeH="0" baseline="0" dirty="0" err="1">
                          <a:ln>
                            <a:noFill/>
                          </a:ln>
                          <a:solidFill>
                            <a:srgbClr val="000000"/>
                          </a:solidFill>
                          <a:effectLst/>
                          <a:latin typeface="Calibri" panose="020F0502020204030204" pitchFamily="34" charset="0"/>
                          <a:ea typeface="DengXian" pitchFamily="2" charset="-122"/>
                          <a:cs typeface="Calibri" panose="020F0502020204030204" pitchFamily="34" charset="0"/>
                        </a:rPr>
                        <a:t>sáng</a:t>
                      </a:r>
                      <a:r>
                        <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rPr>
                        <a:t>, …</a:t>
                      </a:r>
                      <a:endParaRPr kumimoji="0" lang="en-US" sz="2800" b="1" i="0" u="none" strike="noStrike" cap="none" normalizeH="0" baseline="0" dirty="0">
                        <a:ln>
                          <a:noFill/>
                        </a:ln>
                        <a:solidFill>
                          <a:srgbClr val="000000"/>
                        </a:solidFill>
                        <a:effectLst/>
                        <a:latin typeface="Calibri" panose="020F0502020204030204" pitchFamily="34" charset="0"/>
                        <a:ea typeface="DengXian" pitchFamily="2" charset="-122"/>
                        <a:cs typeface="Calibri" panose="020F0502020204030204" pitchFamily="34" charset="0"/>
                      </a:endParaRPr>
                    </a:p>
                  </a:txBody>
                  <a:tcPr marL="64579" marR="64579"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bl>
          </a:graphicData>
        </a:graphic>
      </p:graphicFrame>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06830" y="374650"/>
            <a:ext cx="6868795" cy="3334385"/>
          </a:xfrm>
          <a:prstGeom prst="ellipse">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lIns="91438" tIns="45719" rIns="91438" bIns="45719" rtlCol="0" anchor="ctr"/>
          <a:lstStyle/>
          <a:p>
            <a:pPr marL="263525" lvl="0" indent="0" algn="l" defTabSz="914400">
              <a:tabLst>
                <a:tab pos="228600" algn="l"/>
              </a:tabLst>
            </a:pP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Tìm</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các</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ví</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dụ</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về</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việc</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sử</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dụng</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các</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yếu</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tố</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vật</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lí</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để</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tiêu</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diệt</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hoặc</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ức</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chế</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vi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sinh</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vật</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trong</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bảo</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quản</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thức</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 </a:t>
            </a:r>
            <a:r>
              <a:rPr lang="en-US" sz="2800" b="1" dirty="0" err="1">
                <a:gradFill>
                  <a:gsLst>
                    <a:gs pos="0">
                      <a:srgbClr val="14CD68"/>
                    </a:gs>
                    <a:gs pos="100000">
                      <a:srgbClr val="035C7D"/>
                    </a:gs>
                  </a:gsLst>
                  <a:lin scaled="0"/>
                </a:gradFill>
                <a:latin typeface="Calibri" panose="020F0502020204030204" pitchFamily="34" charset="0"/>
                <a:cs typeface="Calibri" panose="020F0502020204030204" pitchFamily="34" charset="0"/>
              </a:rPr>
              <a:t>ăn</a:t>
            </a:r>
            <a:r>
              <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rPr>
              <a:t>.</a:t>
            </a:r>
            <a:endParaRPr lang="en-US" sz="2800" b="1" dirty="0">
              <a:gradFill>
                <a:gsLst>
                  <a:gs pos="0">
                    <a:srgbClr val="14CD68"/>
                  </a:gs>
                  <a:gs pos="100000">
                    <a:srgbClr val="035C7D"/>
                  </a:gs>
                </a:gsLst>
                <a:lin scaled="0"/>
              </a:gradFill>
              <a:latin typeface="Calibri" panose="020F0502020204030204" pitchFamily="34" charset="0"/>
              <a:cs typeface="Calibri" panose="020F0502020204030204" pitchFamily="34" charset="0"/>
            </a:endParaRPr>
          </a:p>
        </p:txBody>
      </p:sp>
      <p:pic>
        <p:nvPicPr>
          <p:cNvPr id="3" name="Picture 41" descr="FIL2121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26578" y="1552548"/>
            <a:ext cx="1465373" cy="9782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ầm nóng thức ăn bằng cách đun sôi - 0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7162" y="-7145"/>
            <a:ext cx="4100513" cy="250031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ác phương pháp cơ bản bảo quản thực phẩ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613" y="25002"/>
            <a:ext cx="4036219" cy="2436019"/>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Tin tức, hình ảnh, video clip mới nhất về cá muố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24" y="2547871"/>
            <a:ext cx="4114851" cy="2595629"/>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Cách phơi lạp xưởng tươi đúng chuẩn truyền thống | Máy thái thịt, cắt thịt  Viễn Đô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0613" y="2550918"/>
            <a:ext cx="4806590" cy="257607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barn(inVertical)">
                                      <p:cBhvr>
                                        <p:cTn id="7" dur="5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Effect transition="in" filter="barn(inVertical)">
                                      <p:cBhvr>
                                        <p:cTn id="12" dur="500"/>
                                        <p:tgtEl>
                                          <p:spTgt spid="102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50"/>
                                        </p:tgtEl>
                                        <p:attrNameLst>
                                          <p:attrName>style.visibility</p:attrName>
                                        </p:attrNameLst>
                                      </p:cBhvr>
                                      <p:to>
                                        <p:strVal val="visible"/>
                                      </p:to>
                                    </p:set>
                                    <p:animEffect transition="in" filter="fade">
                                      <p:cBhvr>
                                        <p:cTn id="17" dur="5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836" y="285751"/>
            <a:ext cx="9067800" cy="1320800"/>
          </a:xfrm>
          <a:prstGeom prst="rect">
            <a:avLst/>
          </a:prstGeom>
        </p:spPr>
        <p:txBody>
          <a:bodyPr wrap="square" lIns="91438" tIns="45719" rIns="91438" bIns="4571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Bài 25</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SINH TRƯỞNG</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anose="02020603050405020304" pitchFamily="18" charset="0"/>
              </a:rPr>
              <a:t>VÀ</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anose="02020603050405020304" pitchFamily="18" charset="0"/>
              </a:rPr>
              <a:t>SINH SẢN</a:t>
            </a: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anose="02020603050405020304" pitchFamily="18" charset="0"/>
              </a:rPr>
              <a:t> </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Times New Roman" panose="02020603050405020304" pitchFamily="18" charset="0"/>
            </a:endParaRPr>
          </a:p>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Ở</a:t>
            </a: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VI SINH VẬT</a:t>
            </a:r>
            <a:endPar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17"/>
          <p:cNvSpPr txBox="1">
            <a:spLocks noChangeArrowheads="1"/>
          </p:cNvSpPr>
          <p:nvPr/>
        </p:nvSpPr>
        <p:spPr>
          <a:xfrm>
            <a:off x="370840" y="1697355"/>
            <a:ext cx="8667750" cy="109728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a:solidFill>
                  <a:srgbClr val="FF0000"/>
                </a:solidFill>
                <a:latin typeface="Calibri" panose="020F0502020204030204" pitchFamily="34" charset="0"/>
                <a:cs typeface="Calibri" panose="020F0502020204030204" pitchFamily="34" charset="0"/>
              </a:rPr>
              <a:t>IV. CÁC YẾU TỐ ẢNH HƯỞNG ĐẾN SINH TRƯỞNG CỦA VI SINH VẬT</a:t>
            </a:r>
            <a:endParaRPr lang="vi-VN" altLang="en-US" sz="2800" b="1" dirty="0">
              <a:solidFill>
                <a:srgbClr val="FF0000"/>
              </a:solidFill>
              <a:latin typeface="Calibri" panose="020F0502020204030204" pitchFamily="34" charset="0"/>
              <a:cs typeface="Calibri" panose="020F0502020204030204" pitchFamily="34" charset="0"/>
            </a:endParaRPr>
          </a:p>
        </p:txBody>
      </p:sp>
      <p:sp>
        <p:nvSpPr>
          <p:cNvPr id="10" name="Rectangle 17"/>
          <p:cNvSpPr txBox="1">
            <a:spLocks noChangeArrowheads="1"/>
          </p:cNvSpPr>
          <p:nvPr/>
        </p:nvSpPr>
        <p:spPr>
          <a:xfrm>
            <a:off x="371475" y="2599690"/>
            <a:ext cx="8522335" cy="2313305"/>
          </a:xfrm>
          <a:prstGeom prst="rect">
            <a:avLst/>
          </a:prstGeom>
          <a:solidFill>
            <a:srgbClr val="CCCCFF"/>
          </a:solidFill>
          <a:ln>
            <a:solidFill>
              <a:srgbClr val="FF0000"/>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ltLang="en-US" sz="2100" b="1" dirty="0">
                <a:solidFill>
                  <a:schemeClr val="tx1"/>
                </a:solidFill>
                <a:latin typeface="Times New Roman" panose="02020603050405020304" pitchFamily="18" charset="0"/>
              </a:rPr>
              <a:t>     </a:t>
            </a:r>
            <a:r>
              <a:rPr lang="en-US" altLang="en-US" sz="2800" b="1" dirty="0" err="1">
                <a:solidFill>
                  <a:schemeClr val="tx1"/>
                </a:solidFill>
                <a:latin typeface="Calibri" panose="020F0502020204030204" pitchFamily="34" charset="0"/>
                <a:cs typeface="Calibri" panose="020F0502020204030204" pitchFamily="34" charset="0"/>
              </a:rPr>
              <a:t>Quá</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trình</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sinh</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trưởng</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của</a:t>
            </a:r>
            <a:r>
              <a:rPr lang="en-US" altLang="en-US" sz="2800" b="1" dirty="0">
                <a:solidFill>
                  <a:schemeClr val="tx1"/>
                </a:solidFill>
                <a:latin typeface="Calibri" panose="020F0502020204030204" pitchFamily="34" charset="0"/>
                <a:cs typeface="Calibri" panose="020F0502020204030204" pitchFamily="34" charset="0"/>
              </a:rPr>
              <a:t> vi </a:t>
            </a:r>
            <a:r>
              <a:rPr lang="en-US" altLang="en-US" sz="2800" b="1" dirty="0" err="1">
                <a:solidFill>
                  <a:schemeClr val="tx1"/>
                </a:solidFill>
                <a:latin typeface="Calibri" panose="020F0502020204030204" pitchFamily="34" charset="0"/>
                <a:cs typeface="Calibri" panose="020F0502020204030204" pitchFamily="34" charset="0"/>
              </a:rPr>
              <a:t>sinh</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vật</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chịu</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ảnh</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hưởng</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của</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nhiều</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yếu</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tố</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khác</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nhau</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trong</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môi</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trường</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sống</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đó</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là</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các</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yếu</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tố</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hóa</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học</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và</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các</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yếu</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tố</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vật</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lí</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Tùy</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từng</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điều</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kiện</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cụ</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thể</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mà</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những</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yếu</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tố</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này</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ảnh</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hưởng</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đến</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sự</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trao</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đổi</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chất</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quá</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trình</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sinh</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trưởng</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của</a:t>
            </a:r>
            <a:r>
              <a:rPr lang="en-US" altLang="en-US" sz="2800" b="1" dirty="0">
                <a:solidFill>
                  <a:schemeClr val="tx1"/>
                </a:solidFill>
                <a:latin typeface="Calibri" panose="020F0502020204030204" pitchFamily="34" charset="0"/>
                <a:cs typeface="Calibri" panose="020F0502020204030204" pitchFamily="34" charset="0"/>
              </a:rPr>
              <a:t> vi </a:t>
            </a:r>
            <a:r>
              <a:rPr lang="en-US" altLang="en-US" sz="2800" b="1" dirty="0" err="1">
                <a:solidFill>
                  <a:schemeClr val="tx1"/>
                </a:solidFill>
                <a:latin typeface="Calibri" panose="020F0502020204030204" pitchFamily="34" charset="0"/>
                <a:cs typeface="Calibri" panose="020F0502020204030204" pitchFamily="34" charset="0"/>
              </a:rPr>
              <a:t>sinh</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vật</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theo</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hướng</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tích</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cực</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hoặc</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ức</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chế</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tiêu</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diệt</a:t>
            </a:r>
            <a:r>
              <a:rPr lang="en-US" altLang="en-US" sz="2800" b="1" dirty="0">
                <a:solidFill>
                  <a:schemeClr val="tx1"/>
                </a:solidFill>
                <a:latin typeface="Calibri" panose="020F0502020204030204" pitchFamily="34" charset="0"/>
                <a:cs typeface="Calibri" panose="020F0502020204030204" pitchFamily="34" charset="0"/>
              </a:rPr>
              <a:t> vi </a:t>
            </a:r>
            <a:r>
              <a:rPr lang="en-US" altLang="en-US" sz="2800" b="1" dirty="0" err="1">
                <a:solidFill>
                  <a:schemeClr val="tx1"/>
                </a:solidFill>
                <a:latin typeface="Calibri" panose="020F0502020204030204" pitchFamily="34" charset="0"/>
                <a:cs typeface="Calibri" panose="020F0502020204030204" pitchFamily="34" charset="0"/>
              </a:rPr>
              <a:t>sinh</a:t>
            </a:r>
            <a:r>
              <a:rPr lang="en-US" altLang="en-US" sz="2800" b="1" dirty="0">
                <a:solidFill>
                  <a:schemeClr val="tx1"/>
                </a:solidFill>
                <a:latin typeface="Calibri" panose="020F0502020204030204" pitchFamily="34" charset="0"/>
                <a:cs typeface="Calibri" panose="020F0502020204030204" pitchFamily="34" charset="0"/>
              </a:rPr>
              <a:t> </a:t>
            </a:r>
            <a:r>
              <a:rPr lang="en-US" altLang="en-US" sz="2800" b="1" dirty="0" err="1">
                <a:solidFill>
                  <a:schemeClr val="tx1"/>
                </a:solidFill>
                <a:latin typeface="Calibri" panose="020F0502020204030204" pitchFamily="34" charset="0"/>
                <a:cs typeface="Calibri" panose="020F0502020204030204" pitchFamily="34" charset="0"/>
              </a:rPr>
              <a:t>vật</a:t>
            </a:r>
            <a:r>
              <a:rPr lang="en-US" altLang="en-US" sz="2800" b="1" dirty="0">
                <a:solidFill>
                  <a:schemeClr val="tx1"/>
                </a:solidFill>
                <a:latin typeface="Calibri" panose="020F0502020204030204" pitchFamily="34" charset="0"/>
                <a:cs typeface="Calibri" panose="020F0502020204030204" pitchFamily="34" charset="0"/>
              </a:rPr>
              <a:t>. </a:t>
            </a:r>
            <a:endParaRPr lang="en-US" altLang="en-US" sz="2800" b="1" dirty="0">
              <a:solidFill>
                <a:schemeClr val="tx1"/>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836" y="285751"/>
            <a:ext cx="9067800" cy="1320800"/>
          </a:xfrm>
          <a:prstGeom prst="rect">
            <a:avLst/>
          </a:prstGeom>
        </p:spPr>
        <p:txBody>
          <a:bodyPr wrap="square" lIns="91438" tIns="45719" rIns="91438" bIns="4571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Bài 25</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a:t>
            </a: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SINH TRƯỞNG</a:t>
            </a: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VÀ SINH SẢN</a:t>
            </a: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a:t>
            </a: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a:p>
            <a:pPr algn="ctr"/>
            <a:r>
              <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Ở</a:t>
            </a:r>
            <a:r>
              <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 VI SINH VẬT</a:t>
            </a:r>
            <a:endParaRPr lang="vi-VN"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panose="020F0502020204030204" pitchFamily="34" charset="0"/>
              <a:cs typeface="Calibri" panose="020F0502020204030204" pitchFamily="34" charset="0"/>
            </a:endParaRPr>
          </a:p>
        </p:txBody>
      </p:sp>
      <p:sp>
        <p:nvSpPr>
          <p:cNvPr id="5" name="Rectangle 17"/>
          <p:cNvSpPr txBox="1">
            <a:spLocks noChangeArrowheads="1"/>
          </p:cNvSpPr>
          <p:nvPr/>
        </p:nvSpPr>
        <p:spPr>
          <a:xfrm>
            <a:off x="554355" y="1714500"/>
            <a:ext cx="8422005" cy="819785"/>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a:solidFill>
                  <a:srgbClr val="FF0000"/>
                </a:solidFill>
                <a:latin typeface="Calibri" panose="020F0502020204030204" pitchFamily="34" charset="0"/>
                <a:cs typeface="Calibri" panose="020F0502020204030204" pitchFamily="34" charset="0"/>
              </a:rPr>
              <a:t>V. Ý NGHĨA CỦA KHÁNG SINH VÀ TÁC HẠI CỦA VIỆC LẠM DỤNG KHÁNG SINH</a:t>
            </a:r>
            <a:endParaRPr lang="vi-VN" altLang="en-US" sz="2800" b="1" dirty="0">
              <a:solidFill>
                <a:srgbClr val="FF0000"/>
              </a:solidFill>
              <a:latin typeface="Calibri" panose="020F0502020204030204" pitchFamily="34" charset="0"/>
              <a:cs typeface="Calibri" panose="020F0502020204030204" pitchFamily="34" charset="0"/>
            </a:endParaRPr>
          </a:p>
        </p:txBody>
      </p:sp>
      <p:pic>
        <p:nvPicPr>
          <p:cNvPr id="6" name="Picture 8" descr="Hình ảnh có liên qua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35635" y="2408555"/>
            <a:ext cx="7943850" cy="277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1824541" y="3356806"/>
            <a:ext cx="5640389" cy="588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3225" b="1" dirty="0">
                <a:solidFill>
                  <a:srgbClr val="0000FF"/>
                </a:solidFill>
                <a:latin typeface="Times New Roman" panose="02020603050405020304" pitchFamily="18" charset="0"/>
              </a:rPr>
              <a:t>XEM TÌNH HUỐNG</a:t>
            </a:r>
            <a:endParaRPr lang="en-US" altLang="en-US" sz="3225" b="1" dirty="0">
              <a:solidFill>
                <a:srgbClr val="0000FF"/>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ết quả hình ảnh cho hoạt động nhó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154305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AutoShape 3"/>
          <p:cNvSpPr>
            <a:spLocks noChangeArrowheads="1"/>
          </p:cNvSpPr>
          <p:nvPr/>
        </p:nvSpPr>
        <p:spPr bwMode="auto">
          <a:xfrm>
            <a:off x="228600" y="21432"/>
            <a:ext cx="8686800" cy="1369219"/>
          </a:xfrm>
          <a:prstGeom prst="horizontalScroll">
            <a:avLst>
              <a:gd name="adj" fmla="val 12500"/>
            </a:avLst>
          </a:prstGeom>
          <a:solidFill>
            <a:schemeClr val="bg2"/>
          </a:solidFill>
          <a:ln w="9525">
            <a:solidFill>
              <a:schemeClr val="tx1"/>
            </a:solidFill>
            <a:round/>
          </a:ln>
        </p:spPr>
        <p:txBody>
          <a:bodyPr wrap="none" anchor="ctr"/>
          <a:lstStyle>
            <a:lvl1pPr eaLnBrk="0" hangingPunct="0">
              <a:defRPr sz="1600">
                <a:solidFill>
                  <a:schemeClr val="tx1"/>
                </a:solidFill>
                <a:latin typeface="Times New Roman" panose="02020603050405020304" pitchFamily="18" charset="0"/>
              </a:defRPr>
            </a:lvl1pPr>
            <a:lvl2pPr marL="742950" indent="-285750" eaLnBrk="0" hangingPunct="0">
              <a:defRPr sz="1600">
                <a:solidFill>
                  <a:schemeClr val="tx1"/>
                </a:solidFill>
                <a:latin typeface="Times New Roman" panose="02020603050405020304" pitchFamily="18" charset="0"/>
              </a:defRPr>
            </a:lvl2pPr>
            <a:lvl3pPr marL="1143000" indent="-228600" eaLnBrk="0" hangingPunct="0">
              <a:defRPr sz="1600">
                <a:solidFill>
                  <a:schemeClr val="tx1"/>
                </a:solidFill>
                <a:latin typeface="Times New Roman" panose="02020603050405020304" pitchFamily="18" charset="0"/>
              </a:defRPr>
            </a:lvl3pPr>
            <a:lvl4pPr marL="1600200" indent="-228600" eaLnBrk="0" hangingPunct="0">
              <a:defRPr sz="1600">
                <a:solidFill>
                  <a:schemeClr val="tx1"/>
                </a:solidFill>
                <a:latin typeface="Times New Roman" panose="02020603050405020304" pitchFamily="18" charset="0"/>
              </a:defRPr>
            </a:lvl4pPr>
            <a:lvl5pPr marL="2057400" indent="-228600" eaLnBrk="0" hangingPunct="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algn="ctr" eaLnBrk="1" hangingPunct="1"/>
            <a:r>
              <a:rPr lang="en-US" altLang="en-US" sz="2800" b="1" dirty="0">
                <a:gradFill>
                  <a:gsLst>
                    <a:gs pos="0">
                      <a:srgbClr val="7B32B2"/>
                    </a:gs>
                    <a:gs pos="100000">
                      <a:srgbClr val="401A5D"/>
                    </a:gs>
                  </a:gsLst>
                  <a:lin scaled="0"/>
                </a:gradFill>
                <a:latin typeface="Calibri" panose="020F0502020204030204" pitchFamily="34" charset="0"/>
                <a:cs typeface="Calibri" panose="020F0502020204030204" pitchFamily="34" charset="0"/>
              </a:rPr>
              <a:t>CÁC NHÓM THẢO LUẬN (THỜI GIAN 3 PHÚT) </a:t>
            </a:r>
            <a:endParaRPr lang="en-US" altLang="en-US" sz="2800" b="1" dirty="0">
              <a:gradFill>
                <a:gsLst>
                  <a:gs pos="0">
                    <a:srgbClr val="7B32B2"/>
                  </a:gs>
                  <a:gs pos="100000">
                    <a:srgbClr val="401A5D"/>
                  </a:gs>
                </a:gsLst>
                <a:lin scaled="0"/>
              </a:gradFill>
              <a:latin typeface="Calibri" panose="020F0502020204030204" pitchFamily="34" charset="0"/>
              <a:cs typeface="Calibri" panose="020F0502020204030204" pitchFamily="34" charset="0"/>
            </a:endParaRPr>
          </a:p>
          <a:p>
            <a:pPr algn="ctr" eaLnBrk="1" hangingPunct="1"/>
            <a:r>
              <a:rPr lang="en-US" altLang="en-US" sz="2800" b="1" dirty="0">
                <a:gradFill>
                  <a:gsLst>
                    <a:gs pos="0">
                      <a:srgbClr val="7B32B2"/>
                    </a:gs>
                    <a:gs pos="100000">
                      <a:srgbClr val="401A5D"/>
                    </a:gs>
                  </a:gsLst>
                  <a:lin scaled="0"/>
                </a:gradFill>
                <a:latin typeface="Calibri" panose="020F0502020204030204" pitchFamily="34" charset="0"/>
                <a:cs typeface="Calibri" panose="020F0502020204030204" pitchFamily="34" charset="0"/>
              </a:rPr>
              <a:t>VÀ CỬ RA 1 “BÁC SĨ” ĐỂ GIẢI QUYẾT TÌNH HUỐNG </a:t>
            </a:r>
            <a:endParaRPr lang="en-US" altLang="en-US" sz="2800" b="1" dirty="0">
              <a:gradFill>
                <a:gsLst>
                  <a:gs pos="0">
                    <a:srgbClr val="7B32B2"/>
                  </a:gs>
                  <a:gs pos="100000">
                    <a:srgbClr val="401A5D"/>
                  </a:gs>
                </a:gsLst>
                <a:lin scaled="0"/>
              </a:gra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7"/>
          <p:cNvSpPr txBox="1">
            <a:spLocks noChangeArrowheads="1"/>
          </p:cNvSpPr>
          <p:nvPr/>
        </p:nvSpPr>
        <p:spPr>
          <a:xfrm>
            <a:off x="339725" y="139065"/>
            <a:ext cx="8637270" cy="796290"/>
          </a:xfrm>
          <a:prstGeom prst="rect">
            <a:avLst/>
          </a:prstGeom>
          <a:no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b="1" dirty="0">
                <a:solidFill>
                  <a:srgbClr val="FF0000"/>
                </a:solidFill>
                <a:latin typeface="Calibri" panose="020F0502020204030204" pitchFamily="34" charset="0"/>
                <a:cs typeface="Calibri" panose="020F0502020204030204" pitchFamily="34" charset="0"/>
              </a:rPr>
              <a:t>V. Ý NGHĨA CỦA KHÁNG SINH VÀ TÁC HẠI CỦA VIỆC LẠM DỤNG KHÁNG SINH</a:t>
            </a:r>
            <a:endParaRPr lang="vi-VN" altLang="en-US" sz="2800" b="1" dirty="0">
              <a:solidFill>
                <a:srgbClr val="FF0000"/>
              </a:solidFill>
              <a:latin typeface="Calibri" panose="020F0502020204030204" pitchFamily="34" charset="0"/>
              <a:cs typeface="Calibri" panose="020F0502020204030204" pitchFamily="34" charset="0"/>
            </a:endParaRPr>
          </a:p>
        </p:txBody>
      </p:sp>
      <p:sp>
        <p:nvSpPr>
          <p:cNvPr id="7" name="Content Placeholder 2"/>
          <p:cNvSpPr txBox="1">
            <a:spLocks noChangeArrowheads="1"/>
          </p:cNvSpPr>
          <p:nvPr/>
        </p:nvSpPr>
        <p:spPr>
          <a:xfrm>
            <a:off x="457200" y="1200150"/>
            <a:ext cx="4046220" cy="32308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5000"/>
              </a:lnSpc>
              <a:spcBef>
                <a:spcPts val="0"/>
              </a:spcBef>
              <a:spcAft>
                <a:spcPts val="0"/>
              </a:spcAft>
              <a:buNone/>
            </a:pPr>
            <a:r>
              <a:rPr lang="en-US" altLang="en-US" b="1" dirty="0">
                <a:solidFill>
                  <a:schemeClr val="tx1"/>
                </a:solidFill>
                <a:latin typeface="Calibri" panose="020F0502020204030204" pitchFamily="34" charset="0"/>
                <a:cs typeface="Calibri" panose="020F0502020204030204" pitchFamily="34" charset="0"/>
              </a:rPr>
              <a:t>- </a:t>
            </a:r>
            <a:r>
              <a:rPr lang="en-US" altLang="en-US" b="1" dirty="0" err="1">
                <a:solidFill>
                  <a:schemeClr val="tx1"/>
                </a:solidFill>
                <a:latin typeface="Calibri" panose="020F0502020204030204" pitchFamily="34" charset="0"/>
                <a:cs typeface="Calibri" panose="020F0502020204030204" pitchFamily="34" charset="0"/>
              </a:rPr>
              <a:t>Kháng</a:t>
            </a:r>
            <a:r>
              <a:rPr lang="en-US" altLang="en-US" b="1" dirty="0">
                <a:solidFill>
                  <a:schemeClr val="tx1"/>
                </a:solidFill>
                <a:latin typeface="Calibri" panose="020F0502020204030204" pitchFamily="34" charset="0"/>
                <a:cs typeface="Calibri" panose="020F0502020204030204" pitchFamily="34" charset="0"/>
              </a:rPr>
              <a:t> </a:t>
            </a:r>
            <a:r>
              <a:rPr lang="en-US" altLang="en-US" b="1" dirty="0" err="1">
                <a:solidFill>
                  <a:schemeClr val="tx1"/>
                </a:solidFill>
                <a:latin typeface="Calibri" panose="020F0502020204030204" pitchFamily="34" charset="0"/>
                <a:cs typeface="Calibri" panose="020F0502020204030204" pitchFamily="34" charset="0"/>
              </a:rPr>
              <a:t>sinh</a:t>
            </a:r>
            <a:r>
              <a:rPr lang="en-US" altLang="en-US" b="1" dirty="0">
                <a:solidFill>
                  <a:schemeClr val="tx1"/>
                </a:solidFill>
                <a:latin typeface="Calibri" panose="020F0502020204030204" pitchFamily="34" charset="0"/>
                <a:cs typeface="Calibri" panose="020F0502020204030204" pitchFamily="34" charset="0"/>
              </a:rPr>
              <a:t>:</a:t>
            </a:r>
            <a:r>
              <a:rPr lang="en-US" altLang="en-US" dirty="0">
                <a:solidFill>
                  <a:schemeClr val="tx1"/>
                </a:solidFill>
                <a:latin typeface="Calibri" panose="020F0502020204030204" pitchFamily="34" charset="0"/>
                <a:cs typeface="Calibri" panose="020F0502020204030204" pitchFamily="34" charset="0"/>
              </a:rPr>
              <a:t>L</a:t>
            </a:r>
            <a:r>
              <a:rPr lang="en-US" altLang="en-US" dirty="0" err="1">
                <a:solidFill>
                  <a:schemeClr val="tx1"/>
                </a:solidFill>
                <a:latin typeface="Calibri" panose="020F0502020204030204" pitchFamily="34" charset="0"/>
                <a:cs typeface="Calibri" panose="020F0502020204030204" pitchFamily="34" charset="0"/>
              </a:rPr>
              <a:t>à</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những</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hợp</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chất</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hữu</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cơ</a:t>
            </a:r>
            <a:r>
              <a:rPr lang="en-US" altLang="en-US" dirty="0">
                <a:solidFill>
                  <a:schemeClr val="tx1"/>
                </a:solidFill>
                <a:latin typeface="Calibri" panose="020F0502020204030204" pitchFamily="34" charset="0"/>
                <a:cs typeface="Calibri" panose="020F0502020204030204" pitchFamily="34" charset="0"/>
              </a:rPr>
              <a:t> do vi </a:t>
            </a:r>
            <a:r>
              <a:rPr lang="en-US" altLang="en-US" dirty="0" err="1">
                <a:solidFill>
                  <a:schemeClr val="tx1"/>
                </a:solidFill>
                <a:latin typeface="Calibri" panose="020F0502020204030204" pitchFamily="34" charset="0"/>
                <a:cs typeface="Calibri" panose="020F0502020204030204" pitchFamily="34" charset="0"/>
              </a:rPr>
              <a:t>sinh</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vật</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xạ</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khuẩn</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nấm</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tổng</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hợp</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có</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khả</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năng</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tiêu</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diệt</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hoặc</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ức</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chế</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các</a:t>
            </a:r>
            <a:r>
              <a:rPr lang="en-US" altLang="en-US" dirty="0">
                <a:solidFill>
                  <a:schemeClr val="tx1"/>
                </a:solidFill>
                <a:latin typeface="Calibri" panose="020F0502020204030204" pitchFamily="34" charset="0"/>
                <a:cs typeface="Calibri" panose="020F0502020204030204" pitchFamily="34" charset="0"/>
              </a:rPr>
              <a:t> vi </a:t>
            </a:r>
            <a:r>
              <a:rPr lang="en-US" altLang="en-US" dirty="0" err="1">
                <a:solidFill>
                  <a:schemeClr val="tx1"/>
                </a:solidFill>
                <a:latin typeface="Calibri" panose="020F0502020204030204" pitchFamily="34" charset="0"/>
                <a:cs typeface="Calibri" panose="020F0502020204030204" pitchFamily="34" charset="0"/>
              </a:rPr>
              <a:t>sinh</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vật</a:t>
            </a:r>
            <a:r>
              <a:rPr lang="en-US" altLang="en-US" dirty="0">
                <a:solidFill>
                  <a:schemeClr val="tx1"/>
                </a:solidFill>
                <a:latin typeface="Calibri" panose="020F0502020204030204" pitchFamily="34" charset="0"/>
                <a:cs typeface="Calibri" panose="020F0502020204030204" pitchFamily="34" charset="0"/>
              </a:rPr>
              <a:t> </a:t>
            </a:r>
            <a:r>
              <a:rPr lang="en-US" altLang="en-US" dirty="0" err="1">
                <a:solidFill>
                  <a:schemeClr val="tx1"/>
                </a:solidFill>
                <a:latin typeface="Calibri" panose="020F0502020204030204" pitchFamily="34" charset="0"/>
                <a:cs typeface="Calibri" panose="020F0502020204030204" pitchFamily="34" charset="0"/>
              </a:rPr>
              <a:t>khác</a:t>
            </a:r>
            <a:r>
              <a:rPr lang="en-US" altLang="en-US" dirty="0">
                <a:solidFill>
                  <a:schemeClr val="tx1"/>
                </a:solidFill>
                <a:latin typeface="Calibri" panose="020F0502020204030204" pitchFamily="34" charset="0"/>
                <a:cs typeface="Calibri" panose="020F0502020204030204" pitchFamily="34" charset="0"/>
              </a:rPr>
              <a:t>.</a:t>
            </a:r>
            <a:endParaRPr lang="en-US" altLang="en-US" dirty="0">
              <a:solidFill>
                <a:schemeClr val="tx1"/>
              </a:solidFill>
              <a:latin typeface="Calibri" panose="020F0502020204030204" pitchFamily="34" charset="0"/>
              <a:cs typeface="Calibri" panose="020F0502020204030204" pitchFamily="34" charset="0"/>
            </a:endParaRPr>
          </a:p>
          <a:p>
            <a:pPr algn="just"/>
            <a:endParaRPr lang="en-US" altLang="en-US" dirty="0">
              <a:solidFill>
                <a:schemeClr val="tx1"/>
              </a:solidFill>
              <a:latin typeface="Calibri" panose="020F0502020204030204" pitchFamily="34" charset="0"/>
              <a:cs typeface="Calibri" panose="020F0502020204030204" pitchFamily="34" charset="0"/>
            </a:endParaRPr>
          </a:p>
        </p:txBody>
      </p:sp>
      <p:pic>
        <p:nvPicPr>
          <p:cNvPr id="9" name="Picture 3" descr="Khai niem co ban ve ks y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73930" y="1200785"/>
            <a:ext cx="4065270" cy="3471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noChangeArrowheads="1"/>
          </p:cNvSpPr>
          <p:nvPr>
            <p:ph idx="1"/>
          </p:nvPr>
        </p:nvSpPr>
        <p:spPr>
          <a:xfrm>
            <a:off x="314325" y="466725"/>
            <a:ext cx="4259580" cy="3331210"/>
          </a:xfrm>
        </p:spPr>
        <p:txBody>
          <a:bodyPr>
            <a:normAutofit fontScale="90000" lnSpcReduction="10000"/>
          </a:bodyPr>
          <a:lstStyle/>
          <a:p>
            <a:pPr marL="0" indent="0">
              <a:lnSpc>
                <a:spcPct val="115000"/>
              </a:lnSpc>
              <a:spcBef>
                <a:spcPts val="0"/>
              </a:spcBef>
              <a:spcAft>
                <a:spcPts val="0"/>
              </a:spcAft>
              <a:buNone/>
            </a:pPr>
            <a:r>
              <a:rPr lang="en-US" altLang="en-US" sz="2400" b="1" dirty="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rPr>
              <a:t>-</a:t>
            </a:r>
            <a:r>
              <a:rPr lang="en-US" altLang="en-US" sz="2400" b="1" dirty="0">
                <a:solidFill>
                  <a:srgbClr val="FF00FF"/>
                </a:solidFill>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sz="2800" b="1" dirty="0">
                <a:solidFill>
                  <a:schemeClr val="tx2"/>
                </a:solidFill>
                <a:latin typeface="Calibri" panose="020F0502020204030204" pitchFamily="34" charset="0"/>
                <a:cs typeface="Calibri" panose="020F0502020204030204" pitchFamily="34" charset="0"/>
                <a:sym typeface="Times New Roman" panose="02020603050405020304" pitchFamily="18" charset="0"/>
              </a:rPr>
              <a:t>Ý</a:t>
            </a:r>
            <a:r>
              <a:rPr lang="en-US" altLang="en-US" sz="2800" b="1" dirty="0">
                <a:solidFill>
                  <a:schemeClr val="tx2"/>
                </a:solidFill>
                <a:latin typeface="Calibri" panose="020F0502020204030204" pitchFamily="34" charset="0"/>
                <a:cs typeface="Calibri" panose="020F0502020204030204" pitchFamily="34" charset="0"/>
              </a:rPr>
              <a:t> </a:t>
            </a:r>
            <a:r>
              <a:rPr lang="en-US" altLang="en-US" sz="2800" b="1" dirty="0" err="1">
                <a:solidFill>
                  <a:schemeClr val="tx2"/>
                </a:solidFill>
                <a:latin typeface="Calibri" panose="020F0502020204030204" pitchFamily="34" charset="0"/>
                <a:cs typeface="Calibri" panose="020F0502020204030204" pitchFamily="34" charset="0"/>
              </a:rPr>
              <a:t>nghĩa</a:t>
            </a:r>
            <a:r>
              <a:rPr lang="en-US" altLang="en-US" sz="2800" b="1" dirty="0">
                <a:solidFill>
                  <a:schemeClr val="tx2"/>
                </a:solidFill>
                <a:latin typeface="Calibri" panose="020F0502020204030204" pitchFamily="34" charset="0"/>
                <a:cs typeface="Calibri" panose="020F0502020204030204" pitchFamily="34" charset="0"/>
              </a:rPr>
              <a:t> </a:t>
            </a:r>
            <a:r>
              <a:rPr lang="en-US" altLang="en-US" sz="2800" b="1" dirty="0" err="1">
                <a:solidFill>
                  <a:schemeClr val="tx2"/>
                </a:solidFill>
                <a:latin typeface="Calibri" panose="020F0502020204030204" pitchFamily="34" charset="0"/>
                <a:cs typeface="Calibri" panose="020F0502020204030204" pitchFamily="34" charset="0"/>
              </a:rPr>
              <a:t>của</a:t>
            </a:r>
            <a:r>
              <a:rPr lang="en-US" altLang="en-US" sz="2800" b="1" dirty="0">
                <a:solidFill>
                  <a:schemeClr val="tx2"/>
                </a:solidFill>
                <a:latin typeface="Calibri" panose="020F0502020204030204" pitchFamily="34" charset="0"/>
                <a:cs typeface="Calibri" panose="020F0502020204030204" pitchFamily="34" charset="0"/>
              </a:rPr>
              <a:t> </a:t>
            </a:r>
            <a:r>
              <a:rPr lang="en-US" altLang="en-US" sz="2800" b="1" dirty="0" err="1">
                <a:solidFill>
                  <a:schemeClr val="tx2"/>
                </a:solidFill>
                <a:latin typeface="Calibri" panose="020F0502020204030204" pitchFamily="34" charset="0"/>
                <a:cs typeface="Calibri" panose="020F0502020204030204" pitchFamily="34" charset="0"/>
              </a:rPr>
              <a:t>việc</a:t>
            </a:r>
            <a:r>
              <a:rPr lang="en-US" altLang="en-US" sz="2800" b="1" dirty="0">
                <a:solidFill>
                  <a:schemeClr val="tx2"/>
                </a:solidFill>
                <a:latin typeface="Calibri" panose="020F0502020204030204" pitchFamily="34" charset="0"/>
                <a:cs typeface="Calibri" panose="020F0502020204030204" pitchFamily="34" charset="0"/>
              </a:rPr>
              <a:t> </a:t>
            </a:r>
            <a:r>
              <a:rPr lang="en-US" altLang="en-US" sz="2800" b="1" dirty="0" err="1">
                <a:solidFill>
                  <a:schemeClr val="tx2"/>
                </a:solidFill>
                <a:latin typeface="Calibri" panose="020F0502020204030204" pitchFamily="34" charset="0"/>
                <a:cs typeface="Calibri" panose="020F0502020204030204" pitchFamily="34" charset="0"/>
              </a:rPr>
              <a:t>sử</a:t>
            </a:r>
            <a:r>
              <a:rPr lang="en-US" altLang="en-US" sz="2800" b="1" dirty="0">
                <a:solidFill>
                  <a:schemeClr val="tx2"/>
                </a:solidFill>
                <a:latin typeface="Calibri" panose="020F0502020204030204" pitchFamily="34" charset="0"/>
                <a:cs typeface="Calibri" panose="020F0502020204030204" pitchFamily="34" charset="0"/>
              </a:rPr>
              <a:t> </a:t>
            </a:r>
            <a:r>
              <a:rPr lang="en-US" altLang="en-US" sz="2800" b="1" dirty="0" err="1">
                <a:solidFill>
                  <a:schemeClr val="tx2"/>
                </a:solidFill>
                <a:latin typeface="Calibri" panose="020F0502020204030204" pitchFamily="34" charset="0"/>
                <a:cs typeface="Calibri" panose="020F0502020204030204" pitchFamily="34" charset="0"/>
              </a:rPr>
              <a:t>dụng</a:t>
            </a:r>
            <a:r>
              <a:rPr lang="en-US" altLang="en-US" sz="2800" b="1" dirty="0">
                <a:solidFill>
                  <a:schemeClr val="tx2"/>
                </a:solidFill>
                <a:latin typeface="Calibri" panose="020F0502020204030204" pitchFamily="34" charset="0"/>
                <a:cs typeface="Calibri" panose="020F0502020204030204" pitchFamily="34" charset="0"/>
              </a:rPr>
              <a:t> </a:t>
            </a:r>
            <a:r>
              <a:rPr lang="en-US" altLang="en-US" sz="2800" b="1" dirty="0" err="1">
                <a:solidFill>
                  <a:schemeClr val="tx2"/>
                </a:solidFill>
                <a:latin typeface="Calibri" panose="020F0502020204030204" pitchFamily="34" charset="0"/>
                <a:cs typeface="Calibri" panose="020F0502020204030204" pitchFamily="34" charset="0"/>
              </a:rPr>
              <a:t>kháng</a:t>
            </a:r>
            <a:r>
              <a:rPr lang="en-US" altLang="en-US" sz="2800" b="1" dirty="0">
                <a:solidFill>
                  <a:schemeClr val="tx2"/>
                </a:solidFill>
                <a:latin typeface="Calibri" panose="020F0502020204030204" pitchFamily="34" charset="0"/>
                <a:cs typeface="Calibri" panose="020F0502020204030204" pitchFamily="34" charset="0"/>
              </a:rPr>
              <a:t> </a:t>
            </a:r>
            <a:r>
              <a:rPr lang="en-US" altLang="en-US" sz="2800" b="1" dirty="0" err="1">
                <a:solidFill>
                  <a:schemeClr val="tx2"/>
                </a:solidFill>
                <a:latin typeface="Calibri" panose="020F0502020204030204" pitchFamily="34" charset="0"/>
                <a:cs typeface="Calibri" panose="020F0502020204030204" pitchFamily="34" charset="0"/>
              </a:rPr>
              <a:t>sinh</a:t>
            </a:r>
            <a:r>
              <a:rPr lang="en-US" altLang="en-US" sz="2800" b="1" dirty="0">
                <a:solidFill>
                  <a:schemeClr val="tx2"/>
                </a:solidFill>
                <a:latin typeface="Calibri" panose="020F0502020204030204" pitchFamily="34" charset="0"/>
                <a:cs typeface="Calibri" panose="020F0502020204030204" pitchFamily="34" charset="0"/>
              </a:rPr>
              <a:t>:</a:t>
            </a:r>
            <a:endParaRPr lang="en-US" altLang="en-US" sz="2800" b="1" dirty="0">
              <a:solidFill>
                <a:schemeClr val="tx2"/>
              </a:solidFill>
              <a:latin typeface="Calibri" panose="020F0502020204030204" pitchFamily="34" charset="0"/>
              <a:cs typeface="Calibri" panose="020F0502020204030204" pitchFamily="34" charset="0"/>
            </a:endParaRPr>
          </a:p>
          <a:p>
            <a:pPr marL="0" indent="0" algn="just">
              <a:lnSpc>
                <a:spcPct val="115000"/>
              </a:lnSpc>
              <a:spcBef>
                <a:spcPts val="0"/>
              </a:spcBef>
              <a:spcAft>
                <a:spcPts val="0"/>
              </a:spcAft>
              <a:buNone/>
            </a:pPr>
            <a:r>
              <a:rPr lang="en-US" altLang="en-US" sz="2800" dirty="0" err="1">
                <a:solidFill>
                  <a:schemeClr val="tx1"/>
                </a:solidFill>
                <a:latin typeface="Calibri" panose="020F0502020204030204" pitchFamily="34" charset="0"/>
                <a:cs typeface="Calibri" panose="020F0502020204030204" pitchFamily="34" charset="0"/>
              </a:rPr>
              <a:t>Kháng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sinh</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có</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khả</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năng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tiêu</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diệt</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hoặc</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ức</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chế</a:t>
            </a:r>
            <a:r>
              <a:rPr lang="en-US" altLang="en-US" sz="2800" dirty="0">
                <a:solidFill>
                  <a:schemeClr val="tx1"/>
                </a:solidFill>
                <a:latin typeface="Calibri" panose="020F0502020204030204" pitchFamily="34" charset="0"/>
                <a:cs typeface="Calibri" panose="020F0502020204030204" pitchFamily="34" charset="0"/>
              </a:rPr>
              <a:t> vi </a:t>
            </a:r>
            <a:r>
              <a:rPr lang="en-US" altLang="en-US" sz="2800" dirty="0" err="1">
                <a:solidFill>
                  <a:schemeClr val="tx1"/>
                </a:solidFill>
                <a:latin typeface="Calibri" panose="020F0502020204030204" pitchFamily="34" charset="0"/>
                <a:cs typeface="Calibri" panose="020F0502020204030204" pitchFamily="34" charset="0"/>
              </a:rPr>
              <a:t>sinh</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vật</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gây</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bệnh</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một</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cách</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chọn</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lọc</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ngay</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cả</a:t>
            </a:r>
            <a:r>
              <a:rPr lang="en-US" altLang="en-US" sz="2800" dirty="0">
                <a:solidFill>
                  <a:schemeClr val="tx1"/>
                </a:solidFill>
                <a:latin typeface="Calibri" panose="020F0502020204030204" pitchFamily="34" charset="0"/>
                <a:cs typeface="Calibri" panose="020F0502020204030204" pitchFamily="34" charset="0"/>
              </a:rPr>
              <a:t> ở </a:t>
            </a:r>
            <a:r>
              <a:rPr lang="en-US" altLang="en-US" sz="2800" dirty="0" err="1">
                <a:solidFill>
                  <a:schemeClr val="tx1"/>
                </a:solidFill>
                <a:latin typeface="Calibri" panose="020F0502020204030204" pitchFamily="34" charset="0"/>
                <a:cs typeface="Calibri" panose="020F0502020204030204" pitchFamily="34" charset="0"/>
              </a:rPr>
              <a:t>nồng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độ</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thấp</a:t>
            </a:r>
            <a:r>
              <a:rPr lang="en-US" altLang="en-US" sz="2800" dirty="0">
                <a:solidFill>
                  <a:schemeClr val="tx1"/>
                </a:solidFill>
                <a:latin typeface="Calibri" panose="020F0502020204030204" pitchFamily="34" charset="0"/>
                <a:cs typeface="Calibri" panose="020F0502020204030204" pitchFamily="34" charset="0"/>
              </a:rPr>
              <a:t> (penicillin, cephalosporin, </a:t>
            </a:r>
            <a:r>
              <a:rPr lang="en-US" altLang="en-US" sz="2800" dirty="0" err="1">
                <a:solidFill>
                  <a:schemeClr val="tx1"/>
                </a:solidFill>
                <a:latin typeface="Calibri" panose="020F0502020204030204" pitchFamily="34" charset="0"/>
                <a:cs typeface="Calibri" panose="020F0502020204030204" pitchFamily="34" charset="0"/>
              </a:rPr>
              <a:t>aminosid</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tetracyclin</a:t>
            </a:r>
            <a:r>
              <a:rPr lang="en-US" altLang="en-US" sz="2800" dirty="0">
                <a:solidFill>
                  <a:schemeClr val="tx1"/>
                </a:solidFill>
                <a:latin typeface="Calibri" panose="020F0502020204030204" pitchFamily="34" charset="0"/>
                <a:cs typeface="Calibri" panose="020F0502020204030204" pitchFamily="34" charset="0"/>
              </a:rPr>
              <a:t>,….</a:t>
            </a:r>
            <a:endParaRPr lang="en-US" altLang="en-US" sz="2800" dirty="0">
              <a:solidFill>
                <a:schemeClr val="tx1"/>
              </a:solidFill>
              <a:latin typeface="Calibri" panose="020F0502020204030204" pitchFamily="34" charset="0"/>
              <a:cs typeface="Calibri" panose="020F0502020204030204" pitchFamily="34" charset="0"/>
            </a:endParaRPr>
          </a:p>
          <a:p>
            <a:pPr marL="0" indent="0"/>
            <a:endParaRPr lang="en-US" altLang="en-US" sz="2800" dirty="0">
              <a:solidFill>
                <a:schemeClr val="tx1"/>
              </a:solidFill>
              <a:latin typeface="Calibri" panose="020F0502020204030204" pitchFamily="34" charset="0"/>
              <a:cs typeface="Calibri" panose="020F0502020204030204" pitchFamily="34" charset="0"/>
            </a:endParaRPr>
          </a:p>
        </p:txBody>
      </p:sp>
      <p:pic>
        <p:nvPicPr>
          <p:cNvPr id="30724"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764405" y="466090"/>
            <a:ext cx="4268470" cy="355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AutoShape 4"/>
          <p:cNvSpPr>
            <a:spLocks noChangeArrowheads="1"/>
          </p:cNvSpPr>
          <p:nvPr/>
        </p:nvSpPr>
        <p:spPr bwMode="auto">
          <a:xfrm>
            <a:off x="387350" y="0"/>
            <a:ext cx="8458200" cy="3638550"/>
          </a:xfrm>
          <a:prstGeom prst="irregularSeal2">
            <a:avLst/>
          </a:prstGeom>
          <a:solidFill>
            <a:schemeClr val="bg1"/>
          </a:solidFill>
          <a:ln w="9525">
            <a:solidFill>
              <a:schemeClr val="tx1"/>
            </a:solidFill>
            <a:miter lim="800000"/>
          </a:ln>
        </p:spPr>
        <p:txBody>
          <a:bodyPr wrap="none" lIns="91438" tIns="45719" rIns="91438" bIns="45719" anchor="ctr"/>
          <a:lstStyle/>
          <a:p>
            <a:pPr algn="ctr" eaLnBrk="1" hangingPunct="1"/>
            <a:endParaRPr lang="en-US" altLang="en-US" sz="2775" b="1">
              <a:ln>
                <a:solidFill>
                  <a:schemeClr val="tx2">
                    <a:lumMod val="20000"/>
                    <a:lumOff val="80000"/>
                  </a:schemeClr>
                </a:solidFill>
              </a:ln>
              <a:solidFill>
                <a:schemeClr val="bg1"/>
              </a:solidFill>
              <a:latin typeface="VNI-Times" pitchFamily="2" charset="0"/>
            </a:endParaRPr>
          </a:p>
        </p:txBody>
      </p:sp>
      <p:sp>
        <p:nvSpPr>
          <p:cNvPr id="210949" name="Text Box 5"/>
          <p:cNvSpPr txBox="1">
            <a:spLocks noChangeArrowheads="1"/>
          </p:cNvSpPr>
          <p:nvPr/>
        </p:nvSpPr>
        <p:spPr bwMode="auto">
          <a:xfrm>
            <a:off x="1769745" y="1200785"/>
            <a:ext cx="5231130" cy="1654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no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eaLnBrk="1" hangingPunct="1">
              <a:spcBef>
                <a:spcPct val="50000"/>
              </a:spcBef>
            </a:pPr>
            <a:r>
              <a:rPr lang="en-US" altLang="en-US" sz="2775" b="1" dirty="0" err="1">
                <a:solidFill>
                  <a:srgbClr val="00B050"/>
                </a:solidFill>
                <a:latin typeface="Calibri" panose="020F0502020204030204" pitchFamily="34" charset="0"/>
                <a:cs typeface="Calibri" panose="020F0502020204030204" pitchFamily="34" charset="0"/>
              </a:rPr>
              <a:t>Em</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có</a:t>
            </a:r>
            <a:r>
              <a:rPr lang="en-US" altLang="en-US" sz="2775" b="1" dirty="0">
                <a:solidFill>
                  <a:srgbClr val="00B050"/>
                </a:solidFill>
                <a:latin typeface="Calibri" panose="020F0502020204030204" pitchFamily="34" charset="0"/>
                <a:cs typeface="Calibri" panose="020F0502020204030204" pitchFamily="34" charset="0"/>
              </a:rPr>
              <a:t> ý </a:t>
            </a:r>
            <a:r>
              <a:rPr lang="en-US" altLang="en-US" sz="2775" b="1" dirty="0" err="1">
                <a:solidFill>
                  <a:srgbClr val="00B050"/>
                </a:solidFill>
                <a:latin typeface="Calibri" panose="020F0502020204030204" pitchFamily="34" charset="0"/>
                <a:cs typeface="Calibri" panose="020F0502020204030204" pitchFamily="34" charset="0"/>
              </a:rPr>
              <a:t>kiến</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gì</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về</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tình</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trạng</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người</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dân</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tự</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mua</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kháng</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sinh</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để</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điều</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trị</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bệnh</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cho</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800" b="1" dirty="0" err="1">
                <a:solidFill>
                  <a:srgbClr val="00B050"/>
                </a:solidFill>
                <a:latin typeface="Calibri" panose="020F0502020204030204" pitchFamily="34" charset="0"/>
                <a:cs typeface="Calibri" panose="020F0502020204030204" pitchFamily="34" charset="0"/>
              </a:rPr>
              <a:t>người</a:t>
            </a:r>
            <a:r>
              <a:rPr lang="en-US" altLang="en-US" sz="2800"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và</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vật</a:t>
            </a:r>
            <a:r>
              <a:rPr lang="en-US" altLang="en-US" sz="2775" b="1" dirty="0">
                <a:solidFill>
                  <a:srgbClr val="00B050"/>
                </a:solidFill>
                <a:latin typeface="Calibri" panose="020F0502020204030204" pitchFamily="34" charset="0"/>
                <a:cs typeface="Calibri" panose="020F0502020204030204" pitchFamily="34" charset="0"/>
              </a:rPr>
              <a:t> </a:t>
            </a:r>
            <a:r>
              <a:rPr lang="en-US" altLang="en-US" sz="2775" b="1" dirty="0" err="1">
                <a:solidFill>
                  <a:srgbClr val="00B050"/>
                </a:solidFill>
                <a:latin typeface="Calibri" panose="020F0502020204030204" pitchFamily="34" charset="0"/>
                <a:cs typeface="Calibri" panose="020F0502020204030204" pitchFamily="34" charset="0"/>
              </a:rPr>
              <a:t>nuôi</a:t>
            </a:r>
            <a:r>
              <a:rPr lang="en-US" altLang="en-US" sz="2775" b="1" dirty="0">
                <a:solidFill>
                  <a:srgbClr val="00B050"/>
                </a:solidFill>
                <a:latin typeface="Calibri" panose="020F0502020204030204" pitchFamily="34" charset="0"/>
                <a:cs typeface="Calibri" panose="020F0502020204030204" pitchFamily="34" charset="0"/>
              </a:rPr>
              <a:t>?</a:t>
            </a:r>
            <a:endParaRPr lang="en-US" altLang="en-US" sz="2775" b="1" dirty="0">
              <a:solidFill>
                <a:srgbClr val="00B050"/>
              </a:solidFill>
              <a:latin typeface="Calibri" panose="020F0502020204030204" pitchFamily="34" charset="0"/>
              <a:cs typeface="Calibri" panose="020F0502020204030204" pitchFamily="34" charset="0"/>
            </a:endParaRPr>
          </a:p>
          <a:p>
            <a:pPr algn="ctr" eaLnBrk="1" hangingPunct="1">
              <a:spcBef>
                <a:spcPct val="50000"/>
              </a:spcBef>
            </a:pPr>
            <a:r>
              <a:rPr lang="en-US" altLang="en-US" sz="10575" b="1" dirty="0">
                <a:solidFill>
                  <a:srgbClr val="00B050"/>
                </a:solidFill>
                <a:latin typeface="Calibri" panose="020F0502020204030204" pitchFamily="34" charset="0"/>
                <a:cs typeface="Calibri" panose="020F0502020204030204" pitchFamily="34" charset="0"/>
              </a:rPr>
              <a:t> </a:t>
            </a:r>
            <a:endParaRPr lang="en-US" altLang="en-US" sz="10575" b="1" dirty="0">
              <a:solidFill>
                <a:srgbClr val="00B050"/>
              </a:solidFill>
              <a:latin typeface="Calibri" panose="020F0502020204030204" pitchFamily="34" charset="0"/>
              <a:cs typeface="Calibri" panose="020F0502020204030204" pitchFamily="34" charset="0"/>
            </a:endParaRPr>
          </a:p>
        </p:txBody>
      </p:sp>
      <p:sp>
        <p:nvSpPr>
          <p:cNvPr id="210952" name="Text Box 8"/>
          <p:cNvSpPr txBox="1">
            <a:spLocks noChangeArrowheads="1"/>
          </p:cNvSpPr>
          <p:nvPr/>
        </p:nvSpPr>
        <p:spPr bwMode="auto">
          <a:xfrm>
            <a:off x="1050290" y="3664585"/>
            <a:ext cx="7965440" cy="117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no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en-US" altLang="en-US" sz="3225" dirty="0" err="1">
                <a:solidFill>
                  <a:schemeClr val="tx1"/>
                </a:solidFill>
                <a:latin typeface="Times New Roman" panose="02020603050405020304" pitchFamily="18" charset="0"/>
                <a:cs typeface="Times New Roman" panose="02020603050405020304" pitchFamily="18" charset="0"/>
              </a:rPr>
              <a:t>Gây</a:t>
            </a:r>
            <a:r>
              <a:rPr lang="en-US" altLang="en-US" sz="3225" dirty="0">
                <a:solidFill>
                  <a:schemeClr val="tx1"/>
                </a:solidFill>
                <a:latin typeface="Times New Roman" panose="02020603050405020304" pitchFamily="18" charset="0"/>
                <a:cs typeface="Times New Roman" panose="02020603050405020304" pitchFamily="18" charset="0"/>
              </a:rPr>
              <a:t> </a:t>
            </a:r>
            <a:r>
              <a:rPr lang="en-US" altLang="en-US" sz="3225" dirty="0" err="1">
                <a:solidFill>
                  <a:schemeClr val="tx1"/>
                </a:solidFill>
                <a:latin typeface="Times New Roman" panose="02020603050405020304" pitchFamily="18" charset="0"/>
                <a:cs typeface="Times New Roman" panose="02020603050405020304" pitchFamily="18" charset="0"/>
              </a:rPr>
              <a:t>ra</a:t>
            </a:r>
            <a:r>
              <a:rPr lang="en-US" altLang="en-US" sz="3225" dirty="0">
                <a:solidFill>
                  <a:schemeClr val="tx1"/>
                </a:solidFill>
                <a:latin typeface="Times New Roman" panose="02020603050405020304" pitchFamily="18" charset="0"/>
                <a:cs typeface="Times New Roman" panose="02020603050405020304" pitchFamily="18" charset="0"/>
              </a:rPr>
              <a:t> </a:t>
            </a:r>
            <a:r>
              <a:rPr lang="en-US" altLang="en-US" sz="3225" dirty="0" err="1">
                <a:solidFill>
                  <a:schemeClr val="tx1"/>
                </a:solidFill>
                <a:latin typeface="Times New Roman" panose="02020603050405020304" pitchFamily="18" charset="0"/>
                <a:cs typeface="Times New Roman" panose="02020603050405020304" pitchFamily="18" charset="0"/>
              </a:rPr>
              <a:t>hiện</a:t>
            </a:r>
            <a:r>
              <a:rPr lang="en-US" altLang="en-US" sz="3225" dirty="0">
                <a:solidFill>
                  <a:schemeClr val="tx1"/>
                </a:solidFill>
                <a:latin typeface="Times New Roman" panose="02020603050405020304" pitchFamily="18" charset="0"/>
                <a:cs typeface="Times New Roman" panose="02020603050405020304" pitchFamily="18" charset="0"/>
              </a:rPr>
              <a:t> </a:t>
            </a:r>
            <a:r>
              <a:rPr lang="en-US" altLang="en-US" sz="3225" dirty="0" err="1">
                <a:solidFill>
                  <a:schemeClr val="tx1"/>
                </a:solidFill>
                <a:latin typeface="Times New Roman" panose="02020603050405020304" pitchFamily="18" charset="0"/>
                <a:cs typeface="Times New Roman" panose="02020603050405020304" pitchFamily="18" charset="0"/>
              </a:rPr>
              <a:t>tượng</a:t>
            </a:r>
            <a:r>
              <a:rPr lang="en-US" altLang="en-US" sz="3225" dirty="0">
                <a:solidFill>
                  <a:schemeClr val="tx1"/>
                </a:solidFill>
                <a:latin typeface="Times New Roman" panose="02020603050405020304" pitchFamily="18" charset="0"/>
                <a:cs typeface="Times New Roman" panose="02020603050405020304" pitchFamily="18" charset="0"/>
              </a:rPr>
              <a:t> </a:t>
            </a:r>
            <a:r>
              <a:rPr lang="en-US" altLang="en-US" sz="3225" dirty="0" err="1">
                <a:solidFill>
                  <a:schemeClr val="tx1"/>
                </a:solidFill>
                <a:latin typeface="Times New Roman" panose="02020603050405020304" pitchFamily="18" charset="0"/>
                <a:cs typeface="Times New Roman" panose="02020603050405020304" pitchFamily="18" charset="0"/>
              </a:rPr>
              <a:t>nhờn</a:t>
            </a:r>
            <a:r>
              <a:rPr lang="en-US" altLang="en-US" sz="3225" dirty="0">
                <a:solidFill>
                  <a:schemeClr val="tx1"/>
                </a:solidFill>
                <a:latin typeface="Times New Roman" panose="02020603050405020304" pitchFamily="18" charset="0"/>
                <a:cs typeface="Times New Roman" panose="02020603050405020304" pitchFamily="18" charset="0"/>
              </a:rPr>
              <a:t> </a:t>
            </a:r>
            <a:r>
              <a:rPr lang="en-US" altLang="en-US" sz="3225" dirty="0" err="1">
                <a:solidFill>
                  <a:schemeClr val="tx1"/>
                </a:solidFill>
                <a:latin typeface="Times New Roman" panose="02020603050405020304" pitchFamily="18" charset="0"/>
                <a:cs typeface="Times New Roman" panose="02020603050405020304" pitchFamily="18" charset="0"/>
              </a:rPr>
              <a:t>kháng</a:t>
            </a:r>
            <a:r>
              <a:rPr lang="en-US" altLang="en-US" sz="3225" dirty="0">
                <a:solidFill>
                  <a:schemeClr val="tx1"/>
                </a:solidFill>
                <a:latin typeface="Times New Roman" panose="02020603050405020304" pitchFamily="18" charset="0"/>
                <a:cs typeface="Times New Roman" panose="02020603050405020304" pitchFamily="18" charset="0"/>
              </a:rPr>
              <a:t> </a:t>
            </a:r>
            <a:r>
              <a:rPr lang="en-US" altLang="en-US" sz="3225" dirty="0" err="1">
                <a:solidFill>
                  <a:schemeClr val="tx1"/>
                </a:solidFill>
                <a:latin typeface="Times New Roman" panose="02020603050405020304" pitchFamily="18" charset="0"/>
                <a:cs typeface="Times New Roman" panose="02020603050405020304" pitchFamily="18" charset="0"/>
              </a:rPr>
              <a:t>sinh</a:t>
            </a:r>
            <a:r>
              <a:rPr lang="en-US" altLang="en-US" sz="3225" dirty="0">
                <a:solidFill>
                  <a:schemeClr val="tx1"/>
                </a:solidFill>
                <a:latin typeface="Times New Roman" panose="02020603050405020304" pitchFamily="18" charset="0"/>
                <a:cs typeface="Times New Roman" panose="02020603050405020304" pitchFamily="18" charset="0"/>
              </a:rPr>
              <a:t>.</a:t>
            </a:r>
            <a:endParaRPr lang="en-US" altLang="en-US" sz="3225" dirty="0">
              <a:solidFill>
                <a:schemeClr val="tx1"/>
              </a:solidFill>
              <a:latin typeface="Times New Roman" panose="02020603050405020304" pitchFamily="18" charset="0"/>
              <a:cs typeface="Times New Roman" panose="02020603050405020304" pitchFamily="18" charset="0"/>
            </a:endParaRPr>
          </a:p>
          <a:p>
            <a:r>
              <a:rPr lang="en-US" altLang="en-US" sz="3225" dirty="0" err="1">
                <a:solidFill>
                  <a:schemeClr val="tx1"/>
                </a:solidFill>
                <a:latin typeface="Times New Roman" panose="02020603050405020304" pitchFamily="18" charset="0"/>
                <a:cs typeface="Times New Roman" panose="02020603050405020304" pitchFamily="18" charset="0"/>
              </a:rPr>
              <a:t>Gây</a:t>
            </a:r>
            <a:r>
              <a:rPr lang="en-US" altLang="en-US" sz="3225" dirty="0">
                <a:solidFill>
                  <a:schemeClr val="tx1"/>
                </a:solidFill>
                <a:latin typeface="Times New Roman" panose="02020603050405020304" pitchFamily="18" charset="0"/>
                <a:cs typeface="Times New Roman" panose="02020603050405020304" pitchFamily="18" charset="0"/>
              </a:rPr>
              <a:t> </a:t>
            </a:r>
            <a:r>
              <a:rPr lang="en-US" altLang="en-US" sz="3225" dirty="0" err="1">
                <a:solidFill>
                  <a:schemeClr val="tx1"/>
                </a:solidFill>
                <a:latin typeface="Times New Roman" panose="02020603050405020304" pitchFamily="18" charset="0"/>
                <a:cs typeface="Times New Roman" panose="02020603050405020304" pitchFamily="18" charset="0"/>
              </a:rPr>
              <a:t>các</a:t>
            </a:r>
            <a:r>
              <a:rPr lang="en-US" altLang="en-US" sz="3225" dirty="0">
                <a:solidFill>
                  <a:schemeClr val="tx1"/>
                </a:solidFill>
                <a:latin typeface="Times New Roman" panose="02020603050405020304" pitchFamily="18" charset="0"/>
                <a:cs typeface="Times New Roman" panose="02020603050405020304" pitchFamily="18" charset="0"/>
              </a:rPr>
              <a:t> </a:t>
            </a:r>
            <a:r>
              <a:rPr lang="en-US" altLang="en-US" sz="3225" dirty="0" err="1">
                <a:solidFill>
                  <a:schemeClr val="tx1"/>
                </a:solidFill>
                <a:latin typeface="Times New Roman" panose="02020603050405020304" pitchFamily="18" charset="0"/>
                <a:cs typeface="Times New Roman" panose="02020603050405020304" pitchFamily="18" charset="0"/>
              </a:rPr>
              <a:t>tác</a:t>
            </a:r>
            <a:r>
              <a:rPr lang="en-US" altLang="en-US" sz="3225" dirty="0">
                <a:solidFill>
                  <a:schemeClr val="tx1"/>
                </a:solidFill>
                <a:latin typeface="Times New Roman" panose="02020603050405020304" pitchFamily="18" charset="0"/>
                <a:cs typeface="Times New Roman" panose="02020603050405020304" pitchFamily="18" charset="0"/>
              </a:rPr>
              <a:t> </a:t>
            </a:r>
            <a:r>
              <a:rPr lang="en-US" altLang="en-US" sz="3225" dirty="0" err="1">
                <a:solidFill>
                  <a:schemeClr val="tx1"/>
                </a:solidFill>
                <a:latin typeface="Times New Roman" panose="02020603050405020304" pitchFamily="18" charset="0"/>
                <a:cs typeface="Times New Roman" panose="02020603050405020304" pitchFamily="18" charset="0"/>
              </a:rPr>
              <a:t>dụng</a:t>
            </a:r>
            <a:r>
              <a:rPr lang="en-US" altLang="en-US" sz="3225" dirty="0">
                <a:solidFill>
                  <a:schemeClr val="tx1"/>
                </a:solidFill>
                <a:latin typeface="Times New Roman" panose="02020603050405020304" pitchFamily="18" charset="0"/>
                <a:cs typeface="Times New Roman" panose="02020603050405020304" pitchFamily="18" charset="0"/>
              </a:rPr>
              <a:t> </a:t>
            </a:r>
            <a:r>
              <a:rPr lang="en-US" altLang="en-US" sz="3225" dirty="0" err="1">
                <a:solidFill>
                  <a:schemeClr val="tx1"/>
                </a:solidFill>
                <a:latin typeface="Times New Roman" panose="02020603050405020304" pitchFamily="18" charset="0"/>
                <a:cs typeface="Times New Roman" panose="02020603050405020304" pitchFamily="18" charset="0"/>
              </a:rPr>
              <a:t>phụ</a:t>
            </a:r>
            <a:r>
              <a:rPr lang="en-US" altLang="en-US" sz="3225" dirty="0">
                <a:solidFill>
                  <a:schemeClr val="tx1"/>
                </a:solidFill>
                <a:latin typeface="Times New Roman" panose="02020603050405020304" pitchFamily="18" charset="0"/>
                <a:cs typeface="Times New Roman" panose="02020603050405020304" pitchFamily="18" charset="0"/>
              </a:rPr>
              <a:t>.</a:t>
            </a:r>
            <a:br>
              <a:rPr lang="en-US" altLang="en-US" sz="3600" dirty="0">
                <a:solidFill>
                  <a:schemeClr val="tx1"/>
                </a:solidFill>
                <a:latin typeface="Times New Roman" panose="02020603050405020304" pitchFamily="18" charset="0"/>
                <a:cs typeface="Times New Roman" panose="02020603050405020304" pitchFamily="18" charset="0"/>
              </a:rPr>
            </a:br>
            <a:endParaRPr lang="en-US" altLang="en-US" sz="3600" dirty="0">
              <a:solidFill>
                <a:schemeClr val="tx1"/>
              </a:solidFill>
              <a:latin typeface="Times New Roman" panose="02020603050405020304" pitchFamily="18" charset="0"/>
              <a:cs typeface="Times New Roman" panose="02020603050405020304" pitchFamily="18" charset="0"/>
            </a:endParaRPr>
          </a:p>
        </p:txBody>
      </p:sp>
      <p:sp>
        <p:nvSpPr>
          <p:cNvPr id="2" name="AutoShape 2" descr="Những phím tắt hữu ích khi xem video trên YouTube"/>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lstStyle/>
          <a:p>
            <a:endParaRPr lang="en-US" sz="1350"/>
          </a:p>
        </p:txBody>
      </p:sp>
      <p:sp>
        <p:nvSpPr>
          <p:cNvPr id="3" name="Slide Number Placeholder 2"/>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0952">
                                            <p:txEl>
                                              <p:pRg st="0" end="0"/>
                                            </p:txEl>
                                          </p:spTgt>
                                        </p:tgtEl>
                                        <p:attrNameLst>
                                          <p:attrName>style.visibility</p:attrName>
                                        </p:attrNameLst>
                                      </p:cBhvr>
                                      <p:to>
                                        <p:strVal val="visible"/>
                                      </p:to>
                                    </p:set>
                                    <p:animEffect transition="in" filter="box(in)">
                                      <p:cBhvr>
                                        <p:cTn id="7" dur="500"/>
                                        <p:tgtEl>
                                          <p:spTgt spid="21095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10952">
                                            <p:txEl>
                                              <p:pRg st="1" end="1"/>
                                            </p:txEl>
                                          </p:spTgt>
                                        </p:tgtEl>
                                        <p:attrNameLst>
                                          <p:attrName>style.visibility</p:attrName>
                                        </p:attrNameLst>
                                      </p:cBhvr>
                                      <p:to>
                                        <p:strVal val="visible"/>
                                      </p:to>
                                    </p:set>
                                    <p:animEffect transition="in" filter="box(in)">
                                      <p:cBhvr>
                                        <p:cTn id="10" dur="500"/>
                                        <p:tgtEl>
                                          <p:spTgt spid="2109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inh trưởng ở thực vậ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1470" y="57150"/>
            <a:ext cx="4240530" cy="347472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1600200" y="3608070"/>
            <a:ext cx="6781800" cy="14678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lvl="0"/>
            <a:r>
              <a:rPr lang="en-CA" sz="2400" dirty="0" err="1">
                <a:solidFill>
                  <a:srgbClr val="FF0000"/>
                </a:solidFill>
                <a:latin typeface="Calibri" panose="020F0502020204030204" pitchFamily="34" charset="0"/>
                <a:cs typeface="Calibri" panose="020F0502020204030204" pitchFamily="34" charset="0"/>
              </a:rPr>
              <a:t>Từ</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lúc</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gieo</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hạt</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đến</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khi</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trưởng</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thành</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kích</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thước</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cũng</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như</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chiều</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cao</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cây</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đậu</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có</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sự</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thay</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đổi</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như</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thế</a:t>
            </a:r>
            <a:r>
              <a:rPr lang="en-CA" sz="2400" dirty="0">
                <a:solidFill>
                  <a:srgbClr val="FF0000"/>
                </a:solidFill>
                <a:latin typeface="Calibri" panose="020F0502020204030204" pitchFamily="34" charset="0"/>
                <a:cs typeface="Calibri" panose="020F0502020204030204" pitchFamily="34" charset="0"/>
              </a:rPr>
              <a:t> </a:t>
            </a:r>
            <a:r>
              <a:rPr lang="en-CA" sz="2400" dirty="0" err="1">
                <a:solidFill>
                  <a:srgbClr val="FF0000"/>
                </a:solidFill>
                <a:latin typeface="Calibri" panose="020F0502020204030204" pitchFamily="34" charset="0"/>
                <a:cs typeface="Calibri" panose="020F0502020204030204" pitchFamily="34" charset="0"/>
              </a:rPr>
              <a:t>nào</a:t>
            </a:r>
            <a:r>
              <a:rPr lang="en-CA" sz="2400" dirty="0">
                <a:solidFill>
                  <a:srgbClr val="FF0000"/>
                </a:solidFill>
                <a:latin typeface="Calibri" panose="020F0502020204030204" pitchFamily="34" charset="0"/>
                <a:cs typeface="Calibri" panose="020F0502020204030204" pitchFamily="34" charset="0"/>
              </a:rPr>
              <a:t>?</a:t>
            </a:r>
            <a:endParaRPr lang="en-CA" sz="2400" dirty="0">
              <a:solidFill>
                <a:srgbClr val="FF0000"/>
              </a:solidFill>
              <a:latin typeface="Calibri" panose="020F0502020204030204" pitchFamily="34" charset="0"/>
              <a:cs typeface="Calibri" panose="020F0502020204030204" pitchFamily="34" charset="0"/>
            </a:endParaRPr>
          </a:p>
        </p:txBody>
      </p:sp>
      <p:pic>
        <p:nvPicPr>
          <p:cNvPr id="3686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78740"/>
            <a:ext cx="4331335" cy="3429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1" descr="FIL212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43350"/>
            <a:ext cx="990600" cy="74295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1574800" y="3617306"/>
            <a:ext cx="6781800" cy="1467890"/>
          </a:xfrm>
          <a:prstGeom prst="ellipse">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lvl="0"/>
            <a:r>
              <a:rPr lang="en-CA" sz="3200" b="1" dirty="0">
                <a:gradFill>
                  <a:gsLst>
                    <a:gs pos="0">
                      <a:srgbClr val="14CD68"/>
                    </a:gs>
                    <a:gs pos="100000">
                      <a:srgbClr val="0B6E38"/>
                    </a:gs>
                  </a:gsLst>
                  <a:lin scaled="0"/>
                </a:gradFill>
                <a:latin typeface="Calibri" panose="020F0502020204030204" pitchFamily="34" charset="0"/>
                <a:cs typeface="Calibri" panose="020F0502020204030204" pitchFamily="34" charset="0"/>
              </a:rPr>
              <a:t>Sinh </a:t>
            </a:r>
            <a:r>
              <a:rPr lang="en-CA" sz="3200" b="1" dirty="0" err="1">
                <a:gradFill>
                  <a:gsLst>
                    <a:gs pos="0">
                      <a:srgbClr val="14CD68"/>
                    </a:gs>
                    <a:gs pos="100000">
                      <a:srgbClr val="0B6E38"/>
                    </a:gs>
                  </a:gsLst>
                  <a:lin scaled="0"/>
                </a:gradFill>
                <a:latin typeface="Calibri" panose="020F0502020204030204" pitchFamily="34" charset="0"/>
                <a:cs typeface="Calibri" panose="020F0502020204030204" pitchFamily="34" charset="0"/>
              </a:rPr>
              <a:t>trưởng</a:t>
            </a:r>
            <a:r>
              <a:rPr lang="en-CA" sz="3200" b="1" dirty="0">
                <a:gradFill>
                  <a:gsLst>
                    <a:gs pos="0">
                      <a:srgbClr val="14CD68"/>
                    </a:gs>
                    <a:gs pos="100000">
                      <a:srgbClr val="0B6E38"/>
                    </a:gs>
                  </a:gsLst>
                  <a:lin scaled="0"/>
                </a:gradFill>
                <a:latin typeface="Calibri" panose="020F0502020204030204" pitchFamily="34" charset="0"/>
                <a:cs typeface="Calibri" panose="020F0502020204030204" pitchFamily="34" charset="0"/>
              </a:rPr>
              <a:t> ở </a:t>
            </a:r>
            <a:r>
              <a:rPr lang="en-CA" sz="3200" b="1" dirty="0" err="1">
                <a:gradFill>
                  <a:gsLst>
                    <a:gs pos="0">
                      <a:srgbClr val="14CD68"/>
                    </a:gs>
                    <a:gs pos="100000">
                      <a:srgbClr val="0B6E38"/>
                    </a:gs>
                  </a:gsLst>
                  <a:lin scaled="0"/>
                </a:gradFill>
                <a:latin typeface="Calibri" panose="020F0502020204030204" pitchFamily="34" charset="0"/>
                <a:cs typeface="Calibri" panose="020F0502020204030204" pitchFamily="34" charset="0"/>
              </a:rPr>
              <a:t>sinh</a:t>
            </a:r>
            <a:r>
              <a:rPr lang="en-CA" sz="3200" b="1" dirty="0">
                <a:gradFill>
                  <a:gsLst>
                    <a:gs pos="0">
                      <a:srgbClr val="14CD68"/>
                    </a:gs>
                    <a:gs pos="100000">
                      <a:srgbClr val="0B6E38"/>
                    </a:gs>
                  </a:gsLst>
                  <a:lin scaled="0"/>
                </a:gradFill>
                <a:latin typeface="Calibri" panose="020F0502020204030204" pitchFamily="34" charset="0"/>
                <a:cs typeface="Calibri" panose="020F0502020204030204" pitchFamily="34" charset="0"/>
              </a:rPr>
              <a:t> </a:t>
            </a:r>
            <a:r>
              <a:rPr lang="en-CA" sz="3200" b="1" dirty="0" err="1">
                <a:gradFill>
                  <a:gsLst>
                    <a:gs pos="0">
                      <a:srgbClr val="14CD68"/>
                    </a:gs>
                    <a:gs pos="100000">
                      <a:srgbClr val="0B6E38"/>
                    </a:gs>
                  </a:gsLst>
                  <a:lin scaled="0"/>
                </a:gradFill>
                <a:latin typeface="Calibri" panose="020F0502020204030204" pitchFamily="34" charset="0"/>
                <a:cs typeface="Calibri" panose="020F0502020204030204" pitchFamily="34" charset="0"/>
              </a:rPr>
              <a:t>vật</a:t>
            </a:r>
            <a:r>
              <a:rPr lang="en-CA" sz="3200" b="1" dirty="0">
                <a:gradFill>
                  <a:gsLst>
                    <a:gs pos="0">
                      <a:srgbClr val="14CD68"/>
                    </a:gs>
                    <a:gs pos="100000">
                      <a:srgbClr val="0B6E38"/>
                    </a:gs>
                  </a:gsLst>
                  <a:lin scaled="0"/>
                </a:gradFill>
                <a:latin typeface="Calibri" panose="020F0502020204030204" pitchFamily="34" charset="0"/>
                <a:cs typeface="Calibri" panose="020F0502020204030204" pitchFamily="34" charset="0"/>
              </a:rPr>
              <a:t> </a:t>
            </a:r>
            <a:r>
              <a:rPr lang="en-CA" sz="3200" b="1" dirty="0" err="1">
                <a:gradFill>
                  <a:gsLst>
                    <a:gs pos="0">
                      <a:srgbClr val="14CD68"/>
                    </a:gs>
                    <a:gs pos="100000">
                      <a:srgbClr val="0B6E38"/>
                    </a:gs>
                  </a:gsLst>
                  <a:lin scaled="0"/>
                </a:gradFill>
                <a:latin typeface="Calibri" panose="020F0502020204030204" pitchFamily="34" charset="0"/>
                <a:cs typeface="Calibri" panose="020F0502020204030204" pitchFamily="34" charset="0"/>
              </a:rPr>
              <a:t>là</a:t>
            </a:r>
            <a:r>
              <a:rPr lang="en-CA" sz="3200" b="1" dirty="0">
                <a:gradFill>
                  <a:gsLst>
                    <a:gs pos="0">
                      <a:srgbClr val="14CD68"/>
                    </a:gs>
                    <a:gs pos="100000">
                      <a:srgbClr val="0B6E38"/>
                    </a:gs>
                  </a:gsLst>
                  <a:lin scaled="0"/>
                </a:gradFill>
                <a:latin typeface="Calibri" panose="020F0502020204030204" pitchFamily="34" charset="0"/>
                <a:cs typeface="Calibri" panose="020F0502020204030204" pitchFamily="34" charset="0"/>
              </a:rPr>
              <a:t> </a:t>
            </a:r>
            <a:r>
              <a:rPr lang="en-CA" sz="3200" b="1" dirty="0" err="1">
                <a:gradFill>
                  <a:gsLst>
                    <a:gs pos="0">
                      <a:srgbClr val="14CD68"/>
                    </a:gs>
                    <a:gs pos="100000">
                      <a:srgbClr val="0B6E38"/>
                    </a:gs>
                  </a:gsLst>
                  <a:lin scaled="0"/>
                </a:gradFill>
                <a:latin typeface="Calibri" panose="020F0502020204030204" pitchFamily="34" charset="0"/>
                <a:cs typeface="Calibri" panose="020F0502020204030204" pitchFamily="34" charset="0"/>
              </a:rPr>
              <a:t>gì</a:t>
            </a:r>
            <a:r>
              <a:rPr lang="en-CA" sz="3200" b="1" dirty="0">
                <a:gradFill>
                  <a:gsLst>
                    <a:gs pos="0">
                      <a:srgbClr val="14CD68"/>
                    </a:gs>
                    <a:gs pos="100000">
                      <a:srgbClr val="0B6E38"/>
                    </a:gs>
                  </a:gsLst>
                  <a:lin scaled="0"/>
                </a:gradFill>
                <a:latin typeface="Calibri" panose="020F0502020204030204" pitchFamily="34" charset="0"/>
                <a:cs typeface="Calibri" panose="020F0502020204030204" pitchFamily="34" charset="0"/>
              </a:rPr>
              <a:t>?</a:t>
            </a:r>
            <a:endParaRPr lang="en-CA" sz="3200" b="1" dirty="0">
              <a:gradFill>
                <a:gsLst>
                  <a:gs pos="0">
                    <a:srgbClr val="14CD68"/>
                  </a:gs>
                  <a:gs pos="100000">
                    <a:srgbClr val="0B6E38"/>
                  </a:gs>
                </a:gsLst>
                <a:lin scaled="0"/>
              </a:gra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3"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ChangeArrowheads="1"/>
          </p:cNvSpPr>
          <p:nvPr/>
        </p:nvSpPr>
        <p:spPr bwMode="auto">
          <a:xfrm>
            <a:off x="1547814" y="195263"/>
            <a:ext cx="7245350" cy="1362254"/>
          </a:xfrm>
          <a:prstGeom prst="flowChartTerminator">
            <a:avLst/>
          </a:prstGeom>
          <a:solidFill>
            <a:srgbClr val="EAEAEA"/>
          </a:solidFill>
          <a:ln w="9525">
            <a:solidFill>
              <a:schemeClr val="tx1"/>
            </a:solidFill>
            <a:miter lim="800000"/>
          </a:ln>
        </p:spPr>
        <p:txBody>
          <a:bodyPr wrap="none" lIns="91438" tIns="45719" rIns="91438" bIns="45719" anchor="ctr"/>
          <a:lstStyle/>
          <a:p>
            <a:endParaRPr lang="en-US" altLang="en-US" sz="1350"/>
          </a:p>
        </p:txBody>
      </p:sp>
      <p:sp>
        <p:nvSpPr>
          <p:cNvPr id="211971" name="Text Box 3"/>
          <p:cNvSpPr txBox="1">
            <a:spLocks noChangeArrowheads="1"/>
          </p:cNvSpPr>
          <p:nvPr/>
        </p:nvSpPr>
        <p:spPr bwMode="auto">
          <a:xfrm>
            <a:off x="1606551" y="276225"/>
            <a:ext cx="7127875" cy="101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spcBef>
                <a:spcPct val="50000"/>
              </a:spcBef>
            </a:pPr>
            <a:r>
              <a:rPr lang="en-US" altLang="en-US" sz="3000" b="1" dirty="0" err="1">
                <a:solidFill>
                  <a:srgbClr val="00B050"/>
                </a:solidFill>
                <a:latin typeface="Calibri" panose="020F0502020204030204" pitchFamily="34" charset="0"/>
                <a:cs typeface="Calibri" panose="020F0502020204030204" pitchFamily="34" charset="0"/>
              </a:rPr>
              <a:t>Hãy</a:t>
            </a:r>
            <a:r>
              <a:rPr lang="en-US" altLang="en-US" sz="3000" b="1" dirty="0">
                <a:solidFill>
                  <a:srgbClr val="00B050"/>
                </a:solidFill>
                <a:latin typeface="Calibri" panose="020F0502020204030204" pitchFamily="34" charset="0"/>
                <a:cs typeface="Calibri" panose="020F0502020204030204" pitchFamily="34" charset="0"/>
              </a:rPr>
              <a:t> </a:t>
            </a:r>
            <a:r>
              <a:rPr lang="en-US" altLang="en-US" sz="3000" b="1" dirty="0" err="1">
                <a:solidFill>
                  <a:srgbClr val="00B050"/>
                </a:solidFill>
                <a:latin typeface="Calibri" panose="020F0502020204030204" pitchFamily="34" charset="0"/>
                <a:cs typeface="Calibri" panose="020F0502020204030204" pitchFamily="34" charset="0"/>
              </a:rPr>
              <a:t>đề</a:t>
            </a:r>
            <a:r>
              <a:rPr lang="en-US" altLang="en-US" sz="3000" b="1" dirty="0">
                <a:solidFill>
                  <a:srgbClr val="00B050"/>
                </a:solidFill>
                <a:latin typeface="Calibri" panose="020F0502020204030204" pitchFamily="34" charset="0"/>
                <a:cs typeface="Calibri" panose="020F0502020204030204" pitchFamily="34" charset="0"/>
              </a:rPr>
              <a:t> </a:t>
            </a:r>
            <a:r>
              <a:rPr lang="en-US" altLang="en-US" sz="3000" b="1" dirty="0" err="1">
                <a:solidFill>
                  <a:srgbClr val="00B050"/>
                </a:solidFill>
                <a:latin typeface="Calibri" panose="020F0502020204030204" pitchFamily="34" charset="0"/>
                <a:cs typeface="Calibri" panose="020F0502020204030204" pitchFamily="34" charset="0"/>
              </a:rPr>
              <a:t>xuất</a:t>
            </a:r>
            <a:r>
              <a:rPr lang="en-US" altLang="en-US" sz="3000" b="1" dirty="0">
                <a:solidFill>
                  <a:srgbClr val="00B050"/>
                </a:solidFill>
                <a:latin typeface="Calibri" panose="020F0502020204030204" pitchFamily="34" charset="0"/>
                <a:cs typeface="Calibri" panose="020F0502020204030204" pitchFamily="34" charset="0"/>
              </a:rPr>
              <a:t> </a:t>
            </a:r>
            <a:r>
              <a:rPr lang="en-US" altLang="en-US" sz="3000" b="1" dirty="0" err="1">
                <a:solidFill>
                  <a:srgbClr val="00B050"/>
                </a:solidFill>
                <a:latin typeface="Calibri" panose="020F0502020204030204" pitchFamily="34" charset="0"/>
                <a:cs typeface="Calibri" panose="020F0502020204030204" pitchFamily="34" charset="0"/>
              </a:rPr>
              <a:t>các</a:t>
            </a:r>
            <a:r>
              <a:rPr lang="en-US" altLang="en-US" sz="3000" b="1" dirty="0">
                <a:solidFill>
                  <a:srgbClr val="00B050"/>
                </a:solidFill>
                <a:latin typeface="Calibri" panose="020F0502020204030204" pitchFamily="34" charset="0"/>
                <a:cs typeface="Calibri" panose="020F0502020204030204" pitchFamily="34" charset="0"/>
              </a:rPr>
              <a:t> </a:t>
            </a:r>
            <a:r>
              <a:rPr lang="en-US" altLang="en-US" sz="3000" b="1" dirty="0" err="1">
                <a:solidFill>
                  <a:srgbClr val="00B050"/>
                </a:solidFill>
                <a:latin typeface="Calibri" panose="020F0502020204030204" pitchFamily="34" charset="0"/>
                <a:cs typeface="Calibri" panose="020F0502020204030204" pitchFamily="34" charset="0"/>
              </a:rPr>
              <a:t>biện</a:t>
            </a:r>
            <a:r>
              <a:rPr lang="en-US" altLang="en-US" sz="3000" b="1" dirty="0">
                <a:solidFill>
                  <a:srgbClr val="00B050"/>
                </a:solidFill>
                <a:latin typeface="Calibri" panose="020F0502020204030204" pitchFamily="34" charset="0"/>
                <a:cs typeface="Calibri" panose="020F0502020204030204" pitchFamily="34" charset="0"/>
              </a:rPr>
              <a:t> </a:t>
            </a:r>
            <a:r>
              <a:rPr lang="en-US" altLang="en-US" sz="3000" b="1" dirty="0" err="1">
                <a:solidFill>
                  <a:srgbClr val="00B050"/>
                </a:solidFill>
                <a:latin typeface="Calibri" panose="020F0502020204030204" pitchFamily="34" charset="0"/>
                <a:cs typeface="Calibri" panose="020F0502020204030204" pitchFamily="34" charset="0"/>
              </a:rPr>
              <a:t>pháp</a:t>
            </a:r>
            <a:r>
              <a:rPr lang="en-US" altLang="en-US" sz="3000" b="1" dirty="0">
                <a:solidFill>
                  <a:srgbClr val="00B050"/>
                </a:solidFill>
                <a:latin typeface="Calibri" panose="020F0502020204030204" pitchFamily="34" charset="0"/>
                <a:cs typeface="Calibri" panose="020F0502020204030204" pitchFamily="34" charset="0"/>
              </a:rPr>
              <a:t> </a:t>
            </a:r>
            <a:r>
              <a:rPr lang="en-US" altLang="en-US" sz="3000" b="1" dirty="0" err="1">
                <a:solidFill>
                  <a:srgbClr val="00B050"/>
                </a:solidFill>
                <a:latin typeface="Calibri" panose="020F0502020204030204" pitchFamily="34" charset="0"/>
                <a:cs typeface="Calibri" panose="020F0502020204030204" pitchFamily="34" charset="0"/>
              </a:rPr>
              <a:t>sử</a:t>
            </a:r>
            <a:r>
              <a:rPr lang="en-US" altLang="en-US" sz="3000" b="1" dirty="0">
                <a:solidFill>
                  <a:srgbClr val="00B050"/>
                </a:solidFill>
                <a:latin typeface="Calibri" panose="020F0502020204030204" pitchFamily="34" charset="0"/>
                <a:cs typeface="Calibri" panose="020F0502020204030204" pitchFamily="34" charset="0"/>
              </a:rPr>
              <a:t> </a:t>
            </a:r>
            <a:r>
              <a:rPr lang="en-US" altLang="en-US" sz="3000" b="1" dirty="0" err="1">
                <a:solidFill>
                  <a:srgbClr val="00B050"/>
                </a:solidFill>
                <a:latin typeface="Calibri" panose="020F0502020204030204" pitchFamily="34" charset="0"/>
                <a:cs typeface="Calibri" panose="020F0502020204030204" pitchFamily="34" charset="0"/>
              </a:rPr>
              <a:t>dụng</a:t>
            </a:r>
            <a:r>
              <a:rPr lang="en-US" altLang="en-US" sz="3000" b="1" dirty="0">
                <a:solidFill>
                  <a:srgbClr val="00B050"/>
                </a:solidFill>
                <a:latin typeface="Calibri" panose="020F0502020204030204" pitchFamily="34" charset="0"/>
                <a:cs typeface="Calibri" panose="020F0502020204030204" pitchFamily="34" charset="0"/>
              </a:rPr>
              <a:t> </a:t>
            </a:r>
            <a:r>
              <a:rPr lang="en-US" altLang="en-US" sz="3000" b="1" dirty="0" err="1">
                <a:solidFill>
                  <a:srgbClr val="00B050"/>
                </a:solidFill>
                <a:latin typeface="Calibri" panose="020F0502020204030204" pitchFamily="34" charset="0"/>
                <a:cs typeface="Calibri" panose="020F0502020204030204" pitchFamily="34" charset="0"/>
              </a:rPr>
              <a:t>thuốc</a:t>
            </a:r>
            <a:r>
              <a:rPr lang="en-US" altLang="en-US" sz="3000" b="1" dirty="0">
                <a:solidFill>
                  <a:srgbClr val="00B050"/>
                </a:solidFill>
                <a:latin typeface="Calibri" panose="020F0502020204030204" pitchFamily="34" charset="0"/>
                <a:cs typeface="Calibri" panose="020F0502020204030204" pitchFamily="34" charset="0"/>
              </a:rPr>
              <a:t> </a:t>
            </a:r>
            <a:r>
              <a:rPr lang="en-US" altLang="en-US" sz="3000" b="1" dirty="0" err="1">
                <a:solidFill>
                  <a:srgbClr val="00B050"/>
                </a:solidFill>
                <a:latin typeface="Calibri" panose="020F0502020204030204" pitchFamily="34" charset="0"/>
                <a:cs typeface="Calibri" panose="020F0502020204030204" pitchFamily="34" charset="0"/>
              </a:rPr>
              <a:t>kháng</a:t>
            </a:r>
            <a:r>
              <a:rPr lang="en-US" altLang="en-US" sz="3000" b="1" dirty="0">
                <a:solidFill>
                  <a:srgbClr val="00B050"/>
                </a:solidFill>
                <a:latin typeface="Calibri" panose="020F0502020204030204" pitchFamily="34" charset="0"/>
                <a:cs typeface="Calibri" panose="020F0502020204030204" pitchFamily="34" charset="0"/>
              </a:rPr>
              <a:t> </a:t>
            </a:r>
            <a:r>
              <a:rPr lang="en-US" altLang="en-US" sz="3000" b="1" dirty="0" err="1">
                <a:solidFill>
                  <a:srgbClr val="00B050"/>
                </a:solidFill>
                <a:latin typeface="Calibri" panose="020F0502020204030204" pitchFamily="34" charset="0"/>
                <a:cs typeface="Calibri" panose="020F0502020204030204" pitchFamily="34" charset="0"/>
              </a:rPr>
              <a:t>sinh</a:t>
            </a:r>
            <a:r>
              <a:rPr lang="en-US" altLang="en-US" sz="3000" b="1" dirty="0">
                <a:solidFill>
                  <a:srgbClr val="00B050"/>
                </a:solidFill>
                <a:latin typeface="Calibri" panose="020F0502020204030204" pitchFamily="34" charset="0"/>
                <a:cs typeface="Calibri" panose="020F0502020204030204" pitchFamily="34" charset="0"/>
              </a:rPr>
              <a:t> </a:t>
            </a:r>
            <a:r>
              <a:rPr lang="en-US" altLang="en-US" sz="3000" b="1" dirty="0" err="1">
                <a:solidFill>
                  <a:srgbClr val="00B050"/>
                </a:solidFill>
                <a:latin typeface="Calibri" panose="020F0502020204030204" pitchFamily="34" charset="0"/>
                <a:cs typeface="Calibri" panose="020F0502020204030204" pitchFamily="34" charset="0"/>
              </a:rPr>
              <a:t>hợp</a:t>
            </a:r>
            <a:r>
              <a:rPr lang="en-US" altLang="en-US" sz="3000" b="1" dirty="0">
                <a:solidFill>
                  <a:srgbClr val="00B050"/>
                </a:solidFill>
                <a:latin typeface="Calibri" panose="020F0502020204030204" pitchFamily="34" charset="0"/>
                <a:cs typeface="Calibri" panose="020F0502020204030204" pitchFamily="34" charset="0"/>
              </a:rPr>
              <a:t> </a:t>
            </a:r>
            <a:r>
              <a:rPr lang="en-US" altLang="en-US" sz="3000" b="1" dirty="0" err="1">
                <a:solidFill>
                  <a:srgbClr val="00B050"/>
                </a:solidFill>
                <a:latin typeface="Calibri" panose="020F0502020204030204" pitchFamily="34" charset="0"/>
                <a:cs typeface="Calibri" panose="020F0502020204030204" pitchFamily="34" charset="0"/>
              </a:rPr>
              <a:t>lí</a:t>
            </a:r>
            <a:endParaRPr lang="en-US" altLang="en-US" sz="3000" b="1" dirty="0" err="1">
              <a:solidFill>
                <a:srgbClr val="00B050"/>
              </a:solidFill>
              <a:latin typeface="Calibri" panose="020F0502020204030204" pitchFamily="34" charset="0"/>
              <a:cs typeface="Calibri" panose="020F0502020204030204" pitchFamily="34" charset="0"/>
            </a:endParaRPr>
          </a:p>
        </p:txBody>
      </p:sp>
      <p:sp>
        <p:nvSpPr>
          <p:cNvPr id="35844" name="Text Box 5"/>
          <p:cNvSpPr txBox="1">
            <a:spLocks noChangeArrowheads="1"/>
          </p:cNvSpPr>
          <p:nvPr/>
        </p:nvSpPr>
        <p:spPr bwMode="auto">
          <a:xfrm>
            <a:off x="619159" y="333439"/>
            <a:ext cx="1296988" cy="144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spcBef>
                <a:spcPct val="50000"/>
              </a:spcBef>
            </a:pPr>
            <a:r>
              <a:rPr lang="en-US" altLang="en-US" sz="8775" dirty="0">
                <a:solidFill>
                  <a:srgbClr val="FF3300"/>
                </a:solidFill>
                <a:latin typeface="VNI-Cooper"/>
              </a:rPr>
              <a:t>?</a:t>
            </a:r>
            <a:endParaRPr lang="en-US" altLang="en-US" sz="8775" dirty="0">
              <a:solidFill>
                <a:srgbClr val="FF3300"/>
              </a:solidFill>
              <a:latin typeface="VNI-Cooper"/>
            </a:endParaRPr>
          </a:p>
        </p:txBody>
      </p:sp>
      <p:sp>
        <p:nvSpPr>
          <p:cNvPr id="211974" name="Text Box 6"/>
          <p:cNvSpPr txBox="1">
            <a:spLocks noChangeArrowheads="1"/>
          </p:cNvSpPr>
          <p:nvPr/>
        </p:nvSpPr>
        <p:spPr bwMode="auto">
          <a:xfrm>
            <a:off x="264319" y="1780168"/>
            <a:ext cx="8528845" cy="2675255"/>
          </a:xfrm>
          <a:prstGeom prst="rect">
            <a:avLst/>
          </a:prstGeom>
          <a:noFill/>
          <a:ln w="9525">
            <a:solidFill>
              <a:srgbClr val="7030A0"/>
            </a:solidFill>
            <a:miter lim="800000"/>
          </a:ln>
          <a:extLst>
            <a:ext uri="{909E8E84-426E-40DD-AFC4-6F175D3DCCD1}">
              <a14:hiddenFill xmlns:a14="http://schemas.microsoft.com/office/drawing/2010/main">
                <a:solidFill>
                  <a:srgbClr val="FFFFFF"/>
                </a:solidFill>
              </a14:hiddenFill>
            </a:ext>
          </a:extLst>
        </p:spPr>
        <p:txBody>
          <a:bodyPr wrap="square" lIns="91438" tIns="45719" rIns="91438" bIns="45719">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just"/>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Chỉ</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dùng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kháng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sinh</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khi</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có</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chỉ</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định</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của</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bác</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sĩ</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điều</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trị</a:t>
            </a:r>
            <a:r>
              <a:rPr lang="en-US" altLang="en-US" sz="2800" dirty="0">
                <a:solidFill>
                  <a:schemeClr val="tx1"/>
                </a:solidFill>
                <a:latin typeface="Calibri" panose="020F0502020204030204" pitchFamily="34" charset="0"/>
                <a:cs typeface="Calibri" panose="020F0502020204030204" pitchFamily="34" charset="0"/>
              </a:rPr>
              <a:t>.</a:t>
            </a:r>
            <a:endParaRPr lang="en-US" altLang="en-US" sz="2800" dirty="0">
              <a:solidFill>
                <a:schemeClr val="tx1"/>
              </a:solidFill>
              <a:latin typeface="Calibri" panose="020F0502020204030204" pitchFamily="34" charset="0"/>
              <a:cs typeface="Calibri" panose="020F0502020204030204" pitchFamily="34" charset="0"/>
            </a:endParaRPr>
          </a:p>
          <a:p>
            <a:pPr algn="just"/>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Dùng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kháng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sinh</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đúng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để</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đảm</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bảo</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hiệu</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quả</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của</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thuốc</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phải</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đảm</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bảo</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quy</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tắc</a:t>
            </a:r>
            <a:r>
              <a:rPr lang="en-US" altLang="en-US" sz="2800" dirty="0">
                <a:solidFill>
                  <a:schemeClr val="tx1"/>
                </a:solidFill>
                <a:latin typeface="Calibri" panose="020F0502020204030204" pitchFamily="34" charset="0"/>
                <a:cs typeface="Calibri" panose="020F0502020204030204" pitchFamily="34" charset="0"/>
              </a:rPr>
              <a:t> 4Đ: </a:t>
            </a:r>
            <a:r>
              <a:rPr lang="en-US" altLang="en-US" sz="2800" dirty="0" err="1">
                <a:solidFill>
                  <a:schemeClr val="tx1"/>
                </a:solidFill>
                <a:latin typeface="Calibri" panose="020F0502020204030204" pitchFamily="34" charset="0"/>
                <a:cs typeface="Calibri" panose="020F0502020204030204" pitchFamily="34" charset="0"/>
              </a:rPr>
              <a:t>Đúng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kháng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sinh</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Đúng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liều</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dùng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Đúng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đường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dùng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Đúng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thời</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gian</a:t>
            </a:r>
            <a:r>
              <a:rPr lang="en-US" altLang="en-US" sz="2800" dirty="0">
                <a:solidFill>
                  <a:schemeClr val="tx1"/>
                </a:solidFill>
                <a:latin typeface="Calibri" panose="020F0502020204030204" pitchFamily="34" charset="0"/>
                <a:cs typeface="Calibri" panose="020F0502020204030204" pitchFamily="34" charset="0"/>
              </a:rPr>
              <a:t>.</a:t>
            </a:r>
            <a:endParaRPr lang="en-US" altLang="en-US" sz="2800" dirty="0">
              <a:solidFill>
                <a:schemeClr val="tx1"/>
              </a:solidFill>
              <a:latin typeface="Calibri" panose="020F0502020204030204" pitchFamily="34" charset="0"/>
              <a:cs typeface="Calibri" panose="020F0502020204030204" pitchFamily="34" charset="0"/>
            </a:endParaRPr>
          </a:p>
          <a:p>
            <a:pPr algn="just"/>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Không</a:t>
            </a:r>
            <a:r>
              <a:rPr lang="en-US" altLang="en-US" sz="2800" dirty="0">
                <a:solidFill>
                  <a:schemeClr val="tx1"/>
                </a:solidFill>
                <a:latin typeface="Calibri" panose="020F0502020204030204" pitchFamily="34" charset="0"/>
                <a:cs typeface="Calibri" panose="020F0502020204030204" pitchFamily="34" charset="0"/>
              </a:rPr>
              <a:t> chia </a:t>
            </a:r>
            <a:r>
              <a:rPr lang="en-US" altLang="en-US" sz="2800" dirty="0" err="1">
                <a:solidFill>
                  <a:schemeClr val="tx1"/>
                </a:solidFill>
                <a:latin typeface="Calibri" panose="020F0502020204030204" pitchFamily="34" charset="0"/>
                <a:cs typeface="Calibri" panose="020F0502020204030204" pitchFamily="34" charset="0"/>
              </a:rPr>
              <a:t>sẻ</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thuốc</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kháng</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sinh</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với</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người</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thân</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hoặc</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bạn</a:t>
            </a:r>
            <a:r>
              <a:rPr lang="en-US" altLang="en-US" sz="2800" dirty="0">
                <a:solidFill>
                  <a:schemeClr val="tx1"/>
                </a:solidFill>
                <a:latin typeface="Calibri" panose="020F0502020204030204" pitchFamily="34" charset="0"/>
                <a:cs typeface="Calibri" panose="020F0502020204030204" pitchFamily="34" charset="0"/>
              </a:rPr>
              <a:t> </a:t>
            </a:r>
            <a:r>
              <a:rPr lang="en-US" altLang="en-US" sz="2800" dirty="0" err="1">
                <a:solidFill>
                  <a:schemeClr val="tx1"/>
                </a:solidFill>
                <a:latin typeface="Calibri" panose="020F0502020204030204" pitchFamily="34" charset="0"/>
                <a:cs typeface="Calibri" panose="020F0502020204030204" pitchFamily="34" charset="0"/>
              </a:rPr>
              <a:t>bè</a:t>
            </a:r>
            <a:r>
              <a:rPr lang="en-US" altLang="en-US" sz="2800" dirty="0">
                <a:solidFill>
                  <a:schemeClr val="tx1"/>
                </a:solidFill>
                <a:latin typeface="Calibri" panose="020F0502020204030204" pitchFamily="34" charset="0"/>
                <a:cs typeface="Calibri" panose="020F0502020204030204" pitchFamily="34" charset="0"/>
              </a:rPr>
              <a:t>.</a:t>
            </a:r>
            <a:endParaRPr lang="en-US" altLang="en-US" sz="2800" dirty="0">
              <a:solidFill>
                <a:schemeClr val="tx1"/>
              </a:solidFill>
              <a:latin typeface="Calibri" panose="020F0502020204030204" pitchFamily="34" charset="0"/>
              <a:cs typeface="Calibri" panose="020F0502020204030204" pitchFamily="34" charset="0"/>
            </a:endParaRPr>
          </a:p>
        </p:txBody>
      </p:sp>
      <p:pic>
        <p:nvPicPr>
          <p:cNvPr id="35846" name="Picture 4" descr="th_b6c6cb69"/>
          <p:cNvPicPr>
            <a:picLocks noChangeAspect="1" noChangeArrowheads="1" noCrop="1"/>
          </p:cNvPicPr>
          <p:nvPr/>
        </p:nvPicPr>
        <p:blipFill>
          <a:blip r:embed="rId1"/>
          <a:srcRect/>
          <a:stretch>
            <a:fillRect/>
          </a:stretch>
        </p:blipFill>
        <p:spPr bwMode="auto">
          <a:xfrm>
            <a:off x="-57150" y="84536"/>
            <a:ext cx="1066800" cy="620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1974"/>
                                        </p:tgtEl>
                                        <p:attrNameLst>
                                          <p:attrName>style.visibility</p:attrName>
                                        </p:attrNameLst>
                                      </p:cBhvr>
                                      <p:to>
                                        <p:strVal val="visible"/>
                                      </p:to>
                                    </p:set>
                                    <p:animEffect transition="in" filter="barn(inVertical)">
                                      <p:cBhvr>
                                        <p:cTn id="7" dur="500"/>
                                        <p:tgtEl>
                                          <p:spTgt spid="211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4" grpId="0" bldLvl="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009_october_calendar_0910jij"/>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21556" y="-4763"/>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4902994" y="141686"/>
            <a:ext cx="2983706" cy="11310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p:txBody>
      </p:sp>
      <p:sp>
        <p:nvSpPr>
          <p:cNvPr id="4100" name="Text Box 3"/>
          <p:cNvSpPr txBox="1">
            <a:spLocks noChangeArrowheads="1"/>
          </p:cNvSpPr>
          <p:nvPr/>
        </p:nvSpPr>
        <p:spPr bwMode="auto">
          <a:xfrm>
            <a:off x="1371600" y="685801"/>
            <a:ext cx="6515100" cy="600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3300" b="1" dirty="0">
                <a:solidFill>
                  <a:srgbClr val="800080"/>
                </a:solidFill>
                <a:latin typeface="Times New Roman" panose="02020603050405020304" pitchFamily="18" charset="0"/>
              </a:rPr>
              <a:t>LUYỆN TẬP</a:t>
            </a:r>
            <a:endParaRPr lang="en-US" altLang="en-US" sz="3300" b="1" dirty="0">
              <a:solidFill>
                <a:srgbClr val="80008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descr="Copy of post-60-1057579325"/>
          <p:cNvSpPr txBox="1">
            <a:spLocks noChangeArrowheads="1"/>
          </p:cNvSpPr>
          <p:nvPr/>
        </p:nvSpPr>
        <p:spPr bwMode="auto">
          <a:xfrm>
            <a:off x="228600" y="362077"/>
            <a:ext cx="8686800" cy="1383665"/>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800" b="1" dirty="0" err="1">
                <a:gradFill>
                  <a:gsLst>
                    <a:gs pos="0">
                      <a:srgbClr val="007BD3"/>
                    </a:gs>
                    <a:gs pos="100000">
                      <a:srgbClr val="034373"/>
                    </a:gs>
                  </a:gsLst>
                  <a:lin scaled="0"/>
                </a:gradFill>
                <a:latin typeface="Calibri" panose="020F0502020204030204" pitchFamily="34" charset="0"/>
                <a:cs typeface="Calibri" panose="020F0502020204030204" pitchFamily="34" charset="0"/>
              </a:rPr>
              <a:t>Câu</a:t>
            </a:r>
            <a:r>
              <a:rPr lang="en-US" sz="2800" b="1" dirty="0">
                <a:gradFill>
                  <a:gsLst>
                    <a:gs pos="0">
                      <a:srgbClr val="007BD3"/>
                    </a:gs>
                    <a:gs pos="100000">
                      <a:srgbClr val="034373"/>
                    </a:gs>
                  </a:gsLst>
                  <a:lin scaled="0"/>
                </a:gradFill>
                <a:latin typeface="Calibri" panose="020F0502020204030204" pitchFamily="34" charset="0"/>
                <a:cs typeface="Calibri" panose="020F0502020204030204" pitchFamily="34" charset="0"/>
              </a:rPr>
              <a:t> 1: </a:t>
            </a:r>
            <a:r>
              <a:rPr lang="vi-VN" sz="2800" b="1" dirty="0">
                <a:gradFill>
                  <a:gsLst>
                    <a:gs pos="0">
                      <a:srgbClr val="007BD3"/>
                    </a:gs>
                    <a:gs pos="100000">
                      <a:srgbClr val="034373"/>
                    </a:gs>
                  </a:gsLst>
                  <a:lin scaled="0"/>
                </a:gradFill>
                <a:latin typeface="Calibri" panose="020F0502020204030204" pitchFamily="34" charset="0"/>
                <a:cs typeface="Calibri" panose="020F0502020204030204" pitchFamily="34" charset="0"/>
              </a:rPr>
              <a:t>Trong sữa chua hầu như không có vi sinh vật gây bệnh. Yếu tố nào sau đây đã ức chế sự phát triển của vi sinh vật gây bệnh trong trường hợp này?</a:t>
            </a:r>
            <a:endParaRPr lang="vi-VN" sz="2800" b="1"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p:txBody>
      </p:sp>
      <p:sp>
        <p:nvSpPr>
          <p:cNvPr id="60420" name="Text Box 4" descr="Copy of post-60-1057579325"/>
          <p:cNvSpPr txBox="1">
            <a:spLocks noChangeArrowheads="1"/>
          </p:cNvSpPr>
          <p:nvPr/>
        </p:nvSpPr>
        <p:spPr bwMode="auto">
          <a:xfrm>
            <a:off x="1600200" y="2114551"/>
            <a:ext cx="7543800" cy="521970"/>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err="1">
                <a:latin typeface="Calibri" panose="020F0502020204030204" pitchFamily="34" charset="0"/>
                <a:cs typeface="Calibri" panose="020F0502020204030204" pitchFamily="34" charset="0"/>
              </a:rPr>
              <a:t>Độ</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pH.</a:t>
            </a:r>
            <a:endParaRPr lang="en-US" sz="2800" dirty="0">
              <a:latin typeface="Calibri" panose="020F0502020204030204" pitchFamily="34" charset="0"/>
              <a:cs typeface="Calibri" panose="020F0502020204030204" pitchFamily="34" charset="0"/>
            </a:endParaRPr>
          </a:p>
        </p:txBody>
      </p:sp>
      <p:sp>
        <p:nvSpPr>
          <p:cNvPr id="60421" name="Text Box 5" descr="Copy of post-60-1057579325"/>
          <p:cNvSpPr txBox="1">
            <a:spLocks noChangeArrowheads="1"/>
          </p:cNvSpPr>
          <p:nvPr/>
        </p:nvSpPr>
        <p:spPr bwMode="auto">
          <a:xfrm>
            <a:off x="1600200" y="2800351"/>
            <a:ext cx="5029200" cy="521970"/>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err="1">
                <a:latin typeface="Calibri" panose="020F0502020204030204" pitchFamily="34" charset="0"/>
                <a:cs typeface="Calibri" panose="020F0502020204030204" pitchFamily="34" charset="0"/>
              </a:rPr>
              <a:t>Độ</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ẩm</a:t>
            </a:r>
            <a:r>
              <a:rPr lang="en-US" sz="28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60422" name="Text Box 6" descr="Copy of post-60-1057579325"/>
          <p:cNvSpPr txBox="1">
            <a:spLocks noChangeArrowheads="1"/>
          </p:cNvSpPr>
          <p:nvPr/>
        </p:nvSpPr>
        <p:spPr bwMode="auto">
          <a:xfrm>
            <a:off x="1600200" y="3543301"/>
            <a:ext cx="6172200" cy="521970"/>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err="1">
                <a:latin typeface="Calibri" panose="020F0502020204030204" pitchFamily="34" charset="0"/>
                <a:cs typeface="Calibri" panose="020F0502020204030204" pitchFamily="34" charset="0"/>
              </a:rPr>
              <a:t>Nhiệt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độ</a:t>
            </a:r>
            <a:r>
              <a:rPr lang="en-US" sz="28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60423" name="Text Box 7" descr="Copy of post-60-1057579325"/>
          <p:cNvSpPr txBox="1">
            <a:spLocks noChangeArrowheads="1"/>
          </p:cNvSpPr>
          <p:nvPr/>
        </p:nvSpPr>
        <p:spPr bwMode="auto">
          <a:xfrm>
            <a:off x="1676400" y="4400551"/>
            <a:ext cx="7467600" cy="521970"/>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err="1">
                <a:latin typeface="Calibri" panose="020F0502020204030204" pitchFamily="34" charset="0"/>
                <a:cs typeface="Calibri" panose="020F0502020204030204" pitchFamily="34" charset="0"/>
              </a:rPr>
              <a:t>Ánh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sáng</a:t>
            </a:r>
            <a:r>
              <a:rPr lang="en-US" sz="2100" dirty="0"/>
              <a:t>.</a:t>
            </a:r>
            <a:endParaRPr lang="en-US" sz="2100" baseline="-25000" dirty="0"/>
          </a:p>
        </p:txBody>
      </p:sp>
      <p:sp>
        <p:nvSpPr>
          <p:cNvPr id="60425" name="Oval 9">
            <a:hlinkClick r:id="rId2" action="ppaction://hlinksldjump"/>
          </p:cNvPr>
          <p:cNvSpPr>
            <a:spLocks noChangeArrowheads="1"/>
          </p:cNvSpPr>
          <p:nvPr/>
        </p:nvSpPr>
        <p:spPr bwMode="auto">
          <a:xfrm>
            <a:off x="304800" y="3600450"/>
            <a:ext cx="1143000" cy="457200"/>
          </a:xfrm>
          <a:prstGeom prst="ellipse">
            <a:avLst/>
          </a:prstGeom>
          <a:solidFill>
            <a:srgbClr val="00CCFF"/>
          </a:solidFill>
          <a:ln w="9525">
            <a:round/>
          </a:ln>
          <a:effectLst/>
          <a:scene3d>
            <a:camera prst="legacyPerspectiveTop"/>
            <a:lightRig rig="legacyFlat3" dir="b"/>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a:r>
              <a:rPr lang="en-US"/>
              <a:t>C</a:t>
            </a:r>
            <a:endParaRPr lang="en-US"/>
          </a:p>
        </p:txBody>
      </p:sp>
      <p:sp>
        <p:nvSpPr>
          <p:cNvPr id="60426" name="Oval 10">
            <a:hlinkClick r:id="" action="ppaction://noaction"/>
          </p:cNvPr>
          <p:cNvSpPr>
            <a:spLocks noChangeArrowheads="1"/>
          </p:cNvSpPr>
          <p:nvPr/>
        </p:nvSpPr>
        <p:spPr bwMode="auto">
          <a:xfrm>
            <a:off x="304800" y="4400550"/>
            <a:ext cx="1143000" cy="457200"/>
          </a:xfrm>
          <a:prstGeom prst="ellipse">
            <a:avLst/>
          </a:prstGeom>
          <a:solidFill>
            <a:srgbClr val="00CCFF"/>
          </a:solidFill>
          <a:ln w="9525">
            <a:round/>
          </a:ln>
          <a:effectLst/>
          <a:scene3d>
            <a:camera prst="legacyPerspectiveTop"/>
            <a:lightRig rig="legacyFlat3" dir="b"/>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a:r>
              <a:rPr lang="en-US"/>
              <a:t>D</a:t>
            </a:r>
            <a:endParaRPr lang="en-US"/>
          </a:p>
        </p:txBody>
      </p:sp>
      <p:sp>
        <p:nvSpPr>
          <p:cNvPr id="60427" name="Oval 11">
            <a:hlinkClick r:id="rId2" action="ppaction://hlinksldjump"/>
          </p:cNvPr>
          <p:cNvSpPr>
            <a:spLocks noChangeArrowheads="1"/>
          </p:cNvSpPr>
          <p:nvPr/>
        </p:nvSpPr>
        <p:spPr bwMode="auto">
          <a:xfrm>
            <a:off x="304800" y="2857500"/>
            <a:ext cx="1143000" cy="457200"/>
          </a:xfrm>
          <a:prstGeom prst="ellipse">
            <a:avLst/>
          </a:prstGeom>
          <a:solidFill>
            <a:srgbClr val="00CCFF"/>
          </a:solidFill>
          <a:ln w="9525">
            <a:round/>
          </a:ln>
          <a:effectLst/>
          <a:scene3d>
            <a:camera prst="legacyPerspectiveTop"/>
            <a:lightRig rig="legacyFlat3" dir="b"/>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a:r>
              <a:rPr lang="en-US"/>
              <a:t>B</a:t>
            </a:r>
            <a:endParaRPr lang="en-US"/>
          </a:p>
        </p:txBody>
      </p:sp>
      <p:sp>
        <p:nvSpPr>
          <p:cNvPr id="60428" name="Oval 12">
            <a:hlinkClick r:id="rId2" action="ppaction://hlinksldjump"/>
          </p:cNvPr>
          <p:cNvSpPr>
            <a:spLocks noChangeArrowheads="1"/>
          </p:cNvSpPr>
          <p:nvPr/>
        </p:nvSpPr>
        <p:spPr bwMode="auto">
          <a:xfrm>
            <a:off x="304800" y="2171700"/>
            <a:ext cx="1143000" cy="457200"/>
          </a:xfrm>
          <a:prstGeom prst="ellipse">
            <a:avLst/>
          </a:prstGeom>
          <a:solidFill>
            <a:srgbClr val="00CCFF"/>
          </a:solidFill>
          <a:ln w="9525">
            <a:round/>
          </a:ln>
          <a:effectLst/>
          <a:scene3d>
            <a:camera prst="legacyPerspectiveTop"/>
            <a:lightRig rig="legacyFlat3" dir="b"/>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a:r>
              <a:rPr lang="en-US"/>
              <a:t>A</a:t>
            </a:r>
            <a:endParaRPr lang="en-US"/>
          </a:p>
        </p:txBody>
      </p:sp>
      <p:sp>
        <p:nvSpPr>
          <p:cNvPr id="60429" name="Oval 13"/>
          <p:cNvSpPr>
            <a:spLocks noChangeArrowheads="1"/>
          </p:cNvSpPr>
          <p:nvPr/>
        </p:nvSpPr>
        <p:spPr bwMode="auto">
          <a:xfrm>
            <a:off x="228601" y="2000251"/>
            <a:ext cx="1223963" cy="702469"/>
          </a:xfrm>
          <a:prstGeom prst="ellipse">
            <a:avLst/>
          </a:prstGeom>
          <a:solidFill>
            <a:srgbClr val="FF33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100">
                <a:solidFill>
                  <a:schemeClr val="bg2"/>
                </a:solidFill>
                <a:latin typeface="Times New Roman" panose="02020603050405020304" pitchFamily="18" charset="0"/>
              </a:rPr>
              <a:t>A</a:t>
            </a:r>
            <a:endParaRPr lang="en-US" sz="2100">
              <a:solidFill>
                <a:schemeClr val="bg2"/>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ox(in)">
                                      <p:cBhvr>
                                        <p:cTn id="7" dur="2000"/>
                                        <p:tgtEl>
                                          <p:spTgt spid="6041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0420"/>
                                        </p:tgtEl>
                                        <p:attrNameLst>
                                          <p:attrName>style.visibility</p:attrName>
                                        </p:attrNameLst>
                                      </p:cBhvr>
                                      <p:to>
                                        <p:strVal val="visible"/>
                                      </p:to>
                                    </p:set>
                                    <p:animEffect transition="in" filter="box(in)">
                                      <p:cBhvr>
                                        <p:cTn id="10" dur="2000"/>
                                        <p:tgtEl>
                                          <p:spTgt spid="6042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0428"/>
                                        </p:tgtEl>
                                        <p:attrNameLst>
                                          <p:attrName>style.visibility</p:attrName>
                                        </p:attrNameLst>
                                      </p:cBhvr>
                                      <p:to>
                                        <p:strVal val="visible"/>
                                      </p:to>
                                    </p:set>
                                    <p:animEffect transition="in" filter="box(in)">
                                      <p:cBhvr>
                                        <p:cTn id="13" dur="2000"/>
                                        <p:tgtEl>
                                          <p:spTgt spid="6042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0427"/>
                                        </p:tgtEl>
                                        <p:attrNameLst>
                                          <p:attrName>style.visibility</p:attrName>
                                        </p:attrNameLst>
                                      </p:cBhvr>
                                      <p:to>
                                        <p:strVal val="visible"/>
                                      </p:to>
                                    </p:set>
                                    <p:animEffect transition="in" filter="box(in)">
                                      <p:cBhvr>
                                        <p:cTn id="16" dur="2000"/>
                                        <p:tgtEl>
                                          <p:spTgt spid="6042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0421"/>
                                        </p:tgtEl>
                                        <p:attrNameLst>
                                          <p:attrName>style.visibility</p:attrName>
                                        </p:attrNameLst>
                                      </p:cBhvr>
                                      <p:to>
                                        <p:strVal val="visible"/>
                                      </p:to>
                                    </p:set>
                                    <p:animEffect transition="in" filter="box(in)">
                                      <p:cBhvr>
                                        <p:cTn id="19" dur="2000"/>
                                        <p:tgtEl>
                                          <p:spTgt spid="6042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0422"/>
                                        </p:tgtEl>
                                        <p:attrNameLst>
                                          <p:attrName>style.visibility</p:attrName>
                                        </p:attrNameLst>
                                      </p:cBhvr>
                                      <p:to>
                                        <p:strVal val="visible"/>
                                      </p:to>
                                    </p:set>
                                    <p:animEffect transition="in" filter="box(in)">
                                      <p:cBhvr>
                                        <p:cTn id="22" dur="2000"/>
                                        <p:tgtEl>
                                          <p:spTgt spid="6042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0425"/>
                                        </p:tgtEl>
                                        <p:attrNameLst>
                                          <p:attrName>style.visibility</p:attrName>
                                        </p:attrNameLst>
                                      </p:cBhvr>
                                      <p:to>
                                        <p:strVal val="visible"/>
                                      </p:to>
                                    </p:set>
                                    <p:animEffect transition="in" filter="box(in)">
                                      <p:cBhvr>
                                        <p:cTn id="25" dur="2000"/>
                                        <p:tgtEl>
                                          <p:spTgt spid="60425"/>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0426"/>
                                        </p:tgtEl>
                                        <p:attrNameLst>
                                          <p:attrName>style.visibility</p:attrName>
                                        </p:attrNameLst>
                                      </p:cBhvr>
                                      <p:to>
                                        <p:strVal val="visible"/>
                                      </p:to>
                                    </p:set>
                                    <p:animEffect transition="in" filter="box(in)">
                                      <p:cBhvr>
                                        <p:cTn id="28" dur="2000"/>
                                        <p:tgtEl>
                                          <p:spTgt spid="6042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0423"/>
                                        </p:tgtEl>
                                        <p:attrNameLst>
                                          <p:attrName>style.visibility</p:attrName>
                                        </p:attrNameLst>
                                      </p:cBhvr>
                                      <p:to>
                                        <p:strVal val="visible"/>
                                      </p:to>
                                    </p:set>
                                    <p:animEffect transition="in" filter="box(in)">
                                      <p:cBhvr>
                                        <p:cTn id="31" dur="2000"/>
                                        <p:tgtEl>
                                          <p:spTgt spid="60423"/>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60429"/>
                                        </p:tgtEl>
                                        <p:attrNameLst>
                                          <p:attrName>style.visibility</p:attrName>
                                        </p:attrNameLst>
                                      </p:cBhvr>
                                      <p:to>
                                        <p:strVal val="visible"/>
                                      </p:to>
                                    </p:set>
                                    <p:animEffect transition="in" filter="fade">
                                      <p:cBhvr>
                                        <p:cTn id="36" dur="1000"/>
                                        <p:tgtEl>
                                          <p:spTgt spid="60429"/>
                                        </p:tgtEl>
                                      </p:cBhvr>
                                    </p:animEffect>
                                    <p:anim calcmode="lin" valueType="num">
                                      <p:cBhvr>
                                        <p:cTn id="37" dur="1000" fill="hold"/>
                                        <p:tgtEl>
                                          <p:spTgt spid="60429"/>
                                        </p:tgtEl>
                                        <p:attrNameLst>
                                          <p:attrName>ppt_x</p:attrName>
                                        </p:attrNameLst>
                                      </p:cBhvr>
                                      <p:tavLst>
                                        <p:tav tm="0">
                                          <p:val>
                                            <p:strVal val="#ppt_x"/>
                                          </p:val>
                                        </p:tav>
                                        <p:tav tm="100000">
                                          <p:val>
                                            <p:strVal val="#ppt_x"/>
                                          </p:val>
                                        </p:tav>
                                      </p:tavLst>
                                    </p:anim>
                                    <p:anim calcmode="lin" valueType="num">
                                      <p:cBhvr>
                                        <p:cTn id="38" dur="1000" fill="hold"/>
                                        <p:tgtEl>
                                          <p:spTgt spid="604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ldLvl="0" animBg="1"/>
      <p:bldP spid="60420" grpId="0" bldLvl="0" animBg="1"/>
      <p:bldP spid="60421" grpId="0" bldLvl="0" animBg="1"/>
      <p:bldP spid="60422" grpId="0" bldLvl="0" animBg="1"/>
      <p:bldP spid="60423" grpId="0" bldLvl="0" animBg="1"/>
      <p:bldP spid="60425" grpId="0" animBg="1"/>
      <p:bldP spid="60426" grpId="0" animBg="1"/>
      <p:bldP spid="60427" grpId="0" animBg="1"/>
      <p:bldP spid="60428" grpId="0" animBg="1"/>
      <p:bldP spid="6042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descr="Copy of post-60-1057579325"/>
          <p:cNvSpPr txBox="1">
            <a:spLocks noChangeArrowheads="1"/>
          </p:cNvSpPr>
          <p:nvPr/>
        </p:nvSpPr>
        <p:spPr bwMode="auto">
          <a:xfrm>
            <a:off x="271462" y="302420"/>
            <a:ext cx="8615363" cy="1383665"/>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sz="2800" b="1" dirty="0" err="1">
                <a:gradFill>
                  <a:gsLst>
                    <a:gs pos="0">
                      <a:srgbClr val="007BD3"/>
                    </a:gs>
                    <a:gs pos="100000">
                      <a:srgbClr val="034373"/>
                    </a:gs>
                  </a:gsLst>
                  <a:lin scaled="0"/>
                </a:gradFill>
                <a:latin typeface="Calibri" panose="020F0502020204030204" pitchFamily="34" charset="0"/>
                <a:cs typeface="Calibri" panose="020F0502020204030204" pitchFamily="34" charset="0"/>
              </a:rPr>
              <a:t>Câu</a:t>
            </a:r>
            <a:r>
              <a:rPr lang="en-US" sz="2800" b="1" dirty="0">
                <a:gradFill>
                  <a:gsLst>
                    <a:gs pos="0">
                      <a:srgbClr val="007BD3"/>
                    </a:gs>
                    <a:gs pos="100000">
                      <a:srgbClr val="034373"/>
                    </a:gs>
                  </a:gsLst>
                  <a:lin scaled="0"/>
                </a:gradFill>
                <a:latin typeface="Calibri" panose="020F0502020204030204" pitchFamily="34" charset="0"/>
                <a:cs typeface="Calibri" panose="020F0502020204030204" pitchFamily="34" charset="0"/>
              </a:rPr>
              <a:t> 2: </a:t>
            </a:r>
            <a:r>
              <a:rPr lang="vi-VN" sz="2800" b="1" dirty="0">
                <a:gradFill>
                  <a:gsLst>
                    <a:gs pos="0">
                      <a:srgbClr val="007BD3"/>
                    </a:gs>
                    <a:gs pos="100000">
                      <a:srgbClr val="034373"/>
                    </a:gs>
                  </a:gsLst>
                  <a:lin scaled="0"/>
                </a:gradFill>
                <a:latin typeface="Calibri" panose="020F0502020204030204" pitchFamily="34" charset="0"/>
                <a:cs typeface="Calibri" panose="020F0502020204030204" pitchFamily="34" charset="0"/>
              </a:rPr>
              <a:t>Phoocmandehit là chất làm bất hoạt các protein. Do đó, chất này được sử dụng rộng rãi trong thanh trùng, đối với vi sinh vật, phoomandehit là</a:t>
            </a:r>
            <a:r>
              <a:rPr lang="en-US" sz="2800" b="1"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endParaRPr lang="en-US" sz="2800" b="1"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p:txBody>
      </p:sp>
      <p:sp>
        <p:nvSpPr>
          <p:cNvPr id="58372" name="Text Box 4" descr="Copy of post-60-1057579325"/>
          <p:cNvSpPr txBox="1">
            <a:spLocks noChangeArrowheads="1"/>
          </p:cNvSpPr>
          <p:nvPr/>
        </p:nvSpPr>
        <p:spPr bwMode="auto">
          <a:xfrm>
            <a:off x="1600201" y="1714501"/>
            <a:ext cx="4852988" cy="521970"/>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err="1">
                <a:latin typeface="Calibri" panose="020F0502020204030204" pitchFamily="34" charset="0"/>
                <a:cs typeface="Calibri" panose="020F0502020204030204" pitchFamily="34" charset="0"/>
              </a:rPr>
              <a:t>Chất</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dinh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dưỡng</a:t>
            </a:r>
            <a:r>
              <a:rPr lang="en-US" sz="28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58373" name="Text Box 5" descr="Copy of post-60-1057579325"/>
          <p:cNvSpPr txBox="1">
            <a:spLocks noChangeArrowheads="1"/>
          </p:cNvSpPr>
          <p:nvPr/>
        </p:nvSpPr>
        <p:spPr bwMode="auto">
          <a:xfrm>
            <a:off x="1600200" y="2457451"/>
            <a:ext cx="5029200" cy="521970"/>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err="1"/>
              <a:t>Chất</a:t>
            </a:r>
            <a:r>
              <a:rPr lang="en-US" sz="2800" dirty="0"/>
              <a:t> </a:t>
            </a:r>
            <a:r>
              <a:rPr lang="en-US" sz="2800" dirty="0" err="1"/>
              <a:t>ức</a:t>
            </a:r>
            <a:r>
              <a:rPr lang="en-US" sz="2800" dirty="0"/>
              <a:t> </a:t>
            </a:r>
            <a:r>
              <a:rPr lang="en-US" sz="2800" dirty="0" err="1"/>
              <a:t>chế</a:t>
            </a:r>
            <a:r>
              <a:rPr lang="en-US" sz="2800" dirty="0"/>
              <a:t> </a:t>
            </a:r>
            <a:r>
              <a:rPr lang="en-US" sz="2800" dirty="0" err="1"/>
              <a:t>sinh</a:t>
            </a:r>
            <a:r>
              <a:rPr lang="en-US" sz="2800" dirty="0"/>
              <a:t> </a:t>
            </a:r>
            <a:r>
              <a:rPr lang="en-US" sz="2800" dirty="0" err="1"/>
              <a:t>trưởng</a:t>
            </a:r>
            <a:r>
              <a:rPr lang="en-US" sz="2800" dirty="0"/>
              <a:t>.</a:t>
            </a:r>
            <a:endParaRPr lang="en-US" sz="2800" dirty="0">
              <a:latin typeface="VNI-Times" pitchFamily="2" charset="0"/>
            </a:endParaRPr>
          </a:p>
        </p:txBody>
      </p:sp>
      <p:sp>
        <p:nvSpPr>
          <p:cNvPr id="58374" name="Text Box 6" descr="Copy of post-60-1057579325"/>
          <p:cNvSpPr txBox="1">
            <a:spLocks noChangeArrowheads="1"/>
          </p:cNvSpPr>
          <p:nvPr/>
        </p:nvSpPr>
        <p:spPr bwMode="auto">
          <a:xfrm>
            <a:off x="1676400" y="3200401"/>
            <a:ext cx="6172200" cy="521970"/>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err="1">
                <a:latin typeface="Calibri" panose="020F0502020204030204" pitchFamily="34" charset="0"/>
                <a:cs typeface="Calibri" panose="020F0502020204030204" pitchFamily="34" charset="0"/>
              </a:rPr>
              <a:t>Nhân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tố</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sinh</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trưởng</a:t>
            </a:r>
            <a:r>
              <a:rPr lang="en-US" sz="28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
        <p:nvSpPr>
          <p:cNvPr id="58375" name="Text Box 7" descr="Copy of post-60-1057579325"/>
          <p:cNvSpPr txBox="1">
            <a:spLocks noChangeArrowheads="1"/>
          </p:cNvSpPr>
          <p:nvPr/>
        </p:nvSpPr>
        <p:spPr bwMode="auto">
          <a:xfrm>
            <a:off x="1676400" y="4019565"/>
            <a:ext cx="7467600" cy="521970"/>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err="1"/>
              <a:t>Chất</a:t>
            </a:r>
            <a:r>
              <a:rPr lang="en-US" sz="2800" dirty="0"/>
              <a:t> </a:t>
            </a:r>
            <a:r>
              <a:rPr lang="en-US" sz="2800" dirty="0" err="1"/>
              <a:t>kháng</a:t>
            </a:r>
            <a:r>
              <a:rPr lang="en-US" sz="2800" dirty="0"/>
              <a:t> </a:t>
            </a:r>
            <a:r>
              <a:rPr lang="en-US" sz="2800" dirty="0" err="1"/>
              <a:t>sinh</a:t>
            </a:r>
            <a:r>
              <a:rPr lang="en-US" sz="2800" dirty="0"/>
              <a:t>.</a:t>
            </a:r>
            <a:endParaRPr lang="en-US" sz="2800" dirty="0"/>
          </a:p>
        </p:txBody>
      </p:sp>
      <p:sp>
        <p:nvSpPr>
          <p:cNvPr id="58377" name="Oval 9">
            <a:hlinkClick r:id="rId2" action="ppaction://hlinksldjump"/>
          </p:cNvPr>
          <p:cNvSpPr>
            <a:spLocks noChangeArrowheads="1"/>
          </p:cNvSpPr>
          <p:nvPr/>
        </p:nvSpPr>
        <p:spPr bwMode="auto">
          <a:xfrm>
            <a:off x="447675" y="3286125"/>
            <a:ext cx="1143000" cy="457200"/>
          </a:xfrm>
          <a:prstGeom prst="ellipse">
            <a:avLst/>
          </a:prstGeom>
          <a:solidFill>
            <a:srgbClr val="00CCFF"/>
          </a:solidFill>
          <a:ln w="9525">
            <a:round/>
          </a:ln>
          <a:effectLst/>
          <a:scene3d>
            <a:camera prst="legacyPerspectiveTop"/>
            <a:lightRig rig="legacyFlat3" dir="b"/>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a:r>
              <a:rPr lang="en-US"/>
              <a:t>C</a:t>
            </a:r>
            <a:endParaRPr lang="en-US"/>
          </a:p>
        </p:txBody>
      </p:sp>
      <p:sp>
        <p:nvSpPr>
          <p:cNvPr id="58378" name="Oval 10">
            <a:hlinkClick r:id="" action="ppaction://noaction"/>
          </p:cNvPr>
          <p:cNvSpPr>
            <a:spLocks noChangeArrowheads="1"/>
          </p:cNvSpPr>
          <p:nvPr/>
        </p:nvSpPr>
        <p:spPr bwMode="auto">
          <a:xfrm>
            <a:off x="457200" y="4114800"/>
            <a:ext cx="1143000" cy="457200"/>
          </a:xfrm>
          <a:prstGeom prst="ellipse">
            <a:avLst/>
          </a:prstGeom>
          <a:solidFill>
            <a:srgbClr val="00CCFF"/>
          </a:solidFill>
          <a:ln w="9525">
            <a:round/>
          </a:ln>
          <a:effectLst/>
          <a:scene3d>
            <a:camera prst="legacyPerspectiveTop"/>
            <a:lightRig rig="legacyFlat3" dir="b"/>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a:r>
              <a:rPr lang="en-US"/>
              <a:t>D</a:t>
            </a:r>
            <a:endParaRPr lang="en-US"/>
          </a:p>
        </p:txBody>
      </p:sp>
      <p:sp>
        <p:nvSpPr>
          <p:cNvPr id="58379" name="Oval 11">
            <a:hlinkClick r:id="rId2" action="ppaction://hlinksldjump"/>
          </p:cNvPr>
          <p:cNvSpPr>
            <a:spLocks noChangeArrowheads="1"/>
          </p:cNvSpPr>
          <p:nvPr/>
        </p:nvSpPr>
        <p:spPr bwMode="auto">
          <a:xfrm>
            <a:off x="457200" y="2457450"/>
            <a:ext cx="1143000" cy="457200"/>
          </a:xfrm>
          <a:prstGeom prst="ellipse">
            <a:avLst/>
          </a:prstGeom>
          <a:solidFill>
            <a:srgbClr val="00CCFF"/>
          </a:solidFill>
          <a:ln w="9525">
            <a:round/>
          </a:ln>
          <a:effectLst/>
          <a:scene3d>
            <a:camera prst="legacyPerspectiveTop"/>
            <a:lightRig rig="legacyFlat3" dir="b"/>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a:r>
              <a:rPr lang="en-US"/>
              <a:t>B</a:t>
            </a:r>
            <a:endParaRPr lang="en-US"/>
          </a:p>
        </p:txBody>
      </p:sp>
      <p:sp>
        <p:nvSpPr>
          <p:cNvPr id="58380" name="Oval 12">
            <a:hlinkClick r:id="rId2" action="ppaction://hlinksldjump"/>
          </p:cNvPr>
          <p:cNvSpPr>
            <a:spLocks noChangeArrowheads="1"/>
          </p:cNvSpPr>
          <p:nvPr/>
        </p:nvSpPr>
        <p:spPr bwMode="auto">
          <a:xfrm>
            <a:off x="457200" y="1714500"/>
            <a:ext cx="1143000" cy="457200"/>
          </a:xfrm>
          <a:prstGeom prst="ellipse">
            <a:avLst/>
          </a:prstGeom>
          <a:solidFill>
            <a:srgbClr val="00CCFF"/>
          </a:solidFill>
          <a:ln w="9525">
            <a:round/>
          </a:ln>
          <a:effectLst/>
          <a:scene3d>
            <a:camera prst="legacyPerspectiveTop"/>
            <a:lightRig rig="legacyFlat3" dir="b"/>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a:r>
              <a:rPr lang="en-US"/>
              <a:t>A</a:t>
            </a:r>
            <a:endParaRPr lang="en-US"/>
          </a:p>
        </p:txBody>
      </p:sp>
      <p:sp>
        <p:nvSpPr>
          <p:cNvPr id="58381" name="Oval 13"/>
          <p:cNvSpPr>
            <a:spLocks noChangeArrowheads="1"/>
          </p:cNvSpPr>
          <p:nvPr/>
        </p:nvSpPr>
        <p:spPr bwMode="auto">
          <a:xfrm>
            <a:off x="381001" y="2286001"/>
            <a:ext cx="1223963" cy="702469"/>
          </a:xfrm>
          <a:prstGeom prst="ellipse">
            <a:avLst/>
          </a:prstGeom>
          <a:solidFill>
            <a:srgbClr val="FF33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100">
                <a:solidFill>
                  <a:schemeClr val="bg2"/>
                </a:solidFill>
                <a:latin typeface="Times New Roman" panose="02020603050405020304" pitchFamily="18" charset="0"/>
              </a:rPr>
              <a:t>B</a:t>
            </a:r>
            <a:endParaRPr lang="en-US" sz="2100">
              <a:solidFill>
                <a:schemeClr val="bg2"/>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ox(in)">
                                      <p:cBhvr>
                                        <p:cTn id="7" dur="2000"/>
                                        <p:tgtEl>
                                          <p:spTgt spid="5837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8372"/>
                                        </p:tgtEl>
                                        <p:attrNameLst>
                                          <p:attrName>style.visibility</p:attrName>
                                        </p:attrNameLst>
                                      </p:cBhvr>
                                      <p:to>
                                        <p:strVal val="visible"/>
                                      </p:to>
                                    </p:set>
                                    <p:animEffect transition="in" filter="box(in)">
                                      <p:cBhvr>
                                        <p:cTn id="10" dur="2000"/>
                                        <p:tgtEl>
                                          <p:spTgt spid="5837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8380"/>
                                        </p:tgtEl>
                                        <p:attrNameLst>
                                          <p:attrName>style.visibility</p:attrName>
                                        </p:attrNameLst>
                                      </p:cBhvr>
                                      <p:to>
                                        <p:strVal val="visible"/>
                                      </p:to>
                                    </p:set>
                                    <p:animEffect transition="in" filter="box(in)">
                                      <p:cBhvr>
                                        <p:cTn id="13" dur="2000"/>
                                        <p:tgtEl>
                                          <p:spTgt spid="5838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8379"/>
                                        </p:tgtEl>
                                        <p:attrNameLst>
                                          <p:attrName>style.visibility</p:attrName>
                                        </p:attrNameLst>
                                      </p:cBhvr>
                                      <p:to>
                                        <p:strVal val="visible"/>
                                      </p:to>
                                    </p:set>
                                    <p:animEffect transition="in" filter="box(in)">
                                      <p:cBhvr>
                                        <p:cTn id="16" dur="2000"/>
                                        <p:tgtEl>
                                          <p:spTgt spid="5837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8373"/>
                                        </p:tgtEl>
                                        <p:attrNameLst>
                                          <p:attrName>style.visibility</p:attrName>
                                        </p:attrNameLst>
                                      </p:cBhvr>
                                      <p:to>
                                        <p:strVal val="visible"/>
                                      </p:to>
                                    </p:set>
                                    <p:animEffect transition="in" filter="box(in)">
                                      <p:cBhvr>
                                        <p:cTn id="19" dur="2000"/>
                                        <p:tgtEl>
                                          <p:spTgt spid="5837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8374"/>
                                        </p:tgtEl>
                                        <p:attrNameLst>
                                          <p:attrName>style.visibility</p:attrName>
                                        </p:attrNameLst>
                                      </p:cBhvr>
                                      <p:to>
                                        <p:strVal val="visible"/>
                                      </p:to>
                                    </p:set>
                                    <p:animEffect transition="in" filter="box(in)">
                                      <p:cBhvr>
                                        <p:cTn id="22" dur="2000"/>
                                        <p:tgtEl>
                                          <p:spTgt spid="5837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8377"/>
                                        </p:tgtEl>
                                        <p:attrNameLst>
                                          <p:attrName>style.visibility</p:attrName>
                                        </p:attrNameLst>
                                      </p:cBhvr>
                                      <p:to>
                                        <p:strVal val="visible"/>
                                      </p:to>
                                    </p:set>
                                    <p:animEffect transition="in" filter="box(in)">
                                      <p:cBhvr>
                                        <p:cTn id="25" dur="2000"/>
                                        <p:tgtEl>
                                          <p:spTgt spid="5837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8378"/>
                                        </p:tgtEl>
                                        <p:attrNameLst>
                                          <p:attrName>style.visibility</p:attrName>
                                        </p:attrNameLst>
                                      </p:cBhvr>
                                      <p:to>
                                        <p:strVal val="visible"/>
                                      </p:to>
                                    </p:set>
                                    <p:animEffect transition="in" filter="box(in)">
                                      <p:cBhvr>
                                        <p:cTn id="28" dur="2000"/>
                                        <p:tgtEl>
                                          <p:spTgt spid="5837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8375"/>
                                        </p:tgtEl>
                                        <p:attrNameLst>
                                          <p:attrName>style.visibility</p:attrName>
                                        </p:attrNameLst>
                                      </p:cBhvr>
                                      <p:to>
                                        <p:strVal val="visible"/>
                                      </p:to>
                                    </p:set>
                                    <p:animEffect transition="in" filter="box(in)">
                                      <p:cBhvr>
                                        <p:cTn id="31" dur="2000"/>
                                        <p:tgtEl>
                                          <p:spTgt spid="58375"/>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58381"/>
                                        </p:tgtEl>
                                        <p:attrNameLst>
                                          <p:attrName>style.visibility</p:attrName>
                                        </p:attrNameLst>
                                      </p:cBhvr>
                                      <p:to>
                                        <p:strVal val="visible"/>
                                      </p:to>
                                    </p:set>
                                    <p:animEffect transition="in" filter="fade">
                                      <p:cBhvr>
                                        <p:cTn id="36" dur="1000"/>
                                        <p:tgtEl>
                                          <p:spTgt spid="58381"/>
                                        </p:tgtEl>
                                      </p:cBhvr>
                                    </p:animEffect>
                                    <p:anim calcmode="lin" valueType="num">
                                      <p:cBhvr>
                                        <p:cTn id="37" dur="1000" fill="hold"/>
                                        <p:tgtEl>
                                          <p:spTgt spid="58381"/>
                                        </p:tgtEl>
                                        <p:attrNameLst>
                                          <p:attrName>ppt_x</p:attrName>
                                        </p:attrNameLst>
                                      </p:cBhvr>
                                      <p:tavLst>
                                        <p:tav tm="0">
                                          <p:val>
                                            <p:strVal val="#ppt_x"/>
                                          </p:val>
                                        </p:tav>
                                        <p:tav tm="100000">
                                          <p:val>
                                            <p:strVal val="#ppt_x"/>
                                          </p:val>
                                        </p:tav>
                                      </p:tavLst>
                                    </p:anim>
                                    <p:anim calcmode="lin" valueType="num">
                                      <p:cBhvr>
                                        <p:cTn id="38" dur="1000" fill="hold"/>
                                        <p:tgtEl>
                                          <p:spTgt spid="583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ldLvl="0" animBg="1"/>
      <p:bldP spid="58372" grpId="0" bldLvl="0" animBg="1"/>
      <p:bldP spid="58373" grpId="0" bldLvl="0" animBg="1"/>
      <p:bldP spid="58374" grpId="0" bldLvl="0" animBg="1"/>
      <p:bldP spid="58375" grpId="0" bldLvl="0" animBg="1"/>
      <p:bldP spid="58377" grpId="0" animBg="1"/>
      <p:bldP spid="58378" grpId="0" animBg="1"/>
      <p:bldP spid="58379" grpId="0" animBg="1"/>
      <p:bldP spid="58380" grpId="0" animBg="1"/>
      <p:bldP spid="5838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ext Box 3" descr="Copy of post-60-1057579325"/>
          <p:cNvSpPr txBox="1">
            <a:spLocks noChangeArrowheads="1"/>
          </p:cNvSpPr>
          <p:nvPr/>
        </p:nvSpPr>
        <p:spPr bwMode="auto">
          <a:xfrm>
            <a:off x="228600" y="282067"/>
            <a:ext cx="8686800" cy="1383665"/>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800" b="1" dirty="0" err="1">
                <a:gradFill>
                  <a:gsLst>
                    <a:gs pos="0">
                      <a:srgbClr val="007BD3"/>
                    </a:gs>
                    <a:gs pos="100000">
                      <a:srgbClr val="034373"/>
                    </a:gs>
                  </a:gsLst>
                  <a:lin scaled="0"/>
                </a:gradFill>
                <a:latin typeface="Calibri" panose="020F0502020204030204" pitchFamily="34" charset="0"/>
                <a:cs typeface="Calibri" panose="020F0502020204030204" pitchFamily="34" charset="0"/>
              </a:rPr>
              <a:t>Câu</a:t>
            </a:r>
            <a:r>
              <a:rPr lang="en-US" sz="2800" b="1" dirty="0">
                <a:gradFill>
                  <a:gsLst>
                    <a:gs pos="0">
                      <a:srgbClr val="007BD3"/>
                    </a:gs>
                    <a:gs pos="100000">
                      <a:srgbClr val="034373"/>
                    </a:gs>
                  </a:gsLst>
                  <a:lin scaled="0"/>
                </a:gradFill>
                <a:latin typeface="Calibri" panose="020F0502020204030204" pitchFamily="34" charset="0"/>
                <a:cs typeface="Calibri" panose="020F0502020204030204" pitchFamily="34" charset="0"/>
              </a:rPr>
              <a:t> 3: </a:t>
            </a:r>
            <a:r>
              <a:rPr lang="vi-VN" sz="2800" b="1" dirty="0">
                <a:gradFill>
                  <a:gsLst>
                    <a:gs pos="0">
                      <a:srgbClr val="007BD3"/>
                    </a:gs>
                    <a:gs pos="100000">
                      <a:srgbClr val="034373"/>
                    </a:gs>
                  </a:gsLst>
                  <a:lin scaled="0"/>
                </a:gradFill>
                <a:latin typeface="Calibri" panose="020F0502020204030204" pitchFamily="34" charset="0"/>
                <a:cs typeface="Calibri" panose="020F0502020204030204" pitchFamily="34" charset="0"/>
              </a:rPr>
              <a:t>Bác sĩ chẩn đoán bạn bị viêm họng do liên cầu khuẩn và kê đơn kháng sinh trong </a:t>
            </a:r>
            <a:r>
              <a:rPr lang="en-US" sz="2800" b="1" dirty="0">
                <a:gradFill>
                  <a:gsLst>
                    <a:gs pos="0">
                      <a:srgbClr val="007BD3"/>
                    </a:gs>
                    <a:gs pos="100000">
                      <a:srgbClr val="034373"/>
                    </a:gs>
                  </a:gsLst>
                  <a:lin scaled="0"/>
                </a:gradFill>
                <a:latin typeface="Calibri" panose="020F0502020204030204" pitchFamily="34" charset="0"/>
                <a:cs typeface="Calibri" panose="020F0502020204030204" pitchFamily="34" charset="0"/>
              </a:rPr>
              <a:t>7 </a:t>
            </a:r>
            <a:r>
              <a:rPr lang="vi-VN" sz="2800" b="1" dirty="0">
                <a:gradFill>
                  <a:gsLst>
                    <a:gs pos="0">
                      <a:srgbClr val="007BD3"/>
                    </a:gs>
                    <a:gs pos="100000">
                      <a:srgbClr val="034373"/>
                    </a:gs>
                  </a:gsLst>
                  <a:lin scaled="0"/>
                </a:gradFill>
                <a:latin typeface="Calibri" panose="020F0502020204030204" pitchFamily="34" charset="0"/>
                <a:cs typeface="Calibri" panose="020F0502020204030204" pitchFamily="34" charset="0"/>
              </a:rPr>
              <a:t>ngày. Sau </a:t>
            </a:r>
            <a:r>
              <a:rPr lang="en-US" sz="2800" b="1" dirty="0">
                <a:gradFill>
                  <a:gsLst>
                    <a:gs pos="0">
                      <a:srgbClr val="007BD3"/>
                    </a:gs>
                    <a:gs pos="100000">
                      <a:srgbClr val="034373"/>
                    </a:gs>
                  </a:gsLst>
                  <a:lin scaled="0"/>
                </a:gradFill>
                <a:latin typeface="Calibri" panose="020F0502020204030204" pitchFamily="34" charset="0"/>
                <a:cs typeface="Calibri" panose="020F0502020204030204" pitchFamily="34" charset="0"/>
              </a:rPr>
              <a:t>3</a:t>
            </a:r>
            <a:r>
              <a:rPr lang="vi-VN" sz="2800" b="1" dirty="0">
                <a:gradFill>
                  <a:gsLst>
                    <a:gs pos="0">
                      <a:srgbClr val="007BD3"/>
                    </a:gs>
                    <a:gs pos="100000">
                      <a:srgbClr val="034373"/>
                    </a:gs>
                  </a:gsLst>
                  <a:lin scaled="0"/>
                </a:gradFill>
                <a:latin typeface="Calibri" panose="020F0502020204030204" pitchFamily="34" charset="0"/>
                <a:cs typeface="Calibri" panose="020F0502020204030204" pitchFamily="34" charset="0"/>
              </a:rPr>
              <a:t> ngày </a:t>
            </a:r>
            <a:r>
              <a:rPr lang="en-US" sz="2800" b="1" dirty="0" err="1">
                <a:gradFill>
                  <a:gsLst>
                    <a:gs pos="0">
                      <a:srgbClr val="007BD3"/>
                    </a:gs>
                    <a:gs pos="100000">
                      <a:srgbClr val="034373"/>
                    </a:gs>
                  </a:gsLst>
                  <a:lin scaled="0"/>
                </a:gradFill>
                <a:latin typeface="Calibri" panose="020F0502020204030204" pitchFamily="34" charset="0"/>
                <a:cs typeface="Calibri" panose="020F0502020204030204" pitchFamily="34" charset="0"/>
              </a:rPr>
              <a:t>uống</a:t>
            </a:r>
            <a:r>
              <a:rPr lang="en-US" sz="2800" b="1"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2800" b="1" dirty="0" err="1">
                <a:gradFill>
                  <a:gsLst>
                    <a:gs pos="0">
                      <a:srgbClr val="007BD3"/>
                    </a:gs>
                    <a:gs pos="100000">
                      <a:srgbClr val="034373"/>
                    </a:gs>
                  </a:gsLst>
                  <a:lin scaled="0"/>
                </a:gradFill>
                <a:latin typeface="Calibri" panose="020F0502020204030204" pitchFamily="34" charset="0"/>
                <a:cs typeface="Calibri" panose="020F0502020204030204" pitchFamily="34" charset="0"/>
              </a:rPr>
              <a:t>thuốc</a:t>
            </a:r>
            <a:r>
              <a:rPr lang="en-US" sz="2800" b="1"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vi-VN" sz="2800" b="1" dirty="0">
                <a:gradFill>
                  <a:gsLst>
                    <a:gs pos="0">
                      <a:srgbClr val="007BD3"/>
                    </a:gs>
                    <a:gs pos="100000">
                      <a:srgbClr val="034373"/>
                    </a:gs>
                  </a:gsLst>
                  <a:lin scaled="0"/>
                </a:gradFill>
                <a:latin typeface="Calibri" panose="020F0502020204030204" pitchFamily="34" charset="0"/>
                <a:cs typeface="Calibri" panose="020F0502020204030204" pitchFamily="34" charset="0"/>
              </a:rPr>
              <a:t>bạn thấy hết sốt và đau họng. Bạn sẽ làm gì?</a:t>
            </a:r>
            <a:endParaRPr lang="vi-VN" sz="2800" b="1"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p:txBody>
      </p:sp>
      <p:sp>
        <p:nvSpPr>
          <p:cNvPr id="60420" name="Text Box 4" descr="Copy of post-60-1057579325"/>
          <p:cNvSpPr txBox="1">
            <a:spLocks noChangeArrowheads="1"/>
          </p:cNvSpPr>
          <p:nvPr/>
        </p:nvSpPr>
        <p:spPr bwMode="auto">
          <a:xfrm>
            <a:off x="1600200" y="1885951"/>
            <a:ext cx="7315200" cy="953135"/>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800" dirty="0">
                <a:solidFill>
                  <a:schemeClr val="tx1"/>
                </a:solidFill>
                <a:latin typeface="Calibri" panose="020F0502020204030204" pitchFamily="34" charset="0"/>
                <a:cs typeface="Calibri" panose="020F0502020204030204" pitchFamily="34" charset="0"/>
              </a:rPr>
              <a:t>Ngừng thuốc vì </a:t>
            </a:r>
            <a:r>
              <a:rPr lang="en-US" sz="2800" dirty="0" err="1">
                <a:solidFill>
                  <a:schemeClr val="tx1"/>
                </a:solidFill>
                <a:latin typeface="Calibri" panose="020F0502020204030204" pitchFamily="34" charset="0"/>
                <a:cs typeface="Calibri" panose="020F0502020204030204" pitchFamily="34" charset="0"/>
              </a:rPr>
              <a:t>sử</a:t>
            </a:r>
            <a:r>
              <a:rPr lang="en-US" sz="2800" dirty="0">
                <a:solidFill>
                  <a:schemeClr val="tx1"/>
                </a:solidFill>
                <a:latin typeface="Calibri" panose="020F0502020204030204" pitchFamily="34" charset="0"/>
                <a:cs typeface="Calibri" panose="020F0502020204030204" pitchFamily="34" charset="0"/>
              </a:rPr>
              <a:t> </a:t>
            </a:r>
            <a:r>
              <a:rPr lang="vi-VN" sz="2800" dirty="0">
                <a:solidFill>
                  <a:schemeClr val="tx1"/>
                </a:solidFill>
                <a:latin typeface="Calibri" panose="020F0502020204030204" pitchFamily="34" charset="0"/>
                <a:cs typeface="Calibri" panose="020F0502020204030204" pitchFamily="34" charset="0"/>
              </a:rPr>
              <a:t>dụng lâu sẽ bị nhờn kháng sinh và có thể bị tác dụng phụ</a:t>
            </a:r>
            <a:r>
              <a:rPr lang="en-US" sz="2800" dirty="0">
                <a:solidFill>
                  <a:schemeClr val="tx1"/>
                </a:solidFill>
                <a:latin typeface="Calibri" panose="020F0502020204030204" pitchFamily="34" charset="0"/>
                <a:cs typeface="Calibri" panose="020F0502020204030204" pitchFamily="34" charset="0"/>
              </a:rPr>
              <a:t>.</a:t>
            </a:r>
            <a:endParaRPr lang="en-US" sz="2800" dirty="0">
              <a:solidFill>
                <a:schemeClr val="tx1"/>
              </a:solidFill>
              <a:latin typeface="Calibri" panose="020F0502020204030204" pitchFamily="34" charset="0"/>
              <a:cs typeface="Calibri" panose="020F0502020204030204" pitchFamily="34" charset="0"/>
            </a:endParaRPr>
          </a:p>
        </p:txBody>
      </p:sp>
      <p:sp>
        <p:nvSpPr>
          <p:cNvPr id="60421" name="Text Box 5" descr="Copy of post-60-1057579325"/>
          <p:cNvSpPr txBox="1">
            <a:spLocks noChangeArrowheads="1"/>
          </p:cNvSpPr>
          <p:nvPr/>
        </p:nvSpPr>
        <p:spPr bwMode="auto">
          <a:xfrm>
            <a:off x="1600200" y="2800351"/>
            <a:ext cx="7315200" cy="521970"/>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800" dirty="0">
                <a:solidFill>
                  <a:schemeClr val="tx1"/>
                </a:solidFill>
                <a:latin typeface="Calibri" panose="020F0502020204030204" pitchFamily="34" charset="0"/>
                <a:cs typeface="Calibri" panose="020F0502020204030204" pitchFamily="34" charset="0"/>
              </a:rPr>
              <a:t>Uống thêm 2 ngày nữa rồi ngừng thuốc</a:t>
            </a:r>
            <a:r>
              <a:rPr lang="en-US" sz="2800" dirty="0">
                <a:solidFill>
                  <a:schemeClr val="tx1"/>
                </a:solidFill>
                <a:latin typeface="Calibri" panose="020F0502020204030204" pitchFamily="34" charset="0"/>
                <a:cs typeface="Calibri" panose="020F0502020204030204" pitchFamily="34" charset="0"/>
              </a:rPr>
              <a:t>.</a:t>
            </a:r>
            <a:endParaRPr lang="en-US" sz="2800" dirty="0">
              <a:solidFill>
                <a:schemeClr val="tx1"/>
              </a:solidFill>
              <a:latin typeface="Calibri" panose="020F0502020204030204" pitchFamily="34" charset="0"/>
              <a:cs typeface="Calibri" panose="020F0502020204030204" pitchFamily="34" charset="0"/>
            </a:endParaRPr>
          </a:p>
        </p:txBody>
      </p:sp>
      <p:sp>
        <p:nvSpPr>
          <p:cNvPr id="60422" name="Text Box 6" descr="Copy of post-60-1057579325"/>
          <p:cNvSpPr txBox="1">
            <a:spLocks noChangeArrowheads="1"/>
          </p:cNvSpPr>
          <p:nvPr/>
        </p:nvSpPr>
        <p:spPr bwMode="auto">
          <a:xfrm>
            <a:off x="1600200" y="3390901"/>
            <a:ext cx="7008019" cy="953135"/>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vi-VN" sz="2800" dirty="0">
                <a:solidFill>
                  <a:schemeClr val="tx1"/>
                </a:solidFill>
                <a:latin typeface="Calibri" panose="020F0502020204030204" pitchFamily="34" charset="0"/>
                <a:cs typeface="Calibri" panose="020F0502020204030204" pitchFamily="34" charset="0"/>
              </a:rPr>
              <a:t>Uống đủ liều và đủ thời gian như đơn kê của bác sĩ</a:t>
            </a:r>
            <a:r>
              <a:rPr lang="en-US" sz="2800" dirty="0">
                <a:solidFill>
                  <a:schemeClr val="tx1"/>
                </a:solidFill>
                <a:latin typeface="Calibri" panose="020F0502020204030204" pitchFamily="34" charset="0"/>
                <a:cs typeface="Calibri" panose="020F0502020204030204" pitchFamily="34" charset="0"/>
              </a:rPr>
              <a:t>.</a:t>
            </a:r>
            <a:endParaRPr lang="en-US" sz="2800" dirty="0">
              <a:solidFill>
                <a:schemeClr val="tx1"/>
              </a:solidFill>
              <a:latin typeface="Calibri" panose="020F0502020204030204" pitchFamily="34" charset="0"/>
              <a:cs typeface="Calibri" panose="020F0502020204030204" pitchFamily="34" charset="0"/>
            </a:endParaRPr>
          </a:p>
        </p:txBody>
      </p:sp>
      <p:sp>
        <p:nvSpPr>
          <p:cNvPr id="60423" name="Text Box 7" descr="Copy of post-60-1057579325"/>
          <p:cNvSpPr txBox="1">
            <a:spLocks noChangeArrowheads="1"/>
          </p:cNvSpPr>
          <p:nvPr/>
        </p:nvSpPr>
        <p:spPr bwMode="auto">
          <a:xfrm>
            <a:off x="1676400" y="4400551"/>
            <a:ext cx="7467600" cy="521970"/>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err="1">
                <a:solidFill>
                  <a:schemeClr val="tx1"/>
                </a:solidFill>
                <a:latin typeface="Calibri" panose="020F0502020204030204" pitchFamily="34" charset="0"/>
                <a:ea typeface="Arial Unicode MS" panose="020B0604020202020204" pitchFamily="34" charset="-128"/>
                <a:cs typeface="Calibri" panose="020F0502020204030204" pitchFamily="34" charset="0"/>
              </a:rPr>
              <a:t>Uống</a:t>
            </a:r>
            <a:r>
              <a:rPr lang="en-US" sz="2800" dirty="0">
                <a:solidFill>
                  <a:schemeClr val="tx1"/>
                </a:solidFill>
                <a:latin typeface="Calibri" panose="020F0502020204030204" pitchFamily="34" charset="0"/>
                <a:ea typeface="Arial Unicode MS" panose="020B0604020202020204" pitchFamily="34" charset="-128"/>
                <a:cs typeface="Calibri" panose="020F0502020204030204" pitchFamily="34" charset="0"/>
              </a:rPr>
              <a:t> </a:t>
            </a:r>
            <a:r>
              <a:rPr lang="en-US" sz="2800" dirty="0" err="1">
                <a:solidFill>
                  <a:schemeClr val="tx1"/>
                </a:solidFill>
                <a:latin typeface="Calibri" panose="020F0502020204030204" pitchFamily="34" charset="0"/>
                <a:ea typeface="Arial Unicode MS" panose="020B0604020202020204" pitchFamily="34" charset="-128"/>
                <a:cs typeface="Calibri" panose="020F0502020204030204" pitchFamily="34" charset="0"/>
              </a:rPr>
              <a:t>giảm</a:t>
            </a:r>
            <a:r>
              <a:rPr lang="en-US" sz="2800" dirty="0">
                <a:solidFill>
                  <a:schemeClr val="tx1"/>
                </a:solidFill>
                <a:latin typeface="Calibri" panose="020F0502020204030204" pitchFamily="34" charset="0"/>
                <a:ea typeface="Arial Unicode MS" panose="020B0604020202020204" pitchFamily="34" charset="-128"/>
                <a:cs typeface="Calibri" panose="020F0502020204030204" pitchFamily="34" charset="0"/>
              </a:rPr>
              <a:t> </a:t>
            </a:r>
            <a:r>
              <a:rPr lang="en-US" sz="2800" dirty="0" err="1">
                <a:solidFill>
                  <a:schemeClr val="tx1"/>
                </a:solidFill>
                <a:latin typeface="Calibri" panose="020F0502020204030204" pitchFamily="34" charset="0"/>
                <a:ea typeface="Arial Unicode MS" panose="020B0604020202020204" pitchFamily="34" charset="-128"/>
                <a:cs typeface="Calibri" panose="020F0502020204030204" pitchFamily="34" charset="0"/>
              </a:rPr>
              <a:t>liều</a:t>
            </a:r>
            <a:r>
              <a:rPr lang="en-US" sz="2800" dirty="0">
                <a:solidFill>
                  <a:schemeClr val="tx1"/>
                </a:solidFill>
                <a:latin typeface="Calibri" panose="020F0502020204030204" pitchFamily="34" charset="0"/>
                <a:ea typeface="Arial Unicode MS" panose="020B0604020202020204" pitchFamily="34" charset="-128"/>
                <a:cs typeface="Calibri" panose="020F0502020204030204" pitchFamily="34" charset="0"/>
              </a:rPr>
              <a:t> ½ </a:t>
            </a:r>
            <a:r>
              <a:rPr lang="en-US" sz="2800" dirty="0" err="1">
                <a:solidFill>
                  <a:schemeClr val="tx1"/>
                </a:solidFill>
                <a:latin typeface="Calibri" panose="020F0502020204030204" pitchFamily="34" charset="0"/>
                <a:ea typeface="Arial Unicode MS" panose="020B0604020202020204" pitchFamily="34" charset="-128"/>
                <a:cs typeface="Calibri" panose="020F0502020204030204" pitchFamily="34" charset="0"/>
              </a:rPr>
              <a:t>vì</a:t>
            </a:r>
            <a:r>
              <a:rPr lang="en-US" sz="2800" dirty="0">
                <a:solidFill>
                  <a:schemeClr val="tx1"/>
                </a:solidFill>
                <a:latin typeface="Calibri" panose="020F0502020204030204" pitchFamily="34" charset="0"/>
                <a:ea typeface="Arial Unicode MS" panose="020B0604020202020204" pitchFamily="34" charset="-128"/>
                <a:cs typeface="Calibri" panose="020F0502020204030204" pitchFamily="34" charset="0"/>
              </a:rPr>
              <a:t> </a:t>
            </a:r>
            <a:r>
              <a:rPr lang="en-US" sz="2800" dirty="0" err="1">
                <a:solidFill>
                  <a:schemeClr val="tx1"/>
                </a:solidFill>
                <a:latin typeface="Calibri" panose="020F0502020204030204" pitchFamily="34" charset="0"/>
                <a:ea typeface="Arial Unicode MS" panose="020B0604020202020204" pitchFamily="34" charset="-128"/>
                <a:cs typeface="Calibri" panose="020F0502020204030204" pitchFamily="34" charset="0"/>
              </a:rPr>
              <a:t>bệnh</a:t>
            </a:r>
            <a:r>
              <a:rPr lang="en-US" sz="2800" dirty="0">
                <a:solidFill>
                  <a:schemeClr val="tx1"/>
                </a:solidFill>
                <a:latin typeface="Calibri" panose="020F0502020204030204" pitchFamily="34" charset="0"/>
                <a:ea typeface="Arial Unicode MS" panose="020B0604020202020204" pitchFamily="34" charset="-128"/>
                <a:cs typeface="Calibri" panose="020F0502020204030204" pitchFamily="34" charset="0"/>
              </a:rPr>
              <a:t> </a:t>
            </a:r>
            <a:r>
              <a:rPr lang="en-US" sz="2800" dirty="0" err="1">
                <a:solidFill>
                  <a:schemeClr val="tx1"/>
                </a:solidFill>
                <a:latin typeface="Calibri" panose="020F0502020204030204" pitchFamily="34" charset="0"/>
                <a:ea typeface="Arial Unicode MS" panose="020B0604020202020204" pitchFamily="34" charset="-128"/>
                <a:cs typeface="Calibri" panose="020F0502020204030204" pitchFamily="34" charset="0"/>
              </a:rPr>
              <a:t>đã</a:t>
            </a:r>
            <a:r>
              <a:rPr lang="en-US" sz="2800" dirty="0">
                <a:solidFill>
                  <a:schemeClr val="tx1"/>
                </a:solidFill>
                <a:latin typeface="Calibri" panose="020F0502020204030204" pitchFamily="34" charset="0"/>
                <a:ea typeface="Arial Unicode MS" panose="020B0604020202020204" pitchFamily="34" charset="-128"/>
                <a:cs typeface="Calibri" panose="020F0502020204030204" pitchFamily="34" charset="0"/>
              </a:rPr>
              <a:t> </a:t>
            </a:r>
            <a:r>
              <a:rPr lang="en-US" sz="2800" dirty="0" err="1">
                <a:solidFill>
                  <a:schemeClr val="tx1"/>
                </a:solidFill>
                <a:latin typeface="Calibri" panose="020F0502020204030204" pitchFamily="34" charset="0"/>
                <a:ea typeface="Arial Unicode MS" panose="020B0604020202020204" pitchFamily="34" charset="-128"/>
                <a:cs typeface="Calibri" panose="020F0502020204030204" pitchFamily="34" charset="0"/>
              </a:rPr>
              <a:t>giảm</a:t>
            </a:r>
            <a:r>
              <a:rPr lang="en-US" sz="2800" dirty="0">
                <a:solidFill>
                  <a:schemeClr val="tx1"/>
                </a:solidFill>
                <a:latin typeface="Calibri" panose="020F0502020204030204" pitchFamily="34" charset="0"/>
                <a:ea typeface="Arial Unicode MS" panose="020B0604020202020204" pitchFamily="34" charset="-128"/>
                <a:cs typeface="Calibri" panose="020F0502020204030204" pitchFamily="34" charset="0"/>
              </a:rPr>
              <a:t>.</a:t>
            </a:r>
            <a:endParaRPr lang="en-US" sz="2800" baseline="-25000" dirty="0">
              <a:solidFill>
                <a:schemeClr val="tx1"/>
              </a:solidFill>
              <a:latin typeface="Calibri" panose="020F0502020204030204" pitchFamily="34" charset="0"/>
              <a:ea typeface="Arial Unicode MS" panose="020B0604020202020204" pitchFamily="34" charset="-128"/>
              <a:cs typeface="Calibri" panose="020F0502020204030204" pitchFamily="34" charset="0"/>
            </a:endParaRPr>
          </a:p>
        </p:txBody>
      </p:sp>
      <p:sp>
        <p:nvSpPr>
          <p:cNvPr id="60425" name="Oval 9">
            <a:hlinkClick r:id="rId2" action="ppaction://hlinksldjump"/>
          </p:cNvPr>
          <p:cNvSpPr>
            <a:spLocks noChangeArrowheads="1"/>
          </p:cNvSpPr>
          <p:nvPr/>
        </p:nvSpPr>
        <p:spPr bwMode="auto">
          <a:xfrm>
            <a:off x="304800" y="3476625"/>
            <a:ext cx="1143000" cy="457200"/>
          </a:xfrm>
          <a:prstGeom prst="ellipse">
            <a:avLst/>
          </a:prstGeom>
          <a:solidFill>
            <a:srgbClr val="00CCFF"/>
          </a:solidFill>
          <a:ln w="9525">
            <a:round/>
          </a:ln>
          <a:effectLst/>
          <a:scene3d>
            <a:camera prst="legacyPerspectiveTop"/>
            <a:lightRig rig="legacyFlat3" dir="b"/>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a:r>
              <a:rPr lang="en-US"/>
              <a:t>C</a:t>
            </a:r>
            <a:endParaRPr lang="en-US"/>
          </a:p>
        </p:txBody>
      </p:sp>
      <p:sp>
        <p:nvSpPr>
          <p:cNvPr id="60426" name="Oval 10">
            <a:hlinkClick r:id="" action="ppaction://noaction"/>
          </p:cNvPr>
          <p:cNvSpPr>
            <a:spLocks noChangeArrowheads="1"/>
          </p:cNvSpPr>
          <p:nvPr/>
        </p:nvSpPr>
        <p:spPr bwMode="auto">
          <a:xfrm>
            <a:off x="304800" y="4400550"/>
            <a:ext cx="1143000" cy="457200"/>
          </a:xfrm>
          <a:prstGeom prst="ellipse">
            <a:avLst/>
          </a:prstGeom>
          <a:solidFill>
            <a:srgbClr val="00CCFF"/>
          </a:solidFill>
          <a:ln w="9525">
            <a:round/>
          </a:ln>
          <a:effectLst/>
          <a:scene3d>
            <a:camera prst="legacyPerspectiveTop"/>
            <a:lightRig rig="legacyFlat3" dir="b"/>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a:r>
              <a:rPr lang="en-US"/>
              <a:t>D</a:t>
            </a:r>
            <a:endParaRPr lang="en-US"/>
          </a:p>
        </p:txBody>
      </p:sp>
      <p:sp>
        <p:nvSpPr>
          <p:cNvPr id="60427" name="Oval 11">
            <a:hlinkClick r:id="rId2" action="ppaction://hlinksldjump"/>
          </p:cNvPr>
          <p:cNvSpPr>
            <a:spLocks noChangeArrowheads="1"/>
          </p:cNvSpPr>
          <p:nvPr/>
        </p:nvSpPr>
        <p:spPr bwMode="auto">
          <a:xfrm>
            <a:off x="304800" y="2705100"/>
            <a:ext cx="1143000" cy="457200"/>
          </a:xfrm>
          <a:prstGeom prst="ellipse">
            <a:avLst/>
          </a:prstGeom>
          <a:solidFill>
            <a:srgbClr val="00CCFF"/>
          </a:solidFill>
          <a:ln w="9525">
            <a:round/>
          </a:ln>
          <a:effectLst/>
          <a:scene3d>
            <a:camera prst="legacyPerspectiveTop"/>
            <a:lightRig rig="legacyFlat3" dir="b"/>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a:r>
              <a:rPr lang="en-US"/>
              <a:t>B</a:t>
            </a:r>
            <a:endParaRPr lang="en-US"/>
          </a:p>
        </p:txBody>
      </p:sp>
      <p:sp>
        <p:nvSpPr>
          <p:cNvPr id="60428" name="Oval 12">
            <a:hlinkClick r:id="rId2" action="ppaction://hlinksldjump"/>
          </p:cNvPr>
          <p:cNvSpPr>
            <a:spLocks noChangeArrowheads="1"/>
          </p:cNvSpPr>
          <p:nvPr/>
        </p:nvSpPr>
        <p:spPr bwMode="auto">
          <a:xfrm>
            <a:off x="304800" y="1943100"/>
            <a:ext cx="1143000" cy="457200"/>
          </a:xfrm>
          <a:prstGeom prst="ellipse">
            <a:avLst/>
          </a:prstGeom>
          <a:solidFill>
            <a:srgbClr val="00CCFF"/>
          </a:solidFill>
          <a:ln w="9525">
            <a:round/>
          </a:ln>
          <a:effectLst/>
          <a:scene3d>
            <a:camera prst="legacyPerspectiveTop"/>
            <a:lightRig rig="legacyFlat3" dir="b"/>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a:r>
              <a:rPr lang="en-US"/>
              <a:t>A</a:t>
            </a:r>
            <a:endParaRPr lang="en-US"/>
          </a:p>
        </p:txBody>
      </p:sp>
      <p:sp>
        <p:nvSpPr>
          <p:cNvPr id="60429" name="Oval 13"/>
          <p:cNvSpPr>
            <a:spLocks noChangeArrowheads="1"/>
          </p:cNvSpPr>
          <p:nvPr/>
        </p:nvSpPr>
        <p:spPr bwMode="auto">
          <a:xfrm>
            <a:off x="305435" y="3388360"/>
            <a:ext cx="1152525" cy="556260"/>
          </a:xfrm>
          <a:prstGeom prst="ellipse">
            <a:avLst/>
          </a:prstGeom>
          <a:solidFill>
            <a:srgbClr val="FF33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100" dirty="0">
                <a:solidFill>
                  <a:schemeClr val="bg2"/>
                </a:solidFill>
                <a:latin typeface="Times New Roman" panose="02020603050405020304" pitchFamily="18" charset="0"/>
              </a:rPr>
              <a:t>C</a:t>
            </a:r>
            <a:endParaRPr lang="en-US" sz="2100" dirty="0">
              <a:solidFill>
                <a:schemeClr val="bg2"/>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0419"/>
                                        </p:tgtEl>
                                        <p:attrNameLst>
                                          <p:attrName>style.visibility</p:attrName>
                                        </p:attrNameLst>
                                      </p:cBhvr>
                                      <p:to>
                                        <p:strVal val="visible"/>
                                      </p:to>
                                    </p:set>
                                    <p:animEffect transition="in" filter="box(in)">
                                      <p:cBhvr>
                                        <p:cTn id="7" dur="2000"/>
                                        <p:tgtEl>
                                          <p:spTgt spid="6041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0420"/>
                                        </p:tgtEl>
                                        <p:attrNameLst>
                                          <p:attrName>style.visibility</p:attrName>
                                        </p:attrNameLst>
                                      </p:cBhvr>
                                      <p:to>
                                        <p:strVal val="visible"/>
                                      </p:to>
                                    </p:set>
                                    <p:animEffect transition="in" filter="box(in)">
                                      <p:cBhvr>
                                        <p:cTn id="10" dur="2000"/>
                                        <p:tgtEl>
                                          <p:spTgt spid="6042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0428"/>
                                        </p:tgtEl>
                                        <p:attrNameLst>
                                          <p:attrName>style.visibility</p:attrName>
                                        </p:attrNameLst>
                                      </p:cBhvr>
                                      <p:to>
                                        <p:strVal val="visible"/>
                                      </p:to>
                                    </p:set>
                                    <p:animEffect transition="in" filter="box(in)">
                                      <p:cBhvr>
                                        <p:cTn id="13" dur="2000"/>
                                        <p:tgtEl>
                                          <p:spTgt spid="6042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0427"/>
                                        </p:tgtEl>
                                        <p:attrNameLst>
                                          <p:attrName>style.visibility</p:attrName>
                                        </p:attrNameLst>
                                      </p:cBhvr>
                                      <p:to>
                                        <p:strVal val="visible"/>
                                      </p:to>
                                    </p:set>
                                    <p:animEffect transition="in" filter="box(in)">
                                      <p:cBhvr>
                                        <p:cTn id="16" dur="2000"/>
                                        <p:tgtEl>
                                          <p:spTgt spid="60427"/>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0421"/>
                                        </p:tgtEl>
                                        <p:attrNameLst>
                                          <p:attrName>style.visibility</p:attrName>
                                        </p:attrNameLst>
                                      </p:cBhvr>
                                      <p:to>
                                        <p:strVal val="visible"/>
                                      </p:to>
                                    </p:set>
                                    <p:animEffect transition="in" filter="box(in)">
                                      <p:cBhvr>
                                        <p:cTn id="19" dur="2000"/>
                                        <p:tgtEl>
                                          <p:spTgt spid="60421"/>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60422"/>
                                        </p:tgtEl>
                                        <p:attrNameLst>
                                          <p:attrName>style.visibility</p:attrName>
                                        </p:attrNameLst>
                                      </p:cBhvr>
                                      <p:to>
                                        <p:strVal val="visible"/>
                                      </p:to>
                                    </p:set>
                                    <p:animEffect transition="in" filter="box(in)">
                                      <p:cBhvr>
                                        <p:cTn id="22" dur="2000"/>
                                        <p:tgtEl>
                                          <p:spTgt spid="6042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60425"/>
                                        </p:tgtEl>
                                        <p:attrNameLst>
                                          <p:attrName>style.visibility</p:attrName>
                                        </p:attrNameLst>
                                      </p:cBhvr>
                                      <p:to>
                                        <p:strVal val="visible"/>
                                      </p:to>
                                    </p:set>
                                    <p:animEffect transition="in" filter="box(in)">
                                      <p:cBhvr>
                                        <p:cTn id="25" dur="2000"/>
                                        <p:tgtEl>
                                          <p:spTgt spid="60425"/>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60426"/>
                                        </p:tgtEl>
                                        <p:attrNameLst>
                                          <p:attrName>style.visibility</p:attrName>
                                        </p:attrNameLst>
                                      </p:cBhvr>
                                      <p:to>
                                        <p:strVal val="visible"/>
                                      </p:to>
                                    </p:set>
                                    <p:animEffect transition="in" filter="box(in)">
                                      <p:cBhvr>
                                        <p:cTn id="28" dur="2000"/>
                                        <p:tgtEl>
                                          <p:spTgt spid="6042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60423"/>
                                        </p:tgtEl>
                                        <p:attrNameLst>
                                          <p:attrName>style.visibility</p:attrName>
                                        </p:attrNameLst>
                                      </p:cBhvr>
                                      <p:to>
                                        <p:strVal val="visible"/>
                                      </p:to>
                                    </p:set>
                                    <p:animEffect transition="in" filter="box(in)">
                                      <p:cBhvr>
                                        <p:cTn id="31" dur="2000"/>
                                        <p:tgtEl>
                                          <p:spTgt spid="60423"/>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60429"/>
                                        </p:tgtEl>
                                        <p:attrNameLst>
                                          <p:attrName>style.visibility</p:attrName>
                                        </p:attrNameLst>
                                      </p:cBhvr>
                                      <p:to>
                                        <p:strVal val="visible"/>
                                      </p:to>
                                    </p:set>
                                    <p:animEffect transition="in" filter="fade">
                                      <p:cBhvr>
                                        <p:cTn id="36" dur="1000"/>
                                        <p:tgtEl>
                                          <p:spTgt spid="60429"/>
                                        </p:tgtEl>
                                      </p:cBhvr>
                                    </p:animEffect>
                                    <p:anim calcmode="lin" valueType="num">
                                      <p:cBhvr>
                                        <p:cTn id="37" dur="1000" fill="hold"/>
                                        <p:tgtEl>
                                          <p:spTgt spid="60429"/>
                                        </p:tgtEl>
                                        <p:attrNameLst>
                                          <p:attrName>ppt_x</p:attrName>
                                        </p:attrNameLst>
                                      </p:cBhvr>
                                      <p:tavLst>
                                        <p:tav tm="0">
                                          <p:val>
                                            <p:strVal val="#ppt_x"/>
                                          </p:val>
                                        </p:tav>
                                        <p:tav tm="100000">
                                          <p:val>
                                            <p:strVal val="#ppt_x"/>
                                          </p:val>
                                        </p:tav>
                                      </p:tavLst>
                                    </p:anim>
                                    <p:anim calcmode="lin" valueType="num">
                                      <p:cBhvr>
                                        <p:cTn id="38" dur="1000" fill="hold"/>
                                        <p:tgtEl>
                                          <p:spTgt spid="604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ldLvl="0" animBg="1"/>
      <p:bldP spid="60420" grpId="0" bldLvl="0" animBg="1"/>
      <p:bldP spid="60421" grpId="0" bldLvl="0" animBg="1"/>
      <p:bldP spid="60422" grpId="0" bldLvl="0" animBg="1"/>
      <p:bldP spid="60423" grpId="0" bldLvl="0" animBg="1"/>
      <p:bldP spid="60425" grpId="0" bldLvl="0" animBg="1"/>
      <p:bldP spid="60426" grpId="0" bldLvl="0" animBg="1"/>
      <p:bldP spid="60427" grpId="0" bldLvl="0" animBg="1"/>
      <p:bldP spid="60428" grpId="0" bldLvl="0" animBg="1"/>
      <p:bldP spid="60429"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descr="Copy of post-60-1057579325"/>
          <p:cNvSpPr txBox="1">
            <a:spLocks noChangeArrowheads="1"/>
          </p:cNvSpPr>
          <p:nvPr/>
        </p:nvSpPr>
        <p:spPr bwMode="auto">
          <a:xfrm>
            <a:off x="119062" y="-2380"/>
            <a:ext cx="8615363" cy="3046095"/>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400" b="1" dirty="0" err="1">
                <a:gradFill>
                  <a:gsLst>
                    <a:gs pos="0">
                      <a:srgbClr val="007BD3"/>
                    </a:gs>
                    <a:gs pos="100000">
                      <a:srgbClr val="034373"/>
                    </a:gs>
                  </a:gsLst>
                  <a:lin scaled="0"/>
                </a:gradFill>
              </a:rPr>
              <a:t>Câu</a:t>
            </a:r>
            <a:r>
              <a:rPr lang="en-US" sz="2400" b="1" dirty="0">
                <a:gradFill>
                  <a:gsLst>
                    <a:gs pos="0">
                      <a:srgbClr val="007BD3"/>
                    </a:gs>
                    <a:gs pos="100000">
                      <a:srgbClr val="034373"/>
                    </a:gs>
                  </a:gsLst>
                  <a:lin scaled="0"/>
                </a:gradFill>
              </a:rPr>
              <a:t> 4: </a:t>
            </a:r>
            <a:r>
              <a:rPr lang="vi-VN" sz="2400" b="1" dirty="0">
                <a:gradFill>
                  <a:gsLst>
                    <a:gs pos="0">
                      <a:srgbClr val="007BD3"/>
                    </a:gs>
                    <a:gs pos="100000">
                      <a:srgbClr val="034373"/>
                    </a:gs>
                  </a:gsLst>
                  <a:lin scaled="0"/>
                </a:gradFill>
              </a:rPr>
              <a:t>Bạn có thể làm gì để góp phần hạn chế kháng kháng sinh?</a:t>
            </a:r>
            <a:endParaRPr lang="en-US" sz="2400" b="1" dirty="0">
              <a:gradFill>
                <a:gsLst>
                  <a:gs pos="0">
                    <a:srgbClr val="007BD3"/>
                  </a:gs>
                  <a:gs pos="100000">
                    <a:srgbClr val="034373"/>
                  </a:gs>
                </a:gsLst>
                <a:lin scaled="0"/>
              </a:gradFill>
            </a:endParaRPr>
          </a:p>
          <a:p>
            <a:pPr algn="l"/>
            <a:r>
              <a:rPr lang="en-US" sz="2400" b="1" dirty="0">
                <a:gradFill>
                  <a:gsLst>
                    <a:gs pos="0">
                      <a:srgbClr val="007BD3"/>
                    </a:gs>
                    <a:gs pos="100000">
                      <a:srgbClr val="034373"/>
                    </a:gs>
                  </a:gsLst>
                  <a:lin scaled="0"/>
                </a:gradFill>
              </a:rPr>
              <a:t>(1)</a:t>
            </a:r>
            <a:r>
              <a:rPr lang="vi-VN" sz="2400" b="1" dirty="0">
                <a:gradFill>
                  <a:gsLst>
                    <a:gs pos="0">
                      <a:srgbClr val="007BD3"/>
                    </a:gs>
                    <a:gs pos="100000">
                      <a:srgbClr val="034373"/>
                    </a:gs>
                  </a:gsLst>
                  <a:lin scaled="0"/>
                </a:gradFill>
              </a:rPr>
              <a:t> Không tự ý mua hoặc yêu cầu bác sĩ k</a:t>
            </a:r>
            <a:r>
              <a:rPr lang="en-US" sz="2400" b="1" dirty="0">
                <a:gradFill>
                  <a:gsLst>
                    <a:gs pos="0">
                      <a:srgbClr val="007BD3"/>
                    </a:gs>
                    <a:gs pos="100000">
                      <a:srgbClr val="034373"/>
                    </a:gs>
                  </a:gsLst>
                  <a:lin scaled="0"/>
                </a:gradFill>
              </a:rPr>
              <a:t>ê </a:t>
            </a:r>
            <a:r>
              <a:rPr lang="en-US" sz="2400" b="1" dirty="0" err="1">
                <a:gradFill>
                  <a:gsLst>
                    <a:gs pos="0">
                      <a:srgbClr val="007BD3"/>
                    </a:gs>
                    <a:gs pos="100000">
                      <a:srgbClr val="034373"/>
                    </a:gs>
                  </a:gsLst>
                  <a:lin scaled="0"/>
                </a:gradFill>
              </a:rPr>
              <a:t>thuốc</a:t>
            </a:r>
            <a:r>
              <a:rPr lang="vi-VN" sz="2400" b="1" dirty="0">
                <a:gradFill>
                  <a:gsLst>
                    <a:gs pos="0">
                      <a:srgbClr val="007BD3"/>
                    </a:gs>
                    <a:gs pos="100000">
                      <a:srgbClr val="034373"/>
                    </a:gs>
                  </a:gsLst>
                  <a:lin scaled="0"/>
                </a:gradFill>
              </a:rPr>
              <a:t> kháng sinh để điều trị </a:t>
            </a:r>
            <a:r>
              <a:rPr lang="en-US" sz="2400" b="1" dirty="0" err="1">
                <a:gradFill>
                  <a:gsLst>
                    <a:gs pos="0">
                      <a:srgbClr val="007BD3"/>
                    </a:gs>
                    <a:gs pos="100000">
                      <a:srgbClr val="034373"/>
                    </a:gs>
                  </a:gsLst>
                  <a:lin scaled="0"/>
                </a:gradFill>
              </a:rPr>
              <a:t>bệnh</a:t>
            </a:r>
            <a:r>
              <a:rPr lang="en-US" sz="2400" b="1" dirty="0">
                <a:gradFill>
                  <a:gsLst>
                    <a:gs pos="0">
                      <a:srgbClr val="007BD3"/>
                    </a:gs>
                    <a:gs pos="100000">
                      <a:srgbClr val="034373"/>
                    </a:gs>
                  </a:gsLst>
                  <a:lin scaled="0"/>
                </a:gradFill>
              </a:rPr>
              <a:t> </a:t>
            </a:r>
            <a:r>
              <a:rPr lang="vi-VN" sz="2400" b="1" dirty="0">
                <a:gradFill>
                  <a:gsLst>
                    <a:gs pos="0">
                      <a:srgbClr val="007BD3"/>
                    </a:gs>
                    <a:gs pos="100000">
                      <a:srgbClr val="034373"/>
                    </a:gs>
                  </a:gsLst>
                  <a:lin scaled="0"/>
                </a:gradFill>
              </a:rPr>
              <a:t>cảm, cúm.</a:t>
            </a:r>
            <a:endParaRPr lang="en-US" sz="2400" b="1" dirty="0">
              <a:gradFill>
                <a:gsLst>
                  <a:gs pos="0">
                    <a:srgbClr val="007BD3"/>
                  </a:gs>
                  <a:gs pos="100000">
                    <a:srgbClr val="034373"/>
                  </a:gs>
                </a:gsLst>
                <a:lin scaled="0"/>
              </a:gradFill>
            </a:endParaRPr>
          </a:p>
          <a:p>
            <a:pPr algn="l"/>
            <a:r>
              <a:rPr lang="en-US" sz="2400" b="1" dirty="0">
                <a:gradFill>
                  <a:gsLst>
                    <a:gs pos="0">
                      <a:srgbClr val="007BD3"/>
                    </a:gs>
                    <a:gs pos="100000">
                      <a:srgbClr val="034373"/>
                    </a:gs>
                  </a:gsLst>
                  <a:lin scaled="0"/>
                </a:gradFill>
              </a:rPr>
              <a:t>(2)</a:t>
            </a:r>
            <a:r>
              <a:rPr lang="vi-VN" sz="2400" b="1" dirty="0">
                <a:gradFill>
                  <a:gsLst>
                    <a:gs pos="0">
                      <a:srgbClr val="007BD3"/>
                    </a:gs>
                    <a:gs pos="100000">
                      <a:srgbClr val="034373"/>
                    </a:gs>
                  </a:gsLst>
                  <a:lin scaled="0"/>
                </a:gradFill>
              </a:rPr>
              <a:t> Không để dành kháng sinh, không hướng dẫn cho bạn bè người th</a:t>
            </a:r>
            <a:r>
              <a:rPr lang="en-US" sz="2400" b="1" dirty="0">
                <a:gradFill>
                  <a:gsLst>
                    <a:gs pos="0">
                      <a:srgbClr val="007BD3"/>
                    </a:gs>
                    <a:gs pos="100000">
                      <a:srgbClr val="034373"/>
                    </a:gs>
                  </a:gsLst>
                  <a:lin scaled="0"/>
                </a:gradFill>
              </a:rPr>
              <a:t>â</a:t>
            </a:r>
            <a:r>
              <a:rPr lang="vi-VN" sz="2400" b="1" dirty="0">
                <a:gradFill>
                  <a:gsLst>
                    <a:gs pos="0">
                      <a:srgbClr val="007BD3"/>
                    </a:gs>
                    <a:gs pos="100000">
                      <a:srgbClr val="034373"/>
                    </a:gs>
                  </a:gsLst>
                  <a:lin scaled="0"/>
                </a:gradFill>
              </a:rPr>
              <a:t>n dùng thuốc kháng sinh giống mình</a:t>
            </a:r>
            <a:r>
              <a:rPr lang="en-US" sz="2400" b="1" dirty="0">
                <a:gradFill>
                  <a:gsLst>
                    <a:gs pos="0">
                      <a:srgbClr val="007BD3"/>
                    </a:gs>
                    <a:gs pos="100000">
                      <a:srgbClr val="034373"/>
                    </a:gs>
                  </a:gsLst>
                  <a:lin scaled="0"/>
                </a:gradFill>
              </a:rPr>
              <a:t>.</a:t>
            </a:r>
            <a:endParaRPr lang="en-US" sz="2400" b="1" dirty="0">
              <a:gradFill>
                <a:gsLst>
                  <a:gs pos="0">
                    <a:srgbClr val="007BD3"/>
                  </a:gs>
                  <a:gs pos="100000">
                    <a:srgbClr val="034373"/>
                  </a:gs>
                </a:gsLst>
                <a:lin scaled="0"/>
              </a:gradFill>
            </a:endParaRPr>
          </a:p>
          <a:p>
            <a:pPr algn="l"/>
            <a:r>
              <a:rPr lang="en-US" sz="2400" b="1" dirty="0">
                <a:gradFill>
                  <a:gsLst>
                    <a:gs pos="0">
                      <a:srgbClr val="007BD3"/>
                    </a:gs>
                    <a:gs pos="100000">
                      <a:srgbClr val="034373"/>
                    </a:gs>
                  </a:gsLst>
                  <a:lin scaled="0"/>
                </a:gradFill>
              </a:rPr>
              <a:t>(3)</a:t>
            </a:r>
            <a:r>
              <a:rPr lang="vi-VN" sz="2400" b="1" dirty="0">
                <a:gradFill>
                  <a:gsLst>
                    <a:gs pos="0">
                      <a:srgbClr val="007BD3"/>
                    </a:gs>
                    <a:gs pos="100000">
                      <a:srgbClr val="034373"/>
                    </a:gs>
                  </a:gsLst>
                  <a:lin scaled="0"/>
                </a:gradFill>
              </a:rPr>
              <a:t> Dùng đúng theo đơn của bác sĩ - đúng loại kháng sinh, đúng liều và đúng thời gian</a:t>
            </a:r>
            <a:r>
              <a:rPr lang="en-US" sz="2400" b="1" dirty="0">
                <a:gradFill>
                  <a:gsLst>
                    <a:gs pos="0">
                      <a:srgbClr val="007BD3"/>
                    </a:gs>
                    <a:gs pos="100000">
                      <a:srgbClr val="034373"/>
                    </a:gs>
                  </a:gsLst>
                  <a:lin scaled="0"/>
                </a:gradFill>
              </a:rPr>
              <a:t>.</a:t>
            </a:r>
            <a:endParaRPr lang="en-US" sz="2400" b="1" dirty="0">
              <a:gradFill>
                <a:gsLst>
                  <a:gs pos="0">
                    <a:srgbClr val="007BD3"/>
                  </a:gs>
                  <a:gs pos="100000">
                    <a:srgbClr val="034373"/>
                  </a:gs>
                </a:gsLst>
                <a:lin scaled="0"/>
              </a:gradFill>
            </a:endParaRPr>
          </a:p>
        </p:txBody>
      </p:sp>
      <p:sp>
        <p:nvSpPr>
          <p:cNvPr id="58372" name="Text Box 4" descr="Copy of post-60-1057579325"/>
          <p:cNvSpPr txBox="1">
            <a:spLocks noChangeArrowheads="1"/>
          </p:cNvSpPr>
          <p:nvPr/>
        </p:nvSpPr>
        <p:spPr bwMode="auto">
          <a:xfrm>
            <a:off x="5965031" y="3378994"/>
            <a:ext cx="2277353" cy="415498"/>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100" dirty="0">
                <a:latin typeface="Times New Roman" panose="02020603050405020304" pitchFamily="18" charset="0"/>
              </a:rPr>
              <a:t>(1), (3)</a:t>
            </a:r>
            <a:endParaRPr lang="en-US" sz="2100" dirty="0">
              <a:latin typeface="VNI-Times" pitchFamily="2" charset="0"/>
            </a:endParaRPr>
          </a:p>
        </p:txBody>
      </p:sp>
      <p:sp>
        <p:nvSpPr>
          <p:cNvPr id="58373" name="Text Box 5" descr="Copy of post-60-1057579325"/>
          <p:cNvSpPr txBox="1">
            <a:spLocks noChangeArrowheads="1"/>
          </p:cNvSpPr>
          <p:nvPr/>
        </p:nvSpPr>
        <p:spPr bwMode="auto">
          <a:xfrm>
            <a:off x="1338262" y="3400425"/>
            <a:ext cx="5029200" cy="415498"/>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100" dirty="0"/>
              <a:t>(1), (2)</a:t>
            </a:r>
            <a:endParaRPr lang="en-US" sz="2100" dirty="0">
              <a:latin typeface="VNI-Times" pitchFamily="2" charset="0"/>
            </a:endParaRPr>
          </a:p>
        </p:txBody>
      </p:sp>
      <p:sp>
        <p:nvSpPr>
          <p:cNvPr id="58374" name="Text Box 6" descr="Copy of post-60-1057579325"/>
          <p:cNvSpPr txBox="1">
            <a:spLocks noChangeArrowheads="1"/>
          </p:cNvSpPr>
          <p:nvPr/>
        </p:nvSpPr>
        <p:spPr bwMode="auto">
          <a:xfrm>
            <a:off x="5965031" y="4243147"/>
            <a:ext cx="3086100" cy="415498"/>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100" dirty="0"/>
              <a:t>(2), (3)</a:t>
            </a:r>
            <a:endParaRPr lang="en-US" sz="2100" dirty="0"/>
          </a:p>
        </p:txBody>
      </p:sp>
      <p:sp>
        <p:nvSpPr>
          <p:cNvPr id="58375" name="Text Box 7" descr="Copy of post-60-1057579325"/>
          <p:cNvSpPr txBox="1">
            <a:spLocks noChangeArrowheads="1"/>
          </p:cNvSpPr>
          <p:nvPr/>
        </p:nvSpPr>
        <p:spPr bwMode="auto">
          <a:xfrm>
            <a:off x="1366837" y="4225535"/>
            <a:ext cx="3733800" cy="415498"/>
          </a:xfrm>
          <a:prstGeom prst="rect">
            <a:avLst/>
          </a:prstGeom>
          <a:noFill/>
          <a:ln>
            <a:noFill/>
          </a:ln>
          <a:effectLst/>
          <a:extLst>
            <a:ext uri="{909E8E84-426E-40DD-AFC4-6F175D3DCCD1}">
              <a14:hiddenFill xmlns:a14="http://schemas.microsoft.com/office/drawing/2010/main">
                <a:blipFill dpi="0" rotWithShape="0">
                  <a:blip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100" dirty="0"/>
              <a:t>(1), (2), (3)</a:t>
            </a:r>
            <a:endParaRPr lang="en-US" sz="2100" dirty="0"/>
          </a:p>
        </p:txBody>
      </p:sp>
      <p:sp>
        <p:nvSpPr>
          <p:cNvPr id="58377" name="Oval 9">
            <a:hlinkClick r:id="rId2" action="ppaction://hlinksldjump"/>
          </p:cNvPr>
          <p:cNvSpPr>
            <a:spLocks noChangeArrowheads="1"/>
          </p:cNvSpPr>
          <p:nvPr/>
        </p:nvSpPr>
        <p:spPr bwMode="auto">
          <a:xfrm>
            <a:off x="4822031" y="3378994"/>
            <a:ext cx="1143000" cy="457200"/>
          </a:xfrm>
          <a:prstGeom prst="ellipse">
            <a:avLst/>
          </a:prstGeom>
          <a:solidFill>
            <a:srgbClr val="00CCFF"/>
          </a:solidFill>
          <a:ln w="9525">
            <a:round/>
          </a:ln>
          <a:effectLst/>
          <a:scene3d>
            <a:camera prst="legacyPerspectiveTop"/>
            <a:lightRig rig="legacyFlat3" dir="b"/>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a:r>
              <a:rPr lang="en-US"/>
              <a:t>C</a:t>
            </a:r>
            <a:endParaRPr lang="en-US"/>
          </a:p>
        </p:txBody>
      </p:sp>
      <p:sp>
        <p:nvSpPr>
          <p:cNvPr id="58378" name="Oval 10">
            <a:hlinkClick r:id="" action="ppaction://noaction"/>
          </p:cNvPr>
          <p:cNvSpPr>
            <a:spLocks noChangeArrowheads="1"/>
          </p:cNvSpPr>
          <p:nvPr/>
        </p:nvSpPr>
        <p:spPr bwMode="auto">
          <a:xfrm>
            <a:off x="4822031" y="4243147"/>
            <a:ext cx="1143000" cy="457200"/>
          </a:xfrm>
          <a:prstGeom prst="ellipse">
            <a:avLst/>
          </a:prstGeom>
          <a:solidFill>
            <a:srgbClr val="00CCFF"/>
          </a:solidFill>
          <a:ln w="9525">
            <a:round/>
          </a:ln>
          <a:effectLst/>
          <a:scene3d>
            <a:camera prst="legacyPerspectiveTop"/>
            <a:lightRig rig="legacyFlat3" dir="b"/>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a:r>
              <a:rPr lang="en-US" dirty="0"/>
              <a:t>D</a:t>
            </a:r>
            <a:endParaRPr lang="en-US" dirty="0"/>
          </a:p>
        </p:txBody>
      </p:sp>
      <p:sp>
        <p:nvSpPr>
          <p:cNvPr id="58379" name="Oval 11">
            <a:hlinkClick r:id="rId2" action="ppaction://hlinksldjump"/>
          </p:cNvPr>
          <p:cNvSpPr>
            <a:spLocks noChangeArrowheads="1"/>
          </p:cNvSpPr>
          <p:nvPr/>
        </p:nvSpPr>
        <p:spPr bwMode="auto">
          <a:xfrm>
            <a:off x="128588" y="4116943"/>
            <a:ext cx="1143000" cy="457200"/>
          </a:xfrm>
          <a:prstGeom prst="ellipse">
            <a:avLst/>
          </a:prstGeom>
          <a:solidFill>
            <a:srgbClr val="00CCFF"/>
          </a:solidFill>
          <a:ln w="9525">
            <a:round/>
          </a:ln>
          <a:effectLst/>
          <a:scene3d>
            <a:camera prst="legacyPerspectiveTop"/>
            <a:lightRig rig="legacyFlat3" dir="b"/>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a:r>
              <a:rPr lang="en-US" dirty="0"/>
              <a:t>B</a:t>
            </a:r>
            <a:endParaRPr lang="en-US" dirty="0"/>
          </a:p>
        </p:txBody>
      </p:sp>
      <p:sp>
        <p:nvSpPr>
          <p:cNvPr id="58380" name="Oval 12">
            <a:hlinkClick r:id="rId2" action="ppaction://hlinksldjump"/>
          </p:cNvPr>
          <p:cNvSpPr>
            <a:spLocks noChangeArrowheads="1"/>
          </p:cNvSpPr>
          <p:nvPr/>
        </p:nvSpPr>
        <p:spPr bwMode="auto">
          <a:xfrm>
            <a:off x="128588" y="3378994"/>
            <a:ext cx="1143000" cy="457200"/>
          </a:xfrm>
          <a:prstGeom prst="ellipse">
            <a:avLst/>
          </a:prstGeom>
          <a:solidFill>
            <a:srgbClr val="00CCFF"/>
          </a:solidFill>
          <a:ln w="9525">
            <a:round/>
          </a:ln>
          <a:effectLst/>
          <a:scene3d>
            <a:camera prst="legacyPerspectiveTop"/>
            <a:lightRig rig="legacyFlat3" dir="b"/>
          </a:scene3d>
          <a:sp3d extrusionH="887400" prstMaterial="legacyMatte">
            <a:bevelT w="13500" h="13500" prst="angle"/>
            <a:bevelB w="13500" h="13500" prst="angle"/>
            <a:extrusionClr>
              <a:srgbClr val="00CCFF"/>
            </a:extrusionClr>
          </a:sp3d>
          <a:extLs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wrap="none" anchor="ctr">
            <a:flatTx/>
          </a:bodyPr>
          <a:lstStyle/>
          <a:p>
            <a:pPr algn="ctr"/>
            <a:r>
              <a:rPr lang="en-US"/>
              <a:t>A</a:t>
            </a:r>
            <a:endParaRPr lang="en-US"/>
          </a:p>
        </p:txBody>
      </p:sp>
      <p:sp>
        <p:nvSpPr>
          <p:cNvPr id="58381" name="Oval 13"/>
          <p:cNvSpPr>
            <a:spLocks noChangeArrowheads="1"/>
          </p:cNvSpPr>
          <p:nvPr/>
        </p:nvSpPr>
        <p:spPr bwMode="auto">
          <a:xfrm>
            <a:off x="114300" y="3997960"/>
            <a:ext cx="1157605" cy="554355"/>
          </a:xfrm>
          <a:prstGeom prst="ellipse">
            <a:avLst/>
          </a:prstGeom>
          <a:solidFill>
            <a:srgbClr val="FF33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100">
                <a:solidFill>
                  <a:schemeClr val="bg2"/>
                </a:solidFill>
                <a:latin typeface="Times New Roman" panose="02020603050405020304" pitchFamily="18" charset="0"/>
              </a:rPr>
              <a:t>B</a:t>
            </a:r>
            <a:endParaRPr lang="en-US" sz="2100">
              <a:solidFill>
                <a:schemeClr val="bg2"/>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box(in)">
                                      <p:cBhvr>
                                        <p:cTn id="7" dur="2000"/>
                                        <p:tgtEl>
                                          <p:spTgt spid="5837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8372"/>
                                        </p:tgtEl>
                                        <p:attrNameLst>
                                          <p:attrName>style.visibility</p:attrName>
                                        </p:attrNameLst>
                                      </p:cBhvr>
                                      <p:to>
                                        <p:strVal val="visible"/>
                                      </p:to>
                                    </p:set>
                                    <p:animEffect transition="in" filter="box(in)">
                                      <p:cBhvr>
                                        <p:cTn id="10" dur="2000"/>
                                        <p:tgtEl>
                                          <p:spTgt spid="5837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8380"/>
                                        </p:tgtEl>
                                        <p:attrNameLst>
                                          <p:attrName>style.visibility</p:attrName>
                                        </p:attrNameLst>
                                      </p:cBhvr>
                                      <p:to>
                                        <p:strVal val="visible"/>
                                      </p:to>
                                    </p:set>
                                    <p:animEffect transition="in" filter="box(in)">
                                      <p:cBhvr>
                                        <p:cTn id="13" dur="2000"/>
                                        <p:tgtEl>
                                          <p:spTgt spid="58380"/>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8379"/>
                                        </p:tgtEl>
                                        <p:attrNameLst>
                                          <p:attrName>style.visibility</p:attrName>
                                        </p:attrNameLst>
                                      </p:cBhvr>
                                      <p:to>
                                        <p:strVal val="visible"/>
                                      </p:to>
                                    </p:set>
                                    <p:animEffect transition="in" filter="box(in)">
                                      <p:cBhvr>
                                        <p:cTn id="16" dur="2000"/>
                                        <p:tgtEl>
                                          <p:spTgt spid="5837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58373"/>
                                        </p:tgtEl>
                                        <p:attrNameLst>
                                          <p:attrName>style.visibility</p:attrName>
                                        </p:attrNameLst>
                                      </p:cBhvr>
                                      <p:to>
                                        <p:strVal val="visible"/>
                                      </p:to>
                                    </p:set>
                                    <p:animEffect transition="in" filter="box(in)">
                                      <p:cBhvr>
                                        <p:cTn id="19" dur="2000"/>
                                        <p:tgtEl>
                                          <p:spTgt spid="5837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58374"/>
                                        </p:tgtEl>
                                        <p:attrNameLst>
                                          <p:attrName>style.visibility</p:attrName>
                                        </p:attrNameLst>
                                      </p:cBhvr>
                                      <p:to>
                                        <p:strVal val="visible"/>
                                      </p:to>
                                    </p:set>
                                    <p:animEffect transition="in" filter="box(in)">
                                      <p:cBhvr>
                                        <p:cTn id="22" dur="2000"/>
                                        <p:tgtEl>
                                          <p:spTgt spid="58374"/>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8377"/>
                                        </p:tgtEl>
                                        <p:attrNameLst>
                                          <p:attrName>style.visibility</p:attrName>
                                        </p:attrNameLst>
                                      </p:cBhvr>
                                      <p:to>
                                        <p:strVal val="visible"/>
                                      </p:to>
                                    </p:set>
                                    <p:animEffect transition="in" filter="box(in)">
                                      <p:cBhvr>
                                        <p:cTn id="25" dur="2000"/>
                                        <p:tgtEl>
                                          <p:spTgt spid="5837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58378"/>
                                        </p:tgtEl>
                                        <p:attrNameLst>
                                          <p:attrName>style.visibility</p:attrName>
                                        </p:attrNameLst>
                                      </p:cBhvr>
                                      <p:to>
                                        <p:strVal val="visible"/>
                                      </p:to>
                                    </p:set>
                                    <p:animEffect transition="in" filter="box(in)">
                                      <p:cBhvr>
                                        <p:cTn id="28" dur="2000"/>
                                        <p:tgtEl>
                                          <p:spTgt spid="58378"/>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58375"/>
                                        </p:tgtEl>
                                        <p:attrNameLst>
                                          <p:attrName>style.visibility</p:attrName>
                                        </p:attrNameLst>
                                      </p:cBhvr>
                                      <p:to>
                                        <p:strVal val="visible"/>
                                      </p:to>
                                    </p:set>
                                    <p:animEffect transition="in" filter="box(in)">
                                      <p:cBhvr>
                                        <p:cTn id="31" dur="2000"/>
                                        <p:tgtEl>
                                          <p:spTgt spid="58375"/>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58381"/>
                                        </p:tgtEl>
                                        <p:attrNameLst>
                                          <p:attrName>style.visibility</p:attrName>
                                        </p:attrNameLst>
                                      </p:cBhvr>
                                      <p:to>
                                        <p:strVal val="visible"/>
                                      </p:to>
                                    </p:set>
                                    <p:animEffect transition="in" filter="fade">
                                      <p:cBhvr>
                                        <p:cTn id="36" dur="1000"/>
                                        <p:tgtEl>
                                          <p:spTgt spid="58381"/>
                                        </p:tgtEl>
                                      </p:cBhvr>
                                    </p:animEffect>
                                    <p:anim calcmode="lin" valueType="num">
                                      <p:cBhvr>
                                        <p:cTn id="37" dur="1000" fill="hold"/>
                                        <p:tgtEl>
                                          <p:spTgt spid="58381"/>
                                        </p:tgtEl>
                                        <p:attrNameLst>
                                          <p:attrName>ppt_x</p:attrName>
                                        </p:attrNameLst>
                                      </p:cBhvr>
                                      <p:tavLst>
                                        <p:tav tm="0">
                                          <p:val>
                                            <p:strVal val="#ppt_x"/>
                                          </p:val>
                                        </p:tav>
                                        <p:tav tm="100000">
                                          <p:val>
                                            <p:strVal val="#ppt_x"/>
                                          </p:val>
                                        </p:tav>
                                      </p:tavLst>
                                    </p:anim>
                                    <p:anim calcmode="lin" valueType="num">
                                      <p:cBhvr>
                                        <p:cTn id="38" dur="1000" fill="hold"/>
                                        <p:tgtEl>
                                          <p:spTgt spid="583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ldLvl="0" animBg="1"/>
      <p:bldP spid="58372" grpId="0"/>
      <p:bldP spid="58373" grpId="0"/>
      <p:bldP spid="58374" grpId="0"/>
      <p:bldP spid="58375" grpId="0"/>
      <p:bldP spid="58377" grpId="0" animBg="1"/>
      <p:bldP spid="58378" grpId="0" animBg="1"/>
      <p:bldP spid="58379" grpId="0" bldLvl="0" animBg="1"/>
      <p:bldP spid="58380" grpId="0" animBg="1"/>
      <p:bldP spid="58381" grpId="0" bldLvl="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4902994" y="141686"/>
            <a:ext cx="2983706" cy="11310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a:p>
            <a:pPr>
              <a:spcBef>
                <a:spcPct val="0"/>
              </a:spcBef>
              <a:buFontTx/>
              <a:buNone/>
            </a:pPr>
            <a:endParaRPr lang="en-US" altLang="en-US" sz="1350">
              <a:latin typeface="Arial" panose="020B0604020202020204" pitchFamily="34" charset="0"/>
            </a:endParaRPr>
          </a:p>
        </p:txBody>
      </p:sp>
      <p:sp>
        <p:nvSpPr>
          <p:cNvPr id="4100" name="Text Box 3"/>
          <p:cNvSpPr txBox="1">
            <a:spLocks noChangeArrowheads="1"/>
          </p:cNvSpPr>
          <p:nvPr/>
        </p:nvSpPr>
        <p:spPr bwMode="auto">
          <a:xfrm>
            <a:off x="1364456" y="-68313"/>
            <a:ext cx="6515100" cy="600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3300" b="1" dirty="0">
                <a:solidFill>
                  <a:srgbClr val="800080"/>
                </a:solidFill>
                <a:latin typeface="Times New Roman" panose="02020603050405020304" pitchFamily="18" charset="0"/>
              </a:rPr>
              <a:t>VẬN DỤNG</a:t>
            </a:r>
            <a:endParaRPr lang="en-US" altLang="en-US" sz="3300" b="1" dirty="0">
              <a:solidFill>
                <a:srgbClr val="800080"/>
              </a:solidFill>
              <a:latin typeface="Times New Roman" panose="02020603050405020304" pitchFamily="18" charset="0"/>
            </a:endParaRPr>
          </a:p>
        </p:txBody>
      </p:sp>
      <p:sp>
        <p:nvSpPr>
          <p:cNvPr id="7" name="TextBox 6"/>
          <p:cNvSpPr txBox="1"/>
          <p:nvPr/>
        </p:nvSpPr>
        <p:spPr>
          <a:xfrm>
            <a:off x="321310" y="332105"/>
            <a:ext cx="8347710" cy="4658995"/>
          </a:xfrm>
          <a:prstGeom prst="rect">
            <a:avLst/>
          </a:prstGeom>
          <a:noFill/>
        </p:spPr>
        <p:txBody>
          <a:bodyPr wrap="square" lIns="91438" tIns="45719" rIns="91438" bIns="45719" rtlCol="0">
            <a:noAutofit/>
          </a:bodyPr>
          <a:lstStyle/>
          <a:p>
            <a:pPr lvl="0">
              <a:lnSpc>
                <a:spcPct val="100000"/>
              </a:lnSpc>
              <a:spcBef>
                <a:spcPts val="0"/>
              </a:spcBef>
              <a:spcAft>
                <a:spcPts val="0"/>
              </a:spcAft>
            </a:pPr>
            <a:r>
              <a:rPr lang="en-US" sz="2800" dirty="0" err="1">
                <a:gradFill>
                  <a:gsLst>
                    <a:gs pos="0">
                      <a:srgbClr val="007BD3"/>
                    </a:gs>
                    <a:gs pos="100000">
                      <a:srgbClr val="034373"/>
                    </a:gs>
                  </a:gsLst>
                  <a:lin scaled="0"/>
                </a:gradFill>
                <a:latin typeface="Calibri" panose="020F0502020204030204" pitchFamily="34" charset="0"/>
                <a:cs typeface="Calibri" panose="020F0502020204030204" pitchFamily="34" charset="0"/>
              </a:rPr>
              <a:t>Nhiệm</a:t>
            </a:r>
            <a:r>
              <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2800" dirty="0" err="1">
                <a:gradFill>
                  <a:gsLst>
                    <a:gs pos="0">
                      <a:srgbClr val="007BD3"/>
                    </a:gs>
                    <a:gs pos="100000">
                      <a:srgbClr val="034373"/>
                    </a:gs>
                  </a:gsLst>
                  <a:lin scaled="0"/>
                </a:gradFill>
                <a:latin typeface="Calibri" panose="020F0502020204030204" pitchFamily="34" charset="0"/>
                <a:cs typeface="Calibri" panose="020F0502020204030204" pitchFamily="34" charset="0"/>
              </a:rPr>
              <a:t>vụ</a:t>
            </a:r>
            <a:r>
              <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2800" dirty="0" err="1">
                <a:gradFill>
                  <a:gsLst>
                    <a:gs pos="0">
                      <a:srgbClr val="007BD3"/>
                    </a:gs>
                    <a:gs pos="100000">
                      <a:srgbClr val="034373"/>
                    </a:gs>
                  </a:gsLst>
                  <a:lin scaled="0"/>
                </a:gradFill>
                <a:latin typeface="Calibri" panose="020F0502020204030204" pitchFamily="34" charset="0"/>
                <a:cs typeface="Calibri" panose="020F0502020204030204" pitchFamily="34" charset="0"/>
              </a:rPr>
              <a:t>về</a:t>
            </a:r>
            <a:r>
              <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2800" dirty="0" err="1">
                <a:gradFill>
                  <a:gsLst>
                    <a:gs pos="0">
                      <a:srgbClr val="007BD3"/>
                    </a:gs>
                    <a:gs pos="100000">
                      <a:srgbClr val="034373"/>
                    </a:gs>
                  </a:gsLst>
                  <a:lin scaled="0"/>
                </a:gradFill>
                <a:latin typeface="Calibri" panose="020F0502020204030204" pitchFamily="34" charset="0"/>
                <a:cs typeface="Calibri" panose="020F0502020204030204" pitchFamily="34" charset="0"/>
              </a:rPr>
              <a:t>nhà</a:t>
            </a:r>
            <a:r>
              <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endPar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a:p>
            <a:pPr lvl="0">
              <a:lnSpc>
                <a:spcPct val="100000"/>
              </a:lnSpc>
              <a:spcBef>
                <a:spcPts val="0"/>
              </a:spcBef>
              <a:spcAft>
                <a:spcPts val="0"/>
              </a:spcAft>
            </a:pPr>
            <a:r>
              <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2800" dirty="0" err="1">
                <a:gradFill>
                  <a:gsLst>
                    <a:gs pos="0">
                      <a:srgbClr val="007BD3"/>
                    </a:gs>
                    <a:gs pos="100000">
                      <a:srgbClr val="034373"/>
                    </a:gs>
                  </a:gsLst>
                  <a:lin scaled="0"/>
                </a:gradFill>
                <a:latin typeface="Calibri" panose="020F0502020204030204" pitchFamily="34" charset="0"/>
                <a:cs typeface="Calibri" panose="020F0502020204030204" pitchFamily="34" charset="0"/>
              </a:rPr>
              <a:t>Xem</a:t>
            </a:r>
            <a:r>
              <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2800" dirty="0" err="1">
                <a:gradFill>
                  <a:gsLst>
                    <a:gs pos="0">
                      <a:srgbClr val="007BD3"/>
                    </a:gs>
                    <a:gs pos="100000">
                      <a:srgbClr val="034373"/>
                    </a:gs>
                  </a:gsLst>
                  <a:lin scaled="0"/>
                </a:gradFill>
                <a:latin typeface="Calibri" panose="020F0502020204030204" pitchFamily="34" charset="0"/>
                <a:cs typeface="Calibri" panose="020F0502020204030204" pitchFamily="34" charset="0"/>
              </a:rPr>
              <a:t>lại</a:t>
            </a:r>
            <a:r>
              <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2800" dirty="0" err="1">
                <a:gradFill>
                  <a:gsLst>
                    <a:gs pos="0">
                      <a:srgbClr val="007BD3"/>
                    </a:gs>
                    <a:gs pos="100000">
                      <a:srgbClr val="034373"/>
                    </a:gs>
                  </a:gsLst>
                  <a:lin scaled="0"/>
                </a:gradFill>
                <a:latin typeface="Calibri" panose="020F0502020204030204" pitchFamily="34" charset="0"/>
                <a:cs typeface="Calibri" panose="020F0502020204030204" pitchFamily="34" charset="0"/>
              </a:rPr>
              <a:t>bài</a:t>
            </a:r>
            <a:r>
              <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2800" dirty="0" err="1">
                <a:gradFill>
                  <a:gsLst>
                    <a:gs pos="0">
                      <a:srgbClr val="007BD3"/>
                    </a:gs>
                    <a:gs pos="100000">
                      <a:srgbClr val="034373"/>
                    </a:gs>
                  </a:gsLst>
                  <a:lin scaled="0"/>
                </a:gradFill>
                <a:latin typeface="Calibri" panose="020F0502020204030204" pitchFamily="34" charset="0"/>
                <a:cs typeface="Calibri" panose="020F0502020204030204" pitchFamily="34" charset="0"/>
              </a:rPr>
              <a:t>đã</a:t>
            </a:r>
            <a:r>
              <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2800" dirty="0" err="1">
                <a:gradFill>
                  <a:gsLst>
                    <a:gs pos="0">
                      <a:srgbClr val="007BD3"/>
                    </a:gs>
                    <a:gs pos="100000">
                      <a:srgbClr val="034373"/>
                    </a:gs>
                  </a:gsLst>
                  <a:lin scaled="0"/>
                </a:gradFill>
                <a:latin typeface="Calibri" panose="020F0502020204030204" pitchFamily="34" charset="0"/>
                <a:cs typeface="Calibri" panose="020F0502020204030204" pitchFamily="34" charset="0"/>
              </a:rPr>
              <a:t>học</a:t>
            </a:r>
            <a:r>
              <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a:t>
            </a:r>
            <a:endPar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a:p>
            <a:pPr lvl="0">
              <a:lnSpc>
                <a:spcPct val="100000"/>
              </a:lnSpc>
              <a:spcBef>
                <a:spcPts val="0"/>
              </a:spcBef>
              <a:spcAft>
                <a:spcPts val="0"/>
              </a:spcAft>
            </a:pPr>
            <a:r>
              <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2800" dirty="0" err="1">
                <a:gradFill>
                  <a:gsLst>
                    <a:gs pos="0">
                      <a:srgbClr val="007BD3"/>
                    </a:gs>
                    <a:gs pos="100000">
                      <a:srgbClr val="034373"/>
                    </a:gs>
                  </a:gsLst>
                  <a:lin scaled="0"/>
                </a:gradFill>
                <a:latin typeface="Calibri" panose="020F0502020204030204" pitchFamily="34" charset="0"/>
                <a:cs typeface="Calibri" panose="020F0502020204030204" pitchFamily="34" charset="0"/>
              </a:rPr>
              <a:t>Nghiên</a:t>
            </a:r>
            <a:r>
              <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2800" dirty="0" err="1">
                <a:gradFill>
                  <a:gsLst>
                    <a:gs pos="0">
                      <a:srgbClr val="007BD3"/>
                    </a:gs>
                    <a:gs pos="100000">
                      <a:srgbClr val="034373"/>
                    </a:gs>
                  </a:gsLst>
                  <a:lin scaled="0"/>
                </a:gradFill>
                <a:latin typeface="Calibri" panose="020F0502020204030204" pitchFamily="34" charset="0"/>
                <a:cs typeface="Calibri" panose="020F0502020204030204" pitchFamily="34" charset="0"/>
              </a:rPr>
              <a:t>cứu</a:t>
            </a:r>
            <a:r>
              <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2800" dirty="0" err="1">
                <a:gradFill>
                  <a:gsLst>
                    <a:gs pos="0">
                      <a:srgbClr val="007BD3"/>
                    </a:gs>
                    <a:gs pos="100000">
                      <a:srgbClr val="034373"/>
                    </a:gs>
                  </a:gsLst>
                  <a:lin scaled="0"/>
                </a:gradFill>
                <a:latin typeface="Calibri" panose="020F0502020204030204" pitchFamily="34" charset="0"/>
                <a:cs typeface="Calibri" panose="020F0502020204030204" pitchFamily="34" charset="0"/>
              </a:rPr>
              <a:t>trước</a:t>
            </a:r>
            <a:r>
              <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a:t>
            </a:r>
            <a:r>
              <a:rPr lang="en-US" sz="2800" dirty="0" err="1">
                <a:gradFill>
                  <a:gsLst>
                    <a:gs pos="0">
                      <a:srgbClr val="007BD3"/>
                    </a:gs>
                    <a:gs pos="100000">
                      <a:srgbClr val="034373"/>
                    </a:gs>
                  </a:gsLst>
                  <a:lin scaled="0"/>
                </a:gradFill>
                <a:latin typeface="Calibri" panose="020F0502020204030204" pitchFamily="34" charset="0"/>
                <a:cs typeface="Calibri" panose="020F0502020204030204" pitchFamily="34" charset="0"/>
              </a:rPr>
              <a:t>bài</a:t>
            </a:r>
            <a:r>
              <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26. CÔNG NGHỆ VI SINH VẬT</a:t>
            </a:r>
            <a:endPar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a:p>
            <a:pPr>
              <a:lnSpc>
                <a:spcPct val="100000"/>
              </a:lnSpc>
              <a:spcBef>
                <a:spcPts val="0"/>
              </a:spcBef>
              <a:spcAft>
                <a:spcPts val="0"/>
              </a:spcAft>
            </a:pPr>
            <a:r>
              <a:rPr lang="vi-VN"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Khảo sát thực trạng sử dụng các phương pháp diệt khuẩn tại địa phương. </a:t>
            </a:r>
            <a:endPar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a:p>
            <a:pPr>
              <a:lnSpc>
                <a:spcPct val="100000"/>
              </a:lnSpc>
              <a:spcBef>
                <a:spcPts val="0"/>
              </a:spcBef>
              <a:spcAft>
                <a:spcPts val="0"/>
              </a:spcAft>
            </a:pPr>
            <a:r>
              <a:rPr lang="vi-VN"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+Thời gian khảo sát.</a:t>
            </a:r>
            <a:endPar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a:p>
            <a:pPr>
              <a:lnSpc>
                <a:spcPct val="100000"/>
              </a:lnSpc>
              <a:spcBef>
                <a:spcPts val="0"/>
              </a:spcBef>
              <a:spcAft>
                <a:spcPts val="0"/>
              </a:spcAft>
            </a:pPr>
            <a:r>
              <a:rPr lang="vi-VN"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Địa điểm khảo sát.</a:t>
            </a:r>
            <a:endPar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a:p>
            <a:pPr>
              <a:lnSpc>
                <a:spcPct val="100000"/>
              </a:lnSpc>
              <a:spcBef>
                <a:spcPts val="0"/>
              </a:spcBef>
              <a:spcAft>
                <a:spcPts val="0"/>
              </a:spcAft>
            </a:pPr>
            <a:r>
              <a:rPr lang="vi-VN"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Đối tượng khảo sát.</a:t>
            </a:r>
            <a:endPar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a:p>
            <a:pPr>
              <a:lnSpc>
                <a:spcPct val="100000"/>
              </a:lnSpc>
              <a:spcBef>
                <a:spcPts val="0"/>
              </a:spcBef>
              <a:spcAft>
                <a:spcPts val="0"/>
              </a:spcAft>
            </a:pPr>
            <a:r>
              <a:rPr lang="vi-VN"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Nội dung khảo sát.</a:t>
            </a:r>
            <a:endPar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a:p>
            <a:pPr>
              <a:lnSpc>
                <a:spcPct val="100000"/>
              </a:lnSpc>
              <a:spcBef>
                <a:spcPts val="0"/>
              </a:spcBef>
              <a:spcAft>
                <a:spcPts val="0"/>
              </a:spcAft>
            </a:pPr>
            <a:r>
              <a:rPr lang="vi-VN"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Phương pháp khảo sát.</a:t>
            </a:r>
            <a:endPar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a:p>
            <a:pPr>
              <a:lnSpc>
                <a:spcPct val="100000"/>
              </a:lnSpc>
              <a:spcBef>
                <a:spcPts val="0"/>
              </a:spcBef>
              <a:spcAft>
                <a:spcPts val="0"/>
              </a:spcAft>
            </a:pPr>
            <a:r>
              <a:rPr lang="vi-VN" sz="2800" dirty="0">
                <a:gradFill>
                  <a:gsLst>
                    <a:gs pos="0">
                      <a:srgbClr val="007BD3"/>
                    </a:gs>
                    <a:gs pos="100000">
                      <a:srgbClr val="034373"/>
                    </a:gs>
                  </a:gsLst>
                  <a:lin scaled="0"/>
                </a:gradFill>
                <a:latin typeface="Calibri" panose="020F0502020204030204" pitchFamily="34" charset="0"/>
                <a:cs typeface="Calibri" panose="020F0502020204030204" pitchFamily="34" charset="0"/>
              </a:rPr>
              <a:t>+ Xử lí kết quả khảo sát.</a:t>
            </a:r>
            <a:endPar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a:p>
            <a:endParaRPr lang="en-US" sz="2800" dirty="0">
              <a:gradFill>
                <a:gsLst>
                  <a:gs pos="0">
                    <a:srgbClr val="007BD3"/>
                  </a:gs>
                  <a:gs pos="100000">
                    <a:srgbClr val="034373"/>
                  </a:gs>
                </a:gsLst>
                <a:lin scaled="0"/>
              </a:gra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a:xfrm>
            <a:off x="6553200" y="4781233"/>
            <a:ext cx="2133600" cy="273844"/>
          </a:xfrm>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ết quả hình ảnh cho sinh trưởng ở thực vậ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0490" y="116205"/>
            <a:ext cx="4080510" cy="3213100"/>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4525" y="129540"/>
            <a:ext cx="4501515" cy="3321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48920" y="3500120"/>
            <a:ext cx="8545195" cy="1569660"/>
          </a:xfrm>
          <a:prstGeom prst="rect">
            <a:avLst/>
          </a:prstGeom>
          <a:noFill/>
        </p:spPr>
        <p:txBody>
          <a:bodyPr wrap="square">
            <a:spAutoFit/>
          </a:bodyPr>
          <a:lstStyle/>
          <a:p>
            <a:pPr algn="l"/>
            <a:r>
              <a:rPr lang="en-US" sz="3200" dirty="0" err="1" smtClean="0">
                <a:solidFill>
                  <a:srgbClr val="3333FF"/>
                </a:solidFill>
                <a:latin typeface="Calibri" panose="020F0502020204030204" pitchFamily="34" charset="0"/>
                <a:cs typeface="Calibri" panose="020F0502020204030204" pitchFamily="34" charset="0"/>
              </a:rPr>
              <a:t>Sinh</a:t>
            </a:r>
            <a:r>
              <a:rPr lang="en-US" sz="3200" dirty="0" smtClean="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trưởng</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là</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sự</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tăng</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về</a:t>
            </a:r>
            <a:r>
              <a:rPr lang="en-US" sz="3200" dirty="0">
                <a:solidFill>
                  <a:srgbClr val="3333FF"/>
                </a:solidFill>
                <a:latin typeface="Calibri" panose="020F0502020204030204" pitchFamily="34" charset="0"/>
                <a:cs typeface="Calibri" panose="020F0502020204030204" pitchFamily="34" charset="0"/>
              </a:rPr>
              <a:t> </a:t>
            </a:r>
            <a:r>
              <a:rPr lang="en-US" sz="3200" u="sng" dirty="0" err="1">
                <a:solidFill>
                  <a:srgbClr val="3333FF"/>
                </a:solidFill>
                <a:latin typeface="Calibri" panose="020F0502020204030204" pitchFamily="34" charset="0"/>
                <a:cs typeface="Calibri" panose="020F0502020204030204" pitchFamily="34" charset="0"/>
              </a:rPr>
              <a:t>kích</a:t>
            </a:r>
            <a:r>
              <a:rPr lang="en-US" sz="3200" u="sng" dirty="0">
                <a:solidFill>
                  <a:srgbClr val="3333FF"/>
                </a:solidFill>
                <a:latin typeface="Calibri" panose="020F0502020204030204" pitchFamily="34" charset="0"/>
                <a:cs typeface="Calibri" panose="020F0502020204030204" pitchFamily="34" charset="0"/>
              </a:rPr>
              <a:t> </a:t>
            </a:r>
            <a:r>
              <a:rPr lang="en-US" sz="3200" u="sng" dirty="0" err="1">
                <a:solidFill>
                  <a:srgbClr val="3333FF"/>
                </a:solidFill>
                <a:latin typeface="Calibri" panose="020F0502020204030204" pitchFamily="34" charset="0"/>
                <a:cs typeface="Calibri" panose="020F0502020204030204" pitchFamily="34" charset="0"/>
              </a:rPr>
              <a:t>thước</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và</a:t>
            </a:r>
            <a:r>
              <a:rPr lang="en-US" sz="3200" dirty="0">
                <a:solidFill>
                  <a:srgbClr val="3333FF"/>
                </a:solidFill>
                <a:latin typeface="Calibri" panose="020F0502020204030204" pitchFamily="34" charset="0"/>
                <a:cs typeface="Calibri" panose="020F0502020204030204" pitchFamily="34" charset="0"/>
              </a:rPr>
              <a:t> </a:t>
            </a:r>
            <a:r>
              <a:rPr lang="en-US" sz="3200" u="sng" dirty="0" err="1">
                <a:solidFill>
                  <a:srgbClr val="3333FF"/>
                </a:solidFill>
                <a:latin typeface="Calibri" panose="020F0502020204030204" pitchFamily="34" charset="0"/>
                <a:cs typeface="Calibri" panose="020F0502020204030204" pitchFamily="34" charset="0"/>
              </a:rPr>
              <a:t>khối</a:t>
            </a:r>
            <a:r>
              <a:rPr lang="en-US" sz="3200" u="sng" dirty="0">
                <a:solidFill>
                  <a:srgbClr val="3333FF"/>
                </a:solidFill>
                <a:latin typeface="Calibri" panose="020F0502020204030204" pitchFamily="34" charset="0"/>
                <a:cs typeface="Calibri" panose="020F0502020204030204" pitchFamily="34" charset="0"/>
              </a:rPr>
              <a:t> </a:t>
            </a:r>
            <a:r>
              <a:rPr lang="en-US" sz="3200" u="sng" dirty="0" err="1">
                <a:solidFill>
                  <a:srgbClr val="3333FF"/>
                </a:solidFill>
                <a:latin typeface="Calibri" panose="020F0502020204030204" pitchFamily="34" charset="0"/>
                <a:cs typeface="Calibri" panose="020F0502020204030204" pitchFamily="34" charset="0"/>
              </a:rPr>
              <a:t>lượng</a:t>
            </a:r>
            <a:r>
              <a:rPr lang="en-US" sz="3200" u="sng"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cơ</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thể</a:t>
            </a:r>
            <a:r>
              <a:rPr lang="en-US" sz="3200" dirty="0">
                <a:solidFill>
                  <a:srgbClr val="3333FF"/>
                </a:solidFill>
                <a:latin typeface="Calibri" panose="020F0502020204030204" pitchFamily="34" charset="0"/>
                <a:cs typeface="Calibri" panose="020F0502020204030204" pitchFamily="34" charset="0"/>
              </a:rPr>
              <a:t> do </a:t>
            </a:r>
            <a:r>
              <a:rPr lang="en-US" sz="3200" dirty="0" err="1">
                <a:solidFill>
                  <a:srgbClr val="3333FF"/>
                </a:solidFill>
                <a:latin typeface="Calibri" panose="020F0502020204030204" pitchFamily="34" charset="0"/>
                <a:cs typeface="Calibri" panose="020F0502020204030204" pitchFamily="34" charset="0"/>
              </a:rPr>
              <a:t>sự</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tăng</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lên</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về</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số</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lượng</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và</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kích</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thước</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tế</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bào</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nhờ</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đó</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cơ</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thể</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lớn</a:t>
            </a:r>
            <a:r>
              <a:rPr lang="en-US" sz="3200" dirty="0">
                <a:solidFill>
                  <a:srgbClr val="3333FF"/>
                </a:solidFill>
                <a:latin typeface="Calibri" panose="020F0502020204030204" pitchFamily="34" charset="0"/>
                <a:cs typeface="Calibri" panose="020F0502020204030204" pitchFamily="34" charset="0"/>
              </a:rPr>
              <a:t> </a:t>
            </a:r>
            <a:r>
              <a:rPr lang="en-US" sz="3200" dirty="0" err="1">
                <a:solidFill>
                  <a:srgbClr val="3333FF"/>
                </a:solidFill>
                <a:latin typeface="Calibri" panose="020F0502020204030204" pitchFamily="34" charset="0"/>
                <a:cs typeface="Calibri" panose="020F0502020204030204" pitchFamily="34" charset="0"/>
              </a:rPr>
              <a:t>lên</a:t>
            </a:r>
            <a:r>
              <a:rPr lang="en-US" sz="3200" dirty="0">
                <a:solidFill>
                  <a:srgbClr val="3333FF"/>
                </a:solidFill>
                <a:latin typeface="Calibri" panose="020F0502020204030204" pitchFamily="34" charset="0"/>
                <a:cs typeface="Calibri" panose="020F0502020204030204" pitchFamily="34" charset="0"/>
              </a:rPr>
              <a:t>.</a:t>
            </a:r>
            <a:endParaRPr lang="en-US" sz="3200" dirty="0">
              <a:solidFill>
                <a:srgbClr val="3333FF"/>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inh truong cua vi sinh vat.wmv">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0" y="24823"/>
            <a:ext cx="3200400" cy="2670687"/>
          </a:xfrm>
          <a:prstGeom prst="rect">
            <a:avLst/>
          </a:prstGeom>
        </p:spPr>
      </p:pic>
      <p:sp>
        <p:nvSpPr>
          <p:cNvPr id="5" name="Oval 4"/>
          <p:cNvSpPr/>
          <p:nvPr/>
        </p:nvSpPr>
        <p:spPr>
          <a:xfrm>
            <a:off x="3560618" y="57150"/>
            <a:ext cx="5583382" cy="1676400"/>
          </a:xfrm>
          <a:prstGeom prst="ellipse">
            <a:avLst/>
          </a:prstGeom>
          <a:solidFill>
            <a:schemeClr val="bg2"/>
          </a:solidFill>
        </p:spPr>
        <p:style>
          <a:lnRef idx="1">
            <a:schemeClr val="accent2"/>
          </a:lnRef>
          <a:fillRef idx="2">
            <a:schemeClr val="accent2"/>
          </a:fillRef>
          <a:effectRef idx="1">
            <a:schemeClr val="accent2"/>
          </a:effectRef>
          <a:fontRef idx="minor">
            <a:schemeClr val="dk1"/>
          </a:fontRef>
        </p:style>
        <p:txBody>
          <a:bodyPr rtlCol="0" anchor="ctr"/>
          <a:lstStyle/>
          <a:p>
            <a:pPr lvl="0" algn="just"/>
            <a:r>
              <a:rPr lang="en-US" sz="3200" dirty="0">
                <a:solidFill>
                  <a:schemeClr val="accent6">
                    <a:lumMod val="75000"/>
                  </a:schemeClr>
                </a:solidFill>
                <a:latin typeface="Calibri" panose="020F0502020204030204" pitchFamily="34" charset="0"/>
                <a:cs typeface="Calibri" panose="020F0502020204030204" pitchFamily="34" charset="0"/>
              </a:rPr>
              <a:t>So </a:t>
            </a:r>
            <a:r>
              <a:rPr lang="en-US" sz="3200" dirty="0" err="1">
                <a:solidFill>
                  <a:schemeClr val="accent6">
                    <a:lumMod val="75000"/>
                  </a:schemeClr>
                </a:solidFill>
                <a:latin typeface="Calibri" panose="020F0502020204030204" pitchFamily="34" charset="0"/>
                <a:cs typeface="Calibri" panose="020F0502020204030204" pitchFamily="34" charset="0"/>
              </a:rPr>
              <a:t>sánh</a:t>
            </a:r>
            <a:r>
              <a:rPr lang="en-US" sz="3200" dirty="0">
                <a:solidFill>
                  <a:schemeClr val="accent6">
                    <a:lumMod val="75000"/>
                  </a:schemeClr>
                </a:solidFill>
                <a:latin typeface="Calibri" panose="020F0502020204030204" pitchFamily="34" charset="0"/>
                <a:cs typeface="Calibri" panose="020F0502020204030204" pitchFamily="34" charset="0"/>
              </a:rPr>
              <a:t> </a:t>
            </a:r>
            <a:r>
              <a:rPr lang="en-US" sz="3200" dirty="0" err="1">
                <a:solidFill>
                  <a:schemeClr val="accent6">
                    <a:lumMod val="75000"/>
                  </a:schemeClr>
                </a:solidFill>
                <a:latin typeface="Calibri" panose="020F0502020204030204" pitchFamily="34" charset="0"/>
                <a:cs typeface="Calibri" panose="020F0502020204030204" pitchFamily="34" charset="0"/>
              </a:rPr>
              <a:t>sinh</a:t>
            </a:r>
            <a:r>
              <a:rPr lang="en-US" sz="3200" dirty="0">
                <a:solidFill>
                  <a:schemeClr val="accent6">
                    <a:lumMod val="75000"/>
                  </a:schemeClr>
                </a:solidFill>
                <a:latin typeface="Calibri" panose="020F0502020204030204" pitchFamily="34" charset="0"/>
                <a:cs typeface="Calibri" panose="020F0502020204030204" pitchFamily="34" charset="0"/>
              </a:rPr>
              <a:t> tr</a:t>
            </a:r>
            <a:r>
              <a:rPr lang="vi-VN" sz="3200" dirty="0">
                <a:solidFill>
                  <a:schemeClr val="accent6">
                    <a:lumMod val="75000"/>
                  </a:schemeClr>
                </a:solidFill>
                <a:latin typeface="Calibri" panose="020F0502020204030204" pitchFamily="34" charset="0"/>
                <a:cs typeface="Calibri" panose="020F0502020204030204" pitchFamily="34" charset="0"/>
              </a:rPr>
              <a:t>ưởng</a:t>
            </a:r>
            <a:r>
              <a:rPr lang="en-US" sz="3200" dirty="0">
                <a:solidFill>
                  <a:schemeClr val="accent6">
                    <a:lumMod val="75000"/>
                  </a:schemeClr>
                </a:solidFill>
                <a:latin typeface="Calibri" panose="020F0502020204030204" pitchFamily="34" charset="0"/>
                <a:cs typeface="Calibri" panose="020F0502020204030204" pitchFamily="34" charset="0"/>
              </a:rPr>
              <a:t> ở </a:t>
            </a:r>
            <a:r>
              <a:rPr lang="en-US" sz="3200" dirty="0" err="1">
                <a:solidFill>
                  <a:schemeClr val="accent6">
                    <a:lumMod val="75000"/>
                  </a:schemeClr>
                </a:solidFill>
                <a:latin typeface="Calibri" panose="020F0502020204030204" pitchFamily="34" charset="0"/>
                <a:cs typeface="Calibri" panose="020F0502020204030204" pitchFamily="34" charset="0"/>
              </a:rPr>
              <a:t>quần</a:t>
            </a:r>
            <a:r>
              <a:rPr lang="en-US" sz="3200" dirty="0">
                <a:solidFill>
                  <a:schemeClr val="accent6">
                    <a:lumMod val="75000"/>
                  </a:schemeClr>
                </a:solidFill>
                <a:latin typeface="Calibri" panose="020F0502020204030204" pitchFamily="34" charset="0"/>
                <a:cs typeface="Calibri" panose="020F0502020204030204" pitchFamily="34" charset="0"/>
              </a:rPr>
              <a:t> </a:t>
            </a:r>
            <a:r>
              <a:rPr lang="en-US" sz="3200" dirty="0" err="1">
                <a:solidFill>
                  <a:schemeClr val="accent6">
                    <a:lumMod val="75000"/>
                  </a:schemeClr>
                </a:solidFill>
                <a:latin typeface="Calibri" panose="020F0502020204030204" pitchFamily="34" charset="0"/>
                <a:cs typeface="Calibri" panose="020F0502020204030204" pitchFamily="34" charset="0"/>
              </a:rPr>
              <a:t>thể</a:t>
            </a:r>
            <a:r>
              <a:rPr lang="en-US" sz="3200" dirty="0">
                <a:solidFill>
                  <a:schemeClr val="accent6">
                    <a:lumMod val="75000"/>
                  </a:schemeClr>
                </a:solidFill>
                <a:latin typeface="Calibri" panose="020F0502020204030204" pitchFamily="34" charset="0"/>
                <a:cs typeface="Calibri" panose="020F0502020204030204" pitchFamily="34" charset="0"/>
              </a:rPr>
              <a:t> VSV </a:t>
            </a:r>
            <a:r>
              <a:rPr lang="en-US" sz="3200" dirty="0" err="1">
                <a:solidFill>
                  <a:schemeClr val="accent6">
                    <a:lumMod val="75000"/>
                  </a:schemeClr>
                </a:solidFill>
                <a:latin typeface="Calibri" panose="020F0502020204030204" pitchFamily="34" charset="0"/>
                <a:cs typeface="Calibri" panose="020F0502020204030204" pitchFamily="34" charset="0"/>
              </a:rPr>
              <a:t>với</a:t>
            </a:r>
            <a:r>
              <a:rPr lang="en-US" sz="3200" dirty="0">
                <a:solidFill>
                  <a:schemeClr val="accent6">
                    <a:lumMod val="75000"/>
                  </a:schemeClr>
                </a:solidFill>
                <a:latin typeface="Calibri" panose="020F0502020204030204" pitchFamily="34" charset="0"/>
                <a:cs typeface="Calibri" panose="020F0502020204030204" pitchFamily="34" charset="0"/>
              </a:rPr>
              <a:t> </a:t>
            </a:r>
            <a:r>
              <a:rPr lang="en-US" sz="3200" dirty="0" err="1">
                <a:solidFill>
                  <a:schemeClr val="accent6">
                    <a:lumMod val="75000"/>
                  </a:schemeClr>
                </a:solidFill>
                <a:latin typeface="Calibri" panose="020F0502020204030204" pitchFamily="34" charset="0"/>
                <a:cs typeface="Calibri" panose="020F0502020204030204" pitchFamily="34" charset="0"/>
              </a:rPr>
              <a:t>sinh</a:t>
            </a:r>
            <a:r>
              <a:rPr lang="en-US" sz="3200" dirty="0">
                <a:solidFill>
                  <a:schemeClr val="accent6">
                    <a:lumMod val="75000"/>
                  </a:schemeClr>
                </a:solidFill>
                <a:latin typeface="Calibri" panose="020F0502020204030204" pitchFamily="34" charset="0"/>
                <a:cs typeface="Calibri" panose="020F0502020204030204" pitchFamily="34" charset="0"/>
              </a:rPr>
              <a:t> tr</a:t>
            </a:r>
            <a:r>
              <a:rPr lang="vi-VN" sz="3200" dirty="0">
                <a:solidFill>
                  <a:schemeClr val="accent6">
                    <a:lumMod val="75000"/>
                  </a:schemeClr>
                </a:solidFill>
                <a:latin typeface="Calibri" panose="020F0502020204030204" pitchFamily="34" charset="0"/>
                <a:cs typeface="Calibri" panose="020F0502020204030204" pitchFamily="34" charset="0"/>
              </a:rPr>
              <a:t>ưởng</a:t>
            </a:r>
            <a:r>
              <a:rPr lang="en-US" sz="3200" dirty="0">
                <a:solidFill>
                  <a:schemeClr val="accent6">
                    <a:lumMod val="75000"/>
                  </a:schemeClr>
                </a:solidFill>
                <a:latin typeface="Calibri" panose="020F0502020204030204" pitchFamily="34" charset="0"/>
                <a:cs typeface="Calibri" panose="020F0502020204030204" pitchFamily="34" charset="0"/>
              </a:rPr>
              <a:t> ở SV </a:t>
            </a:r>
            <a:r>
              <a:rPr lang="en-US" sz="3200" dirty="0" err="1">
                <a:solidFill>
                  <a:schemeClr val="accent6">
                    <a:lumMod val="75000"/>
                  </a:schemeClr>
                </a:solidFill>
                <a:latin typeface="Calibri" panose="020F0502020204030204" pitchFamily="34" charset="0"/>
                <a:cs typeface="Calibri" panose="020F0502020204030204" pitchFamily="34" charset="0"/>
              </a:rPr>
              <a:t>đa</a:t>
            </a:r>
            <a:r>
              <a:rPr lang="en-US" sz="3200" dirty="0">
                <a:solidFill>
                  <a:schemeClr val="accent6">
                    <a:lumMod val="75000"/>
                  </a:schemeClr>
                </a:solidFill>
                <a:latin typeface="Calibri" panose="020F0502020204030204" pitchFamily="34" charset="0"/>
                <a:cs typeface="Calibri" panose="020F0502020204030204" pitchFamily="34" charset="0"/>
              </a:rPr>
              <a:t> </a:t>
            </a:r>
            <a:r>
              <a:rPr lang="en-US" sz="3200" dirty="0" err="1">
                <a:solidFill>
                  <a:schemeClr val="accent6">
                    <a:lumMod val="75000"/>
                  </a:schemeClr>
                </a:solidFill>
                <a:latin typeface="Calibri" panose="020F0502020204030204" pitchFamily="34" charset="0"/>
                <a:cs typeface="Calibri" panose="020F0502020204030204" pitchFamily="34" charset="0"/>
              </a:rPr>
              <a:t>bào.</a:t>
            </a:r>
            <a:endParaRPr lang="en-US" sz="3200" dirty="0" err="1">
              <a:solidFill>
                <a:schemeClr val="accent6">
                  <a:lumMod val="75000"/>
                </a:schemeClr>
              </a:solidFill>
              <a:latin typeface="Calibri" panose="020F0502020204030204" pitchFamily="34" charset="0"/>
              <a:cs typeface="Calibri" panose="020F0502020204030204" pitchFamily="34" charset="0"/>
            </a:endParaRPr>
          </a:p>
        </p:txBody>
      </p:sp>
      <p:pic>
        <p:nvPicPr>
          <p:cNvPr id="8" name="Picture 41" descr="FIL21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0902" y="514350"/>
            <a:ext cx="9906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876550"/>
            <a:ext cx="2819677" cy="218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custDataLst>
              <p:tags r:id="rId6"/>
            </p:custDataLst>
          </p:nvPr>
        </p:nvGraphicFramePr>
        <p:xfrm>
          <a:off x="3320902" y="1752602"/>
          <a:ext cx="5763408" cy="3333748"/>
        </p:xfrm>
        <a:graphic>
          <a:graphicData uri="http://schemas.openxmlformats.org/drawingml/2006/table">
            <a:tbl>
              <a:tblPr firstRow="1" bandRow="1">
                <a:tableStyleId>{5C22544A-7EE6-4342-B048-85BDC9FD1C3A}</a:tableStyleId>
              </a:tblPr>
              <a:tblGrid>
                <a:gridCol w="1632098"/>
                <a:gridCol w="1652888"/>
                <a:gridCol w="175912"/>
                <a:gridCol w="2302510"/>
              </a:tblGrid>
              <a:tr h="1439466">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2800" dirty="0" err="1">
                          <a:solidFill>
                            <a:schemeClr val="tx1"/>
                          </a:solidFill>
                          <a:latin typeface="Calibri" panose="020F0502020204030204" pitchFamily="34" charset="0"/>
                          <a:cs typeface="Calibri" panose="020F0502020204030204" pitchFamily="34" charset="0"/>
                        </a:rPr>
                        <a:t>Quá</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trình</a:t>
                      </a:r>
                      <a:r>
                        <a:rPr lang="en-US" sz="280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sinh</a:t>
                      </a:r>
                      <a:r>
                        <a:rPr lang="en-US" sz="2800" baseline="0" dirty="0">
                          <a:solidFill>
                            <a:schemeClr val="tx1"/>
                          </a:solidFill>
                          <a:latin typeface="Calibri" panose="020F0502020204030204" pitchFamily="34" charset="0"/>
                          <a:cs typeface="Calibri" panose="020F0502020204030204" pitchFamily="34" charset="0"/>
                        </a:rPr>
                        <a:t> </a:t>
                      </a:r>
                      <a:r>
                        <a:rPr lang="en-US" sz="2800" dirty="0" err="1">
                          <a:solidFill>
                            <a:schemeClr val="tx1"/>
                          </a:solidFill>
                          <a:latin typeface="Calibri" panose="020F0502020204030204" pitchFamily="34" charset="0"/>
                          <a:cs typeface="Calibri" panose="020F0502020204030204" pitchFamily="34" charset="0"/>
                        </a:rPr>
                        <a:t>trưởng</a:t>
                      </a:r>
                      <a:endParaRPr lang="en-US" sz="2800" dirty="0">
                        <a:solidFill>
                          <a:schemeClr val="tx1"/>
                        </a:solidFill>
                        <a:latin typeface="Calibri" panose="020F0502020204030204" pitchFamily="34" charset="0"/>
                        <a:cs typeface="Calibri" panose="020F0502020204030204" pitchFamily="34" charset="0"/>
                      </a:endParaRPr>
                    </a:p>
                  </a:txBody>
                  <a:tcPr>
                    <a:blipFill>
                      <a:blip r:embed="rId7"/>
                      <a:tile tx="0" ty="0" sx="100000" sy="100000" flip="none" algn="tl"/>
                    </a:blipFill>
                  </a:tcPr>
                </a:tc>
                <a:tc gridSpan="2">
                  <a:txBody>
                    <a:bodyPr/>
                    <a:lstStyle/>
                    <a:p>
                      <a:pPr algn="ctr">
                        <a:spcAft>
                          <a:spcPts val="0"/>
                        </a:spcAft>
                      </a:pPr>
                      <a:r>
                        <a:rPr lang="en-US" sz="3200" dirty="0">
                          <a:solidFill>
                            <a:schemeClr val="tx1"/>
                          </a:solidFill>
                          <a:latin typeface="Calibri" panose="020F0502020204030204" pitchFamily="34" charset="0"/>
                          <a:cs typeface="Calibri" panose="020F0502020204030204" pitchFamily="34" charset="0"/>
                        </a:rPr>
                        <a:t>Vi </a:t>
                      </a:r>
                      <a:r>
                        <a:rPr lang="en-US" sz="3200" dirty="0" err="1">
                          <a:solidFill>
                            <a:schemeClr val="tx1"/>
                          </a:solidFill>
                          <a:latin typeface="Calibri" panose="020F0502020204030204" pitchFamily="34" charset="0"/>
                          <a:cs typeface="Calibri" panose="020F0502020204030204" pitchFamily="34" charset="0"/>
                        </a:rPr>
                        <a:t>sinh</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vật</a:t>
                      </a:r>
                      <a:endParaRPr lang="en-US" sz="3200" dirty="0">
                        <a:solidFill>
                          <a:schemeClr val="tx1"/>
                        </a:solidFill>
                        <a:latin typeface="Calibri" panose="020F0502020204030204" pitchFamily="34" charset="0"/>
                        <a:cs typeface="Calibri" panose="020F0502020204030204" pitchFamily="34" charset="0"/>
                      </a:endParaRPr>
                    </a:p>
                  </a:txBody>
                  <a:tcPr marL="0" marR="0" marT="0" marB="0">
                    <a:blipFill>
                      <a:blip r:embed="rId7"/>
                      <a:tile tx="0" ty="0" sx="100000" sy="100000" flip="none" algn="tl"/>
                    </a:blipFill>
                  </a:tcPr>
                </a:tc>
                <a:tc hMerge="1">
                  <a:tcPr marL="0" marR="0" marT="0" marB="0">
                    <a:blipFill>
                      <a:blip r:embed="rId7"/>
                      <a:tile tx="0" ty="0" sx="100000" sy="100000" flip="none" algn="tl"/>
                    </a:blipFill>
                  </a:tcPr>
                </a:tc>
                <a:tc>
                  <a:txBody>
                    <a:bodyPr/>
                    <a:lstStyle/>
                    <a:p>
                      <a:pPr algn="ctr">
                        <a:spcAft>
                          <a:spcPts val="0"/>
                        </a:spcAft>
                      </a:pPr>
                      <a:r>
                        <a:rPr lang="en-US" sz="3200" dirty="0">
                          <a:solidFill>
                            <a:schemeClr val="tx1"/>
                          </a:solidFill>
                          <a:latin typeface="Calibri" panose="020F0502020204030204" pitchFamily="34" charset="0"/>
                          <a:cs typeface="Calibri" panose="020F0502020204030204" pitchFamily="34" charset="0"/>
                        </a:rPr>
                        <a:t>Sinh </a:t>
                      </a:r>
                      <a:r>
                        <a:rPr lang="en-US" sz="3200" dirty="0" err="1">
                          <a:solidFill>
                            <a:schemeClr val="tx1"/>
                          </a:solidFill>
                          <a:latin typeface="Calibri" panose="020F0502020204030204" pitchFamily="34" charset="0"/>
                          <a:cs typeface="Calibri" panose="020F0502020204030204" pitchFamily="34" charset="0"/>
                        </a:rPr>
                        <a:t>vật</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đa</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bào</a:t>
                      </a:r>
                      <a:endParaRPr lang="en-US" sz="3200" dirty="0">
                        <a:solidFill>
                          <a:schemeClr val="tx1"/>
                        </a:solidFill>
                        <a:latin typeface="Calibri" panose="020F0502020204030204" pitchFamily="34" charset="0"/>
                        <a:cs typeface="Calibri" panose="020F0502020204030204" pitchFamily="34" charset="0"/>
                      </a:endParaRPr>
                    </a:p>
                  </a:txBody>
                  <a:tcPr marL="0" marR="0" marT="0" marB="0">
                    <a:blipFill>
                      <a:blip r:embed="rId7"/>
                      <a:tile tx="0" ty="0" sx="100000" sy="100000" flip="none" algn="tl"/>
                    </a:blipFill>
                  </a:tcPr>
                </a:tc>
              </a:tr>
              <a:tr h="947141">
                <a:tc>
                  <a:txBody>
                    <a:bodyPr/>
                    <a:lstStyle/>
                    <a:p>
                      <a:pPr algn="l">
                        <a:spcAft>
                          <a:spcPts val="0"/>
                        </a:spcAft>
                      </a:pPr>
                      <a:r>
                        <a:rPr lang="en-US" sz="3200" b="1" dirty="0" err="1">
                          <a:solidFill>
                            <a:schemeClr val="tx1"/>
                          </a:solidFill>
                          <a:latin typeface="Calibri" panose="020F0502020204030204" pitchFamily="34" charset="0"/>
                          <a:cs typeface="Calibri" panose="020F0502020204030204" pitchFamily="34" charset="0"/>
                        </a:rPr>
                        <a:t>Bản</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chất</a:t>
                      </a:r>
                      <a:endParaRPr lang="en-US" sz="3200" b="1" dirty="0">
                        <a:solidFill>
                          <a:schemeClr val="tx1"/>
                        </a:solidFill>
                        <a:latin typeface="Calibri" panose="020F0502020204030204" pitchFamily="34" charset="0"/>
                        <a:cs typeface="Calibri" panose="020F0502020204030204" pitchFamily="34" charset="0"/>
                      </a:endParaRPr>
                    </a:p>
                  </a:txBody>
                  <a:tcPr marL="0" marR="0" marT="0" marB="0">
                    <a:blipFill>
                      <a:blip r:embed="rId7"/>
                      <a:tile tx="0" ty="0" sx="100000" sy="100000" flip="none" algn="tl"/>
                    </a:blipFill>
                  </a:tcPr>
                </a:tc>
                <a:tc gridSpan="3">
                  <a:txBody>
                    <a:bodyPr/>
                    <a:lstStyle/>
                    <a:p>
                      <a:pPr algn="l">
                        <a:spcAft>
                          <a:spcPts val="0"/>
                        </a:spcAft>
                      </a:pPr>
                      <a:endParaRPr lang="en-US" sz="2800" dirty="0">
                        <a:solidFill>
                          <a:schemeClr val="tx1"/>
                        </a:solidFill>
                        <a:latin typeface="Calibri" panose="020F0502020204030204" pitchFamily="34" charset="0"/>
                        <a:cs typeface="Calibri" panose="020F0502020204030204" pitchFamily="34" charset="0"/>
                      </a:endParaRPr>
                    </a:p>
                  </a:txBody>
                  <a:tcPr>
                    <a:blipFill>
                      <a:blip r:embed="rId7"/>
                      <a:tile tx="0" ty="0" sx="100000" sy="100000" flip="none" algn="tl"/>
                    </a:blipFill>
                  </a:tcPr>
                </a:tc>
                <a:tc hMerge="1">
                  <a:tcPr/>
                </a:tc>
                <a:tc hMerge="1">
                  <a:tcPr/>
                </a:tc>
              </a:tr>
              <a:tr h="947141">
                <a:tc>
                  <a:txBody>
                    <a:bodyPr/>
                    <a:lstStyle/>
                    <a:p>
                      <a:pPr algn="l">
                        <a:spcAft>
                          <a:spcPts val="0"/>
                        </a:spcAft>
                      </a:pPr>
                      <a:r>
                        <a:rPr lang="en-US" sz="3200" b="1" dirty="0" err="1">
                          <a:solidFill>
                            <a:schemeClr val="tx1"/>
                          </a:solidFill>
                          <a:latin typeface="Calibri" panose="020F0502020204030204" pitchFamily="34" charset="0"/>
                          <a:cs typeface="Calibri" panose="020F0502020204030204" pitchFamily="34" charset="0"/>
                        </a:rPr>
                        <a:t>Biểu</a:t>
                      </a:r>
                      <a:r>
                        <a:rPr lang="en-US" sz="3200" b="1" dirty="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hiện</a:t>
                      </a:r>
                      <a:endParaRPr lang="en-US" sz="3200" b="1" dirty="0">
                        <a:solidFill>
                          <a:schemeClr val="tx1"/>
                        </a:solidFill>
                        <a:latin typeface="Calibri" panose="020F0502020204030204" pitchFamily="34" charset="0"/>
                        <a:cs typeface="Calibri" panose="020F0502020204030204" pitchFamily="34" charset="0"/>
                      </a:endParaRPr>
                    </a:p>
                  </a:txBody>
                  <a:tcPr marL="0" marR="0" marT="0" marB="0">
                    <a:blipFill>
                      <a:blip r:embed="rId7"/>
                      <a:tile tx="0" ty="0" sx="100000" sy="100000" flip="none" algn="tl"/>
                    </a:blipFill>
                  </a:tcPr>
                </a:tc>
                <a:tc>
                  <a:txBody>
                    <a:bodyPr/>
                    <a:lstStyle/>
                    <a:p>
                      <a:pPr algn="l">
                        <a:spcAft>
                          <a:spcPts val="0"/>
                        </a:spcAft>
                      </a:pPr>
                      <a:endParaRPr lang="en-US" sz="2800" dirty="0">
                        <a:solidFill>
                          <a:schemeClr val="tx1"/>
                        </a:solidFill>
                        <a:latin typeface="Calibri" panose="020F0502020204030204" pitchFamily="34" charset="0"/>
                        <a:cs typeface="Calibri" panose="020F0502020204030204" pitchFamily="34" charset="0"/>
                      </a:endParaRPr>
                    </a:p>
                    <a:p>
                      <a:pPr algn="l">
                        <a:spcAft>
                          <a:spcPts val="0"/>
                        </a:spcAft>
                      </a:pPr>
                      <a:r>
                        <a:rPr lang="vi-VN" sz="2800" dirty="0">
                          <a:solidFill>
                            <a:schemeClr val="tx1"/>
                          </a:solidFill>
                          <a:latin typeface="Calibri" panose="020F0502020204030204" pitchFamily="34" charset="0"/>
                          <a:cs typeface="Calibri" panose="020F0502020204030204" pitchFamily="34" charset="0"/>
                        </a:rPr>
                        <a:t> </a:t>
                      </a:r>
                      <a:endParaRPr lang="en-US" sz="2800" dirty="0">
                        <a:solidFill>
                          <a:schemeClr val="tx1"/>
                        </a:solidFill>
                        <a:latin typeface="Calibri" panose="020F0502020204030204" pitchFamily="34" charset="0"/>
                        <a:cs typeface="Calibri" panose="020F0502020204030204" pitchFamily="34" charset="0"/>
                      </a:endParaRPr>
                    </a:p>
                  </a:txBody>
                  <a:tcPr marL="0" marR="0" marT="0" marB="0">
                    <a:blipFill>
                      <a:blip r:embed="rId7"/>
                      <a:tile tx="0" ty="0" sx="100000" sy="100000" flip="none" algn="tl"/>
                    </a:blipFill>
                  </a:tcPr>
                </a:tc>
                <a:tc gridSpan="2">
                  <a:txBody>
                    <a:bodyPr/>
                    <a:lstStyle/>
                    <a:p>
                      <a:pPr algn="ctr">
                        <a:spcAft>
                          <a:spcPts val="0"/>
                        </a:spcAft>
                      </a:pPr>
                      <a:endParaRPr lang="en-US" sz="3200" dirty="0">
                        <a:solidFill>
                          <a:schemeClr val="tx1"/>
                        </a:solidFill>
                        <a:latin typeface="Calibri" panose="020F0502020204030204" pitchFamily="34" charset="0"/>
                        <a:cs typeface="Calibri" panose="020F0502020204030204" pitchFamily="34" charset="0"/>
                      </a:endParaRPr>
                    </a:p>
                  </a:txBody>
                  <a:tcPr marL="0" marR="0" marT="0" marB="0">
                    <a:blipFill>
                      <a:blip r:embed="rId7"/>
                      <a:tile tx="0" ty="0" sx="100000" sy="100000" flip="none" algn="tl"/>
                    </a:blipFill>
                  </a:tcPr>
                </a:tc>
                <a:tc hMerge="1">
                  <a:tcPr/>
                </a:tc>
              </a:tr>
            </a:tbl>
          </a:graphicData>
        </a:graphic>
      </p:graphicFrame>
      <p:sp>
        <p:nvSpPr>
          <p:cNvPr id="3" name="Slide Number Placeholder 2"/>
          <p:cNvSpPr>
            <a:spLocks noGrp="1"/>
          </p:cNvSpPr>
          <p:nvPr>
            <p:ph type="sldNum" sz="quarter" idx="12"/>
          </p:nvPr>
        </p:nvSpPr>
        <p:spPr/>
        <p:txBody>
          <a:bodyPr/>
          <a:lstStyle/>
          <a:p>
            <a:fld id="{B5D1E913-C553-42D4-81D2-F49A84C72F57}"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8" repeatCount="indefinite" fill="hold" display="0">
                  <p:stCondLst>
                    <p:cond delay="indefinite"/>
                  </p:stCondLst>
                </p:cTn>
                <p:tgtEl>
                  <p:spTgt spid="2"/>
                </p:tgtEl>
              </p:cMediaNode>
            </p:video>
          </p:childTnLst>
        </p:cTn>
      </p:par>
    </p:tnLst>
    <p:bldLst>
      <p:bldP spid="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20" y="57150"/>
            <a:ext cx="8160385" cy="838200"/>
          </a:xfrm>
        </p:spPr>
        <p:txBody>
          <a:bodyPr rtlCol="0">
            <a:normAutofit fontScale="90000"/>
          </a:bodyPr>
          <a:lstStyle/>
          <a:p>
            <a:pPr lvl="0" algn="ctr">
              <a:defRPr/>
            </a:pPr>
            <a:br>
              <a:rPr lang="en-US" sz="3600" dirty="0" smtClean="0">
                <a:solidFill>
                  <a:schemeClr val="accent6">
                    <a:lumMod val="75000"/>
                  </a:schemeClr>
                </a:solidFill>
                <a:latin typeface="Calibri" panose="020F0502020204030204" pitchFamily="34" charset="0"/>
                <a:cs typeface="Calibri" panose="020F0502020204030204" pitchFamily="34" charset="0"/>
              </a:rPr>
            </a:br>
            <a:r>
              <a:rPr lang="en-US" sz="3600" b="1" dirty="0" smtClean="0">
                <a:solidFill>
                  <a:schemeClr val="accent6">
                    <a:lumMod val="75000"/>
                  </a:schemeClr>
                </a:solidFill>
                <a:latin typeface="Calibri" panose="020F0502020204030204" pitchFamily="34" charset="0"/>
                <a:cs typeface="Calibri" panose="020F0502020204030204" pitchFamily="34" charset="0"/>
              </a:rPr>
              <a:t>So </a:t>
            </a:r>
            <a:r>
              <a:rPr lang="en-US" sz="3600" b="1" dirty="0" err="1" smtClean="0">
                <a:solidFill>
                  <a:schemeClr val="accent6">
                    <a:lumMod val="75000"/>
                  </a:schemeClr>
                </a:solidFill>
                <a:latin typeface="Calibri" panose="020F0502020204030204" pitchFamily="34" charset="0"/>
                <a:cs typeface="Calibri" panose="020F0502020204030204" pitchFamily="34" charset="0"/>
              </a:rPr>
              <a:t>sánh</a:t>
            </a:r>
            <a:r>
              <a:rPr lang="en-US" sz="3600" b="1" dirty="0" smtClean="0">
                <a:solidFill>
                  <a:schemeClr val="accent6">
                    <a:lumMod val="75000"/>
                  </a:schemeClr>
                </a:solidFill>
                <a:latin typeface="Calibri" panose="020F0502020204030204" pitchFamily="34" charset="0"/>
                <a:cs typeface="Calibri" panose="020F0502020204030204" pitchFamily="34" charset="0"/>
              </a:rPr>
              <a:t> </a:t>
            </a:r>
            <a:r>
              <a:rPr lang="en-US" sz="3600" b="1" dirty="0" err="1" smtClean="0">
                <a:solidFill>
                  <a:schemeClr val="accent6">
                    <a:lumMod val="75000"/>
                  </a:schemeClr>
                </a:solidFill>
                <a:latin typeface="Calibri" panose="020F0502020204030204" pitchFamily="34" charset="0"/>
                <a:cs typeface="Calibri" panose="020F0502020204030204" pitchFamily="34" charset="0"/>
              </a:rPr>
              <a:t>sinh</a:t>
            </a:r>
            <a:r>
              <a:rPr lang="en-US" sz="3600" b="1" dirty="0" smtClean="0">
                <a:solidFill>
                  <a:schemeClr val="accent6">
                    <a:lumMod val="75000"/>
                  </a:schemeClr>
                </a:solidFill>
                <a:latin typeface="Calibri" panose="020F0502020204030204" pitchFamily="34" charset="0"/>
                <a:cs typeface="Calibri" panose="020F0502020204030204" pitchFamily="34" charset="0"/>
              </a:rPr>
              <a:t> </a:t>
            </a:r>
            <a:r>
              <a:rPr lang="en-US" sz="3600" b="1" dirty="0" err="1" smtClean="0">
                <a:solidFill>
                  <a:schemeClr val="accent6">
                    <a:lumMod val="75000"/>
                  </a:schemeClr>
                </a:solidFill>
                <a:latin typeface="Calibri" panose="020F0502020204030204" pitchFamily="34" charset="0"/>
                <a:cs typeface="Calibri" panose="020F0502020204030204" pitchFamily="34" charset="0"/>
              </a:rPr>
              <a:t>tr</a:t>
            </a:r>
            <a:r>
              <a:rPr lang="vi-VN" sz="3600" b="1" dirty="0" smtClean="0">
                <a:solidFill>
                  <a:schemeClr val="accent6">
                    <a:lumMod val="75000"/>
                  </a:schemeClr>
                </a:solidFill>
                <a:latin typeface="Calibri" panose="020F0502020204030204" pitchFamily="34" charset="0"/>
                <a:cs typeface="Calibri" panose="020F0502020204030204" pitchFamily="34" charset="0"/>
              </a:rPr>
              <a:t>ưởng</a:t>
            </a:r>
            <a:r>
              <a:rPr lang="en-US" sz="3600" b="1" dirty="0" smtClean="0">
                <a:solidFill>
                  <a:schemeClr val="accent6">
                    <a:lumMod val="75000"/>
                  </a:schemeClr>
                </a:solidFill>
                <a:latin typeface="Calibri" panose="020F0502020204030204" pitchFamily="34" charset="0"/>
                <a:cs typeface="Calibri" panose="020F0502020204030204" pitchFamily="34" charset="0"/>
              </a:rPr>
              <a:t> ở </a:t>
            </a:r>
            <a:r>
              <a:rPr lang="en-US" sz="3600" b="1" dirty="0" err="1" smtClean="0">
                <a:solidFill>
                  <a:schemeClr val="accent6">
                    <a:lumMod val="75000"/>
                  </a:schemeClr>
                </a:solidFill>
                <a:latin typeface="Calibri" panose="020F0502020204030204" pitchFamily="34" charset="0"/>
                <a:cs typeface="Calibri" panose="020F0502020204030204" pitchFamily="34" charset="0"/>
              </a:rPr>
              <a:t>quần</a:t>
            </a:r>
            <a:r>
              <a:rPr lang="en-US" sz="3600" b="1" dirty="0" smtClean="0">
                <a:solidFill>
                  <a:schemeClr val="accent6">
                    <a:lumMod val="75000"/>
                  </a:schemeClr>
                </a:solidFill>
                <a:latin typeface="Calibri" panose="020F0502020204030204" pitchFamily="34" charset="0"/>
                <a:cs typeface="Calibri" panose="020F0502020204030204" pitchFamily="34" charset="0"/>
              </a:rPr>
              <a:t> </a:t>
            </a:r>
            <a:r>
              <a:rPr lang="en-US" sz="3600" b="1" dirty="0" err="1" smtClean="0">
                <a:solidFill>
                  <a:schemeClr val="accent6">
                    <a:lumMod val="75000"/>
                  </a:schemeClr>
                </a:solidFill>
                <a:latin typeface="Calibri" panose="020F0502020204030204" pitchFamily="34" charset="0"/>
                <a:cs typeface="Calibri" panose="020F0502020204030204" pitchFamily="34" charset="0"/>
              </a:rPr>
              <a:t>thể</a:t>
            </a:r>
            <a:r>
              <a:rPr lang="en-US" sz="3600" b="1" dirty="0" smtClean="0">
                <a:solidFill>
                  <a:schemeClr val="accent6">
                    <a:lumMod val="75000"/>
                  </a:schemeClr>
                </a:solidFill>
                <a:latin typeface="Calibri" panose="020F0502020204030204" pitchFamily="34" charset="0"/>
                <a:cs typeface="Calibri" panose="020F0502020204030204" pitchFamily="34" charset="0"/>
              </a:rPr>
              <a:t> VSV </a:t>
            </a:r>
            <a:r>
              <a:rPr lang="en-US" sz="3600" b="1" dirty="0" err="1" smtClean="0">
                <a:solidFill>
                  <a:schemeClr val="accent6">
                    <a:lumMod val="75000"/>
                  </a:schemeClr>
                </a:solidFill>
                <a:latin typeface="Calibri" panose="020F0502020204030204" pitchFamily="34" charset="0"/>
                <a:cs typeface="Calibri" panose="020F0502020204030204" pitchFamily="34" charset="0"/>
              </a:rPr>
              <a:t>với</a:t>
            </a:r>
            <a:r>
              <a:rPr lang="en-US" sz="3600" b="1" dirty="0" smtClean="0">
                <a:solidFill>
                  <a:schemeClr val="accent6">
                    <a:lumMod val="75000"/>
                  </a:schemeClr>
                </a:solidFill>
                <a:latin typeface="Calibri" panose="020F0502020204030204" pitchFamily="34" charset="0"/>
                <a:cs typeface="Calibri" panose="020F0502020204030204" pitchFamily="34" charset="0"/>
              </a:rPr>
              <a:t> </a:t>
            </a:r>
            <a:r>
              <a:rPr lang="en-US" sz="3600" b="1" dirty="0" err="1" smtClean="0">
                <a:solidFill>
                  <a:schemeClr val="accent6">
                    <a:lumMod val="75000"/>
                  </a:schemeClr>
                </a:solidFill>
                <a:latin typeface="Calibri" panose="020F0502020204030204" pitchFamily="34" charset="0"/>
                <a:cs typeface="Calibri" panose="020F0502020204030204" pitchFamily="34" charset="0"/>
              </a:rPr>
              <a:t>sinh</a:t>
            </a:r>
            <a:r>
              <a:rPr lang="en-US" sz="3600" b="1" dirty="0" smtClean="0">
                <a:solidFill>
                  <a:schemeClr val="accent6">
                    <a:lumMod val="75000"/>
                  </a:schemeClr>
                </a:solidFill>
                <a:latin typeface="Calibri" panose="020F0502020204030204" pitchFamily="34" charset="0"/>
                <a:cs typeface="Calibri" panose="020F0502020204030204" pitchFamily="34" charset="0"/>
              </a:rPr>
              <a:t> </a:t>
            </a:r>
            <a:r>
              <a:rPr lang="en-US" sz="3600" b="1" dirty="0" err="1" smtClean="0">
                <a:solidFill>
                  <a:schemeClr val="accent6">
                    <a:lumMod val="75000"/>
                  </a:schemeClr>
                </a:solidFill>
                <a:latin typeface="Calibri" panose="020F0502020204030204" pitchFamily="34" charset="0"/>
                <a:cs typeface="Calibri" panose="020F0502020204030204" pitchFamily="34" charset="0"/>
              </a:rPr>
              <a:t>tr</a:t>
            </a:r>
            <a:r>
              <a:rPr lang="vi-VN" sz="3600" b="1" dirty="0" smtClean="0">
                <a:solidFill>
                  <a:schemeClr val="accent6">
                    <a:lumMod val="75000"/>
                  </a:schemeClr>
                </a:solidFill>
                <a:latin typeface="Calibri" panose="020F0502020204030204" pitchFamily="34" charset="0"/>
                <a:cs typeface="Calibri" panose="020F0502020204030204" pitchFamily="34" charset="0"/>
              </a:rPr>
              <a:t>ưởng</a:t>
            </a:r>
            <a:r>
              <a:rPr lang="en-US" sz="3600" b="1" dirty="0" smtClean="0">
                <a:solidFill>
                  <a:schemeClr val="accent6">
                    <a:lumMod val="75000"/>
                  </a:schemeClr>
                </a:solidFill>
                <a:latin typeface="Calibri" panose="020F0502020204030204" pitchFamily="34" charset="0"/>
                <a:cs typeface="Calibri" panose="020F0502020204030204" pitchFamily="34" charset="0"/>
              </a:rPr>
              <a:t> ở SV </a:t>
            </a:r>
            <a:r>
              <a:rPr lang="en-US" sz="3600" b="1" dirty="0" err="1" smtClean="0">
                <a:solidFill>
                  <a:schemeClr val="accent6">
                    <a:lumMod val="75000"/>
                  </a:schemeClr>
                </a:solidFill>
                <a:latin typeface="Calibri" panose="020F0502020204030204" pitchFamily="34" charset="0"/>
                <a:cs typeface="Calibri" panose="020F0502020204030204" pitchFamily="34" charset="0"/>
              </a:rPr>
              <a:t>đa</a:t>
            </a:r>
            <a:r>
              <a:rPr lang="en-US" sz="3600" b="1" dirty="0" smtClean="0">
                <a:solidFill>
                  <a:schemeClr val="accent6">
                    <a:lumMod val="75000"/>
                  </a:schemeClr>
                </a:solidFill>
                <a:latin typeface="Calibri" panose="020F0502020204030204" pitchFamily="34" charset="0"/>
                <a:cs typeface="Calibri" panose="020F0502020204030204" pitchFamily="34" charset="0"/>
              </a:rPr>
              <a:t> </a:t>
            </a:r>
            <a:r>
              <a:rPr lang="en-US" sz="3600" b="1" dirty="0" err="1" smtClean="0">
                <a:solidFill>
                  <a:schemeClr val="accent6">
                    <a:lumMod val="75000"/>
                  </a:schemeClr>
                </a:solidFill>
                <a:latin typeface="Calibri" panose="020F0502020204030204" pitchFamily="34" charset="0"/>
                <a:cs typeface="Calibri" panose="020F0502020204030204" pitchFamily="34" charset="0"/>
              </a:rPr>
              <a:t>bào</a:t>
            </a:r>
            <a:r>
              <a:rPr lang="en-US" sz="3600" b="1" dirty="0" smtClean="0">
                <a:solidFill>
                  <a:schemeClr val="accent6">
                    <a:lumMod val="75000"/>
                  </a:schemeClr>
                </a:solidFill>
                <a:latin typeface="Calibri" panose="020F0502020204030204" pitchFamily="34" charset="0"/>
                <a:cs typeface="Calibri" panose="020F0502020204030204" pitchFamily="34" charset="0"/>
              </a:rPr>
              <a:t> </a:t>
            </a:r>
            <a:r>
              <a:rPr lang="en-US" sz="3600" b="1" dirty="0" err="1" smtClean="0">
                <a:solidFill>
                  <a:schemeClr val="accent6">
                    <a:lumMod val="75000"/>
                  </a:schemeClr>
                </a:solidFill>
                <a:latin typeface="Calibri" panose="020F0502020204030204" pitchFamily="34" charset="0"/>
                <a:cs typeface="Calibri" panose="020F0502020204030204" pitchFamily="34" charset="0"/>
              </a:rPr>
              <a:t>bậc</a:t>
            </a:r>
            <a:r>
              <a:rPr lang="en-US" sz="3600" b="1" dirty="0" smtClean="0">
                <a:solidFill>
                  <a:schemeClr val="accent6">
                    <a:lumMod val="75000"/>
                  </a:schemeClr>
                </a:solidFill>
                <a:latin typeface="Calibri" panose="020F0502020204030204" pitchFamily="34" charset="0"/>
                <a:cs typeface="Calibri" panose="020F0502020204030204" pitchFamily="34" charset="0"/>
              </a:rPr>
              <a:t> </a:t>
            </a:r>
            <a:r>
              <a:rPr lang="en-US" sz="3600" b="1" dirty="0" err="1" smtClean="0">
                <a:solidFill>
                  <a:schemeClr val="accent6">
                    <a:lumMod val="75000"/>
                  </a:schemeClr>
                </a:solidFill>
                <a:latin typeface="Calibri" panose="020F0502020204030204" pitchFamily="34" charset="0"/>
                <a:cs typeface="Calibri" panose="020F0502020204030204" pitchFamily="34" charset="0"/>
              </a:rPr>
              <a:t>cao</a:t>
            </a:r>
            <a:br>
              <a:rPr lang="en-US" sz="2400" b="1" dirty="0" smtClean="0">
                <a:solidFill>
                  <a:schemeClr val="accent6">
                    <a:lumMod val="75000"/>
                  </a:schemeClr>
                </a:solidFill>
                <a:latin typeface="Calibri" panose="020F0502020204030204" pitchFamily="34" charset="0"/>
                <a:cs typeface="Calibri" panose="020F0502020204030204" pitchFamily="34" charset="0"/>
              </a:rPr>
            </a:br>
            <a:endParaRPr lang="en-US" sz="2400" b="1" dirty="0" smtClean="0">
              <a:solidFill>
                <a:schemeClr val="accent6">
                  <a:lumMod val="75000"/>
                </a:schemeClr>
              </a:solidFill>
              <a:latin typeface="Calibri" panose="020F0502020204030204" pitchFamily="34" charset="0"/>
              <a:cs typeface="Calibri" panose="020F0502020204030204" pitchFamily="34" charset="0"/>
            </a:endParaRPr>
          </a:p>
        </p:txBody>
      </p:sp>
      <p:graphicFrame>
        <p:nvGraphicFramePr>
          <p:cNvPr id="5" name="Table 4"/>
          <p:cNvGraphicFramePr>
            <a:graphicFrameLocks noGrp="1"/>
          </p:cNvGraphicFramePr>
          <p:nvPr>
            <p:custDataLst>
              <p:tags r:id="rId1"/>
            </p:custDataLst>
          </p:nvPr>
        </p:nvGraphicFramePr>
        <p:xfrm>
          <a:off x="62865" y="1047750"/>
          <a:ext cx="8874125" cy="4118610"/>
        </p:xfrm>
        <a:graphic>
          <a:graphicData uri="http://schemas.openxmlformats.org/drawingml/2006/table">
            <a:tbl>
              <a:tblPr firstRow="1" bandRow="1">
                <a:tableStyleId>{5C22544A-7EE6-4342-B048-85BDC9FD1C3A}</a:tableStyleId>
              </a:tblPr>
              <a:tblGrid>
                <a:gridCol w="1699895"/>
                <a:gridCol w="2733675"/>
                <a:gridCol w="4440555"/>
              </a:tblGrid>
              <a:tr h="106680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3200" dirty="0" err="1" smtClean="0">
                          <a:solidFill>
                            <a:schemeClr val="tx1"/>
                          </a:solidFill>
                          <a:latin typeface="Calibri" panose="020F0502020204030204" pitchFamily="34" charset="0"/>
                          <a:cs typeface="Calibri" panose="020F0502020204030204" pitchFamily="34" charset="0"/>
                        </a:rPr>
                        <a:t>Quá</a:t>
                      </a:r>
                      <a:r>
                        <a:rPr lang="en-US" sz="3200" dirty="0" smtClean="0">
                          <a:solidFill>
                            <a:schemeClr val="tx1"/>
                          </a:solidFill>
                          <a:latin typeface="Calibri" panose="020F0502020204030204" pitchFamily="34" charset="0"/>
                          <a:cs typeface="Calibri" panose="020F0502020204030204" pitchFamily="34" charset="0"/>
                        </a:rPr>
                        <a:t> </a:t>
                      </a:r>
                      <a:r>
                        <a:rPr lang="en-US" sz="3200" dirty="0" err="1" smtClean="0">
                          <a:solidFill>
                            <a:schemeClr val="tx1"/>
                          </a:solidFill>
                          <a:latin typeface="Calibri" panose="020F0502020204030204" pitchFamily="34" charset="0"/>
                          <a:cs typeface="Calibri" panose="020F0502020204030204" pitchFamily="34" charset="0"/>
                        </a:rPr>
                        <a:t>trình</a:t>
                      </a:r>
                      <a:r>
                        <a:rPr lang="en-US" sz="3200" dirty="0" smtClean="0">
                          <a:solidFill>
                            <a:schemeClr val="tx1"/>
                          </a:solidFill>
                          <a:latin typeface="Calibri" panose="020F0502020204030204" pitchFamily="34" charset="0"/>
                          <a:cs typeface="Calibri" panose="020F0502020204030204" pitchFamily="34" charset="0"/>
                        </a:rPr>
                        <a:t> </a:t>
                      </a:r>
                      <a:r>
                        <a:rPr lang="vi-VN" sz="3200" baseline="0" dirty="0" smtClean="0">
                          <a:solidFill>
                            <a:schemeClr val="tx1"/>
                          </a:solidFill>
                          <a:latin typeface="Calibri" panose="020F0502020204030204" pitchFamily="34" charset="0"/>
                          <a:cs typeface="Calibri" panose="020F0502020204030204" pitchFamily="34" charset="0"/>
                        </a:rPr>
                        <a:t> ST</a:t>
                      </a:r>
                      <a:endParaRPr lang="en-US" sz="3200" dirty="0" smtClean="0">
                        <a:solidFill>
                          <a:schemeClr val="tx1"/>
                        </a:solidFill>
                        <a:latin typeface="Calibri" panose="020F0502020204030204" pitchFamily="34" charset="0"/>
                        <a:cs typeface="Calibri" panose="020F0502020204030204" pitchFamily="34" charset="0"/>
                      </a:endParaRPr>
                    </a:p>
                  </a:txBody>
                  <a:tcPr>
                    <a:blipFill>
                      <a:blip r:embed="rId2"/>
                      <a:tile tx="0" ty="0" sx="100000" sy="100000" flip="none" algn="tl"/>
                    </a:blipFill>
                  </a:tcPr>
                </a:tc>
                <a:tc>
                  <a:txBody>
                    <a:bodyPr/>
                    <a:lstStyle/>
                    <a:p>
                      <a:pPr algn="ctr">
                        <a:spcAft>
                          <a:spcPts val="0"/>
                        </a:spcAft>
                      </a:pPr>
                      <a:r>
                        <a:rPr lang="en-US" sz="2800" dirty="0" smtClean="0">
                          <a:solidFill>
                            <a:schemeClr val="tx1"/>
                          </a:solidFill>
                          <a:latin typeface="Calibri" panose="020F0502020204030204" pitchFamily="34" charset="0"/>
                          <a:cs typeface="Calibri" panose="020F0502020204030204" pitchFamily="34" charset="0"/>
                        </a:rPr>
                        <a:t> </a:t>
                      </a:r>
                      <a:r>
                        <a:rPr lang="en-US" sz="3200" dirty="0" smtClean="0">
                          <a:solidFill>
                            <a:schemeClr val="tx1"/>
                          </a:solidFill>
                          <a:latin typeface="Calibri" panose="020F0502020204030204" pitchFamily="34" charset="0"/>
                          <a:cs typeface="Calibri" panose="020F0502020204030204" pitchFamily="34" charset="0"/>
                        </a:rPr>
                        <a:t>Vi </a:t>
                      </a:r>
                      <a:r>
                        <a:rPr lang="en-US" sz="3200" dirty="0" err="1">
                          <a:solidFill>
                            <a:schemeClr val="tx1"/>
                          </a:solidFill>
                          <a:latin typeface="Calibri" panose="020F0502020204030204" pitchFamily="34" charset="0"/>
                          <a:cs typeface="Calibri" panose="020F0502020204030204" pitchFamily="34" charset="0"/>
                        </a:rPr>
                        <a:t>sinh</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vật</a:t>
                      </a:r>
                      <a:endParaRPr lang="en-US" sz="3200" dirty="0">
                        <a:solidFill>
                          <a:schemeClr val="tx1"/>
                        </a:solidFill>
                        <a:latin typeface="Calibri" panose="020F0502020204030204" pitchFamily="34" charset="0"/>
                        <a:cs typeface="Calibri" panose="020F0502020204030204" pitchFamily="34" charset="0"/>
                      </a:endParaRPr>
                    </a:p>
                  </a:txBody>
                  <a:tcPr marL="0" marR="0" marT="0" marB="0">
                    <a:blipFill>
                      <a:blip r:embed="rId2"/>
                      <a:tile tx="0" ty="0" sx="100000" sy="100000" flip="none" algn="tl"/>
                    </a:blipFill>
                  </a:tcPr>
                </a:tc>
                <a:tc>
                  <a:txBody>
                    <a:bodyPr/>
                    <a:lstStyle/>
                    <a:p>
                      <a:pPr algn="ctr">
                        <a:spcAft>
                          <a:spcPts val="0"/>
                        </a:spcAft>
                      </a:pPr>
                      <a:r>
                        <a:rPr lang="en-US" sz="2800" dirty="0" err="1" smtClean="0">
                          <a:solidFill>
                            <a:schemeClr val="tx1"/>
                          </a:solidFill>
                          <a:latin typeface="Calibri" panose="020F0502020204030204" pitchFamily="34" charset="0"/>
                          <a:cs typeface="Calibri" panose="020F0502020204030204" pitchFamily="34" charset="0"/>
                        </a:rPr>
                        <a:t>  </a:t>
                      </a:r>
                      <a:r>
                        <a:rPr lang="en-US" sz="3200" dirty="0" err="1" smtClean="0">
                          <a:solidFill>
                            <a:schemeClr val="tx1"/>
                          </a:solidFill>
                          <a:latin typeface="Calibri" panose="020F0502020204030204" pitchFamily="34" charset="0"/>
                          <a:cs typeface="Calibri" panose="020F0502020204030204" pitchFamily="34" charset="0"/>
                        </a:rPr>
                        <a:t>Sinh</a:t>
                      </a:r>
                      <a:r>
                        <a:rPr lang="en-US" sz="3200" dirty="0" smtClean="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vật</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đa</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bào</a:t>
                      </a:r>
                      <a:endParaRPr lang="en-US" sz="3200" dirty="0">
                        <a:solidFill>
                          <a:schemeClr val="tx1"/>
                        </a:solidFill>
                        <a:latin typeface="Calibri" panose="020F0502020204030204" pitchFamily="34" charset="0"/>
                        <a:cs typeface="Calibri" panose="020F0502020204030204" pitchFamily="34" charset="0"/>
                      </a:endParaRPr>
                    </a:p>
                  </a:txBody>
                  <a:tcPr marL="0" marR="0" marT="0" marB="0">
                    <a:blipFill>
                      <a:blip r:embed="rId2"/>
                      <a:tile tx="0" ty="0" sx="100000" sy="100000" flip="none" algn="tl"/>
                    </a:blipFill>
                  </a:tcPr>
                </a:tc>
              </a:tr>
              <a:tr h="963930">
                <a:tc>
                  <a:txBody>
                    <a:bodyPr/>
                    <a:lstStyle/>
                    <a:p>
                      <a:pPr algn="l">
                        <a:spcAft>
                          <a:spcPts val="0"/>
                        </a:spcAft>
                      </a:pPr>
                      <a:endParaRPr lang="en-US" sz="2800" b="1" dirty="0" smtClean="0">
                        <a:solidFill>
                          <a:schemeClr val="tx1"/>
                        </a:solidFill>
                        <a:latin typeface="Calibri" panose="020F0502020204030204" pitchFamily="34" charset="0"/>
                        <a:cs typeface="Calibri" panose="020F0502020204030204" pitchFamily="34" charset="0"/>
                      </a:endParaRPr>
                    </a:p>
                    <a:p>
                      <a:pPr algn="l">
                        <a:spcAft>
                          <a:spcPts val="0"/>
                        </a:spcAft>
                      </a:pPr>
                      <a:r>
                        <a:rPr lang="en-US" sz="3200" b="1" dirty="0" err="1" smtClean="0">
                          <a:solidFill>
                            <a:schemeClr val="tx1"/>
                          </a:solidFill>
                          <a:latin typeface="Calibri" panose="020F0502020204030204" pitchFamily="34" charset="0"/>
                          <a:cs typeface="Calibri" panose="020F0502020204030204" pitchFamily="34" charset="0"/>
                        </a:rPr>
                        <a:t>Bản</a:t>
                      </a:r>
                      <a:r>
                        <a:rPr lang="en-US" sz="3200" b="1" dirty="0" smtClean="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chất</a:t>
                      </a:r>
                      <a:endParaRPr lang="en-US" sz="3200" b="1" dirty="0">
                        <a:solidFill>
                          <a:schemeClr val="tx1"/>
                        </a:solidFill>
                        <a:latin typeface="Calibri" panose="020F0502020204030204" pitchFamily="34" charset="0"/>
                        <a:cs typeface="Calibri" panose="020F0502020204030204" pitchFamily="34" charset="0"/>
                      </a:endParaRPr>
                    </a:p>
                  </a:txBody>
                  <a:tcPr marL="0" marR="0" marT="0" marB="0">
                    <a:blipFill>
                      <a:blip r:embed="rId2"/>
                      <a:tile tx="0" ty="0" sx="100000" sy="100000" flip="none" algn="tl"/>
                    </a:blipFill>
                  </a:tcPr>
                </a:tc>
                <a:tc gridSpan="2">
                  <a:txBody>
                    <a:bodyPr/>
                    <a:lstStyle/>
                    <a:p>
                      <a:pPr>
                        <a:spcAft>
                          <a:spcPts val="0"/>
                        </a:spcAft>
                      </a:pPr>
                      <a:endParaRPr lang="en-US" sz="2800" dirty="0">
                        <a:solidFill>
                          <a:schemeClr val="tx1"/>
                        </a:solidFill>
                        <a:latin typeface="Calibri" panose="020F0502020204030204" pitchFamily="34" charset="0"/>
                        <a:cs typeface="Calibri" panose="020F0502020204030204" pitchFamily="34" charset="0"/>
                      </a:endParaRPr>
                    </a:p>
                  </a:txBody>
                  <a:tcPr>
                    <a:blipFill>
                      <a:blip r:embed="rId2"/>
                      <a:tile tx="0" ty="0" sx="100000" sy="100000" flip="none" algn="tl"/>
                    </a:blipFill>
                  </a:tcPr>
                </a:tc>
                <a:tc hMerge="1">
                  <a:tcPr/>
                </a:tc>
              </a:tr>
              <a:tr h="2087880">
                <a:tc>
                  <a:txBody>
                    <a:bodyPr/>
                    <a:lstStyle/>
                    <a:p>
                      <a:pPr algn="l">
                        <a:spcAft>
                          <a:spcPts val="0"/>
                        </a:spcAft>
                      </a:pPr>
                      <a:endParaRPr lang="en-US" sz="2800" b="1" dirty="0" smtClean="0">
                        <a:solidFill>
                          <a:schemeClr val="tx1"/>
                        </a:solidFill>
                        <a:latin typeface="Calibri" panose="020F0502020204030204" pitchFamily="34" charset="0"/>
                        <a:cs typeface="Calibri" panose="020F0502020204030204" pitchFamily="34" charset="0"/>
                      </a:endParaRPr>
                    </a:p>
                    <a:p>
                      <a:pPr algn="l">
                        <a:spcAft>
                          <a:spcPts val="0"/>
                        </a:spcAft>
                      </a:pPr>
                      <a:endParaRPr lang="en-US" sz="2800" b="1" dirty="0" smtClean="0">
                        <a:solidFill>
                          <a:schemeClr val="tx1"/>
                        </a:solidFill>
                        <a:latin typeface="Calibri" panose="020F0502020204030204" pitchFamily="34" charset="0"/>
                        <a:cs typeface="Calibri" panose="020F0502020204030204" pitchFamily="34" charset="0"/>
                      </a:endParaRPr>
                    </a:p>
                    <a:p>
                      <a:pPr algn="l">
                        <a:spcAft>
                          <a:spcPts val="0"/>
                        </a:spcAft>
                      </a:pPr>
                      <a:r>
                        <a:rPr lang="en-US" sz="3200" b="1" dirty="0" err="1" smtClean="0">
                          <a:solidFill>
                            <a:schemeClr val="tx1"/>
                          </a:solidFill>
                          <a:latin typeface="Calibri" panose="020F0502020204030204" pitchFamily="34" charset="0"/>
                          <a:cs typeface="Calibri" panose="020F0502020204030204" pitchFamily="34" charset="0"/>
                        </a:rPr>
                        <a:t>Biểu</a:t>
                      </a:r>
                      <a:r>
                        <a:rPr lang="en-US" sz="3200" b="1" dirty="0" smtClean="0">
                          <a:solidFill>
                            <a:schemeClr val="tx1"/>
                          </a:solidFill>
                          <a:latin typeface="Calibri" panose="020F0502020204030204" pitchFamily="34" charset="0"/>
                          <a:cs typeface="Calibri" panose="020F0502020204030204" pitchFamily="34" charset="0"/>
                        </a:rPr>
                        <a:t> </a:t>
                      </a:r>
                      <a:r>
                        <a:rPr lang="en-US" sz="3200" b="1" dirty="0" err="1">
                          <a:solidFill>
                            <a:schemeClr val="tx1"/>
                          </a:solidFill>
                          <a:latin typeface="Calibri" panose="020F0502020204030204" pitchFamily="34" charset="0"/>
                          <a:cs typeface="Calibri" panose="020F0502020204030204" pitchFamily="34" charset="0"/>
                        </a:rPr>
                        <a:t>hiện</a:t>
                      </a:r>
                      <a:endParaRPr lang="en-US" sz="3200" b="1" dirty="0">
                        <a:solidFill>
                          <a:schemeClr val="tx1"/>
                        </a:solidFill>
                        <a:latin typeface="Calibri" panose="020F0502020204030204" pitchFamily="34" charset="0"/>
                        <a:cs typeface="Calibri" panose="020F0502020204030204" pitchFamily="34" charset="0"/>
                      </a:endParaRPr>
                    </a:p>
                  </a:txBody>
                  <a:tcPr marL="0" marR="0" marT="0" marB="0">
                    <a:blipFill>
                      <a:blip r:embed="rId2"/>
                      <a:tile tx="0" ty="0" sx="100000" sy="100000" flip="none" algn="tl"/>
                    </a:blipFill>
                  </a:tcPr>
                </a:tc>
                <a:tc>
                  <a:txBody>
                    <a:bodyPr/>
                    <a:lstStyle/>
                    <a:p>
                      <a:pPr algn="ctr">
                        <a:spcAft>
                          <a:spcPts val="0"/>
                        </a:spcAft>
                      </a:pPr>
                      <a:endParaRPr lang="en-US" sz="2800" dirty="0" smtClean="0">
                        <a:solidFill>
                          <a:schemeClr val="tx1"/>
                        </a:solidFill>
                        <a:latin typeface="Calibri" panose="020F0502020204030204" pitchFamily="34" charset="0"/>
                        <a:cs typeface="Calibri" panose="020F0502020204030204" pitchFamily="34" charset="0"/>
                      </a:endParaRPr>
                    </a:p>
                    <a:p>
                      <a:pPr algn="ctr">
                        <a:spcAft>
                          <a:spcPts val="0"/>
                        </a:spcAft>
                      </a:pPr>
                      <a:r>
                        <a:rPr lang="vi-VN" sz="2800" dirty="0">
                          <a:solidFill>
                            <a:schemeClr val="tx1"/>
                          </a:solidFill>
                          <a:latin typeface="Calibri" panose="020F0502020204030204" pitchFamily="34" charset="0"/>
                          <a:cs typeface="Calibri" panose="020F0502020204030204" pitchFamily="34" charset="0"/>
                        </a:rPr>
                        <a:t> </a:t>
                      </a:r>
                      <a:endParaRPr lang="en-US" sz="2800" dirty="0">
                        <a:solidFill>
                          <a:schemeClr val="tx1"/>
                        </a:solidFill>
                        <a:latin typeface="Calibri" panose="020F0502020204030204" pitchFamily="34" charset="0"/>
                        <a:cs typeface="Calibri" panose="020F0502020204030204" pitchFamily="34" charset="0"/>
                      </a:endParaRPr>
                    </a:p>
                  </a:txBody>
                  <a:tcPr marL="0" marR="0" marT="0" marB="0">
                    <a:blipFill>
                      <a:blip r:embed="rId2"/>
                      <a:tile tx="0" ty="0" sx="100000" sy="100000" flip="none" algn="tl"/>
                    </a:blipFill>
                  </a:tcPr>
                </a:tc>
                <a:tc>
                  <a:txBody>
                    <a:bodyPr/>
                    <a:lstStyle/>
                    <a:p>
                      <a:pPr algn="ctr">
                        <a:spcAft>
                          <a:spcPts val="0"/>
                        </a:spcAft>
                      </a:pPr>
                      <a:endParaRPr lang="en-US" sz="2800" dirty="0" smtClean="0">
                        <a:solidFill>
                          <a:schemeClr val="tx1"/>
                        </a:solidFill>
                        <a:latin typeface="Calibri" panose="020F0502020204030204" pitchFamily="34" charset="0"/>
                        <a:cs typeface="Calibri" panose="020F0502020204030204" pitchFamily="34" charset="0"/>
                      </a:endParaRPr>
                    </a:p>
                  </a:txBody>
                  <a:tcPr marL="0" marR="0" marT="0" marB="0">
                    <a:blipFill>
                      <a:blip r:embed="rId2"/>
                      <a:tile tx="0" ty="0" sx="100000" sy="100000" flip="none" algn="tl"/>
                    </a:blipFill>
                  </a:tcPr>
                </a:tc>
              </a:tr>
            </a:tbl>
          </a:graphicData>
        </a:graphic>
      </p:graphicFrame>
      <p:sp>
        <p:nvSpPr>
          <p:cNvPr id="3" name="TextBox 2"/>
          <p:cNvSpPr txBox="1"/>
          <p:nvPr/>
        </p:nvSpPr>
        <p:spPr>
          <a:xfrm>
            <a:off x="2133364" y="2038092"/>
            <a:ext cx="6238875" cy="843915"/>
          </a:xfrm>
          <a:prstGeom prst="rect">
            <a:avLst/>
          </a:prstGeom>
          <a:noFill/>
        </p:spPr>
        <p:txBody>
          <a:bodyPr wrap="square" rtlCol="0">
            <a:noAutofit/>
          </a:bodyPr>
          <a:lstStyle/>
          <a:p>
            <a:pPr algn="l"/>
            <a:r>
              <a:rPr lang="en-US" sz="3200" dirty="0">
                <a:solidFill>
                  <a:srgbClr val="0070C0"/>
                </a:solidFill>
                <a:latin typeface="Calibri" panose="020F0502020204030204" pitchFamily="34" charset="0"/>
                <a:cs typeface="Calibri" panose="020F0502020204030204" pitchFamily="34" charset="0"/>
              </a:rPr>
              <a:t>Do </a:t>
            </a:r>
            <a:r>
              <a:rPr lang="en-US" sz="3200" dirty="0" err="1">
                <a:solidFill>
                  <a:srgbClr val="0070C0"/>
                </a:solidFill>
                <a:latin typeface="Calibri" panose="020F0502020204030204" pitchFamily="34" charset="0"/>
                <a:cs typeface="Calibri" panose="020F0502020204030204" pitchFamily="34" charset="0"/>
              </a:rPr>
              <a:t>quá</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trình</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phân</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bào</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làm</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gia</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tăng</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số</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lượng</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tế</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bào.</a:t>
            </a:r>
            <a:endParaRPr lang="en-US" sz="3200" dirty="0">
              <a:solidFill>
                <a:srgbClr val="0070C0"/>
              </a:solidFill>
              <a:latin typeface="Calibri" panose="020F0502020204030204" pitchFamily="34" charset="0"/>
              <a:cs typeface="Calibri" panose="020F0502020204030204" pitchFamily="34" charset="0"/>
            </a:endParaRPr>
          </a:p>
          <a:p>
            <a:pPr algn="l"/>
            <a:endParaRPr lang="en-US" sz="2800" dirty="0">
              <a:latin typeface="Calibri" panose="020F0502020204030204" pitchFamily="34" charset="0"/>
              <a:cs typeface="Calibri" panose="020F0502020204030204" pitchFamily="34" charset="0"/>
            </a:endParaRPr>
          </a:p>
        </p:txBody>
      </p:sp>
      <p:sp>
        <p:nvSpPr>
          <p:cNvPr id="6" name="TextBox 5"/>
          <p:cNvSpPr txBox="1"/>
          <p:nvPr/>
        </p:nvSpPr>
        <p:spPr>
          <a:xfrm>
            <a:off x="4509135" y="3060065"/>
            <a:ext cx="4427855" cy="2457450"/>
          </a:xfrm>
          <a:prstGeom prst="rect">
            <a:avLst/>
          </a:prstGeom>
          <a:noFill/>
        </p:spPr>
        <p:txBody>
          <a:bodyPr wrap="square" rtlCol="0">
            <a:noAutofit/>
          </a:bodyPr>
          <a:lstStyle/>
          <a:p>
            <a:pPr algn="just">
              <a:spcAft>
                <a:spcPts val="0"/>
              </a:spcAft>
            </a:pPr>
            <a:r>
              <a:rPr lang="en-US" sz="3200" dirty="0" err="1">
                <a:solidFill>
                  <a:srgbClr val="0070C0"/>
                </a:solidFill>
                <a:latin typeface="Calibri" panose="020F0502020204030204" pitchFamily="34" charset="0"/>
                <a:cs typeface="Calibri" panose="020F0502020204030204" pitchFamily="34" charset="0"/>
              </a:rPr>
              <a:t>Sự</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gia</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tăng</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về</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kích</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thước</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và</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khối</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lượng</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của</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cơ</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thể</a:t>
            </a:r>
            <a:r>
              <a:rPr lang="en-US" sz="3200" dirty="0">
                <a:solidFill>
                  <a:srgbClr val="0070C0"/>
                </a:solidFill>
                <a:latin typeface="Calibri" panose="020F0502020204030204" pitchFamily="34" charset="0"/>
                <a:cs typeface="Calibri" panose="020F0502020204030204" pitchFamily="34" charset="0"/>
              </a:rPr>
              <a:t> do </a:t>
            </a:r>
            <a:r>
              <a:rPr lang="en-US" sz="3200" dirty="0" err="1">
                <a:solidFill>
                  <a:srgbClr val="0070C0"/>
                </a:solidFill>
                <a:latin typeface="Calibri" panose="020F0502020204030204" pitchFamily="34" charset="0"/>
                <a:cs typeface="Calibri" panose="020F0502020204030204" pitchFamily="34" charset="0"/>
              </a:rPr>
              <a:t>sự</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gia</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tăng</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về</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số</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lượng</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tế</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bào.</a:t>
            </a:r>
            <a:endParaRPr lang="en-US" sz="3200" dirty="0">
              <a:solidFill>
                <a:srgbClr val="0070C0"/>
              </a:solidFill>
              <a:latin typeface="Calibri" panose="020F0502020204030204" pitchFamily="34" charset="0"/>
              <a:cs typeface="Calibri" panose="020F0502020204030204" pitchFamily="34" charset="0"/>
            </a:endParaRPr>
          </a:p>
        </p:txBody>
      </p:sp>
      <p:sp>
        <p:nvSpPr>
          <p:cNvPr id="7" name="TextBox 6"/>
          <p:cNvSpPr txBox="1"/>
          <p:nvPr/>
        </p:nvSpPr>
        <p:spPr>
          <a:xfrm>
            <a:off x="1828800" y="3105150"/>
            <a:ext cx="2756535" cy="2061210"/>
          </a:xfrm>
          <a:prstGeom prst="rect">
            <a:avLst/>
          </a:prstGeom>
          <a:noFill/>
        </p:spPr>
        <p:txBody>
          <a:bodyPr wrap="square" rtlCol="0">
            <a:spAutoFit/>
          </a:bodyPr>
          <a:lstStyle/>
          <a:p>
            <a:pPr algn="just">
              <a:spcAft>
                <a:spcPts val="0"/>
              </a:spcAft>
            </a:pPr>
            <a:r>
              <a:rPr lang="en-US" sz="3200" dirty="0">
                <a:solidFill>
                  <a:srgbClr val="0070C0"/>
                </a:solidFill>
                <a:latin typeface="Calibri" panose="020F0502020204030204" pitchFamily="34" charset="0"/>
                <a:cs typeface="Calibri" panose="020F0502020204030204" pitchFamily="34" charset="0"/>
              </a:rPr>
              <a:t>S</a:t>
            </a:r>
            <a:r>
              <a:rPr lang="vi-VN" sz="3200" dirty="0">
                <a:solidFill>
                  <a:srgbClr val="0070C0"/>
                </a:solidFill>
                <a:latin typeface="Calibri" panose="020F0502020204030204" pitchFamily="34" charset="0"/>
                <a:cs typeface="Calibri" panose="020F0502020204030204" pitchFamily="34" charset="0"/>
              </a:rPr>
              <a:t>ự tăng số lượng </a:t>
            </a:r>
            <a:r>
              <a:rPr lang="en-US" sz="3200" dirty="0" err="1">
                <a:solidFill>
                  <a:srgbClr val="0070C0"/>
                </a:solidFill>
                <a:latin typeface="Calibri" panose="020F0502020204030204" pitchFamily="34" charset="0"/>
                <a:cs typeface="Calibri" panose="020F0502020204030204" pitchFamily="34" charset="0"/>
              </a:rPr>
              <a:t>tế</a:t>
            </a:r>
            <a:r>
              <a:rPr lang="en-US" sz="3200" dirty="0">
                <a:solidFill>
                  <a:srgbClr val="0070C0"/>
                </a:solidFill>
                <a:latin typeface="Calibri" panose="020F0502020204030204" pitchFamily="34" charset="0"/>
                <a:cs typeface="Calibri" panose="020F0502020204030204" pitchFamily="34" charset="0"/>
              </a:rPr>
              <a:t> </a:t>
            </a:r>
            <a:r>
              <a:rPr lang="en-US" sz="3200" dirty="0" err="1">
                <a:solidFill>
                  <a:srgbClr val="0070C0"/>
                </a:solidFill>
                <a:latin typeface="Calibri" panose="020F0502020204030204" pitchFamily="34" charset="0"/>
                <a:cs typeface="Calibri" panose="020F0502020204030204" pitchFamily="34" charset="0"/>
              </a:rPr>
              <a:t>bào</a:t>
            </a:r>
            <a:r>
              <a:rPr lang="en-US" sz="3200" dirty="0">
                <a:solidFill>
                  <a:srgbClr val="0070C0"/>
                </a:solidFill>
                <a:latin typeface="Calibri" panose="020F0502020204030204" pitchFamily="34" charset="0"/>
                <a:cs typeface="Calibri" panose="020F0502020204030204" pitchFamily="34" charset="0"/>
              </a:rPr>
              <a:t> </a:t>
            </a:r>
            <a:r>
              <a:rPr lang="vi-VN" sz="3200" dirty="0">
                <a:solidFill>
                  <a:srgbClr val="0070C0"/>
                </a:solidFill>
                <a:latin typeface="Calibri" panose="020F0502020204030204" pitchFamily="34" charset="0"/>
                <a:cs typeface="Calibri" panose="020F0502020204030204" pitchFamily="34" charset="0"/>
              </a:rPr>
              <a:t>của quần thể vi sinh vật.</a:t>
            </a:r>
            <a:endParaRPr lang="en-US" sz="3200" dirty="0">
              <a:solidFill>
                <a:srgbClr val="0070C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0.xml><?xml version="1.0" encoding="utf-8"?>
<p:tagLst xmlns:p="http://schemas.openxmlformats.org/presentationml/2006/main">
  <p:tag name="TABLE_ENDDRAG_ORIGIN_RECT" val="711*386"/>
  <p:tag name="TABLE_ENDDRAG_RECT" val="4*10*711*386"/>
</p:tagLst>
</file>

<file path=ppt/tags/tag11.xml><?xml version="1.0" encoding="utf-8"?>
<p:tagLst xmlns:p="http://schemas.openxmlformats.org/presentationml/2006/main">
  <p:tag name="TABLE_ENDDRAG_ORIGIN_RECT" val="705*392"/>
  <p:tag name="TABLE_ENDDRAG_RECT" val="8*9*705*392"/>
</p:tagLst>
</file>

<file path=ppt/tags/tag12.xml><?xml version="1.0" encoding="utf-8"?>
<p:tagLst xmlns:p="http://schemas.openxmlformats.org/presentationml/2006/main">
  <p:tag name="TABLE_ENDDRAG_ORIGIN_RECT" val="716*388"/>
  <p:tag name="TABLE_ENDDRAG_RECT" val="2*9*716*388"/>
</p:tagLst>
</file>

<file path=ppt/tags/tag13.xml><?xml version="1.0" encoding="utf-8"?>
<p:tagLst xmlns:p="http://schemas.openxmlformats.org/presentationml/2006/main">
  <p:tag name="TABLE_ENDDRAG_ORIGIN_RECT" val="716*361"/>
  <p:tag name="TABLE_ENDDRAG_RECT" val="2*3*716*361"/>
</p:tagLst>
</file>

<file path=ppt/tags/tag14.xml><?xml version="1.0" encoding="utf-8"?>
<p:tagLst xmlns:p="http://schemas.openxmlformats.org/presentationml/2006/main">
  <p:tag name="TABLE_ENDDRAG_ORIGIN_RECT" val="708*329"/>
  <p:tag name="TABLE_ENDDRAG_RECT" val="4*6*708*329"/>
</p:tagLst>
</file>

<file path=ppt/tags/tag15.xml><?xml version="1.0" encoding="utf-8"?>
<p:tagLst xmlns:p="http://schemas.openxmlformats.org/presentationml/2006/main">
  <p:tag name="TABLE_ENDDRAG_ORIGIN_RECT" val="708*329"/>
  <p:tag name="TABLE_ENDDRAG_RECT" val="4*6*708*329"/>
</p:tagLst>
</file>

<file path=ppt/tags/tag16.xml><?xml version="1.0" encoding="utf-8"?>
<p:tagLst xmlns:p="http://schemas.openxmlformats.org/presentationml/2006/main">
  <p:tag name="TABLE_ENDDRAG_ORIGIN_RECT" val="705*390"/>
  <p:tag name="TABLE_ENDDRAG_RECT" val="4*6*705*39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5.xml><?xml version="1.0" encoding="utf-8"?>
<p:tagLst xmlns:p="http://schemas.openxmlformats.org/presentationml/2006/main">
  <p:tag name="TABLE_ENDDRAG_ORIGIN_RECT" val="441*268"/>
  <p:tag name="TABLE_ENDDRAG_RECT" val="273*136*441*268"/>
</p:tagLst>
</file>

<file path=ppt/tags/tag6.xml><?xml version="1.0" encoding="utf-8"?>
<p:tagLst xmlns:p="http://schemas.openxmlformats.org/presentationml/2006/main">
  <p:tag name="TABLE_ENDDRAG_ORIGIN_RECT" val="698*321"/>
  <p:tag name="TABLE_ENDDRAG_RECT" val="4*82*698*321"/>
</p:tagLst>
</file>

<file path=ppt/tags/tag7.xml><?xml version="1.0" encoding="utf-8"?>
<p:tagLst xmlns:p="http://schemas.openxmlformats.org/presentationml/2006/main">
  <p:tag name="TABLE_ENDDRAG_ORIGIN_RECT" val="650*374"/>
  <p:tag name="TABLE_ENDDRAG_RECT" val="24*12*650*374"/>
</p:tagLst>
</file>

<file path=ppt/tags/tag8.xml><?xml version="1.0" encoding="utf-8"?>
<p:tagLst xmlns:p="http://schemas.openxmlformats.org/presentationml/2006/main">
  <p:tag name="TABLE_ENDDRAG_ORIGIN_RECT" val="539*293"/>
  <p:tag name="TABLE_ENDDRAG_RECT" val="102*0*539*293"/>
</p:tagLst>
</file>

<file path=ppt/tags/tag9.xml><?xml version="1.0" encoding="utf-8"?>
<p:tagLst xmlns:p="http://schemas.openxmlformats.org/presentationml/2006/main">
  <p:tag name="TABLE_ENDDRAG_ORIGIN_RECT" val="519*218"/>
  <p:tag name="TABLE_ENDDRAG_RECT" val="111*37*519*21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13027</Words>
  <Application>WPS Presentation</Application>
  <PresentationFormat>On-screen Show (16:9)</PresentationFormat>
  <Paragraphs>896</Paragraphs>
  <Slides>66</Slides>
  <Notes>21</Notes>
  <HiddenSlides>0</HiddenSlides>
  <MMClips>3</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8</vt:i4>
      </vt:variant>
      <vt:variant>
        <vt:lpstr>幻灯片标题</vt:lpstr>
      </vt:variant>
      <vt:variant>
        <vt:i4>66</vt:i4>
      </vt:variant>
    </vt:vector>
  </HeadingPairs>
  <TitlesOfParts>
    <vt:vector size="94" baseType="lpstr">
      <vt:lpstr>Arial</vt:lpstr>
      <vt:lpstr>SimSun</vt:lpstr>
      <vt:lpstr>Wingdings</vt:lpstr>
      <vt:lpstr>Calibri</vt:lpstr>
      <vt:lpstr>Times New Roman</vt:lpstr>
      <vt:lpstr>Calibri</vt:lpstr>
      <vt:lpstr>Microsoft YaHei</vt:lpstr>
      <vt:lpstr>Arial Unicode MS</vt:lpstr>
      <vt:lpstr>Times New Roman</vt:lpstr>
      <vt:lpstr>VNI-Times</vt:lpstr>
      <vt:lpstr>Bahnschrift SemiBold Condensed</vt:lpstr>
      <vt:lpstr>Vrinda</vt:lpstr>
      <vt:lpstr>Verdana</vt:lpstr>
      <vt:lpstr>DengXian</vt:lpstr>
      <vt:lpstr>VNI-Centur</vt:lpstr>
      <vt:lpstr>Cambria Math</vt:lpstr>
      <vt:lpstr>VNI-Cooper</vt:lpstr>
      <vt:lpstr>Arial Unicode MS</vt:lpstr>
      <vt:lpstr>Wingdings</vt:lpstr>
      <vt:lpstr>Office Theme</vt:lpstr>
      <vt:lpstr>SmartDraw.2</vt:lpstr>
      <vt:lpstr>SmartDraw.2</vt:lpstr>
      <vt:lpstr>SmartDraw.2</vt:lpstr>
      <vt:lpstr>SmartDraw.2</vt:lpstr>
      <vt:lpstr>SmartDraw.2</vt:lpstr>
      <vt:lpstr>SmartDraw.2</vt:lpstr>
      <vt:lpstr>SmartDraw.2</vt:lpstr>
      <vt:lpstr>SmartDraw.2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So sánh sinh trưởng ở quần thể VSV với sinh trưởng ở SV đa bào bậc cao </vt:lpstr>
      <vt:lpstr>PowerPoint 演示文稿</vt:lpstr>
      <vt:lpstr>II. SỰ SINH TRƯỞNG CỦA QUẦN THỂ VI KHUẨN: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Bean</dc:creator>
  <cp:lastModifiedBy>Huỳnh Thị Nhờ</cp:lastModifiedBy>
  <cp:revision>265</cp:revision>
  <dcterms:created xsi:type="dcterms:W3CDTF">2017-02-22T15:15:00Z</dcterms:created>
  <dcterms:modified xsi:type="dcterms:W3CDTF">2024-08-20T13:25:44Z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F7A60D624CC148798BEB0ECD6C5096BB_12</vt:lpwstr>
  </property>
  <property fmtid="{D5CDD505-2E9C-101B-9397-08002B2CF9AE}" pid="3" name="KSOProductBuildVer">
    <vt:lpwstr>1033-12.2.0.17545</vt:lpwstr>
  </property>
</Properties>
</file>