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32" r:id="rId2"/>
  </p:sldMasterIdLst>
  <p:notesMasterIdLst>
    <p:notesMasterId r:id="rId26"/>
  </p:notesMasterIdLst>
  <p:sldIdLst>
    <p:sldId id="293" r:id="rId3"/>
    <p:sldId id="256" r:id="rId4"/>
    <p:sldId id="299" r:id="rId5"/>
    <p:sldId id="302" r:id="rId6"/>
    <p:sldId id="301" r:id="rId7"/>
    <p:sldId id="310" r:id="rId8"/>
    <p:sldId id="303" r:id="rId9"/>
    <p:sldId id="305" r:id="rId10"/>
    <p:sldId id="311" r:id="rId11"/>
    <p:sldId id="273" r:id="rId12"/>
    <p:sldId id="261" r:id="rId13"/>
    <p:sldId id="289" r:id="rId14"/>
    <p:sldId id="312" r:id="rId15"/>
    <p:sldId id="277" r:id="rId16"/>
    <p:sldId id="313" r:id="rId17"/>
    <p:sldId id="288" r:id="rId18"/>
    <p:sldId id="314" r:id="rId19"/>
    <p:sldId id="306" r:id="rId20"/>
    <p:sldId id="309" r:id="rId21"/>
    <p:sldId id="262" r:id="rId22"/>
    <p:sldId id="315" r:id="rId23"/>
    <p:sldId id="263" r:id="rId24"/>
    <p:sldId id="28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CC"/>
    <a:srgbClr val="CC0099"/>
    <a:srgbClr val="0099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75" autoAdjust="0"/>
    <p:restoredTop sz="94364" autoAdjust="0"/>
  </p:normalViewPr>
  <p:slideViewPr>
    <p:cSldViewPr snapToGrid="0">
      <p:cViewPr varScale="1">
        <p:scale>
          <a:sx n="80" d="100"/>
          <a:sy n="80" d="100"/>
        </p:scale>
        <p:origin x="-782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BCDC00-7611-4980-83E6-2B80BD49BA22}" type="doc">
      <dgm:prSet loTypeId="urn:microsoft.com/office/officeart/2005/8/layout/lProcess3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42A73CD-0AD1-470D-94FF-B1FB55C98049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3200" b="1" dirty="0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TN 1. </a:t>
          </a:r>
          <a:r>
            <a:rPr lang="en-US" sz="3200" b="1" dirty="0" err="1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Kiểm</a:t>
          </a:r>
          <a:r>
            <a:rPr lang="en-US" sz="3200" b="1" dirty="0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tra</a:t>
          </a:r>
          <a:r>
            <a:rPr lang="en-US" sz="3200" b="1" dirty="0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hoạt</a:t>
          </a:r>
          <a:r>
            <a:rPr lang="en-US" sz="3200" b="1" dirty="0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tính</a:t>
          </a:r>
          <a:r>
            <a:rPr lang="en-US" sz="3200" b="1" dirty="0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thủy</a:t>
          </a:r>
          <a:r>
            <a:rPr lang="en-US" sz="3200" b="1" dirty="0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phân</a:t>
          </a:r>
          <a:r>
            <a:rPr lang="en-US" sz="3200" b="1" dirty="0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tinh</a:t>
          </a:r>
          <a:r>
            <a:rPr lang="en-US" sz="3200" b="1" dirty="0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bột</a:t>
          </a:r>
          <a:r>
            <a:rPr lang="en-US" sz="3200" b="1" dirty="0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của</a:t>
          </a:r>
          <a:r>
            <a:rPr lang="en-US" sz="3200" b="1" dirty="0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 amylase</a:t>
          </a:r>
          <a:endParaRPr lang="en-US" sz="3200" dirty="0">
            <a:solidFill>
              <a:schemeClr val="tx1"/>
            </a:solidFill>
            <a:latin typeface="Calibri "/>
            <a:cs typeface="Arial" panose="020B0604020202020204" pitchFamily="34" charset="0"/>
          </a:endParaRPr>
        </a:p>
      </dgm:t>
    </dgm:pt>
    <dgm:pt modelId="{2B986F7D-078A-42DE-A74F-51D50A3AF157}" type="parTrans" cxnId="{A35C86B3-7BC4-4BC7-8BAC-8412F17077A8}">
      <dgm:prSet/>
      <dgm:spPr/>
      <dgm:t>
        <a:bodyPr/>
        <a:lstStyle/>
        <a:p>
          <a:endParaRPr lang="en-US" sz="2800">
            <a:latin typeface="Calibri "/>
          </a:endParaRPr>
        </a:p>
      </dgm:t>
    </dgm:pt>
    <dgm:pt modelId="{E0EB7330-6494-4DFD-8DB2-8E8AB9D64340}" type="sibTrans" cxnId="{A35C86B3-7BC4-4BC7-8BAC-8412F17077A8}">
      <dgm:prSet/>
      <dgm:spPr/>
      <dgm:t>
        <a:bodyPr/>
        <a:lstStyle/>
        <a:p>
          <a:endParaRPr lang="en-US" sz="2800">
            <a:latin typeface="Calibri "/>
          </a:endParaRPr>
        </a:p>
      </dgm:t>
    </dgm:pt>
    <dgm:pt modelId="{6E736382-D3F5-4A23-8911-34CB3B00639E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sz="3200" b="1" dirty="0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TN 2. </a:t>
          </a:r>
          <a:r>
            <a:rPr lang="en-US" sz="3200" b="1" dirty="0" err="1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Phân</a:t>
          </a:r>
          <a:r>
            <a:rPr lang="en-US" sz="3200" b="1" dirty="0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tích</a:t>
          </a:r>
          <a:r>
            <a:rPr lang="en-US" sz="3200" b="1" dirty="0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ảnh</a:t>
          </a:r>
          <a:r>
            <a:rPr lang="en-US" sz="3200" b="1" dirty="0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hưởng</a:t>
          </a:r>
          <a:r>
            <a:rPr lang="en-US" sz="3200" b="1" dirty="0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của</a:t>
          </a:r>
          <a:r>
            <a:rPr lang="en-US" sz="3200" b="1" dirty="0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độ</a:t>
          </a:r>
          <a:r>
            <a:rPr lang="en-US" sz="3200" b="1" dirty="0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 pH </a:t>
          </a:r>
          <a:r>
            <a:rPr lang="en-US" sz="3200" b="1" dirty="0" err="1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đến</a:t>
          </a:r>
          <a:r>
            <a:rPr lang="en-US" sz="3200" b="1" dirty="0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hoạt</a:t>
          </a:r>
          <a:r>
            <a:rPr lang="en-US" sz="3200" b="1" dirty="0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tính</a:t>
          </a:r>
          <a:r>
            <a:rPr lang="en-US" sz="3200" b="1" dirty="0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của</a:t>
          </a:r>
          <a:r>
            <a:rPr lang="en-US" sz="3200" b="1" dirty="0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 enzyme amylase</a:t>
          </a:r>
          <a:endParaRPr lang="en-US" sz="3200" dirty="0">
            <a:solidFill>
              <a:schemeClr val="tx1"/>
            </a:solidFill>
            <a:latin typeface="Calibri "/>
            <a:cs typeface="Arial" panose="020B0604020202020204" pitchFamily="34" charset="0"/>
          </a:endParaRPr>
        </a:p>
      </dgm:t>
    </dgm:pt>
    <dgm:pt modelId="{D561732D-6CA4-41A1-A013-8E38328AF2DC}" type="parTrans" cxnId="{037ABFF0-5238-4D3F-A147-6A8E349DD339}">
      <dgm:prSet/>
      <dgm:spPr/>
      <dgm:t>
        <a:bodyPr/>
        <a:lstStyle/>
        <a:p>
          <a:endParaRPr lang="en-US" sz="2800">
            <a:latin typeface="Calibri "/>
          </a:endParaRPr>
        </a:p>
      </dgm:t>
    </dgm:pt>
    <dgm:pt modelId="{B9B6BCF5-FAAF-4940-B918-4E82365D37E9}" type="sibTrans" cxnId="{037ABFF0-5238-4D3F-A147-6A8E349DD339}">
      <dgm:prSet/>
      <dgm:spPr/>
      <dgm:t>
        <a:bodyPr/>
        <a:lstStyle/>
        <a:p>
          <a:endParaRPr lang="en-US" sz="2800">
            <a:latin typeface="Calibri "/>
          </a:endParaRPr>
        </a:p>
      </dgm:t>
    </dgm:pt>
    <dgm:pt modelId="{29022FA3-E6DB-4A8D-AE04-DC254353C40D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3200" b="1" dirty="0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TN 3. </a:t>
          </a:r>
          <a:r>
            <a:rPr lang="en-US" sz="3200" b="1" dirty="0" err="1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Phân</a:t>
          </a:r>
          <a:r>
            <a:rPr lang="en-US" sz="3200" b="1" dirty="0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tích</a:t>
          </a:r>
          <a:r>
            <a:rPr lang="en-US" sz="3200" b="1" dirty="0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ảnh</a:t>
          </a:r>
          <a:r>
            <a:rPr lang="en-US" sz="3200" b="1" dirty="0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hưởng</a:t>
          </a:r>
          <a:r>
            <a:rPr lang="en-US" sz="3200" b="1" dirty="0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của</a:t>
          </a:r>
          <a:r>
            <a:rPr lang="en-US" sz="3200" b="1" dirty="0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nhiệt</a:t>
          </a:r>
          <a:r>
            <a:rPr lang="en-US" sz="3200" b="1" dirty="0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độ</a:t>
          </a:r>
          <a:r>
            <a:rPr lang="en-US" sz="3200" b="1" dirty="0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đến</a:t>
          </a:r>
          <a:r>
            <a:rPr lang="en-US" sz="3200" b="1" dirty="0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hoạt</a:t>
          </a:r>
          <a:r>
            <a:rPr lang="en-US" sz="3200" b="1" dirty="0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tính</a:t>
          </a:r>
          <a:r>
            <a:rPr lang="en-US" sz="3200" b="1" dirty="0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 </a:t>
          </a:r>
          <a:r>
            <a:rPr lang="en-US" sz="3200" b="1" dirty="0" err="1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của</a:t>
          </a:r>
          <a:r>
            <a:rPr lang="en-US" sz="3200" b="1" dirty="0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 enzyme catalase</a:t>
          </a:r>
          <a:endParaRPr lang="en-US" sz="3200" dirty="0">
            <a:solidFill>
              <a:schemeClr val="tx1"/>
            </a:solidFill>
            <a:latin typeface="Calibri "/>
            <a:cs typeface="Arial" panose="020B0604020202020204" pitchFamily="34" charset="0"/>
          </a:endParaRPr>
        </a:p>
      </dgm:t>
    </dgm:pt>
    <dgm:pt modelId="{2F6E9330-F3BB-4ACC-BE8E-2F723A0B6128}" type="parTrans" cxnId="{CCD75C91-433D-455A-833B-D7FCCCAE575F}">
      <dgm:prSet/>
      <dgm:spPr/>
      <dgm:t>
        <a:bodyPr/>
        <a:lstStyle/>
        <a:p>
          <a:endParaRPr lang="en-US" sz="2800">
            <a:latin typeface="Calibri "/>
          </a:endParaRPr>
        </a:p>
      </dgm:t>
    </dgm:pt>
    <dgm:pt modelId="{B7FD2098-1396-4736-8CC7-4155DB4376EA}" type="sibTrans" cxnId="{CCD75C91-433D-455A-833B-D7FCCCAE575F}">
      <dgm:prSet/>
      <dgm:spPr/>
      <dgm:t>
        <a:bodyPr/>
        <a:lstStyle/>
        <a:p>
          <a:endParaRPr lang="en-US" sz="2800">
            <a:latin typeface="Calibri "/>
          </a:endParaRPr>
        </a:p>
      </dgm:t>
    </dgm:pt>
    <dgm:pt modelId="{1DD9E96C-696F-4155-A721-B2AF2FC954F2}" type="pres">
      <dgm:prSet presAssocID="{DDBCDC00-7611-4980-83E6-2B80BD49BA22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12C5247-A9FC-46F0-98ED-3A2C93716F1F}" type="pres">
      <dgm:prSet presAssocID="{B42A73CD-0AD1-470D-94FF-B1FB55C98049}" presName="horFlow" presStyleCnt="0"/>
      <dgm:spPr/>
    </dgm:pt>
    <dgm:pt modelId="{95C360A8-0EF0-4621-A8C6-C98538C2FDE7}" type="pres">
      <dgm:prSet presAssocID="{B42A73CD-0AD1-470D-94FF-B1FB55C98049}" presName="bigChev" presStyleLbl="node1" presStyleIdx="0" presStyleCnt="3" custScaleX="162625"/>
      <dgm:spPr/>
      <dgm:t>
        <a:bodyPr/>
        <a:lstStyle/>
        <a:p>
          <a:endParaRPr lang="en-US"/>
        </a:p>
      </dgm:t>
    </dgm:pt>
    <dgm:pt modelId="{B62BBF6F-4659-4049-BE83-595DC6CE4685}" type="pres">
      <dgm:prSet presAssocID="{B42A73CD-0AD1-470D-94FF-B1FB55C98049}" presName="vSp" presStyleCnt="0"/>
      <dgm:spPr/>
    </dgm:pt>
    <dgm:pt modelId="{965AD54F-8F6B-412E-83A7-5D593E276140}" type="pres">
      <dgm:prSet presAssocID="{6E736382-D3F5-4A23-8911-34CB3B00639E}" presName="horFlow" presStyleCnt="0"/>
      <dgm:spPr/>
    </dgm:pt>
    <dgm:pt modelId="{88CA1644-0E0A-483F-99DA-168A3DAFC465}" type="pres">
      <dgm:prSet presAssocID="{6E736382-D3F5-4A23-8911-34CB3B00639E}" presName="bigChev" presStyleLbl="node1" presStyleIdx="1" presStyleCnt="3" custScaleX="175857" custLinFactNeighborX="-1671" custLinFactNeighborY="-1671"/>
      <dgm:spPr/>
      <dgm:t>
        <a:bodyPr/>
        <a:lstStyle/>
        <a:p>
          <a:endParaRPr lang="en-US"/>
        </a:p>
      </dgm:t>
    </dgm:pt>
    <dgm:pt modelId="{64FEE65B-97D0-4B98-BA58-72AFAA233E9C}" type="pres">
      <dgm:prSet presAssocID="{6E736382-D3F5-4A23-8911-34CB3B00639E}" presName="vSp" presStyleCnt="0"/>
      <dgm:spPr/>
    </dgm:pt>
    <dgm:pt modelId="{4E30C6FF-2B28-4E87-ADDF-59F8CFBC8B96}" type="pres">
      <dgm:prSet presAssocID="{29022FA3-E6DB-4A8D-AE04-DC254353C40D}" presName="horFlow" presStyleCnt="0"/>
      <dgm:spPr/>
    </dgm:pt>
    <dgm:pt modelId="{9D8A41F5-8023-4FB3-89ED-D2C51F2AC159}" type="pres">
      <dgm:prSet presAssocID="{29022FA3-E6DB-4A8D-AE04-DC254353C40D}" presName="bigChev" presStyleLbl="node1" presStyleIdx="2" presStyleCnt="3" custScaleX="164054" custScaleY="111222"/>
      <dgm:spPr/>
      <dgm:t>
        <a:bodyPr/>
        <a:lstStyle/>
        <a:p>
          <a:endParaRPr lang="en-US"/>
        </a:p>
      </dgm:t>
    </dgm:pt>
  </dgm:ptLst>
  <dgm:cxnLst>
    <dgm:cxn modelId="{E290331C-0989-4C6E-A704-11CAFCCAAB8A}" type="presOf" srcId="{6E736382-D3F5-4A23-8911-34CB3B00639E}" destId="{88CA1644-0E0A-483F-99DA-168A3DAFC465}" srcOrd="0" destOrd="0" presId="urn:microsoft.com/office/officeart/2005/8/layout/lProcess3"/>
    <dgm:cxn modelId="{CCD75C91-433D-455A-833B-D7FCCCAE575F}" srcId="{DDBCDC00-7611-4980-83E6-2B80BD49BA22}" destId="{29022FA3-E6DB-4A8D-AE04-DC254353C40D}" srcOrd="2" destOrd="0" parTransId="{2F6E9330-F3BB-4ACC-BE8E-2F723A0B6128}" sibTransId="{B7FD2098-1396-4736-8CC7-4155DB4376EA}"/>
    <dgm:cxn modelId="{CCADA862-0074-4B2D-92EF-E45782A7CE90}" type="presOf" srcId="{B42A73CD-0AD1-470D-94FF-B1FB55C98049}" destId="{95C360A8-0EF0-4621-A8C6-C98538C2FDE7}" srcOrd="0" destOrd="0" presId="urn:microsoft.com/office/officeart/2005/8/layout/lProcess3"/>
    <dgm:cxn modelId="{037ABFF0-5238-4D3F-A147-6A8E349DD339}" srcId="{DDBCDC00-7611-4980-83E6-2B80BD49BA22}" destId="{6E736382-D3F5-4A23-8911-34CB3B00639E}" srcOrd="1" destOrd="0" parTransId="{D561732D-6CA4-41A1-A013-8E38328AF2DC}" sibTransId="{B9B6BCF5-FAAF-4940-B918-4E82365D37E9}"/>
    <dgm:cxn modelId="{92558DEB-C28D-4FC4-91FF-7B158347EB36}" type="presOf" srcId="{29022FA3-E6DB-4A8D-AE04-DC254353C40D}" destId="{9D8A41F5-8023-4FB3-89ED-D2C51F2AC159}" srcOrd="0" destOrd="0" presId="urn:microsoft.com/office/officeart/2005/8/layout/lProcess3"/>
    <dgm:cxn modelId="{44BBCA2B-B1CB-4A56-8747-180FA24A34AD}" type="presOf" srcId="{DDBCDC00-7611-4980-83E6-2B80BD49BA22}" destId="{1DD9E96C-696F-4155-A721-B2AF2FC954F2}" srcOrd="0" destOrd="0" presId="urn:microsoft.com/office/officeart/2005/8/layout/lProcess3"/>
    <dgm:cxn modelId="{A35C86B3-7BC4-4BC7-8BAC-8412F17077A8}" srcId="{DDBCDC00-7611-4980-83E6-2B80BD49BA22}" destId="{B42A73CD-0AD1-470D-94FF-B1FB55C98049}" srcOrd="0" destOrd="0" parTransId="{2B986F7D-078A-42DE-A74F-51D50A3AF157}" sibTransId="{E0EB7330-6494-4DFD-8DB2-8E8AB9D64340}"/>
    <dgm:cxn modelId="{6046FB6B-155D-4B7E-A84D-836B252DFF59}" type="presParOf" srcId="{1DD9E96C-696F-4155-A721-B2AF2FC954F2}" destId="{C12C5247-A9FC-46F0-98ED-3A2C93716F1F}" srcOrd="0" destOrd="0" presId="urn:microsoft.com/office/officeart/2005/8/layout/lProcess3"/>
    <dgm:cxn modelId="{9958848B-B093-49B3-B6AB-22E30B79C40E}" type="presParOf" srcId="{C12C5247-A9FC-46F0-98ED-3A2C93716F1F}" destId="{95C360A8-0EF0-4621-A8C6-C98538C2FDE7}" srcOrd="0" destOrd="0" presId="urn:microsoft.com/office/officeart/2005/8/layout/lProcess3"/>
    <dgm:cxn modelId="{BF6CE10D-3C3F-418D-AE15-386DD1417660}" type="presParOf" srcId="{1DD9E96C-696F-4155-A721-B2AF2FC954F2}" destId="{B62BBF6F-4659-4049-BE83-595DC6CE4685}" srcOrd="1" destOrd="0" presId="urn:microsoft.com/office/officeart/2005/8/layout/lProcess3"/>
    <dgm:cxn modelId="{2442C73A-ED5F-4F04-9A5C-D9A7350276A4}" type="presParOf" srcId="{1DD9E96C-696F-4155-A721-B2AF2FC954F2}" destId="{965AD54F-8F6B-412E-83A7-5D593E276140}" srcOrd="2" destOrd="0" presId="urn:microsoft.com/office/officeart/2005/8/layout/lProcess3"/>
    <dgm:cxn modelId="{C4135086-5289-4FFC-AD81-22BDDF67084A}" type="presParOf" srcId="{965AD54F-8F6B-412E-83A7-5D593E276140}" destId="{88CA1644-0E0A-483F-99DA-168A3DAFC465}" srcOrd="0" destOrd="0" presId="urn:microsoft.com/office/officeart/2005/8/layout/lProcess3"/>
    <dgm:cxn modelId="{00210084-3754-4179-8F81-C9A9E9A83AFC}" type="presParOf" srcId="{1DD9E96C-696F-4155-A721-B2AF2FC954F2}" destId="{64FEE65B-97D0-4B98-BA58-72AFAA233E9C}" srcOrd="3" destOrd="0" presId="urn:microsoft.com/office/officeart/2005/8/layout/lProcess3"/>
    <dgm:cxn modelId="{E9019294-9ECD-42D8-AEA0-1C6359142808}" type="presParOf" srcId="{1DD9E96C-696F-4155-A721-B2AF2FC954F2}" destId="{4E30C6FF-2B28-4E87-ADDF-59F8CFBC8B96}" srcOrd="4" destOrd="0" presId="urn:microsoft.com/office/officeart/2005/8/layout/lProcess3"/>
    <dgm:cxn modelId="{7FBF408D-BE08-4BA9-A563-CFF44E91630A}" type="presParOf" srcId="{4E30C6FF-2B28-4E87-ADDF-59F8CFBC8B96}" destId="{9D8A41F5-8023-4FB3-89ED-D2C51F2AC159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B9BBD8-2AF9-47C1-B506-9A7AB47C4362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2E643E-82F8-4E1B-878E-71E7907E50CE}">
      <dgm:prSet custT="1"/>
      <dgm:spPr/>
      <dgm:t>
        <a:bodyPr/>
        <a:lstStyle/>
        <a:p>
          <a:pPr algn="just" rtl="0"/>
          <a:r>
            <a:rPr lang="en-US" sz="2800" b="1" i="1" dirty="0" err="1"/>
            <a:t>Chuẩn</a:t>
          </a:r>
          <a:r>
            <a:rPr lang="en-US" sz="2800" b="1" i="1" dirty="0"/>
            <a:t> </a:t>
          </a:r>
          <a:r>
            <a:rPr lang="en-US" sz="2800" b="1" i="1" dirty="0" err="1"/>
            <a:t>bị</a:t>
          </a:r>
          <a:r>
            <a:rPr lang="en-US" sz="2800" b="1" i="1" dirty="0"/>
            <a:t> 2 </a:t>
          </a:r>
          <a:r>
            <a:rPr lang="en-US" sz="2800" b="1" i="1" dirty="0" err="1"/>
            <a:t>ống</a:t>
          </a:r>
          <a:r>
            <a:rPr lang="en-US" sz="2800" b="1" i="1" dirty="0"/>
            <a:t> </a:t>
          </a:r>
          <a:r>
            <a:rPr lang="en-US" sz="2800" b="1" i="1" dirty="0" err="1"/>
            <a:t>nghiệm</a:t>
          </a:r>
          <a:r>
            <a:rPr lang="en-US" sz="2800" b="1" i="1" dirty="0"/>
            <a:t> </a:t>
          </a:r>
          <a:r>
            <a:rPr lang="en-US" sz="2800" b="1" i="1" dirty="0" err="1"/>
            <a:t>được</a:t>
          </a:r>
          <a:r>
            <a:rPr lang="en-US" sz="2800" b="1" i="1" dirty="0"/>
            <a:t> </a:t>
          </a:r>
          <a:r>
            <a:rPr lang="en-US" sz="2800" b="1" i="1" dirty="0" err="1"/>
            <a:t>đánh</a:t>
          </a:r>
          <a:r>
            <a:rPr lang="en-US" sz="2800" b="1" i="1" dirty="0"/>
            <a:t> STT 1 </a:t>
          </a:r>
          <a:r>
            <a:rPr lang="en-US" sz="2800" b="1" i="1" dirty="0" err="1"/>
            <a:t>và</a:t>
          </a:r>
          <a:r>
            <a:rPr lang="en-US" sz="2800" b="1" i="1" dirty="0"/>
            <a:t> 2. Cho </a:t>
          </a:r>
          <a:r>
            <a:rPr lang="en-US" sz="2800" b="1" i="1" dirty="0" err="1"/>
            <a:t>vào</a:t>
          </a:r>
          <a:r>
            <a:rPr lang="en-US" sz="2800" b="1" i="1" dirty="0"/>
            <a:t> </a:t>
          </a:r>
          <a:r>
            <a:rPr lang="en-US" sz="2800" b="1" i="1" dirty="0" err="1"/>
            <a:t>mỗi</a:t>
          </a:r>
          <a:r>
            <a:rPr lang="en-US" sz="2800" b="1" i="1" dirty="0"/>
            <a:t> </a:t>
          </a:r>
          <a:r>
            <a:rPr lang="en-US" sz="2800" b="1" i="1" dirty="0" err="1"/>
            <a:t>ống</a:t>
          </a:r>
          <a:r>
            <a:rPr lang="en-US" sz="2800" b="1" i="1" dirty="0"/>
            <a:t> 2 mL dd </a:t>
          </a:r>
          <a:r>
            <a:rPr lang="en-US" sz="2800" b="1" i="1" dirty="0" err="1"/>
            <a:t>tinh</a:t>
          </a:r>
          <a:r>
            <a:rPr lang="en-US" sz="2800" b="1" i="1" dirty="0"/>
            <a:t> </a:t>
          </a:r>
          <a:r>
            <a:rPr lang="en-US" sz="2800" b="1" i="1" dirty="0" err="1"/>
            <a:t>bột</a:t>
          </a:r>
          <a:r>
            <a:rPr lang="en-US" sz="2800" b="1" i="1" dirty="0"/>
            <a:t> 1%</a:t>
          </a:r>
          <a:endParaRPr lang="en-US" sz="2800" dirty="0"/>
        </a:p>
      </dgm:t>
    </dgm:pt>
    <dgm:pt modelId="{0DF19683-24FD-4208-A263-50309046773D}" type="parTrans" cxnId="{7D11EDFA-C9F7-4DED-BB76-2697894C83A5}">
      <dgm:prSet/>
      <dgm:spPr/>
      <dgm:t>
        <a:bodyPr/>
        <a:lstStyle/>
        <a:p>
          <a:endParaRPr lang="en-US"/>
        </a:p>
      </dgm:t>
    </dgm:pt>
    <dgm:pt modelId="{47DD4489-5C19-4D23-94D7-C47E7C01E1C0}" type="sibTrans" cxnId="{7D11EDFA-C9F7-4DED-BB76-2697894C83A5}">
      <dgm:prSet/>
      <dgm:spPr/>
      <dgm:t>
        <a:bodyPr/>
        <a:lstStyle/>
        <a:p>
          <a:endParaRPr lang="en-US"/>
        </a:p>
      </dgm:t>
    </dgm:pt>
    <dgm:pt modelId="{C38E0CCC-54E3-4761-9578-B85E6ED8A3F7}">
      <dgm:prSet custT="1"/>
      <dgm:spPr/>
      <dgm:t>
        <a:bodyPr/>
        <a:lstStyle/>
        <a:p>
          <a:pPr rtl="0"/>
          <a:r>
            <a:rPr lang="en-US" sz="2800" b="1" i="1" dirty="0" err="1"/>
            <a:t>Thêm</a:t>
          </a:r>
          <a:r>
            <a:rPr lang="en-US" sz="2800" b="1" i="1" dirty="0"/>
            <a:t> </a:t>
          </a:r>
          <a:r>
            <a:rPr lang="en-US" sz="2800" b="1" i="1" dirty="0" err="1"/>
            <a:t>các</a:t>
          </a:r>
          <a:r>
            <a:rPr lang="en-US" sz="2800" b="1" i="1" dirty="0"/>
            <a:t> </a:t>
          </a:r>
          <a:r>
            <a:rPr lang="en-US" sz="2800" b="1" i="1" dirty="0" err="1"/>
            <a:t>chất</a:t>
          </a:r>
          <a:r>
            <a:rPr lang="en-US" sz="2800" b="1" i="1" dirty="0"/>
            <a:t> </a:t>
          </a:r>
          <a:r>
            <a:rPr lang="en-US" sz="2800" b="1" i="1" dirty="0" err="1"/>
            <a:t>vào</a:t>
          </a:r>
          <a:r>
            <a:rPr lang="en-US" sz="2800" b="1" i="1" dirty="0"/>
            <a:t> </a:t>
          </a:r>
          <a:r>
            <a:rPr lang="en-US" sz="2800" b="1" i="1" dirty="0" err="1"/>
            <a:t>các</a:t>
          </a:r>
          <a:r>
            <a:rPr lang="en-US" sz="2800" b="1" i="1" dirty="0"/>
            <a:t> </a:t>
          </a:r>
          <a:r>
            <a:rPr lang="en-US" sz="2800" b="1" i="1" dirty="0" err="1"/>
            <a:t>ống</a:t>
          </a:r>
          <a:r>
            <a:rPr lang="en-US" sz="2800" b="1" i="1" dirty="0"/>
            <a:t> </a:t>
          </a:r>
          <a:r>
            <a:rPr lang="en-US" sz="2800" b="1" i="1" dirty="0" err="1"/>
            <a:t>nghiệm</a:t>
          </a:r>
          <a:r>
            <a:rPr lang="en-US" sz="2800" b="1" i="1" dirty="0"/>
            <a:t> </a:t>
          </a:r>
          <a:r>
            <a:rPr lang="en-US" sz="2800" b="1" i="1" dirty="0" err="1"/>
            <a:t>và</a:t>
          </a:r>
          <a:r>
            <a:rPr lang="en-US" sz="2800" b="1" i="1" dirty="0"/>
            <a:t> </a:t>
          </a:r>
          <a:r>
            <a:rPr lang="en-US" sz="2800" b="1" i="1" dirty="0" err="1"/>
            <a:t>lắc</a:t>
          </a:r>
          <a:r>
            <a:rPr lang="en-US" sz="2800" b="1" i="1" dirty="0"/>
            <a:t> </a:t>
          </a:r>
          <a:r>
            <a:rPr lang="en-US" sz="2800" b="1" i="1" dirty="0" err="1"/>
            <a:t>đều</a:t>
          </a:r>
          <a:r>
            <a:rPr lang="en-US" sz="2800" b="1" i="1" dirty="0"/>
            <a:t> (2 – 3 </a:t>
          </a:r>
          <a:r>
            <a:rPr lang="en-US" sz="2800" b="1" i="1" dirty="0" err="1"/>
            <a:t>phút</a:t>
          </a:r>
          <a:r>
            <a:rPr lang="en-US" sz="2400" b="1" i="1" dirty="0"/>
            <a:t>)</a:t>
          </a:r>
          <a:endParaRPr lang="en-US" sz="2400" dirty="0"/>
        </a:p>
      </dgm:t>
    </dgm:pt>
    <dgm:pt modelId="{2152F32E-8B83-4F40-BB6C-D49115E875F9}" type="parTrans" cxnId="{D417E1E5-02E6-4394-9A0F-26C422AC3E79}">
      <dgm:prSet/>
      <dgm:spPr/>
      <dgm:t>
        <a:bodyPr/>
        <a:lstStyle/>
        <a:p>
          <a:endParaRPr lang="en-US"/>
        </a:p>
      </dgm:t>
    </dgm:pt>
    <dgm:pt modelId="{FFD4108B-58CE-4412-9B13-37936B63B1B5}" type="sibTrans" cxnId="{D417E1E5-02E6-4394-9A0F-26C422AC3E79}">
      <dgm:prSet/>
      <dgm:spPr/>
      <dgm:t>
        <a:bodyPr/>
        <a:lstStyle/>
        <a:p>
          <a:endParaRPr lang="en-US"/>
        </a:p>
      </dgm:t>
    </dgm:pt>
    <dgm:pt modelId="{4A8ACDA5-470A-438A-9C35-7E3D2A7E2F1C}" type="pres">
      <dgm:prSet presAssocID="{6DB9BBD8-2AF9-47C1-B506-9A7AB47C436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AF5F9A2-1A6E-4D29-8047-D110D9506181}" type="pres">
      <dgm:prSet presAssocID="{302E643E-82F8-4E1B-878E-71E7907E50CE}" presName="composite" presStyleCnt="0"/>
      <dgm:spPr/>
    </dgm:pt>
    <dgm:pt modelId="{1EDC6635-4D1E-4F15-A645-FE2124500110}" type="pres">
      <dgm:prSet presAssocID="{302E643E-82F8-4E1B-878E-71E7907E50CE}" presName="LShape" presStyleLbl="alignNode1" presStyleIdx="0" presStyleCnt="3" custLinFactNeighborX="-172" custLinFactNeighborY="-4317"/>
      <dgm:spPr/>
    </dgm:pt>
    <dgm:pt modelId="{0627B53F-D0A3-4439-9BA1-CFCB9B092E3A}" type="pres">
      <dgm:prSet presAssocID="{302E643E-82F8-4E1B-878E-71E7907E50CE}" presName="ParentText" presStyleLbl="revTx" presStyleIdx="0" presStyleCnt="2" custLinFactNeighborX="2182" custLinFactNeighborY="-51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07A009-E97F-4F24-99D3-101C7867941C}" type="pres">
      <dgm:prSet presAssocID="{302E643E-82F8-4E1B-878E-71E7907E50CE}" presName="Triangle" presStyleLbl="alignNode1" presStyleIdx="1" presStyleCnt="3"/>
      <dgm:spPr/>
    </dgm:pt>
    <dgm:pt modelId="{AE08C6C9-43BD-4277-894B-DC504B04095D}" type="pres">
      <dgm:prSet presAssocID="{47DD4489-5C19-4D23-94D7-C47E7C01E1C0}" presName="sibTrans" presStyleCnt="0"/>
      <dgm:spPr/>
    </dgm:pt>
    <dgm:pt modelId="{62B59B06-0F77-4CF1-B29E-73723C354960}" type="pres">
      <dgm:prSet presAssocID="{47DD4489-5C19-4D23-94D7-C47E7C01E1C0}" presName="space" presStyleCnt="0"/>
      <dgm:spPr/>
    </dgm:pt>
    <dgm:pt modelId="{BB8B4A6C-850F-4D6F-AD56-0472EF85B676}" type="pres">
      <dgm:prSet presAssocID="{C38E0CCC-54E3-4761-9578-B85E6ED8A3F7}" presName="composite" presStyleCnt="0"/>
      <dgm:spPr/>
    </dgm:pt>
    <dgm:pt modelId="{229D5134-E398-45E1-9A5A-6D4B42975541}" type="pres">
      <dgm:prSet presAssocID="{C38E0CCC-54E3-4761-9578-B85E6ED8A3F7}" presName="LShape" presStyleLbl="alignNode1" presStyleIdx="2" presStyleCnt="3" custLinFactNeighborX="-4447" custLinFactNeighborY="-307"/>
      <dgm:spPr/>
    </dgm:pt>
    <dgm:pt modelId="{784C59E5-C37F-412E-8EC6-5D33ED4E8875}" type="pres">
      <dgm:prSet presAssocID="{C38E0CCC-54E3-4761-9578-B85E6ED8A3F7}" presName="ParentText" presStyleLbl="revTx" presStyleIdx="1" presStyleCnt="2" custLinFactNeighborX="-2463" custLinFactNeighborY="-10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AF9AB6-39D0-4E8F-B3D2-563803C6495E}" type="presOf" srcId="{6DB9BBD8-2AF9-47C1-B506-9A7AB47C4362}" destId="{4A8ACDA5-470A-438A-9C35-7E3D2A7E2F1C}" srcOrd="0" destOrd="0" presId="urn:microsoft.com/office/officeart/2009/3/layout/StepUpProcess"/>
    <dgm:cxn modelId="{D417E1E5-02E6-4394-9A0F-26C422AC3E79}" srcId="{6DB9BBD8-2AF9-47C1-B506-9A7AB47C4362}" destId="{C38E0CCC-54E3-4761-9578-B85E6ED8A3F7}" srcOrd="1" destOrd="0" parTransId="{2152F32E-8B83-4F40-BB6C-D49115E875F9}" sibTransId="{FFD4108B-58CE-4412-9B13-37936B63B1B5}"/>
    <dgm:cxn modelId="{8764257D-3A3F-4F77-80F2-159DD09FEAC1}" type="presOf" srcId="{302E643E-82F8-4E1B-878E-71E7907E50CE}" destId="{0627B53F-D0A3-4439-9BA1-CFCB9B092E3A}" srcOrd="0" destOrd="0" presId="urn:microsoft.com/office/officeart/2009/3/layout/StepUpProcess"/>
    <dgm:cxn modelId="{88C23018-C870-460C-B9CD-3F21A7DD76DC}" type="presOf" srcId="{C38E0CCC-54E3-4761-9578-B85E6ED8A3F7}" destId="{784C59E5-C37F-412E-8EC6-5D33ED4E8875}" srcOrd="0" destOrd="0" presId="urn:microsoft.com/office/officeart/2009/3/layout/StepUpProcess"/>
    <dgm:cxn modelId="{7D11EDFA-C9F7-4DED-BB76-2697894C83A5}" srcId="{6DB9BBD8-2AF9-47C1-B506-9A7AB47C4362}" destId="{302E643E-82F8-4E1B-878E-71E7907E50CE}" srcOrd="0" destOrd="0" parTransId="{0DF19683-24FD-4208-A263-50309046773D}" sibTransId="{47DD4489-5C19-4D23-94D7-C47E7C01E1C0}"/>
    <dgm:cxn modelId="{DCCB9715-48B5-426F-908C-A6B6C0969F7F}" type="presParOf" srcId="{4A8ACDA5-470A-438A-9C35-7E3D2A7E2F1C}" destId="{8AF5F9A2-1A6E-4D29-8047-D110D9506181}" srcOrd="0" destOrd="0" presId="urn:microsoft.com/office/officeart/2009/3/layout/StepUpProcess"/>
    <dgm:cxn modelId="{76708F26-27D8-4ABB-9AD4-70B531DD8DE6}" type="presParOf" srcId="{8AF5F9A2-1A6E-4D29-8047-D110D9506181}" destId="{1EDC6635-4D1E-4F15-A645-FE2124500110}" srcOrd="0" destOrd="0" presId="urn:microsoft.com/office/officeart/2009/3/layout/StepUpProcess"/>
    <dgm:cxn modelId="{34487665-9E3F-4961-BEAA-6AC4B30A2145}" type="presParOf" srcId="{8AF5F9A2-1A6E-4D29-8047-D110D9506181}" destId="{0627B53F-D0A3-4439-9BA1-CFCB9B092E3A}" srcOrd="1" destOrd="0" presId="urn:microsoft.com/office/officeart/2009/3/layout/StepUpProcess"/>
    <dgm:cxn modelId="{263F764C-D70B-423A-B81E-318009D125FC}" type="presParOf" srcId="{8AF5F9A2-1A6E-4D29-8047-D110D9506181}" destId="{E007A009-E97F-4F24-99D3-101C7867941C}" srcOrd="2" destOrd="0" presId="urn:microsoft.com/office/officeart/2009/3/layout/StepUpProcess"/>
    <dgm:cxn modelId="{28730158-93DB-45AF-8E4E-E0453CF1D662}" type="presParOf" srcId="{4A8ACDA5-470A-438A-9C35-7E3D2A7E2F1C}" destId="{AE08C6C9-43BD-4277-894B-DC504B04095D}" srcOrd="1" destOrd="0" presId="urn:microsoft.com/office/officeart/2009/3/layout/StepUpProcess"/>
    <dgm:cxn modelId="{FABB2F2A-4BF2-4DD0-A15E-A4BA8E9E1048}" type="presParOf" srcId="{AE08C6C9-43BD-4277-894B-DC504B04095D}" destId="{62B59B06-0F77-4CF1-B29E-73723C354960}" srcOrd="0" destOrd="0" presId="urn:microsoft.com/office/officeart/2009/3/layout/StepUpProcess"/>
    <dgm:cxn modelId="{46A6E054-BEAA-4B6A-9F01-81B8FE3DDB81}" type="presParOf" srcId="{4A8ACDA5-470A-438A-9C35-7E3D2A7E2F1C}" destId="{BB8B4A6C-850F-4D6F-AD56-0472EF85B676}" srcOrd="2" destOrd="0" presId="urn:microsoft.com/office/officeart/2009/3/layout/StepUpProcess"/>
    <dgm:cxn modelId="{BD6804A0-265F-42C5-8205-E9067A989109}" type="presParOf" srcId="{BB8B4A6C-850F-4D6F-AD56-0472EF85B676}" destId="{229D5134-E398-45E1-9A5A-6D4B42975541}" srcOrd="0" destOrd="0" presId="urn:microsoft.com/office/officeart/2009/3/layout/StepUpProcess"/>
    <dgm:cxn modelId="{6F890D3D-D4C3-4A46-A720-E2AE21B9213F}" type="presParOf" srcId="{BB8B4A6C-850F-4D6F-AD56-0472EF85B676}" destId="{784C59E5-C37F-412E-8EC6-5D33ED4E887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B9BBD8-2AF9-47C1-B506-9A7AB47C4362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2E643E-82F8-4E1B-878E-71E7907E50CE}">
      <dgm:prSet custT="1"/>
      <dgm:spPr/>
      <dgm:t>
        <a:bodyPr/>
        <a:lstStyle/>
        <a:p>
          <a:pPr rtl="0"/>
          <a:r>
            <a:rPr lang="en-US" sz="2800" b="1" i="1" dirty="0">
              <a:latin typeface="+mn-lt"/>
              <a:cs typeface="Arial" panose="020B0604020202020204" pitchFamily="34" charset="0"/>
            </a:rPr>
            <a:t>Sau 10 – 15 </a:t>
          </a:r>
          <a:r>
            <a:rPr lang="en-US" sz="2800" b="1" i="1" dirty="0" err="1">
              <a:latin typeface="+mn-lt"/>
              <a:cs typeface="Arial" panose="020B0604020202020204" pitchFamily="34" charset="0"/>
            </a:rPr>
            <a:t>phút</a:t>
          </a:r>
          <a:r>
            <a:rPr lang="en-US" sz="2800" b="1" i="1" dirty="0">
              <a:latin typeface="+mn-lt"/>
              <a:cs typeface="Arial" panose="020B0604020202020204" pitchFamily="34" charset="0"/>
            </a:rPr>
            <a:t>, </a:t>
          </a:r>
          <a:r>
            <a:rPr lang="en-US" sz="2800" b="1" i="1" dirty="0" err="1">
              <a:latin typeface="+mn-lt"/>
              <a:cs typeface="Arial" panose="020B0604020202020204" pitchFamily="34" charset="0"/>
            </a:rPr>
            <a:t>nhỏ</a:t>
          </a:r>
          <a:r>
            <a:rPr lang="en-US" sz="2800" b="1" i="1" dirty="0">
              <a:latin typeface="+mn-lt"/>
              <a:cs typeface="Arial" panose="020B0604020202020204" pitchFamily="34" charset="0"/>
            </a:rPr>
            <a:t> 2 – 3 </a:t>
          </a:r>
          <a:r>
            <a:rPr lang="en-US" sz="2800" b="1" i="1" dirty="0" err="1">
              <a:latin typeface="+mn-lt"/>
              <a:cs typeface="Arial" panose="020B0604020202020204" pitchFamily="34" charset="0"/>
            </a:rPr>
            <a:t>giọt</a:t>
          </a:r>
          <a:r>
            <a:rPr lang="en-US" sz="2800" b="1" i="1" dirty="0">
              <a:latin typeface="+mn-lt"/>
              <a:cs typeface="Arial" panose="020B0604020202020204" pitchFamily="34" charset="0"/>
            </a:rPr>
            <a:t> dd iodine 0,3% </a:t>
          </a:r>
          <a:r>
            <a:rPr lang="en-US" sz="2800" b="1" i="1" dirty="0" err="1">
              <a:latin typeface="+mn-lt"/>
              <a:cs typeface="Arial" panose="020B0604020202020204" pitchFamily="34" charset="0"/>
            </a:rPr>
            <a:t>vào</a:t>
          </a:r>
          <a:r>
            <a:rPr lang="en-US" sz="2800" b="1" i="1" dirty="0">
              <a:latin typeface="+mn-lt"/>
              <a:cs typeface="Arial" panose="020B0604020202020204" pitchFamily="34" charset="0"/>
            </a:rPr>
            <a:t> </a:t>
          </a:r>
          <a:r>
            <a:rPr lang="en-US" sz="2800" b="1" i="1" dirty="0" err="1">
              <a:latin typeface="+mn-lt"/>
              <a:cs typeface="Arial" panose="020B0604020202020204" pitchFamily="34" charset="0"/>
            </a:rPr>
            <a:t>mỗi</a:t>
          </a:r>
          <a:r>
            <a:rPr lang="en-US" sz="2800" b="1" i="1" dirty="0">
              <a:latin typeface="+mn-lt"/>
              <a:cs typeface="Arial" panose="020B0604020202020204" pitchFamily="34" charset="0"/>
            </a:rPr>
            <a:t> </a:t>
          </a:r>
          <a:r>
            <a:rPr lang="en-US" sz="2800" b="1" i="1" dirty="0" err="1">
              <a:latin typeface="+mn-lt"/>
              <a:cs typeface="Arial" panose="020B0604020202020204" pitchFamily="34" charset="0"/>
            </a:rPr>
            <a:t>ống</a:t>
          </a:r>
          <a:r>
            <a:rPr lang="en-US" sz="2800" b="1" i="1" dirty="0">
              <a:latin typeface="+mn-lt"/>
              <a:cs typeface="Arial" panose="020B0604020202020204" pitchFamily="34" charset="0"/>
            </a:rPr>
            <a:t> </a:t>
          </a:r>
          <a:r>
            <a:rPr lang="en-US" sz="2800" b="1" i="1" dirty="0" err="1">
              <a:latin typeface="+mn-lt"/>
              <a:cs typeface="Arial" panose="020B0604020202020204" pitchFamily="34" charset="0"/>
            </a:rPr>
            <a:t>nghiệm</a:t>
          </a:r>
          <a:endParaRPr lang="en-US" sz="2800" dirty="0">
            <a:latin typeface="+mn-lt"/>
          </a:endParaRPr>
        </a:p>
      </dgm:t>
    </dgm:pt>
    <dgm:pt modelId="{0DF19683-24FD-4208-A263-50309046773D}" type="parTrans" cxnId="{7D11EDFA-C9F7-4DED-BB76-2697894C83A5}">
      <dgm:prSet/>
      <dgm:spPr/>
      <dgm:t>
        <a:bodyPr/>
        <a:lstStyle/>
        <a:p>
          <a:endParaRPr lang="en-US"/>
        </a:p>
      </dgm:t>
    </dgm:pt>
    <dgm:pt modelId="{47DD4489-5C19-4D23-94D7-C47E7C01E1C0}" type="sibTrans" cxnId="{7D11EDFA-C9F7-4DED-BB76-2697894C83A5}">
      <dgm:prSet/>
      <dgm:spPr/>
      <dgm:t>
        <a:bodyPr/>
        <a:lstStyle/>
        <a:p>
          <a:endParaRPr lang="en-US"/>
        </a:p>
      </dgm:t>
    </dgm:pt>
    <dgm:pt modelId="{C38E0CCC-54E3-4761-9578-B85E6ED8A3F7}">
      <dgm:prSet custT="1"/>
      <dgm:spPr/>
      <dgm:t>
        <a:bodyPr/>
        <a:lstStyle/>
        <a:p>
          <a:pPr rtl="0"/>
          <a:r>
            <a:rPr lang="en-US" sz="2800" b="1" i="1">
              <a:latin typeface="+mn-lt"/>
              <a:cs typeface="Arial" panose="020B0604020202020204" pitchFamily="34" charset="0"/>
            </a:rPr>
            <a:t>Quan sát sự đổi màu của mỗi ống nghiệm</a:t>
          </a:r>
          <a:endParaRPr lang="en-US" sz="2800" dirty="0">
            <a:latin typeface="+mn-lt"/>
          </a:endParaRPr>
        </a:p>
      </dgm:t>
    </dgm:pt>
    <dgm:pt modelId="{2152F32E-8B83-4F40-BB6C-D49115E875F9}" type="parTrans" cxnId="{D417E1E5-02E6-4394-9A0F-26C422AC3E79}">
      <dgm:prSet/>
      <dgm:spPr/>
      <dgm:t>
        <a:bodyPr/>
        <a:lstStyle/>
        <a:p>
          <a:endParaRPr lang="en-US"/>
        </a:p>
      </dgm:t>
    </dgm:pt>
    <dgm:pt modelId="{FFD4108B-58CE-4412-9B13-37936B63B1B5}" type="sibTrans" cxnId="{D417E1E5-02E6-4394-9A0F-26C422AC3E79}">
      <dgm:prSet/>
      <dgm:spPr/>
      <dgm:t>
        <a:bodyPr/>
        <a:lstStyle/>
        <a:p>
          <a:endParaRPr lang="en-US"/>
        </a:p>
      </dgm:t>
    </dgm:pt>
    <dgm:pt modelId="{4A8ACDA5-470A-438A-9C35-7E3D2A7E2F1C}" type="pres">
      <dgm:prSet presAssocID="{6DB9BBD8-2AF9-47C1-B506-9A7AB47C436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AF5F9A2-1A6E-4D29-8047-D110D9506181}" type="pres">
      <dgm:prSet presAssocID="{302E643E-82F8-4E1B-878E-71E7907E50CE}" presName="composite" presStyleCnt="0"/>
      <dgm:spPr/>
    </dgm:pt>
    <dgm:pt modelId="{1EDC6635-4D1E-4F15-A645-FE2124500110}" type="pres">
      <dgm:prSet presAssocID="{302E643E-82F8-4E1B-878E-71E7907E50CE}" presName="LShape" presStyleLbl="alignNode1" presStyleIdx="0" presStyleCnt="3" custLinFactNeighborX="-172" custLinFactNeighborY="-4317"/>
      <dgm:spPr/>
    </dgm:pt>
    <dgm:pt modelId="{0627B53F-D0A3-4439-9BA1-CFCB9B092E3A}" type="pres">
      <dgm:prSet presAssocID="{302E643E-82F8-4E1B-878E-71E7907E50CE}" presName="Parent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07A009-E97F-4F24-99D3-101C7867941C}" type="pres">
      <dgm:prSet presAssocID="{302E643E-82F8-4E1B-878E-71E7907E50CE}" presName="Triangle" presStyleLbl="alignNode1" presStyleIdx="1" presStyleCnt="3"/>
      <dgm:spPr/>
    </dgm:pt>
    <dgm:pt modelId="{AE08C6C9-43BD-4277-894B-DC504B04095D}" type="pres">
      <dgm:prSet presAssocID="{47DD4489-5C19-4D23-94D7-C47E7C01E1C0}" presName="sibTrans" presStyleCnt="0"/>
      <dgm:spPr/>
    </dgm:pt>
    <dgm:pt modelId="{62B59B06-0F77-4CF1-B29E-73723C354960}" type="pres">
      <dgm:prSet presAssocID="{47DD4489-5C19-4D23-94D7-C47E7C01E1C0}" presName="space" presStyleCnt="0"/>
      <dgm:spPr/>
    </dgm:pt>
    <dgm:pt modelId="{BB8B4A6C-850F-4D6F-AD56-0472EF85B676}" type="pres">
      <dgm:prSet presAssocID="{C38E0CCC-54E3-4761-9578-B85E6ED8A3F7}" presName="composite" presStyleCnt="0"/>
      <dgm:spPr/>
    </dgm:pt>
    <dgm:pt modelId="{229D5134-E398-45E1-9A5A-6D4B42975541}" type="pres">
      <dgm:prSet presAssocID="{C38E0CCC-54E3-4761-9578-B85E6ED8A3F7}" presName="LShape" presStyleLbl="alignNode1" presStyleIdx="2" presStyleCnt="3" custLinFactNeighborX="-8526" custLinFactNeighborY="1402"/>
      <dgm:spPr/>
    </dgm:pt>
    <dgm:pt modelId="{784C59E5-C37F-412E-8EC6-5D33ED4E8875}" type="pres">
      <dgm:prSet presAssocID="{C38E0CCC-54E3-4761-9578-B85E6ED8A3F7}" presName="ParentText" presStyleLbl="revTx" presStyleIdx="1" presStyleCnt="2" custLinFactNeighborX="-6568" custLinFactNeighborY="3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AF9AB6-39D0-4E8F-B3D2-563803C6495E}" type="presOf" srcId="{6DB9BBD8-2AF9-47C1-B506-9A7AB47C4362}" destId="{4A8ACDA5-470A-438A-9C35-7E3D2A7E2F1C}" srcOrd="0" destOrd="0" presId="urn:microsoft.com/office/officeart/2009/3/layout/StepUpProcess"/>
    <dgm:cxn modelId="{D417E1E5-02E6-4394-9A0F-26C422AC3E79}" srcId="{6DB9BBD8-2AF9-47C1-B506-9A7AB47C4362}" destId="{C38E0CCC-54E3-4761-9578-B85E6ED8A3F7}" srcOrd="1" destOrd="0" parTransId="{2152F32E-8B83-4F40-BB6C-D49115E875F9}" sibTransId="{FFD4108B-58CE-4412-9B13-37936B63B1B5}"/>
    <dgm:cxn modelId="{8764257D-3A3F-4F77-80F2-159DD09FEAC1}" type="presOf" srcId="{302E643E-82F8-4E1B-878E-71E7907E50CE}" destId="{0627B53F-D0A3-4439-9BA1-CFCB9B092E3A}" srcOrd="0" destOrd="0" presId="urn:microsoft.com/office/officeart/2009/3/layout/StepUpProcess"/>
    <dgm:cxn modelId="{88C23018-C870-460C-B9CD-3F21A7DD76DC}" type="presOf" srcId="{C38E0CCC-54E3-4761-9578-B85E6ED8A3F7}" destId="{784C59E5-C37F-412E-8EC6-5D33ED4E8875}" srcOrd="0" destOrd="0" presId="urn:microsoft.com/office/officeart/2009/3/layout/StepUpProcess"/>
    <dgm:cxn modelId="{7D11EDFA-C9F7-4DED-BB76-2697894C83A5}" srcId="{6DB9BBD8-2AF9-47C1-B506-9A7AB47C4362}" destId="{302E643E-82F8-4E1B-878E-71E7907E50CE}" srcOrd="0" destOrd="0" parTransId="{0DF19683-24FD-4208-A263-50309046773D}" sibTransId="{47DD4489-5C19-4D23-94D7-C47E7C01E1C0}"/>
    <dgm:cxn modelId="{DCCB9715-48B5-426F-908C-A6B6C0969F7F}" type="presParOf" srcId="{4A8ACDA5-470A-438A-9C35-7E3D2A7E2F1C}" destId="{8AF5F9A2-1A6E-4D29-8047-D110D9506181}" srcOrd="0" destOrd="0" presId="urn:microsoft.com/office/officeart/2009/3/layout/StepUpProcess"/>
    <dgm:cxn modelId="{76708F26-27D8-4ABB-9AD4-70B531DD8DE6}" type="presParOf" srcId="{8AF5F9A2-1A6E-4D29-8047-D110D9506181}" destId="{1EDC6635-4D1E-4F15-A645-FE2124500110}" srcOrd="0" destOrd="0" presId="urn:microsoft.com/office/officeart/2009/3/layout/StepUpProcess"/>
    <dgm:cxn modelId="{34487665-9E3F-4961-BEAA-6AC4B30A2145}" type="presParOf" srcId="{8AF5F9A2-1A6E-4D29-8047-D110D9506181}" destId="{0627B53F-D0A3-4439-9BA1-CFCB9B092E3A}" srcOrd="1" destOrd="0" presId="urn:microsoft.com/office/officeart/2009/3/layout/StepUpProcess"/>
    <dgm:cxn modelId="{263F764C-D70B-423A-B81E-318009D125FC}" type="presParOf" srcId="{8AF5F9A2-1A6E-4D29-8047-D110D9506181}" destId="{E007A009-E97F-4F24-99D3-101C7867941C}" srcOrd="2" destOrd="0" presId="urn:microsoft.com/office/officeart/2009/3/layout/StepUpProcess"/>
    <dgm:cxn modelId="{28730158-93DB-45AF-8E4E-E0453CF1D662}" type="presParOf" srcId="{4A8ACDA5-470A-438A-9C35-7E3D2A7E2F1C}" destId="{AE08C6C9-43BD-4277-894B-DC504B04095D}" srcOrd="1" destOrd="0" presId="urn:microsoft.com/office/officeart/2009/3/layout/StepUpProcess"/>
    <dgm:cxn modelId="{FABB2F2A-4BF2-4DD0-A15E-A4BA8E9E1048}" type="presParOf" srcId="{AE08C6C9-43BD-4277-894B-DC504B04095D}" destId="{62B59B06-0F77-4CF1-B29E-73723C354960}" srcOrd="0" destOrd="0" presId="urn:microsoft.com/office/officeart/2009/3/layout/StepUpProcess"/>
    <dgm:cxn modelId="{46A6E054-BEAA-4B6A-9F01-81B8FE3DDB81}" type="presParOf" srcId="{4A8ACDA5-470A-438A-9C35-7E3D2A7E2F1C}" destId="{BB8B4A6C-850F-4D6F-AD56-0472EF85B676}" srcOrd="2" destOrd="0" presId="urn:microsoft.com/office/officeart/2009/3/layout/StepUpProcess"/>
    <dgm:cxn modelId="{BD6804A0-265F-42C5-8205-E9067A989109}" type="presParOf" srcId="{BB8B4A6C-850F-4D6F-AD56-0472EF85B676}" destId="{229D5134-E398-45E1-9A5A-6D4B42975541}" srcOrd="0" destOrd="0" presId="urn:microsoft.com/office/officeart/2009/3/layout/StepUpProcess"/>
    <dgm:cxn modelId="{6F890D3D-D4C3-4A46-A720-E2AE21B9213F}" type="presParOf" srcId="{BB8B4A6C-850F-4D6F-AD56-0472EF85B676}" destId="{784C59E5-C37F-412E-8EC6-5D33ED4E887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7262A37-30F8-4BEF-A8A3-70913060313D}" type="doc">
      <dgm:prSet loTypeId="urn:microsoft.com/office/officeart/2005/8/layout/hProcess11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D7C9237-2069-4BFD-BB98-896696B15722}">
      <dgm:prSet custT="1"/>
      <dgm:spPr/>
      <dgm:t>
        <a:bodyPr/>
        <a:lstStyle/>
        <a:p>
          <a:pPr rtl="0"/>
          <a:r>
            <a:rPr lang="en-US" sz="2800" b="1" i="1" dirty="0" err="1">
              <a:solidFill>
                <a:srgbClr val="000099"/>
              </a:solidFill>
              <a:latin typeface="+mn-lt"/>
              <a:cs typeface="Arial" panose="020B0604020202020204" pitchFamily="34" charset="0"/>
            </a:rPr>
            <a:t>Chuẩn</a:t>
          </a:r>
          <a:r>
            <a:rPr lang="en-US" sz="2800" b="1" i="1" dirty="0">
              <a:solidFill>
                <a:srgbClr val="000099"/>
              </a:solidFill>
              <a:latin typeface="+mn-lt"/>
              <a:cs typeface="Arial" panose="020B0604020202020204" pitchFamily="34" charset="0"/>
            </a:rPr>
            <a:t> </a:t>
          </a:r>
          <a:r>
            <a:rPr lang="en-US" sz="2800" b="1" i="1" dirty="0" err="1">
              <a:solidFill>
                <a:srgbClr val="000099"/>
              </a:solidFill>
              <a:latin typeface="+mn-lt"/>
              <a:cs typeface="Arial" panose="020B0604020202020204" pitchFamily="34" charset="0"/>
            </a:rPr>
            <a:t>bị</a:t>
          </a:r>
          <a:r>
            <a:rPr lang="en-US" sz="2800" b="1" i="1" dirty="0">
              <a:solidFill>
                <a:srgbClr val="000099"/>
              </a:solidFill>
              <a:latin typeface="+mn-lt"/>
              <a:cs typeface="Arial" panose="020B0604020202020204" pitchFamily="34" charset="0"/>
            </a:rPr>
            <a:t> 4 </a:t>
          </a:r>
          <a:r>
            <a:rPr lang="en-US" sz="2800" b="1" i="1" dirty="0" err="1">
              <a:solidFill>
                <a:srgbClr val="000099"/>
              </a:solidFill>
              <a:latin typeface="+mn-lt"/>
              <a:cs typeface="Arial" panose="020B0604020202020204" pitchFamily="34" charset="0"/>
            </a:rPr>
            <a:t>ống</a:t>
          </a:r>
          <a:r>
            <a:rPr lang="en-US" sz="2800" b="1" i="1" dirty="0">
              <a:solidFill>
                <a:srgbClr val="000099"/>
              </a:solidFill>
              <a:latin typeface="+mn-lt"/>
              <a:cs typeface="Arial" panose="020B0604020202020204" pitchFamily="34" charset="0"/>
            </a:rPr>
            <a:t> </a:t>
          </a:r>
          <a:r>
            <a:rPr lang="en-US" sz="2800" b="1" i="1" dirty="0" err="1">
              <a:solidFill>
                <a:srgbClr val="000099"/>
              </a:solidFill>
              <a:latin typeface="+mn-lt"/>
              <a:cs typeface="Arial" panose="020B0604020202020204" pitchFamily="34" charset="0"/>
            </a:rPr>
            <a:t>nghiệm</a:t>
          </a:r>
          <a:r>
            <a:rPr lang="en-US" sz="2800" b="1" i="1" dirty="0">
              <a:solidFill>
                <a:srgbClr val="000099"/>
              </a:solidFill>
              <a:latin typeface="+mn-lt"/>
              <a:cs typeface="Arial" panose="020B0604020202020204" pitchFamily="34" charset="0"/>
            </a:rPr>
            <a:t> (</a:t>
          </a:r>
          <a:r>
            <a:rPr lang="en-US" sz="2800" b="1" i="1" dirty="0" err="1">
              <a:solidFill>
                <a:srgbClr val="000099"/>
              </a:solidFill>
              <a:latin typeface="+mn-lt"/>
              <a:cs typeface="Arial" panose="020B0604020202020204" pitchFamily="34" charset="0"/>
            </a:rPr>
            <a:t>có</a:t>
          </a:r>
          <a:r>
            <a:rPr lang="en-US" sz="2800" b="1" i="1" dirty="0">
              <a:solidFill>
                <a:srgbClr val="000099"/>
              </a:solidFill>
              <a:latin typeface="+mn-lt"/>
              <a:cs typeface="Arial" panose="020B0604020202020204" pitchFamily="34" charset="0"/>
            </a:rPr>
            <a:t> </a:t>
          </a:r>
          <a:r>
            <a:rPr lang="en-US" sz="2800" b="1" i="1" dirty="0" err="1">
              <a:solidFill>
                <a:srgbClr val="000099"/>
              </a:solidFill>
              <a:latin typeface="+mn-lt"/>
              <a:cs typeface="Arial" panose="020B0604020202020204" pitchFamily="34" charset="0"/>
            </a:rPr>
            <a:t>đánh</a:t>
          </a:r>
          <a:r>
            <a:rPr lang="en-US" sz="2800" b="1" i="1" dirty="0">
              <a:solidFill>
                <a:srgbClr val="000099"/>
              </a:solidFill>
              <a:latin typeface="+mn-lt"/>
              <a:cs typeface="Arial" panose="020B0604020202020204" pitchFamily="34" charset="0"/>
            </a:rPr>
            <a:t> STT), </a:t>
          </a:r>
          <a:r>
            <a:rPr lang="en-US" sz="2800" b="1" i="1" dirty="0" err="1">
              <a:solidFill>
                <a:srgbClr val="000099"/>
              </a:solidFill>
              <a:latin typeface="+mn-lt"/>
              <a:cs typeface="Arial" panose="020B0604020202020204" pitchFamily="34" charset="0"/>
            </a:rPr>
            <a:t>cho</a:t>
          </a:r>
          <a:r>
            <a:rPr lang="en-US" sz="2800" b="1" i="1" dirty="0">
              <a:solidFill>
                <a:srgbClr val="000099"/>
              </a:solidFill>
              <a:latin typeface="+mn-lt"/>
              <a:cs typeface="Arial" panose="020B0604020202020204" pitchFamily="34" charset="0"/>
            </a:rPr>
            <a:t> </a:t>
          </a:r>
          <a:r>
            <a:rPr lang="en-US" sz="2800" b="1" i="1" dirty="0" err="1">
              <a:solidFill>
                <a:srgbClr val="000099"/>
              </a:solidFill>
              <a:latin typeface="+mn-lt"/>
              <a:cs typeface="Arial" panose="020B0604020202020204" pitchFamily="34" charset="0"/>
            </a:rPr>
            <a:t>vào</a:t>
          </a:r>
          <a:r>
            <a:rPr lang="en-US" sz="2800" b="1" i="1" dirty="0">
              <a:solidFill>
                <a:srgbClr val="000099"/>
              </a:solidFill>
              <a:latin typeface="+mn-lt"/>
              <a:cs typeface="Arial" panose="020B0604020202020204" pitchFamily="34" charset="0"/>
            </a:rPr>
            <a:t> </a:t>
          </a:r>
          <a:r>
            <a:rPr lang="en-US" sz="2800" b="1" i="1" dirty="0" err="1">
              <a:solidFill>
                <a:srgbClr val="000099"/>
              </a:solidFill>
              <a:latin typeface="+mn-lt"/>
              <a:cs typeface="Arial" panose="020B0604020202020204" pitchFamily="34" charset="0"/>
            </a:rPr>
            <a:t>mỗi</a:t>
          </a:r>
          <a:r>
            <a:rPr lang="en-US" sz="2800" b="1" i="1" dirty="0">
              <a:solidFill>
                <a:srgbClr val="000099"/>
              </a:solidFill>
              <a:latin typeface="+mn-lt"/>
              <a:cs typeface="Arial" panose="020B0604020202020204" pitchFamily="34" charset="0"/>
            </a:rPr>
            <a:t> </a:t>
          </a:r>
          <a:r>
            <a:rPr lang="en-US" sz="2800" b="1" i="1" dirty="0" err="1">
              <a:solidFill>
                <a:srgbClr val="000099"/>
              </a:solidFill>
              <a:latin typeface="+mn-lt"/>
              <a:cs typeface="Arial" panose="020B0604020202020204" pitchFamily="34" charset="0"/>
            </a:rPr>
            <a:t>ống</a:t>
          </a:r>
          <a:r>
            <a:rPr lang="en-US" sz="2800" b="1" i="1" dirty="0">
              <a:solidFill>
                <a:srgbClr val="000099"/>
              </a:solidFill>
              <a:latin typeface="+mn-lt"/>
              <a:cs typeface="Arial" panose="020B0604020202020204" pitchFamily="34" charset="0"/>
            </a:rPr>
            <a:t> 2 ml </a:t>
          </a:r>
          <a:r>
            <a:rPr lang="en-US" sz="2800" b="1" i="1" dirty="0" err="1">
              <a:solidFill>
                <a:srgbClr val="000099"/>
              </a:solidFill>
              <a:latin typeface="+mn-lt"/>
              <a:cs typeface="Arial" panose="020B0604020202020204" pitchFamily="34" charset="0"/>
            </a:rPr>
            <a:t>dd</a:t>
          </a:r>
          <a:r>
            <a:rPr lang="en-US" sz="2800" b="1" i="1" dirty="0">
              <a:solidFill>
                <a:srgbClr val="000099"/>
              </a:solidFill>
              <a:latin typeface="+mn-lt"/>
              <a:cs typeface="Arial" panose="020B0604020202020204" pitchFamily="34" charset="0"/>
            </a:rPr>
            <a:t> </a:t>
          </a:r>
          <a:r>
            <a:rPr lang="en-US" sz="2800" b="1" i="1" dirty="0" err="1">
              <a:solidFill>
                <a:srgbClr val="000099"/>
              </a:solidFill>
              <a:latin typeface="+mn-lt"/>
              <a:cs typeface="Arial" panose="020B0604020202020204" pitchFamily="34" charset="0"/>
            </a:rPr>
            <a:t>tinh</a:t>
          </a:r>
          <a:r>
            <a:rPr lang="en-US" sz="2800" b="1" i="1" dirty="0">
              <a:solidFill>
                <a:srgbClr val="000099"/>
              </a:solidFill>
              <a:latin typeface="+mn-lt"/>
              <a:cs typeface="Arial" panose="020B0604020202020204" pitchFamily="34" charset="0"/>
            </a:rPr>
            <a:t> </a:t>
          </a:r>
          <a:r>
            <a:rPr lang="en-US" sz="2800" b="1" i="1" dirty="0" err="1">
              <a:solidFill>
                <a:srgbClr val="000099"/>
              </a:solidFill>
              <a:latin typeface="+mn-lt"/>
              <a:cs typeface="Arial" panose="020B0604020202020204" pitchFamily="34" charset="0"/>
            </a:rPr>
            <a:t>bột</a:t>
          </a:r>
          <a:r>
            <a:rPr lang="en-US" sz="2800" b="1" i="1" dirty="0">
              <a:solidFill>
                <a:srgbClr val="000099"/>
              </a:solidFill>
              <a:latin typeface="+mn-lt"/>
              <a:cs typeface="Arial" panose="020B0604020202020204" pitchFamily="34" charset="0"/>
            </a:rPr>
            <a:t> 1%</a:t>
          </a:r>
        </a:p>
      </dgm:t>
    </dgm:pt>
    <dgm:pt modelId="{008B6BB9-578E-489A-87F8-396049387C46}" type="parTrans" cxnId="{F17E5696-DA4D-4E79-8406-6190204DE7C9}">
      <dgm:prSet/>
      <dgm:spPr/>
      <dgm:t>
        <a:bodyPr/>
        <a:lstStyle/>
        <a:p>
          <a:endParaRPr lang="en-US"/>
        </a:p>
      </dgm:t>
    </dgm:pt>
    <dgm:pt modelId="{21A9DDA7-879E-43FC-BDBC-19AB1E148AD1}" type="sibTrans" cxnId="{F17E5696-DA4D-4E79-8406-6190204DE7C9}">
      <dgm:prSet/>
      <dgm:spPr/>
      <dgm:t>
        <a:bodyPr/>
        <a:lstStyle/>
        <a:p>
          <a:endParaRPr lang="en-US"/>
        </a:p>
      </dgm:t>
    </dgm:pt>
    <dgm:pt modelId="{2C540BF6-8ED4-4A25-8236-74913AC53306}">
      <dgm:prSet custT="1"/>
      <dgm:spPr/>
      <dgm:t>
        <a:bodyPr/>
        <a:lstStyle/>
        <a:p>
          <a:pPr rtl="0"/>
          <a:r>
            <a:rPr lang="en-US" sz="2800" b="1" i="1" dirty="0" err="1">
              <a:solidFill>
                <a:srgbClr val="7030A0"/>
              </a:solidFill>
              <a:latin typeface="+mn-lt"/>
              <a:cs typeface="Arial" panose="020B0604020202020204" pitchFamily="34" charset="0"/>
            </a:rPr>
            <a:t>Thêm</a:t>
          </a:r>
          <a:r>
            <a:rPr lang="en-US" sz="2800" b="1" i="1" dirty="0">
              <a:solidFill>
                <a:srgbClr val="7030A0"/>
              </a:solidFill>
              <a:latin typeface="+mn-lt"/>
              <a:cs typeface="Arial" panose="020B0604020202020204" pitchFamily="34" charset="0"/>
            </a:rPr>
            <a:t> </a:t>
          </a:r>
          <a:r>
            <a:rPr lang="en-US" sz="2800" b="1" i="1" dirty="0" err="1">
              <a:solidFill>
                <a:srgbClr val="7030A0"/>
              </a:solidFill>
              <a:latin typeface="+mn-lt"/>
              <a:cs typeface="Arial" panose="020B0604020202020204" pitchFamily="34" charset="0"/>
            </a:rPr>
            <a:t>các</a:t>
          </a:r>
          <a:r>
            <a:rPr lang="en-US" sz="2800" b="1" i="1" dirty="0">
              <a:solidFill>
                <a:srgbClr val="7030A0"/>
              </a:solidFill>
              <a:latin typeface="+mn-lt"/>
              <a:cs typeface="Arial" panose="020B0604020202020204" pitchFamily="34" charset="0"/>
            </a:rPr>
            <a:t> </a:t>
          </a:r>
          <a:r>
            <a:rPr lang="en-US" sz="2800" b="1" i="1" dirty="0" err="1">
              <a:solidFill>
                <a:srgbClr val="7030A0"/>
              </a:solidFill>
              <a:latin typeface="+mn-lt"/>
              <a:cs typeface="Arial" panose="020B0604020202020204" pitchFamily="34" charset="0"/>
            </a:rPr>
            <a:t>chất</a:t>
          </a:r>
          <a:r>
            <a:rPr lang="en-US" sz="2800" b="1" i="1" dirty="0">
              <a:solidFill>
                <a:srgbClr val="7030A0"/>
              </a:solidFill>
              <a:latin typeface="+mn-lt"/>
              <a:cs typeface="Arial" panose="020B0604020202020204" pitchFamily="34" charset="0"/>
            </a:rPr>
            <a:t> </a:t>
          </a:r>
          <a:r>
            <a:rPr lang="en-US" sz="2800" b="1" i="1" dirty="0" err="1">
              <a:solidFill>
                <a:srgbClr val="7030A0"/>
              </a:solidFill>
              <a:latin typeface="+mn-lt"/>
              <a:cs typeface="Arial" panose="020B0604020202020204" pitchFamily="34" charset="0"/>
            </a:rPr>
            <a:t>vào</a:t>
          </a:r>
          <a:r>
            <a:rPr lang="en-US" sz="2800" b="1" i="1" dirty="0">
              <a:solidFill>
                <a:srgbClr val="7030A0"/>
              </a:solidFill>
              <a:latin typeface="+mn-lt"/>
              <a:cs typeface="Arial" panose="020B0604020202020204" pitchFamily="34" charset="0"/>
            </a:rPr>
            <a:t> </a:t>
          </a:r>
          <a:r>
            <a:rPr lang="en-US" sz="2800" b="1" i="1" dirty="0" err="1">
              <a:solidFill>
                <a:srgbClr val="7030A0"/>
              </a:solidFill>
              <a:latin typeface="+mn-lt"/>
              <a:cs typeface="Arial" panose="020B0604020202020204" pitchFamily="34" charset="0"/>
            </a:rPr>
            <a:t>các</a:t>
          </a:r>
          <a:r>
            <a:rPr lang="en-US" sz="2800" b="1" i="1" dirty="0">
              <a:solidFill>
                <a:srgbClr val="7030A0"/>
              </a:solidFill>
              <a:latin typeface="+mn-lt"/>
              <a:cs typeface="Arial" panose="020B0604020202020204" pitchFamily="34" charset="0"/>
            </a:rPr>
            <a:t> </a:t>
          </a:r>
          <a:r>
            <a:rPr lang="en-US" sz="2800" b="1" i="1" dirty="0" err="1">
              <a:solidFill>
                <a:srgbClr val="7030A0"/>
              </a:solidFill>
              <a:latin typeface="+mn-lt"/>
              <a:cs typeface="Arial" panose="020B0604020202020204" pitchFamily="34" charset="0"/>
            </a:rPr>
            <a:t>ống</a:t>
          </a:r>
          <a:r>
            <a:rPr lang="en-US" sz="2800" b="1" i="1" dirty="0">
              <a:solidFill>
                <a:srgbClr val="7030A0"/>
              </a:solidFill>
              <a:latin typeface="+mn-lt"/>
              <a:cs typeface="Arial" panose="020B0604020202020204" pitchFamily="34" charset="0"/>
            </a:rPr>
            <a:t> </a:t>
          </a:r>
          <a:r>
            <a:rPr lang="en-US" sz="2800" b="1" i="1" dirty="0" err="1">
              <a:solidFill>
                <a:srgbClr val="7030A0"/>
              </a:solidFill>
              <a:latin typeface="+mn-lt"/>
              <a:cs typeface="Arial" panose="020B0604020202020204" pitchFamily="34" charset="0"/>
            </a:rPr>
            <a:t>nghiệm</a:t>
          </a:r>
          <a:r>
            <a:rPr lang="en-US" sz="2800" b="1" i="1" dirty="0">
              <a:solidFill>
                <a:srgbClr val="7030A0"/>
              </a:solidFill>
              <a:latin typeface="+mn-lt"/>
              <a:cs typeface="Arial" panose="020B0604020202020204" pitchFamily="34" charset="0"/>
            </a:rPr>
            <a:t> </a:t>
          </a:r>
          <a:r>
            <a:rPr lang="en-US" sz="2800" b="1" i="1" dirty="0" err="1">
              <a:solidFill>
                <a:srgbClr val="7030A0"/>
              </a:solidFill>
              <a:latin typeface="+mn-lt"/>
              <a:cs typeface="Arial" panose="020B0604020202020204" pitchFamily="34" charset="0"/>
            </a:rPr>
            <a:t>và</a:t>
          </a:r>
          <a:r>
            <a:rPr lang="en-US" sz="2800" b="1" i="1" dirty="0">
              <a:solidFill>
                <a:srgbClr val="7030A0"/>
              </a:solidFill>
              <a:latin typeface="+mn-lt"/>
              <a:cs typeface="Arial" panose="020B0604020202020204" pitchFamily="34" charset="0"/>
            </a:rPr>
            <a:t> </a:t>
          </a:r>
          <a:r>
            <a:rPr lang="en-US" sz="2800" b="1" i="1" dirty="0" err="1">
              <a:solidFill>
                <a:srgbClr val="7030A0"/>
              </a:solidFill>
              <a:latin typeface="+mn-lt"/>
              <a:cs typeface="Arial" panose="020B0604020202020204" pitchFamily="34" charset="0"/>
            </a:rPr>
            <a:t>lắc</a:t>
          </a:r>
          <a:r>
            <a:rPr lang="en-US" sz="2800" b="1" i="1" dirty="0">
              <a:solidFill>
                <a:srgbClr val="7030A0"/>
              </a:solidFill>
              <a:latin typeface="+mn-lt"/>
              <a:cs typeface="Arial" panose="020B0604020202020204" pitchFamily="34" charset="0"/>
            </a:rPr>
            <a:t> </a:t>
          </a:r>
          <a:r>
            <a:rPr lang="en-US" sz="2800" b="1" i="1" dirty="0" err="1">
              <a:solidFill>
                <a:srgbClr val="7030A0"/>
              </a:solidFill>
              <a:latin typeface="+mn-lt"/>
              <a:cs typeface="Arial" panose="020B0604020202020204" pitchFamily="34" charset="0"/>
            </a:rPr>
            <a:t>đều</a:t>
          </a:r>
          <a:r>
            <a:rPr lang="en-US" sz="2800" b="1" i="1" dirty="0">
              <a:solidFill>
                <a:srgbClr val="7030A0"/>
              </a:solidFill>
              <a:latin typeface="+mn-lt"/>
              <a:cs typeface="Arial" panose="020B0604020202020204" pitchFamily="34" charset="0"/>
            </a:rPr>
            <a:t> (2 – 3 </a:t>
          </a:r>
          <a:r>
            <a:rPr lang="en-US" sz="2800" b="1" i="1" dirty="0" err="1">
              <a:solidFill>
                <a:srgbClr val="7030A0"/>
              </a:solidFill>
              <a:latin typeface="+mn-lt"/>
              <a:cs typeface="Arial" panose="020B0604020202020204" pitchFamily="34" charset="0"/>
            </a:rPr>
            <a:t>phút</a:t>
          </a:r>
          <a:r>
            <a:rPr lang="en-US" sz="2800" b="1" i="1" dirty="0">
              <a:solidFill>
                <a:srgbClr val="7030A0"/>
              </a:solidFill>
              <a:latin typeface="+mn-lt"/>
              <a:cs typeface="Arial" panose="020B0604020202020204" pitchFamily="34" charset="0"/>
            </a:rPr>
            <a:t>)</a:t>
          </a:r>
        </a:p>
      </dgm:t>
    </dgm:pt>
    <dgm:pt modelId="{930EB284-DC8F-435D-A257-8CA41AFB9455}" type="parTrans" cxnId="{953790D2-C4C8-477A-A01D-56E5BFD89FB2}">
      <dgm:prSet/>
      <dgm:spPr/>
      <dgm:t>
        <a:bodyPr/>
        <a:lstStyle/>
        <a:p>
          <a:endParaRPr lang="en-US"/>
        </a:p>
      </dgm:t>
    </dgm:pt>
    <dgm:pt modelId="{510A90A4-7333-470D-A230-2AF75B5764A5}" type="sibTrans" cxnId="{953790D2-C4C8-477A-A01D-56E5BFD89FB2}">
      <dgm:prSet/>
      <dgm:spPr/>
      <dgm:t>
        <a:bodyPr/>
        <a:lstStyle/>
        <a:p>
          <a:endParaRPr lang="en-US"/>
        </a:p>
      </dgm:t>
    </dgm:pt>
    <dgm:pt modelId="{5001FDD0-6F56-47AF-B018-13C18514BDEC}" type="pres">
      <dgm:prSet presAssocID="{07262A37-30F8-4BEF-A8A3-70913060313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F84E46-7660-47DF-93B9-8C31D3816ED9}" type="pres">
      <dgm:prSet presAssocID="{07262A37-30F8-4BEF-A8A3-70913060313D}" presName="arrow" presStyleLbl="bgShp" presStyleIdx="0" presStyleCnt="1" custLinFactNeighborY="-31321"/>
      <dgm:spPr/>
    </dgm:pt>
    <dgm:pt modelId="{1469F344-F006-4E45-820E-0EAAEA0F98D9}" type="pres">
      <dgm:prSet presAssocID="{07262A37-30F8-4BEF-A8A3-70913060313D}" presName="points" presStyleCnt="0"/>
      <dgm:spPr/>
    </dgm:pt>
    <dgm:pt modelId="{EB69D59C-B469-46A4-945A-4074E9FDF2BB}" type="pres">
      <dgm:prSet presAssocID="{1D7C9237-2069-4BFD-BB98-896696B15722}" presName="compositeA" presStyleCnt="0"/>
      <dgm:spPr/>
    </dgm:pt>
    <dgm:pt modelId="{7F4B33BD-6A2F-42CA-99AF-11D0320CFA46}" type="pres">
      <dgm:prSet presAssocID="{1D7C9237-2069-4BFD-BB98-896696B15722}" presName="textA" presStyleLbl="revTx" presStyleIdx="0" presStyleCnt="2" custScaleX="183743" custScaleY="241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EC2D9C-09B4-498A-A04A-5991371356E3}" type="pres">
      <dgm:prSet presAssocID="{1D7C9237-2069-4BFD-BB98-896696B15722}" presName="circleA" presStyleLbl="node1" presStyleIdx="0" presStyleCnt="2" custLinFactX="-450664" custLinFactNeighborX="-500000" custLinFactNeighborY="-10841"/>
      <dgm:spPr/>
    </dgm:pt>
    <dgm:pt modelId="{95492BEC-DC0D-4D11-90EA-8CB54E5A58FE}" type="pres">
      <dgm:prSet presAssocID="{1D7C9237-2069-4BFD-BB98-896696B15722}" presName="spaceA" presStyleCnt="0"/>
      <dgm:spPr/>
    </dgm:pt>
    <dgm:pt modelId="{F1567A23-92E0-4799-87CC-37A44E1E0A5B}" type="pres">
      <dgm:prSet presAssocID="{21A9DDA7-879E-43FC-BDBC-19AB1E148AD1}" presName="space" presStyleCnt="0"/>
      <dgm:spPr/>
    </dgm:pt>
    <dgm:pt modelId="{EE427BA3-AED8-4474-AEB2-BD6FBDC998CC}" type="pres">
      <dgm:prSet presAssocID="{2C540BF6-8ED4-4A25-8236-74913AC53306}" presName="compositeB" presStyleCnt="0"/>
      <dgm:spPr/>
    </dgm:pt>
    <dgm:pt modelId="{1394AD36-6F20-4F52-906F-9993D363C292}" type="pres">
      <dgm:prSet presAssocID="{2C540BF6-8ED4-4A25-8236-74913AC53306}" presName="textB" presStyleLbl="revTx" presStyleIdx="1" presStyleCnt="2" custLinFactX="-24055" custLinFactNeighborX="-100000" custLinFactNeighborY="-156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F8CA97-B61E-41EC-863F-64A839A76D96}" type="pres">
      <dgm:prSet presAssocID="{2C540BF6-8ED4-4A25-8236-74913AC53306}" presName="circleB" presStyleLbl="node1" presStyleIdx="1" presStyleCnt="2" custLinFactX="-1200000" custLinFactNeighborX="-1244066" custLinFactNeighborY="-94830"/>
      <dgm:spPr/>
    </dgm:pt>
    <dgm:pt modelId="{71672316-C022-40D5-8E88-707756881A91}" type="pres">
      <dgm:prSet presAssocID="{2C540BF6-8ED4-4A25-8236-74913AC53306}" presName="spaceB" presStyleCnt="0"/>
      <dgm:spPr/>
    </dgm:pt>
  </dgm:ptLst>
  <dgm:cxnLst>
    <dgm:cxn modelId="{B70AB8CB-32ED-405F-B09D-3E0EF8C4BBA0}" type="presOf" srcId="{2C540BF6-8ED4-4A25-8236-74913AC53306}" destId="{1394AD36-6F20-4F52-906F-9993D363C292}" srcOrd="0" destOrd="0" presId="urn:microsoft.com/office/officeart/2005/8/layout/hProcess11"/>
    <dgm:cxn modelId="{F17E5696-DA4D-4E79-8406-6190204DE7C9}" srcId="{07262A37-30F8-4BEF-A8A3-70913060313D}" destId="{1D7C9237-2069-4BFD-BB98-896696B15722}" srcOrd="0" destOrd="0" parTransId="{008B6BB9-578E-489A-87F8-396049387C46}" sibTransId="{21A9DDA7-879E-43FC-BDBC-19AB1E148AD1}"/>
    <dgm:cxn modelId="{55D37EF4-0385-405B-93A5-6A595ABDCF2E}" type="presOf" srcId="{07262A37-30F8-4BEF-A8A3-70913060313D}" destId="{5001FDD0-6F56-47AF-B018-13C18514BDEC}" srcOrd="0" destOrd="0" presId="urn:microsoft.com/office/officeart/2005/8/layout/hProcess11"/>
    <dgm:cxn modelId="{953790D2-C4C8-477A-A01D-56E5BFD89FB2}" srcId="{07262A37-30F8-4BEF-A8A3-70913060313D}" destId="{2C540BF6-8ED4-4A25-8236-74913AC53306}" srcOrd="1" destOrd="0" parTransId="{930EB284-DC8F-435D-A257-8CA41AFB9455}" sibTransId="{510A90A4-7333-470D-A230-2AF75B5764A5}"/>
    <dgm:cxn modelId="{6672129B-8852-430E-A7F0-5F1B1D832169}" type="presOf" srcId="{1D7C9237-2069-4BFD-BB98-896696B15722}" destId="{7F4B33BD-6A2F-42CA-99AF-11D0320CFA46}" srcOrd="0" destOrd="0" presId="urn:microsoft.com/office/officeart/2005/8/layout/hProcess11"/>
    <dgm:cxn modelId="{A2D9BFC5-C601-4978-B3C1-87A4B6685614}" type="presParOf" srcId="{5001FDD0-6F56-47AF-B018-13C18514BDEC}" destId="{F3F84E46-7660-47DF-93B9-8C31D3816ED9}" srcOrd="0" destOrd="0" presId="urn:microsoft.com/office/officeart/2005/8/layout/hProcess11"/>
    <dgm:cxn modelId="{771A0580-7E77-46B7-9708-0F158CF45A49}" type="presParOf" srcId="{5001FDD0-6F56-47AF-B018-13C18514BDEC}" destId="{1469F344-F006-4E45-820E-0EAAEA0F98D9}" srcOrd="1" destOrd="0" presId="urn:microsoft.com/office/officeart/2005/8/layout/hProcess11"/>
    <dgm:cxn modelId="{7FF2C18D-B39C-402B-B959-3018F8432691}" type="presParOf" srcId="{1469F344-F006-4E45-820E-0EAAEA0F98D9}" destId="{EB69D59C-B469-46A4-945A-4074E9FDF2BB}" srcOrd="0" destOrd="0" presId="urn:microsoft.com/office/officeart/2005/8/layout/hProcess11"/>
    <dgm:cxn modelId="{F6BB4B5B-E16E-4279-992A-C623D2BEF05B}" type="presParOf" srcId="{EB69D59C-B469-46A4-945A-4074E9FDF2BB}" destId="{7F4B33BD-6A2F-42CA-99AF-11D0320CFA46}" srcOrd="0" destOrd="0" presId="urn:microsoft.com/office/officeart/2005/8/layout/hProcess11"/>
    <dgm:cxn modelId="{573F9E1F-5A17-4301-BDE9-E2AC6C1F7D0D}" type="presParOf" srcId="{EB69D59C-B469-46A4-945A-4074E9FDF2BB}" destId="{06EC2D9C-09B4-498A-A04A-5991371356E3}" srcOrd="1" destOrd="0" presId="urn:microsoft.com/office/officeart/2005/8/layout/hProcess11"/>
    <dgm:cxn modelId="{740BC53B-7020-4FAE-8ADE-9B6D30B00796}" type="presParOf" srcId="{EB69D59C-B469-46A4-945A-4074E9FDF2BB}" destId="{95492BEC-DC0D-4D11-90EA-8CB54E5A58FE}" srcOrd="2" destOrd="0" presId="urn:microsoft.com/office/officeart/2005/8/layout/hProcess11"/>
    <dgm:cxn modelId="{1D9D584A-B0E4-4A05-9B68-D98941240401}" type="presParOf" srcId="{1469F344-F006-4E45-820E-0EAAEA0F98D9}" destId="{F1567A23-92E0-4799-87CC-37A44E1E0A5B}" srcOrd="1" destOrd="0" presId="urn:microsoft.com/office/officeart/2005/8/layout/hProcess11"/>
    <dgm:cxn modelId="{AB9CFCD1-DB90-451D-8A94-243BF7DFFFF6}" type="presParOf" srcId="{1469F344-F006-4E45-820E-0EAAEA0F98D9}" destId="{EE427BA3-AED8-4474-AEB2-BD6FBDC998CC}" srcOrd="2" destOrd="0" presId="urn:microsoft.com/office/officeart/2005/8/layout/hProcess11"/>
    <dgm:cxn modelId="{DDCD4297-07D9-4241-BCF8-E932423B9398}" type="presParOf" srcId="{EE427BA3-AED8-4474-AEB2-BD6FBDC998CC}" destId="{1394AD36-6F20-4F52-906F-9993D363C292}" srcOrd="0" destOrd="0" presId="urn:microsoft.com/office/officeart/2005/8/layout/hProcess11"/>
    <dgm:cxn modelId="{B4C3E74B-B4FD-4A81-AE78-EA940693163E}" type="presParOf" srcId="{EE427BA3-AED8-4474-AEB2-BD6FBDC998CC}" destId="{30F8CA97-B61E-41EC-863F-64A839A76D96}" srcOrd="1" destOrd="0" presId="urn:microsoft.com/office/officeart/2005/8/layout/hProcess11"/>
    <dgm:cxn modelId="{716E132A-C15B-4697-8960-D33E8124F48F}" type="presParOf" srcId="{EE427BA3-AED8-4474-AEB2-BD6FBDC998CC}" destId="{71672316-C022-40D5-8E88-707756881A91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1B58D23-6762-4E1F-A467-22EB0BE03747}" type="doc">
      <dgm:prSet loTypeId="urn:microsoft.com/office/officeart/2005/8/layout/rings+Icon" loCatId="officeonline" qsTypeId="urn:microsoft.com/office/officeart/2005/8/quickstyle/simple5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3A1A380A-7D91-4234-AE05-2DC35C154FAC}">
      <dgm:prSet custT="1"/>
      <dgm:spPr/>
      <dgm:t>
        <a:bodyPr/>
        <a:lstStyle/>
        <a:p>
          <a:pPr rtl="0"/>
          <a:r>
            <a:rPr lang="en-US" sz="3600" b="1" i="1" dirty="0" err="1">
              <a:latin typeface="Arial" panose="020B0604020202020204" pitchFamily="34" charset="0"/>
              <a:cs typeface="Arial" panose="020B0604020202020204" pitchFamily="34" charset="0"/>
            </a:rPr>
            <a:t>Tự</a:t>
          </a:r>
          <a:r>
            <a:rPr lang="en-US" sz="3600" b="1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i="1" dirty="0" err="1">
              <a:latin typeface="Calibri "/>
              <a:cs typeface="Arial" panose="020B0604020202020204" pitchFamily="34" charset="0"/>
            </a:rPr>
            <a:t>đánh</a:t>
          </a:r>
          <a:r>
            <a:rPr lang="en-US" sz="3600" b="1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i="1" dirty="0" err="1">
              <a:latin typeface="Arial" panose="020B0604020202020204" pitchFamily="34" charset="0"/>
              <a:cs typeface="Arial" panose="020B0604020202020204" pitchFamily="34" charset="0"/>
            </a:rPr>
            <a:t>giá</a:t>
          </a:r>
          <a:endParaRPr lang="en-US" sz="3600" b="1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70F39A-1E9B-4931-A2A4-27921F979A83}" type="parTrans" cxnId="{987D2744-8733-4005-A8D1-CE9A81FFA6F6}">
      <dgm:prSet/>
      <dgm:spPr/>
      <dgm:t>
        <a:bodyPr/>
        <a:lstStyle/>
        <a:p>
          <a:endParaRPr lang="en-US"/>
        </a:p>
      </dgm:t>
    </dgm:pt>
    <dgm:pt modelId="{D821656C-2230-4AF4-991E-3A651E2C766C}" type="sibTrans" cxnId="{987D2744-8733-4005-A8D1-CE9A81FFA6F6}">
      <dgm:prSet/>
      <dgm:spPr/>
      <dgm:t>
        <a:bodyPr/>
        <a:lstStyle/>
        <a:p>
          <a:endParaRPr lang="en-US"/>
        </a:p>
      </dgm:t>
    </dgm:pt>
    <dgm:pt modelId="{3EDC9DAD-EADB-48B1-B731-B0009481E52E}">
      <dgm:prSet custT="1"/>
      <dgm:spPr/>
      <dgm:t>
        <a:bodyPr/>
        <a:lstStyle/>
        <a:p>
          <a:pPr rtl="0"/>
          <a:r>
            <a:rPr lang="en-US" sz="3600" b="1" i="1" dirty="0">
              <a:latin typeface="Calibri "/>
              <a:cs typeface="Arial" panose="020B0604020202020204" pitchFamily="34" charset="0"/>
            </a:rPr>
            <a:t>GV </a:t>
          </a:r>
          <a:r>
            <a:rPr lang="en-US" sz="3600" b="1" i="1" dirty="0" err="1">
              <a:latin typeface="Calibri "/>
              <a:cs typeface="Arial" panose="020B0604020202020204" pitchFamily="34" charset="0"/>
            </a:rPr>
            <a:t>đánh</a:t>
          </a:r>
          <a:r>
            <a:rPr lang="en-US" sz="3600" b="1" i="1" dirty="0">
              <a:latin typeface="Calibri "/>
              <a:cs typeface="Arial" panose="020B0604020202020204" pitchFamily="34" charset="0"/>
            </a:rPr>
            <a:t> </a:t>
          </a:r>
          <a:r>
            <a:rPr lang="en-US" sz="3600" b="1" i="1" dirty="0" err="1">
              <a:latin typeface="Calibri "/>
              <a:cs typeface="Arial" panose="020B0604020202020204" pitchFamily="34" charset="0"/>
            </a:rPr>
            <a:t>giá</a:t>
          </a:r>
          <a:endParaRPr lang="en-US" sz="3600" b="1" i="1" dirty="0">
            <a:latin typeface="Calibri "/>
            <a:cs typeface="Arial" panose="020B0604020202020204" pitchFamily="34" charset="0"/>
          </a:endParaRPr>
        </a:p>
      </dgm:t>
    </dgm:pt>
    <dgm:pt modelId="{5621EE2E-F947-44E1-A59B-0F2352FF3DEE}" type="parTrans" cxnId="{5A6FF68C-D4E2-44F1-A7C3-E00A40E1C590}">
      <dgm:prSet/>
      <dgm:spPr/>
      <dgm:t>
        <a:bodyPr/>
        <a:lstStyle/>
        <a:p>
          <a:endParaRPr lang="en-US"/>
        </a:p>
      </dgm:t>
    </dgm:pt>
    <dgm:pt modelId="{471236E5-6B44-412D-961A-F07EB07B3089}" type="sibTrans" cxnId="{5A6FF68C-D4E2-44F1-A7C3-E00A40E1C590}">
      <dgm:prSet/>
      <dgm:spPr/>
      <dgm:t>
        <a:bodyPr/>
        <a:lstStyle/>
        <a:p>
          <a:endParaRPr lang="en-US"/>
        </a:p>
      </dgm:t>
    </dgm:pt>
    <dgm:pt modelId="{1FD9A4BD-E48B-400B-97C4-5FDD11D66972}" type="pres">
      <dgm:prSet presAssocID="{D1B58D23-6762-4E1F-A467-22EB0BE03747}" presName="Name0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45C990-4397-46C8-A81B-BB5DA25FA801}" type="pres">
      <dgm:prSet presAssocID="{D1B58D23-6762-4E1F-A467-22EB0BE03747}" presName="ellipse1" presStyleLbl="venn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2D5DC9-D388-44C3-A5EB-3F09D7E553C3}" type="pres">
      <dgm:prSet presAssocID="{D1B58D23-6762-4E1F-A467-22EB0BE03747}" presName="ellipse2" presStyleLbl="venn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FBD281-853A-4948-B3F3-117D34B3735F}" type="presOf" srcId="{3A1A380A-7D91-4234-AE05-2DC35C154FAC}" destId="{1A45C990-4397-46C8-A81B-BB5DA25FA801}" srcOrd="0" destOrd="0" presId="urn:microsoft.com/office/officeart/2005/8/layout/rings+Icon"/>
    <dgm:cxn modelId="{5A6FF68C-D4E2-44F1-A7C3-E00A40E1C590}" srcId="{D1B58D23-6762-4E1F-A467-22EB0BE03747}" destId="{3EDC9DAD-EADB-48B1-B731-B0009481E52E}" srcOrd="1" destOrd="0" parTransId="{5621EE2E-F947-44E1-A59B-0F2352FF3DEE}" sibTransId="{471236E5-6B44-412D-961A-F07EB07B3089}"/>
    <dgm:cxn modelId="{987D2744-8733-4005-A8D1-CE9A81FFA6F6}" srcId="{D1B58D23-6762-4E1F-A467-22EB0BE03747}" destId="{3A1A380A-7D91-4234-AE05-2DC35C154FAC}" srcOrd="0" destOrd="0" parTransId="{8870F39A-1E9B-4931-A2A4-27921F979A83}" sibTransId="{D821656C-2230-4AF4-991E-3A651E2C766C}"/>
    <dgm:cxn modelId="{24FB980D-D438-48B8-8B25-9C9AEE2AD246}" type="presOf" srcId="{D1B58D23-6762-4E1F-A467-22EB0BE03747}" destId="{1FD9A4BD-E48B-400B-97C4-5FDD11D66972}" srcOrd="0" destOrd="0" presId="urn:microsoft.com/office/officeart/2005/8/layout/rings+Icon"/>
    <dgm:cxn modelId="{5B81ADE6-0278-42D5-9309-C7648B33D1EE}" type="presOf" srcId="{3EDC9DAD-EADB-48B1-B731-B0009481E52E}" destId="{862D5DC9-D388-44C3-A5EB-3F09D7E553C3}" srcOrd="0" destOrd="0" presId="urn:microsoft.com/office/officeart/2005/8/layout/rings+Icon"/>
    <dgm:cxn modelId="{3017421D-EB9E-4A22-B097-0D515F9F2679}" type="presParOf" srcId="{1FD9A4BD-E48B-400B-97C4-5FDD11D66972}" destId="{1A45C990-4397-46C8-A81B-BB5DA25FA801}" srcOrd="0" destOrd="0" presId="urn:microsoft.com/office/officeart/2005/8/layout/rings+Icon"/>
    <dgm:cxn modelId="{7DB8407F-14E6-483E-B65F-495BC5823F6A}" type="presParOf" srcId="{1FD9A4BD-E48B-400B-97C4-5FDD11D66972}" destId="{862D5DC9-D388-44C3-A5EB-3F09D7E553C3}" srcOrd="1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C360A8-0EF0-4621-A8C6-C98538C2FDE7}">
      <dsp:nvSpPr>
        <dsp:cNvPr id="0" name=""/>
        <dsp:cNvSpPr/>
      </dsp:nvSpPr>
      <dsp:spPr>
        <a:xfrm>
          <a:off x="347746" y="1573"/>
          <a:ext cx="6518794" cy="1603392"/>
        </a:xfrm>
        <a:prstGeom prst="chevron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TN 1. </a:t>
          </a:r>
          <a:r>
            <a:rPr lang="en-US" sz="3200" b="1" kern="1200" dirty="0" err="1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Kiểm</a:t>
          </a:r>
          <a:r>
            <a:rPr lang="en-US" sz="3200" b="1" kern="1200" dirty="0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tra</a:t>
          </a:r>
          <a:r>
            <a:rPr lang="en-US" sz="3200" b="1" kern="1200" dirty="0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hoạt</a:t>
          </a:r>
          <a:r>
            <a:rPr lang="en-US" sz="3200" b="1" kern="1200" dirty="0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tính</a:t>
          </a:r>
          <a:r>
            <a:rPr lang="en-US" sz="3200" b="1" kern="1200" dirty="0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thủy</a:t>
          </a:r>
          <a:r>
            <a:rPr lang="en-US" sz="3200" b="1" kern="1200" dirty="0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phân</a:t>
          </a:r>
          <a:r>
            <a:rPr lang="en-US" sz="3200" b="1" kern="1200" dirty="0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tinh</a:t>
          </a:r>
          <a:r>
            <a:rPr lang="en-US" sz="3200" b="1" kern="1200" dirty="0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bột</a:t>
          </a:r>
          <a:r>
            <a:rPr lang="en-US" sz="3200" b="1" kern="1200" dirty="0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của</a:t>
          </a:r>
          <a:r>
            <a:rPr lang="en-US" sz="3200" b="1" kern="1200" dirty="0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 amylase</a:t>
          </a:r>
          <a:endParaRPr lang="en-US" sz="3200" kern="1200" dirty="0">
            <a:solidFill>
              <a:schemeClr val="tx1"/>
            </a:solidFill>
            <a:latin typeface="Calibri "/>
            <a:cs typeface="Arial" panose="020B0604020202020204" pitchFamily="34" charset="0"/>
          </a:endParaRPr>
        </a:p>
      </dsp:txBody>
      <dsp:txXfrm>
        <a:off x="1149442" y="1573"/>
        <a:ext cx="4915402" cy="1603392"/>
      </dsp:txXfrm>
    </dsp:sp>
    <dsp:sp modelId="{88CA1644-0E0A-483F-99DA-168A3DAFC465}">
      <dsp:nvSpPr>
        <dsp:cNvPr id="0" name=""/>
        <dsp:cNvSpPr/>
      </dsp:nvSpPr>
      <dsp:spPr>
        <a:xfrm>
          <a:off x="280765" y="1802649"/>
          <a:ext cx="7049196" cy="1603392"/>
        </a:xfrm>
        <a:prstGeom prst="chevron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TN 2. </a:t>
          </a:r>
          <a:r>
            <a:rPr lang="en-US" sz="3200" b="1" kern="1200" dirty="0" err="1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Phân</a:t>
          </a:r>
          <a:r>
            <a:rPr lang="en-US" sz="3200" b="1" kern="1200" dirty="0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tích</a:t>
          </a:r>
          <a:r>
            <a:rPr lang="en-US" sz="3200" b="1" kern="1200" dirty="0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ảnh</a:t>
          </a:r>
          <a:r>
            <a:rPr lang="en-US" sz="3200" b="1" kern="1200" dirty="0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hưởng</a:t>
          </a:r>
          <a:r>
            <a:rPr lang="en-US" sz="3200" b="1" kern="1200" dirty="0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của</a:t>
          </a:r>
          <a:r>
            <a:rPr lang="en-US" sz="3200" b="1" kern="1200" dirty="0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độ</a:t>
          </a:r>
          <a:r>
            <a:rPr lang="en-US" sz="3200" b="1" kern="1200" dirty="0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 pH </a:t>
          </a:r>
          <a:r>
            <a:rPr lang="en-US" sz="3200" b="1" kern="1200" dirty="0" err="1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đến</a:t>
          </a:r>
          <a:r>
            <a:rPr lang="en-US" sz="3200" b="1" kern="1200" dirty="0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hoạt</a:t>
          </a:r>
          <a:r>
            <a:rPr lang="en-US" sz="3200" b="1" kern="1200" dirty="0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tính</a:t>
          </a:r>
          <a:r>
            <a:rPr lang="en-US" sz="3200" b="1" kern="1200" dirty="0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của</a:t>
          </a:r>
          <a:r>
            <a:rPr lang="en-US" sz="3200" b="1" kern="1200" dirty="0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 enzyme amylase</a:t>
          </a:r>
          <a:endParaRPr lang="en-US" sz="3200" kern="1200" dirty="0">
            <a:solidFill>
              <a:schemeClr val="tx1"/>
            </a:solidFill>
            <a:latin typeface="Calibri "/>
            <a:cs typeface="Arial" panose="020B0604020202020204" pitchFamily="34" charset="0"/>
          </a:endParaRPr>
        </a:p>
      </dsp:txBody>
      <dsp:txXfrm>
        <a:off x="1082461" y="1802649"/>
        <a:ext cx="5445804" cy="1603392"/>
      </dsp:txXfrm>
    </dsp:sp>
    <dsp:sp modelId="{9D8A41F5-8023-4FB3-89ED-D2C51F2AC159}">
      <dsp:nvSpPr>
        <dsp:cNvPr id="0" name=""/>
        <dsp:cNvSpPr/>
      </dsp:nvSpPr>
      <dsp:spPr>
        <a:xfrm>
          <a:off x="347746" y="3657309"/>
          <a:ext cx="6576075" cy="1783325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TN 3. </a:t>
          </a:r>
          <a:r>
            <a:rPr lang="en-US" sz="3200" b="1" kern="1200" dirty="0" err="1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Phân</a:t>
          </a:r>
          <a:r>
            <a:rPr lang="en-US" sz="3200" b="1" kern="1200" dirty="0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tích</a:t>
          </a:r>
          <a:r>
            <a:rPr lang="en-US" sz="3200" b="1" kern="1200" dirty="0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ảnh</a:t>
          </a:r>
          <a:r>
            <a:rPr lang="en-US" sz="3200" b="1" kern="1200" dirty="0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hưởng</a:t>
          </a:r>
          <a:r>
            <a:rPr lang="en-US" sz="3200" b="1" kern="1200" dirty="0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của</a:t>
          </a:r>
          <a:r>
            <a:rPr lang="en-US" sz="3200" b="1" kern="1200" dirty="0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nhiệt</a:t>
          </a:r>
          <a:r>
            <a:rPr lang="en-US" sz="3200" b="1" kern="1200" dirty="0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độ</a:t>
          </a:r>
          <a:r>
            <a:rPr lang="en-US" sz="3200" b="1" kern="1200" dirty="0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đến</a:t>
          </a:r>
          <a:r>
            <a:rPr lang="en-US" sz="3200" b="1" kern="1200" dirty="0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hoạt</a:t>
          </a:r>
          <a:r>
            <a:rPr lang="en-US" sz="3200" b="1" kern="1200" dirty="0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tính</a:t>
          </a:r>
          <a:r>
            <a:rPr lang="en-US" sz="3200" b="1" kern="1200" dirty="0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 </a:t>
          </a:r>
          <a:r>
            <a:rPr lang="en-US" sz="3200" b="1" kern="1200" dirty="0" err="1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của</a:t>
          </a:r>
          <a:r>
            <a:rPr lang="en-US" sz="3200" b="1" kern="1200" dirty="0">
              <a:solidFill>
                <a:schemeClr val="tx1"/>
              </a:solidFill>
              <a:latin typeface="Calibri "/>
              <a:cs typeface="Arial" panose="020B0604020202020204" pitchFamily="34" charset="0"/>
            </a:rPr>
            <a:t> enzyme catalase</a:t>
          </a:r>
          <a:endParaRPr lang="en-US" sz="3200" kern="1200" dirty="0">
            <a:solidFill>
              <a:schemeClr val="tx1"/>
            </a:solidFill>
            <a:latin typeface="Calibri "/>
            <a:cs typeface="Arial" panose="020B0604020202020204" pitchFamily="34" charset="0"/>
          </a:endParaRPr>
        </a:p>
      </dsp:txBody>
      <dsp:txXfrm>
        <a:off x="1239409" y="3657309"/>
        <a:ext cx="4792750" cy="17833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DC6635-4D1E-4F15-A645-FE2124500110}">
      <dsp:nvSpPr>
        <dsp:cNvPr id="0" name=""/>
        <dsp:cNvSpPr/>
      </dsp:nvSpPr>
      <dsp:spPr>
        <a:xfrm rot="5400000">
          <a:off x="2339885" y="142223"/>
          <a:ext cx="1765201" cy="293725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27B53F-D0A3-4439-9BA1-CFCB9B092E3A}">
      <dsp:nvSpPr>
        <dsp:cNvPr id="0" name=""/>
        <dsp:cNvSpPr/>
      </dsp:nvSpPr>
      <dsp:spPr>
        <a:xfrm>
          <a:off x="2108143" y="976302"/>
          <a:ext cx="2651770" cy="2324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just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1" kern="1200" dirty="0" err="1"/>
            <a:t>Chuẩn</a:t>
          </a:r>
          <a:r>
            <a:rPr lang="en-US" sz="2800" b="1" i="1" kern="1200" dirty="0"/>
            <a:t> </a:t>
          </a:r>
          <a:r>
            <a:rPr lang="en-US" sz="2800" b="1" i="1" kern="1200" dirty="0" err="1"/>
            <a:t>bị</a:t>
          </a:r>
          <a:r>
            <a:rPr lang="en-US" sz="2800" b="1" i="1" kern="1200" dirty="0"/>
            <a:t> 2 </a:t>
          </a:r>
          <a:r>
            <a:rPr lang="en-US" sz="2800" b="1" i="1" kern="1200" dirty="0" err="1"/>
            <a:t>ống</a:t>
          </a:r>
          <a:r>
            <a:rPr lang="en-US" sz="2800" b="1" i="1" kern="1200" dirty="0"/>
            <a:t> </a:t>
          </a:r>
          <a:r>
            <a:rPr lang="en-US" sz="2800" b="1" i="1" kern="1200" dirty="0" err="1"/>
            <a:t>nghiệm</a:t>
          </a:r>
          <a:r>
            <a:rPr lang="en-US" sz="2800" b="1" i="1" kern="1200" dirty="0"/>
            <a:t> </a:t>
          </a:r>
          <a:r>
            <a:rPr lang="en-US" sz="2800" b="1" i="1" kern="1200" dirty="0" err="1"/>
            <a:t>được</a:t>
          </a:r>
          <a:r>
            <a:rPr lang="en-US" sz="2800" b="1" i="1" kern="1200" dirty="0"/>
            <a:t> </a:t>
          </a:r>
          <a:r>
            <a:rPr lang="en-US" sz="2800" b="1" i="1" kern="1200" dirty="0" err="1"/>
            <a:t>đánh</a:t>
          </a:r>
          <a:r>
            <a:rPr lang="en-US" sz="2800" b="1" i="1" kern="1200" dirty="0"/>
            <a:t> STT 1 </a:t>
          </a:r>
          <a:r>
            <a:rPr lang="en-US" sz="2800" b="1" i="1" kern="1200" dirty="0" err="1"/>
            <a:t>và</a:t>
          </a:r>
          <a:r>
            <a:rPr lang="en-US" sz="2800" b="1" i="1" kern="1200" dirty="0"/>
            <a:t> 2. Cho </a:t>
          </a:r>
          <a:r>
            <a:rPr lang="en-US" sz="2800" b="1" i="1" kern="1200" dirty="0" err="1"/>
            <a:t>vào</a:t>
          </a:r>
          <a:r>
            <a:rPr lang="en-US" sz="2800" b="1" i="1" kern="1200" dirty="0"/>
            <a:t> </a:t>
          </a:r>
          <a:r>
            <a:rPr lang="en-US" sz="2800" b="1" i="1" kern="1200" dirty="0" err="1"/>
            <a:t>mỗi</a:t>
          </a:r>
          <a:r>
            <a:rPr lang="en-US" sz="2800" b="1" i="1" kern="1200" dirty="0"/>
            <a:t> </a:t>
          </a:r>
          <a:r>
            <a:rPr lang="en-US" sz="2800" b="1" i="1" kern="1200" dirty="0" err="1"/>
            <a:t>ống</a:t>
          </a:r>
          <a:r>
            <a:rPr lang="en-US" sz="2800" b="1" i="1" kern="1200" dirty="0"/>
            <a:t> 2 mL dd </a:t>
          </a:r>
          <a:r>
            <a:rPr lang="en-US" sz="2800" b="1" i="1" kern="1200" dirty="0" err="1"/>
            <a:t>tinh</a:t>
          </a:r>
          <a:r>
            <a:rPr lang="en-US" sz="2800" b="1" i="1" kern="1200" dirty="0"/>
            <a:t> </a:t>
          </a:r>
          <a:r>
            <a:rPr lang="en-US" sz="2800" b="1" i="1" kern="1200" dirty="0" err="1"/>
            <a:t>bột</a:t>
          </a:r>
          <a:r>
            <a:rPr lang="en-US" sz="2800" b="1" i="1" kern="1200" dirty="0"/>
            <a:t> 1%</a:t>
          </a:r>
          <a:endParaRPr lang="en-US" sz="2800" kern="1200" dirty="0"/>
        </a:p>
      </dsp:txBody>
      <dsp:txXfrm>
        <a:off x="2108143" y="976302"/>
        <a:ext cx="2651770" cy="2324432"/>
      </dsp:txXfrm>
    </dsp:sp>
    <dsp:sp modelId="{E007A009-E97F-4F24-99D3-101C7867941C}">
      <dsp:nvSpPr>
        <dsp:cNvPr id="0" name=""/>
        <dsp:cNvSpPr/>
      </dsp:nvSpPr>
      <dsp:spPr>
        <a:xfrm>
          <a:off x="4201717" y="2183"/>
          <a:ext cx="500334" cy="500334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9D5134-E398-45E1-9A5A-6D4B42975541}">
      <dsp:nvSpPr>
        <dsp:cNvPr id="0" name=""/>
        <dsp:cNvSpPr/>
      </dsp:nvSpPr>
      <dsp:spPr>
        <a:xfrm rot="5400000">
          <a:off x="5460602" y="-590288"/>
          <a:ext cx="1765201" cy="293725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4C59E5-C37F-412E-8EC6-5D33ED4E8875}">
      <dsp:nvSpPr>
        <dsp:cNvPr id="0" name=""/>
        <dsp:cNvSpPr/>
      </dsp:nvSpPr>
      <dsp:spPr>
        <a:xfrm>
          <a:off x="5231253" y="267238"/>
          <a:ext cx="2651770" cy="2324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1" kern="1200" dirty="0" err="1"/>
            <a:t>Thêm</a:t>
          </a:r>
          <a:r>
            <a:rPr lang="en-US" sz="2800" b="1" i="1" kern="1200" dirty="0"/>
            <a:t> </a:t>
          </a:r>
          <a:r>
            <a:rPr lang="en-US" sz="2800" b="1" i="1" kern="1200" dirty="0" err="1"/>
            <a:t>các</a:t>
          </a:r>
          <a:r>
            <a:rPr lang="en-US" sz="2800" b="1" i="1" kern="1200" dirty="0"/>
            <a:t> </a:t>
          </a:r>
          <a:r>
            <a:rPr lang="en-US" sz="2800" b="1" i="1" kern="1200" dirty="0" err="1"/>
            <a:t>chất</a:t>
          </a:r>
          <a:r>
            <a:rPr lang="en-US" sz="2800" b="1" i="1" kern="1200" dirty="0"/>
            <a:t> </a:t>
          </a:r>
          <a:r>
            <a:rPr lang="en-US" sz="2800" b="1" i="1" kern="1200" dirty="0" err="1"/>
            <a:t>vào</a:t>
          </a:r>
          <a:r>
            <a:rPr lang="en-US" sz="2800" b="1" i="1" kern="1200" dirty="0"/>
            <a:t> </a:t>
          </a:r>
          <a:r>
            <a:rPr lang="en-US" sz="2800" b="1" i="1" kern="1200" dirty="0" err="1"/>
            <a:t>các</a:t>
          </a:r>
          <a:r>
            <a:rPr lang="en-US" sz="2800" b="1" i="1" kern="1200" dirty="0"/>
            <a:t> </a:t>
          </a:r>
          <a:r>
            <a:rPr lang="en-US" sz="2800" b="1" i="1" kern="1200" dirty="0" err="1"/>
            <a:t>ống</a:t>
          </a:r>
          <a:r>
            <a:rPr lang="en-US" sz="2800" b="1" i="1" kern="1200" dirty="0"/>
            <a:t> </a:t>
          </a:r>
          <a:r>
            <a:rPr lang="en-US" sz="2800" b="1" i="1" kern="1200" dirty="0" err="1"/>
            <a:t>nghiệm</a:t>
          </a:r>
          <a:r>
            <a:rPr lang="en-US" sz="2800" b="1" i="1" kern="1200" dirty="0"/>
            <a:t> </a:t>
          </a:r>
          <a:r>
            <a:rPr lang="en-US" sz="2800" b="1" i="1" kern="1200" dirty="0" err="1"/>
            <a:t>và</a:t>
          </a:r>
          <a:r>
            <a:rPr lang="en-US" sz="2800" b="1" i="1" kern="1200" dirty="0"/>
            <a:t> </a:t>
          </a:r>
          <a:r>
            <a:rPr lang="en-US" sz="2800" b="1" i="1" kern="1200" dirty="0" err="1"/>
            <a:t>lắc</a:t>
          </a:r>
          <a:r>
            <a:rPr lang="en-US" sz="2800" b="1" i="1" kern="1200" dirty="0"/>
            <a:t> </a:t>
          </a:r>
          <a:r>
            <a:rPr lang="en-US" sz="2800" b="1" i="1" kern="1200" dirty="0" err="1"/>
            <a:t>đều</a:t>
          </a:r>
          <a:r>
            <a:rPr lang="en-US" sz="2800" b="1" i="1" kern="1200" dirty="0"/>
            <a:t> (2 – 3 </a:t>
          </a:r>
          <a:r>
            <a:rPr lang="en-US" sz="2800" b="1" i="1" kern="1200" dirty="0" err="1"/>
            <a:t>phút</a:t>
          </a:r>
          <a:r>
            <a:rPr lang="en-US" sz="2400" b="1" i="1" kern="1200" dirty="0"/>
            <a:t>)</a:t>
          </a:r>
          <a:endParaRPr lang="en-US" sz="2400" kern="1200" dirty="0"/>
        </a:p>
      </dsp:txBody>
      <dsp:txXfrm>
        <a:off x="5231253" y="267238"/>
        <a:ext cx="2651770" cy="23244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DC6635-4D1E-4F15-A645-FE2124500110}">
      <dsp:nvSpPr>
        <dsp:cNvPr id="0" name=""/>
        <dsp:cNvSpPr/>
      </dsp:nvSpPr>
      <dsp:spPr>
        <a:xfrm rot="5400000">
          <a:off x="2286302" y="142223"/>
          <a:ext cx="1765201" cy="293725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27B53F-D0A3-4439-9BA1-CFCB9B092E3A}">
      <dsp:nvSpPr>
        <dsp:cNvPr id="0" name=""/>
        <dsp:cNvSpPr/>
      </dsp:nvSpPr>
      <dsp:spPr>
        <a:xfrm>
          <a:off x="1996698" y="1096033"/>
          <a:ext cx="2651770" cy="2324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1" kern="1200" dirty="0">
              <a:latin typeface="+mn-lt"/>
              <a:cs typeface="Arial" panose="020B0604020202020204" pitchFamily="34" charset="0"/>
            </a:rPr>
            <a:t>Sau 10 – 15 </a:t>
          </a:r>
          <a:r>
            <a:rPr lang="en-US" sz="2800" b="1" i="1" kern="1200" dirty="0" err="1">
              <a:latin typeface="+mn-lt"/>
              <a:cs typeface="Arial" panose="020B0604020202020204" pitchFamily="34" charset="0"/>
            </a:rPr>
            <a:t>phút</a:t>
          </a:r>
          <a:r>
            <a:rPr lang="en-US" sz="2800" b="1" i="1" kern="1200" dirty="0">
              <a:latin typeface="+mn-lt"/>
              <a:cs typeface="Arial" panose="020B0604020202020204" pitchFamily="34" charset="0"/>
            </a:rPr>
            <a:t>, </a:t>
          </a:r>
          <a:r>
            <a:rPr lang="en-US" sz="2800" b="1" i="1" kern="1200" dirty="0" err="1">
              <a:latin typeface="+mn-lt"/>
              <a:cs typeface="Arial" panose="020B0604020202020204" pitchFamily="34" charset="0"/>
            </a:rPr>
            <a:t>nhỏ</a:t>
          </a:r>
          <a:r>
            <a:rPr lang="en-US" sz="2800" b="1" i="1" kern="1200" dirty="0">
              <a:latin typeface="+mn-lt"/>
              <a:cs typeface="Arial" panose="020B0604020202020204" pitchFamily="34" charset="0"/>
            </a:rPr>
            <a:t> 2 – 3 </a:t>
          </a:r>
          <a:r>
            <a:rPr lang="en-US" sz="2800" b="1" i="1" kern="1200" dirty="0" err="1">
              <a:latin typeface="+mn-lt"/>
              <a:cs typeface="Arial" panose="020B0604020202020204" pitchFamily="34" charset="0"/>
            </a:rPr>
            <a:t>giọt</a:t>
          </a:r>
          <a:r>
            <a:rPr lang="en-US" sz="2800" b="1" i="1" kern="1200" dirty="0">
              <a:latin typeface="+mn-lt"/>
              <a:cs typeface="Arial" panose="020B0604020202020204" pitchFamily="34" charset="0"/>
            </a:rPr>
            <a:t> dd iodine 0,3% </a:t>
          </a:r>
          <a:r>
            <a:rPr lang="en-US" sz="2800" b="1" i="1" kern="1200" dirty="0" err="1">
              <a:latin typeface="+mn-lt"/>
              <a:cs typeface="Arial" panose="020B0604020202020204" pitchFamily="34" charset="0"/>
            </a:rPr>
            <a:t>vào</a:t>
          </a:r>
          <a:r>
            <a:rPr lang="en-US" sz="2800" b="1" i="1" kern="1200" dirty="0">
              <a:latin typeface="+mn-lt"/>
              <a:cs typeface="Arial" panose="020B0604020202020204" pitchFamily="34" charset="0"/>
            </a:rPr>
            <a:t> </a:t>
          </a:r>
          <a:r>
            <a:rPr lang="en-US" sz="2800" b="1" i="1" kern="1200" dirty="0" err="1">
              <a:latin typeface="+mn-lt"/>
              <a:cs typeface="Arial" panose="020B0604020202020204" pitchFamily="34" charset="0"/>
            </a:rPr>
            <a:t>mỗi</a:t>
          </a:r>
          <a:r>
            <a:rPr lang="en-US" sz="2800" b="1" i="1" kern="1200" dirty="0">
              <a:latin typeface="+mn-lt"/>
              <a:cs typeface="Arial" panose="020B0604020202020204" pitchFamily="34" charset="0"/>
            </a:rPr>
            <a:t> </a:t>
          </a:r>
          <a:r>
            <a:rPr lang="en-US" sz="2800" b="1" i="1" kern="1200" dirty="0" err="1">
              <a:latin typeface="+mn-lt"/>
              <a:cs typeface="Arial" panose="020B0604020202020204" pitchFamily="34" charset="0"/>
            </a:rPr>
            <a:t>ống</a:t>
          </a:r>
          <a:r>
            <a:rPr lang="en-US" sz="2800" b="1" i="1" kern="1200" dirty="0">
              <a:latin typeface="+mn-lt"/>
              <a:cs typeface="Arial" panose="020B0604020202020204" pitchFamily="34" charset="0"/>
            </a:rPr>
            <a:t> </a:t>
          </a:r>
          <a:r>
            <a:rPr lang="en-US" sz="2800" b="1" i="1" kern="1200" dirty="0" err="1">
              <a:latin typeface="+mn-lt"/>
              <a:cs typeface="Arial" panose="020B0604020202020204" pitchFamily="34" charset="0"/>
            </a:rPr>
            <a:t>nghiệm</a:t>
          </a:r>
          <a:endParaRPr lang="en-US" sz="2800" kern="1200" dirty="0">
            <a:latin typeface="+mn-lt"/>
          </a:endParaRPr>
        </a:p>
      </dsp:txBody>
      <dsp:txXfrm>
        <a:off x="1996698" y="1096033"/>
        <a:ext cx="2651770" cy="2324432"/>
      </dsp:txXfrm>
    </dsp:sp>
    <dsp:sp modelId="{E007A009-E97F-4F24-99D3-101C7867941C}">
      <dsp:nvSpPr>
        <dsp:cNvPr id="0" name=""/>
        <dsp:cNvSpPr/>
      </dsp:nvSpPr>
      <dsp:spPr>
        <a:xfrm>
          <a:off x="4148134" y="2183"/>
          <a:ext cx="500334" cy="500334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9D5134-E398-45E1-9A5A-6D4B42975541}">
      <dsp:nvSpPr>
        <dsp:cNvPr id="0" name=""/>
        <dsp:cNvSpPr/>
      </dsp:nvSpPr>
      <dsp:spPr>
        <a:xfrm rot="5400000">
          <a:off x="5287208" y="-560120"/>
          <a:ext cx="1765201" cy="293725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4C59E5-C37F-412E-8EC6-5D33ED4E8875}">
      <dsp:nvSpPr>
        <dsp:cNvPr id="0" name=""/>
        <dsp:cNvSpPr/>
      </dsp:nvSpPr>
      <dsp:spPr>
        <a:xfrm>
          <a:off x="5068814" y="300780"/>
          <a:ext cx="2651770" cy="2324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1" kern="1200">
              <a:latin typeface="+mn-lt"/>
              <a:cs typeface="Arial" panose="020B0604020202020204" pitchFamily="34" charset="0"/>
            </a:rPr>
            <a:t>Quan sát sự đổi màu của mỗi ống nghiệm</a:t>
          </a:r>
          <a:endParaRPr lang="en-US" sz="2800" kern="1200" dirty="0">
            <a:latin typeface="+mn-lt"/>
          </a:endParaRPr>
        </a:p>
      </dsp:txBody>
      <dsp:txXfrm>
        <a:off x="5068814" y="300780"/>
        <a:ext cx="2651770" cy="23244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F84E46-7660-47DF-93B9-8C31D3816ED9}">
      <dsp:nvSpPr>
        <dsp:cNvPr id="0" name=""/>
        <dsp:cNvSpPr/>
      </dsp:nvSpPr>
      <dsp:spPr>
        <a:xfrm>
          <a:off x="0" y="274083"/>
          <a:ext cx="10523471" cy="627495"/>
        </a:xfrm>
        <a:prstGeom prst="notched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7F4B33BD-6A2F-42CA-99AF-11D0320CFA46}">
      <dsp:nvSpPr>
        <dsp:cNvPr id="0" name=""/>
        <dsp:cNvSpPr/>
      </dsp:nvSpPr>
      <dsp:spPr>
        <a:xfrm>
          <a:off x="1877" y="119064"/>
          <a:ext cx="6024605" cy="151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b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1" kern="1200" dirty="0" err="1">
              <a:solidFill>
                <a:srgbClr val="000099"/>
              </a:solidFill>
              <a:latin typeface="+mn-lt"/>
              <a:cs typeface="Arial" panose="020B0604020202020204" pitchFamily="34" charset="0"/>
            </a:rPr>
            <a:t>Chuẩn</a:t>
          </a:r>
          <a:r>
            <a:rPr lang="en-US" sz="2800" b="1" i="1" kern="1200" dirty="0">
              <a:solidFill>
                <a:srgbClr val="000099"/>
              </a:solidFill>
              <a:latin typeface="+mn-lt"/>
              <a:cs typeface="Arial" panose="020B0604020202020204" pitchFamily="34" charset="0"/>
            </a:rPr>
            <a:t> </a:t>
          </a:r>
          <a:r>
            <a:rPr lang="en-US" sz="2800" b="1" i="1" kern="1200" dirty="0" err="1">
              <a:solidFill>
                <a:srgbClr val="000099"/>
              </a:solidFill>
              <a:latin typeface="+mn-lt"/>
              <a:cs typeface="Arial" panose="020B0604020202020204" pitchFamily="34" charset="0"/>
            </a:rPr>
            <a:t>bị</a:t>
          </a:r>
          <a:r>
            <a:rPr lang="en-US" sz="2800" b="1" i="1" kern="1200" dirty="0">
              <a:solidFill>
                <a:srgbClr val="000099"/>
              </a:solidFill>
              <a:latin typeface="+mn-lt"/>
              <a:cs typeface="Arial" panose="020B0604020202020204" pitchFamily="34" charset="0"/>
            </a:rPr>
            <a:t> 4 </a:t>
          </a:r>
          <a:r>
            <a:rPr lang="en-US" sz="2800" b="1" i="1" kern="1200" dirty="0" err="1">
              <a:solidFill>
                <a:srgbClr val="000099"/>
              </a:solidFill>
              <a:latin typeface="+mn-lt"/>
              <a:cs typeface="Arial" panose="020B0604020202020204" pitchFamily="34" charset="0"/>
            </a:rPr>
            <a:t>ống</a:t>
          </a:r>
          <a:r>
            <a:rPr lang="en-US" sz="2800" b="1" i="1" kern="1200" dirty="0">
              <a:solidFill>
                <a:srgbClr val="000099"/>
              </a:solidFill>
              <a:latin typeface="+mn-lt"/>
              <a:cs typeface="Arial" panose="020B0604020202020204" pitchFamily="34" charset="0"/>
            </a:rPr>
            <a:t> </a:t>
          </a:r>
          <a:r>
            <a:rPr lang="en-US" sz="2800" b="1" i="1" kern="1200" dirty="0" err="1">
              <a:solidFill>
                <a:srgbClr val="000099"/>
              </a:solidFill>
              <a:latin typeface="+mn-lt"/>
              <a:cs typeface="Arial" panose="020B0604020202020204" pitchFamily="34" charset="0"/>
            </a:rPr>
            <a:t>nghiệm</a:t>
          </a:r>
          <a:r>
            <a:rPr lang="en-US" sz="2800" b="1" i="1" kern="1200" dirty="0">
              <a:solidFill>
                <a:srgbClr val="000099"/>
              </a:solidFill>
              <a:latin typeface="+mn-lt"/>
              <a:cs typeface="Arial" panose="020B0604020202020204" pitchFamily="34" charset="0"/>
            </a:rPr>
            <a:t> (</a:t>
          </a:r>
          <a:r>
            <a:rPr lang="en-US" sz="2800" b="1" i="1" kern="1200" dirty="0" err="1">
              <a:solidFill>
                <a:srgbClr val="000099"/>
              </a:solidFill>
              <a:latin typeface="+mn-lt"/>
              <a:cs typeface="Arial" panose="020B0604020202020204" pitchFamily="34" charset="0"/>
            </a:rPr>
            <a:t>có</a:t>
          </a:r>
          <a:r>
            <a:rPr lang="en-US" sz="2800" b="1" i="1" kern="1200" dirty="0">
              <a:solidFill>
                <a:srgbClr val="000099"/>
              </a:solidFill>
              <a:latin typeface="+mn-lt"/>
              <a:cs typeface="Arial" panose="020B0604020202020204" pitchFamily="34" charset="0"/>
            </a:rPr>
            <a:t> </a:t>
          </a:r>
          <a:r>
            <a:rPr lang="en-US" sz="2800" b="1" i="1" kern="1200" dirty="0" err="1">
              <a:solidFill>
                <a:srgbClr val="000099"/>
              </a:solidFill>
              <a:latin typeface="+mn-lt"/>
              <a:cs typeface="Arial" panose="020B0604020202020204" pitchFamily="34" charset="0"/>
            </a:rPr>
            <a:t>đánh</a:t>
          </a:r>
          <a:r>
            <a:rPr lang="en-US" sz="2800" b="1" i="1" kern="1200" dirty="0">
              <a:solidFill>
                <a:srgbClr val="000099"/>
              </a:solidFill>
              <a:latin typeface="+mn-lt"/>
              <a:cs typeface="Arial" panose="020B0604020202020204" pitchFamily="34" charset="0"/>
            </a:rPr>
            <a:t> STT), </a:t>
          </a:r>
          <a:r>
            <a:rPr lang="en-US" sz="2800" b="1" i="1" kern="1200" dirty="0" err="1">
              <a:solidFill>
                <a:srgbClr val="000099"/>
              </a:solidFill>
              <a:latin typeface="+mn-lt"/>
              <a:cs typeface="Arial" panose="020B0604020202020204" pitchFamily="34" charset="0"/>
            </a:rPr>
            <a:t>cho</a:t>
          </a:r>
          <a:r>
            <a:rPr lang="en-US" sz="2800" b="1" i="1" kern="1200" dirty="0">
              <a:solidFill>
                <a:srgbClr val="000099"/>
              </a:solidFill>
              <a:latin typeface="+mn-lt"/>
              <a:cs typeface="Arial" panose="020B0604020202020204" pitchFamily="34" charset="0"/>
            </a:rPr>
            <a:t> </a:t>
          </a:r>
          <a:r>
            <a:rPr lang="en-US" sz="2800" b="1" i="1" kern="1200" dirty="0" err="1">
              <a:solidFill>
                <a:srgbClr val="000099"/>
              </a:solidFill>
              <a:latin typeface="+mn-lt"/>
              <a:cs typeface="Arial" panose="020B0604020202020204" pitchFamily="34" charset="0"/>
            </a:rPr>
            <a:t>vào</a:t>
          </a:r>
          <a:r>
            <a:rPr lang="en-US" sz="2800" b="1" i="1" kern="1200" dirty="0">
              <a:solidFill>
                <a:srgbClr val="000099"/>
              </a:solidFill>
              <a:latin typeface="+mn-lt"/>
              <a:cs typeface="Arial" panose="020B0604020202020204" pitchFamily="34" charset="0"/>
            </a:rPr>
            <a:t> </a:t>
          </a:r>
          <a:r>
            <a:rPr lang="en-US" sz="2800" b="1" i="1" kern="1200" dirty="0" err="1">
              <a:solidFill>
                <a:srgbClr val="000099"/>
              </a:solidFill>
              <a:latin typeface="+mn-lt"/>
              <a:cs typeface="Arial" panose="020B0604020202020204" pitchFamily="34" charset="0"/>
            </a:rPr>
            <a:t>mỗi</a:t>
          </a:r>
          <a:r>
            <a:rPr lang="en-US" sz="2800" b="1" i="1" kern="1200" dirty="0">
              <a:solidFill>
                <a:srgbClr val="000099"/>
              </a:solidFill>
              <a:latin typeface="+mn-lt"/>
              <a:cs typeface="Arial" panose="020B0604020202020204" pitchFamily="34" charset="0"/>
            </a:rPr>
            <a:t> </a:t>
          </a:r>
          <a:r>
            <a:rPr lang="en-US" sz="2800" b="1" i="1" kern="1200" dirty="0" err="1">
              <a:solidFill>
                <a:srgbClr val="000099"/>
              </a:solidFill>
              <a:latin typeface="+mn-lt"/>
              <a:cs typeface="Arial" panose="020B0604020202020204" pitchFamily="34" charset="0"/>
            </a:rPr>
            <a:t>ống</a:t>
          </a:r>
          <a:r>
            <a:rPr lang="en-US" sz="2800" b="1" i="1" kern="1200" dirty="0">
              <a:solidFill>
                <a:srgbClr val="000099"/>
              </a:solidFill>
              <a:latin typeface="+mn-lt"/>
              <a:cs typeface="Arial" panose="020B0604020202020204" pitchFamily="34" charset="0"/>
            </a:rPr>
            <a:t> 2 ml </a:t>
          </a:r>
          <a:r>
            <a:rPr lang="en-US" sz="2800" b="1" i="1" kern="1200" dirty="0" err="1">
              <a:solidFill>
                <a:srgbClr val="000099"/>
              </a:solidFill>
              <a:latin typeface="+mn-lt"/>
              <a:cs typeface="Arial" panose="020B0604020202020204" pitchFamily="34" charset="0"/>
            </a:rPr>
            <a:t>dd</a:t>
          </a:r>
          <a:r>
            <a:rPr lang="en-US" sz="2800" b="1" i="1" kern="1200" dirty="0">
              <a:solidFill>
                <a:srgbClr val="000099"/>
              </a:solidFill>
              <a:latin typeface="+mn-lt"/>
              <a:cs typeface="Arial" panose="020B0604020202020204" pitchFamily="34" charset="0"/>
            </a:rPr>
            <a:t> </a:t>
          </a:r>
          <a:r>
            <a:rPr lang="en-US" sz="2800" b="1" i="1" kern="1200" dirty="0" err="1">
              <a:solidFill>
                <a:srgbClr val="000099"/>
              </a:solidFill>
              <a:latin typeface="+mn-lt"/>
              <a:cs typeface="Arial" panose="020B0604020202020204" pitchFamily="34" charset="0"/>
            </a:rPr>
            <a:t>tinh</a:t>
          </a:r>
          <a:r>
            <a:rPr lang="en-US" sz="2800" b="1" i="1" kern="1200" dirty="0">
              <a:solidFill>
                <a:srgbClr val="000099"/>
              </a:solidFill>
              <a:latin typeface="+mn-lt"/>
              <a:cs typeface="Arial" panose="020B0604020202020204" pitchFamily="34" charset="0"/>
            </a:rPr>
            <a:t> </a:t>
          </a:r>
          <a:r>
            <a:rPr lang="en-US" sz="2800" b="1" i="1" kern="1200" dirty="0" err="1">
              <a:solidFill>
                <a:srgbClr val="000099"/>
              </a:solidFill>
              <a:latin typeface="+mn-lt"/>
              <a:cs typeface="Arial" panose="020B0604020202020204" pitchFamily="34" charset="0"/>
            </a:rPr>
            <a:t>bột</a:t>
          </a:r>
          <a:r>
            <a:rPr lang="en-US" sz="2800" b="1" i="1" kern="1200" dirty="0">
              <a:solidFill>
                <a:srgbClr val="000099"/>
              </a:solidFill>
              <a:latin typeface="+mn-lt"/>
              <a:cs typeface="Arial" panose="020B0604020202020204" pitchFamily="34" charset="0"/>
            </a:rPr>
            <a:t> 1%</a:t>
          </a:r>
        </a:p>
      </dsp:txBody>
      <dsp:txXfrm>
        <a:off x="1877" y="119064"/>
        <a:ext cx="6024605" cy="151238"/>
      </dsp:txXfrm>
    </dsp:sp>
    <dsp:sp modelId="{06EC2D9C-09B4-498A-A04A-5991371356E3}">
      <dsp:nvSpPr>
        <dsp:cNvPr id="0" name=""/>
        <dsp:cNvSpPr/>
      </dsp:nvSpPr>
      <dsp:spPr>
        <a:xfrm>
          <a:off x="1444399" y="569861"/>
          <a:ext cx="156873" cy="15687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94AD36-6F20-4F52-906F-9993D363C292}">
      <dsp:nvSpPr>
        <dsp:cNvPr id="0" name=""/>
        <dsp:cNvSpPr/>
      </dsp:nvSpPr>
      <dsp:spPr>
        <a:xfrm>
          <a:off x="2122882" y="843272"/>
          <a:ext cx="3278821" cy="627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i="1" kern="1200" dirty="0" err="1">
              <a:solidFill>
                <a:srgbClr val="7030A0"/>
              </a:solidFill>
              <a:latin typeface="+mn-lt"/>
              <a:cs typeface="Arial" panose="020B0604020202020204" pitchFamily="34" charset="0"/>
            </a:rPr>
            <a:t>Thêm</a:t>
          </a:r>
          <a:r>
            <a:rPr lang="en-US" sz="2800" b="1" i="1" kern="1200" dirty="0">
              <a:solidFill>
                <a:srgbClr val="7030A0"/>
              </a:solidFill>
              <a:latin typeface="+mn-lt"/>
              <a:cs typeface="Arial" panose="020B0604020202020204" pitchFamily="34" charset="0"/>
            </a:rPr>
            <a:t> </a:t>
          </a:r>
          <a:r>
            <a:rPr lang="en-US" sz="2800" b="1" i="1" kern="1200" dirty="0" err="1">
              <a:solidFill>
                <a:srgbClr val="7030A0"/>
              </a:solidFill>
              <a:latin typeface="+mn-lt"/>
              <a:cs typeface="Arial" panose="020B0604020202020204" pitchFamily="34" charset="0"/>
            </a:rPr>
            <a:t>các</a:t>
          </a:r>
          <a:r>
            <a:rPr lang="en-US" sz="2800" b="1" i="1" kern="1200" dirty="0">
              <a:solidFill>
                <a:srgbClr val="7030A0"/>
              </a:solidFill>
              <a:latin typeface="+mn-lt"/>
              <a:cs typeface="Arial" panose="020B0604020202020204" pitchFamily="34" charset="0"/>
            </a:rPr>
            <a:t> </a:t>
          </a:r>
          <a:r>
            <a:rPr lang="en-US" sz="2800" b="1" i="1" kern="1200" dirty="0" err="1">
              <a:solidFill>
                <a:srgbClr val="7030A0"/>
              </a:solidFill>
              <a:latin typeface="+mn-lt"/>
              <a:cs typeface="Arial" panose="020B0604020202020204" pitchFamily="34" charset="0"/>
            </a:rPr>
            <a:t>chất</a:t>
          </a:r>
          <a:r>
            <a:rPr lang="en-US" sz="2800" b="1" i="1" kern="1200" dirty="0">
              <a:solidFill>
                <a:srgbClr val="7030A0"/>
              </a:solidFill>
              <a:latin typeface="+mn-lt"/>
              <a:cs typeface="Arial" panose="020B0604020202020204" pitchFamily="34" charset="0"/>
            </a:rPr>
            <a:t> </a:t>
          </a:r>
          <a:r>
            <a:rPr lang="en-US" sz="2800" b="1" i="1" kern="1200" dirty="0" err="1">
              <a:solidFill>
                <a:srgbClr val="7030A0"/>
              </a:solidFill>
              <a:latin typeface="+mn-lt"/>
              <a:cs typeface="Arial" panose="020B0604020202020204" pitchFamily="34" charset="0"/>
            </a:rPr>
            <a:t>vào</a:t>
          </a:r>
          <a:r>
            <a:rPr lang="en-US" sz="2800" b="1" i="1" kern="1200" dirty="0">
              <a:solidFill>
                <a:srgbClr val="7030A0"/>
              </a:solidFill>
              <a:latin typeface="+mn-lt"/>
              <a:cs typeface="Arial" panose="020B0604020202020204" pitchFamily="34" charset="0"/>
            </a:rPr>
            <a:t> </a:t>
          </a:r>
          <a:r>
            <a:rPr lang="en-US" sz="2800" b="1" i="1" kern="1200" dirty="0" err="1">
              <a:solidFill>
                <a:srgbClr val="7030A0"/>
              </a:solidFill>
              <a:latin typeface="+mn-lt"/>
              <a:cs typeface="Arial" panose="020B0604020202020204" pitchFamily="34" charset="0"/>
            </a:rPr>
            <a:t>các</a:t>
          </a:r>
          <a:r>
            <a:rPr lang="en-US" sz="2800" b="1" i="1" kern="1200" dirty="0">
              <a:solidFill>
                <a:srgbClr val="7030A0"/>
              </a:solidFill>
              <a:latin typeface="+mn-lt"/>
              <a:cs typeface="Arial" panose="020B0604020202020204" pitchFamily="34" charset="0"/>
            </a:rPr>
            <a:t> </a:t>
          </a:r>
          <a:r>
            <a:rPr lang="en-US" sz="2800" b="1" i="1" kern="1200" dirty="0" err="1">
              <a:solidFill>
                <a:srgbClr val="7030A0"/>
              </a:solidFill>
              <a:latin typeface="+mn-lt"/>
              <a:cs typeface="Arial" panose="020B0604020202020204" pitchFamily="34" charset="0"/>
            </a:rPr>
            <a:t>ống</a:t>
          </a:r>
          <a:r>
            <a:rPr lang="en-US" sz="2800" b="1" i="1" kern="1200" dirty="0">
              <a:solidFill>
                <a:srgbClr val="7030A0"/>
              </a:solidFill>
              <a:latin typeface="+mn-lt"/>
              <a:cs typeface="Arial" panose="020B0604020202020204" pitchFamily="34" charset="0"/>
            </a:rPr>
            <a:t> </a:t>
          </a:r>
          <a:r>
            <a:rPr lang="en-US" sz="2800" b="1" i="1" kern="1200" dirty="0" err="1">
              <a:solidFill>
                <a:srgbClr val="7030A0"/>
              </a:solidFill>
              <a:latin typeface="+mn-lt"/>
              <a:cs typeface="Arial" panose="020B0604020202020204" pitchFamily="34" charset="0"/>
            </a:rPr>
            <a:t>nghiệm</a:t>
          </a:r>
          <a:r>
            <a:rPr lang="en-US" sz="2800" b="1" i="1" kern="1200" dirty="0">
              <a:solidFill>
                <a:srgbClr val="7030A0"/>
              </a:solidFill>
              <a:latin typeface="+mn-lt"/>
              <a:cs typeface="Arial" panose="020B0604020202020204" pitchFamily="34" charset="0"/>
            </a:rPr>
            <a:t> </a:t>
          </a:r>
          <a:r>
            <a:rPr lang="en-US" sz="2800" b="1" i="1" kern="1200" dirty="0" err="1">
              <a:solidFill>
                <a:srgbClr val="7030A0"/>
              </a:solidFill>
              <a:latin typeface="+mn-lt"/>
              <a:cs typeface="Arial" panose="020B0604020202020204" pitchFamily="34" charset="0"/>
            </a:rPr>
            <a:t>và</a:t>
          </a:r>
          <a:r>
            <a:rPr lang="en-US" sz="2800" b="1" i="1" kern="1200" dirty="0">
              <a:solidFill>
                <a:srgbClr val="7030A0"/>
              </a:solidFill>
              <a:latin typeface="+mn-lt"/>
              <a:cs typeface="Arial" panose="020B0604020202020204" pitchFamily="34" charset="0"/>
            </a:rPr>
            <a:t> </a:t>
          </a:r>
          <a:r>
            <a:rPr lang="en-US" sz="2800" b="1" i="1" kern="1200" dirty="0" err="1">
              <a:solidFill>
                <a:srgbClr val="7030A0"/>
              </a:solidFill>
              <a:latin typeface="+mn-lt"/>
              <a:cs typeface="Arial" panose="020B0604020202020204" pitchFamily="34" charset="0"/>
            </a:rPr>
            <a:t>lắc</a:t>
          </a:r>
          <a:r>
            <a:rPr lang="en-US" sz="2800" b="1" i="1" kern="1200" dirty="0">
              <a:solidFill>
                <a:srgbClr val="7030A0"/>
              </a:solidFill>
              <a:latin typeface="+mn-lt"/>
              <a:cs typeface="Arial" panose="020B0604020202020204" pitchFamily="34" charset="0"/>
            </a:rPr>
            <a:t> </a:t>
          </a:r>
          <a:r>
            <a:rPr lang="en-US" sz="2800" b="1" i="1" kern="1200" dirty="0" err="1">
              <a:solidFill>
                <a:srgbClr val="7030A0"/>
              </a:solidFill>
              <a:latin typeface="+mn-lt"/>
              <a:cs typeface="Arial" panose="020B0604020202020204" pitchFamily="34" charset="0"/>
            </a:rPr>
            <a:t>đều</a:t>
          </a:r>
          <a:r>
            <a:rPr lang="en-US" sz="2800" b="1" i="1" kern="1200" dirty="0">
              <a:solidFill>
                <a:srgbClr val="7030A0"/>
              </a:solidFill>
              <a:latin typeface="+mn-lt"/>
              <a:cs typeface="Arial" panose="020B0604020202020204" pitchFamily="34" charset="0"/>
            </a:rPr>
            <a:t> (2 – 3 </a:t>
          </a:r>
          <a:r>
            <a:rPr lang="en-US" sz="2800" b="1" i="1" kern="1200" dirty="0" err="1">
              <a:solidFill>
                <a:srgbClr val="7030A0"/>
              </a:solidFill>
              <a:latin typeface="+mn-lt"/>
              <a:cs typeface="Arial" panose="020B0604020202020204" pitchFamily="34" charset="0"/>
            </a:rPr>
            <a:t>phút</a:t>
          </a:r>
          <a:r>
            <a:rPr lang="en-US" sz="2800" b="1" i="1" kern="1200" dirty="0">
              <a:solidFill>
                <a:srgbClr val="7030A0"/>
              </a:solidFill>
              <a:latin typeface="+mn-lt"/>
              <a:cs typeface="Arial" panose="020B0604020202020204" pitchFamily="34" charset="0"/>
            </a:rPr>
            <a:t>)</a:t>
          </a:r>
        </a:p>
      </dsp:txBody>
      <dsp:txXfrm>
        <a:off x="2122882" y="843272"/>
        <a:ext cx="3278821" cy="627495"/>
      </dsp:txXfrm>
    </dsp:sp>
    <dsp:sp modelId="{30F8CA97-B61E-41EC-863F-64A839A76D96}">
      <dsp:nvSpPr>
        <dsp:cNvPr id="0" name=""/>
        <dsp:cNvSpPr/>
      </dsp:nvSpPr>
      <dsp:spPr>
        <a:xfrm>
          <a:off x="3917296" y="557169"/>
          <a:ext cx="156873" cy="156873"/>
        </a:xfrm>
        <a:prstGeom prst="ellipse">
          <a:avLst/>
        </a:prstGeom>
        <a:gradFill rotWithShape="0">
          <a:gsLst>
            <a:gs pos="0">
              <a:schemeClr val="accent5">
                <a:hueOff val="1106248"/>
                <a:satOff val="12561"/>
                <a:lumOff val="1137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106248"/>
                <a:satOff val="12561"/>
                <a:lumOff val="1137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106248"/>
                <a:satOff val="12561"/>
                <a:lumOff val="1137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45C990-4397-46C8-A81B-BB5DA25FA801}">
      <dsp:nvSpPr>
        <dsp:cNvPr id="0" name=""/>
        <dsp:cNvSpPr/>
      </dsp:nvSpPr>
      <dsp:spPr>
        <a:xfrm>
          <a:off x="756487" y="0"/>
          <a:ext cx="3148426" cy="3148648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alpha val="50000"/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i="1" kern="1200" dirty="0" err="1">
              <a:latin typeface="Arial" panose="020B0604020202020204" pitchFamily="34" charset="0"/>
              <a:cs typeface="Arial" panose="020B0604020202020204" pitchFamily="34" charset="0"/>
            </a:rPr>
            <a:t>Tự</a:t>
          </a:r>
          <a:r>
            <a:rPr lang="en-US" sz="3600" b="1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i="1" kern="1200" dirty="0" err="1">
              <a:latin typeface="Calibri "/>
              <a:cs typeface="Arial" panose="020B0604020202020204" pitchFamily="34" charset="0"/>
            </a:rPr>
            <a:t>đánh</a:t>
          </a:r>
          <a:r>
            <a:rPr lang="en-US" sz="3600" b="1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600" b="1" i="1" kern="1200" dirty="0" err="1">
              <a:latin typeface="Arial" panose="020B0604020202020204" pitchFamily="34" charset="0"/>
              <a:cs typeface="Arial" panose="020B0604020202020204" pitchFamily="34" charset="0"/>
            </a:rPr>
            <a:t>giá</a:t>
          </a:r>
          <a:endParaRPr lang="en-US" sz="3600" b="1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17563" y="461109"/>
        <a:ext cx="2226274" cy="2226430"/>
      </dsp:txXfrm>
    </dsp:sp>
    <dsp:sp modelId="{862D5DC9-D388-44C3-A5EB-3F09D7E553C3}">
      <dsp:nvSpPr>
        <dsp:cNvPr id="0" name=""/>
        <dsp:cNvSpPr/>
      </dsp:nvSpPr>
      <dsp:spPr>
        <a:xfrm>
          <a:off x="2376959" y="2099973"/>
          <a:ext cx="3148426" cy="3148648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-10763134"/>
                <a:satOff val="5749"/>
                <a:lumOff val="195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alpha val="50000"/>
                <a:hueOff val="-10763134"/>
                <a:satOff val="5749"/>
                <a:lumOff val="195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4">
                <a:alpha val="50000"/>
                <a:hueOff val="-10763134"/>
                <a:satOff val="5749"/>
                <a:lumOff val="195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i="1" kern="1200" dirty="0">
              <a:latin typeface="Calibri "/>
              <a:cs typeface="Arial" panose="020B0604020202020204" pitchFamily="34" charset="0"/>
            </a:rPr>
            <a:t>GV </a:t>
          </a:r>
          <a:r>
            <a:rPr lang="en-US" sz="3600" b="1" i="1" kern="1200" dirty="0" err="1">
              <a:latin typeface="Calibri "/>
              <a:cs typeface="Arial" panose="020B0604020202020204" pitchFamily="34" charset="0"/>
            </a:rPr>
            <a:t>đánh</a:t>
          </a:r>
          <a:r>
            <a:rPr lang="en-US" sz="3600" b="1" i="1" kern="1200" dirty="0">
              <a:latin typeface="Calibri "/>
              <a:cs typeface="Arial" panose="020B0604020202020204" pitchFamily="34" charset="0"/>
            </a:rPr>
            <a:t> </a:t>
          </a:r>
          <a:r>
            <a:rPr lang="en-US" sz="3600" b="1" i="1" kern="1200" dirty="0" err="1">
              <a:latin typeface="Calibri "/>
              <a:cs typeface="Arial" panose="020B0604020202020204" pitchFamily="34" charset="0"/>
            </a:rPr>
            <a:t>giá</a:t>
          </a:r>
          <a:endParaRPr lang="en-US" sz="3600" b="1" i="1" kern="1200" dirty="0">
            <a:latin typeface="Calibri "/>
            <a:cs typeface="Arial" panose="020B0604020202020204" pitchFamily="34" charset="0"/>
          </a:endParaRPr>
        </a:p>
      </dsp:txBody>
      <dsp:txXfrm>
        <a:off x="2838035" y="2561082"/>
        <a:ext cx="2226274" cy="22264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45042-A9D6-4BF0-8DB0-5E56D77CE1BC}" type="datetimeFigureOut">
              <a:rPr lang="vi-VN" smtClean="0"/>
              <a:t>19/08/2024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B5451-AB80-4EBF-90E8-BB1B99BD14C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70076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9477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B5451-AB80-4EBF-90E8-BB1B99BD14CB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957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C0DF573F-F333-4C6A-B323-EDF05B8C6CD1}" type="datetimeFigureOut">
              <a:rPr lang="en-US" smtClean="0"/>
              <a:t>19/08/2024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C4AC704D-567D-44ED-A5D2-EDB9A4E92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349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573F-F333-4C6A-B323-EDF05B8C6CD1}" type="datetimeFigureOut">
              <a:rPr lang="en-US" smtClean="0"/>
              <a:t>19/08/2024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704D-567D-44ED-A5D2-EDB9A4E92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512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0DF573F-F333-4C6A-B323-EDF05B8C6CD1}" type="datetimeFigureOut">
              <a:rPr lang="en-US" smtClean="0"/>
              <a:t>19/08/2024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C4AC704D-567D-44ED-A5D2-EDB9A4E92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495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573F-F333-4C6A-B323-EDF05B8C6CD1}" type="datetimeFigureOut">
              <a:rPr lang="en-US" smtClean="0"/>
              <a:t>19/08/2024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704D-567D-44ED-A5D2-EDB9A4E92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186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573F-F333-4C6A-B323-EDF05B8C6CD1}" type="datetimeFigureOut">
              <a:rPr lang="en-US" smtClean="0"/>
              <a:t>19/08/2024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704D-567D-44ED-A5D2-EDB9A4E92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22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573F-F333-4C6A-B323-EDF05B8C6CD1}" type="datetimeFigureOut">
              <a:rPr lang="en-US" smtClean="0"/>
              <a:t>19/08/2024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704D-567D-44ED-A5D2-EDB9A4E92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51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573F-F333-4C6A-B323-EDF05B8C6CD1}" type="datetimeFigureOut">
              <a:rPr lang="en-US" smtClean="0"/>
              <a:t>19/08/2024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704D-567D-44ED-A5D2-EDB9A4E92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70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573F-F333-4C6A-B323-EDF05B8C6CD1}" type="datetimeFigureOut">
              <a:rPr lang="en-US" smtClean="0"/>
              <a:t>19/08/2024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704D-567D-44ED-A5D2-EDB9A4E92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914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573F-F333-4C6A-B323-EDF05B8C6CD1}" type="datetimeFigureOut">
              <a:rPr lang="en-US" smtClean="0"/>
              <a:t>19/08/2024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704D-567D-44ED-A5D2-EDB9A4E92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011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573F-F333-4C6A-B323-EDF05B8C6CD1}" type="datetimeFigureOut">
              <a:rPr lang="en-US" smtClean="0"/>
              <a:t>19/08/2024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704D-567D-44ED-A5D2-EDB9A4E92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499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573F-F333-4C6A-B323-EDF05B8C6CD1}" type="datetimeFigureOut">
              <a:rPr lang="en-US" smtClean="0"/>
              <a:t>19/08/2024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704D-567D-44ED-A5D2-EDB9A4E92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912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573F-F333-4C6A-B323-EDF05B8C6CD1}" type="datetimeFigureOut">
              <a:rPr lang="en-US" smtClean="0"/>
              <a:t>19/08/2024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704D-567D-44ED-A5D2-EDB9A4E92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9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573F-F333-4C6A-B323-EDF05B8C6CD1}" type="datetimeFigureOut">
              <a:rPr lang="en-US" smtClean="0"/>
              <a:t>19/08/2024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704D-567D-44ED-A5D2-EDB9A4E92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704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573F-F333-4C6A-B323-EDF05B8C6CD1}" type="datetimeFigureOut">
              <a:rPr lang="en-US" smtClean="0"/>
              <a:t>19/08/2024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704D-567D-44ED-A5D2-EDB9A4E92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0464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573F-F333-4C6A-B323-EDF05B8C6CD1}" type="datetimeFigureOut">
              <a:rPr lang="en-US" smtClean="0"/>
              <a:t>19/08/2024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704D-567D-44ED-A5D2-EDB9A4E92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959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0DF573F-F333-4C6A-B323-EDF05B8C6CD1}" type="datetimeFigureOut">
              <a:rPr lang="en-US" smtClean="0"/>
              <a:t>19/08/2024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C4AC704D-567D-44ED-A5D2-EDB9A4E92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13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0DF573F-F333-4C6A-B323-EDF05B8C6CD1}" type="datetimeFigureOut">
              <a:rPr lang="en-US" smtClean="0"/>
              <a:t>19/08/2024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C4AC704D-567D-44ED-A5D2-EDB9A4E92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15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0DF573F-F333-4C6A-B323-EDF05B8C6CD1}" type="datetimeFigureOut">
              <a:rPr lang="en-US" smtClean="0"/>
              <a:t>19/08/2024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C4AC704D-567D-44ED-A5D2-EDB9A4E92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138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573F-F333-4C6A-B323-EDF05B8C6CD1}" type="datetimeFigureOut">
              <a:rPr lang="en-US" smtClean="0"/>
              <a:t>19/08/2024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704D-567D-44ED-A5D2-EDB9A4E92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70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0DF573F-F333-4C6A-B323-EDF05B8C6CD1}" type="datetimeFigureOut">
              <a:rPr lang="en-US" smtClean="0"/>
              <a:t>19/08/2024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C4AC704D-567D-44ED-A5D2-EDB9A4E92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48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573F-F333-4C6A-B323-EDF05B8C6CD1}" type="datetimeFigureOut">
              <a:rPr lang="en-US" smtClean="0"/>
              <a:t>19/08/2024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C704D-567D-44ED-A5D2-EDB9A4E92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60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0DF573F-F333-4C6A-B323-EDF05B8C6CD1}" type="datetimeFigureOut">
              <a:rPr lang="en-US" smtClean="0"/>
              <a:t>19/08/2024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C4AC704D-567D-44ED-A5D2-EDB9A4E92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319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F573F-F333-4C6A-B323-EDF05B8C6CD1}" type="datetimeFigureOut">
              <a:rPr lang="en-US" smtClean="0"/>
              <a:t>19/08/2024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C704D-567D-44ED-A5D2-EDB9A4E92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06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F573F-F333-4C6A-B323-EDF05B8C6CD1}" type="datetimeFigureOut">
              <a:rPr lang="en-US" smtClean="0"/>
              <a:t>19/08/2024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C704D-567D-44ED-A5D2-EDB9A4E92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280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785257" y="466343"/>
            <a:ext cx="8871857" cy="1362113"/>
          </a:xfrm>
        </p:spPr>
        <p:txBody>
          <a:bodyPr>
            <a:norm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</a:rPr>
              <a:t>Tại</a:t>
            </a:r>
            <a:r>
              <a:rPr lang="en-US" sz="3200" b="1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</a:rPr>
              <a:t>sao</a:t>
            </a:r>
            <a:r>
              <a:rPr lang="en-US" sz="3200" b="1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</a:rPr>
              <a:t> con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</a:rPr>
              <a:t>tiêu</a:t>
            </a:r>
            <a:r>
              <a:rPr lang="en-US" sz="3200" b="1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</a:rPr>
              <a:t>hóa</a:t>
            </a:r>
            <a:r>
              <a:rPr lang="en-US" sz="3200" b="1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</a:rPr>
              <a:t>tinh</a:t>
            </a:r>
            <a:r>
              <a:rPr lang="en-US" sz="3200" b="1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</a:rPr>
              <a:t>bột</a:t>
            </a:r>
            <a:r>
              <a:rPr lang="en-US" sz="3200" b="1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</a:rPr>
              <a:t>nhưng</a:t>
            </a:r>
            <a:r>
              <a:rPr lang="en-US" sz="3200" b="1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</a:rPr>
              <a:t>tiêu</a:t>
            </a:r>
            <a:r>
              <a:rPr lang="en-US" sz="3200" b="1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</a:rPr>
              <a:t>hóa</a:t>
            </a:r>
            <a:r>
              <a:rPr lang="en-US" sz="3200" b="1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</a:rPr>
              <a:t>cenllulose</a:t>
            </a:r>
            <a:r>
              <a:rPr lang="en-US" sz="3200" b="1" dirty="0">
                <a:solidFill>
                  <a:srgbClr val="FF0000"/>
                </a:solidFill>
                <a:effectLst/>
                <a:latin typeface="+mn-lt"/>
                <a:ea typeface="Calibri" panose="020F0502020204030204" pitchFamily="34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26" name="Picture 2" descr="Bạn đã biết thế nào là tinh bột tốt?">
            <a:extLst>
              <a:ext uri="{FF2B5EF4-FFF2-40B4-BE49-F238E27FC236}">
                <a16:creationId xmlns:a16="http://schemas.microsoft.com/office/drawing/2014/main" xmlns="" id="{AF20E07D-63D6-181A-E063-9A905E157B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94"/>
          <a:stretch/>
        </p:blipFill>
        <p:spPr bwMode="auto">
          <a:xfrm>
            <a:off x="182950" y="2247392"/>
            <a:ext cx="5727993" cy="33326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0685" y="2247392"/>
            <a:ext cx="5987143" cy="33771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4834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403" y="2385445"/>
            <a:ext cx="3498979" cy="2456442"/>
          </a:xfrm>
        </p:spPr>
        <p:txBody>
          <a:bodyPr/>
          <a:lstStyle/>
          <a:p>
            <a:r>
              <a:rPr lang="en-US" b="1" spc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  <a:cs typeface="Arial" panose="020B0604020202020204" pitchFamily="34" charset="0"/>
              </a:rPr>
              <a:t>CHUẨN BỊ</a:t>
            </a:r>
            <a:endParaRPr lang="en-US" dirty="0">
              <a:latin typeface="Calibri 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876301"/>
            <a:ext cx="8153400" cy="59817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/>
            <a:r>
              <a:rPr lang="en-US" sz="3200" b="1" dirty="0" err="1">
                <a:latin typeface="Calibri "/>
                <a:cs typeface="Arial" panose="020B0604020202020204" pitchFamily="34" charset="0"/>
              </a:rPr>
              <a:t>Dụng</a:t>
            </a:r>
            <a:r>
              <a:rPr lang="en-US" sz="3200" b="1" dirty="0">
                <a:latin typeface="Calibri 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Calibri "/>
                <a:cs typeface="Arial" panose="020B0604020202020204" pitchFamily="34" charset="0"/>
              </a:rPr>
              <a:t>cụ</a:t>
            </a:r>
            <a:r>
              <a:rPr lang="en-US" sz="3200" b="1" dirty="0">
                <a:latin typeface="Calibri "/>
                <a:cs typeface="Arial" panose="020B0604020202020204" pitchFamily="34" charset="0"/>
              </a:rPr>
              <a:t>: </a:t>
            </a:r>
            <a:r>
              <a:rPr lang="en-US" sz="3200" b="1" dirty="0" err="1">
                <a:latin typeface="Calibri "/>
                <a:cs typeface="Arial" panose="020B0604020202020204" pitchFamily="34" charset="0"/>
              </a:rPr>
              <a:t>Ống</a:t>
            </a:r>
            <a:r>
              <a:rPr lang="en-US" sz="3200" b="1" dirty="0">
                <a:latin typeface="Calibri 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Calibri "/>
                <a:cs typeface="Arial" panose="020B0604020202020204" pitchFamily="34" charset="0"/>
              </a:rPr>
              <a:t>nghiệm</a:t>
            </a:r>
            <a:r>
              <a:rPr lang="en-US" sz="3200" b="1" dirty="0">
                <a:latin typeface="Calibri 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Calibri "/>
                <a:cs typeface="Arial" panose="020B0604020202020204" pitchFamily="34" charset="0"/>
              </a:rPr>
              <a:t>ống</a:t>
            </a:r>
            <a:r>
              <a:rPr lang="en-US" sz="3200" b="1" dirty="0">
                <a:latin typeface="Calibri 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Calibri "/>
                <a:cs typeface="Arial" panose="020B0604020202020204" pitchFamily="34" charset="0"/>
              </a:rPr>
              <a:t>nhỏ</a:t>
            </a:r>
            <a:r>
              <a:rPr lang="en-US" sz="3200" b="1" dirty="0">
                <a:latin typeface="Calibri 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Calibri "/>
                <a:cs typeface="Arial" panose="020B0604020202020204" pitchFamily="34" charset="0"/>
              </a:rPr>
              <a:t>giọt</a:t>
            </a:r>
            <a:r>
              <a:rPr lang="en-US" sz="3200" b="1" dirty="0">
                <a:latin typeface="Calibri 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Calibri "/>
                <a:cs typeface="Arial" panose="020B0604020202020204" pitchFamily="34" charset="0"/>
              </a:rPr>
              <a:t>đĩa</a:t>
            </a:r>
            <a:r>
              <a:rPr lang="en-US" sz="3200" b="1" dirty="0">
                <a:latin typeface="Calibri "/>
                <a:cs typeface="Arial" panose="020B0604020202020204" pitchFamily="34" charset="0"/>
              </a:rPr>
              <a:t> petri, dao </a:t>
            </a:r>
            <a:r>
              <a:rPr lang="en-US" sz="3200" b="1" dirty="0" err="1">
                <a:latin typeface="Calibri "/>
                <a:cs typeface="Arial" panose="020B0604020202020204" pitchFamily="34" charset="0"/>
              </a:rPr>
              <a:t>nhỏ</a:t>
            </a:r>
            <a:r>
              <a:rPr lang="en-US" sz="3200" b="1" dirty="0">
                <a:latin typeface="Calibri 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Calibri "/>
                <a:cs typeface="Arial" panose="020B0604020202020204" pitchFamily="34" charset="0"/>
              </a:rPr>
              <a:t>bếp</a:t>
            </a:r>
            <a:r>
              <a:rPr lang="en-US" sz="3200" b="1" dirty="0">
                <a:latin typeface="Calibri 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Calibri "/>
                <a:cs typeface="Arial" panose="020B0604020202020204" pitchFamily="34" charset="0"/>
              </a:rPr>
              <a:t>điện</a:t>
            </a:r>
            <a:r>
              <a:rPr lang="en-US" sz="3200" b="1" dirty="0">
                <a:latin typeface="Calibri 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Calibri "/>
                <a:cs typeface="Arial" panose="020B0604020202020204" pitchFamily="34" charset="0"/>
              </a:rPr>
              <a:t>nồi</a:t>
            </a:r>
            <a:r>
              <a:rPr lang="en-US" sz="3200" b="1" dirty="0">
                <a:latin typeface="Calibri 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Calibri "/>
                <a:cs typeface="Arial" panose="020B0604020202020204" pitchFamily="34" charset="0"/>
              </a:rPr>
              <a:t>nhỏ</a:t>
            </a:r>
            <a:r>
              <a:rPr lang="en-US" sz="3200" b="1" dirty="0">
                <a:latin typeface="Calibri 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Calibri "/>
                <a:cs typeface="Arial" panose="020B0604020202020204" pitchFamily="34" charset="0"/>
              </a:rPr>
              <a:t>cốc</a:t>
            </a:r>
            <a:r>
              <a:rPr lang="en-US" sz="3200" b="1" dirty="0">
                <a:latin typeface="Calibri 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Calibri "/>
                <a:cs typeface="Arial" panose="020B0604020202020204" pitchFamily="34" charset="0"/>
              </a:rPr>
              <a:t>đong</a:t>
            </a:r>
            <a:r>
              <a:rPr lang="en-US" sz="3200" b="1" dirty="0">
                <a:latin typeface="Calibri 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Calibri "/>
                <a:cs typeface="Arial" panose="020B0604020202020204" pitchFamily="34" charset="0"/>
              </a:rPr>
              <a:t>tủ</a:t>
            </a:r>
            <a:r>
              <a:rPr lang="en-US" sz="3200" b="1" dirty="0">
                <a:latin typeface="Calibri 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Calibri "/>
                <a:cs typeface="Arial" panose="020B0604020202020204" pitchFamily="34" charset="0"/>
              </a:rPr>
              <a:t>lạnh</a:t>
            </a:r>
            <a:r>
              <a:rPr lang="en-US" sz="3200" b="1" dirty="0">
                <a:latin typeface="Calibri 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Calibri "/>
                <a:cs typeface="Arial" panose="020B0604020202020204" pitchFamily="34" charset="0"/>
              </a:rPr>
              <a:t>bông</a:t>
            </a:r>
            <a:r>
              <a:rPr lang="en-US" sz="3200" b="1" dirty="0">
                <a:latin typeface="Calibri 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Calibri "/>
                <a:cs typeface="Arial" panose="020B0604020202020204" pitchFamily="34" charset="0"/>
              </a:rPr>
              <a:t>gòn</a:t>
            </a:r>
            <a:r>
              <a:rPr lang="en-US" sz="3200" b="1" dirty="0">
                <a:latin typeface="Calibri 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3200" b="1" dirty="0" err="1">
                <a:latin typeface="Calibri "/>
                <a:cs typeface="Arial" panose="020B0604020202020204" pitchFamily="34" charset="0"/>
              </a:rPr>
              <a:t>Hóa</a:t>
            </a:r>
            <a:r>
              <a:rPr lang="en-US" sz="3200" b="1" dirty="0">
                <a:latin typeface="Calibri 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Calibri "/>
                <a:cs typeface="Arial" panose="020B0604020202020204" pitchFamily="34" charset="0"/>
              </a:rPr>
              <a:t>chất</a:t>
            </a:r>
            <a:r>
              <a:rPr lang="en-US" sz="3200" b="1" dirty="0">
                <a:latin typeface="Calibri "/>
                <a:cs typeface="Arial" panose="020B0604020202020204" pitchFamily="34" charset="0"/>
              </a:rPr>
              <a:t>: </a:t>
            </a:r>
            <a:r>
              <a:rPr lang="en-US" sz="3200" b="1" dirty="0" err="1">
                <a:latin typeface="Calibri "/>
                <a:cs typeface="Arial" panose="020B0604020202020204" pitchFamily="34" charset="0"/>
              </a:rPr>
              <a:t>Các</a:t>
            </a:r>
            <a:r>
              <a:rPr lang="en-US" sz="3200" b="1" dirty="0">
                <a:latin typeface="Calibri "/>
                <a:cs typeface="Arial" panose="020B0604020202020204" pitchFamily="34" charset="0"/>
              </a:rPr>
              <a:t> dung </a:t>
            </a:r>
            <a:r>
              <a:rPr lang="en-US" sz="3200" b="1" dirty="0" err="1">
                <a:latin typeface="Calibri "/>
                <a:cs typeface="Arial" panose="020B0604020202020204" pitchFamily="34" charset="0"/>
              </a:rPr>
              <a:t>dịch</a:t>
            </a:r>
            <a:r>
              <a:rPr lang="en-US" sz="3200" b="1" dirty="0">
                <a:latin typeface="Calibri "/>
                <a:cs typeface="Arial" panose="020B0604020202020204" pitchFamily="34" charset="0"/>
              </a:rPr>
              <a:t> hydrogen peroxide (H</a:t>
            </a:r>
            <a:r>
              <a:rPr lang="en-US" sz="3200" b="1" baseline="-25000" dirty="0">
                <a:latin typeface="Calibri "/>
                <a:cs typeface="Arial" panose="020B0604020202020204" pitchFamily="34" charset="0"/>
              </a:rPr>
              <a:t>2</a:t>
            </a:r>
            <a:r>
              <a:rPr lang="en-US" sz="3200" b="1" dirty="0">
                <a:latin typeface="Calibri "/>
                <a:cs typeface="Arial" panose="020B0604020202020204" pitchFamily="34" charset="0"/>
              </a:rPr>
              <a:t>O</a:t>
            </a:r>
            <a:r>
              <a:rPr lang="en-US" sz="3200" b="1" baseline="-25000" dirty="0">
                <a:latin typeface="Calibri "/>
                <a:cs typeface="Arial" panose="020B0604020202020204" pitchFamily="34" charset="0"/>
              </a:rPr>
              <a:t>2</a:t>
            </a:r>
            <a:r>
              <a:rPr lang="en-US" sz="3200" b="1" dirty="0">
                <a:latin typeface="Calibri "/>
                <a:cs typeface="Arial" panose="020B0604020202020204" pitchFamily="34" charset="0"/>
              </a:rPr>
              <a:t>), sodium hydroxide (NaOH) 10%, hydrochloric acid (HCl) 5%, iodine (I</a:t>
            </a:r>
            <a:r>
              <a:rPr lang="en-US" sz="3200" b="1" baseline="-25000" dirty="0">
                <a:latin typeface="Calibri "/>
                <a:cs typeface="Arial" panose="020B0604020202020204" pitchFamily="34" charset="0"/>
              </a:rPr>
              <a:t>2</a:t>
            </a:r>
            <a:r>
              <a:rPr lang="en-US" sz="3200" b="1" dirty="0">
                <a:latin typeface="Calibri "/>
                <a:cs typeface="Arial" panose="020B0604020202020204" pitchFamily="34" charset="0"/>
              </a:rPr>
              <a:t>) 0,3%, </a:t>
            </a:r>
            <a:r>
              <a:rPr lang="en-US" sz="3200" b="1" dirty="0" err="1">
                <a:latin typeface="Calibri "/>
                <a:cs typeface="Arial" panose="020B0604020202020204" pitchFamily="34" charset="0"/>
              </a:rPr>
              <a:t>nước</a:t>
            </a:r>
            <a:r>
              <a:rPr lang="en-US" sz="3200" b="1" dirty="0">
                <a:latin typeface="Calibri 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Calibri "/>
                <a:cs typeface="Arial" panose="020B0604020202020204" pitchFamily="34" charset="0"/>
              </a:rPr>
              <a:t>bọt</a:t>
            </a:r>
            <a:r>
              <a:rPr lang="en-US" sz="3200" b="1" dirty="0">
                <a:latin typeface="Calibri 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Calibri "/>
                <a:cs typeface="Arial" panose="020B0604020202020204" pitchFamily="34" charset="0"/>
              </a:rPr>
              <a:t>pha</a:t>
            </a:r>
            <a:r>
              <a:rPr lang="en-US" sz="3200" b="1" dirty="0">
                <a:latin typeface="Calibri 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Calibri "/>
                <a:cs typeface="Arial" panose="020B0604020202020204" pitchFamily="34" charset="0"/>
              </a:rPr>
              <a:t>loãng</a:t>
            </a:r>
            <a:r>
              <a:rPr lang="en-US" sz="3200" b="1" dirty="0">
                <a:latin typeface="Calibri 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Calibri "/>
                <a:cs typeface="Arial" panose="020B0604020202020204" pitchFamily="34" charset="0"/>
              </a:rPr>
              <a:t>tinh</a:t>
            </a:r>
            <a:r>
              <a:rPr lang="en-US" sz="3200" b="1" dirty="0">
                <a:latin typeface="Calibri 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Calibri "/>
                <a:cs typeface="Arial" panose="020B0604020202020204" pitchFamily="34" charset="0"/>
              </a:rPr>
              <a:t>bột</a:t>
            </a:r>
            <a:r>
              <a:rPr lang="en-US" sz="3200" b="1" dirty="0">
                <a:latin typeface="Calibri "/>
                <a:cs typeface="Arial" panose="020B0604020202020204" pitchFamily="34" charset="0"/>
              </a:rPr>
              <a:t> 1%, </a:t>
            </a:r>
            <a:r>
              <a:rPr lang="en-US" sz="3200" b="1" dirty="0" err="1">
                <a:latin typeface="Calibri "/>
                <a:cs typeface="Arial" panose="020B0604020202020204" pitchFamily="34" charset="0"/>
              </a:rPr>
              <a:t>nước</a:t>
            </a:r>
            <a:r>
              <a:rPr lang="en-US" sz="3200" b="1" dirty="0">
                <a:latin typeface="Calibri 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Calibri "/>
                <a:cs typeface="Arial" panose="020B0604020202020204" pitchFamily="34" charset="0"/>
              </a:rPr>
              <a:t>cất</a:t>
            </a:r>
            <a:r>
              <a:rPr lang="en-US" sz="3200" b="1" dirty="0">
                <a:latin typeface="Calibri 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3200" b="1" dirty="0" err="1">
                <a:latin typeface="Calibri "/>
                <a:cs typeface="Arial" panose="020B0604020202020204" pitchFamily="34" charset="0"/>
              </a:rPr>
              <a:t>Mẫu</a:t>
            </a:r>
            <a:r>
              <a:rPr lang="en-US" sz="3200" b="1" dirty="0">
                <a:latin typeface="Calibri 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Calibri "/>
                <a:cs typeface="Arial" panose="020B0604020202020204" pitchFamily="34" charset="0"/>
              </a:rPr>
              <a:t>vật</a:t>
            </a:r>
            <a:r>
              <a:rPr lang="en-US" sz="3200" b="1" dirty="0">
                <a:latin typeface="Calibri "/>
                <a:cs typeface="Arial" panose="020B0604020202020204" pitchFamily="34" charset="0"/>
              </a:rPr>
              <a:t>: </a:t>
            </a:r>
            <a:r>
              <a:rPr lang="en-US" sz="3200" b="1" dirty="0" err="1">
                <a:latin typeface="Calibri "/>
                <a:cs typeface="Arial" panose="020B0604020202020204" pitchFamily="34" charset="0"/>
              </a:rPr>
              <a:t>Củ</a:t>
            </a:r>
            <a:r>
              <a:rPr lang="en-US" sz="3200" b="1" dirty="0">
                <a:latin typeface="Calibri 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Calibri "/>
                <a:cs typeface="Arial" panose="020B0604020202020204" pitchFamily="34" charset="0"/>
              </a:rPr>
              <a:t>khoai</a:t>
            </a:r>
            <a:r>
              <a:rPr lang="en-US" sz="3200" b="1" dirty="0">
                <a:latin typeface="Calibri 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Calibri "/>
                <a:cs typeface="Arial" panose="020B0604020202020204" pitchFamily="34" charset="0"/>
              </a:rPr>
              <a:t>tây</a:t>
            </a:r>
            <a:r>
              <a:rPr lang="en-US" sz="3200" b="1" dirty="0">
                <a:latin typeface="Calibri 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Calibri "/>
                <a:cs typeface="Arial" panose="020B0604020202020204" pitchFamily="34" charset="0"/>
              </a:rPr>
              <a:t>hoặc</a:t>
            </a:r>
            <a:r>
              <a:rPr lang="en-US" sz="3200" b="1" dirty="0">
                <a:latin typeface="Calibri 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Calibri "/>
                <a:cs typeface="Arial" panose="020B0604020202020204" pitchFamily="34" charset="0"/>
              </a:rPr>
              <a:t>khoai</a:t>
            </a:r>
            <a:r>
              <a:rPr lang="en-US" sz="3200" b="1" dirty="0">
                <a:latin typeface="Calibri "/>
                <a:cs typeface="Arial" panose="020B0604020202020204" pitchFamily="34" charset="0"/>
              </a:rPr>
              <a:t> lang,…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571500" y="51519"/>
            <a:ext cx="13335000" cy="1216826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000099"/>
                </a:solidFill>
                <a:latin typeface="Calibri "/>
                <a:ea typeface="Calibri" panose="020F0502020204030204" pitchFamily="34" charset="0"/>
              </a:rPr>
              <a:t>3. THIẾT KẾ THÍ NGHIỆM KIỂM CHỨNG GIẢ THUYẾT</a:t>
            </a:r>
            <a:endParaRPr lang="en-US" b="1">
              <a:solidFill>
                <a:srgbClr val="000099"/>
              </a:solidFill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6928263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817" y="2088666"/>
            <a:ext cx="3498979" cy="2456442"/>
          </a:xfrm>
        </p:spPr>
        <p:txBody>
          <a:bodyPr/>
          <a:lstStyle/>
          <a:p>
            <a:r>
              <a:rPr lang="en-US" b="1" spc="0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  <a:cs typeface="Arial" panose="020B0604020202020204" pitchFamily="34" charset="0"/>
              </a:rPr>
              <a:t>THỰC HÀNH THÍ NGHIỆM</a:t>
            </a:r>
            <a:endParaRPr lang="en-US" dirty="0">
              <a:latin typeface="Calibri 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6264425"/>
              </p:ext>
            </p:extLst>
          </p:nvPr>
        </p:nvGraphicFramePr>
        <p:xfrm>
          <a:off x="4175168" y="1216270"/>
          <a:ext cx="7744690" cy="5442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0737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C360A8-0EF0-4621-A8C6-C98538C2FD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95C360A8-0EF0-4621-A8C6-C98538C2FD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95C360A8-0EF0-4621-A8C6-C98538C2FD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95C360A8-0EF0-4621-A8C6-C98538C2FD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graphicEl>
                                              <a:dgm id="{95C360A8-0EF0-4621-A8C6-C98538C2FD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CA1644-0E0A-483F-99DA-168A3DAFC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88CA1644-0E0A-483F-99DA-168A3DAFC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88CA1644-0E0A-483F-99DA-168A3DAFC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graphicEl>
                                              <a:dgm id="{88CA1644-0E0A-483F-99DA-168A3DAFC4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graphicEl>
                                              <a:dgm id="{88CA1644-0E0A-483F-99DA-168A3DAFC4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8A41F5-8023-4FB3-89ED-D2C51F2AC1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9D8A41F5-8023-4FB3-89ED-D2C51F2AC1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graphicEl>
                                              <a:dgm id="{9D8A41F5-8023-4FB3-89ED-D2C51F2AC1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9D8A41F5-8023-4FB3-89ED-D2C51F2AC1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9D8A41F5-8023-4FB3-89ED-D2C51F2AC1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TN1.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KIỂM TRA HOẠT TÍNH THỦY PHÂN TINH BỘT CỦA AMYLASE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0761972"/>
              </p:ext>
            </p:extLst>
          </p:nvPr>
        </p:nvGraphicFramePr>
        <p:xfrm>
          <a:off x="-1575620" y="2934717"/>
          <a:ext cx="9707247" cy="3421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5684187" y="5720514"/>
            <a:ext cx="6442165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Ống</a:t>
            </a:r>
            <a:r>
              <a:rPr lang="en-US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1: Cho </a:t>
            </a:r>
            <a:r>
              <a:rPr lang="en-US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thêm</a:t>
            </a:r>
            <a:r>
              <a:rPr lang="en-US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 mL </a:t>
            </a:r>
            <a:r>
              <a:rPr lang="en-US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cất</a:t>
            </a:r>
            <a:endParaRPr lang="en-US" sz="24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Ống</a:t>
            </a:r>
            <a:r>
              <a:rPr lang="en-US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2: Cho </a:t>
            </a:r>
            <a:r>
              <a:rPr lang="en-US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thêm</a:t>
            </a:r>
            <a:r>
              <a:rPr lang="en-US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 mL </a:t>
            </a:r>
            <a:r>
              <a:rPr lang="en-US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bọt</a:t>
            </a:r>
            <a:r>
              <a:rPr lang="en-US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pha</a:t>
            </a:r>
            <a:r>
              <a:rPr lang="en-US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loãng</a:t>
            </a:r>
            <a:endParaRPr lang="en-US" sz="24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urved Connector 6"/>
          <p:cNvCxnSpPr/>
          <p:nvPr/>
        </p:nvCxnSpPr>
        <p:spPr>
          <a:xfrm>
            <a:off x="4390293" y="5023854"/>
            <a:ext cx="1237622" cy="1134460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5591195"/>
              </p:ext>
            </p:extLst>
          </p:nvPr>
        </p:nvGraphicFramePr>
        <p:xfrm>
          <a:off x="4553578" y="1404203"/>
          <a:ext cx="9600081" cy="3421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0878992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EDC6635-4D1E-4F15-A645-FE21245001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graphicEl>
                                              <a:dgm id="{1EDC6635-4D1E-4F15-A645-FE21245001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1EDC6635-4D1E-4F15-A645-FE21245001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1EDC6635-4D1E-4F15-A645-FE21245001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graphicEl>
                                              <a:dgm id="{1EDC6635-4D1E-4F15-A645-FE21245001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07A009-E97F-4F24-99D3-101C78679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graphicEl>
                                              <a:dgm id="{E007A009-E97F-4F24-99D3-101C78679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E007A009-E97F-4F24-99D3-101C78679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E007A009-E97F-4F24-99D3-101C78679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graphicEl>
                                              <a:dgm id="{E007A009-E97F-4F24-99D3-101C786794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627B53F-D0A3-4439-9BA1-CFCB9B092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graphicEl>
                                              <a:dgm id="{0627B53F-D0A3-4439-9BA1-CFCB9B092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graphicEl>
                                              <a:dgm id="{0627B53F-D0A3-4439-9BA1-CFCB9B092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0627B53F-D0A3-4439-9BA1-CFCB9B092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graphicEl>
                                              <a:dgm id="{0627B53F-D0A3-4439-9BA1-CFCB9B092E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29D5134-E398-45E1-9A5A-6D4B429755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graphicEl>
                                              <a:dgm id="{229D5134-E398-45E1-9A5A-6D4B429755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graphicEl>
                                              <a:dgm id="{229D5134-E398-45E1-9A5A-6D4B429755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graphicEl>
                                              <a:dgm id="{229D5134-E398-45E1-9A5A-6D4B429755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graphicEl>
                                              <a:dgm id="{229D5134-E398-45E1-9A5A-6D4B429755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84C59E5-C37F-412E-8EC6-5D33ED4E88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graphicEl>
                                              <a:dgm id="{784C59E5-C37F-412E-8EC6-5D33ED4E88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graphicEl>
                                              <a:dgm id="{784C59E5-C37F-412E-8EC6-5D33ED4E88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graphicEl>
                                              <a:dgm id="{784C59E5-C37F-412E-8EC6-5D33ED4E88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graphicEl>
                                              <a:dgm id="{784C59E5-C37F-412E-8EC6-5D33ED4E88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EDC6635-4D1E-4F15-A645-FE21245001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graphicEl>
                                              <a:dgm id="{1EDC6635-4D1E-4F15-A645-FE21245001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graphicEl>
                                              <a:dgm id="{1EDC6635-4D1E-4F15-A645-FE21245001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graphicEl>
                                              <a:dgm id="{1EDC6635-4D1E-4F15-A645-FE21245001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>
                                            <p:graphicEl>
                                              <a:dgm id="{1EDC6635-4D1E-4F15-A645-FE21245001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007A009-E97F-4F24-99D3-101C78679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graphicEl>
                                              <a:dgm id="{E007A009-E97F-4F24-99D3-101C78679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graphicEl>
                                              <a:dgm id="{E007A009-E97F-4F24-99D3-101C78679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graphicEl>
                                              <a:dgm id="{E007A009-E97F-4F24-99D3-101C78679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>
                                            <p:graphicEl>
                                              <a:dgm id="{E007A009-E97F-4F24-99D3-101C786794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27B53F-D0A3-4439-9BA1-CFCB9B092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>
                                            <p:graphicEl>
                                              <a:dgm id="{0627B53F-D0A3-4439-9BA1-CFCB9B092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graphicEl>
                                              <a:dgm id="{0627B53F-D0A3-4439-9BA1-CFCB9B092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graphicEl>
                                              <a:dgm id="{0627B53F-D0A3-4439-9BA1-CFCB9B092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>
                                            <p:graphicEl>
                                              <a:dgm id="{0627B53F-D0A3-4439-9BA1-CFCB9B092E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29D5134-E398-45E1-9A5A-6D4B429755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>
                                            <p:graphicEl>
                                              <a:dgm id="{229D5134-E398-45E1-9A5A-6D4B429755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>
                                            <p:graphicEl>
                                              <a:dgm id="{229D5134-E398-45E1-9A5A-6D4B429755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graphicEl>
                                              <a:dgm id="{229D5134-E398-45E1-9A5A-6D4B429755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">
                                            <p:graphicEl>
                                              <a:dgm id="{229D5134-E398-45E1-9A5A-6D4B429755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84C59E5-C37F-412E-8EC6-5D33ED4E88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>
                                            <p:graphicEl>
                                              <a:dgm id="{784C59E5-C37F-412E-8EC6-5D33ED4E88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>
                                            <p:graphicEl>
                                              <a:dgm id="{784C59E5-C37F-412E-8EC6-5D33ED4E88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graphicEl>
                                              <a:dgm id="{784C59E5-C37F-412E-8EC6-5D33ED4E88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">
                                            <p:graphicEl>
                                              <a:dgm id="{784C59E5-C37F-412E-8EC6-5D33ED4E88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  <p:bldP spid="4" grpId="0" animBg="1"/>
      <p:bldGraphic spid="8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TN1.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KIỂM TRA HOẠT TÍNH THỦY PHÂN TINH BỘT CỦA AMYLASE 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xmlns="" id="{44163902-79FE-BCBD-424B-F5DE248104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9189877"/>
              </p:ext>
            </p:extLst>
          </p:nvPr>
        </p:nvGraphicFramePr>
        <p:xfrm>
          <a:off x="838200" y="1825624"/>
          <a:ext cx="10515596" cy="483762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02228">
                  <a:extLst>
                    <a:ext uri="{9D8B030D-6E8A-4147-A177-3AD203B41FA5}">
                      <a16:colId xmlns:a16="http://schemas.microsoft.com/office/drawing/2014/main" xmlns="" val="2899399122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xmlns="" val="1909322910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xmlns="" val="1054425489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xmlns="" val="2748869891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xmlns="" val="2975062811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xmlns="" val="1500437085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xmlns="" val="2559604595"/>
                    </a:ext>
                  </a:extLst>
                </a:gridCol>
              </a:tblGrid>
              <a:tr h="2904754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PHIẾU </a:t>
                      </a:r>
                      <a:r>
                        <a:rPr lang="en-US" sz="2800" b="1" dirty="0">
                          <a:solidFill>
                            <a:sysClr val="windowText" lastClr="000000"/>
                          </a:solidFill>
                          <a:effectLst/>
                        </a:rPr>
                        <a:t>HỌC</a:t>
                      </a:r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 TẬP SỐ 3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R="381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 err="1">
                          <a:solidFill>
                            <a:sysClr val="windowText" lastClr="000000"/>
                          </a:solidFill>
                          <a:effectLst/>
                        </a:rPr>
                        <a:t>Kết</a:t>
                      </a:r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ysClr val="windowText" lastClr="000000"/>
                          </a:solidFill>
                          <a:effectLst/>
                        </a:rPr>
                        <a:t>quả</a:t>
                      </a:r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ysClr val="windowText" lastClr="000000"/>
                          </a:solidFill>
                          <a:effectLst/>
                        </a:rPr>
                        <a:t>thực</a:t>
                      </a:r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ysClr val="windowText" lastClr="000000"/>
                          </a:solidFill>
                          <a:effectLst/>
                        </a:rPr>
                        <a:t>hiện</a:t>
                      </a:r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ysClr val="windowText" lastClr="000000"/>
                          </a:solidFill>
                          <a:effectLst/>
                        </a:rPr>
                        <a:t>nghiên</a:t>
                      </a:r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ysClr val="windowText" lastClr="000000"/>
                          </a:solidFill>
                          <a:effectLst/>
                        </a:rPr>
                        <a:t>cứu</a:t>
                      </a:r>
                      <a:endParaRPr lang="en-US" sz="180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R="254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24125" algn="l"/>
                          <a:tab pos="5594985" algn="l"/>
                        </a:tabLst>
                      </a:pP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effectLst/>
                        </a:rPr>
                        <a:t>- </a:t>
                      </a:r>
                      <a:r>
                        <a:rPr lang="en-US" sz="2400" b="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Lớp</a:t>
                      </a:r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:……………….  </a:t>
                      </a:r>
                      <a:r>
                        <a:rPr lang="en-US" sz="2400" b="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Nhóm</a:t>
                      </a:r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thực</a:t>
                      </a:r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hiện</a:t>
                      </a:r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:…………………………………..	</a:t>
                      </a:r>
                      <a:endParaRPr lang="en-US" sz="1800" b="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R="254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594985" algn="l"/>
                        </a:tabLst>
                      </a:pPr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- </a:t>
                      </a:r>
                      <a:r>
                        <a:rPr lang="en-US" sz="2400" b="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Họ</a:t>
                      </a:r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và</a:t>
                      </a:r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tên</a:t>
                      </a:r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thành</a:t>
                      </a:r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viên</a:t>
                      </a:r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:………………………………………………………………………………	</a:t>
                      </a:r>
                      <a:endParaRPr lang="en-US" sz="1800" b="0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- </a:t>
                      </a:r>
                      <a:r>
                        <a:rPr lang="en-US" sz="2400" b="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Nội</a:t>
                      </a:r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 dung </a:t>
                      </a:r>
                      <a:r>
                        <a:rPr lang="en-US" sz="2400" b="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nghiên</a:t>
                      </a:r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cứu</a:t>
                      </a:r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effectLst/>
                        </a:rPr>
                        <a:t>:</a:t>
                      </a:r>
                      <a:r>
                        <a:rPr lang="en-US" sz="2400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TN </a:t>
                      </a:r>
                      <a:r>
                        <a:rPr lang="en-US" sz="2400" b="1" dirty="0" err="1">
                          <a:solidFill>
                            <a:sysClr val="windowText" lastClr="000000"/>
                          </a:solidFill>
                          <a:effectLst/>
                        </a:rPr>
                        <a:t>kiểm</a:t>
                      </a:r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ysClr val="windowText" lastClr="000000"/>
                          </a:solidFill>
                          <a:effectLst/>
                        </a:rPr>
                        <a:t>tra</a:t>
                      </a:r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ysClr val="windowText" lastClr="000000"/>
                          </a:solidFill>
                          <a:effectLst/>
                        </a:rPr>
                        <a:t>hoạt</a:t>
                      </a:r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ysClr val="windowText" lastClr="000000"/>
                          </a:solidFill>
                          <a:effectLst/>
                        </a:rPr>
                        <a:t>tính</a:t>
                      </a:r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ysClr val="windowText" lastClr="000000"/>
                          </a:solidFill>
                          <a:effectLst/>
                        </a:rPr>
                        <a:t>thủy</a:t>
                      </a:r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ysClr val="windowText" lastClr="000000"/>
                          </a:solidFill>
                          <a:effectLst/>
                        </a:rPr>
                        <a:t>phân</a:t>
                      </a:r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ysClr val="windowText" lastClr="000000"/>
                          </a:solidFill>
                          <a:effectLst/>
                        </a:rPr>
                        <a:t>tinh</a:t>
                      </a:r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ysClr val="windowText" lastClr="000000"/>
                          </a:solidFill>
                          <a:effectLst/>
                        </a:rPr>
                        <a:t>bột</a:t>
                      </a:r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ysClr val="windowText" lastClr="000000"/>
                          </a:solidFill>
                          <a:effectLst/>
                        </a:rPr>
                        <a:t>của</a:t>
                      </a:r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 amylase</a:t>
                      </a:r>
                      <a:endParaRPr lang="en-US" sz="2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08318459"/>
                  </a:ext>
                </a:extLst>
              </a:tr>
              <a:tr h="915434">
                <a:tc>
                  <a:txBody>
                    <a:bodyPr/>
                    <a:lstStyle/>
                    <a:p>
                      <a:pPr marR="25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Dung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dịch</a:t>
                      </a:r>
                      <a:endParaRPr lang="en-US" sz="2400" dirty="0">
                        <a:effectLst/>
                        <a:highlight>
                          <a:srgbClr val="D9D9D9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R="25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Tinh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bột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+ 3 mL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nước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cất</a:t>
                      </a:r>
                      <a:endParaRPr lang="en-US" sz="2400" dirty="0">
                        <a:effectLst/>
                        <a:highlight>
                          <a:srgbClr val="D9D9D9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R="25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Tinh bột + 3mL nước bọt</a:t>
                      </a:r>
                      <a:endParaRPr lang="en-US" sz="2400">
                        <a:effectLst/>
                        <a:highlight>
                          <a:srgbClr val="D9D9D9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32876299"/>
                  </a:ext>
                </a:extLst>
              </a:tr>
              <a:tr h="560871">
                <a:tc rowSpan="2">
                  <a:txBody>
                    <a:bodyPr/>
                    <a:lstStyle/>
                    <a:p>
                      <a:pPr marR="381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Kết quả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Lần 1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Lần 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Lần 3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Lần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Lần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Lần 3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11722315"/>
                  </a:ext>
                </a:extLst>
              </a:tr>
              <a:tr h="4473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301989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45264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5243" y="187905"/>
            <a:ext cx="10686757" cy="1080938"/>
          </a:xfrm>
        </p:spPr>
        <p:txBody>
          <a:bodyPr>
            <a:no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TN2.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PHÂN TÍCH ẢNH HƯỞNG CỦA ĐỘ PH ĐẾN HOẠT TÍNH CỦA ENZYME AMYLASE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8019992"/>
              </p:ext>
            </p:extLst>
          </p:nvPr>
        </p:nvGraphicFramePr>
        <p:xfrm>
          <a:off x="1505243" y="2534374"/>
          <a:ext cx="10523471" cy="1568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3716256" y="5233390"/>
            <a:ext cx="8312457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i="1" dirty="0" err="1">
                <a:ea typeface="Calibri" panose="020F0502020204030204" pitchFamily="34" charset="0"/>
                <a:cs typeface="Arial" panose="020B0604020202020204" pitchFamily="34" charset="0"/>
              </a:rPr>
              <a:t>Ống</a:t>
            </a:r>
            <a:r>
              <a:rPr lang="en-US" sz="2400" i="1" dirty="0">
                <a:ea typeface="Calibri" panose="020F0502020204030204" pitchFamily="34" charset="0"/>
                <a:cs typeface="Arial" panose="020B0604020202020204" pitchFamily="34" charset="0"/>
              </a:rPr>
              <a:t> 1: </a:t>
            </a:r>
            <a:r>
              <a:rPr lang="en-US" sz="2400" i="1" dirty="0" err="1">
                <a:ea typeface="Calibri" panose="020F0502020204030204" pitchFamily="34" charset="0"/>
                <a:cs typeface="Arial" panose="020B0604020202020204" pitchFamily="34" charset="0"/>
              </a:rPr>
              <a:t>thêm</a:t>
            </a:r>
            <a:r>
              <a:rPr lang="en-US" sz="2400" i="1" dirty="0">
                <a:ea typeface="Calibri" panose="020F0502020204030204" pitchFamily="34" charset="0"/>
                <a:cs typeface="Arial" panose="020B0604020202020204" pitchFamily="34" charset="0"/>
              </a:rPr>
              <a:t> 2 mL </a:t>
            </a:r>
            <a:r>
              <a:rPr lang="en-US" sz="2400" i="1" dirty="0" err="1"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2400" i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a typeface="Calibri" panose="020F0502020204030204" pitchFamily="34" charset="0"/>
                <a:cs typeface="Arial" panose="020B0604020202020204" pitchFamily="34" charset="0"/>
              </a:rPr>
              <a:t>cất</a:t>
            </a:r>
            <a:endParaRPr lang="en-US" sz="2400" i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i="1" dirty="0" err="1">
                <a:ea typeface="Calibri" panose="020F0502020204030204" pitchFamily="34" charset="0"/>
                <a:cs typeface="Arial" panose="020B0604020202020204" pitchFamily="34" charset="0"/>
              </a:rPr>
              <a:t>Ống</a:t>
            </a:r>
            <a:r>
              <a:rPr lang="en-US" sz="2400" i="1" dirty="0">
                <a:ea typeface="Calibri" panose="020F0502020204030204" pitchFamily="34" charset="0"/>
                <a:cs typeface="Arial" panose="020B0604020202020204" pitchFamily="34" charset="0"/>
              </a:rPr>
              <a:t> 2: </a:t>
            </a:r>
            <a:r>
              <a:rPr lang="en-US" sz="2400" i="1" dirty="0" err="1">
                <a:ea typeface="Calibri" panose="020F0502020204030204" pitchFamily="34" charset="0"/>
                <a:cs typeface="Arial" panose="020B0604020202020204" pitchFamily="34" charset="0"/>
              </a:rPr>
              <a:t>thêm</a:t>
            </a:r>
            <a:r>
              <a:rPr lang="en-US" sz="2400" i="1" dirty="0">
                <a:ea typeface="Calibri" panose="020F0502020204030204" pitchFamily="34" charset="0"/>
                <a:cs typeface="Arial" panose="020B0604020202020204" pitchFamily="34" charset="0"/>
              </a:rPr>
              <a:t> 2 mL </a:t>
            </a:r>
            <a:r>
              <a:rPr lang="en-US" sz="2400" i="1" dirty="0" err="1"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2400" i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a typeface="Calibri" panose="020F0502020204030204" pitchFamily="34" charset="0"/>
                <a:cs typeface="Arial" panose="020B0604020202020204" pitchFamily="34" charset="0"/>
              </a:rPr>
              <a:t>bọt</a:t>
            </a:r>
            <a:r>
              <a:rPr lang="en-US" sz="2400" i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a typeface="Calibri" panose="020F0502020204030204" pitchFamily="34" charset="0"/>
                <a:cs typeface="Arial" panose="020B0604020202020204" pitchFamily="34" charset="0"/>
              </a:rPr>
              <a:t>pha</a:t>
            </a:r>
            <a:r>
              <a:rPr lang="en-US" sz="2400" i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a typeface="Calibri" panose="020F0502020204030204" pitchFamily="34" charset="0"/>
                <a:cs typeface="Arial" panose="020B0604020202020204" pitchFamily="34" charset="0"/>
              </a:rPr>
              <a:t>loãng</a:t>
            </a:r>
            <a:endParaRPr lang="en-US" sz="2400" i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i="1" dirty="0" err="1">
                <a:ea typeface="Calibri" panose="020F0502020204030204" pitchFamily="34" charset="0"/>
                <a:cs typeface="Arial" panose="020B0604020202020204" pitchFamily="34" charset="0"/>
              </a:rPr>
              <a:t>Ống</a:t>
            </a:r>
            <a:r>
              <a:rPr lang="en-US" sz="2400" i="1" dirty="0">
                <a:ea typeface="Calibri" panose="020F0502020204030204" pitchFamily="34" charset="0"/>
                <a:cs typeface="Arial" panose="020B0604020202020204" pitchFamily="34" charset="0"/>
              </a:rPr>
              <a:t> 3: </a:t>
            </a:r>
            <a:r>
              <a:rPr lang="en-US" sz="2400" i="1" dirty="0" err="1">
                <a:ea typeface="Calibri" panose="020F0502020204030204" pitchFamily="34" charset="0"/>
                <a:cs typeface="Arial" panose="020B0604020202020204" pitchFamily="34" charset="0"/>
              </a:rPr>
              <a:t>thêm</a:t>
            </a:r>
            <a:r>
              <a:rPr lang="en-US" sz="2400" i="1" dirty="0">
                <a:ea typeface="Calibri" panose="020F0502020204030204" pitchFamily="34" charset="0"/>
                <a:cs typeface="Arial" panose="020B0604020202020204" pitchFamily="34" charset="0"/>
              </a:rPr>
              <a:t> 2 mL </a:t>
            </a:r>
            <a:r>
              <a:rPr lang="en-US" sz="2400" i="1" dirty="0" err="1"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2400" i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a typeface="Calibri" panose="020F0502020204030204" pitchFamily="34" charset="0"/>
                <a:cs typeface="Arial" panose="020B0604020202020204" pitchFamily="34" charset="0"/>
              </a:rPr>
              <a:t>bọt</a:t>
            </a:r>
            <a:r>
              <a:rPr lang="en-US" sz="2400" i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a typeface="Calibri" panose="020F0502020204030204" pitchFamily="34" charset="0"/>
                <a:cs typeface="Arial" panose="020B0604020202020204" pitchFamily="34" charset="0"/>
              </a:rPr>
              <a:t>pha</a:t>
            </a:r>
            <a:r>
              <a:rPr lang="en-US" sz="2400" i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a typeface="Calibri" panose="020F0502020204030204" pitchFamily="34" charset="0"/>
                <a:cs typeface="Arial" panose="020B0604020202020204" pitchFamily="34" charset="0"/>
              </a:rPr>
              <a:t>loãng</a:t>
            </a:r>
            <a:r>
              <a:rPr lang="en-US" sz="2400" i="1" dirty="0">
                <a:ea typeface="Calibri" panose="020F0502020204030204" pitchFamily="34" charset="0"/>
                <a:cs typeface="Arial" panose="020B0604020202020204" pitchFamily="34" charset="0"/>
              </a:rPr>
              <a:t> + 3 – 4 </a:t>
            </a:r>
            <a:r>
              <a:rPr lang="en-US" sz="2400" i="1" dirty="0" err="1">
                <a:ea typeface="Calibri" panose="020F0502020204030204" pitchFamily="34" charset="0"/>
                <a:cs typeface="Arial" panose="020B0604020202020204" pitchFamily="34" charset="0"/>
              </a:rPr>
              <a:t>giọt</a:t>
            </a:r>
            <a:r>
              <a:rPr lang="en-US" sz="2400" i="1" dirty="0">
                <a:ea typeface="Calibri" panose="020F0502020204030204" pitchFamily="34" charset="0"/>
                <a:cs typeface="Arial" panose="020B0604020202020204" pitchFamily="34" charset="0"/>
              </a:rPr>
              <a:t> acid HCl 5%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i="1" dirty="0" err="1">
                <a:ea typeface="Calibri" panose="020F0502020204030204" pitchFamily="34" charset="0"/>
                <a:cs typeface="Arial" panose="020B0604020202020204" pitchFamily="34" charset="0"/>
              </a:rPr>
              <a:t>Ống</a:t>
            </a:r>
            <a:r>
              <a:rPr lang="en-US" sz="2400" i="1" dirty="0">
                <a:ea typeface="Calibri" panose="020F0502020204030204" pitchFamily="34" charset="0"/>
                <a:cs typeface="Arial" panose="020B0604020202020204" pitchFamily="34" charset="0"/>
              </a:rPr>
              <a:t> 4: </a:t>
            </a:r>
            <a:r>
              <a:rPr lang="en-US" sz="2400" i="1" dirty="0" err="1">
                <a:ea typeface="Calibri" panose="020F0502020204030204" pitchFamily="34" charset="0"/>
                <a:cs typeface="Arial" panose="020B0604020202020204" pitchFamily="34" charset="0"/>
              </a:rPr>
              <a:t>thêm</a:t>
            </a:r>
            <a:r>
              <a:rPr lang="en-US" sz="2400" i="1" dirty="0">
                <a:ea typeface="Calibri" panose="020F0502020204030204" pitchFamily="34" charset="0"/>
                <a:cs typeface="Arial" panose="020B0604020202020204" pitchFamily="34" charset="0"/>
              </a:rPr>
              <a:t> 2 mL </a:t>
            </a:r>
            <a:r>
              <a:rPr lang="en-US" sz="2400" i="1" dirty="0" err="1"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2400" i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a typeface="Calibri" panose="020F0502020204030204" pitchFamily="34" charset="0"/>
                <a:cs typeface="Arial" panose="020B0604020202020204" pitchFamily="34" charset="0"/>
              </a:rPr>
              <a:t>bọt</a:t>
            </a:r>
            <a:r>
              <a:rPr lang="en-US" sz="2400" i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a typeface="Calibri" panose="020F0502020204030204" pitchFamily="34" charset="0"/>
                <a:cs typeface="Arial" panose="020B0604020202020204" pitchFamily="34" charset="0"/>
              </a:rPr>
              <a:t>pha</a:t>
            </a:r>
            <a:r>
              <a:rPr lang="en-US" sz="2400" i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a typeface="Calibri" panose="020F0502020204030204" pitchFamily="34" charset="0"/>
                <a:cs typeface="Arial" panose="020B0604020202020204" pitchFamily="34" charset="0"/>
              </a:rPr>
              <a:t>loãng</a:t>
            </a:r>
            <a:r>
              <a:rPr lang="en-US" sz="2400" i="1" dirty="0">
                <a:ea typeface="Calibri" panose="020F0502020204030204" pitchFamily="34" charset="0"/>
                <a:cs typeface="Arial" panose="020B0604020202020204" pitchFamily="34" charset="0"/>
              </a:rPr>
              <a:t> + 3 – 4 </a:t>
            </a:r>
            <a:r>
              <a:rPr lang="en-US" sz="2400" i="1" dirty="0" err="1">
                <a:ea typeface="Calibri" panose="020F0502020204030204" pitchFamily="34" charset="0"/>
                <a:cs typeface="Arial" panose="020B0604020202020204" pitchFamily="34" charset="0"/>
              </a:rPr>
              <a:t>giọt</a:t>
            </a:r>
            <a:r>
              <a:rPr lang="en-US" sz="2400" i="1" dirty="0">
                <a:ea typeface="Calibri" panose="020F0502020204030204" pitchFamily="34" charset="0"/>
                <a:cs typeface="Arial" panose="020B0604020202020204" pitchFamily="34" charset="0"/>
              </a:rPr>
              <a:t> NaOH 1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0%</a:t>
            </a:r>
          </a:p>
        </p:txBody>
      </p:sp>
      <p:cxnSp>
        <p:nvCxnSpPr>
          <p:cNvPr id="8" name="Curved Connector 7"/>
          <p:cNvCxnSpPr/>
          <p:nvPr/>
        </p:nvCxnSpPr>
        <p:spPr>
          <a:xfrm rot="10800000" flipV="1">
            <a:off x="4793406" y="4764483"/>
            <a:ext cx="788197" cy="525179"/>
          </a:xfrm>
          <a:prstGeom prst="curved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8151164" y="3036815"/>
            <a:ext cx="156873" cy="156873"/>
          </a:xfrm>
          <a:prstGeom prst="ellipse">
            <a:avLst/>
          </a:prstGeom>
          <a:solidFill>
            <a:srgbClr val="00B05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9" name="Group 8"/>
          <p:cNvGrpSpPr/>
          <p:nvPr/>
        </p:nvGrpSpPr>
        <p:grpSpPr>
          <a:xfrm>
            <a:off x="4456589" y="1387334"/>
            <a:ext cx="6922530" cy="2355413"/>
            <a:chOff x="2122882" y="-884646"/>
            <a:chExt cx="6922530" cy="2355413"/>
          </a:xfrm>
        </p:grpSpPr>
        <p:sp>
          <p:nvSpPr>
            <p:cNvPr id="10" name="Rectangle 9"/>
            <p:cNvSpPr/>
            <p:nvPr/>
          </p:nvSpPr>
          <p:spPr>
            <a:xfrm>
              <a:off x="2122882" y="843272"/>
              <a:ext cx="3278821" cy="62749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TextBox 10"/>
            <p:cNvSpPr txBox="1"/>
            <p:nvPr/>
          </p:nvSpPr>
          <p:spPr>
            <a:xfrm>
              <a:off x="5413471" y="-884646"/>
              <a:ext cx="3631941" cy="6274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4" tIns="156464" rIns="156464" bIns="156464" numCol="1" spcCol="1270" anchor="t" anchorCtr="0">
              <a:noAutofit/>
            </a:bodyPr>
            <a:lstStyle/>
            <a:p>
              <a:pPr lvl="0"/>
              <a:r>
                <a:rPr lang="en-US" sz="2800" b="1" i="1">
                  <a:solidFill>
                    <a:srgbClr val="009900"/>
                  </a:solidFill>
                  <a:cs typeface="Arial" panose="020B0604020202020204" pitchFamily="34" charset="0"/>
                </a:rPr>
                <a:t>Sau 10 – 15 phút, nhỏ 2 – 3 giọt iodine 0,3% vào mỗi ống nghiệm</a:t>
              </a:r>
            </a:p>
          </p:txBody>
        </p:sp>
      </p:grpSp>
      <p:sp>
        <p:nvSpPr>
          <p:cNvPr id="12" name="Oval 11"/>
          <p:cNvSpPr/>
          <p:nvPr/>
        </p:nvSpPr>
        <p:spPr>
          <a:xfrm>
            <a:off x="10529883" y="3049637"/>
            <a:ext cx="156873" cy="156873"/>
          </a:xfrm>
          <a:prstGeom prst="ellipse">
            <a:avLst/>
          </a:prstGeom>
          <a:solidFill>
            <a:srgbClr val="CC0099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TextBox 12"/>
          <p:cNvSpPr txBox="1"/>
          <p:nvPr/>
        </p:nvSpPr>
        <p:spPr>
          <a:xfrm>
            <a:off x="9047345" y="3341064"/>
            <a:ext cx="3278821" cy="62749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464" tIns="156464" rIns="156464" bIns="156464" numCol="1" spcCol="1270" anchor="t" anchorCtr="0">
            <a:noAutofit/>
          </a:bodyPr>
          <a:lstStyle/>
          <a:p>
            <a:pPr lvl="0"/>
            <a:r>
              <a:rPr lang="en-US" sz="2800" b="1" i="1">
                <a:solidFill>
                  <a:srgbClr val="CC0099"/>
                </a:solidFill>
                <a:cs typeface="Arial" panose="020B0604020202020204" pitchFamily="34" charset="0"/>
              </a:rPr>
              <a:t>Quan sát sự đổi màu của mỗi ống nghiệm</a:t>
            </a:r>
            <a:endParaRPr lang="en-US" sz="2800" b="1" i="1" dirty="0">
              <a:solidFill>
                <a:srgbClr val="CC0099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77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F84E46-7660-47DF-93B9-8C31D3816E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F3F84E46-7660-47DF-93B9-8C31D3816E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6EC2D9C-09B4-498A-A04A-599137135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06EC2D9C-09B4-498A-A04A-5991371356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F4B33BD-6A2F-42CA-99AF-11D0320CFA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7F4B33BD-6A2F-42CA-99AF-11D0320CFA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F8CA97-B61E-41EC-863F-64A839A76D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30F8CA97-B61E-41EC-863F-64A839A76D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94AD36-6F20-4F52-906F-9993D363C2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1394AD36-6F20-4F52-906F-9993D363C2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P spid="5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5243" y="187905"/>
            <a:ext cx="10686757" cy="1080938"/>
          </a:xfrm>
        </p:spPr>
        <p:txBody>
          <a:bodyPr>
            <a:no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TN2.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PHÂN TÍCH ẢNH HƯỞNG CỦA ĐỘ PH ĐẾN HOẠT TÍNH CỦA ENZYME AMYLASE</a:t>
            </a: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xmlns="" id="{6504ABF2-E00C-73B5-2310-B58974F412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5207198"/>
              </p:ext>
            </p:extLst>
          </p:nvPr>
        </p:nvGraphicFramePr>
        <p:xfrm>
          <a:off x="98474" y="1811558"/>
          <a:ext cx="11929398" cy="4971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7646">
                  <a:extLst>
                    <a:ext uri="{9D8B030D-6E8A-4147-A177-3AD203B41FA5}">
                      <a16:colId xmlns:a16="http://schemas.microsoft.com/office/drawing/2014/main" xmlns="" val="3774132046"/>
                    </a:ext>
                  </a:extLst>
                </a:gridCol>
                <a:gridCol w="917646">
                  <a:extLst>
                    <a:ext uri="{9D8B030D-6E8A-4147-A177-3AD203B41FA5}">
                      <a16:colId xmlns:a16="http://schemas.microsoft.com/office/drawing/2014/main" xmlns="" val="3779536672"/>
                    </a:ext>
                  </a:extLst>
                </a:gridCol>
                <a:gridCol w="917646">
                  <a:extLst>
                    <a:ext uri="{9D8B030D-6E8A-4147-A177-3AD203B41FA5}">
                      <a16:colId xmlns:a16="http://schemas.microsoft.com/office/drawing/2014/main" xmlns="" val="916866287"/>
                    </a:ext>
                  </a:extLst>
                </a:gridCol>
                <a:gridCol w="917646">
                  <a:extLst>
                    <a:ext uri="{9D8B030D-6E8A-4147-A177-3AD203B41FA5}">
                      <a16:colId xmlns:a16="http://schemas.microsoft.com/office/drawing/2014/main" xmlns="" val="3894699267"/>
                    </a:ext>
                  </a:extLst>
                </a:gridCol>
                <a:gridCol w="917646">
                  <a:extLst>
                    <a:ext uri="{9D8B030D-6E8A-4147-A177-3AD203B41FA5}">
                      <a16:colId xmlns:a16="http://schemas.microsoft.com/office/drawing/2014/main" xmlns="" val="2839288168"/>
                    </a:ext>
                  </a:extLst>
                </a:gridCol>
                <a:gridCol w="917646">
                  <a:extLst>
                    <a:ext uri="{9D8B030D-6E8A-4147-A177-3AD203B41FA5}">
                      <a16:colId xmlns:a16="http://schemas.microsoft.com/office/drawing/2014/main" xmlns="" val="572943281"/>
                    </a:ext>
                  </a:extLst>
                </a:gridCol>
                <a:gridCol w="917646">
                  <a:extLst>
                    <a:ext uri="{9D8B030D-6E8A-4147-A177-3AD203B41FA5}">
                      <a16:colId xmlns:a16="http://schemas.microsoft.com/office/drawing/2014/main" xmlns="" val="3446795644"/>
                    </a:ext>
                  </a:extLst>
                </a:gridCol>
                <a:gridCol w="917646">
                  <a:extLst>
                    <a:ext uri="{9D8B030D-6E8A-4147-A177-3AD203B41FA5}">
                      <a16:colId xmlns:a16="http://schemas.microsoft.com/office/drawing/2014/main" xmlns="" val="15205935"/>
                    </a:ext>
                  </a:extLst>
                </a:gridCol>
                <a:gridCol w="917646">
                  <a:extLst>
                    <a:ext uri="{9D8B030D-6E8A-4147-A177-3AD203B41FA5}">
                      <a16:colId xmlns:a16="http://schemas.microsoft.com/office/drawing/2014/main" xmlns="" val="2886596693"/>
                    </a:ext>
                  </a:extLst>
                </a:gridCol>
                <a:gridCol w="917646">
                  <a:extLst>
                    <a:ext uri="{9D8B030D-6E8A-4147-A177-3AD203B41FA5}">
                      <a16:colId xmlns:a16="http://schemas.microsoft.com/office/drawing/2014/main" xmlns="" val="3313206292"/>
                    </a:ext>
                  </a:extLst>
                </a:gridCol>
                <a:gridCol w="917646">
                  <a:extLst>
                    <a:ext uri="{9D8B030D-6E8A-4147-A177-3AD203B41FA5}">
                      <a16:colId xmlns:a16="http://schemas.microsoft.com/office/drawing/2014/main" xmlns="" val="3066162202"/>
                    </a:ext>
                  </a:extLst>
                </a:gridCol>
                <a:gridCol w="917646">
                  <a:extLst>
                    <a:ext uri="{9D8B030D-6E8A-4147-A177-3AD203B41FA5}">
                      <a16:colId xmlns:a16="http://schemas.microsoft.com/office/drawing/2014/main" xmlns="" val="551767377"/>
                    </a:ext>
                  </a:extLst>
                </a:gridCol>
                <a:gridCol w="917646">
                  <a:extLst>
                    <a:ext uri="{9D8B030D-6E8A-4147-A177-3AD203B41FA5}">
                      <a16:colId xmlns:a16="http://schemas.microsoft.com/office/drawing/2014/main" xmlns="" val="1365194774"/>
                    </a:ext>
                  </a:extLst>
                </a:gridCol>
              </a:tblGrid>
              <a:tr h="2861139">
                <a:tc gridSpan="1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PHIẾU HỌC TẬP SỐ 4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381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nghiên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cứu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254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524125" algn="l"/>
                          <a:tab pos="5594985" algn="l"/>
                        </a:tabLs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:………………  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:…………………………………………	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254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594985" algn="l"/>
                        </a:tabLs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:……………………………………………………………………	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-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Nội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dung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nghiên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cứu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: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TN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phân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tích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ảnh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hưởng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của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độ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pH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đến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hoạt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tính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của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enzym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amylase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highlight>
                          <a:srgbClr val="D9D9D9"/>
                        </a:highligh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27882307"/>
                  </a:ext>
                </a:extLst>
              </a:tr>
              <a:tr h="806814">
                <a:tc>
                  <a:txBody>
                    <a:bodyPr/>
                    <a:lstStyle/>
                    <a:p>
                      <a:pPr marR="25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 b="1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Dung dịch</a:t>
                      </a:r>
                      <a:endParaRPr lang="en-US" sz="2200">
                        <a:effectLst/>
                        <a:highlight>
                          <a:srgbClr val="D9D9D9"/>
                        </a:highligh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R="25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Tinh bột + nước cất</a:t>
                      </a:r>
                      <a:endParaRPr lang="en-US" sz="2200">
                        <a:effectLst/>
                        <a:highlight>
                          <a:srgbClr val="D9D9D9"/>
                        </a:highligh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25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Tinh bột + nước bọt</a:t>
                      </a:r>
                      <a:endParaRPr lang="en-US" sz="2200">
                        <a:effectLst/>
                        <a:highlight>
                          <a:srgbClr val="D9D9D9"/>
                        </a:highligh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25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Tinh bột + nước bọt + HCl 5%</a:t>
                      </a:r>
                      <a:endParaRPr lang="en-US" sz="2200">
                        <a:effectLst/>
                        <a:highlight>
                          <a:srgbClr val="D9D9D9"/>
                        </a:highligh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25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Tinh bột + nước bọt + NaOH 10%</a:t>
                      </a:r>
                      <a:endParaRPr lang="en-US" sz="2200">
                        <a:effectLst/>
                        <a:highlight>
                          <a:srgbClr val="D9D9D9"/>
                        </a:highligh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4555993"/>
                  </a:ext>
                </a:extLst>
              </a:tr>
              <a:tr h="572731">
                <a:tc rowSpan="2">
                  <a:txBody>
                    <a:bodyPr/>
                    <a:lstStyle/>
                    <a:p>
                      <a:pPr marR="381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Kết quả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Lần 1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Lần 2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2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Lần 1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Lần 2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Lần 3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Lần 1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Lần 2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Lần 3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Lần 1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Lần 2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Lần 3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47481269"/>
                  </a:ext>
                </a:extLst>
              </a:tr>
              <a:tr h="7303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81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976163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483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007" y="0"/>
            <a:ext cx="1076325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TN3. PHÂN TÍCH ẢNH HƯỞNG CỦA NHIỆT ĐỘ ĐẾN HOẠT TÍNH CỦA ENZYME CATALASE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Bent-Up Arrow 15"/>
          <p:cNvSpPr/>
          <p:nvPr/>
        </p:nvSpPr>
        <p:spPr>
          <a:xfrm rot="5400000">
            <a:off x="3290627" y="2006059"/>
            <a:ext cx="905649" cy="2075149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hueOff val="0"/>
              <a:satOff val="0"/>
              <a:lumOff val="0"/>
              <a:alphaOff val="0"/>
            </a:schemeClr>
          </a:fillRef>
          <a:effectRef idx="3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 16"/>
          <p:cNvSpPr/>
          <p:nvPr/>
        </p:nvSpPr>
        <p:spPr>
          <a:xfrm>
            <a:off x="1915886" y="1474585"/>
            <a:ext cx="3369533" cy="1116227"/>
          </a:xfrm>
          <a:custGeom>
            <a:avLst/>
            <a:gdLst>
              <a:gd name="connsiteX0" fmla="*/ 0 w 3335216"/>
              <a:gd name="connsiteY0" fmla="*/ 169950 h 1019497"/>
              <a:gd name="connsiteX1" fmla="*/ 169950 w 3335216"/>
              <a:gd name="connsiteY1" fmla="*/ 0 h 1019497"/>
              <a:gd name="connsiteX2" fmla="*/ 3165266 w 3335216"/>
              <a:gd name="connsiteY2" fmla="*/ 0 h 1019497"/>
              <a:gd name="connsiteX3" fmla="*/ 3335216 w 3335216"/>
              <a:gd name="connsiteY3" fmla="*/ 169950 h 1019497"/>
              <a:gd name="connsiteX4" fmla="*/ 3335216 w 3335216"/>
              <a:gd name="connsiteY4" fmla="*/ 849547 h 1019497"/>
              <a:gd name="connsiteX5" fmla="*/ 3165266 w 3335216"/>
              <a:gd name="connsiteY5" fmla="*/ 1019497 h 1019497"/>
              <a:gd name="connsiteX6" fmla="*/ 169950 w 3335216"/>
              <a:gd name="connsiteY6" fmla="*/ 1019497 h 1019497"/>
              <a:gd name="connsiteX7" fmla="*/ 0 w 3335216"/>
              <a:gd name="connsiteY7" fmla="*/ 849547 h 1019497"/>
              <a:gd name="connsiteX8" fmla="*/ 0 w 3335216"/>
              <a:gd name="connsiteY8" fmla="*/ 169950 h 1019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5216" h="1019497">
                <a:moveTo>
                  <a:pt x="0" y="169950"/>
                </a:moveTo>
                <a:cubicBezTo>
                  <a:pt x="0" y="76089"/>
                  <a:pt x="76089" y="0"/>
                  <a:pt x="169950" y="0"/>
                </a:cubicBezTo>
                <a:lnTo>
                  <a:pt x="3165266" y="0"/>
                </a:lnTo>
                <a:cubicBezTo>
                  <a:pt x="3259127" y="0"/>
                  <a:pt x="3335216" y="76089"/>
                  <a:pt x="3335216" y="169950"/>
                </a:cubicBezTo>
                <a:lnTo>
                  <a:pt x="3335216" y="849547"/>
                </a:lnTo>
                <a:cubicBezTo>
                  <a:pt x="3335216" y="943408"/>
                  <a:pt x="3259127" y="1019497"/>
                  <a:pt x="3165266" y="1019497"/>
                </a:cubicBezTo>
                <a:lnTo>
                  <a:pt x="169950" y="1019497"/>
                </a:lnTo>
                <a:cubicBezTo>
                  <a:pt x="76089" y="1019497"/>
                  <a:pt x="0" y="943408"/>
                  <a:pt x="0" y="849547"/>
                </a:cubicBezTo>
                <a:lnTo>
                  <a:pt x="0" y="16995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1217" tIns="141217" rIns="141217" bIns="141217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i="1" kern="1200" dirty="0" err="1">
                <a:cs typeface="Arial" panose="020B0604020202020204" pitchFamily="34" charset="0"/>
              </a:rPr>
              <a:t>Cắt</a:t>
            </a:r>
            <a:r>
              <a:rPr lang="en-US" sz="2800" b="1" i="1" kern="1200" dirty="0">
                <a:cs typeface="Arial" panose="020B0604020202020204" pitchFamily="34" charset="0"/>
              </a:rPr>
              <a:t> 3 </a:t>
            </a:r>
            <a:r>
              <a:rPr lang="en-US" sz="2800" b="1" i="1" kern="1200" dirty="0" err="1">
                <a:cs typeface="Arial" panose="020B0604020202020204" pitchFamily="34" charset="0"/>
              </a:rPr>
              <a:t>lát</a:t>
            </a:r>
            <a:r>
              <a:rPr lang="en-US" sz="2800" b="1" i="1" kern="1200" dirty="0">
                <a:cs typeface="Arial" panose="020B0604020202020204" pitchFamily="34" charset="0"/>
              </a:rPr>
              <a:t> </a:t>
            </a:r>
            <a:r>
              <a:rPr lang="en-US" sz="2800" b="1" i="1" kern="1200" dirty="0" err="1">
                <a:cs typeface="Arial" panose="020B0604020202020204" pitchFamily="34" charset="0"/>
              </a:rPr>
              <a:t>khoai</a:t>
            </a:r>
            <a:r>
              <a:rPr lang="en-US" sz="2800" b="1" i="1" kern="1200" dirty="0">
                <a:cs typeface="Arial" panose="020B0604020202020204" pitchFamily="34" charset="0"/>
              </a:rPr>
              <a:t> </a:t>
            </a:r>
            <a:r>
              <a:rPr lang="en-US" sz="2800" b="1" i="1" kern="1200" dirty="0" err="1">
                <a:cs typeface="Arial" panose="020B0604020202020204" pitchFamily="34" charset="0"/>
              </a:rPr>
              <a:t>tây</a:t>
            </a:r>
            <a:r>
              <a:rPr lang="en-US" sz="2800" b="1" i="1" kern="1200" dirty="0">
                <a:cs typeface="Arial" panose="020B0604020202020204" pitchFamily="34" charset="0"/>
              </a:rPr>
              <a:t> </a:t>
            </a:r>
            <a:r>
              <a:rPr lang="en-US" sz="2800" b="1" i="1" kern="1200" dirty="0" err="1">
                <a:cs typeface="Arial" panose="020B0604020202020204" pitchFamily="34" charset="0"/>
              </a:rPr>
              <a:t>dày</a:t>
            </a:r>
            <a:r>
              <a:rPr lang="en-US" sz="2800" b="1" i="1" kern="1200" dirty="0">
                <a:cs typeface="Arial" panose="020B0604020202020204" pitchFamily="34" charset="0"/>
              </a:rPr>
              <a:t> </a:t>
            </a:r>
            <a:r>
              <a:rPr lang="en-US" sz="2800" b="1" i="1" kern="1200" dirty="0" err="1">
                <a:cs typeface="Arial" panose="020B0604020202020204" pitchFamily="34" charset="0"/>
              </a:rPr>
              <a:t>khoảng</a:t>
            </a:r>
            <a:r>
              <a:rPr lang="en-US" sz="2800" b="1" i="1" kern="1200" dirty="0">
                <a:cs typeface="Arial" panose="020B0604020202020204" pitchFamily="34" charset="0"/>
              </a:rPr>
              <a:t> 1 cm </a:t>
            </a:r>
            <a:r>
              <a:rPr lang="en-US" sz="2800" b="1" i="1" kern="1200" dirty="0" err="1">
                <a:cs typeface="Arial" panose="020B0604020202020204" pitchFamily="34" charset="0"/>
              </a:rPr>
              <a:t>và</a:t>
            </a:r>
            <a:r>
              <a:rPr lang="en-US" sz="2800" b="1" i="1" kern="1200" dirty="0">
                <a:cs typeface="Arial" panose="020B0604020202020204" pitchFamily="34" charset="0"/>
              </a:rPr>
              <a:t> </a:t>
            </a:r>
            <a:r>
              <a:rPr lang="en-US" sz="2800" b="1" i="1" kern="1200" dirty="0" err="1">
                <a:cs typeface="Arial" panose="020B0604020202020204" pitchFamily="34" charset="0"/>
              </a:rPr>
              <a:t>đánh</a:t>
            </a:r>
            <a:r>
              <a:rPr lang="en-US" sz="2800" b="1" i="1" kern="1200" dirty="0">
                <a:cs typeface="Arial" panose="020B0604020202020204" pitchFamily="34" charset="0"/>
              </a:rPr>
              <a:t> STT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365210" y="1660724"/>
            <a:ext cx="1120243" cy="86252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Bent-Up Arrow 18"/>
          <p:cNvSpPr/>
          <p:nvPr/>
        </p:nvSpPr>
        <p:spPr>
          <a:xfrm rot="5400000">
            <a:off x="6010102" y="3250881"/>
            <a:ext cx="905649" cy="1983431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hueOff val="-6245488"/>
              <a:satOff val="1980"/>
              <a:lumOff val="6667"/>
              <a:alphaOff val="0"/>
            </a:schemeClr>
          </a:fillRef>
          <a:effectRef idx="3">
            <a:schemeClr val="accent4">
              <a:tint val="50000"/>
              <a:hueOff val="-6245488"/>
              <a:satOff val="1980"/>
              <a:lumOff val="666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Freeform 19"/>
          <p:cNvSpPr/>
          <p:nvPr/>
        </p:nvSpPr>
        <p:spPr>
          <a:xfrm>
            <a:off x="4777790" y="2672268"/>
            <a:ext cx="3332067" cy="1117504"/>
          </a:xfrm>
          <a:custGeom>
            <a:avLst/>
            <a:gdLst>
              <a:gd name="connsiteX0" fmla="*/ 0 w 3038091"/>
              <a:gd name="connsiteY0" fmla="*/ 186288 h 1117504"/>
              <a:gd name="connsiteX1" fmla="*/ 186288 w 3038091"/>
              <a:gd name="connsiteY1" fmla="*/ 0 h 1117504"/>
              <a:gd name="connsiteX2" fmla="*/ 2851803 w 3038091"/>
              <a:gd name="connsiteY2" fmla="*/ 0 h 1117504"/>
              <a:gd name="connsiteX3" fmla="*/ 3038091 w 3038091"/>
              <a:gd name="connsiteY3" fmla="*/ 186288 h 1117504"/>
              <a:gd name="connsiteX4" fmla="*/ 3038091 w 3038091"/>
              <a:gd name="connsiteY4" fmla="*/ 931216 h 1117504"/>
              <a:gd name="connsiteX5" fmla="*/ 2851803 w 3038091"/>
              <a:gd name="connsiteY5" fmla="*/ 1117504 h 1117504"/>
              <a:gd name="connsiteX6" fmla="*/ 186288 w 3038091"/>
              <a:gd name="connsiteY6" fmla="*/ 1117504 h 1117504"/>
              <a:gd name="connsiteX7" fmla="*/ 0 w 3038091"/>
              <a:gd name="connsiteY7" fmla="*/ 931216 h 1117504"/>
              <a:gd name="connsiteX8" fmla="*/ 0 w 3038091"/>
              <a:gd name="connsiteY8" fmla="*/ 186288 h 1117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38091" h="1117504">
                <a:moveTo>
                  <a:pt x="0" y="186288"/>
                </a:moveTo>
                <a:cubicBezTo>
                  <a:pt x="0" y="83404"/>
                  <a:pt x="83404" y="0"/>
                  <a:pt x="186288" y="0"/>
                </a:cubicBezTo>
                <a:lnTo>
                  <a:pt x="2851803" y="0"/>
                </a:lnTo>
                <a:cubicBezTo>
                  <a:pt x="2954687" y="0"/>
                  <a:pt x="3038091" y="83404"/>
                  <a:pt x="3038091" y="186288"/>
                </a:cubicBezTo>
                <a:lnTo>
                  <a:pt x="3038091" y="931216"/>
                </a:lnTo>
                <a:cubicBezTo>
                  <a:pt x="3038091" y="1034100"/>
                  <a:pt x="2954687" y="1117504"/>
                  <a:pt x="2851803" y="1117504"/>
                </a:cubicBezTo>
                <a:lnTo>
                  <a:pt x="186288" y="1117504"/>
                </a:lnTo>
                <a:cubicBezTo>
                  <a:pt x="83404" y="1117504"/>
                  <a:pt x="0" y="1034100"/>
                  <a:pt x="0" y="931216"/>
                </a:cubicBezTo>
                <a:lnTo>
                  <a:pt x="0" y="186288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3732583"/>
              <a:satOff val="1753"/>
              <a:lumOff val="653"/>
              <a:alphaOff val="0"/>
            </a:schemeClr>
          </a:fillRef>
          <a:effectRef idx="3">
            <a:schemeClr val="accent4">
              <a:hueOff val="-3732583"/>
              <a:satOff val="1753"/>
              <a:lumOff val="65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002" tIns="146002" rIns="146002" bIns="146002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i="1" kern="1200" dirty="0" err="1">
                <a:cs typeface="Arial" panose="020B0604020202020204" pitchFamily="34" charset="0"/>
              </a:rPr>
              <a:t>Xử</a:t>
            </a:r>
            <a:r>
              <a:rPr lang="en-US" sz="2800" b="1" i="1" kern="1200" dirty="0">
                <a:cs typeface="Arial" panose="020B0604020202020204" pitchFamily="34" charset="0"/>
              </a:rPr>
              <a:t> </a:t>
            </a:r>
            <a:r>
              <a:rPr lang="en-US" sz="2800" b="1" i="1" kern="1200" dirty="0" err="1">
                <a:cs typeface="Arial" panose="020B0604020202020204" pitchFamily="34" charset="0"/>
              </a:rPr>
              <a:t>lý</a:t>
            </a:r>
            <a:r>
              <a:rPr lang="en-US" sz="2800" b="1" i="1" kern="1200" dirty="0">
                <a:cs typeface="Arial" panose="020B0604020202020204" pitchFamily="34" charset="0"/>
              </a:rPr>
              <a:t> </a:t>
            </a:r>
            <a:r>
              <a:rPr lang="en-US" sz="2800" b="1" i="1" kern="1200" dirty="0" err="1">
                <a:cs typeface="Arial" panose="020B0604020202020204" pitchFamily="34" charset="0"/>
              </a:rPr>
              <a:t>các</a:t>
            </a:r>
            <a:r>
              <a:rPr lang="en-US" sz="2800" b="1" i="1" kern="1200" dirty="0">
                <a:cs typeface="Arial" panose="020B0604020202020204" pitchFamily="34" charset="0"/>
              </a:rPr>
              <a:t> </a:t>
            </a:r>
            <a:r>
              <a:rPr lang="en-US" sz="2800" b="1" i="1" kern="1200" dirty="0" err="1">
                <a:cs typeface="Arial" panose="020B0604020202020204" pitchFamily="34" charset="0"/>
              </a:rPr>
              <a:t>lát</a:t>
            </a:r>
            <a:r>
              <a:rPr lang="en-US" sz="2800" b="1" i="1" kern="1200" dirty="0">
                <a:cs typeface="Arial" panose="020B0604020202020204" pitchFamily="34" charset="0"/>
              </a:rPr>
              <a:t> </a:t>
            </a:r>
            <a:r>
              <a:rPr lang="en-US" sz="2800" b="1" i="1" kern="1200" dirty="0" err="1">
                <a:cs typeface="Arial" panose="020B0604020202020204" pitchFamily="34" charset="0"/>
              </a:rPr>
              <a:t>khoai</a:t>
            </a:r>
            <a:r>
              <a:rPr lang="en-US" sz="2800" b="1" i="1" kern="1200" dirty="0">
                <a:cs typeface="Arial" panose="020B0604020202020204" pitchFamily="34" charset="0"/>
              </a:rPr>
              <a:t> </a:t>
            </a:r>
            <a:r>
              <a:rPr lang="en-US" sz="2800" b="1" i="1" kern="1200" dirty="0" err="1">
                <a:cs typeface="Arial" panose="020B0604020202020204" pitchFamily="34" charset="0"/>
              </a:rPr>
              <a:t>tây</a:t>
            </a:r>
            <a:endParaRPr lang="en-US" sz="2800" b="1" i="1" kern="1200" dirty="0"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931188" y="2884667"/>
            <a:ext cx="1120243" cy="86252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Bent-Up Arrow 21"/>
          <p:cNvSpPr/>
          <p:nvPr/>
        </p:nvSpPr>
        <p:spPr>
          <a:xfrm rot="5400000">
            <a:off x="8035328" y="4948203"/>
            <a:ext cx="905649" cy="1041658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hueOff val="-12490976"/>
              <a:satOff val="3960"/>
              <a:lumOff val="13335"/>
              <a:alphaOff val="0"/>
            </a:schemeClr>
          </a:fillRef>
          <a:effectRef idx="3">
            <a:schemeClr val="accent4">
              <a:tint val="50000"/>
              <a:hueOff val="-12490976"/>
              <a:satOff val="3960"/>
              <a:lumOff val="13335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Freeform 22"/>
          <p:cNvSpPr/>
          <p:nvPr/>
        </p:nvSpPr>
        <p:spPr>
          <a:xfrm>
            <a:off x="7574526" y="3919603"/>
            <a:ext cx="3550674" cy="1096604"/>
          </a:xfrm>
          <a:custGeom>
            <a:avLst/>
            <a:gdLst>
              <a:gd name="connsiteX0" fmla="*/ 0 w 2744365"/>
              <a:gd name="connsiteY0" fmla="*/ 173467 h 1040594"/>
              <a:gd name="connsiteX1" fmla="*/ 173467 w 2744365"/>
              <a:gd name="connsiteY1" fmla="*/ 0 h 1040594"/>
              <a:gd name="connsiteX2" fmla="*/ 2570898 w 2744365"/>
              <a:gd name="connsiteY2" fmla="*/ 0 h 1040594"/>
              <a:gd name="connsiteX3" fmla="*/ 2744365 w 2744365"/>
              <a:gd name="connsiteY3" fmla="*/ 173467 h 1040594"/>
              <a:gd name="connsiteX4" fmla="*/ 2744365 w 2744365"/>
              <a:gd name="connsiteY4" fmla="*/ 867127 h 1040594"/>
              <a:gd name="connsiteX5" fmla="*/ 2570898 w 2744365"/>
              <a:gd name="connsiteY5" fmla="*/ 1040594 h 1040594"/>
              <a:gd name="connsiteX6" fmla="*/ 173467 w 2744365"/>
              <a:gd name="connsiteY6" fmla="*/ 1040594 h 1040594"/>
              <a:gd name="connsiteX7" fmla="*/ 0 w 2744365"/>
              <a:gd name="connsiteY7" fmla="*/ 867127 h 1040594"/>
              <a:gd name="connsiteX8" fmla="*/ 0 w 2744365"/>
              <a:gd name="connsiteY8" fmla="*/ 173467 h 1040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4365" h="1040594">
                <a:moveTo>
                  <a:pt x="0" y="173467"/>
                </a:moveTo>
                <a:cubicBezTo>
                  <a:pt x="0" y="77664"/>
                  <a:pt x="77664" y="0"/>
                  <a:pt x="173467" y="0"/>
                </a:cubicBezTo>
                <a:lnTo>
                  <a:pt x="2570898" y="0"/>
                </a:lnTo>
                <a:cubicBezTo>
                  <a:pt x="2666701" y="0"/>
                  <a:pt x="2744365" y="77664"/>
                  <a:pt x="2744365" y="173467"/>
                </a:cubicBezTo>
                <a:lnTo>
                  <a:pt x="2744365" y="867127"/>
                </a:lnTo>
                <a:cubicBezTo>
                  <a:pt x="2744365" y="962930"/>
                  <a:pt x="2666701" y="1040594"/>
                  <a:pt x="2570898" y="1040594"/>
                </a:cubicBezTo>
                <a:lnTo>
                  <a:pt x="173467" y="1040594"/>
                </a:lnTo>
                <a:cubicBezTo>
                  <a:pt x="77664" y="1040594"/>
                  <a:pt x="0" y="962930"/>
                  <a:pt x="0" y="867127"/>
                </a:cubicBezTo>
                <a:lnTo>
                  <a:pt x="0" y="173467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7465166"/>
              <a:satOff val="3507"/>
              <a:lumOff val="1306"/>
              <a:alphaOff val="0"/>
            </a:schemeClr>
          </a:fillRef>
          <a:effectRef idx="3">
            <a:schemeClr val="accent4">
              <a:hueOff val="-7465166"/>
              <a:satOff val="3507"/>
              <a:lumOff val="130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7" tIns="142247" rIns="142247" bIns="142247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i="1" kern="1200">
                <a:cs typeface="Arial" panose="020B0604020202020204" pitchFamily="34" charset="0"/>
              </a:rPr>
              <a:t>Nhỏ dd </a:t>
            </a:r>
            <a:r>
              <a:rPr lang="en-US" sz="2800" b="1" kern="1200"/>
              <a:t>H</a:t>
            </a:r>
            <a:r>
              <a:rPr lang="en-US" sz="2800" b="1" kern="1200" baseline="-25000"/>
              <a:t>2</a:t>
            </a:r>
            <a:r>
              <a:rPr lang="en-US" sz="2800" b="1" kern="1200"/>
              <a:t>O</a:t>
            </a:r>
            <a:r>
              <a:rPr lang="en-US" sz="2800" b="1" kern="1200" baseline="-25000"/>
              <a:t>2</a:t>
            </a:r>
            <a:r>
              <a:rPr lang="en-US" sz="2800" b="1" i="1" kern="1200">
                <a:cs typeface="Arial" panose="020B0604020202020204" pitchFamily="34" charset="0"/>
              </a:rPr>
              <a:t> lên các lát khoai tây</a:t>
            </a:r>
            <a:endParaRPr lang="en-US" sz="2800" b="1" i="1" kern="1200" dirty="0"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498883" y="4070155"/>
            <a:ext cx="1120243" cy="86252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Freeform 24"/>
          <p:cNvSpPr/>
          <p:nvPr/>
        </p:nvSpPr>
        <p:spPr>
          <a:xfrm>
            <a:off x="9008982" y="5345304"/>
            <a:ext cx="3101309" cy="1207896"/>
          </a:xfrm>
          <a:custGeom>
            <a:avLst/>
            <a:gdLst>
              <a:gd name="connsiteX0" fmla="*/ 0 w 2724927"/>
              <a:gd name="connsiteY0" fmla="*/ 192223 h 1153105"/>
              <a:gd name="connsiteX1" fmla="*/ 192223 w 2724927"/>
              <a:gd name="connsiteY1" fmla="*/ 0 h 1153105"/>
              <a:gd name="connsiteX2" fmla="*/ 2532704 w 2724927"/>
              <a:gd name="connsiteY2" fmla="*/ 0 h 1153105"/>
              <a:gd name="connsiteX3" fmla="*/ 2724927 w 2724927"/>
              <a:gd name="connsiteY3" fmla="*/ 192223 h 1153105"/>
              <a:gd name="connsiteX4" fmla="*/ 2724927 w 2724927"/>
              <a:gd name="connsiteY4" fmla="*/ 960882 h 1153105"/>
              <a:gd name="connsiteX5" fmla="*/ 2532704 w 2724927"/>
              <a:gd name="connsiteY5" fmla="*/ 1153105 h 1153105"/>
              <a:gd name="connsiteX6" fmla="*/ 192223 w 2724927"/>
              <a:gd name="connsiteY6" fmla="*/ 1153105 h 1153105"/>
              <a:gd name="connsiteX7" fmla="*/ 0 w 2724927"/>
              <a:gd name="connsiteY7" fmla="*/ 960882 h 1153105"/>
              <a:gd name="connsiteX8" fmla="*/ 0 w 2724927"/>
              <a:gd name="connsiteY8" fmla="*/ 192223 h 1153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24927" h="1153105">
                <a:moveTo>
                  <a:pt x="0" y="192223"/>
                </a:moveTo>
                <a:cubicBezTo>
                  <a:pt x="0" y="86061"/>
                  <a:pt x="86061" y="0"/>
                  <a:pt x="192223" y="0"/>
                </a:cubicBezTo>
                <a:lnTo>
                  <a:pt x="2532704" y="0"/>
                </a:lnTo>
                <a:cubicBezTo>
                  <a:pt x="2638866" y="0"/>
                  <a:pt x="2724927" y="86061"/>
                  <a:pt x="2724927" y="192223"/>
                </a:cubicBezTo>
                <a:lnTo>
                  <a:pt x="2724927" y="960882"/>
                </a:lnTo>
                <a:cubicBezTo>
                  <a:pt x="2724927" y="1067044"/>
                  <a:pt x="2638866" y="1153105"/>
                  <a:pt x="2532704" y="1153105"/>
                </a:cubicBezTo>
                <a:lnTo>
                  <a:pt x="192223" y="1153105"/>
                </a:lnTo>
                <a:cubicBezTo>
                  <a:pt x="86061" y="1153105"/>
                  <a:pt x="0" y="1067044"/>
                  <a:pt x="0" y="960882"/>
                </a:cubicBezTo>
                <a:lnTo>
                  <a:pt x="0" y="192223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11197749"/>
              <a:satOff val="5260"/>
              <a:lumOff val="1959"/>
              <a:alphaOff val="0"/>
            </a:schemeClr>
          </a:fillRef>
          <a:effectRef idx="3">
            <a:schemeClr val="accent4">
              <a:hueOff val="-11197749"/>
              <a:satOff val="5260"/>
              <a:lumOff val="195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7740" tIns="147740" rIns="147740" bIns="147740" numCol="1" spcCol="1270" anchor="ctr" anchorCtr="0">
            <a:noAutofit/>
          </a:bodyPr>
          <a:lstStyle/>
          <a:p>
            <a:pPr lvl="0" algn="just"/>
            <a:r>
              <a:rPr lang="en-US" sz="2800" b="1" i="1" dirty="0">
                <a:cs typeface="Arial" panose="020B0604020202020204" pitchFamily="34" charset="0"/>
              </a:rPr>
              <a:t>Quan </a:t>
            </a:r>
            <a:r>
              <a:rPr lang="en-US" sz="2800" b="1" i="1" dirty="0" err="1">
                <a:cs typeface="Arial" panose="020B0604020202020204" pitchFamily="34" charset="0"/>
              </a:rPr>
              <a:t>sát</a:t>
            </a:r>
            <a:r>
              <a:rPr lang="en-US" sz="2800" b="1" i="1" dirty="0"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cs typeface="Arial" panose="020B0604020202020204" pitchFamily="34" charset="0"/>
              </a:rPr>
              <a:t>hiện</a:t>
            </a:r>
            <a:r>
              <a:rPr lang="en-US" sz="2800" b="1" i="1" dirty="0"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cs typeface="Arial" panose="020B0604020202020204" pitchFamily="34" charset="0"/>
              </a:rPr>
              <a:t>tượng</a:t>
            </a:r>
            <a:r>
              <a:rPr lang="en-US" sz="2800" b="1" i="1" dirty="0"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cs typeface="Arial" panose="020B0604020202020204" pitchFamily="34" charset="0"/>
              </a:rPr>
              <a:t>sủi</a:t>
            </a:r>
            <a:r>
              <a:rPr lang="en-US" sz="2800" b="1" i="1" dirty="0"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cs typeface="Arial" panose="020B0604020202020204" pitchFamily="34" charset="0"/>
              </a:rPr>
              <a:t>bọt</a:t>
            </a:r>
            <a:r>
              <a:rPr lang="en-US" sz="2800" b="1" i="1" dirty="0"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cs typeface="Arial" panose="020B0604020202020204" pitchFamily="34" charset="0"/>
              </a:rPr>
              <a:t>khí</a:t>
            </a:r>
            <a:r>
              <a:rPr lang="en-US" sz="2800" b="1" i="1" dirty="0">
                <a:cs typeface="Arial" panose="020B0604020202020204" pitchFamily="34" charset="0"/>
              </a:rPr>
              <a:t> ở </a:t>
            </a:r>
            <a:r>
              <a:rPr lang="en-US" sz="2800" b="1" i="1" dirty="0" err="1">
                <a:cs typeface="Arial" panose="020B0604020202020204" pitchFamily="34" charset="0"/>
              </a:rPr>
              <a:t>các</a:t>
            </a:r>
            <a:r>
              <a:rPr lang="en-US" sz="2800" b="1" i="1" dirty="0"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cs typeface="Arial" panose="020B0604020202020204" pitchFamily="34" charset="0"/>
              </a:rPr>
              <a:t>lát</a:t>
            </a:r>
            <a:r>
              <a:rPr lang="en-US" sz="2800" b="1" i="1" dirty="0"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cs typeface="Arial" panose="020B0604020202020204" pitchFamily="34" charset="0"/>
              </a:rPr>
              <a:t>khoai</a:t>
            </a:r>
            <a:r>
              <a:rPr lang="en-US" sz="2800" b="1" i="1" dirty="0"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cs typeface="Arial" panose="020B0604020202020204" pitchFamily="34" charset="0"/>
              </a:rPr>
              <a:t>tây</a:t>
            </a:r>
            <a:endParaRPr lang="en-US" sz="2800" dirty="0"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48305" y="1238477"/>
            <a:ext cx="6476516" cy="107721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400" i="1" dirty="0" err="1">
                <a:ea typeface="Calibri" panose="020F0502020204030204" pitchFamily="34" charset="0"/>
                <a:cs typeface="Arial" panose="020B0604020202020204" pitchFamily="34" charset="0"/>
              </a:rPr>
              <a:t>Lát</a:t>
            </a:r>
            <a:r>
              <a:rPr lang="en-US" sz="2400" i="1" dirty="0">
                <a:ea typeface="Calibri" panose="020F0502020204030204" pitchFamily="34" charset="0"/>
                <a:cs typeface="Arial" panose="020B0604020202020204" pitchFamily="34" charset="0"/>
              </a:rPr>
              <a:t> 1: </a:t>
            </a:r>
            <a:r>
              <a:rPr lang="en-US" sz="2400" i="1" dirty="0" err="1"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en-US" sz="2400" i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a typeface="Calibri" panose="020F0502020204030204" pitchFamily="34" charset="0"/>
                <a:cs typeface="Arial" panose="020B0604020202020204" pitchFamily="34" charset="0"/>
              </a:rPr>
              <a:t>kiện</a:t>
            </a:r>
            <a:r>
              <a:rPr lang="en-US" sz="2400" i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a typeface="Calibri" panose="020F0502020204030204" pitchFamily="34" charset="0"/>
                <a:cs typeface="Arial" panose="020B0604020202020204" pitchFamily="34" charset="0"/>
              </a:rPr>
              <a:t>bình</a:t>
            </a:r>
            <a:r>
              <a:rPr lang="en-US" sz="2400" i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a typeface="Calibri" panose="020F0502020204030204" pitchFamily="34" charset="0"/>
                <a:cs typeface="Arial" panose="020B0604020202020204" pitchFamily="34" charset="0"/>
              </a:rPr>
              <a:t>thường</a:t>
            </a:r>
            <a:r>
              <a:rPr lang="en-US" sz="2400" i="1" dirty="0"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2400" i="1" dirty="0" err="1">
                <a:ea typeface="Calibri" panose="020F0502020204030204" pitchFamily="34" charset="0"/>
                <a:cs typeface="Arial" panose="020B0604020202020204" pitchFamily="34" charset="0"/>
              </a:rPr>
              <a:t>mẫu</a:t>
            </a:r>
            <a:r>
              <a:rPr lang="en-US" sz="2400" i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2400" i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ea typeface="Calibri" panose="020F0502020204030204" pitchFamily="34" charset="0"/>
                <a:cs typeface="Arial" panose="020B0604020202020204" pitchFamily="34" charset="0"/>
              </a:rPr>
              <a:t>chứng</a:t>
            </a:r>
            <a:r>
              <a:rPr lang="en-US" sz="2400" i="1" dirty="0"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i="1" dirty="0" err="1">
                <a:ea typeface="Calibri" panose="020F0502020204030204" pitchFamily="34" charset="0"/>
                <a:cs typeface="Arial" panose="020B0604020202020204" pitchFamily="34" charset="0"/>
              </a:rPr>
              <a:t>Lát</a:t>
            </a:r>
            <a:r>
              <a:rPr lang="en-US" sz="2000" i="1" dirty="0">
                <a:ea typeface="Calibri" panose="020F0502020204030204" pitchFamily="34" charset="0"/>
                <a:cs typeface="Arial" panose="020B0604020202020204" pitchFamily="34" charset="0"/>
              </a:rPr>
              <a:t> 2: </a:t>
            </a:r>
            <a:r>
              <a:rPr lang="en-US" sz="2000" i="1" dirty="0" err="1"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000" i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2000" i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ea typeface="Calibri" panose="020F0502020204030204" pitchFamily="34" charset="0"/>
                <a:cs typeface="Arial" panose="020B0604020202020204" pitchFamily="34" charset="0"/>
              </a:rPr>
              <a:t>ngắn</a:t>
            </a:r>
            <a:r>
              <a:rPr lang="en-US" sz="2000" i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ea typeface="Calibri" panose="020F0502020204030204" pitchFamily="34" charset="0"/>
                <a:cs typeface="Arial" panose="020B0604020202020204" pitchFamily="34" charset="0"/>
              </a:rPr>
              <a:t>mát</a:t>
            </a:r>
            <a:r>
              <a:rPr lang="en-US" sz="2000" i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ea typeface="Calibri" panose="020F0502020204030204" pitchFamily="34" charset="0"/>
                <a:cs typeface="Arial" panose="020B0604020202020204" pitchFamily="34" charset="0"/>
              </a:rPr>
              <a:t>tủ</a:t>
            </a:r>
            <a:r>
              <a:rPr lang="en-US" sz="2000" i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ea typeface="Calibri" panose="020F0502020204030204" pitchFamily="34" charset="0"/>
                <a:cs typeface="Arial" panose="020B0604020202020204" pitchFamily="34" charset="0"/>
              </a:rPr>
              <a:t>lạnh</a:t>
            </a:r>
            <a:r>
              <a:rPr lang="en-US" sz="2000" i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000" i="1" dirty="0">
                <a:ea typeface="Calibri" panose="020F0502020204030204" pitchFamily="34" charset="0"/>
                <a:cs typeface="Arial" panose="020B0604020202020204" pitchFamily="34" charset="0"/>
              </a:rPr>
              <a:t> 1 </a:t>
            </a:r>
            <a:r>
              <a:rPr lang="en-US" sz="2000" i="1" dirty="0" err="1">
                <a:ea typeface="Calibri" panose="020F0502020204030204" pitchFamily="34" charset="0"/>
                <a:cs typeface="Arial" panose="020B0604020202020204" pitchFamily="34" charset="0"/>
              </a:rPr>
              <a:t>giờ</a:t>
            </a:r>
            <a:endParaRPr lang="en-US" sz="2000" i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000" i="1" dirty="0" err="1">
                <a:ea typeface="Calibri" panose="020F0502020204030204" pitchFamily="34" charset="0"/>
                <a:cs typeface="Arial" panose="020B0604020202020204" pitchFamily="34" charset="0"/>
              </a:rPr>
              <a:t>Lát</a:t>
            </a:r>
            <a:r>
              <a:rPr lang="en-US" sz="2000" i="1" dirty="0">
                <a:ea typeface="Calibri" panose="020F0502020204030204" pitchFamily="34" charset="0"/>
                <a:cs typeface="Arial" panose="020B0604020202020204" pitchFamily="34" charset="0"/>
              </a:rPr>
              <a:t> 3: </a:t>
            </a:r>
            <a:r>
              <a:rPr lang="en-US" sz="2000" i="1" dirty="0" err="1"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000" i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2000" i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ea typeface="Calibri" panose="020F0502020204030204" pitchFamily="34" charset="0"/>
                <a:cs typeface="Arial" panose="020B0604020202020204" pitchFamily="34" charset="0"/>
              </a:rPr>
              <a:t>nước</a:t>
            </a:r>
            <a:r>
              <a:rPr lang="en-US" sz="2000" i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ea typeface="Calibri" panose="020F0502020204030204" pitchFamily="34" charset="0"/>
                <a:cs typeface="Arial" panose="020B0604020202020204" pitchFamily="34" charset="0"/>
              </a:rPr>
              <a:t>cất</a:t>
            </a:r>
            <a:r>
              <a:rPr lang="en-US" sz="2000" i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000" i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ea typeface="Calibri" panose="020F0502020204030204" pitchFamily="34" charset="0"/>
                <a:cs typeface="Arial" panose="020B0604020202020204" pitchFamily="34" charset="0"/>
              </a:rPr>
              <a:t>đun</a:t>
            </a:r>
            <a:r>
              <a:rPr lang="en-US" sz="2000" i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ea typeface="Calibri" panose="020F0502020204030204" pitchFamily="34" charset="0"/>
                <a:cs typeface="Arial" panose="020B0604020202020204" pitchFamily="34" charset="0"/>
              </a:rPr>
              <a:t>sôi</a:t>
            </a:r>
            <a:r>
              <a:rPr lang="en-US" sz="2000" i="1" dirty="0">
                <a:ea typeface="Calibri" panose="020F0502020204030204" pitchFamily="34" charset="0"/>
                <a:cs typeface="Arial" panose="020B0604020202020204" pitchFamily="34" charset="0"/>
              </a:rPr>
              <a:t> (3 – 5 </a:t>
            </a:r>
            <a:r>
              <a:rPr lang="en-US" sz="2000" i="1" dirty="0" err="1">
                <a:ea typeface="Calibri" panose="020F0502020204030204" pitchFamily="34" charset="0"/>
                <a:cs typeface="Arial" panose="020B0604020202020204" pitchFamily="34" charset="0"/>
              </a:rPr>
              <a:t>phút</a:t>
            </a:r>
            <a:r>
              <a:rPr lang="en-US" sz="2000" i="1" dirty="0"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2000" i="1" dirty="0"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000" i="1" dirty="0" err="1"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000" i="1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ea typeface="Calibri" panose="020F0502020204030204" pitchFamily="34" charset="0"/>
                <a:cs typeface="Arial" panose="020B0604020202020204" pitchFamily="34" charset="0"/>
              </a:rPr>
              <a:t>nguội</a:t>
            </a:r>
            <a:endParaRPr lang="en-US" sz="2000" i="1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8433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3" grpId="0" animBg="1"/>
      <p:bldP spid="25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xmlns="" id="{020BB679-A5AD-2EC1-8DFA-93BB18C465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9819173"/>
              </p:ext>
            </p:extLst>
          </p:nvPr>
        </p:nvGraphicFramePr>
        <p:xfrm>
          <a:off x="98474" y="1547445"/>
          <a:ext cx="11959720" cy="5268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5972">
                  <a:extLst>
                    <a:ext uri="{9D8B030D-6E8A-4147-A177-3AD203B41FA5}">
                      <a16:colId xmlns:a16="http://schemas.microsoft.com/office/drawing/2014/main" xmlns="" val="3501690771"/>
                    </a:ext>
                  </a:extLst>
                </a:gridCol>
                <a:gridCol w="1195972">
                  <a:extLst>
                    <a:ext uri="{9D8B030D-6E8A-4147-A177-3AD203B41FA5}">
                      <a16:colId xmlns:a16="http://schemas.microsoft.com/office/drawing/2014/main" xmlns="" val="2723108523"/>
                    </a:ext>
                  </a:extLst>
                </a:gridCol>
                <a:gridCol w="1195972">
                  <a:extLst>
                    <a:ext uri="{9D8B030D-6E8A-4147-A177-3AD203B41FA5}">
                      <a16:colId xmlns:a16="http://schemas.microsoft.com/office/drawing/2014/main" xmlns="" val="671518021"/>
                    </a:ext>
                  </a:extLst>
                </a:gridCol>
                <a:gridCol w="1195972">
                  <a:extLst>
                    <a:ext uri="{9D8B030D-6E8A-4147-A177-3AD203B41FA5}">
                      <a16:colId xmlns:a16="http://schemas.microsoft.com/office/drawing/2014/main" xmlns="" val="1308277930"/>
                    </a:ext>
                  </a:extLst>
                </a:gridCol>
                <a:gridCol w="1195972">
                  <a:extLst>
                    <a:ext uri="{9D8B030D-6E8A-4147-A177-3AD203B41FA5}">
                      <a16:colId xmlns:a16="http://schemas.microsoft.com/office/drawing/2014/main" xmlns="" val="2285411793"/>
                    </a:ext>
                  </a:extLst>
                </a:gridCol>
                <a:gridCol w="1195972">
                  <a:extLst>
                    <a:ext uri="{9D8B030D-6E8A-4147-A177-3AD203B41FA5}">
                      <a16:colId xmlns:a16="http://schemas.microsoft.com/office/drawing/2014/main" xmlns="" val="455870053"/>
                    </a:ext>
                  </a:extLst>
                </a:gridCol>
                <a:gridCol w="1195972">
                  <a:extLst>
                    <a:ext uri="{9D8B030D-6E8A-4147-A177-3AD203B41FA5}">
                      <a16:colId xmlns:a16="http://schemas.microsoft.com/office/drawing/2014/main" xmlns="" val="2938798372"/>
                    </a:ext>
                  </a:extLst>
                </a:gridCol>
                <a:gridCol w="1195972">
                  <a:extLst>
                    <a:ext uri="{9D8B030D-6E8A-4147-A177-3AD203B41FA5}">
                      <a16:colId xmlns:a16="http://schemas.microsoft.com/office/drawing/2014/main" xmlns="" val="1739332418"/>
                    </a:ext>
                  </a:extLst>
                </a:gridCol>
                <a:gridCol w="1195972">
                  <a:extLst>
                    <a:ext uri="{9D8B030D-6E8A-4147-A177-3AD203B41FA5}">
                      <a16:colId xmlns:a16="http://schemas.microsoft.com/office/drawing/2014/main" xmlns="" val="2180689173"/>
                    </a:ext>
                  </a:extLst>
                </a:gridCol>
                <a:gridCol w="1195972">
                  <a:extLst>
                    <a:ext uri="{9D8B030D-6E8A-4147-A177-3AD203B41FA5}">
                      <a16:colId xmlns:a16="http://schemas.microsoft.com/office/drawing/2014/main" xmlns="" val="1371340282"/>
                    </a:ext>
                  </a:extLst>
                </a:gridCol>
              </a:tblGrid>
              <a:tr h="3373863">
                <a:tc grid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PHIẾU HỌC TẬP SỐ 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Kết quả thực hiện nghiên cứu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Lớp: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………………</a:t>
                      </a:r>
                      <a:r>
                        <a:rPr lang="vi-VN" sz="2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   Nhóm thực hiện: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……………………………………………..</a:t>
                      </a:r>
                      <a:r>
                        <a:rPr lang="vi-VN" sz="2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Họ và tên thành viên: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………………………………………………………………………………..</a:t>
                      </a:r>
                      <a:r>
                        <a:rPr lang="vi-VN" sz="2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4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Nội dung nghiên cứu: </a:t>
                      </a:r>
                      <a:r>
                        <a:rPr lang="vi-VN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TN phân tích ảnh hưởng của nhiệt độ đến hoạt tính của enzym catalase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07201901"/>
                  </a:ext>
                </a:extLst>
              </a:tr>
              <a:tr h="947244">
                <a:tc>
                  <a:txBody>
                    <a:bodyPr/>
                    <a:lstStyle/>
                    <a:p>
                      <a:pPr marR="25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Điều kiện</a:t>
                      </a:r>
                      <a:endParaRPr lang="en-US" sz="2000">
                        <a:effectLst/>
                        <a:highlight>
                          <a:srgbClr val="D9D9D9"/>
                        </a:highligh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R="25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Bình thường</a:t>
                      </a:r>
                      <a:endParaRPr lang="en-US" sz="2000">
                        <a:effectLst/>
                        <a:highlight>
                          <a:srgbClr val="D9D9D9"/>
                        </a:highligh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25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Để trong ngăn mát tủ lạnh trong 1 giờ</a:t>
                      </a:r>
                      <a:endParaRPr lang="en-US" sz="2000">
                        <a:effectLst/>
                        <a:highlight>
                          <a:srgbClr val="D9D9D9"/>
                        </a:highligh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25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Đun sôi 3-5 phút</a:t>
                      </a:r>
                      <a:endParaRPr lang="en-US" sz="2000">
                        <a:effectLst/>
                        <a:highlight>
                          <a:srgbClr val="D9D9D9"/>
                        </a:highlight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85009165"/>
                  </a:ext>
                </a:extLst>
              </a:tr>
              <a:tr h="462895">
                <a:tc rowSpan="2">
                  <a:txBody>
                    <a:bodyPr/>
                    <a:lstStyle/>
                    <a:p>
                      <a:pPr marR="381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Kết quả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Lần 1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Lần 2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Lần 3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Lần 1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Lần 2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Lần 3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Lần 1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Lần 2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Lần 3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9151336"/>
                  </a:ext>
                </a:extLst>
              </a:tr>
              <a:tr h="4843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81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51433929"/>
                  </a:ext>
                </a:extLst>
              </a:tr>
            </a:tbl>
          </a:graphicData>
        </a:graphic>
      </p:graphicFrame>
      <p:sp>
        <p:nvSpPr>
          <p:cNvPr id="17" name="Title 1">
            <a:extLst>
              <a:ext uri="{FF2B5EF4-FFF2-40B4-BE49-F238E27FC236}">
                <a16:creationId xmlns:a16="http://schemas.microsoft.com/office/drawing/2014/main" xmlns="" id="{827B88C6-4774-35BE-14A7-73340B0C5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007" y="0"/>
            <a:ext cx="1076325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TN3. PHÂN TÍCH ẢNH HƯỞNG CỦA NHIỆT ĐỘ ĐẾN HOẠT TÍNH CỦA ENZYME CATALASE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58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775" y="1842868"/>
            <a:ext cx="4304714" cy="2963499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400" b="1" spc="0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  <a:cs typeface="Arial" panose="020B0604020202020204" pitchFamily="34" charset="0"/>
              </a:rPr>
              <a:t>4. THẢO LUẬN </a:t>
            </a:r>
            <a:br>
              <a:rPr lang="en-US" sz="3400" b="1" spc="0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  <a:cs typeface="Arial" panose="020B0604020202020204" pitchFamily="34" charset="0"/>
              </a:rPr>
            </a:br>
            <a:r>
              <a:rPr lang="en-US" sz="3400" b="1" spc="0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  <a:cs typeface="Arial" panose="020B0604020202020204" pitchFamily="34" charset="0"/>
              </a:rPr>
              <a:t>DỰA TRÊN KẾT QUẢ </a:t>
            </a:r>
            <a:br>
              <a:rPr lang="en-US" sz="3400" b="1" spc="0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  <a:cs typeface="Arial" panose="020B0604020202020204" pitchFamily="34" charset="0"/>
              </a:rPr>
            </a:br>
            <a:r>
              <a:rPr lang="en-US" sz="3400" b="1" spc="0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  <a:cs typeface="Arial" panose="020B0604020202020204" pitchFamily="34" charset="0"/>
              </a:rPr>
              <a:t>THÍ NGHIỆM </a:t>
            </a:r>
            <a:endParaRPr lang="en-US" sz="3400" dirty="0">
              <a:latin typeface="Calibri 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4562475" y="254495"/>
            <a:ext cx="7507601" cy="3526930"/>
          </a:xfrm>
          <a:prstGeom prst="cloudCallout">
            <a:avLst>
              <a:gd name="adj1" fmla="val -51777"/>
              <a:gd name="adj2" fmla="val 89304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dirty="0" err="1">
                <a:solidFill>
                  <a:prstClr val="black"/>
                </a:solidFill>
                <a:latin typeface="Calibri "/>
                <a:cs typeface="Arial" panose="020B0604020202020204" pitchFamily="34" charset="0"/>
              </a:rPr>
              <a:t>Các</a:t>
            </a:r>
            <a:r>
              <a:rPr lang="en-US" sz="3200" b="1" i="1" dirty="0">
                <a:solidFill>
                  <a:prstClr val="black"/>
                </a:solidFill>
                <a:latin typeface="Calibri 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Calibri "/>
                <a:cs typeface="Arial" panose="020B0604020202020204" pitchFamily="34" charset="0"/>
              </a:rPr>
              <a:t>nhóm</a:t>
            </a:r>
            <a:r>
              <a:rPr lang="en-US" sz="3200" b="1" i="1" dirty="0">
                <a:solidFill>
                  <a:prstClr val="black"/>
                </a:solidFill>
                <a:latin typeface="Calibri 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Calibri "/>
                <a:cs typeface="Arial" panose="020B0604020202020204" pitchFamily="34" charset="0"/>
              </a:rPr>
              <a:t>mô</a:t>
            </a:r>
            <a:r>
              <a:rPr lang="en-US" sz="3200" b="1" i="1" dirty="0">
                <a:solidFill>
                  <a:prstClr val="black"/>
                </a:solidFill>
                <a:latin typeface="Calibri 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Calibri "/>
                <a:cs typeface="Arial" panose="020B0604020202020204" pitchFamily="34" charset="0"/>
              </a:rPr>
              <a:t>tả</a:t>
            </a:r>
            <a:r>
              <a:rPr lang="en-US" sz="3200" b="1" i="1" dirty="0">
                <a:solidFill>
                  <a:prstClr val="black"/>
                </a:solidFill>
                <a:latin typeface="Calibri 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Calibri "/>
                <a:cs typeface="Arial" panose="020B0604020202020204" pitchFamily="34" charset="0"/>
              </a:rPr>
              <a:t>kết</a:t>
            </a:r>
            <a:r>
              <a:rPr lang="en-US" sz="3200" b="1" i="1" dirty="0">
                <a:solidFill>
                  <a:prstClr val="black"/>
                </a:solidFill>
                <a:latin typeface="Calibri 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Calibri "/>
                <a:cs typeface="Arial" panose="020B0604020202020204" pitchFamily="34" charset="0"/>
              </a:rPr>
              <a:t>quả</a:t>
            </a:r>
            <a:r>
              <a:rPr lang="en-US" sz="3200" b="1" i="1" dirty="0">
                <a:solidFill>
                  <a:prstClr val="black"/>
                </a:solidFill>
                <a:latin typeface="Calibri 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Calibri "/>
                <a:cs typeface="Arial" panose="020B0604020202020204" pitchFamily="34" charset="0"/>
              </a:rPr>
              <a:t>quan</a:t>
            </a:r>
            <a:r>
              <a:rPr lang="en-US" sz="3200" b="1" i="1" dirty="0">
                <a:solidFill>
                  <a:prstClr val="black"/>
                </a:solidFill>
                <a:latin typeface="Calibri 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Calibri "/>
                <a:cs typeface="Arial" panose="020B0604020202020204" pitchFamily="34" charset="0"/>
              </a:rPr>
              <a:t>sát</a:t>
            </a:r>
            <a:r>
              <a:rPr lang="en-US" sz="3200" b="1" i="1" dirty="0">
                <a:solidFill>
                  <a:prstClr val="black"/>
                </a:solidFill>
                <a:latin typeface="Calibri 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Calibri "/>
                <a:cs typeface="Arial" panose="020B0604020202020204" pitchFamily="34" charset="0"/>
              </a:rPr>
              <a:t>được</a:t>
            </a:r>
            <a:r>
              <a:rPr lang="en-US" sz="3200" b="1" i="1" dirty="0">
                <a:solidFill>
                  <a:prstClr val="black"/>
                </a:solidFill>
                <a:latin typeface="Calibri 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Calibri "/>
                <a:cs typeface="Arial" panose="020B0604020202020204" pitchFamily="34" charset="0"/>
              </a:rPr>
              <a:t>và</a:t>
            </a:r>
            <a:r>
              <a:rPr lang="en-US" sz="3200" b="1" i="1" dirty="0">
                <a:solidFill>
                  <a:prstClr val="black"/>
                </a:solidFill>
                <a:latin typeface="Calibri 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Calibri "/>
                <a:cs typeface="Arial" panose="020B0604020202020204" pitchFamily="34" charset="0"/>
              </a:rPr>
              <a:t>đưa</a:t>
            </a:r>
            <a:r>
              <a:rPr lang="en-US" sz="3200" b="1" i="1" dirty="0">
                <a:solidFill>
                  <a:prstClr val="black"/>
                </a:solidFill>
                <a:latin typeface="Calibri 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Calibri "/>
                <a:cs typeface="Arial" panose="020B0604020202020204" pitchFamily="34" charset="0"/>
              </a:rPr>
              <a:t>ra</a:t>
            </a:r>
            <a:r>
              <a:rPr lang="en-US" sz="3200" b="1" i="1" dirty="0">
                <a:solidFill>
                  <a:prstClr val="black"/>
                </a:solidFill>
                <a:latin typeface="Calibri 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Calibri "/>
                <a:cs typeface="Arial" panose="020B0604020202020204" pitchFamily="34" charset="0"/>
              </a:rPr>
              <a:t>kết</a:t>
            </a:r>
            <a:r>
              <a:rPr lang="en-US" sz="3200" b="1" i="1" dirty="0">
                <a:solidFill>
                  <a:prstClr val="black"/>
                </a:solidFill>
                <a:latin typeface="Calibri 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Calibri "/>
                <a:cs typeface="Arial" panose="020B0604020202020204" pitchFamily="34" charset="0"/>
              </a:rPr>
              <a:t>luận</a:t>
            </a:r>
            <a:r>
              <a:rPr lang="en-US" sz="3200" b="1" i="1" dirty="0">
                <a:solidFill>
                  <a:prstClr val="black"/>
                </a:solidFill>
                <a:latin typeface="Calibri 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Calibri "/>
                <a:cs typeface="Arial" panose="020B0604020202020204" pitchFamily="34" charset="0"/>
              </a:rPr>
              <a:t>giả</a:t>
            </a:r>
            <a:r>
              <a:rPr lang="en-US" sz="3200" b="1" i="1" dirty="0">
                <a:solidFill>
                  <a:prstClr val="black"/>
                </a:solidFill>
                <a:latin typeface="Calibri 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Calibri "/>
                <a:cs typeface="Arial" panose="020B0604020202020204" pitchFamily="34" charset="0"/>
              </a:rPr>
              <a:t>thuyết</a:t>
            </a:r>
            <a:r>
              <a:rPr lang="en-US" sz="3200" b="1" i="1" dirty="0">
                <a:solidFill>
                  <a:prstClr val="black"/>
                </a:solidFill>
                <a:latin typeface="Calibri 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Calibri "/>
                <a:cs typeface="Arial" panose="020B0604020202020204" pitchFamily="34" charset="0"/>
              </a:rPr>
              <a:t>đúng</a:t>
            </a:r>
            <a:r>
              <a:rPr lang="en-US" sz="3200" b="1" i="1" dirty="0">
                <a:solidFill>
                  <a:prstClr val="black"/>
                </a:solidFill>
                <a:latin typeface="Calibri "/>
                <a:cs typeface="Arial" panose="020B0604020202020204" pitchFamily="34" charset="0"/>
              </a:rPr>
              <a:t>/</a:t>
            </a:r>
            <a:r>
              <a:rPr lang="en-US" sz="3200" b="1" i="1" dirty="0" err="1">
                <a:solidFill>
                  <a:prstClr val="black"/>
                </a:solidFill>
                <a:latin typeface="Calibri "/>
                <a:cs typeface="Arial" panose="020B0604020202020204" pitchFamily="34" charset="0"/>
              </a:rPr>
              <a:t>sai</a:t>
            </a:r>
            <a:r>
              <a:rPr lang="en-US" sz="3200" b="1" i="1" dirty="0">
                <a:solidFill>
                  <a:prstClr val="black"/>
                </a:solidFill>
                <a:latin typeface="Calibri "/>
                <a:cs typeface="Arial" panose="020B0604020202020204" pitchFamily="34" charset="0"/>
              </a:rPr>
              <a:t>. </a:t>
            </a:r>
            <a:r>
              <a:rPr lang="en-US" sz="3200" b="1" i="1" dirty="0" err="1">
                <a:solidFill>
                  <a:prstClr val="black"/>
                </a:solidFill>
                <a:latin typeface="Calibri "/>
                <a:cs typeface="Arial" panose="020B0604020202020204" pitchFamily="34" charset="0"/>
              </a:rPr>
              <a:t>Từ</a:t>
            </a:r>
            <a:r>
              <a:rPr lang="en-US" sz="3200" b="1" i="1" dirty="0">
                <a:solidFill>
                  <a:prstClr val="black"/>
                </a:solidFill>
                <a:latin typeface="Calibri 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Calibri "/>
                <a:cs typeface="Arial" panose="020B0604020202020204" pitchFamily="34" charset="0"/>
              </a:rPr>
              <a:t>đó</a:t>
            </a:r>
            <a:r>
              <a:rPr lang="en-US" sz="3200" b="1" i="1" dirty="0">
                <a:solidFill>
                  <a:prstClr val="black"/>
                </a:solidFill>
                <a:latin typeface="Calibri 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Calibri "/>
                <a:cs typeface="Arial" panose="020B0604020202020204" pitchFamily="34" charset="0"/>
              </a:rPr>
              <a:t>kết</a:t>
            </a:r>
            <a:r>
              <a:rPr lang="en-US" sz="3200" b="1" i="1" dirty="0">
                <a:solidFill>
                  <a:prstClr val="black"/>
                </a:solidFill>
                <a:latin typeface="Calibri 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Calibri "/>
                <a:cs typeface="Arial" panose="020B0604020202020204" pitchFamily="34" charset="0"/>
              </a:rPr>
              <a:t>luận</a:t>
            </a:r>
            <a:r>
              <a:rPr lang="en-US" sz="3200" b="1" i="1" dirty="0">
                <a:solidFill>
                  <a:prstClr val="black"/>
                </a:solidFill>
                <a:latin typeface="Calibri 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Calibri "/>
                <a:cs typeface="Arial" panose="020B0604020202020204" pitchFamily="34" charset="0"/>
              </a:rPr>
              <a:t>vấn</a:t>
            </a:r>
            <a:r>
              <a:rPr lang="en-US" sz="3200" b="1" i="1" dirty="0">
                <a:solidFill>
                  <a:prstClr val="black"/>
                </a:solidFill>
                <a:latin typeface="Calibri 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Calibri "/>
                <a:cs typeface="Arial" panose="020B0604020202020204" pitchFamily="34" charset="0"/>
              </a:rPr>
              <a:t>đề</a:t>
            </a:r>
            <a:r>
              <a:rPr lang="en-US" sz="3200" b="1" i="1" dirty="0">
                <a:solidFill>
                  <a:prstClr val="black"/>
                </a:solidFill>
                <a:latin typeface="Calibri 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Calibri "/>
                <a:cs typeface="Arial" panose="020B0604020202020204" pitchFamily="34" charset="0"/>
              </a:rPr>
              <a:t>nghiên</a:t>
            </a:r>
            <a:r>
              <a:rPr lang="en-US" sz="3200" b="1" i="1" dirty="0">
                <a:solidFill>
                  <a:prstClr val="black"/>
                </a:solidFill>
                <a:latin typeface="Calibri 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Calibri "/>
                <a:cs typeface="Arial" panose="020B0604020202020204" pitchFamily="34" charset="0"/>
              </a:rPr>
              <a:t>cứu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2" descr="Review sách Câu Hỏi Là Câu Trả Lời - Allan Pease - Downloadsach.com">
            <a:extLst>
              <a:ext uri="{FF2B5EF4-FFF2-40B4-BE49-F238E27FC236}">
                <a16:creationId xmlns:a16="http://schemas.microsoft.com/office/drawing/2014/main" xmlns="" id="{CFF44DBB-8E95-F9B6-3A30-86927F9CC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618" y="3924300"/>
            <a:ext cx="5715000" cy="279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89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57630C4-CF27-0961-2358-3415F6807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92" y="9525"/>
            <a:ext cx="7005711" cy="2672862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091B0D63-781A-12C2-A0C6-4D5FC83C97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792417"/>
              </p:ext>
            </p:extLst>
          </p:nvPr>
        </p:nvGraphicFramePr>
        <p:xfrm>
          <a:off x="309488" y="3428999"/>
          <a:ext cx="11732457" cy="318281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39403">
                  <a:extLst>
                    <a:ext uri="{9D8B030D-6E8A-4147-A177-3AD203B41FA5}">
                      <a16:colId xmlns:a16="http://schemas.microsoft.com/office/drawing/2014/main" xmlns="" val="3718436800"/>
                    </a:ext>
                  </a:extLst>
                </a:gridCol>
                <a:gridCol w="3641037">
                  <a:extLst>
                    <a:ext uri="{9D8B030D-6E8A-4147-A177-3AD203B41FA5}">
                      <a16:colId xmlns:a16="http://schemas.microsoft.com/office/drawing/2014/main" xmlns="" val="3260944223"/>
                    </a:ext>
                  </a:extLst>
                </a:gridCol>
                <a:gridCol w="3802118">
                  <a:extLst>
                    <a:ext uri="{9D8B030D-6E8A-4147-A177-3AD203B41FA5}">
                      <a16:colId xmlns:a16="http://schemas.microsoft.com/office/drawing/2014/main" xmlns="" val="960137866"/>
                    </a:ext>
                  </a:extLst>
                </a:gridCol>
                <a:gridCol w="3149899">
                  <a:extLst>
                    <a:ext uri="{9D8B030D-6E8A-4147-A177-3AD203B41FA5}">
                      <a16:colId xmlns:a16="http://schemas.microsoft.com/office/drawing/2014/main" xmlns="" val="3761699774"/>
                    </a:ext>
                  </a:extLst>
                </a:gridCol>
              </a:tblGrid>
              <a:tr h="70299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STT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Nội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dung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giả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thuyết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Đánh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giá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giả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thuyết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Kết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</a:rPr>
                        <a:t>luận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16388736"/>
                  </a:ext>
                </a:extLst>
              </a:tr>
              <a:tr h="82660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+mj-lt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+mj-lt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+mj-lt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8513363"/>
                  </a:ext>
                </a:extLst>
              </a:tr>
              <a:tr h="82660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+mj-lt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+mj-lt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+mj-lt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77042799"/>
                  </a:ext>
                </a:extLst>
              </a:tr>
              <a:tr h="82660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</a:t>
                      </a:r>
                      <a:endParaRPr lang="en-US" sz="2000" b="1" dirty="0">
                        <a:latin typeface="+mj-lt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b="1">
                        <a:latin typeface="+mj-lt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+mj-lt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latin typeface="+mj-lt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5850864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E3D0D12-E67E-4DB8-9ADC-0C2A185D3C85}"/>
              </a:ext>
            </a:extLst>
          </p:cNvPr>
          <p:cNvSpPr txBox="1"/>
          <p:nvPr/>
        </p:nvSpPr>
        <p:spPr>
          <a:xfrm>
            <a:off x="4614201" y="2672862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+mj-lt"/>
              </a:rPr>
              <a:t>PHIẾU HỌC TẬP SỐ 6</a:t>
            </a:r>
          </a:p>
        </p:txBody>
      </p:sp>
    </p:spTree>
    <p:extLst>
      <p:ext uri="{BB962C8B-B14F-4D97-AF65-F5344CB8AC3E}">
        <p14:creationId xmlns:p14="http://schemas.microsoft.com/office/powerpoint/2010/main" val="27186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48609" y="2111744"/>
            <a:ext cx="8774063" cy="1343026"/>
          </a:xfrm>
        </p:spPr>
        <p:txBody>
          <a:bodyPr>
            <a:prstTxWarp prst="textWave4">
              <a:avLst/>
            </a:prstTxWarp>
            <a:noAutofit/>
          </a:bodyPr>
          <a:lstStyle/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Arial" panose="020B0604020202020204" pitchFamily="34" charset="0"/>
              </a:rPr>
              <a:t>MỘT SỐ THÍ NGHIỆM VỀ ENZYME</a:t>
            </a:r>
            <a:endParaRPr lang="en-US" sz="5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38989" y="686398"/>
            <a:ext cx="5100637" cy="1628774"/>
          </a:xfrm>
          <a:prstGeom prst="rect">
            <a:avLst/>
          </a:prstGeom>
          <a:noFill/>
        </p:spPr>
        <p:txBody>
          <a:bodyPr wrap="square" rtlCol="0">
            <a:prstTxWarp prst="textInflateBottom">
              <a:avLst/>
            </a:prstTxWarp>
            <a:spAutoFit/>
          </a:bodyPr>
          <a:lstStyle/>
          <a:p>
            <a:r>
              <a:rPr lang="en-US" b="1" spc="50" dirty="0">
                <a:ln w="0">
                  <a:solidFill>
                    <a:srgbClr val="FFFF00"/>
                  </a:solidFill>
                </a:ln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cs typeface="Arial" panose="020B0604020202020204" pitchFamily="34" charset="0"/>
              </a:rPr>
              <a:t>BÀI 14: THỰC HÀNH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750"/>
          <a:stretch/>
        </p:blipFill>
        <p:spPr>
          <a:xfrm>
            <a:off x="4891425" y="3566345"/>
            <a:ext cx="4713532" cy="311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71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pc="0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  <a:cs typeface="Arial" panose="020B0604020202020204" pitchFamily="34" charset="0"/>
              </a:rPr>
              <a:t>5. BÁO CÁO KẾT QUẢ THỰC HÀNH</a:t>
            </a:r>
            <a:endParaRPr lang="en-US" dirty="0">
              <a:latin typeface="Calibri "/>
            </a:endParaRPr>
          </a:p>
        </p:txBody>
      </p:sp>
      <p:pic>
        <p:nvPicPr>
          <p:cNvPr id="3" name="Picture 2" descr="Ống nghiệm thủy tinh mua ở đâu TPHCM, Hà Nội - Giá Tố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079" y="110836"/>
            <a:ext cx="5643842" cy="317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hững lỗi cơ bản thường gặp trong khi thuyết trình - Digital Lear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418" y="3380509"/>
            <a:ext cx="5633503" cy="333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1708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768C9E-5C97-611D-520F-2DA28C68B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858518C0-DE82-649B-D7F7-363DC6E508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6789993"/>
              </p:ext>
            </p:extLst>
          </p:nvPr>
        </p:nvGraphicFramePr>
        <p:xfrm>
          <a:off x="239151" y="56269"/>
          <a:ext cx="11746524" cy="6766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746524">
                  <a:extLst>
                    <a:ext uri="{9D8B030D-6E8A-4147-A177-3AD203B41FA5}">
                      <a16:colId xmlns:a16="http://schemas.microsoft.com/office/drawing/2014/main" xmlns="" val="2813897588"/>
                    </a:ext>
                  </a:extLst>
                </a:gridCol>
              </a:tblGrid>
              <a:tr h="219094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BÁO CÁO: KẾT QUẢ THỰC HÀNH MỘT SỐ THÍ NGHIỆM VỀ ENZYME</a:t>
                      </a:r>
                    </a:p>
                    <a:p>
                      <a:pPr algn="r"/>
                      <a:r>
                        <a:rPr lang="en-US" sz="2400" b="0" i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Thứ</a:t>
                      </a:r>
                      <a:r>
                        <a:rPr lang="en-US" sz="2400" b="0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… </a:t>
                      </a:r>
                      <a:r>
                        <a:rPr lang="en-US" sz="2400" b="0" i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ngày</a:t>
                      </a:r>
                      <a:r>
                        <a:rPr lang="en-US" sz="2400" b="0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… </a:t>
                      </a:r>
                      <a:r>
                        <a:rPr lang="en-US" sz="2400" b="0" i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tháng</a:t>
                      </a:r>
                      <a:r>
                        <a:rPr lang="en-US" sz="2400" b="0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… </a:t>
                      </a:r>
                      <a:r>
                        <a:rPr lang="en-US" sz="2400" b="0" i="1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năm</a:t>
                      </a:r>
                      <a:r>
                        <a:rPr lang="en-US" sz="2400" b="0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…..…</a:t>
                      </a:r>
                    </a:p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Lớp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:……………………………	  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Nhóm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thực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hiện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:………………………………………………………………	</a:t>
                      </a:r>
                    </a:p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Họ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và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tên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thành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viên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:………………………………………………………………………………….	</a:t>
                      </a:r>
                    </a:p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Tên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đề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tài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……………………………………………………………….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68750647"/>
                  </a:ext>
                </a:extLst>
              </a:tr>
              <a:tr h="4294258">
                <a:tc>
                  <a:txBody>
                    <a:bodyPr/>
                    <a:lstStyle/>
                    <a:p>
                      <a:r>
                        <a:rPr lang="vi-V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Mục đích thực hiện đề tài</a:t>
                      </a:r>
                    </a:p>
                    <a:p>
                      <a:pPr algn="just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………………………………………………………………………………………………………………..…………………………….</a:t>
                      </a:r>
                      <a:endParaRPr lang="vi-VN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vi-V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 Mẫu vật, hóa chất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………………………………………………………………………………………………………………..…………………………….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r>
                        <a:rPr lang="vi-V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 Phương pháp nghiên cứu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………………………………………………………………………………………………………………..…………………………….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r>
                        <a:rPr lang="vi-VN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 Báo cáo kết quả nghiên cứu</a:t>
                      </a:r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US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vi-VN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 </a:t>
                      </a:r>
                      <a:r>
                        <a:rPr lang="en-US" sz="24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Kết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luận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và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kiến</a:t>
                      </a:r>
                      <a:r>
                        <a:rPr lang="en-US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4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nghị</a:t>
                      </a:r>
                      <a:endParaRPr lang="en-US" sz="24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………………………………………………………………………………………………………………..…………………………….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1621858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2D4E15BA-2A6C-6382-026E-B05A71E47C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607252"/>
              </p:ext>
            </p:extLst>
          </p:nvPr>
        </p:nvGraphicFramePr>
        <p:xfrm>
          <a:off x="888631" y="5072918"/>
          <a:ext cx="10942298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7433">
                  <a:extLst>
                    <a:ext uri="{9D8B030D-6E8A-4147-A177-3AD203B41FA5}">
                      <a16:colId xmlns:a16="http://schemas.microsoft.com/office/drawing/2014/main" xmlns="" val="3681316631"/>
                    </a:ext>
                  </a:extLst>
                </a:gridCol>
                <a:gridCol w="4017093">
                  <a:extLst>
                    <a:ext uri="{9D8B030D-6E8A-4147-A177-3AD203B41FA5}">
                      <a16:colId xmlns:a16="http://schemas.microsoft.com/office/drawing/2014/main" xmlns="" val="1495436513"/>
                    </a:ext>
                  </a:extLst>
                </a:gridCol>
                <a:gridCol w="3277772">
                  <a:extLst>
                    <a:ext uri="{9D8B030D-6E8A-4147-A177-3AD203B41FA5}">
                      <a16:colId xmlns:a16="http://schemas.microsoft.com/office/drawing/2014/main" xmlns="" val="21337207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Thí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nghiệm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Các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bước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tiến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hành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Kết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quả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và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giải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thích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28717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64915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99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0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  <a:cs typeface="Arial" panose="020B0604020202020204" pitchFamily="34" charset="0"/>
              </a:rPr>
              <a:t>NHẬN XÉT</a:t>
            </a:r>
            <a:br>
              <a:rPr lang="en-US" b="1" spc="0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  <a:cs typeface="Arial" panose="020B0604020202020204" pitchFamily="34" charset="0"/>
              </a:rPr>
            </a:br>
            <a:r>
              <a:rPr lang="en-US" b="1" spc="0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"/>
                <a:cs typeface="Arial" panose="020B0604020202020204" pitchFamily="34" charset="0"/>
              </a:rPr>
              <a:t>ĐÁNH GIÁ</a:t>
            </a:r>
            <a:endParaRPr lang="en-US" dirty="0">
              <a:latin typeface="Calibri 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5171742"/>
              </p:ext>
            </p:extLst>
          </p:nvPr>
        </p:nvGraphicFramePr>
        <p:xfrm>
          <a:off x="5118447" y="803186"/>
          <a:ext cx="6281873" cy="5248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01107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14" y="3797641"/>
            <a:ext cx="6893170" cy="1325563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alibri "/>
                <a:cs typeface="Arial" panose="020B0604020202020204" pitchFamily="34" charset="0"/>
              </a:rPr>
              <a:t>XIN CHÂN THÀNH CẢM ƠN</a:t>
            </a:r>
          </a:p>
        </p:txBody>
      </p:sp>
    </p:spTree>
    <p:extLst>
      <p:ext uri="{BB962C8B-B14F-4D97-AF65-F5344CB8AC3E}">
        <p14:creationId xmlns:p14="http://schemas.microsoft.com/office/powerpoint/2010/main" val="286781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>
            <a:spLocks noGrp="1"/>
          </p:cNvSpPr>
          <p:nvPr>
            <p:ph type="sldNum" idx="4294967295"/>
          </p:nvPr>
        </p:nvSpPr>
        <p:spPr>
          <a:xfrm>
            <a:off x="10128650" y="6119817"/>
            <a:ext cx="539353" cy="73818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fld id="{00000000-1234-1234-1234-123412341234}" type="slidenum">
              <a:rPr lang="en">
                <a:solidFill>
                  <a:prstClr val="black">
                    <a:tint val="75000"/>
                  </a:prstClr>
                </a:solidFill>
              </a:rPr>
              <a:pPr algn="ctr"/>
              <a:t>3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254829" y="362858"/>
            <a:ext cx="5802086" cy="1103086"/>
          </a:xfrm>
          <a:prstGeom prst="roundRect">
            <a:avLst/>
          </a:prstGeom>
          <a:solidFill>
            <a:schemeClr val="lt1">
              <a:alpha val="33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MỤC TIÊU BÀI HỌC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004" y="-142118"/>
            <a:ext cx="2377168" cy="21130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3385" y="2051707"/>
            <a:ext cx="107758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/>
              <a:t>- </a:t>
            </a:r>
            <a:r>
              <a:rPr lang="en-US" sz="4000" dirty="0" err="1"/>
              <a:t>Làm</a:t>
            </a:r>
            <a:r>
              <a:rPr lang="en-US" sz="4000" dirty="0"/>
              <a:t> </a:t>
            </a:r>
            <a:r>
              <a:rPr lang="en-US" sz="4000" dirty="0" err="1"/>
              <a:t>được</a:t>
            </a:r>
            <a:r>
              <a:rPr lang="en-US" sz="4000" dirty="0"/>
              <a:t> </a:t>
            </a:r>
            <a:r>
              <a:rPr lang="en-US" sz="4000" dirty="0" err="1"/>
              <a:t>thí</a:t>
            </a:r>
            <a:r>
              <a:rPr lang="en-US" sz="4000" dirty="0"/>
              <a:t> </a:t>
            </a:r>
            <a:r>
              <a:rPr lang="en-US" sz="4000" dirty="0" err="1"/>
              <a:t>nghiệm</a:t>
            </a:r>
            <a:r>
              <a:rPr lang="en-US" sz="4000" dirty="0"/>
              <a:t> </a:t>
            </a:r>
            <a:r>
              <a:rPr lang="en-US" sz="4000" dirty="0" err="1"/>
              <a:t>phân</a:t>
            </a:r>
            <a:r>
              <a:rPr lang="en-US" sz="4000" dirty="0"/>
              <a:t> </a:t>
            </a:r>
            <a:r>
              <a:rPr lang="en-US" sz="4000" dirty="0" err="1"/>
              <a:t>tích</a:t>
            </a:r>
            <a:r>
              <a:rPr lang="en-US" sz="4000" dirty="0"/>
              <a:t> </a:t>
            </a:r>
            <a:r>
              <a:rPr lang="en-US" sz="4000" dirty="0" err="1"/>
              <a:t>ảnh</a:t>
            </a:r>
            <a:r>
              <a:rPr lang="en-US" sz="4000" dirty="0"/>
              <a:t> </a:t>
            </a:r>
            <a:r>
              <a:rPr lang="en-US" sz="4000" dirty="0" err="1"/>
              <a:t>hưởng</a:t>
            </a:r>
            <a:r>
              <a:rPr lang="en-US" sz="4000" dirty="0"/>
              <a:t> </a:t>
            </a:r>
            <a:r>
              <a:rPr lang="en-US" sz="4000" dirty="0" err="1"/>
              <a:t>của</a:t>
            </a:r>
            <a:r>
              <a:rPr lang="en-US" sz="4000" dirty="0"/>
              <a:t> </a:t>
            </a:r>
            <a:r>
              <a:rPr lang="en-US" sz="4000" dirty="0" err="1"/>
              <a:t>một</a:t>
            </a:r>
            <a:r>
              <a:rPr lang="en-US" sz="4000" dirty="0"/>
              <a:t> </a:t>
            </a:r>
            <a:r>
              <a:rPr lang="en-US" sz="4000" dirty="0" err="1"/>
              <a:t>số</a:t>
            </a:r>
            <a:r>
              <a:rPr lang="en-US" sz="4000" dirty="0"/>
              <a:t> </a:t>
            </a:r>
            <a:r>
              <a:rPr lang="en-US" sz="4000" dirty="0" err="1"/>
              <a:t>yếu</a:t>
            </a:r>
            <a:r>
              <a:rPr lang="en-US" sz="4000" dirty="0"/>
              <a:t> </a:t>
            </a:r>
            <a:r>
              <a:rPr lang="en-US" sz="4000" dirty="0" err="1"/>
              <a:t>tố</a:t>
            </a:r>
            <a:r>
              <a:rPr lang="en-US" sz="4000" dirty="0"/>
              <a:t> </a:t>
            </a:r>
            <a:r>
              <a:rPr lang="en-US" sz="4000" dirty="0" err="1"/>
              <a:t>ảnh</a:t>
            </a:r>
            <a:r>
              <a:rPr lang="en-US" sz="4000" dirty="0"/>
              <a:t> </a:t>
            </a:r>
            <a:r>
              <a:rPr lang="en-US" sz="4000" dirty="0" err="1"/>
              <a:t>hưởng</a:t>
            </a:r>
            <a:r>
              <a:rPr lang="en-US" sz="4000" dirty="0"/>
              <a:t> </a:t>
            </a:r>
            <a:r>
              <a:rPr lang="en-US" sz="4000" dirty="0" err="1"/>
              <a:t>đến</a:t>
            </a:r>
            <a:r>
              <a:rPr lang="en-US" sz="4000" dirty="0"/>
              <a:t> </a:t>
            </a:r>
            <a:r>
              <a:rPr lang="en-US" sz="4000" dirty="0" err="1"/>
              <a:t>hoạt</a:t>
            </a:r>
            <a:r>
              <a:rPr lang="en-US" sz="4000" dirty="0"/>
              <a:t> </a:t>
            </a:r>
            <a:r>
              <a:rPr lang="en-US" sz="4000" dirty="0" err="1"/>
              <a:t>tính</a:t>
            </a:r>
            <a:r>
              <a:rPr lang="en-US" sz="4000" dirty="0"/>
              <a:t> </a:t>
            </a:r>
            <a:r>
              <a:rPr lang="en-US" sz="4000" dirty="0" err="1"/>
              <a:t>của</a:t>
            </a:r>
            <a:r>
              <a:rPr lang="en-US" sz="4000" dirty="0"/>
              <a:t> enzyme.</a:t>
            </a:r>
          </a:p>
          <a:p>
            <a:pPr algn="just"/>
            <a:r>
              <a:rPr lang="en-US" sz="4000" dirty="0"/>
              <a:t>- </a:t>
            </a:r>
            <a:r>
              <a:rPr lang="en-US" sz="4000" dirty="0" err="1"/>
              <a:t>Làm</a:t>
            </a:r>
            <a:r>
              <a:rPr lang="en-US" sz="4000" dirty="0"/>
              <a:t> </a:t>
            </a:r>
            <a:r>
              <a:rPr lang="en-US" sz="4000" dirty="0" err="1"/>
              <a:t>được</a:t>
            </a:r>
            <a:r>
              <a:rPr lang="en-US" sz="4000" dirty="0"/>
              <a:t> </a:t>
            </a:r>
            <a:r>
              <a:rPr lang="en-US" sz="4000" dirty="0" err="1"/>
              <a:t>thí</a:t>
            </a:r>
            <a:r>
              <a:rPr lang="en-US" sz="4000" dirty="0"/>
              <a:t> </a:t>
            </a:r>
            <a:r>
              <a:rPr lang="en-US" sz="4000" dirty="0" err="1"/>
              <a:t>nghiệm</a:t>
            </a:r>
            <a:r>
              <a:rPr lang="en-US" sz="4000" dirty="0"/>
              <a:t> </a:t>
            </a:r>
            <a:r>
              <a:rPr lang="en-US" sz="4000" dirty="0" err="1"/>
              <a:t>kiểm</a:t>
            </a:r>
            <a:r>
              <a:rPr lang="en-US" sz="4000" dirty="0"/>
              <a:t> </a:t>
            </a:r>
            <a:r>
              <a:rPr lang="en-US" sz="4000" dirty="0" err="1"/>
              <a:t>tra</a:t>
            </a:r>
            <a:r>
              <a:rPr lang="en-US" sz="4000" dirty="0"/>
              <a:t> </a:t>
            </a:r>
            <a:r>
              <a:rPr lang="en-US" sz="4000" dirty="0" err="1"/>
              <a:t>hoạt</a:t>
            </a:r>
            <a:r>
              <a:rPr lang="en-US" sz="4000" dirty="0"/>
              <a:t> </a:t>
            </a:r>
            <a:r>
              <a:rPr lang="en-US" sz="4000" dirty="0" err="1"/>
              <a:t>tính</a:t>
            </a:r>
            <a:r>
              <a:rPr lang="en-US" sz="4000" dirty="0"/>
              <a:t> </a:t>
            </a:r>
            <a:r>
              <a:rPr lang="en-US" sz="4000" dirty="0" err="1"/>
              <a:t>thủy</a:t>
            </a:r>
            <a:r>
              <a:rPr lang="en-US" sz="4000" dirty="0"/>
              <a:t> </a:t>
            </a:r>
            <a:r>
              <a:rPr lang="en-US" sz="4000" dirty="0" err="1"/>
              <a:t>phân</a:t>
            </a:r>
            <a:r>
              <a:rPr lang="en-US" sz="4000" dirty="0"/>
              <a:t> </a:t>
            </a:r>
            <a:r>
              <a:rPr lang="en-US" sz="4000" dirty="0" err="1"/>
              <a:t>tinh</a:t>
            </a:r>
            <a:r>
              <a:rPr lang="en-US" sz="4000" dirty="0"/>
              <a:t> </a:t>
            </a:r>
            <a:r>
              <a:rPr lang="en-US" sz="4000" dirty="0" err="1"/>
              <a:t>bột</a:t>
            </a:r>
            <a:r>
              <a:rPr lang="en-US" sz="4000" dirty="0"/>
              <a:t> </a:t>
            </a:r>
            <a:r>
              <a:rPr lang="en-US" sz="4000" dirty="0" err="1"/>
              <a:t>của</a:t>
            </a:r>
            <a:r>
              <a:rPr lang="en-US" sz="4000" dirty="0"/>
              <a:t> amylase.</a:t>
            </a:r>
          </a:p>
        </p:txBody>
      </p:sp>
    </p:spTree>
    <p:extLst>
      <p:ext uri="{BB962C8B-B14F-4D97-AF65-F5344CB8AC3E}">
        <p14:creationId xmlns:p14="http://schemas.microsoft.com/office/powerpoint/2010/main" val="28788148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hông ăn cơm có tác hại gì? Hệ quả nguy hiểm ăn kiêng bỏ cơ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7" y="1584938"/>
            <a:ext cx="3382899" cy="209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ang Vị Dạ Dày Là Gì? Nằm Ở Đâu? Cấu Tạo, Chức Nă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63" y="1671150"/>
            <a:ext cx="3466811" cy="2121617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  <p:pic>
        <p:nvPicPr>
          <p:cNvPr id="10" name="Picture 6" descr="Cách sơ cứu khi bị sốc nhiệt do trời nắng nóng bạn cần biế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56776"/>
            <a:ext cx="3272848" cy="251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109757" y="1671150"/>
            <a:ext cx="3902790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i="1" dirty="0" err="1">
                <a:cs typeface="Arial" panose="020B0604020202020204" pitchFamily="34" charset="0"/>
              </a:rPr>
              <a:t>Khi</a:t>
            </a:r>
            <a:r>
              <a:rPr lang="en-US" sz="2800" b="1" i="1" dirty="0"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cs typeface="Arial" panose="020B0604020202020204" pitchFamily="34" charset="0"/>
              </a:rPr>
              <a:t>nhai</a:t>
            </a:r>
            <a:r>
              <a:rPr lang="en-US" sz="2800" b="1" i="1" dirty="0"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cs typeface="Arial" panose="020B0604020202020204" pitchFamily="34" charset="0"/>
              </a:rPr>
              <a:t>cơm</a:t>
            </a:r>
            <a:r>
              <a:rPr lang="en-US" sz="2800" b="1" i="1" dirty="0">
                <a:cs typeface="Arial" panose="020B0604020202020204" pitchFamily="34" charset="0"/>
              </a:rPr>
              <a:t>, </a:t>
            </a:r>
            <a:r>
              <a:rPr lang="en-US" sz="2800" b="1" i="1" dirty="0" err="1">
                <a:cs typeface="Arial" panose="020B0604020202020204" pitchFamily="34" charset="0"/>
              </a:rPr>
              <a:t>xôi</a:t>
            </a:r>
            <a:r>
              <a:rPr lang="en-US" sz="2800" b="1" i="1" dirty="0">
                <a:cs typeface="Arial" panose="020B0604020202020204" pitchFamily="34" charset="0"/>
              </a:rPr>
              <a:t>, </a:t>
            </a:r>
            <a:r>
              <a:rPr lang="en-US" sz="2800" b="1" i="1" dirty="0" err="1">
                <a:cs typeface="Arial" panose="020B0604020202020204" pitchFamily="34" charset="0"/>
              </a:rPr>
              <a:t>bánh</a:t>
            </a:r>
            <a:r>
              <a:rPr lang="en-US" sz="2800" b="1" i="1" dirty="0"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cs typeface="Arial" panose="020B0604020202020204" pitchFamily="34" charset="0"/>
              </a:rPr>
              <a:t>mì</a:t>
            </a:r>
            <a:r>
              <a:rPr lang="en-US" sz="2800" b="1" i="1" dirty="0">
                <a:cs typeface="Arial" panose="020B0604020202020204" pitchFamily="34" charset="0"/>
              </a:rPr>
              <a:t>,… ta </a:t>
            </a:r>
            <a:r>
              <a:rPr lang="en-US" sz="2800" b="1" i="1" dirty="0" err="1">
                <a:cs typeface="Arial" panose="020B0604020202020204" pitchFamily="34" charset="0"/>
              </a:rPr>
              <a:t>thấy</a:t>
            </a:r>
            <a:r>
              <a:rPr lang="en-US" sz="2800" b="1" i="1" dirty="0"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cs typeface="Arial" panose="020B0604020202020204" pitchFamily="34" charset="0"/>
              </a:rPr>
              <a:t>có</a:t>
            </a:r>
            <a:r>
              <a:rPr lang="en-US" sz="2800" b="1" i="1" dirty="0"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cs typeface="Arial" panose="020B0604020202020204" pitchFamily="34" charset="0"/>
              </a:rPr>
              <a:t>vị</a:t>
            </a:r>
            <a:r>
              <a:rPr lang="en-US" sz="2800" b="1" i="1" dirty="0"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cs typeface="Arial" panose="020B0604020202020204" pitchFamily="34" charset="0"/>
              </a:rPr>
              <a:t>ngọt</a:t>
            </a:r>
            <a:endParaRPr lang="en-US" sz="2800" b="1" i="1" dirty="0"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3207" y="4056776"/>
            <a:ext cx="3048793" cy="1815882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i="1" dirty="0" err="1">
                <a:cs typeface="Arial" panose="020B0604020202020204" pitchFamily="34" charset="0"/>
              </a:rPr>
              <a:t>Trong</a:t>
            </a:r>
            <a:r>
              <a:rPr lang="en-US" sz="2800" b="1" i="1" dirty="0"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cs typeface="Arial" panose="020B0604020202020204" pitchFamily="34" charset="0"/>
              </a:rPr>
              <a:t>dạ</a:t>
            </a:r>
            <a:r>
              <a:rPr lang="en-US" sz="2800" b="1" i="1" dirty="0"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cs typeface="Arial" panose="020B0604020202020204" pitchFamily="34" charset="0"/>
              </a:rPr>
              <a:t>dày</a:t>
            </a:r>
            <a:r>
              <a:rPr lang="en-US" sz="2800" b="1" i="1" dirty="0"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cs typeface="Arial" panose="020B0604020202020204" pitchFamily="34" charset="0"/>
              </a:rPr>
              <a:t>hầu</a:t>
            </a:r>
            <a:r>
              <a:rPr lang="en-US" sz="2800" b="1" i="1" dirty="0"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cs typeface="Arial" panose="020B0604020202020204" pitchFamily="34" charset="0"/>
              </a:rPr>
              <a:t>như</a:t>
            </a:r>
            <a:r>
              <a:rPr lang="en-US" sz="2800" b="1" i="1" dirty="0"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cs typeface="Arial" panose="020B0604020202020204" pitchFamily="34" charset="0"/>
              </a:rPr>
              <a:t>không</a:t>
            </a:r>
            <a:r>
              <a:rPr lang="en-US" sz="2800" b="1" i="1" dirty="0"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cs typeface="Arial" panose="020B0604020202020204" pitchFamily="34" charset="0"/>
              </a:rPr>
              <a:t>diễn</a:t>
            </a:r>
            <a:r>
              <a:rPr lang="en-US" sz="2800" b="1" i="1" dirty="0"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cs typeface="Arial" panose="020B0604020202020204" pitchFamily="34" charset="0"/>
              </a:rPr>
              <a:t>ra</a:t>
            </a:r>
            <a:r>
              <a:rPr lang="en-US" sz="2800" b="1" i="1" dirty="0"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cs typeface="Arial" panose="020B0604020202020204" pitchFamily="34" charset="0"/>
              </a:rPr>
              <a:t>quá</a:t>
            </a:r>
            <a:r>
              <a:rPr lang="en-US" sz="2800" b="1" i="1" dirty="0"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cs typeface="Arial" panose="020B0604020202020204" pitchFamily="34" charset="0"/>
              </a:rPr>
              <a:t>trình</a:t>
            </a:r>
            <a:r>
              <a:rPr lang="en-US" sz="2800" b="1" i="1" dirty="0"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cs typeface="Arial" panose="020B0604020202020204" pitchFamily="34" charset="0"/>
              </a:rPr>
              <a:t>tiêu</a:t>
            </a:r>
            <a:r>
              <a:rPr lang="en-US" sz="2800" b="1" i="1" dirty="0"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cs typeface="Arial" panose="020B0604020202020204" pitchFamily="34" charset="0"/>
              </a:rPr>
              <a:t>hóa</a:t>
            </a:r>
            <a:r>
              <a:rPr lang="en-US" sz="2800" b="1" i="1" dirty="0">
                <a:cs typeface="Arial" panose="020B0604020202020204" pitchFamily="34" charset="0"/>
              </a:rPr>
              <a:t> carbohydrate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21571" y="5399351"/>
            <a:ext cx="5079163" cy="13849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i="1" dirty="0" err="1">
                <a:cs typeface="Arial" panose="020B0604020202020204" pitchFamily="34" charset="0"/>
              </a:rPr>
              <a:t>Khi</a:t>
            </a:r>
            <a:r>
              <a:rPr lang="en-US" sz="2800" b="1" i="1" dirty="0"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cs typeface="Arial" panose="020B0604020202020204" pitchFamily="34" charset="0"/>
              </a:rPr>
              <a:t>trời</a:t>
            </a:r>
            <a:r>
              <a:rPr lang="en-US" sz="2800" b="1" i="1" dirty="0"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cs typeface="Arial" panose="020B0604020202020204" pitchFamily="34" charset="0"/>
              </a:rPr>
              <a:t>nắng</a:t>
            </a:r>
            <a:r>
              <a:rPr lang="en-US" sz="2800" b="1" i="1" dirty="0"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cs typeface="Arial" panose="020B0604020202020204" pitchFamily="34" charset="0"/>
              </a:rPr>
              <a:t>nóng</a:t>
            </a:r>
            <a:r>
              <a:rPr lang="en-US" sz="2800" b="1" i="1" dirty="0">
                <a:cs typeface="Arial" panose="020B0604020202020204" pitchFamily="34" charset="0"/>
              </a:rPr>
              <a:t> (38 – 40</a:t>
            </a:r>
            <a:r>
              <a:rPr lang="en-US" sz="2800" b="1" i="1" baseline="30000" dirty="0">
                <a:cs typeface="Arial" panose="020B0604020202020204" pitchFamily="34" charset="0"/>
              </a:rPr>
              <a:t>o</a:t>
            </a:r>
            <a:r>
              <a:rPr lang="en-US" sz="2800" b="1" i="1" dirty="0">
                <a:cs typeface="Arial" panose="020B0604020202020204" pitchFamily="34" charset="0"/>
              </a:rPr>
              <a:t>C) </a:t>
            </a:r>
            <a:r>
              <a:rPr lang="en-US" sz="2800" b="1" i="1" dirty="0" err="1">
                <a:cs typeface="Arial" panose="020B0604020202020204" pitchFamily="34" charset="0"/>
              </a:rPr>
              <a:t>làm</a:t>
            </a:r>
            <a:r>
              <a:rPr lang="en-US" sz="2800" b="1" i="1" dirty="0"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cs typeface="Arial" panose="020B0604020202020204" pitchFamily="34" charset="0"/>
              </a:rPr>
              <a:t>tăng</a:t>
            </a:r>
            <a:r>
              <a:rPr lang="en-US" sz="2800" b="1" i="1" dirty="0"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cs typeface="Arial" panose="020B0604020202020204" pitchFamily="34" charset="0"/>
              </a:rPr>
              <a:t>nguy</a:t>
            </a:r>
            <a:r>
              <a:rPr lang="en-US" sz="2800" b="1" i="1" dirty="0"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cs typeface="Arial" panose="020B0604020202020204" pitchFamily="34" charset="0"/>
              </a:rPr>
              <a:t>cơ</a:t>
            </a:r>
            <a:r>
              <a:rPr lang="en-US" sz="2800" b="1" i="1" dirty="0"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cs typeface="Arial" panose="020B0604020202020204" pitchFamily="34" charset="0"/>
              </a:rPr>
              <a:t>tử</a:t>
            </a:r>
            <a:r>
              <a:rPr lang="en-US" sz="2800" b="1" i="1" dirty="0"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cs typeface="Arial" panose="020B0604020202020204" pitchFamily="34" charset="0"/>
              </a:rPr>
              <a:t>vong</a:t>
            </a:r>
            <a:r>
              <a:rPr lang="en-US" sz="2800" b="1" i="1" dirty="0">
                <a:cs typeface="Arial" panose="020B0604020202020204" pitchFamily="34" charset="0"/>
              </a:rPr>
              <a:t> do </a:t>
            </a:r>
            <a:r>
              <a:rPr lang="en-US" sz="2800" b="1" i="1" dirty="0" err="1">
                <a:cs typeface="Arial" panose="020B0604020202020204" pitchFamily="34" charset="0"/>
              </a:rPr>
              <a:t>sốc</a:t>
            </a:r>
            <a:r>
              <a:rPr lang="en-US" sz="2800" b="1" i="1" dirty="0"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cs typeface="Arial" panose="020B0604020202020204" pitchFamily="34" charset="0"/>
              </a:rPr>
              <a:t>nhiệt</a:t>
            </a:r>
            <a:endParaRPr lang="en-US" sz="2800" b="1" i="1" dirty="0">
              <a:cs typeface="Arial" panose="020B0604020202020204" pitchFamily="34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3460638" y="2667473"/>
            <a:ext cx="5682569" cy="2514598"/>
          </a:xfrm>
          <a:prstGeom prst="clou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cs typeface="Arial" panose="020B0604020202020204" pitchFamily="34" charset="0"/>
              </a:rPr>
              <a:t>Hãy</a:t>
            </a:r>
            <a:r>
              <a:rPr lang="en-US" sz="3200" b="1" dirty="0">
                <a:cs typeface="Arial" panose="020B0604020202020204" pitchFamily="34" charset="0"/>
              </a:rPr>
              <a:t> </a:t>
            </a:r>
            <a:r>
              <a:rPr lang="en-US" sz="3200" b="1" dirty="0" err="1">
                <a:cs typeface="Arial" panose="020B0604020202020204" pitchFamily="34" charset="0"/>
              </a:rPr>
              <a:t>xác</a:t>
            </a:r>
            <a:r>
              <a:rPr lang="en-US" sz="3200" b="1" dirty="0">
                <a:cs typeface="Arial" panose="020B0604020202020204" pitchFamily="34" charset="0"/>
              </a:rPr>
              <a:t> </a:t>
            </a:r>
            <a:r>
              <a:rPr lang="en-US" sz="3200" b="1" dirty="0" err="1">
                <a:cs typeface="Arial" panose="020B0604020202020204" pitchFamily="34" charset="0"/>
              </a:rPr>
              <a:t>định</a:t>
            </a:r>
            <a:r>
              <a:rPr lang="en-US" sz="3200" b="1" dirty="0">
                <a:cs typeface="Arial" panose="020B0604020202020204" pitchFamily="34" charset="0"/>
              </a:rPr>
              <a:t> </a:t>
            </a:r>
            <a:r>
              <a:rPr lang="en-US" sz="3200" b="1" dirty="0" err="1">
                <a:cs typeface="Arial" panose="020B0604020202020204" pitchFamily="34" charset="0"/>
              </a:rPr>
              <a:t>vấn</a:t>
            </a:r>
            <a:r>
              <a:rPr lang="en-US" sz="3200" b="1" dirty="0">
                <a:cs typeface="Arial" panose="020B0604020202020204" pitchFamily="34" charset="0"/>
              </a:rPr>
              <a:t> </a:t>
            </a:r>
            <a:r>
              <a:rPr lang="en-US" sz="3200" b="1" dirty="0" err="1">
                <a:cs typeface="Arial" panose="020B0604020202020204" pitchFamily="34" charset="0"/>
              </a:rPr>
              <a:t>đề</a:t>
            </a:r>
            <a:r>
              <a:rPr lang="en-US" sz="3200" b="1" dirty="0">
                <a:cs typeface="Arial" panose="020B0604020202020204" pitchFamily="34" charset="0"/>
              </a:rPr>
              <a:t> </a:t>
            </a:r>
            <a:r>
              <a:rPr lang="en-US" sz="3200" b="1" dirty="0" err="1">
                <a:cs typeface="Arial" panose="020B0604020202020204" pitchFamily="34" charset="0"/>
              </a:rPr>
              <a:t>và</a:t>
            </a:r>
            <a:r>
              <a:rPr lang="en-US" sz="3200" b="1" dirty="0">
                <a:cs typeface="Arial" panose="020B0604020202020204" pitchFamily="34" charset="0"/>
              </a:rPr>
              <a:t> </a:t>
            </a:r>
            <a:r>
              <a:rPr lang="en-US" sz="3200" b="1" dirty="0" err="1">
                <a:cs typeface="Arial" panose="020B0604020202020204" pitchFamily="34" charset="0"/>
              </a:rPr>
              <a:t>đặt</a:t>
            </a:r>
            <a:r>
              <a:rPr lang="en-US" sz="3200" b="1" dirty="0">
                <a:cs typeface="Arial" panose="020B0604020202020204" pitchFamily="34" charset="0"/>
              </a:rPr>
              <a:t> </a:t>
            </a:r>
            <a:r>
              <a:rPr lang="en-US" sz="3200" b="1" dirty="0" err="1">
                <a:cs typeface="Arial" panose="020B0604020202020204" pitchFamily="34" charset="0"/>
              </a:rPr>
              <a:t>ra</a:t>
            </a:r>
            <a:r>
              <a:rPr lang="en-US" sz="3200" b="1" dirty="0">
                <a:cs typeface="Arial" panose="020B0604020202020204" pitchFamily="34" charset="0"/>
              </a:rPr>
              <a:t> </a:t>
            </a:r>
            <a:r>
              <a:rPr lang="en-US" sz="3200" b="1" dirty="0" err="1">
                <a:cs typeface="Arial" panose="020B0604020202020204" pitchFamily="34" charset="0"/>
              </a:rPr>
              <a:t>các</a:t>
            </a:r>
            <a:r>
              <a:rPr lang="en-US" sz="3200" b="1" dirty="0">
                <a:cs typeface="Arial" panose="020B0604020202020204" pitchFamily="34" charset="0"/>
              </a:rPr>
              <a:t> </a:t>
            </a:r>
            <a:r>
              <a:rPr lang="en-US" sz="3200" b="1" dirty="0" err="1">
                <a:cs typeface="Arial" panose="020B0604020202020204" pitchFamily="34" charset="0"/>
              </a:rPr>
              <a:t>câu</a:t>
            </a:r>
            <a:r>
              <a:rPr lang="en-US" sz="3200" b="1" dirty="0">
                <a:cs typeface="Arial" panose="020B0604020202020204" pitchFamily="34" charset="0"/>
              </a:rPr>
              <a:t> </a:t>
            </a:r>
            <a:r>
              <a:rPr lang="en-US" sz="3200" b="1" dirty="0" err="1">
                <a:cs typeface="Arial" panose="020B0604020202020204" pitchFamily="34" charset="0"/>
              </a:rPr>
              <a:t>hỏi</a:t>
            </a:r>
            <a:r>
              <a:rPr lang="en-US" sz="3200" b="1" dirty="0">
                <a:cs typeface="Arial" panose="020B0604020202020204" pitchFamily="34" charset="0"/>
              </a:rPr>
              <a:t>  </a:t>
            </a:r>
            <a:r>
              <a:rPr lang="en-US" sz="3200" b="1" dirty="0" err="1">
                <a:cs typeface="Arial" panose="020B0604020202020204" pitchFamily="34" charset="0"/>
              </a:rPr>
              <a:t>giả</a:t>
            </a:r>
            <a:r>
              <a:rPr lang="en-US" sz="3200" b="1" dirty="0">
                <a:cs typeface="Arial" panose="020B0604020202020204" pitchFamily="34" charset="0"/>
              </a:rPr>
              <a:t> </a:t>
            </a:r>
            <a:r>
              <a:rPr lang="en-US" sz="3200" b="1" dirty="0" err="1">
                <a:cs typeface="Arial" panose="020B0604020202020204" pitchFamily="34" charset="0"/>
              </a:rPr>
              <a:t>định</a:t>
            </a:r>
            <a:r>
              <a:rPr lang="en-US" sz="3200" b="1" dirty="0">
                <a:cs typeface="Arial" panose="020B0604020202020204" pitchFamily="34" charset="0"/>
              </a:rPr>
              <a:t> </a:t>
            </a:r>
            <a:r>
              <a:rPr lang="en-US" sz="3200" b="1" dirty="0" err="1">
                <a:cs typeface="Arial" panose="020B0604020202020204" pitchFamily="34" charset="0"/>
              </a:rPr>
              <a:t>cho</a:t>
            </a:r>
            <a:r>
              <a:rPr lang="en-US" sz="3200" b="1" dirty="0">
                <a:cs typeface="Arial" panose="020B0604020202020204" pitchFamily="34" charset="0"/>
              </a:rPr>
              <a:t> </a:t>
            </a:r>
            <a:r>
              <a:rPr lang="en-US" sz="3200" b="1" dirty="0" err="1">
                <a:cs typeface="Arial" panose="020B0604020202020204" pitchFamily="34" charset="0"/>
              </a:rPr>
              <a:t>các</a:t>
            </a:r>
            <a:r>
              <a:rPr lang="en-US" sz="3200" b="1" dirty="0">
                <a:cs typeface="Arial" panose="020B0604020202020204" pitchFamily="34" charset="0"/>
              </a:rPr>
              <a:t> </a:t>
            </a:r>
            <a:r>
              <a:rPr lang="en-US" sz="3200" b="1" dirty="0" err="1">
                <a:cs typeface="Arial" panose="020B0604020202020204" pitchFamily="34" charset="0"/>
              </a:rPr>
              <a:t>tình</a:t>
            </a:r>
            <a:r>
              <a:rPr lang="en-US" sz="3200" b="1" dirty="0">
                <a:cs typeface="Arial" panose="020B0604020202020204" pitchFamily="34" charset="0"/>
              </a:rPr>
              <a:t> </a:t>
            </a:r>
            <a:r>
              <a:rPr lang="en-US" sz="3200" b="1" dirty="0" err="1">
                <a:cs typeface="Arial" panose="020B0604020202020204" pitchFamily="34" charset="0"/>
              </a:rPr>
              <a:t>huống</a:t>
            </a:r>
            <a:r>
              <a:rPr lang="en-US" sz="3200" b="1" dirty="0">
                <a:cs typeface="Arial" panose="020B0604020202020204" pitchFamily="34" charset="0"/>
              </a:rPr>
              <a:t> </a:t>
            </a:r>
            <a:r>
              <a:rPr lang="en-US" sz="3200" b="1" dirty="0" err="1">
                <a:cs typeface="Arial" panose="020B0604020202020204" pitchFamily="34" charset="0"/>
              </a:rPr>
              <a:t>trên</a:t>
            </a:r>
            <a:r>
              <a:rPr lang="en-US" sz="3200" b="1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215273"/>
            <a:ext cx="7443058" cy="121682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0099"/>
                </a:solidFill>
                <a:effectLst/>
                <a:latin typeface="UVN Nhan" panose="020B0502050508020304" pitchFamily="34" charset="0"/>
                <a:ea typeface="Calibri" panose="020F0502020204030204" pitchFamily="34" charset="0"/>
              </a:rPr>
              <a:t>1. QUAN SÁT ĐỂ TRẢI </a:t>
            </a:r>
            <a:r>
              <a:rPr lang="en-US" sz="4000" b="1" dirty="0">
                <a:solidFill>
                  <a:srgbClr val="000099"/>
                </a:solidFill>
                <a:effectLst/>
                <a:latin typeface="+mn-lt"/>
                <a:ea typeface="Calibri" panose="020F0502020204030204" pitchFamily="34" charset="0"/>
              </a:rPr>
              <a:t>NGHIỆM</a:t>
            </a:r>
            <a:endParaRPr lang="en-US" sz="5400" b="1" dirty="0">
              <a:solidFill>
                <a:srgbClr val="0000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11957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46313" y="260648"/>
            <a:ext cx="11495315" cy="61926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320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20000"/>
              </a:lnSpc>
            </a:pPr>
            <a:endParaRPr lang="en-US" sz="320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20000"/>
              </a:lnSpc>
            </a:pPr>
            <a:endParaRPr lang="en-US" sz="320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20000"/>
              </a:lnSpc>
            </a:pPr>
            <a:endParaRPr lang="en-US" sz="320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20000"/>
              </a:lnSpc>
            </a:pPr>
            <a:endParaRPr lang="en-US" sz="320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20000"/>
              </a:lnSpc>
            </a:pPr>
            <a:endParaRPr lang="en-US" sz="320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20000"/>
              </a:lnSpc>
            </a:pPr>
            <a:endParaRPr lang="en-US" sz="320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20000"/>
              </a:lnSpc>
            </a:pPr>
            <a:endParaRPr lang="en-US" sz="3200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959365"/>
              </p:ext>
            </p:extLst>
          </p:nvPr>
        </p:nvGraphicFramePr>
        <p:xfrm>
          <a:off x="1251858" y="1628800"/>
          <a:ext cx="10167255" cy="4608576"/>
        </p:xfrm>
        <a:graphic>
          <a:graphicData uri="http://schemas.openxmlformats.org/drawingml/2006/table">
            <a:tbl>
              <a:tblPr firstRow="1" firstCol="1" bandRow="1"/>
              <a:tblGrid>
                <a:gridCol w="11679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853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139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240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STT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Nội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dung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vấn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đề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Câu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hỏi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giả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định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0480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Khi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nhai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kĩ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cơm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xôi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bánh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mì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…ta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thấy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có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vị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ngọt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1106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Trong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dạ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dày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gần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như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không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diễn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ra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quá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trình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tiêu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hóa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carbohydrate.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0721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Khi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trời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nắng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nóng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(38 – 40</a:t>
                      </a:r>
                      <a:r>
                        <a:rPr lang="en-US" sz="2800" baseline="300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en-US" sz="2800" baseline="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)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làm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tăng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nguy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cơ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tử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vong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do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sốc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nhiệt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70513" y="576943"/>
            <a:ext cx="5159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PHIẾU HỌC TẬP SỐ 1</a:t>
            </a:r>
            <a:endParaRPr lang="vi-VN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46313" y="260648"/>
            <a:ext cx="11495315" cy="61926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Calibri"/>
              <a:cs typeface="Times New Roman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Calibri"/>
              <a:cs typeface="Times New Roman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Calibri"/>
              <a:cs typeface="Times New Roman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Calibri"/>
              <a:cs typeface="Times New Roman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Calibri"/>
              <a:cs typeface="Times New Roman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Calibri"/>
              <a:cs typeface="Times New Roman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Calibri"/>
              <a:cs typeface="Times New Roman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Times New Roman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791314"/>
              </p:ext>
            </p:extLst>
          </p:nvPr>
        </p:nvGraphicFramePr>
        <p:xfrm>
          <a:off x="692334" y="1324603"/>
          <a:ext cx="10927580" cy="4949952"/>
        </p:xfrm>
        <a:graphic>
          <a:graphicData uri="http://schemas.openxmlformats.org/drawingml/2006/table">
            <a:tbl>
              <a:tblPr firstRow="1" firstCol="1" bandRow="1"/>
              <a:tblGrid>
                <a:gridCol w="9284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142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5848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240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STT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Nội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dung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vấn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đề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Câu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hỏi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giả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định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0480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Khi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nhai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kĩ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cơm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xôi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bánh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mì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…ta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thấy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có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vị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ngọt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Khi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nhai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có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phải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cơm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xôi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bánh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mì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…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sẽ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bị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phân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giải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thành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đường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1106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Trong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dạ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dày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gần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như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không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diễn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ra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quá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trình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tiêu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hóa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carbohydrate.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Có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phải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môi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trường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trong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dạ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dày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không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thích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hợp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cho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hoạt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động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của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enzyme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phân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giải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carbohydrate?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0721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Khi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trời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nắng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nóng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(38 – 40</a:t>
                      </a:r>
                      <a:r>
                        <a:rPr lang="en-US" sz="2800" baseline="300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en-US" sz="2800" baseline="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)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làm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tăng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nguy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cơ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tử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vong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do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sốc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nhiệt</a:t>
                      </a: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vi-VN" sz="2800" b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Có phải nhiệt độ cao làm ảnh hưởng đến quá trình trao đổi chất trong cơ thể?</a:t>
                      </a:r>
                      <a:endParaRPr lang="en-US" sz="2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38290" y="534739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/>
              <a:t>GỢI Ý CÁC VẤN ĐỀ VÀ CÂU HỎI GIẢ ĐỊNH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72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hông ăn cơm có tác hại gì? Hệ quả nguy hiểm ăn kiêng bỏ cơ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07" y="1584938"/>
            <a:ext cx="3382899" cy="209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ang Vị Dạ Dày Là Gì? Nằm Ở Đâu? Cấu Tạo, Chức Nă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63" y="1671150"/>
            <a:ext cx="3466811" cy="2121617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pic>
      <p:pic>
        <p:nvPicPr>
          <p:cNvPr id="10" name="Picture 6" descr="Cách sơ cứu khi bị sốc nhiệt do trời nắng nóng bạn cần biế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56776"/>
            <a:ext cx="3272848" cy="251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109757" y="1671150"/>
            <a:ext cx="3902790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i="1" dirty="0" err="1">
                <a:cs typeface="Arial" panose="020B0604020202020204" pitchFamily="34" charset="0"/>
              </a:rPr>
              <a:t>Khi</a:t>
            </a:r>
            <a:r>
              <a:rPr lang="en-US" sz="2800" b="1" i="1" dirty="0"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cs typeface="Arial" panose="020B0604020202020204" pitchFamily="34" charset="0"/>
              </a:rPr>
              <a:t>nhai</a:t>
            </a:r>
            <a:r>
              <a:rPr lang="en-US" sz="2800" b="1" i="1" dirty="0"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cs typeface="Arial" panose="020B0604020202020204" pitchFamily="34" charset="0"/>
              </a:rPr>
              <a:t>cơm</a:t>
            </a:r>
            <a:r>
              <a:rPr lang="en-US" sz="2800" b="1" i="1" dirty="0">
                <a:cs typeface="Arial" panose="020B0604020202020204" pitchFamily="34" charset="0"/>
              </a:rPr>
              <a:t>, </a:t>
            </a:r>
            <a:r>
              <a:rPr lang="en-US" sz="2800" b="1" i="1" dirty="0" err="1">
                <a:cs typeface="Arial" panose="020B0604020202020204" pitchFamily="34" charset="0"/>
              </a:rPr>
              <a:t>xôi</a:t>
            </a:r>
            <a:r>
              <a:rPr lang="en-US" sz="2800" b="1" i="1" dirty="0">
                <a:cs typeface="Arial" panose="020B0604020202020204" pitchFamily="34" charset="0"/>
              </a:rPr>
              <a:t>, </a:t>
            </a:r>
            <a:r>
              <a:rPr lang="en-US" sz="2800" b="1" i="1" dirty="0" err="1">
                <a:cs typeface="Arial" panose="020B0604020202020204" pitchFamily="34" charset="0"/>
              </a:rPr>
              <a:t>bánh</a:t>
            </a:r>
            <a:r>
              <a:rPr lang="en-US" sz="2800" b="1" i="1" dirty="0"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cs typeface="Arial" panose="020B0604020202020204" pitchFamily="34" charset="0"/>
              </a:rPr>
              <a:t>mì</a:t>
            </a:r>
            <a:r>
              <a:rPr lang="en-US" sz="2800" b="1" i="1" dirty="0">
                <a:cs typeface="Arial" panose="020B0604020202020204" pitchFamily="34" charset="0"/>
              </a:rPr>
              <a:t>,… ta </a:t>
            </a:r>
            <a:r>
              <a:rPr lang="en-US" sz="2800" b="1" i="1" dirty="0" err="1">
                <a:cs typeface="Arial" panose="020B0604020202020204" pitchFamily="34" charset="0"/>
              </a:rPr>
              <a:t>thấy</a:t>
            </a:r>
            <a:r>
              <a:rPr lang="en-US" sz="2800" b="1" i="1" dirty="0"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cs typeface="Arial" panose="020B0604020202020204" pitchFamily="34" charset="0"/>
              </a:rPr>
              <a:t>có</a:t>
            </a:r>
            <a:r>
              <a:rPr lang="en-US" sz="2800" b="1" i="1" dirty="0"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cs typeface="Arial" panose="020B0604020202020204" pitchFamily="34" charset="0"/>
              </a:rPr>
              <a:t>vị</a:t>
            </a:r>
            <a:r>
              <a:rPr lang="en-US" sz="2800" b="1" i="1" dirty="0"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cs typeface="Arial" panose="020B0604020202020204" pitchFamily="34" charset="0"/>
              </a:rPr>
              <a:t>ngọt</a:t>
            </a:r>
            <a:endParaRPr lang="en-US" sz="2800" b="1" i="1" dirty="0"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3207" y="4056776"/>
            <a:ext cx="3048793" cy="1815882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i="1" dirty="0" err="1">
                <a:cs typeface="Arial" panose="020B0604020202020204" pitchFamily="34" charset="0"/>
              </a:rPr>
              <a:t>Trong</a:t>
            </a:r>
            <a:r>
              <a:rPr lang="en-US" sz="2800" b="1" i="1" dirty="0"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cs typeface="Arial" panose="020B0604020202020204" pitchFamily="34" charset="0"/>
              </a:rPr>
              <a:t>dạ</a:t>
            </a:r>
            <a:r>
              <a:rPr lang="en-US" sz="2800" b="1" i="1" dirty="0"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cs typeface="Arial" panose="020B0604020202020204" pitchFamily="34" charset="0"/>
              </a:rPr>
              <a:t>dày</a:t>
            </a:r>
            <a:r>
              <a:rPr lang="en-US" sz="2800" b="1" i="1" dirty="0"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cs typeface="Arial" panose="020B0604020202020204" pitchFamily="34" charset="0"/>
              </a:rPr>
              <a:t>hầu</a:t>
            </a:r>
            <a:r>
              <a:rPr lang="en-US" sz="2800" b="1" i="1" dirty="0"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cs typeface="Arial" panose="020B0604020202020204" pitchFamily="34" charset="0"/>
              </a:rPr>
              <a:t>như</a:t>
            </a:r>
            <a:r>
              <a:rPr lang="en-US" sz="2800" b="1" i="1" dirty="0"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cs typeface="Arial" panose="020B0604020202020204" pitchFamily="34" charset="0"/>
              </a:rPr>
              <a:t>không</a:t>
            </a:r>
            <a:r>
              <a:rPr lang="en-US" sz="2800" b="1" i="1" dirty="0"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cs typeface="Arial" panose="020B0604020202020204" pitchFamily="34" charset="0"/>
              </a:rPr>
              <a:t>diễn</a:t>
            </a:r>
            <a:r>
              <a:rPr lang="en-US" sz="2800" b="1" i="1" dirty="0"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cs typeface="Arial" panose="020B0604020202020204" pitchFamily="34" charset="0"/>
              </a:rPr>
              <a:t>ra</a:t>
            </a:r>
            <a:r>
              <a:rPr lang="en-US" sz="2800" b="1" i="1" dirty="0"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cs typeface="Arial" panose="020B0604020202020204" pitchFamily="34" charset="0"/>
              </a:rPr>
              <a:t>quá</a:t>
            </a:r>
            <a:r>
              <a:rPr lang="en-US" sz="2800" b="1" i="1" dirty="0"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cs typeface="Arial" panose="020B0604020202020204" pitchFamily="34" charset="0"/>
              </a:rPr>
              <a:t>trình</a:t>
            </a:r>
            <a:r>
              <a:rPr lang="en-US" sz="2800" b="1" i="1" dirty="0"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cs typeface="Arial" panose="020B0604020202020204" pitchFamily="34" charset="0"/>
              </a:rPr>
              <a:t>tiêu</a:t>
            </a:r>
            <a:r>
              <a:rPr lang="en-US" sz="2800" b="1" i="1" dirty="0"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cs typeface="Arial" panose="020B0604020202020204" pitchFamily="34" charset="0"/>
              </a:rPr>
              <a:t>hóa</a:t>
            </a:r>
            <a:r>
              <a:rPr lang="en-US" sz="2800" b="1" i="1" dirty="0">
                <a:cs typeface="Arial" panose="020B0604020202020204" pitchFamily="34" charset="0"/>
              </a:rPr>
              <a:t> carbohydrate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21571" y="5399351"/>
            <a:ext cx="5079163" cy="13849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i="1" dirty="0" err="1">
                <a:cs typeface="Arial" panose="020B0604020202020204" pitchFamily="34" charset="0"/>
              </a:rPr>
              <a:t>Khi</a:t>
            </a:r>
            <a:r>
              <a:rPr lang="en-US" sz="2800" b="1" i="1" dirty="0"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cs typeface="Arial" panose="020B0604020202020204" pitchFamily="34" charset="0"/>
              </a:rPr>
              <a:t>trời</a:t>
            </a:r>
            <a:r>
              <a:rPr lang="en-US" sz="2800" b="1" i="1" dirty="0"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cs typeface="Arial" panose="020B0604020202020204" pitchFamily="34" charset="0"/>
              </a:rPr>
              <a:t>nắng</a:t>
            </a:r>
            <a:r>
              <a:rPr lang="en-US" sz="2800" b="1" i="1" dirty="0"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cs typeface="Arial" panose="020B0604020202020204" pitchFamily="34" charset="0"/>
              </a:rPr>
              <a:t>nóng</a:t>
            </a:r>
            <a:r>
              <a:rPr lang="en-US" sz="2800" b="1" i="1" dirty="0">
                <a:cs typeface="Arial" panose="020B0604020202020204" pitchFamily="34" charset="0"/>
              </a:rPr>
              <a:t> (38 – 40</a:t>
            </a:r>
            <a:r>
              <a:rPr lang="en-US" sz="2800" b="1" i="1" baseline="30000" dirty="0">
                <a:cs typeface="Arial" panose="020B0604020202020204" pitchFamily="34" charset="0"/>
              </a:rPr>
              <a:t>o</a:t>
            </a:r>
            <a:r>
              <a:rPr lang="en-US" sz="2800" b="1" i="1" dirty="0">
                <a:cs typeface="Arial" panose="020B0604020202020204" pitchFamily="34" charset="0"/>
              </a:rPr>
              <a:t>C) </a:t>
            </a:r>
            <a:r>
              <a:rPr lang="en-US" sz="2800" b="1" i="1" dirty="0" err="1">
                <a:cs typeface="Arial" panose="020B0604020202020204" pitchFamily="34" charset="0"/>
              </a:rPr>
              <a:t>làm</a:t>
            </a:r>
            <a:r>
              <a:rPr lang="en-US" sz="2800" b="1" i="1" dirty="0"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cs typeface="Arial" panose="020B0604020202020204" pitchFamily="34" charset="0"/>
              </a:rPr>
              <a:t>tăng</a:t>
            </a:r>
            <a:r>
              <a:rPr lang="en-US" sz="2800" b="1" i="1" dirty="0"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cs typeface="Arial" panose="020B0604020202020204" pitchFamily="34" charset="0"/>
              </a:rPr>
              <a:t>nguy</a:t>
            </a:r>
            <a:r>
              <a:rPr lang="en-US" sz="2800" b="1" i="1" dirty="0"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cs typeface="Arial" panose="020B0604020202020204" pitchFamily="34" charset="0"/>
              </a:rPr>
              <a:t>cơ</a:t>
            </a:r>
            <a:r>
              <a:rPr lang="en-US" sz="2800" b="1" i="1" dirty="0"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cs typeface="Arial" panose="020B0604020202020204" pitchFamily="34" charset="0"/>
              </a:rPr>
              <a:t>tử</a:t>
            </a:r>
            <a:r>
              <a:rPr lang="en-US" sz="2800" b="1" i="1" dirty="0"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cs typeface="Arial" panose="020B0604020202020204" pitchFamily="34" charset="0"/>
              </a:rPr>
              <a:t>vong</a:t>
            </a:r>
            <a:r>
              <a:rPr lang="en-US" sz="2800" b="1" i="1" dirty="0">
                <a:cs typeface="Arial" panose="020B0604020202020204" pitchFamily="34" charset="0"/>
              </a:rPr>
              <a:t> do </a:t>
            </a:r>
            <a:r>
              <a:rPr lang="en-US" sz="2800" b="1" i="1" dirty="0" err="1">
                <a:cs typeface="Arial" panose="020B0604020202020204" pitchFamily="34" charset="0"/>
              </a:rPr>
              <a:t>sốc</a:t>
            </a:r>
            <a:r>
              <a:rPr lang="en-US" sz="2800" b="1" i="1" dirty="0"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cs typeface="Arial" panose="020B0604020202020204" pitchFamily="34" charset="0"/>
              </a:rPr>
              <a:t>nhiệt</a:t>
            </a:r>
            <a:endParaRPr lang="en-US" sz="2800" b="1" i="1" dirty="0">
              <a:cs typeface="Arial" panose="020B0604020202020204" pitchFamily="34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3397209" y="2723593"/>
            <a:ext cx="5621636" cy="2787214"/>
          </a:xfrm>
          <a:prstGeom prst="clou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>
                <a:cs typeface="Arial" panose="020B0604020202020204" pitchFamily="34" charset="0"/>
              </a:rPr>
              <a:t>Đề xuất các giả thuyết để giải thích vấn đề và các phương án để kiểm chứng giả thuyết ?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-1" y="215273"/>
            <a:ext cx="12192001" cy="1216826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000099"/>
                </a:solidFill>
                <a:latin typeface="+mn-lt"/>
                <a:ea typeface="Calibri" panose="020F0502020204030204" pitchFamily="34" charset="0"/>
              </a:rPr>
              <a:t>2</a:t>
            </a:r>
            <a:r>
              <a:rPr lang="en-US" sz="4000" b="1">
                <a:solidFill>
                  <a:srgbClr val="000099"/>
                </a:solidFill>
                <a:effectLst/>
                <a:latin typeface="+mn-lt"/>
                <a:ea typeface="Calibri" panose="020F0502020204030204" pitchFamily="34" charset="0"/>
              </a:rPr>
              <a:t>. ĐỀ XUẤT GIẢ THUYẾT VÀ PHƯƠNG ÁN CHỨNG MINH GIẢ THUYẾT</a:t>
            </a:r>
            <a:endParaRPr lang="en-US" sz="5400" b="1">
              <a:solidFill>
                <a:srgbClr val="0000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612025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46313" y="260648"/>
            <a:ext cx="11495315" cy="61926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320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20000"/>
              </a:lnSpc>
            </a:pPr>
            <a:endParaRPr lang="en-US" sz="320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20000"/>
              </a:lnSpc>
            </a:pPr>
            <a:endParaRPr lang="en-US" sz="320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20000"/>
              </a:lnSpc>
            </a:pPr>
            <a:endParaRPr lang="en-US" sz="320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20000"/>
              </a:lnSpc>
            </a:pPr>
            <a:endParaRPr lang="en-US" sz="320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20000"/>
              </a:lnSpc>
            </a:pPr>
            <a:endParaRPr lang="en-US" sz="320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20000"/>
              </a:lnSpc>
            </a:pPr>
            <a:endParaRPr lang="en-US" sz="320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20000"/>
              </a:lnSpc>
            </a:pPr>
            <a:endParaRPr lang="en-US" sz="3200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952256"/>
              </p:ext>
            </p:extLst>
          </p:nvPr>
        </p:nvGraphicFramePr>
        <p:xfrm>
          <a:off x="730350" y="1337422"/>
          <a:ext cx="11070772" cy="4510743"/>
        </p:xfrm>
        <a:graphic>
          <a:graphicData uri="http://schemas.openxmlformats.org/drawingml/2006/table">
            <a:tbl>
              <a:tblPr firstRow="1" firstCol="1" bandRow="1"/>
              <a:tblGrid>
                <a:gridCol w="9688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563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455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7147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STT</a:t>
                      </a:r>
                      <a:endParaRPr lang="en-US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Nội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dung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giả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thuyết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Phương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án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kiểm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chứng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giả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thuyết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147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2800" dirty="0">
                        <a:solidFill>
                          <a:srgbClr val="00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rgbClr val="00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3806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2800" dirty="0">
                        <a:solidFill>
                          <a:srgbClr val="00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rgbClr val="00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2972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2800" dirty="0">
                        <a:solidFill>
                          <a:srgbClr val="00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rgbClr val="00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70513" y="576943"/>
            <a:ext cx="5159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PHIẾU HỌC TẬP SỐ 2</a:t>
            </a:r>
            <a:endParaRPr lang="vi-VN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62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46313" y="260648"/>
            <a:ext cx="11495315" cy="61926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Calibri"/>
              <a:cs typeface="Times New Roman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Calibri"/>
              <a:cs typeface="Times New Roman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Calibri"/>
              <a:cs typeface="Times New Roman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Calibri"/>
              <a:cs typeface="Times New Roman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Calibri"/>
              <a:cs typeface="Times New Roman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Calibri"/>
              <a:cs typeface="Times New Roman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Calibri"/>
              <a:cs typeface="Times New Roman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Times New Roman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100431"/>
              </p:ext>
            </p:extLst>
          </p:nvPr>
        </p:nvGraphicFramePr>
        <p:xfrm>
          <a:off x="730350" y="1337422"/>
          <a:ext cx="11070772" cy="4847221"/>
        </p:xfrm>
        <a:graphic>
          <a:graphicData uri="http://schemas.openxmlformats.org/drawingml/2006/table">
            <a:tbl>
              <a:tblPr firstRow="1" firstCol="1" bandRow="1"/>
              <a:tblGrid>
                <a:gridCol w="9688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563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455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7147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STT</a:t>
                      </a:r>
                      <a:endParaRPr lang="en-US" sz="2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Nội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dung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giả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thuyết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Phương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án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kiểm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chứng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giả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thuyết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147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2800" dirty="0">
                        <a:solidFill>
                          <a:srgbClr val="00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349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500" b="1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Tinh bột trong cơm, xôi, bánh mì, … bị amylase trong nước bọt phân giải thành đường.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500" b="1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Dùng iodine kiểm tra sự có mặt của tinh bột trong dung dịch có chứa nước bọt.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3806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2800" dirty="0">
                        <a:solidFill>
                          <a:srgbClr val="00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500" b="1" dirty="0" err="1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Enzym</a:t>
                      </a:r>
                      <a:r>
                        <a:rPr lang="en-US" sz="2500" b="1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phân</a:t>
                      </a:r>
                      <a:r>
                        <a:rPr lang="en-US" sz="2500" b="1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giải</a:t>
                      </a:r>
                      <a:r>
                        <a:rPr lang="en-US" sz="2500" b="1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carbohydrate </a:t>
                      </a:r>
                      <a:r>
                        <a:rPr lang="en-US" sz="2500" b="1" dirty="0" err="1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không</a:t>
                      </a:r>
                      <a:r>
                        <a:rPr lang="en-US" sz="2500" b="1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hoạt</a:t>
                      </a:r>
                      <a:r>
                        <a:rPr lang="en-US" sz="2500" b="1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động</a:t>
                      </a:r>
                      <a:r>
                        <a:rPr lang="en-US" sz="2500" b="1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trong</a:t>
                      </a:r>
                      <a:r>
                        <a:rPr lang="en-US" sz="2500" b="1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môi</a:t>
                      </a:r>
                      <a:r>
                        <a:rPr lang="en-US" sz="2500" b="1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trường</a:t>
                      </a:r>
                      <a:r>
                        <a:rPr lang="en-US" sz="2500" b="1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có</a:t>
                      </a:r>
                      <a:r>
                        <a:rPr lang="en-US" sz="2500" b="1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pH </a:t>
                      </a:r>
                      <a:r>
                        <a:rPr lang="en-US" sz="2500" b="1" dirty="0" err="1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thấp</a:t>
                      </a:r>
                      <a:r>
                        <a:rPr lang="en-US" sz="2500" b="1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500" b="1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Dùng iodine kiểm tra sự có mặt của tinh bột trong dung dịch có chứa nước bọt với pH acid hoặc pH kiềm.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2972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99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2800" dirty="0">
                        <a:solidFill>
                          <a:srgbClr val="000099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500" b="1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Nhiệt độ cao làm giảm hoạt tính của nhiều enzyme trong cơ thể.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500" b="1" dirty="0" err="1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Kiểm</a:t>
                      </a:r>
                      <a:r>
                        <a:rPr lang="en-US" sz="2500" b="1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tra</a:t>
                      </a:r>
                      <a:r>
                        <a:rPr lang="en-US" sz="2500" b="1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hoạt</a:t>
                      </a:r>
                      <a:r>
                        <a:rPr lang="en-US" sz="2500" b="1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tính</a:t>
                      </a:r>
                      <a:r>
                        <a:rPr lang="en-US" sz="2500" b="1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enzyme </a:t>
                      </a:r>
                      <a:r>
                        <a:rPr lang="en-US" sz="2500" b="1" dirty="0" err="1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trong</a:t>
                      </a:r>
                      <a:r>
                        <a:rPr lang="en-US" sz="2500" b="1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điều</a:t>
                      </a:r>
                      <a:r>
                        <a:rPr lang="en-US" sz="2500" b="1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kiện</a:t>
                      </a:r>
                      <a:r>
                        <a:rPr lang="en-US" sz="2500" b="1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nhiệt</a:t>
                      </a:r>
                      <a:r>
                        <a:rPr lang="en-US" sz="2500" b="1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độ</a:t>
                      </a:r>
                      <a:r>
                        <a:rPr lang="en-US" sz="2500" b="1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khác</a:t>
                      </a:r>
                      <a:r>
                        <a:rPr lang="en-US" sz="2500" b="1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nhau</a:t>
                      </a:r>
                      <a:r>
                        <a:rPr lang="en-US" sz="2500" b="1" dirty="0">
                          <a:solidFill>
                            <a:schemeClr val="accent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C2DD4D9-242E-867E-86DD-7AF51FA658FA}"/>
              </a:ext>
            </a:extLst>
          </p:cNvPr>
          <p:cNvSpPr txBox="1"/>
          <p:nvPr/>
        </p:nvSpPr>
        <p:spPr>
          <a:xfrm>
            <a:off x="2138290" y="534739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/>
              <a:t>GỢI Ý CÁC VẤN ĐỀ VÀ CÂU HỎI GIẢ ĐỊNH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35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78C30D"/>
      </a:accent1>
      <a:accent2>
        <a:srgbClr val="099B62"/>
      </a:accent2>
      <a:accent3>
        <a:srgbClr val="21CFDF"/>
      </a:accent3>
      <a:accent4>
        <a:srgbClr val="179FDF"/>
      </a:accent4>
      <a:accent5>
        <a:srgbClr val="E75710"/>
      </a:accent5>
      <a:accent6>
        <a:srgbClr val="F89C19"/>
      </a:accent6>
      <a:hlink>
        <a:srgbClr val="7CDE25"/>
      </a:hlink>
      <a:folHlink>
        <a:srgbClr val="BCE8A8"/>
      </a:folHlink>
    </a:clrScheme>
    <a:fontScheme name="Atlas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tlas" id="{5156B0E4-0EB1-49FE-A26B-15F6F698AEC6}" vid="{C0EF0781-FB17-4F1F-B3B1-699933968CE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646</TotalTime>
  <Words>1337</Words>
  <Application>Microsoft Office PowerPoint</Application>
  <PresentationFormat>Custom</PresentationFormat>
  <Paragraphs>246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Atlas</vt:lpstr>
      <vt:lpstr>Office Theme</vt:lpstr>
      <vt:lpstr>Tại sao con người có thể tiêu hóa được tinh bột nhưng không thể tiêu hóa được cenllulose?</vt:lpstr>
      <vt:lpstr>MỘT SỐ THÍ NGHIỆM VỀ ENZYME</vt:lpstr>
      <vt:lpstr>PowerPoint Presentation</vt:lpstr>
      <vt:lpstr>1. QUAN SÁT ĐỂ TRẢI NGHIỆM</vt:lpstr>
      <vt:lpstr>PowerPoint Presentation</vt:lpstr>
      <vt:lpstr>PowerPoint Presentation</vt:lpstr>
      <vt:lpstr>2. ĐỀ XUẤT GIẢ THUYẾT VÀ PHƯƠNG ÁN CHỨNG MINH GIẢ THUYẾT</vt:lpstr>
      <vt:lpstr>PowerPoint Presentation</vt:lpstr>
      <vt:lpstr>PowerPoint Presentation</vt:lpstr>
      <vt:lpstr>CHUẨN BỊ</vt:lpstr>
      <vt:lpstr>THỰC HÀNH THÍ NGHIỆM</vt:lpstr>
      <vt:lpstr>TN1. KIỂM TRA HOẠT TÍNH THỦY PHÂN TINH BỘT CỦA AMYLASE </vt:lpstr>
      <vt:lpstr>TN1. KIỂM TRA HOẠT TÍNH THỦY PHÂN TINH BỘT CỦA AMYLASE </vt:lpstr>
      <vt:lpstr>TN2. PHÂN TÍCH ẢNH HƯỞNG CỦA ĐỘ PH ĐẾN HOẠT TÍNH CỦA ENZYME AMYLASE</vt:lpstr>
      <vt:lpstr>TN2. PHÂN TÍCH ẢNH HƯỞNG CỦA ĐỘ PH ĐẾN HOẠT TÍNH CỦA ENZYME AMYLASE</vt:lpstr>
      <vt:lpstr>TN3. PHÂN TÍCH ẢNH HƯỞNG CỦA NHIỆT ĐỘ ĐẾN HOẠT TÍNH CỦA ENZYME CATALASE</vt:lpstr>
      <vt:lpstr>TN3. PHÂN TÍCH ẢNH HƯỞNG CỦA NHIỆT ĐỘ ĐẾN HOẠT TÍNH CỦA ENZYME CATALASE</vt:lpstr>
      <vt:lpstr>4. THẢO LUẬN  DỰA TRÊN KẾT QUẢ  THÍ NGHIỆM </vt:lpstr>
      <vt:lpstr>PowerPoint Presentation</vt:lpstr>
      <vt:lpstr>5. BÁO CÁO KẾT QUẢ THỰC HÀNH</vt:lpstr>
      <vt:lpstr>PowerPoint Presentation</vt:lpstr>
      <vt:lpstr>NHẬN XÉT ĐÁNH GIÁ</vt:lpstr>
      <vt:lpstr>XIN CHÂN THÀNH CẢM ƠN</vt:lpstr>
    </vt:vector>
  </TitlesOfParts>
  <Company>thienit.16mb.com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12: THỰC HÀNH SỰ VẬN CHUYỂN CÁC CHẤT QUA MÀNG SINH CHẤT</dc:title>
  <dc:creator>ThienIT</dc:creator>
  <cp:lastModifiedBy>LOAN</cp:lastModifiedBy>
  <cp:revision>195</cp:revision>
  <dcterms:created xsi:type="dcterms:W3CDTF">2022-07-23T14:06:52Z</dcterms:created>
  <dcterms:modified xsi:type="dcterms:W3CDTF">2024-08-19T07:11:35Z</dcterms:modified>
</cp:coreProperties>
</file>