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98" r:id="rId2"/>
    <p:sldId id="299" r:id="rId3"/>
    <p:sldId id="283" r:id="rId4"/>
    <p:sldId id="284" r:id="rId5"/>
    <p:sldId id="297" r:id="rId6"/>
    <p:sldId id="285" r:id="rId7"/>
    <p:sldId id="286" r:id="rId8"/>
    <p:sldId id="287" r:id="rId9"/>
    <p:sldId id="288" r:id="rId10"/>
    <p:sldId id="289" r:id="rId11"/>
    <p:sldId id="290" r:id="rId12"/>
    <p:sldId id="291" r:id="rId13"/>
    <p:sldId id="295" r:id="rId14"/>
    <p:sldId id="292" r:id="rId15"/>
    <p:sldId id="293" r:id="rId16"/>
    <p:sldId id="294" r:id="rId17"/>
    <p:sldId id="300" r:id="rId18"/>
    <p:sldId id="30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00FF"/>
    <a:srgbClr val="003300"/>
    <a:srgbClr val="FFFF00"/>
    <a:srgbClr val="008000"/>
    <a:srgbClr val="0066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85" autoAdjust="0"/>
    <p:restoredTop sz="86398" autoAdjust="0"/>
  </p:normalViewPr>
  <p:slideViewPr>
    <p:cSldViewPr snapToGrid="0">
      <p:cViewPr varScale="1">
        <p:scale>
          <a:sx n="47" d="100"/>
          <a:sy n="47" d="100"/>
        </p:scale>
        <p:origin x="912"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F5572-91B2-48BA-A103-149CDE807A36}" type="datetimeFigureOut">
              <a:rPr lang="en-US" smtClean="0"/>
              <a:t>8/23/2024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16FE7-A01E-4A7E-9708-B87A2421F94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C16FE7-A01E-4A7E-9708-B87A2421F945}" type="slidenum">
              <a:rPr lang="en-US" smtClean="0"/>
              <a:t>7</a:t>
            </a:fld>
            <a:endParaRPr lang="en-US"/>
          </a:p>
        </p:txBody>
      </p:sp>
    </p:spTree>
    <p:extLst>
      <p:ext uri="{BB962C8B-B14F-4D97-AF65-F5344CB8AC3E}">
        <p14:creationId xmlns:p14="http://schemas.microsoft.com/office/powerpoint/2010/main" val="319936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14FAE6-5B94-4B85-9AB9-F41D2B1CEDA2}"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4CFED00-5A42-4269-A3AB-830B9FE2DAE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14FAE6-5B94-4B85-9AB9-F41D2B1CEDA2}"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4CFED00-5A42-4269-A3AB-830B9FE2DAE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14FAE6-5B94-4B85-9AB9-F41D2B1CEDA2}"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4CFED00-5A42-4269-A3AB-830B9FE2DAE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014FAE6-5B94-4B85-9AB9-F41D2B1CEDA2}"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CFED00-5A42-4269-A3AB-830B9FE2DAE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014FAE6-5B94-4B85-9AB9-F41D2B1CEDA2}"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CFED00-5A42-4269-A3AB-830B9FE2DAE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014FAE6-5B94-4B85-9AB9-F41D2B1CEDA2}"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CFED00-5A42-4269-A3AB-830B9FE2DAE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14FAE6-5B94-4B85-9AB9-F41D2B1CEDA2}"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CFED00-5A42-4269-A3AB-830B9FE2DAE1}"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14FAE6-5B94-4B85-9AB9-F41D2B1CEDA2}"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CFED00-5A42-4269-A3AB-830B9FE2DA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14FAE6-5B94-4B85-9AB9-F41D2B1CEDA2}"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CFED00-5A42-4269-A3AB-830B9FE2DAE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14FAE6-5B94-4B85-9AB9-F41D2B1CEDA2}"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4CFED00-5A42-4269-A3AB-830B9FE2DAE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14FAE6-5B94-4B85-9AB9-F41D2B1CEDA2}"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4CFED00-5A42-4269-A3AB-830B9FE2DAE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14FAE6-5B94-4B85-9AB9-F41D2B1CEDA2}"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4CFED00-5A42-4269-A3AB-830B9FE2DAE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14FAE6-5B94-4B85-9AB9-F41D2B1CEDA2}"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4CFED00-5A42-4269-A3AB-830B9FE2DAE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4FAE6-5B94-4B85-9AB9-F41D2B1CEDA2}"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4CFED00-5A42-4269-A3AB-830B9FE2DAE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014FAE6-5B94-4B85-9AB9-F41D2B1CEDA2}"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4CFED00-5A42-4269-A3AB-830B9FE2DAE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014FAE6-5B94-4B85-9AB9-F41D2B1CEDA2}"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CFED00-5A42-4269-A3AB-830B9FE2DAE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014FAE6-5B94-4B85-9AB9-F41D2B1CEDA2}" type="datetimeFigureOut">
              <a:rPr lang="en-US" smtClean="0"/>
              <a:t>8/23/2024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4CFED00-5A42-4269-A3AB-830B9FE2DAE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KiWHCygeKD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lowchart: Alternate Process 42"/>
          <p:cNvSpPr/>
          <p:nvPr/>
        </p:nvSpPr>
        <p:spPr>
          <a:xfrm>
            <a:off x="1645411" y="118719"/>
            <a:ext cx="10417209" cy="2386012"/>
          </a:xfrm>
          <a:prstGeom prst="flowChartAlternateProcess">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Calibri" panose="020F0502020204030204" pitchFamily="34" charset="0"/>
              <a:cs typeface="Calibri" panose="020F0502020204030204" pitchFamily="34" charset="0"/>
            </a:endParaRPr>
          </a:p>
        </p:txBody>
      </p:sp>
      <p:sp>
        <p:nvSpPr>
          <p:cNvPr id="19" name="Rectangle 3"/>
          <p:cNvSpPr>
            <a:spLocks noChangeArrowheads="1"/>
          </p:cNvSpPr>
          <p:nvPr/>
        </p:nvSpPr>
        <p:spPr bwMode="auto">
          <a:xfrm>
            <a:off x="1367616" y="118719"/>
            <a:ext cx="10972800" cy="221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vi-VN" altLang="en-US" sz="4000" b="1" dirty="0">
                <a:latin typeface="Calibri" panose="020F0502020204030204" pitchFamily="34" charset="0"/>
                <a:cs typeface="Calibri" panose="020F0502020204030204" pitchFamily="34" charset="0"/>
              </a:rPr>
              <a:t>BÀI</a:t>
            </a:r>
            <a:r>
              <a:rPr lang="en-US" altLang="en-US" sz="4000" b="1" dirty="0">
                <a:latin typeface="Calibri" panose="020F0502020204030204" pitchFamily="34" charset="0"/>
                <a:cs typeface="Calibri" panose="020F0502020204030204" pitchFamily="34" charset="0"/>
              </a:rPr>
              <a:t> 12</a:t>
            </a:r>
            <a:r>
              <a:rPr lang="vi-VN" altLang="en-US" sz="4000" b="1" dirty="0">
                <a:latin typeface="Calibri" panose="020F0502020204030204" pitchFamily="34" charset="0"/>
                <a:cs typeface="Calibri" panose="020F0502020204030204" pitchFamily="34" charset="0"/>
              </a:rPr>
              <a:t> </a:t>
            </a:r>
            <a:endParaRPr lang="en-US" altLang="en-US" sz="4000" b="1" dirty="0">
              <a:latin typeface="Calibri" panose="020F0502020204030204" pitchFamily="34" charset="0"/>
              <a:cs typeface="Calibri" panose="020F0502020204030204" pitchFamily="34" charset="0"/>
            </a:endParaRPr>
          </a:p>
          <a:p>
            <a:pPr algn="ctr">
              <a:lnSpc>
                <a:spcPct val="120000"/>
              </a:lnSpc>
              <a:spcBef>
                <a:spcPts val="200"/>
              </a:spcBef>
            </a:pPr>
            <a:r>
              <a:rPr lang="en-US" sz="4000" b="1" dirty="0">
                <a:solidFill>
                  <a:srgbClr val="FF0000"/>
                </a:solidFill>
                <a:latin typeface="Calibri" panose="020F0502020204030204" pitchFamily="34" charset="0"/>
                <a:cs typeface="Calibri" panose="020F0502020204030204" pitchFamily="34" charset="0"/>
              </a:rPr>
              <a:t>DỰ ÁN: ĐIỀU TRA VỀ HIỆN TRẠNG MẤT VỆ SINH AN TOÀN THỰC PHẨM TẠI ĐỊA PHƯƠNG</a:t>
            </a:r>
            <a:endParaRPr lang="en-US" altLang="en-US" sz="4000" b="1" dirty="0">
              <a:solidFill>
                <a:srgbClr val="FF0000"/>
              </a:solidFill>
              <a:latin typeface="Calibri" panose="020F0502020204030204" pitchFamily="34" charset="0"/>
              <a:cs typeface="Calibri" panose="020F0502020204030204" pitchFamily="34" charset="0"/>
            </a:endParaRPr>
          </a:p>
        </p:txBody>
      </p:sp>
      <p:pic>
        <p:nvPicPr>
          <p:cNvPr id="20" name="Picture 5" descr="Thực trạng vệ sinh an toàn thực phẩm 2018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905" y="2762056"/>
            <a:ext cx="5891480" cy="362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4891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908404" y="1382714"/>
            <a:ext cx="82436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a:solidFill>
                  <a:schemeClr val="tx1"/>
                </a:solidFill>
                <a:latin typeface="Arial" panose="020B0604020202020204" pitchFamily="34" charset="0"/>
              </a:defRPr>
            </a:lvl9pPr>
          </a:lstStyle>
          <a:p>
            <a:pPr algn="just">
              <a:buClr>
                <a:srgbClr val="231F20"/>
              </a:buClr>
              <a:buSzPts val="1000"/>
            </a:pPr>
            <a:r>
              <a:rPr lang="fr-FR" sz="3200" b="1">
                <a:solidFill>
                  <a:srgbClr val="0066FF"/>
                </a:solidFill>
                <a:latin typeface="Calibri" panose="020F0502020204030204" pitchFamily="34" charset="0"/>
                <a:cs typeface="Calibri" panose="020F0502020204030204" pitchFamily="34" charset="0"/>
              </a:rPr>
              <a:t>* Các nhóm thực hiện ba sản phẩm học tập:</a:t>
            </a:r>
            <a:endParaRPr lang="en-US" sz="3200" b="1">
              <a:solidFill>
                <a:srgbClr val="0066FF"/>
              </a:solidFill>
              <a:latin typeface="Calibri" panose="020F0502020204030204" pitchFamily="34" charset="0"/>
              <a:ea typeface="Segoe UI" panose="020B0502040204020203" pitchFamily="34" charset="0"/>
              <a:cs typeface="Calibri" panose="020F0502020204030204" pitchFamily="34" charset="0"/>
            </a:endParaRPr>
          </a:p>
        </p:txBody>
      </p:sp>
      <p:sp>
        <p:nvSpPr>
          <p:cNvPr id="6" name="TextBox 5"/>
          <p:cNvSpPr txBox="1">
            <a:spLocks noChangeArrowheads="1"/>
          </p:cNvSpPr>
          <p:nvPr/>
        </p:nvSpPr>
        <p:spPr bwMode="auto">
          <a:xfrm>
            <a:off x="920436" y="1968501"/>
            <a:ext cx="112796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a:solidFill>
                  <a:schemeClr val="tx1"/>
                </a:solidFill>
                <a:latin typeface="Arial" panose="020B0604020202020204" pitchFamily="34" charset="0"/>
              </a:defRPr>
            </a:lvl9pPr>
          </a:lstStyle>
          <a:p>
            <a:pPr algn="just">
              <a:spcAft>
                <a:spcPts val="600"/>
              </a:spcAft>
              <a:defRPr/>
            </a:pPr>
            <a:r>
              <a:rPr lang="fr-FR" sz="2800" b="1">
                <a:latin typeface="Calibri" panose="020F0502020204030204" pitchFamily="34" charset="0"/>
                <a:cs typeface="Calibri" panose="020F0502020204030204" pitchFamily="34" charset="0"/>
              </a:rPr>
              <a:t>+ Bài báo cáo nội dung tìm hiểu về hiện trạng mất ATVSTP tại địa phương</a:t>
            </a:r>
            <a:r>
              <a:rPr lang="vi-VN" sz="2800" b="1">
                <a:latin typeface="Calibri" panose="020F0502020204030204" pitchFamily="34" charset="0"/>
                <a:cs typeface="Calibri" panose="020F0502020204030204" pitchFamily="34" charset="0"/>
              </a:rPr>
              <a:t>.</a:t>
            </a:r>
          </a:p>
        </p:txBody>
      </p:sp>
      <p:sp>
        <p:nvSpPr>
          <p:cNvPr id="7" name="TextBox 6"/>
          <p:cNvSpPr txBox="1">
            <a:spLocks noChangeArrowheads="1"/>
          </p:cNvSpPr>
          <p:nvPr/>
        </p:nvSpPr>
        <p:spPr bwMode="auto">
          <a:xfrm>
            <a:off x="908404" y="2654302"/>
            <a:ext cx="100764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a:solidFill>
                  <a:schemeClr val="tx1"/>
                </a:solidFill>
                <a:latin typeface="Arial" panose="020B0604020202020204" pitchFamily="34" charset="0"/>
              </a:defRPr>
            </a:lvl9pPr>
          </a:lstStyle>
          <a:p>
            <a:pPr algn="just">
              <a:spcAft>
                <a:spcPts val="600"/>
              </a:spcAft>
              <a:defRPr/>
            </a:pPr>
            <a:r>
              <a:rPr lang="fr-FR" sz="2800" b="1">
                <a:latin typeface="Calibri" panose="020F0502020204030204" pitchFamily="34" charset="0"/>
                <a:cs typeface="Calibri" panose="020F0502020204030204" pitchFamily="34" charset="0"/>
              </a:rPr>
              <a:t>+ Tập san (hoặc truyện tranh) dựa trên nội dung nhóm đã tìm hiểu.</a:t>
            </a:r>
            <a:endParaRPr lang="vi-VN" sz="2800" b="1">
              <a:latin typeface="Calibri" panose="020F0502020204030204" pitchFamily="34" charset="0"/>
              <a:cs typeface="Calibri" panose="020F0502020204030204" pitchFamily="34" charset="0"/>
            </a:endParaRPr>
          </a:p>
        </p:txBody>
      </p:sp>
      <p:sp>
        <p:nvSpPr>
          <p:cNvPr id="8" name="TextBox 7"/>
          <p:cNvSpPr txBox="1">
            <a:spLocks noChangeArrowheads="1"/>
          </p:cNvSpPr>
          <p:nvPr/>
        </p:nvSpPr>
        <p:spPr bwMode="auto">
          <a:xfrm>
            <a:off x="924279" y="3302002"/>
            <a:ext cx="9519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a:solidFill>
                  <a:schemeClr val="tx1"/>
                </a:solidFill>
                <a:latin typeface="Arial" panose="020B0604020202020204" pitchFamily="34" charset="0"/>
              </a:defRPr>
            </a:lvl9pPr>
          </a:lstStyle>
          <a:p>
            <a:pPr algn="just">
              <a:spcAft>
                <a:spcPts val="600"/>
              </a:spcAft>
              <a:defRPr/>
            </a:pPr>
            <a:r>
              <a:rPr lang="fr-FR" sz="2800" b="1">
                <a:latin typeface="Calibri" panose="020F0502020204030204" pitchFamily="34" charset="0"/>
                <a:cs typeface="Calibri" panose="020F0502020204030204" pitchFamily="34" charset="0"/>
              </a:rPr>
              <a:t>+ Poster tuyên truyền các biện pháp phòng chống mất ATVSTP.</a:t>
            </a:r>
            <a:endParaRPr lang="en-US" sz="2800" b="1">
              <a:latin typeface="Calibri" panose="020F0502020204030204" pitchFamily="34" charset="0"/>
              <a:cs typeface="Segoe UI" panose="020B0502040204020203" pitchFamily="34" charset="0"/>
            </a:endParaRPr>
          </a:p>
        </p:txBody>
      </p:sp>
      <p:sp>
        <p:nvSpPr>
          <p:cNvPr id="9" name="Rectangle 8"/>
          <p:cNvSpPr/>
          <p:nvPr/>
        </p:nvSpPr>
        <p:spPr>
          <a:xfrm>
            <a:off x="759045" y="4174490"/>
            <a:ext cx="10258928" cy="1815882"/>
          </a:xfrm>
          <a:prstGeom prst="rect">
            <a:avLst/>
          </a:prstGeom>
        </p:spPr>
        <p:txBody>
          <a:bodyPr wrap="square">
            <a:spAutoFit/>
          </a:bodyPr>
          <a:lstStyle/>
          <a:p>
            <a:pPr algn="just">
              <a:defRPr/>
            </a:pPr>
            <a:r>
              <a:rPr lang="fr-FR" sz="2800" b="1">
                <a:solidFill>
                  <a:srgbClr val="990000"/>
                </a:solidFill>
                <a:latin typeface="Calibri" panose="020F0502020204030204" pitchFamily="34" charset="0"/>
                <a:cs typeface="Calibri" panose="020F0502020204030204" pitchFamily="34" charset="0"/>
              </a:rPr>
              <a:t>	Bài thuyết trình có thể được thực hiện dưới các hình thức khác nhau như bằng PowerPoint, video, ... </a:t>
            </a:r>
          </a:p>
          <a:p>
            <a:pPr algn="just">
              <a:defRPr/>
            </a:pPr>
            <a:r>
              <a:rPr lang="fr-FR" sz="2800" b="1">
                <a:solidFill>
                  <a:srgbClr val="990000"/>
                </a:solidFill>
                <a:latin typeface="Calibri" panose="020F0502020204030204" pitchFamily="34" charset="0"/>
                <a:cs typeface="Calibri" panose="020F0502020204030204" pitchFamily="34" charset="0"/>
              </a:rPr>
              <a:t>	Mỗi nhóm tự lên ý tưởng cho bài thuyết trình của mình: đóng kịch, làm phim khoa học, buổi </a:t>
            </a:r>
            <a:r>
              <a:rPr lang="vi-VN" sz="2800" b="1">
                <a:solidFill>
                  <a:srgbClr val="990000"/>
                </a:solidFill>
                <a:latin typeface="Calibri" panose="020F0502020204030204" pitchFamily="34" charset="0"/>
                <a:cs typeface="Calibri" panose="020F0502020204030204" pitchFamily="34" charset="0"/>
              </a:rPr>
              <a:t>tọa</a:t>
            </a:r>
            <a:r>
              <a:rPr lang="fr-FR" sz="2800" b="1">
                <a:solidFill>
                  <a:srgbClr val="990000"/>
                </a:solidFill>
                <a:latin typeface="Calibri" panose="020F0502020204030204" pitchFamily="34" charset="0"/>
                <a:cs typeface="Calibri" panose="020F0502020204030204" pitchFamily="34" charset="0"/>
              </a:rPr>
              <a:t> đàm, phỏng vấn, trò ch</a:t>
            </a:r>
            <a:r>
              <a:rPr lang="vi-VN" sz="2800" b="1">
                <a:solidFill>
                  <a:srgbClr val="990000"/>
                </a:solidFill>
                <a:latin typeface="Calibri" panose="020F0502020204030204" pitchFamily="34" charset="0"/>
                <a:cs typeface="Calibri" panose="020F0502020204030204" pitchFamily="34" charset="0"/>
              </a:rPr>
              <a:t>ơi</a:t>
            </a:r>
            <a:r>
              <a:rPr lang="fr-FR" sz="2800" b="1">
                <a:solidFill>
                  <a:srgbClr val="990000"/>
                </a:solidFill>
                <a:latin typeface="Calibri" panose="020F0502020204030204" pitchFamily="34" charset="0"/>
                <a:cs typeface="Calibri" panose="020F0502020204030204" pitchFamily="34" charset="0"/>
              </a:rPr>
              <a:t>, ...</a:t>
            </a:r>
            <a:endParaRPr lang="vi-VN" sz="2800">
              <a:solidFill>
                <a:srgbClr val="990000"/>
              </a:solidFill>
            </a:endParaRPr>
          </a:p>
        </p:txBody>
      </p:sp>
      <p:sp>
        <p:nvSpPr>
          <p:cNvPr id="10" name="TextBox 9"/>
          <p:cNvSpPr txBox="1">
            <a:spLocks noChangeArrowheads="1"/>
          </p:cNvSpPr>
          <p:nvPr/>
        </p:nvSpPr>
        <p:spPr bwMode="auto">
          <a:xfrm>
            <a:off x="1766691" y="778343"/>
            <a:ext cx="82436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a:solidFill>
                  <a:schemeClr val="tx1"/>
                </a:solidFill>
                <a:latin typeface="Arial" panose="020B0604020202020204" pitchFamily="34" charset="0"/>
              </a:defRPr>
            </a:lvl9pPr>
          </a:lstStyle>
          <a:p>
            <a:pPr algn="just">
              <a:buClr>
                <a:srgbClr val="231F20"/>
              </a:buClr>
              <a:buSzPts val="1000"/>
            </a:pPr>
            <a:r>
              <a:rPr lang="fr-FR" sz="3200" b="1">
                <a:solidFill>
                  <a:srgbClr val="0000FF"/>
                </a:solidFill>
                <a:latin typeface="Calibri" panose="020F0502020204030204" pitchFamily="34" charset="0"/>
                <a:cs typeface="Calibri" panose="020F0502020204030204" pitchFamily="34" charset="0"/>
              </a:rPr>
              <a:t>3. Sản phẩm dự án</a:t>
            </a:r>
            <a:endParaRPr lang="en-US" sz="3200" b="1">
              <a:solidFill>
                <a:srgbClr val="0000FF"/>
              </a:solidFill>
              <a:latin typeface="Calibri" panose="020F0502020204030204" pitchFamily="34" charset="0"/>
              <a:ea typeface="Segoe UI" panose="020B0502040204020203"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874295" y="1745501"/>
            <a:ext cx="10822404"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a:solidFill>
                  <a:schemeClr val="tx1"/>
                </a:solidFill>
                <a:latin typeface="Arial" panose="020B0604020202020204" pitchFamily="34" charset="0"/>
              </a:defRPr>
            </a:lvl9pPr>
          </a:lstStyle>
          <a:p>
            <a:pPr algn="just">
              <a:spcBef>
                <a:spcPts val="600"/>
              </a:spcBef>
              <a:spcAft>
                <a:spcPts val="600"/>
              </a:spcAft>
              <a:defRPr/>
            </a:pPr>
            <a:r>
              <a:rPr lang="en-US" sz="2800" b="1" dirty="0">
                <a:solidFill>
                  <a:srgbClr val="0066FF"/>
                </a:solidFill>
                <a:latin typeface="Calibri" panose="020F0502020204030204" pitchFamily="34" charset="0"/>
                <a:cs typeface="Calibri" panose="020F0502020204030204" pitchFamily="34" charset="0"/>
              </a:rPr>
              <a:t>* </a:t>
            </a:r>
            <a:r>
              <a:rPr lang="fr-FR" sz="2800" b="1" dirty="0" err="1">
                <a:solidFill>
                  <a:srgbClr val="0066FF"/>
                </a:solidFill>
                <a:latin typeface="Calibri" panose="020F0502020204030204" pitchFamily="34" charset="0"/>
                <a:cs typeface="Calibri" panose="020F0502020204030204" pitchFamily="34" charset="0"/>
              </a:rPr>
              <a:t>Lưu</a:t>
            </a:r>
            <a:r>
              <a:rPr lang="fr-FR" sz="2800" b="1" dirty="0">
                <a:solidFill>
                  <a:srgbClr val="0066FF"/>
                </a:solidFill>
                <a:latin typeface="Calibri" panose="020F0502020204030204" pitchFamily="34" charset="0"/>
                <a:cs typeface="Calibri" panose="020F0502020204030204" pitchFamily="34" charset="0"/>
              </a:rPr>
              <a:t> ý khi </a:t>
            </a:r>
            <a:r>
              <a:rPr lang="fr-FR" sz="2800" b="1" dirty="0" err="1">
                <a:solidFill>
                  <a:srgbClr val="0066FF"/>
                </a:solidFill>
                <a:latin typeface="Calibri" panose="020F0502020204030204" pitchFamily="34" charset="0"/>
                <a:cs typeface="Calibri" panose="020F0502020204030204" pitchFamily="34" charset="0"/>
              </a:rPr>
              <a:t>thiết</a:t>
            </a:r>
            <a:r>
              <a:rPr lang="fr-FR" sz="2800" b="1" dirty="0">
                <a:solidFill>
                  <a:srgbClr val="0066FF"/>
                </a:solidFill>
                <a:latin typeface="Calibri" panose="020F0502020204030204" pitchFamily="34" charset="0"/>
                <a:cs typeface="Calibri" panose="020F0502020204030204" pitchFamily="34" charset="0"/>
              </a:rPr>
              <a:t> </a:t>
            </a:r>
            <a:r>
              <a:rPr lang="fr-FR" sz="2800" b="1" dirty="0" err="1">
                <a:solidFill>
                  <a:srgbClr val="0066FF"/>
                </a:solidFill>
                <a:latin typeface="Calibri" panose="020F0502020204030204" pitchFamily="34" charset="0"/>
                <a:cs typeface="Calibri" panose="020F0502020204030204" pitchFamily="34" charset="0"/>
              </a:rPr>
              <a:t>kế</a:t>
            </a:r>
            <a:r>
              <a:rPr lang="fr-FR" sz="2800" b="1" dirty="0">
                <a:solidFill>
                  <a:srgbClr val="0066FF"/>
                </a:solidFill>
                <a:latin typeface="Calibri" panose="020F0502020204030204" pitchFamily="34" charset="0"/>
                <a:cs typeface="Calibri" panose="020F0502020204030204" pitchFamily="34" charset="0"/>
              </a:rPr>
              <a:t> </a:t>
            </a:r>
            <a:r>
              <a:rPr lang="fr-FR" sz="2800" b="1" dirty="0" err="1">
                <a:solidFill>
                  <a:srgbClr val="0066FF"/>
                </a:solidFill>
                <a:latin typeface="Calibri" panose="020F0502020204030204" pitchFamily="34" charset="0"/>
                <a:cs typeface="Calibri" panose="020F0502020204030204" pitchFamily="34" charset="0"/>
              </a:rPr>
              <a:t>tập</a:t>
            </a:r>
            <a:r>
              <a:rPr lang="fr-FR" sz="2800" b="1" dirty="0">
                <a:solidFill>
                  <a:srgbClr val="0066FF"/>
                </a:solidFill>
                <a:latin typeface="Calibri" panose="020F0502020204030204" pitchFamily="34" charset="0"/>
                <a:cs typeface="Calibri" panose="020F0502020204030204" pitchFamily="34" charset="0"/>
              </a:rPr>
              <a:t> san </a:t>
            </a:r>
            <a:r>
              <a:rPr lang="fr-FR" sz="2800" b="1" dirty="0" err="1">
                <a:solidFill>
                  <a:srgbClr val="0066FF"/>
                </a:solidFill>
                <a:latin typeface="Calibri" panose="020F0502020204030204" pitchFamily="34" charset="0"/>
                <a:cs typeface="Calibri" panose="020F0502020204030204" pitchFamily="34" charset="0"/>
              </a:rPr>
              <a:t>và</a:t>
            </a:r>
            <a:r>
              <a:rPr lang="fr-FR" sz="2800" b="1" dirty="0">
                <a:solidFill>
                  <a:srgbClr val="0066FF"/>
                </a:solidFill>
                <a:latin typeface="Calibri" panose="020F0502020204030204" pitchFamily="34" charset="0"/>
                <a:cs typeface="Calibri" panose="020F0502020204030204" pitchFamily="34" charset="0"/>
              </a:rPr>
              <a:t> poster:</a:t>
            </a:r>
            <a:endParaRPr lang="en-US" sz="2800" b="1" dirty="0">
              <a:solidFill>
                <a:srgbClr val="0066FF"/>
              </a:solidFill>
              <a:latin typeface="Calibri" panose="020F0502020204030204" pitchFamily="34" charset="0"/>
              <a:cs typeface="Segoe UI" panose="020B0502040204020203" pitchFamily="34" charset="0"/>
            </a:endParaRPr>
          </a:p>
          <a:p>
            <a:pPr algn="just">
              <a:spcBef>
                <a:spcPts val="600"/>
              </a:spcBef>
              <a:spcAft>
                <a:spcPts val="600"/>
              </a:spcAft>
              <a:defRPr/>
            </a:pPr>
            <a:r>
              <a:rPr lang="fr-FR" sz="2800" b="1" dirty="0">
                <a:solidFill>
                  <a:srgbClr val="006600"/>
                </a:solidFill>
                <a:latin typeface="Calibri" panose="020F0502020204030204" pitchFamily="34" charset="0"/>
                <a:cs typeface="Calibri" panose="020F0502020204030204" pitchFamily="34" charset="0"/>
              </a:rPr>
              <a:t>+ </a:t>
            </a:r>
            <a:r>
              <a:rPr lang="fr-FR" sz="2800" b="1" dirty="0" err="1">
                <a:solidFill>
                  <a:schemeClr val="accent1"/>
                </a:solidFill>
                <a:latin typeface="Calibri" panose="020F0502020204030204" pitchFamily="34" charset="0"/>
                <a:cs typeface="Calibri" panose="020F0502020204030204" pitchFamily="34" charset="0"/>
              </a:rPr>
              <a:t>Trang</a:t>
            </a:r>
            <a:r>
              <a:rPr lang="fr-FR" sz="2800" b="1" dirty="0">
                <a:solidFill>
                  <a:schemeClr val="accent1"/>
                </a:solidFill>
                <a:latin typeface="Calibri" panose="020F0502020204030204" pitchFamily="34" charset="0"/>
                <a:cs typeface="Calibri" panose="020F0502020204030204" pitchFamily="34" charset="0"/>
              </a:rPr>
              <a:t> </a:t>
            </a:r>
            <a:r>
              <a:rPr lang="fr-FR" sz="2800" b="1" dirty="0" err="1">
                <a:solidFill>
                  <a:schemeClr val="accent1"/>
                </a:solidFill>
                <a:latin typeface="Calibri" panose="020F0502020204030204" pitchFamily="34" charset="0"/>
                <a:cs typeface="Calibri" panose="020F0502020204030204" pitchFamily="34" charset="0"/>
              </a:rPr>
              <a:t>bìa</a:t>
            </a:r>
            <a:r>
              <a:rPr lang="fr-FR" sz="2800" b="1" dirty="0">
                <a:solidFill>
                  <a:schemeClr val="accent1"/>
                </a:solidFill>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Tên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trường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lớp</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nhóm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tên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các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thành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viên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giáo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viên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hướng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dẫn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tên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tập</a:t>
            </a:r>
            <a:r>
              <a:rPr lang="fr-FR" sz="2800" b="1" dirty="0">
                <a:latin typeface="Calibri" panose="020F0502020204030204" pitchFamily="34" charset="0"/>
                <a:cs typeface="Calibri" panose="020F0502020204030204" pitchFamily="34" charset="0"/>
              </a:rPr>
              <a:t> san; </a:t>
            </a:r>
            <a:r>
              <a:rPr lang="fr-FR" sz="2800" b="1" dirty="0" err="1">
                <a:latin typeface="Calibri" panose="020F0502020204030204" pitchFamily="34" charset="0"/>
                <a:cs typeface="Calibri" panose="020F0502020204030204" pitchFamily="34" charset="0"/>
              </a:rPr>
              <a:t>hình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minh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hoạ</a:t>
            </a:r>
            <a:r>
              <a:rPr lang="fr-FR" sz="2800" b="1" dirty="0">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Segoe UI" panose="020B0502040204020203" pitchFamily="34" charset="0"/>
            </a:endParaRPr>
          </a:p>
          <a:p>
            <a:pPr algn="just">
              <a:spcBef>
                <a:spcPts val="600"/>
              </a:spcBef>
              <a:spcAft>
                <a:spcPts val="600"/>
              </a:spcAft>
              <a:defRPr/>
            </a:pPr>
            <a:r>
              <a:rPr lang="fr-FR" sz="2800" b="1" dirty="0">
                <a:solidFill>
                  <a:schemeClr val="accent1"/>
                </a:solidFill>
                <a:latin typeface="Calibri" panose="020F0502020204030204" pitchFamily="34" charset="0"/>
                <a:cs typeface="Calibri" panose="020F0502020204030204" pitchFamily="34" charset="0"/>
              </a:rPr>
              <a:t>+ </a:t>
            </a:r>
            <a:r>
              <a:rPr lang="fr-FR" sz="2800" b="1" dirty="0" err="1">
                <a:solidFill>
                  <a:schemeClr val="accent1"/>
                </a:solidFill>
                <a:latin typeface="Calibri" panose="020F0502020204030204" pitchFamily="34" charset="0"/>
                <a:cs typeface="Calibri" panose="020F0502020204030204" pitchFamily="34" charset="0"/>
              </a:rPr>
              <a:t>Trang</a:t>
            </a:r>
            <a:r>
              <a:rPr lang="fr-FR" sz="2800" b="1" dirty="0">
                <a:solidFill>
                  <a:schemeClr val="accent1"/>
                </a:solidFill>
                <a:latin typeface="Calibri" panose="020F0502020204030204" pitchFamily="34" charset="0"/>
                <a:cs typeface="Calibri" panose="020F0502020204030204" pitchFamily="34" charset="0"/>
              </a:rPr>
              <a:t> </a:t>
            </a:r>
            <a:r>
              <a:rPr lang="fr-FR" sz="2800" b="1" dirty="0" err="1">
                <a:solidFill>
                  <a:schemeClr val="accent1"/>
                </a:solidFill>
                <a:latin typeface="Calibri" panose="020F0502020204030204" pitchFamily="34" charset="0"/>
                <a:cs typeface="Calibri" panose="020F0502020204030204" pitchFamily="34" charset="0"/>
              </a:rPr>
              <a:t>nội</a:t>
            </a:r>
            <a:r>
              <a:rPr lang="fr-FR" sz="2800" b="1" dirty="0">
                <a:solidFill>
                  <a:schemeClr val="accent1"/>
                </a:solidFill>
                <a:latin typeface="Calibri" panose="020F0502020204030204" pitchFamily="34" charset="0"/>
                <a:cs typeface="Calibri" panose="020F0502020204030204" pitchFamily="34" charset="0"/>
              </a:rPr>
              <a:t> </a:t>
            </a:r>
            <a:r>
              <a:rPr lang="fr-FR" sz="2800" b="1" dirty="0" err="1">
                <a:solidFill>
                  <a:schemeClr val="accent1"/>
                </a:solidFill>
                <a:latin typeface="Calibri" panose="020F0502020204030204" pitchFamily="34" charset="0"/>
                <a:cs typeface="Calibri" panose="020F0502020204030204" pitchFamily="34" charset="0"/>
              </a:rPr>
              <a:t>dung</a:t>
            </a:r>
            <a:r>
              <a:rPr lang="fr-FR" sz="2800" b="1" dirty="0">
                <a:solidFill>
                  <a:schemeClr val="accent1"/>
                </a:solidFill>
                <a:latin typeface="Calibri" panose="020F0502020204030204" pitchFamily="34" charset="0"/>
                <a:cs typeface="Calibri" panose="020F0502020204030204" pitchFamily="34" charset="0"/>
              </a:rPr>
              <a:t>: </a:t>
            </a:r>
            <a:r>
              <a:rPr lang="fr-FR" sz="2800" b="1" dirty="0">
                <a:latin typeface="Calibri" panose="020F0502020204030204" pitchFamily="34" charset="0"/>
                <a:cs typeface="Calibri" panose="020F0502020204030204" pitchFamily="34" charset="0"/>
              </a:rPr>
              <a:t>Chia </a:t>
            </a:r>
            <a:r>
              <a:rPr lang="fr-FR" sz="2800" b="1" dirty="0" err="1">
                <a:latin typeface="Calibri" panose="020F0502020204030204" pitchFamily="34" charset="0"/>
                <a:cs typeface="Calibri" panose="020F0502020204030204" pitchFamily="34" charset="0"/>
              </a:rPr>
              <a:t>thành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các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mục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như</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bài</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thuyết</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trình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màu</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nền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và</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màu</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chữ</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phải</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có</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độ</a:t>
            </a:r>
            <a:r>
              <a:rPr lang="fr-FR" sz="2800" b="1" dirty="0">
                <a:latin typeface="Calibri" panose="020F0502020204030204" pitchFamily="34" charset="0"/>
                <a:cs typeface="Calibri" panose="020F0502020204030204" pitchFamily="34" charset="0"/>
              </a:rPr>
              <a:t> </a:t>
            </a:r>
            <a:r>
              <a:rPr lang="vi-VN" sz="2800" b="1" dirty="0">
                <a:latin typeface="Calibri" panose="020F0502020204030204" pitchFamily="34" charset="0"/>
                <a:cs typeface="Calibri" panose="020F0502020204030204" pitchFamily="34" charset="0"/>
              </a:rPr>
              <a:t>tươ</a:t>
            </a:r>
            <a:r>
              <a:rPr lang="fr-FR" sz="2800" b="1" dirty="0" err="1">
                <a:latin typeface="Calibri" panose="020F0502020204030204" pitchFamily="34" charset="0"/>
                <a:cs typeface="Calibri" panose="020F0502020204030204" pitchFamily="34" charset="0"/>
              </a:rPr>
              <a:t>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phản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cao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có</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tính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thẩm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mỹ</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cần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chọn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hình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ảnh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rõ</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nét</a:t>
            </a:r>
            <a:r>
              <a:rPr lang="fr-FR" sz="2800" b="1" dirty="0">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Segoe UI" panose="020B0502040204020203" pitchFamily="34" charset="0"/>
            </a:endParaRPr>
          </a:p>
        </p:txBody>
      </p:sp>
      <p:sp>
        <p:nvSpPr>
          <p:cNvPr id="11" name="TextBox 10"/>
          <p:cNvSpPr txBox="1">
            <a:spLocks noChangeArrowheads="1"/>
          </p:cNvSpPr>
          <p:nvPr/>
        </p:nvSpPr>
        <p:spPr bwMode="auto">
          <a:xfrm>
            <a:off x="1720972" y="834594"/>
            <a:ext cx="82436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a:solidFill>
                  <a:schemeClr val="tx1"/>
                </a:solidFill>
                <a:latin typeface="Arial" panose="020B0604020202020204" pitchFamily="34" charset="0"/>
              </a:defRPr>
            </a:lvl9pPr>
          </a:lstStyle>
          <a:p>
            <a:pPr algn="just">
              <a:buClr>
                <a:srgbClr val="231F20"/>
              </a:buClr>
              <a:buSzPts val="1000"/>
            </a:pPr>
            <a:r>
              <a:rPr lang="fr-FR" sz="3200" b="1">
                <a:solidFill>
                  <a:srgbClr val="0000FF"/>
                </a:solidFill>
                <a:latin typeface="Calibri" panose="020F0502020204030204" pitchFamily="34" charset="0"/>
                <a:cs typeface="Calibri" panose="020F0502020204030204" pitchFamily="34" charset="0"/>
              </a:rPr>
              <a:t>3. Sản phẩm dự án</a:t>
            </a:r>
            <a:endParaRPr lang="en-US" sz="3200" b="1">
              <a:solidFill>
                <a:srgbClr val="0000FF"/>
              </a:solidFill>
              <a:latin typeface="Calibri" panose="020F0502020204030204" pitchFamily="34" charset="0"/>
              <a:ea typeface="Segoe UI" panose="020B0502040204020203"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left)">
                                      <p:cBhvr>
                                        <p:cTn id="10" dur="500"/>
                                        <p:tgtEl>
                                          <p:spTgt spid="10">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wipe(left)">
                                      <p:cBhvr>
                                        <p:cTn id="1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21444" y="593270"/>
            <a:ext cx="3922295" cy="707886"/>
          </a:xfrm>
          <a:prstGeom prst="rect">
            <a:avLst/>
          </a:prstGeom>
          <a:solidFill>
            <a:schemeClr val="accent6"/>
          </a:solidFill>
        </p:spPr>
        <p:txBody>
          <a:bodyPr wrap="square">
            <a:spAutoFit/>
          </a:bodyPr>
          <a:lstStyle/>
          <a:p>
            <a:pPr indent="-8890" algn="ctr">
              <a:spcBef>
                <a:spcPts val="0"/>
              </a:spcBef>
              <a:spcAft>
                <a:spcPts val="0"/>
              </a:spcAft>
              <a:defRPr/>
            </a:pPr>
            <a:r>
              <a:rPr lang="fr-FR" sz="4000" b="1">
                <a:ln>
                  <a:solidFill>
                    <a:schemeClr val="tx1"/>
                  </a:solidFill>
                </a:ln>
                <a:solidFill>
                  <a:srgbClr val="FFFF00"/>
                </a:solidFill>
                <a:latin typeface="Calibri" panose="020F0502020204030204" pitchFamily="34" charset="0"/>
                <a:cs typeface="Calibri" panose="020F0502020204030204" pitchFamily="34" charset="0"/>
              </a:rPr>
              <a:t>BÁO CÁO DỰ ÁN</a:t>
            </a:r>
            <a:endParaRPr lang="en-US" sz="4000" b="1">
              <a:ln>
                <a:solidFill>
                  <a:schemeClr val="tx1"/>
                </a:solidFill>
              </a:ln>
              <a:solidFill>
                <a:srgbClr val="FFFF00"/>
              </a:solidFill>
              <a:latin typeface="Calibri" panose="020F0502020204030204" pitchFamily="34" charset="0"/>
              <a:cs typeface="Calibri" panose="020F0502020204030204" pitchFamily="34" charset="0"/>
            </a:endParaRPr>
          </a:p>
        </p:txBody>
      </p:sp>
      <p:sp>
        <p:nvSpPr>
          <p:cNvPr id="5" name="TextBox 4"/>
          <p:cNvSpPr txBox="1">
            <a:spLocks noChangeArrowheads="1"/>
          </p:cNvSpPr>
          <p:nvPr/>
        </p:nvSpPr>
        <p:spPr bwMode="auto">
          <a:xfrm>
            <a:off x="1302624" y="1726685"/>
            <a:ext cx="10347153"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95580">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a:solidFill>
                  <a:schemeClr val="tx1"/>
                </a:solidFill>
                <a:latin typeface="Arial" panose="020B0604020202020204" pitchFamily="34" charset="0"/>
              </a:defRPr>
            </a:lvl9pPr>
          </a:lstStyle>
          <a:p>
            <a:pPr algn="just">
              <a:spcBef>
                <a:spcPts val="600"/>
              </a:spcBef>
              <a:spcAft>
                <a:spcPts val="600"/>
              </a:spcAft>
              <a:defRPr/>
            </a:pPr>
            <a:r>
              <a:rPr lang="fr-FR" sz="2800" b="1" dirty="0">
                <a:solidFill>
                  <a:srgbClr val="0000FF"/>
                </a:solidFill>
                <a:latin typeface="Calibri" panose="020F0502020204030204" pitchFamily="34" charset="0"/>
                <a:cs typeface="Calibri" panose="020F0502020204030204" pitchFamily="34" charset="0"/>
              </a:rPr>
              <a:t>1. </a:t>
            </a:r>
            <a:r>
              <a:rPr lang="fr-FR" sz="2800" b="1" dirty="0" err="1">
                <a:solidFill>
                  <a:srgbClr val="0000FF"/>
                </a:solidFill>
                <a:latin typeface="Calibri" panose="020F0502020204030204" pitchFamily="34" charset="0"/>
                <a:cs typeface="Calibri" panose="020F0502020204030204" pitchFamily="34" charset="0"/>
              </a:rPr>
              <a:t>Báo</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cáo</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sản</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phẩm</a:t>
            </a:r>
            <a:endParaRPr lang="en-US" sz="2800" b="1" dirty="0">
              <a:solidFill>
                <a:srgbClr val="0000FF"/>
              </a:solidFill>
              <a:latin typeface="Calibri" panose="020F0502020204030204" pitchFamily="34" charset="0"/>
              <a:cs typeface="Calibri" panose="020F0502020204030204" pitchFamily="34" charset="0"/>
            </a:endParaRPr>
          </a:p>
          <a:p>
            <a:pPr algn="just">
              <a:spcBef>
                <a:spcPts val="600"/>
              </a:spcBef>
              <a:spcAft>
                <a:spcPts val="600"/>
              </a:spcAft>
              <a:defRPr/>
            </a:pP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Các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nhóm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báo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cáo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sản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phẩm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dự</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án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theo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kế</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hoạch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của</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giáo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viên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đúng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thời</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gian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quy</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định</a:t>
            </a:r>
            <a:r>
              <a:rPr lang="fr-FR" sz="2800" b="1" dirty="0">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a:p>
            <a:pPr algn="just">
              <a:spcBef>
                <a:spcPts val="600"/>
              </a:spcBef>
              <a:spcAft>
                <a:spcPts val="600"/>
              </a:spcAft>
              <a:defRPr/>
            </a:pP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Sau</a:t>
            </a:r>
            <a:r>
              <a:rPr lang="fr-FR" sz="2800" b="1" dirty="0">
                <a:latin typeface="Calibri" panose="020F0502020204030204" pitchFamily="34" charset="0"/>
                <a:cs typeface="Calibri" panose="020F0502020204030204" pitchFamily="34" charset="0"/>
              </a:rPr>
              <a:t> khi </a:t>
            </a:r>
            <a:r>
              <a:rPr lang="fr-FR" sz="2800" b="1" dirty="0" err="1">
                <a:latin typeface="Calibri" panose="020F0502020204030204" pitchFamily="34" charset="0"/>
                <a:cs typeface="Calibri" panose="020F0502020204030204" pitchFamily="34" charset="0"/>
              </a:rPr>
              <a:t>mỗi</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nhóm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báo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cáo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cả</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lớp</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tiến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hành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tổ</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chức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thảo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luận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tranh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luận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về</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những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vấn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đề</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có</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liên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quan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đến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nội</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dung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bài</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được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đặt</a:t>
            </a:r>
            <a:r>
              <a:rPr lang="fr-FR" sz="2800" b="1" dirty="0">
                <a:latin typeface="Calibri" panose="020F0502020204030204" pitchFamily="34" charset="0"/>
                <a:cs typeface="Calibri" panose="020F0502020204030204" pitchFamily="34" charset="0"/>
              </a:rPr>
              <a:t> ra </a:t>
            </a:r>
            <a:r>
              <a:rPr lang="fr-FR" sz="2800" b="1" dirty="0" err="1">
                <a:latin typeface="Calibri" panose="020F0502020204030204" pitchFamily="34" charset="0"/>
                <a:cs typeface="Calibri" panose="020F0502020204030204" pitchFamily="34" charset="0"/>
              </a:rPr>
              <a:t>từ</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giáo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viên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hoặc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từ</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các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thành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viên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khác</a:t>
            </a:r>
            <a:r>
              <a:rPr lang="fr-FR" sz="2800" b="1" dirty="0">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a:p>
            <a:pPr algn="just">
              <a:spcBef>
                <a:spcPts val="600"/>
              </a:spcBef>
              <a:spcAft>
                <a:spcPts val="600"/>
              </a:spcAft>
              <a:defRPr/>
            </a:pP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Các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nhóm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chỉnh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sửa</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hoàn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thiện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và</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nộp</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bài</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báo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cáo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theo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yêu</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cầu</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của</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giáo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viên</a:t>
            </a:r>
            <a:r>
              <a:rPr lang="fr-FR" sz="2800" b="1" dirty="0">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4800" y="279535"/>
            <a:ext cx="4162928" cy="707886"/>
          </a:xfrm>
          <a:prstGeom prst="rect">
            <a:avLst/>
          </a:prstGeom>
          <a:solidFill>
            <a:schemeClr val="accent6"/>
          </a:solidFill>
        </p:spPr>
        <p:txBody>
          <a:bodyPr wrap="square">
            <a:spAutoFit/>
          </a:bodyPr>
          <a:lstStyle/>
          <a:p>
            <a:pPr indent="-8890" algn="ctr">
              <a:spcBef>
                <a:spcPts val="0"/>
              </a:spcBef>
              <a:spcAft>
                <a:spcPts val="0"/>
              </a:spcAft>
              <a:defRPr/>
            </a:pPr>
            <a:r>
              <a:rPr lang="fr-FR" sz="4000" b="1">
                <a:ln>
                  <a:solidFill>
                    <a:schemeClr val="tx1"/>
                  </a:solidFill>
                </a:ln>
                <a:solidFill>
                  <a:srgbClr val="FFFF00"/>
                </a:solidFill>
                <a:latin typeface="Calibri" panose="020F0502020204030204" pitchFamily="34" charset="0"/>
                <a:cs typeface="Calibri" panose="020F0502020204030204" pitchFamily="34" charset="0"/>
              </a:rPr>
              <a:t>BÁO CÁO DỰ ÁN</a:t>
            </a:r>
            <a:endParaRPr lang="en-US" sz="4000" b="1">
              <a:ln>
                <a:solidFill>
                  <a:schemeClr val="tx1"/>
                </a:solidFill>
              </a:ln>
              <a:solidFill>
                <a:srgbClr val="FFFF00"/>
              </a:solidFill>
              <a:latin typeface="Calibri" panose="020F0502020204030204" pitchFamily="34" charset="0"/>
              <a:cs typeface="Calibri" panose="020F0502020204030204" pitchFamily="34" charset="0"/>
            </a:endParaRPr>
          </a:p>
        </p:txBody>
      </p:sp>
      <p:sp>
        <p:nvSpPr>
          <p:cNvPr id="5" name="TextBox 4"/>
          <p:cNvSpPr txBox="1">
            <a:spLocks noChangeArrowheads="1"/>
          </p:cNvSpPr>
          <p:nvPr/>
        </p:nvSpPr>
        <p:spPr bwMode="auto">
          <a:xfrm>
            <a:off x="1517048" y="872732"/>
            <a:ext cx="10075512"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95580">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a:solidFill>
                  <a:schemeClr val="tx1"/>
                </a:solidFill>
                <a:latin typeface="Arial" panose="020B0604020202020204" pitchFamily="34" charset="0"/>
              </a:defRPr>
            </a:lvl9pPr>
          </a:lstStyle>
          <a:p>
            <a:pPr algn="just">
              <a:spcBef>
                <a:spcPts val="600"/>
              </a:spcBef>
              <a:spcAft>
                <a:spcPts val="600"/>
              </a:spcAft>
              <a:defRPr/>
            </a:pPr>
            <a:r>
              <a:rPr lang="fr-FR" sz="2800" b="1">
                <a:solidFill>
                  <a:srgbClr val="0000FF"/>
                </a:solidFill>
                <a:latin typeface="Calibri" panose="020F0502020204030204" pitchFamily="34" charset="0"/>
                <a:cs typeface="Calibri" panose="020F0502020204030204" pitchFamily="34" charset="0"/>
              </a:rPr>
              <a:t>2. Thu hoạch sau dự án</a:t>
            </a:r>
            <a:endParaRPr lang="en-US" sz="2800" b="1">
              <a:solidFill>
                <a:srgbClr val="0000FF"/>
              </a:solidFill>
              <a:latin typeface="Calibri" panose="020F0502020204030204" pitchFamily="34" charset="0"/>
              <a:cs typeface="Calibri" panose="020F0502020204030204" pitchFamily="34" charset="0"/>
            </a:endParaRPr>
          </a:p>
          <a:p>
            <a:pPr algn="just">
              <a:spcBef>
                <a:spcPts val="600"/>
              </a:spcBef>
              <a:spcAft>
                <a:spcPts val="600"/>
              </a:spcAft>
              <a:defRPr/>
            </a:pPr>
            <a:r>
              <a:rPr lang="fr-FR" sz="2800" b="1">
                <a:latin typeface="Calibri" panose="020F0502020204030204" pitchFamily="34" charset="0"/>
                <a:cs typeface="Calibri" panose="020F0502020204030204" pitchFamily="34" charset="0"/>
              </a:rPr>
              <a:t>Giáo viên cho các nhóm làm một bài thu hoạch sau dự án để học sinh ghi nhận sự phát triển về phẩm  chất và năng lực.</a:t>
            </a:r>
            <a:endParaRPr lang="en-US" sz="2800" b="1">
              <a:latin typeface="Calibri" panose="020F0502020204030204" pitchFamily="34" charset="0"/>
              <a:cs typeface="Calibri" panose="020F0502020204030204" pitchFamily="34" charset="0"/>
            </a:endParaRPr>
          </a:p>
          <a:p>
            <a:pPr algn="just">
              <a:spcBef>
                <a:spcPts val="600"/>
              </a:spcBef>
              <a:spcAft>
                <a:spcPts val="600"/>
              </a:spcAft>
              <a:defRPr/>
            </a:pPr>
            <a:r>
              <a:rPr lang="fr-FR" sz="2800" b="1">
                <a:latin typeface="Calibri" panose="020F0502020204030204" pitchFamily="34" charset="0"/>
                <a:cs typeface="Calibri" panose="020F0502020204030204" pitchFamily="34" charset="0"/>
              </a:rPr>
              <a:t>Một số câu hỏi gợi ý cho bài thu hoạch:</a:t>
            </a:r>
            <a:endParaRPr lang="en-US" sz="2800" b="1">
              <a:latin typeface="Calibri" panose="020F0502020204030204" pitchFamily="34" charset="0"/>
              <a:cs typeface="Calibri" panose="020F0502020204030204" pitchFamily="34" charset="0"/>
            </a:endParaRPr>
          </a:p>
          <a:p>
            <a:pPr algn="just">
              <a:spcBef>
                <a:spcPts val="600"/>
              </a:spcBef>
              <a:spcAft>
                <a:spcPts val="600"/>
              </a:spcAft>
              <a:defRPr/>
            </a:pPr>
            <a:r>
              <a:rPr lang="fr-FR" sz="2800" b="1" i="1">
                <a:solidFill>
                  <a:srgbClr val="0066FF"/>
                </a:solidFill>
                <a:latin typeface="Calibri" panose="020F0502020204030204" pitchFamily="34" charset="0"/>
                <a:cs typeface="Calibri" panose="020F0502020204030204" pitchFamily="34" charset="0"/>
              </a:rPr>
              <a:t>+ Những điều gì em đã làm được và chưa làm được sau dự án?</a:t>
            </a:r>
            <a:endParaRPr lang="en-US" sz="2800" b="1" i="1">
              <a:solidFill>
                <a:srgbClr val="0066FF"/>
              </a:solidFill>
              <a:latin typeface="Calibri" panose="020F0502020204030204" pitchFamily="34" charset="0"/>
              <a:cs typeface="Calibri" panose="020F0502020204030204" pitchFamily="34" charset="0"/>
            </a:endParaRPr>
          </a:p>
          <a:p>
            <a:pPr algn="just">
              <a:spcBef>
                <a:spcPts val="600"/>
              </a:spcBef>
              <a:spcAft>
                <a:spcPts val="600"/>
              </a:spcAft>
              <a:defRPr/>
            </a:pPr>
            <a:r>
              <a:rPr lang="fr-FR" sz="2800" b="1" i="1">
                <a:solidFill>
                  <a:srgbClr val="0066FF"/>
                </a:solidFill>
                <a:latin typeface="Calibri" panose="020F0502020204030204" pitchFamily="34" charset="0"/>
                <a:cs typeface="Calibri" panose="020F0502020204030204" pitchFamily="34" charset="0"/>
              </a:rPr>
              <a:t>+ Em tâm đắc nhất nội dung nào của dự án nhóm em và nhóm bạn? Hãy trình bày quan điểm cá nhân về lợi ích và sự ảnh hưởng của dự án đó đến con người và xã hội.</a:t>
            </a:r>
            <a:endParaRPr lang="en-US" sz="2800" b="1" i="1">
              <a:solidFill>
                <a:srgbClr val="0066FF"/>
              </a:solidFill>
              <a:latin typeface="Calibri" panose="020F0502020204030204" pitchFamily="34" charset="0"/>
              <a:cs typeface="Calibri" panose="020F0502020204030204" pitchFamily="34" charset="0"/>
            </a:endParaRPr>
          </a:p>
          <a:p>
            <a:pPr algn="just">
              <a:spcBef>
                <a:spcPts val="600"/>
              </a:spcBef>
              <a:spcAft>
                <a:spcPts val="600"/>
              </a:spcAft>
              <a:defRPr/>
            </a:pPr>
            <a:r>
              <a:rPr lang="fr-FR" sz="2800" b="1" i="1">
                <a:solidFill>
                  <a:srgbClr val="0066FF"/>
                </a:solidFill>
                <a:latin typeface="Calibri" panose="020F0502020204030204" pitchFamily="34" charset="0"/>
                <a:cs typeface="Calibri" panose="020F0502020204030204" pitchFamily="34" charset="0"/>
              </a:rPr>
              <a:t>+ Sau dự án, em đã thu nhận được cho bản thân mình những điều gì về phẩm chất và năng lực? </a:t>
            </a:r>
            <a:endParaRPr lang="en-US" sz="2800" b="1" i="1">
              <a:solidFill>
                <a:srgbClr val="0066FF"/>
              </a:solidFill>
              <a:latin typeface="Calibri" panose="020F0502020204030204" pitchFamily="34" charset="0"/>
              <a:cs typeface="Calibri" panose="020F0502020204030204" pitchFamily="34" charset="0"/>
            </a:endParaRPr>
          </a:p>
          <a:p>
            <a:pPr algn="just">
              <a:spcBef>
                <a:spcPts val="600"/>
              </a:spcBef>
              <a:spcAft>
                <a:spcPts val="600"/>
              </a:spcAft>
              <a:defRPr/>
            </a:pPr>
            <a:r>
              <a:rPr lang="fr-FR" sz="2800" b="1" i="1">
                <a:solidFill>
                  <a:srgbClr val="0066FF"/>
                </a:solidFill>
                <a:latin typeface="Calibri" panose="020F0502020204030204" pitchFamily="34" charset="0"/>
                <a:cs typeface="Calibri" panose="020F0502020204030204" pitchFamily="34" charset="0"/>
              </a:rPr>
              <a:t>+ Em cần thay đổi gì khi tham gia những dự án tiếp theo?</a:t>
            </a:r>
            <a:endParaRPr lang="en-US" sz="2800" b="1" i="1">
              <a:solidFill>
                <a:srgbClr val="0066FF"/>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04109" y="684711"/>
            <a:ext cx="4211054" cy="707886"/>
          </a:xfrm>
          <a:prstGeom prst="rect">
            <a:avLst/>
          </a:prstGeom>
          <a:solidFill>
            <a:schemeClr val="accent6"/>
          </a:solidFill>
        </p:spPr>
        <p:txBody>
          <a:bodyPr wrap="square">
            <a:spAutoFit/>
          </a:bodyPr>
          <a:lstStyle/>
          <a:p>
            <a:pPr indent="-8890" algn="ctr">
              <a:spcBef>
                <a:spcPts val="0"/>
              </a:spcBef>
              <a:spcAft>
                <a:spcPts val="0"/>
              </a:spcAft>
              <a:defRPr/>
            </a:pPr>
            <a:r>
              <a:rPr lang="fr-FR" sz="4000" b="1">
                <a:ln>
                  <a:solidFill>
                    <a:schemeClr val="tx1"/>
                  </a:solidFill>
                </a:ln>
                <a:solidFill>
                  <a:srgbClr val="FFFF00"/>
                </a:solidFill>
                <a:latin typeface="Calibri" panose="020F0502020204030204" pitchFamily="34" charset="0"/>
                <a:cs typeface="Calibri" panose="020F0502020204030204" pitchFamily="34" charset="0"/>
              </a:rPr>
              <a:t>ĐÁNH GIÁ DỰ ÁN</a:t>
            </a:r>
            <a:endParaRPr lang="en-US" sz="4000" b="1">
              <a:ln>
                <a:solidFill>
                  <a:schemeClr val="tx1"/>
                </a:solidFill>
              </a:ln>
              <a:solidFill>
                <a:srgbClr val="FFFF00"/>
              </a:solidFill>
              <a:latin typeface="Calibri" panose="020F0502020204030204" pitchFamily="34" charset="0"/>
              <a:cs typeface="Calibri" panose="020F0502020204030204" pitchFamily="34" charset="0"/>
            </a:endParaRPr>
          </a:p>
        </p:txBody>
      </p:sp>
      <p:sp>
        <p:nvSpPr>
          <p:cNvPr id="5" name="TextBox 4"/>
          <p:cNvSpPr txBox="1">
            <a:spLocks noChangeArrowheads="1"/>
          </p:cNvSpPr>
          <p:nvPr/>
        </p:nvSpPr>
        <p:spPr bwMode="auto">
          <a:xfrm>
            <a:off x="1455019" y="1456374"/>
            <a:ext cx="9837554" cy="449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3200">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a:solidFill>
                  <a:schemeClr val="tx1"/>
                </a:solidFill>
                <a:latin typeface="Arial" panose="020B0604020202020204" pitchFamily="34" charset="0"/>
              </a:defRPr>
            </a:lvl9pPr>
          </a:lstStyle>
          <a:p>
            <a:pPr algn="just">
              <a:lnSpc>
                <a:spcPct val="120000"/>
              </a:lnSpc>
              <a:spcAft>
                <a:spcPts val="1000"/>
              </a:spcAft>
              <a:defRPr/>
            </a:pPr>
            <a:r>
              <a:rPr lang="fr-FR" sz="2800" b="1">
                <a:solidFill>
                  <a:srgbClr val="0000FF"/>
                </a:solidFill>
                <a:latin typeface="Calibri" panose="020F0502020204030204" pitchFamily="34" charset="0"/>
                <a:cs typeface="Calibri" panose="020F0502020204030204" pitchFamily="34" charset="0"/>
              </a:rPr>
              <a:t>1. Đánh giá thành viên</a:t>
            </a:r>
            <a:endParaRPr lang="en-US" sz="2800" b="1">
              <a:solidFill>
                <a:srgbClr val="0000FF"/>
              </a:solidFill>
              <a:latin typeface="Calibri" panose="020F0502020204030204" pitchFamily="34" charset="0"/>
              <a:cs typeface="Calibri" panose="020F0502020204030204" pitchFamily="34" charset="0"/>
            </a:endParaRPr>
          </a:p>
          <a:p>
            <a:pPr algn="just">
              <a:lnSpc>
                <a:spcPct val="117000"/>
              </a:lnSpc>
              <a:spcBef>
                <a:spcPts val="600"/>
              </a:spcBef>
              <a:spcAft>
                <a:spcPts val="600"/>
              </a:spcAft>
              <a:defRPr/>
            </a:pPr>
            <a:r>
              <a:rPr lang="fr-FR" sz="2800" b="1">
                <a:latin typeface="Calibri" panose="020F0502020204030204" pitchFamily="34" charset="0"/>
                <a:cs typeface="Calibri" panose="020F0502020204030204" pitchFamily="34" charset="0"/>
              </a:rPr>
              <a:t>- Các thành viên trong nhóm đánh giá lẫn nhau về công việc được giao theo một trong bốn mức độ: </a:t>
            </a:r>
            <a:r>
              <a:rPr lang="fr-FR" sz="2800" b="1">
                <a:solidFill>
                  <a:srgbClr val="0000FF"/>
                </a:solidFill>
                <a:latin typeface="Calibri" panose="020F0502020204030204" pitchFamily="34" charset="0"/>
                <a:cs typeface="Calibri" panose="020F0502020204030204" pitchFamily="34" charset="0"/>
              </a:rPr>
              <a:t>hoàn thành xuất sắc, hoàn thành tốt, hoàn thành và không hoàn thành.</a:t>
            </a:r>
            <a:endParaRPr lang="en-US" sz="2800" b="1">
              <a:solidFill>
                <a:srgbClr val="0000FF"/>
              </a:solidFill>
              <a:latin typeface="Calibri" panose="020F0502020204030204" pitchFamily="34" charset="0"/>
              <a:ea typeface="Segoe UI" panose="020B0502040204020203" pitchFamily="34" charset="0"/>
              <a:cs typeface="Calibri" panose="020F0502020204030204" pitchFamily="34" charset="0"/>
            </a:endParaRPr>
          </a:p>
          <a:p>
            <a:pPr algn="just">
              <a:lnSpc>
                <a:spcPct val="117000"/>
              </a:lnSpc>
              <a:spcBef>
                <a:spcPts val="600"/>
              </a:spcBef>
              <a:spcAft>
                <a:spcPts val="600"/>
              </a:spcAft>
              <a:defRPr/>
            </a:pPr>
            <a:r>
              <a:rPr lang="fr-FR" sz="2800" b="1">
                <a:latin typeface="Calibri" panose="020F0502020204030204" pitchFamily="34" charset="0"/>
                <a:cs typeface="Calibri" panose="020F0502020204030204" pitchFamily="34" charset="0"/>
              </a:rPr>
              <a:t>- Chia điểm dựa trên mức độ hoàn thành công việc, </a:t>
            </a:r>
            <a:r>
              <a:rPr lang="fr-FR" sz="2800" b="1">
                <a:solidFill>
                  <a:srgbClr val="0000FF"/>
                </a:solidFill>
                <a:latin typeface="Calibri" panose="020F0502020204030204" pitchFamily="34" charset="0"/>
                <a:cs typeface="Calibri" panose="020F0502020204030204" pitchFamily="34" charset="0"/>
              </a:rPr>
              <a:t>không dựa trên số lượng công việc</a:t>
            </a:r>
            <a:r>
              <a:rPr lang="fr-FR" sz="2800" b="1">
                <a:latin typeface="Calibri" panose="020F0502020204030204" pitchFamily="34" charset="0"/>
                <a:cs typeface="Calibri" panose="020F0502020204030204" pitchFamily="34" charset="0"/>
              </a:rPr>
              <a:t>. Mức độ hoàn thành công việc được đánh giá dựa trên các tiêu chí: </a:t>
            </a:r>
            <a:r>
              <a:rPr lang="fr-FR" sz="2800" b="1">
                <a:solidFill>
                  <a:srgbClr val="0000FF"/>
                </a:solidFill>
                <a:latin typeface="Calibri" panose="020F0502020204030204" pitchFamily="34" charset="0"/>
                <a:cs typeface="Calibri" panose="020F0502020204030204" pitchFamily="34" charset="0"/>
              </a:rPr>
              <a:t>nộp bài đúng hạn, chất lượng sản phẩm (về nội dung, về hình thức), thái độ làm việc và hợp tác</a:t>
            </a:r>
            <a:r>
              <a:rPr lang="fr-FR" sz="2800" b="1">
                <a:solidFill>
                  <a:srgbClr val="006600"/>
                </a:solidFill>
                <a:latin typeface="Calibri" panose="020F0502020204030204" pitchFamily="34" charset="0"/>
                <a:cs typeface="Calibri" panose="020F0502020204030204" pitchFamily="34" charset="0"/>
              </a:rPr>
              <a:t>, ...</a:t>
            </a:r>
            <a:endParaRPr lang="en-US" sz="2800" b="1">
              <a:solidFill>
                <a:srgbClr val="006600"/>
              </a:solidFill>
              <a:latin typeface="Calibri" panose="020F0502020204030204" pitchFamily="34" charset="0"/>
              <a:cs typeface="Segoe UI"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49497" y="1409591"/>
            <a:ext cx="10810240" cy="399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3200">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a:solidFill>
                  <a:schemeClr val="tx1"/>
                </a:solidFill>
                <a:latin typeface="Arial" panose="020B0604020202020204" pitchFamily="34" charset="0"/>
              </a:defRPr>
            </a:lvl9pPr>
          </a:lstStyle>
          <a:p>
            <a:pPr algn="just">
              <a:lnSpc>
                <a:spcPct val="120000"/>
              </a:lnSpc>
              <a:spcAft>
                <a:spcPts val="1000"/>
              </a:spcAft>
              <a:defRPr/>
            </a:pPr>
            <a:r>
              <a:rPr lang="fr-FR" sz="2800" b="1">
                <a:solidFill>
                  <a:srgbClr val="0000FF"/>
                </a:solidFill>
                <a:latin typeface="Calibri" panose="020F0502020204030204" pitchFamily="34" charset="0"/>
                <a:cs typeface="Calibri" panose="020F0502020204030204" pitchFamily="34" charset="0"/>
              </a:rPr>
              <a:t>2. Đánh giá nhóm</a:t>
            </a:r>
            <a:endParaRPr lang="en-US" sz="2800" b="1">
              <a:solidFill>
                <a:srgbClr val="0000FF"/>
              </a:solidFill>
              <a:latin typeface="Calibri" panose="020F0502020204030204" pitchFamily="34" charset="0"/>
              <a:cs typeface="Calibri" panose="020F0502020204030204" pitchFamily="34" charset="0"/>
            </a:endParaRPr>
          </a:p>
          <a:p>
            <a:pPr algn="just">
              <a:lnSpc>
                <a:spcPct val="117000"/>
              </a:lnSpc>
              <a:spcBef>
                <a:spcPts val="600"/>
              </a:spcBef>
              <a:spcAft>
                <a:spcPts val="600"/>
              </a:spcAft>
              <a:defRPr/>
            </a:pPr>
            <a:r>
              <a:rPr lang="fr-FR" sz="2800" b="1">
                <a:latin typeface="Calibri" panose="020F0502020204030204" pitchFamily="34" charset="0"/>
                <a:cs typeface="Calibri" panose="020F0502020204030204" pitchFamily="34" charset="0"/>
              </a:rPr>
              <a:t>- Mỗi nhóm nhận xét, </a:t>
            </a:r>
            <a:r>
              <a:rPr lang="fr-FR" sz="2800" b="1">
                <a:solidFill>
                  <a:srgbClr val="0066FF"/>
                </a:solidFill>
                <a:latin typeface="Calibri" panose="020F0502020204030204" pitchFamily="34" charset="0"/>
                <a:cs typeface="Calibri" panose="020F0502020204030204" pitchFamily="34" charset="0"/>
              </a:rPr>
              <a:t>đánh giá chéo các sản phẩm học tập của các nhóm</a:t>
            </a:r>
            <a:r>
              <a:rPr lang="fr-FR" sz="2800" b="1">
                <a:latin typeface="Calibri" panose="020F0502020204030204" pitchFamily="34" charset="0"/>
                <a:cs typeface="Calibri" panose="020F0502020204030204" pitchFamily="34" charset="0"/>
              </a:rPr>
              <a:t> khác về mặt ưu điểm, nhược điểm, nội dung cần điều chỉnh (nếu có) và chấm điểm </a:t>
            </a:r>
            <a:r>
              <a:rPr lang="fr-FR" sz="2800" b="1">
                <a:solidFill>
                  <a:srgbClr val="0066FF"/>
                </a:solidFill>
                <a:latin typeface="Calibri" panose="020F0502020204030204" pitchFamily="34" charset="0"/>
                <a:cs typeface="Calibri" panose="020F0502020204030204" pitchFamily="34" charset="0"/>
              </a:rPr>
              <a:t>theo thang điểm </a:t>
            </a:r>
            <a:r>
              <a:rPr lang="fr-FR" sz="2800" b="1">
                <a:latin typeface="Calibri" panose="020F0502020204030204" pitchFamily="34" charset="0"/>
                <a:cs typeface="Calibri" panose="020F0502020204030204" pitchFamily="34" charset="0"/>
              </a:rPr>
              <a:t>do giáo viên hướng dẫn.</a:t>
            </a:r>
            <a:endParaRPr lang="en-US" sz="2800" b="1">
              <a:latin typeface="Calibri" panose="020F0502020204030204" pitchFamily="34" charset="0"/>
              <a:cs typeface="Segoe UI" panose="020B0502040204020203" pitchFamily="34" charset="0"/>
            </a:endParaRPr>
          </a:p>
          <a:p>
            <a:pPr algn="just">
              <a:lnSpc>
                <a:spcPct val="117000"/>
              </a:lnSpc>
              <a:spcBef>
                <a:spcPts val="600"/>
              </a:spcBef>
              <a:spcAft>
                <a:spcPts val="600"/>
              </a:spcAft>
              <a:defRPr/>
            </a:pPr>
            <a:r>
              <a:rPr lang="fr-FR" sz="2800" b="1">
                <a:latin typeface="Calibri" panose="020F0502020204030204" pitchFamily="34" charset="0"/>
                <a:cs typeface="Calibri" panose="020F0502020204030204" pitchFamily="34" charset="0"/>
              </a:rPr>
              <a:t>- </a:t>
            </a:r>
            <a:r>
              <a:rPr lang="fr-FR" sz="2800" b="1">
                <a:solidFill>
                  <a:srgbClr val="0066FF"/>
                </a:solidFill>
                <a:latin typeface="Calibri" panose="020F0502020204030204" pitchFamily="34" charset="0"/>
                <a:cs typeface="Calibri" panose="020F0502020204030204" pitchFamily="34" charset="0"/>
              </a:rPr>
              <a:t>HS bình chọn sản phẩm dự án </a:t>
            </a:r>
            <a:r>
              <a:rPr lang="fr-FR" sz="2800" b="1">
                <a:latin typeface="Calibri" panose="020F0502020204030204" pitchFamily="34" charset="0"/>
                <a:cs typeface="Calibri" panose="020F0502020204030204" pitchFamily="34" charset="0"/>
                <a:sym typeface="Wingdings" panose="05000000000000000000" pitchFamily="2" charset="2"/>
              </a:rPr>
              <a:t> </a:t>
            </a:r>
            <a:r>
              <a:rPr lang="fr-FR" sz="2800" b="1">
                <a:latin typeface="Calibri" panose="020F0502020204030204" pitchFamily="34" charset="0"/>
                <a:cs typeface="Calibri" panose="020F0502020204030204" pitchFamily="34" charset="0"/>
              </a:rPr>
              <a:t>kết nối và lan toả nội dung học tập đến mọi người, thu nhận được nhiều nguồn ý kiến giúp học sinh có thể tự hoàn thiện.</a:t>
            </a:r>
            <a:endParaRPr lang="en-US" sz="2800" b="1">
              <a:latin typeface="Calibri" panose="020F0502020204030204" pitchFamily="34" charset="0"/>
              <a:cs typeface="Segoe UI" panose="020B0502040204020203" pitchFamily="34" charset="0"/>
            </a:endParaRPr>
          </a:p>
        </p:txBody>
      </p:sp>
      <p:sp>
        <p:nvSpPr>
          <p:cNvPr id="5" name="TextBox 4"/>
          <p:cNvSpPr txBox="1"/>
          <p:nvPr/>
        </p:nvSpPr>
        <p:spPr>
          <a:xfrm>
            <a:off x="3898097" y="505839"/>
            <a:ext cx="4211054" cy="707886"/>
          </a:xfrm>
          <a:prstGeom prst="rect">
            <a:avLst/>
          </a:prstGeom>
          <a:solidFill>
            <a:schemeClr val="accent6"/>
          </a:solidFill>
        </p:spPr>
        <p:txBody>
          <a:bodyPr wrap="square">
            <a:spAutoFit/>
          </a:bodyPr>
          <a:lstStyle/>
          <a:p>
            <a:pPr indent="-8890" algn="ctr">
              <a:spcBef>
                <a:spcPts val="0"/>
              </a:spcBef>
              <a:spcAft>
                <a:spcPts val="0"/>
              </a:spcAft>
              <a:defRPr/>
            </a:pPr>
            <a:r>
              <a:rPr lang="fr-FR" sz="4000" b="1">
                <a:ln>
                  <a:solidFill>
                    <a:schemeClr val="tx1"/>
                  </a:solidFill>
                </a:ln>
                <a:solidFill>
                  <a:srgbClr val="FFFF00"/>
                </a:solidFill>
                <a:latin typeface="Calibri" panose="020F0502020204030204" pitchFamily="34" charset="0"/>
                <a:cs typeface="Calibri" panose="020F0502020204030204" pitchFamily="34" charset="0"/>
              </a:rPr>
              <a:t>ĐÁNH GIÁ DỰ ÁN</a:t>
            </a:r>
            <a:endParaRPr lang="en-US" sz="4000" b="1">
              <a:ln>
                <a:solidFill>
                  <a:schemeClr val="tx1"/>
                </a:solidFill>
              </a:ln>
              <a:solidFill>
                <a:srgbClr val="FFFF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3893" y="500216"/>
            <a:ext cx="10515867" cy="1569660"/>
          </a:xfrm>
          <a:prstGeom prst="rect">
            <a:avLst/>
          </a:prstGeom>
          <a:solidFill>
            <a:srgbClr val="006600"/>
          </a:solidFill>
        </p:spPr>
        <p:txBody>
          <a:bodyPr wrap="square">
            <a:spAutoFit/>
          </a:bodyPr>
          <a:lstStyle/>
          <a:p>
            <a:pPr indent="-8890" algn="ctr">
              <a:spcBef>
                <a:spcPts val="0"/>
              </a:spcBef>
              <a:spcAft>
                <a:spcPts val="0"/>
              </a:spcAft>
              <a:defRPr/>
            </a:pPr>
            <a:r>
              <a:rPr lang="en-US" sz="4800" b="1">
                <a:ln>
                  <a:solidFill>
                    <a:schemeClr val="tx1"/>
                  </a:solidFill>
                </a:ln>
                <a:solidFill>
                  <a:srgbClr val="FFFF00"/>
                </a:solidFill>
                <a:latin typeface="Calibri" panose="020F0502020204030204" pitchFamily="34" charset="0"/>
                <a:ea typeface="Arial" panose="020B0604020202020204" pitchFamily="34" charset="0"/>
                <a:cs typeface="Calibri" panose="020F0502020204030204" pitchFamily="34" charset="0"/>
              </a:rPr>
              <a:t>CÁC NHÓM TIẾN HÀNH NGHIÊN CỨU </a:t>
            </a:r>
          </a:p>
          <a:p>
            <a:pPr indent="-8890" algn="ctr">
              <a:spcBef>
                <a:spcPts val="0"/>
              </a:spcBef>
              <a:spcAft>
                <a:spcPts val="0"/>
              </a:spcAft>
              <a:defRPr/>
            </a:pPr>
            <a:r>
              <a:rPr lang="en-US" sz="4800" b="1">
                <a:ln>
                  <a:solidFill>
                    <a:schemeClr val="tx1"/>
                  </a:solidFill>
                </a:ln>
                <a:solidFill>
                  <a:srgbClr val="FFFF00"/>
                </a:solidFill>
                <a:latin typeface="Calibri" panose="020F0502020204030204" pitchFamily="34" charset="0"/>
                <a:ea typeface="Arial" panose="020B0604020202020204" pitchFamily="34" charset="0"/>
                <a:cs typeface="Calibri" panose="020F0502020204030204" pitchFamily="34" charset="0"/>
              </a:rPr>
              <a:t>&amp; BÁO CÁO KẾT QUẢ THỰC HIỆN DỰ ÁN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656384" y="1945121"/>
            <a:ext cx="55264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vi-VN" sz="2800" b="1" dirty="0">
                <a:solidFill>
                  <a:srgbClr val="006600"/>
                </a:solidFill>
                <a:latin typeface="Calibri" panose="020F0502020204030204" pitchFamily="34" charset="0"/>
                <a:cs typeface="Calibri" panose="020F0502020204030204" pitchFamily="34" charset="0"/>
              </a:rPr>
              <a:t>      </a:t>
            </a:r>
            <a:r>
              <a:rPr lang="fr-FR" sz="2800" b="1" dirty="0">
                <a:latin typeface="Calibri" panose="020F0502020204030204" pitchFamily="34" charset="0"/>
                <a:cs typeface="Calibri" panose="020F0502020204030204" pitchFamily="34" charset="0"/>
              </a:rPr>
              <a:t>HS chia </a:t>
            </a:r>
            <a:r>
              <a:rPr lang="fr-FR" sz="2800" b="1" dirty="0" err="1">
                <a:latin typeface="Calibri" panose="020F0502020204030204" pitchFamily="34" charset="0"/>
                <a:cs typeface="Calibri" panose="020F0502020204030204" pitchFamily="34" charset="0"/>
              </a:rPr>
              <a:t>sẻ</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những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bài</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học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kinh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nghiệm</a:t>
            </a:r>
            <a:r>
              <a:rPr lang="fr-FR" sz="2800" b="1" dirty="0">
                <a:latin typeface="Calibri" panose="020F0502020204030204" pitchFamily="34" charset="0"/>
                <a:cs typeface="Calibri" panose="020F0502020204030204" pitchFamily="34" charset="0"/>
              </a:rPr>
              <a:t> khi </a:t>
            </a:r>
            <a:r>
              <a:rPr lang="fr-FR" sz="2800" b="1" dirty="0" err="1">
                <a:latin typeface="Calibri" panose="020F0502020204030204" pitchFamily="34" charset="0"/>
                <a:cs typeface="Calibri" panose="020F0502020204030204" pitchFamily="34" charset="0"/>
              </a:rPr>
              <a:t>thực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hiện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dự</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án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học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tập</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điều</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tra</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hiện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trạng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mất</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vệ</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sinh</a:t>
            </a:r>
            <a:r>
              <a:rPr lang="fr-FR" sz="2800" b="1" dirty="0">
                <a:latin typeface="Calibri" panose="020F0502020204030204" pitchFamily="34" charset="0"/>
                <a:cs typeface="Calibri" panose="020F0502020204030204" pitchFamily="34" charset="0"/>
              </a:rPr>
              <a:t> an </a:t>
            </a:r>
            <a:r>
              <a:rPr lang="fr-FR" sz="2800" b="1" dirty="0" err="1">
                <a:latin typeface="Calibri" panose="020F0502020204030204" pitchFamily="34" charset="0"/>
                <a:cs typeface="Calibri" panose="020F0502020204030204" pitchFamily="34" charset="0"/>
              </a:rPr>
              <a:t>toàn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thực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phẩm</a:t>
            </a:r>
            <a:r>
              <a:rPr lang="fr-FR" sz="2800" b="1" dirty="0">
                <a:latin typeface="Calibri" panose="020F0502020204030204" pitchFamily="34" charset="0"/>
                <a:cs typeface="Calibri" panose="020F0502020204030204" pitchFamily="34" charset="0"/>
              </a:rPr>
              <a:t> ở </a:t>
            </a:r>
            <a:r>
              <a:rPr lang="fr-FR" sz="2800" b="1" dirty="0" err="1">
                <a:latin typeface="Calibri" panose="020F0502020204030204" pitchFamily="34" charset="0"/>
                <a:cs typeface="Calibri" panose="020F0502020204030204" pitchFamily="34" charset="0"/>
              </a:rPr>
              <a:t>địa</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phương</a:t>
            </a:r>
            <a:r>
              <a:rPr lang="fr-FR" sz="2800" b="1" dirty="0">
                <a:latin typeface="Calibri" panose="020F0502020204030204" pitchFamily="34" charset="0"/>
                <a:cs typeface="Calibri" panose="020F0502020204030204" pitchFamily="34" charset="0"/>
              </a:rPr>
              <a:t>.</a:t>
            </a:r>
            <a:endParaRPr lang="vi-VN" sz="2800" b="1" dirty="0">
              <a:latin typeface="Calibri" panose="020F0502020204030204" pitchFamily="34" charset="0"/>
              <a:cs typeface="Calibri" panose="020F0502020204030204" pitchFamily="34" charset="0"/>
            </a:endParaRPr>
          </a:p>
        </p:txBody>
      </p:sp>
      <p:sp>
        <p:nvSpPr>
          <p:cNvPr id="5" name="Hexagon 4"/>
          <p:cNvSpPr/>
          <p:nvPr/>
        </p:nvSpPr>
        <p:spPr>
          <a:xfrm>
            <a:off x="1685731" y="92077"/>
            <a:ext cx="2057400" cy="1655763"/>
          </a:xfrm>
          <a:prstGeom prst="hexagon">
            <a:avLst/>
          </a:prstGeom>
          <a:solidFill>
            <a:srgbClr val="008000"/>
          </a:solid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altLang="en-US" sz="3200" b="1" dirty="0">
                <a:solidFill>
                  <a:srgbClr val="FFFF00"/>
                </a:solidFill>
                <a:latin typeface="Calibri" panose="020F0502020204030204" pitchFamily="34" charset="0"/>
                <a:cs typeface="Calibri" panose="020F0502020204030204" pitchFamily="34" charset="0"/>
              </a:rPr>
              <a:t>LUYỆN TẬP</a:t>
            </a:r>
            <a:endParaRPr lang="en-US" altLang="en-US" sz="4400" b="1" i="1" dirty="0">
              <a:solidFill>
                <a:srgbClr val="FFFF00"/>
              </a:solidFill>
              <a:latin typeface="Calibri" panose="020F0502020204030204" pitchFamily="34" charset="0"/>
              <a:cs typeface="Calibri" panose="020F0502020204030204" pitchFamily="34" charset="0"/>
            </a:endParaRPr>
          </a:p>
        </p:txBody>
      </p:sp>
      <p:sp>
        <p:nvSpPr>
          <p:cNvPr id="6" name="AutoShape 2" descr="Diễn đàn Chia sẻ Kinh nghiệ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vi-VN"/>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768" y="1476206"/>
            <a:ext cx="4914232" cy="3071395"/>
          </a:xfrm>
          <a:prstGeom prst="rect">
            <a:avLst/>
          </a:prstGeom>
        </p:spPr>
      </p:pic>
    </p:spTree>
    <p:extLst>
      <p:ext uri="{BB962C8B-B14F-4D97-AF65-F5344CB8AC3E}">
        <p14:creationId xmlns:p14="http://schemas.microsoft.com/office/powerpoint/2010/main" val="192051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01040" y="1796713"/>
            <a:ext cx="626527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vi-VN" sz="2800" b="1" dirty="0">
                <a:solidFill>
                  <a:srgbClr val="006600"/>
                </a:solidFill>
                <a:latin typeface="Calibri" panose="020F0502020204030204" pitchFamily="34" charset="0"/>
                <a:cs typeface="Calibri" panose="020F0502020204030204" pitchFamily="34" charset="0"/>
              </a:rPr>
              <a:t> 	</a:t>
            </a:r>
            <a:r>
              <a:rPr lang="fr-FR" sz="2800" b="1" dirty="0">
                <a:latin typeface="Calibri" panose="020F0502020204030204" pitchFamily="34" charset="0"/>
                <a:cs typeface="Calibri" panose="020F0502020204030204" pitchFamily="34" charset="0"/>
              </a:rPr>
              <a:t>HS </a:t>
            </a:r>
            <a:r>
              <a:rPr lang="fr-FR" sz="2800" b="1" dirty="0" err="1">
                <a:latin typeface="Calibri" panose="020F0502020204030204" pitchFamily="34" charset="0"/>
                <a:cs typeface="Calibri" panose="020F0502020204030204" pitchFamily="34" charset="0"/>
              </a:rPr>
              <a:t>về</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nhà</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thiết</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kế</a:t>
            </a:r>
            <a:r>
              <a:rPr lang="fr-FR" sz="2800" b="1" dirty="0">
                <a:latin typeface="Calibri" panose="020F0502020204030204" pitchFamily="34" charset="0"/>
                <a:cs typeface="Calibri" panose="020F0502020204030204" pitchFamily="34" charset="0"/>
              </a:rPr>
              <a:t> </a:t>
            </a:r>
            <a:r>
              <a:rPr lang="vi-VN" sz="2800" b="1" dirty="0">
                <a:latin typeface="Calibri" panose="020F0502020204030204" pitchFamily="34" charset="0"/>
                <a:cs typeface="Calibri" panose="020F0502020204030204" pitchFamily="34" charset="0"/>
              </a:rPr>
              <a:t>inf</a:t>
            </a:r>
            <a:r>
              <a:rPr lang="fr-FR" sz="2800" b="1" dirty="0" err="1">
                <a:latin typeface="Calibri" panose="020F0502020204030204" pitchFamily="34" charset="0"/>
                <a:cs typeface="Calibri" panose="020F0502020204030204" pitchFamily="34" charset="0"/>
              </a:rPr>
              <a:t>ographic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hoặc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khẩu</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hiệu</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tuyên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truyền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về</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việc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đảm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bảo</a:t>
            </a:r>
            <a:r>
              <a:rPr lang="fr-FR" sz="2800" b="1" dirty="0">
                <a:latin typeface="Calibri" panose="020F0502020204030204" pitchFamily="34" charset="0"/>
                <a:cs typeface="Calibri" panose="020F0502020204030204" pitchFamily="34" charset="0"/>
              </a:rPr>
              <a:t> an </a:t>
            </a:r>
            <a:r>
              <a:rPr lang="fr-FR" sz="2800" b="1" dirty="0" err="1">
                <a:latin typeface="Calibri" panose="020F0502020204030204" pitchFamily="34" charset="0"/>
                <a:cs typeface="Calibri" panose="020F0502020204030204" pitchFamily="34" charset="0"/>
              </a:rPr>
              <a:t>toàn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vệ</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sinh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thực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phẩm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trong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cộng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đồng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tại</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địa</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phương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nhằm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tuyên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truyền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trong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địa</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bàn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dân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cư</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để</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cộng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đồng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hiểu</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hơn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về</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vệ</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sinh</a:t>
            </a:r>
            <a:r>
              <a:rPr lang="fr-FR" sz="2800" b="1" dirty="0">
                <a:latin typeface="Calibri" panose="020F0502020204030204" pitchFamily="34" charset="0"/>
                <a:cs typeface="Calibri" panose="020F0502020204030204" pitchFamily="34" charset="0"/>
              </a:rPr>
              <a:t> an </a:t>
            </a:r>
            <a:r>
              <a:rPr lang="fr-FR" sz="2800" b="1" dirty="0" err="1">
                <a:latin typeface="Calibri" panose="020F0502020204030204" pitchFamily="34" charset="0"/>
                <a:cs typeface="Calibri" panose="020F0502020204030204" pitchFamily="34" charset="0"/>
              </a:rPr>
              <a:t>toàn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thực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phẩm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nâng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cao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nhận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thức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về</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hậu</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quả</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của</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mất</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vệ</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sinh</a:t>
            </a:r>
            <a:r>
              <a:rPr lang="fr-FR" sz="2800" b="1" dirty="0">
                <a:latin typeface="Calibri" panose="020F0502020204030204" pitchFamily="34" charset="0"/>
                <a:cs typeface="Calibri" panose="020F0502020204030204" pitchFamily="34" charset="0"/>
              </a:rPr>
              <a:t> an </a:t>
            </a:r>
            <a:r>
              <a:rPr lang="fr-FR" sz="2800" b="1" dirty="0" err="1">
                <a:latin typeface="Calibri" panose="020F0502020204030204" pitchFamily="34" charset="0"/>
                <a:cs typeface="Calibri" panose="020F0502020204030204" pitchFamily="34" charset="0"/>
              </a:rPr>
              <a:t>toàn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thực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phẩm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giúp</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bảo</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vệ</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sức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khỏe</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cộng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đồng</a:t>
            </a:r>
            <a:r>
              <a:rPr lang="fr-FR" sz="2800" b="1" dirty="0">
                <a:latin typeface="Calibri" panose="020F0502020204030204" pitchFamily="34" charset="0"/>
                <a:cs typeface="Calibri" panose="020F0502020204030204" pitchFamily="34" charset="0"/>
              </a:rPr>
              <a:t>. </a:t>
            </a:r>
            <a:endParaRPr lang="vi-VN" sz="2800" b="1" dirty="0">
              <a:latin typeface="Calibri" panose="020F0502020204030204" pitchFamily="34" charset="0"/>
              <a:cs typeface="Calibri" panose="020F0502020204030204" pitchFamily="34" charset="0"/>
            </a:endParaRPr>
          </a:p>
        </p:txBody>
      </p:sp>
      <p:sp>
        <p:nvSpPr>
          <p:cNvPr id="5" name="Hexagon 4"/>
          <p:cNvSpPr/>
          <p:nvPr/>
        </p:nvSpPr>
        <p:spPr>
          <a:xfrm>
            <a:off x="1685731" y="92077"/>
            <a:ext cx="2057400" cy="1655763"/>
          </a:xfrm>
          <a:prstGeom prst="hexagon">
            <a:avLst/>
          </a:prstGeom>
          <a:solidFill>
            <a:srgbClr val="008000"/>
          </a:solid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altLang="en-US" sz="3200" b="1">
                <a:solidFill>
                  <a:srgbClr val="FFFF00"/>
                </a:solidFill>
                <a:latin typeface="Calibri" panose="020F0502020204030204" pitchFamily="34" charset="0"/>
                <a:cs typeface="Calibri" panose="020F0502020204030204" pitchFamily="34" charset="0"/>
              </a:rPr>
              <a:t>VẬN DỤNG</a:t>
            </a:r>
            <a:endParaRPr lang="en-US" altLang="en-US" sz="4400" b="1" i="1">
              <a:solidFill>
                <a:srgbClr val="FFFF00"/>
              </a:solidFill>
              <a:latin typeface="Calibri" panose="020F0502020204030204" pitchFamily="34" charset="0"/>
              <a:cs typeface="Calibri" panose="020F0502020204030204" pitchFamily="34" charset="0"/>
            </a:endParaRPr>
          </a:p>
        </p:txBody>
      </p:sp>
      <p:sp>
        <p:nvSpPr>
          <p:cNvPr id="6" name="AutoShape 2" descr="Công tác tuyên truyền trong thời đại mớ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vi-VN"/>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6924" y="1796713"/>
            <a:ext cx="4780852" cy="3160298"/>
          </a:xfrm>
          <a:prstGeom prst="rect">
            <a:avLst/>
          </a:prstGeom>
        </p:spPr>
      </p:pic>
    </p:spTree>
    <p:extLst>
      <p:ext uri="{BB962C8B-B14F-4D97-AF65-F5344CB8AC3E}">
        <p14:creationId xmlns:p14="http://schemas.microsoft.com/office/powerpoint/2010/main" val="69429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657600" y="1933080"/>
            <a:ext cx="76533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vi-VN" sz="2800"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2"/>
              </a:rPr>
              <a:t>https://www.youtube.com/watch?v=KiWHCygeKDc</a:t>
            </a:r>
            <a:endParaRPr lang="vi-VN" sz="2800" dirty="0">
              <a:solidFill>
                <a:srgbClr val="0000FF"/>
              </a:solidFill>
              <a:latin typeface="Calibri" panose="020F0502020204030204" pitchFamily="34" charset="0"/>
              <a:ea typeface="Calibri" panose="020F0502020204030204" pitchFamily="34" charset="0"/>
              <a:cs typeface="Calibri" panose="020F0502020204030204" pitchFamily="34" charset="0"/>
            </a:endParaRPr>
          </a:p>
        </p:txBody>
      </p:sp>
      <p:grpSp>
        <p:nvGrpSpPr>
          <p:cNvPr id="5" name="Group 3"/>
          <p:cNvGrpSpPr/>
          <p:nvPr/>
        </p:nvGrpSpPr>
        <p:grpSpPr bwMode="auto">
          <a:xfrm>
            <a:off x="390526" y="2849565"/>
            <a:ext cx="11631613" cy="2712537"/>
            <a:chOff x="2233951" y="3582852"/>
            <a:chExt cx="10382410" cy="2713221"/>
          </a:xfrm>
        </p:grpSpPr>
        <p:pic>
          <p:nvPicPr>
            <p:cNvPr id="6" name="Picture 2" descr="Cách trả lời những câu hỏi phỏng vấn thông thường (Phần 2)"/>
            <p:cNvPicPr>
              <a:picLocks noChangeAspect="1" noChangeArrowheads="1"/>
            </p:cNvPicPr>
            <p:nvPr/>
          </p:nvPicPr>
          <p:blipFill>
            <a:blip r:embed="rId3">
              <a:extLst>
                <a:ext uri="{28A0092B-C50C-407E-A947-70E740481C1C}">
                  <a14:useLocalDpi xmlns:a14="http://schemas.microsoft.com/office/drawing/2010/main" val="0"/>
                </a:ext>
              </a:extLst>
            </a:blip>
            <a:srcRect l="7407" t="6374" r="7407" b="21544"/>
            <a:stretch>
              <a:fillRect/>
            </a:stretch>
          </p:blipFill>
          <p:spPr bwMode="auto">
            <a:xfrm>
              <a:off x="2233951" y="4013798"/>
              <a:ext cx="1392699" cy="2120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3819582" y="3582852"/>
              <a:ext cx="8796779" cy="2713221"/>
            </a:xfrm>
            <a:prstGeom prst="rect">
              <a:avLst/>
            </a:prstGeom>
            <a:solidFill>
              <a:schemeClr val="accent5">
                <a:lumMod val="20000"/>
                <a:lumOff val="8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20000"/>
                </a:lnSpc>
                <a:spcAft>
                  <a:spcPts val="1000"/>
                </a:spcAft>
                <a:buFont typeface="Arial" panose="020B0604020202020204" pitchFamily="34" charset="0"/>
                <a:buNone/>
                <a:defRPr/>
              </a:pPr>
              <a:r>
                <a:rPr lang="vi-VN" sz="3200"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Việc</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mất</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vệ</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sinh</a:t>
              </a:r>
              <a:r>
                <a:rPr lang="fr-FR" sz="3200" b="1" dirty="0">
                  <a:solidFill>
                    <a:srgbClr val="0070C0"/>
                  </a:solidFill>
                  <a:cs typeface="Calibri" panose="020F0502020204030204" pitchFamily="34" charset="0"/>
                </a:rPr>
                <a:t> an </a:t>
              </a:r>
              <a:r>
                <a:rPr lang="fr-FR" sz="3200" b="1" dirty="0" err="1">
                  <a:solidFill>
                    <a:srgbClr val="0070C0"/>
                  </a:solidFill>
                  <a:cs typeface="Calibri" panose="020F0502020204030204" pitchFamily="34" charset="0"/>
                </a:rPr>
                <a:t>toàn</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thực</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phẩm</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hậu</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quả</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như</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thế</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nào</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đối</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với</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sức</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khỏe</a:t>
              </a:r>
              <a:r>
                <a:rPr lang="fr-FR" sz="3200" b="1" dirty="0">
                  <a:solidFill>
                    <a:srgbClr val="0070C0"/>
                  </a:solidFill>
                  <a:cs typeface="Calibri" panose="020F0502020204030204" pitchFamily="34" charset="0"/>
                </a:rPr>
                <a:t> con </a:t>
              </a:r>
              <a:r>
                <a:rPr lang="fr-FR" sz="3200" b="1" dirty="0" err="1">
                  <a:solidFill>
                    <a:srgbClr val="0070C0"/>
                  </a:solidFill>
                  <a:cs typeface="Calibri" panose="020F0502020204030204" pitchFamily="34" charset="0"/>
                </a:rPr>
                <a:t>người</a:t>
              </a:r>
              <a:r>
                <a:rPr lang="fr-FR" sz="3200" b="1" dirty="0">
                  <a:solidFill>
                    <a:srgbClr val="0070C0"/>
                  </a:solidFill>
                  <a:cs typeface="Calibri" panose="020F0502020204030204" pitchFamily="34" charset="0"/>
                </a:rPr>
                <a:t>? </a:t>
              </a:r>
              <a:endParaRPr lang="vi-VN" sz="3200" b="1" dirty="0">
                <a:solidFill>
                  <a:srgbClr val="0070C0"/>
                </a:solidFill>
                <a:cs typeface="Calibri" panose="020F0502020204030204" pitchFamily="34" charset="0"/>
              </a:endParaRPr>
            </a:p>
            <a:p>
              <a:pPr algn="just">
                <a:lnSpc>
                  <a:spcPct val="120000"/>
                </a:lnSpc>
                <a:spcAft>
                  <a:spcPts val="1000"/>
                </a:spcAft>
                <a:buFont typeface="Arial" panose="020B0604020202020204" pitchFamily="34" charset="0"/>
                <a:buNone/>
                <a:defRPr/>
              </a:pPr>
              <a:r>
                <a:rPr lang="vi-VN" sz="3200" b="1" dirty="0">
                  <a:solidFill>
                    <a:srgbClr val="0070C0"/>
                  </a:solidFill>
                  <a:cs typeface="Calibri" panose="020F0502020204030204" pitchFamily="34" charset="0"/>
                </a:rPr>
                <a:t>      </a:t>
              </a:r>
              <a:r>
                <a:rPr lang="fr-FR" sz="3200" b="1" dirty="0">
                  <a:solidFill>
                    <a:srgbClr val="0070C0"/>
                  </a:solidFill>
                  <a:cs typeface="Calibri" panose="020F0502020204030204" pitchFamily="34" charset="0"/>
                </a:rPr>
                <a:t>Ở </a:t>
              </a:r>
              <a:r>
                <a:rPr lang="fr-FR" sz="3200" b="1" dirty="0" err="1">
                  <a:solidFill>
                    <a:srgbClr val="0070C0"/>
                  </a:solidFill>
                  <a:cs typeface="Calibri" panose="020F0502020204030204" pitchFamily="34" charset="0"/>
                </a:rPr>
                <a:t>địa</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phương</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mình</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thực</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trạng</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mất</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vệ</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sinh</a:t>
              </a:r>
              <a:r>
                <a:rPr lang="fr-FR" sz="3200" b="1" dirty="0">
                  <a:solidFill>
                    <a:srgbClr val="0070C0"/>
                  </a:solidFill>
                  <a:cs typeface="Calibri" panose="020F0502020204030204" pitchFamily="34" charset="0"/>
                </a:rPr>
                <a:t> an </a:t>
              </a:r>
              <a:r>
                <a:rPr lang="fr-FR" sz="3200" b="1" dirty="0" err="1">
                  <a:solidFill>
                    <a:srgbClr val="0070C0"/>
                  </a:solidFill>
                  <a:cs typeface="Calibri" panose="020F0502020204030204" pitchFamily="34" charset="0"/>
                </a:rPr>
                <a:t>toàn</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thực</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phẩm</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diễn</a:t>
              </a:r>
              <a:r>
                <a:rPr lang="fr-FR" sz="3200" b="1" dirty="0">
                  <a:solidFill>
                    <a:srgbClr val="0070C0"/>
                  </a:solidFill>
                  <a:cs typeface="Calibri" panose="020F0502020204030204" pitchFamily="34" charset="0"/>
                </a:rPr>
                <a:t> ra </a:t>
              </a:r>
              <a:r>
                <a:rPr lang="fr-FR" sz="3200" b="1" dirty="0" err="1">
                  <a:solidFill>
                    <a:srgbClr val="0070C0"/>
                  </a:solidFill>
                  <a:cs typeface="Calibri" panose="020F0502020204030204" pitchFamily="34" charset="0"/>
                </a:rPr>
                <a:t>như</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thế</a:t>
              </a:r>
              <a:r>
                <a:rPr lang="fr-FR" sz="3200" b="1" dirty="0">
                  <a:solidFill>
                    <a:srgbClr val="0070C0"/>
                  </a:solidFill>
                  <a:cs typeface="Calibri" panose="020F0502020204030204" pitchFamily="34" charset="0"/>
                </a:rPr>
                <a:t> </a:t>
              </a:r>
              <a:r>
                <a:rPr lang="fr-FR" sz="3200" b="1" dirty="0" err="1">
                  <a:solidFill>
                    <a:srgbClr val="0070C0"/>
                  </a:solidFill>
                  <a:cs typeface="Calibri" panose="020F0502020204030204" pitchFamily="34" charset="0"/>
                </a:rPr>
                <a:t>nào</a:t>
              </a:r>
              <a:r>
                <a:rPr lang="fr-FR" sz="3200" b="1" dirty="0">
                  <a:solidFill>
                    <a:srgbClr val="0070C0"/>
                  </a:solidFill>
                  <a:cs typeface="Calibri" panose="020F0502020204030204" pitchFamily="34" charset="0"/>
                </a:rPr>
                <a:t>?</a:t>
              </a:r>
              <a:endParaRPr lang="en-US" sz="3200" b="1" dirty="0">
                <a:solidFill>
                  <a:srgbClr val="0070C0"/>
                </a:solidFill>
                <a:cs typeface="Calibri" panose="020F0502020204030204" pitchFamily="34" charset="0"/>
              </a:endParaRPr>
            </a:p>
          </p:txBody>
        </p:sp>
      </p:grpSp>
      <p:sp>
        <p:nvSpPr>
          <p:cNvPr id="9" name="Hexagon 8"/>
          <p:cNvSpPr/>
          <p:nvPr/>
        </p:nvSpPr>
        <p:spPr>
          <a:xfrm>
            <a:off x="1685731" y="92077"/>
            <a:ext cx="2057400" cy="1655763"/>
          </a:xfrm>
          <a:prstGeom prst="hexagon">
            <a:avLst/>
          </a:prstGeom>
          <a:solidFill>
            <a:srgbClr val="008000"/>
          </a:solid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altLang="en-US" sz="3200" b="1" dirty="0" err="1">
                <a:solidFill>
                  <a:srgbClr val="FFFF00"/>
                </a:solidFill>
                <a:latin typeface="Calibri" panose="020F0502020204030204" pitchFamily="34" charset="0"/>
                <a:cs typeface="Calibri" panose="020F0502020204030204" pitchFamily="34" charset="0"/>
              </a:rPr>
              <a:t>KHỞI</a:t>
            </a:r>
            <a:r>
              <a:rPr lang="en-US" altLang="en-US" sz="3200" b="1" dirty="0">
                <a:solidFill>
                  <a:srgbClr val="FFFF00"/>
                </a:solidFill>
                <a:latin typeface="Calibri" panose="020F0502020204030204" pitchFamily="34" charset="0"/>
                <a:cs typeface="Calibri" panose="020F0502020204030204" pitchFamily="34" charset="0"/>
              </a:rPr>
              <a:t> </a:t>
            </a:r>
            <a:r>
              <a:rPr lang="en-US" altLang="en-US" sz="3200" b="1" dirty="0" err="1">
                <a:solidFill>
                  <a:srgbClr val="FFFF00"/>
                </a:solidFill>
                <a:latin typeface="Calibri" panose="020F0502020204030204" pitchFamily="34" charset="0"/>
                <a:cs typeface="Calibri" panose="020F0502020204030204" pitchFamily="34" charset="0"/>
              </a:rPr>
              <a:t>ĐỘNG</a:t>
            </a:r>
            <a:endParaRPr lang="en-US" altLang="en-US" sz="4400" b="1" i="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922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8377" y="3197530"/>
            <a:ext cx="4002507" cy="283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Nguyên nhân dẫn đến mất vệ sinh an toàn thực phẩm | Phường Dương Nộ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884" y="3197529"/>
            <a:ext cx="3969083" cy="28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lowchart: Alternate Process 6"/>
          <p:cNvSpPr/>
          <p:nvPr/>
        </p:nvSpPr>
        <p:spPr>
          <a:xfrm>
            <a:off x="3773367" y="139933"/>
            <a:ext cx="8325857" cy="2791326"/>
          </a:xfrm>
          <a:prstGeom prst="flowChartAlternateProcess">
            <a:avLst/>
          </a:prstGeom>
          <a:solidFill>
            <a:schemeClr val="bg2">
              <a:lumMod val="9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solidFill>
                  <a:schemeClr val="tx1"/>
                </a:solidFill>
                <a:latin typeface="Calibri" panose="020F0502020204030204" pitchFamily="34" charset="0"/>
                <a:cs typeface="Calibri" panose="020F0502020204030204" pitchFamily="34" charset="0"/>
              </a:rPr>
              <a:t>TÌM HIỂU </a:t>
            </a:r>
            <a:endParaRPr lang="en-US" altLang="en-US" sz="3600" b="1">
              <a:solidFill>
                <a:schemeClr val="tx1"/>
              </a:solidFill>
              <a:latin typeface="Calibri" panose="020F0502020204030204" pitchFamily="34" charset="0"/>
              <a:cs typeface="Calibri" panose="020F0502020204030204" pitchFamily="34" charset="0"/>
            </a:endParaRPr>
          </a:p>
          <a:p>
            <a:pPr algn="ctr">
              <a:lnSpc>
                <a:spcPct val="120000"/>
              </a:lnSpc>
              <a:spcBef>
                <a:spcPts val="200"/>
              </a:spcBef>
            </a:pPr>
            <a:r>
              <a:rPr lang="en-US" sz="3600" b="1">
                <a:solidFill>
                  <a:srgbClr val="FF0000"/>
                </a:solidFill>
                <a:latin typeface="Calibri" panose="020F0502020204030204" pitchFamily="34" charset="0"/>
                <a:cs typeface="Calibri" panose="020F0502020204030204" pitchFamily="34" charset="0"/>
              </a:rPr>
              <a:t>DỰ ÁN: ĐIỀU TRA VỀ HIỆN TRẠNG </a:t>
            </a:r>
          </a:p>
          <a:p>
            <a:pPr algn="ctr">
              <a:lnSpc>
                <a:spcPct val="120000"/>
              </a:lnSpc>
              <a:spcBef>
                <a:spcPts val="200"/>
              </a:spcBef>
            </a:pPr>
            <a:r>
              <a:rPr lang="en-US" sz="3600" b="1">
                <a:solidFill>
                  <a:srgbClr val="FF0000"/>
                </a:solidFill>
                <a:latin typeface="Calibri" panose="020F0502020204030204" pitchFamily="34" charset="0"/>
                <a:cs typeface="Calibri" panose="020F0502020204030204" pitchFamily="34" charset="0"/>
              </a:rPr>
              <a:t>MẤT VỆ SINH AN TOÀN THỰC PHẨM </a:t>
            </a:r>
          </a:p>
          <a:p>
            <a:pPr algn="ctr">
              <a:lnSpc>
                <a:spcPct val="120000"/>
              </a:lnSpc>
              <a:spcBef>
                <a:spcPts val="200"/>
              </a:spcBef>
            </a:pPr>
            <a:r>
              <a:rPr lang="en-US" sz="3600" b="1">
                <a:solidFill>
                  <a:srgbClr val="FF0000"/>
                </a:solidFill>
                <a:latin typeface="Calibri" panose="020F0502020204030204" pitchFamily="34" charset="0"/>
                <a:cs typeface="Calibri" panose="020F0502020204030204" pitchFamily="34" charset="0"/>
              </a:rPr>
              <a:t>TẠI ĐỊA PHƯƠNG</a:t>
            </a:r>
            <a:endParaRPr lang="en-US" altLang="en-US" sz="3600" b="1">
              <a:solidFill>
                <a:srgbClr val="FF0000"/>
              </a:solidFill>
              <a:latin typeface="Calibri" panose="020F0502020204030204" pitchFamily="34" charset="0"/>
              <a:cs typeface="Calibri" panose="020F0502020204030204" pitchFamily="34" charset="0"/>
            </a:endParaRPr>
          </a:p>
        </p:txBody>
      </p:sp>
      <p:sp>
        <p:nvSpPr>
          <p:cNvPr id="8" name="Hexagon 7"/>
          <p:cNvSpPr/>
          <p:nvPr/>
        </p:nvSpPr>
        <p:spPr>
          <a:xfrm>
            <a:off x="1515969" y="540903"/>
            <a:ext cx="2188437" cy="1989386"/>
          </a:xfrm>
          <a:prstGeom prst="hexagon">
            <a:avLst/>
          </a:prstGeom>
          <a:solidFill>
            <a:schemeClr val="accent6">
              <a:lumMod val="50000"/>
            </a:schemeClr>
          </a:solid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altLang="en-US" sz="3200" b="1">
                <a:solidFill>
                  <a:srgbClr val="FFFF00"/>
                </a:solidFill>
                <a:latin typeface="Calibri" panose="020F0502020204030204" pitchFamily="34" charset="0"/>
                <a:cs typeface="Calibri" panose="020F0502020204030204" pitchFamily="34" charset="0"/>
              </a:rPr>
              <a:t>HÌNH THÀNH KIẾN THỨC</a:t>
            </a:r>
            <a:endParaRPr lang="en-US" altLang="en-US" sz="4400" b="1" i="1">
              <a:solidFill>
                <a:srgbClr val="FFFF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94100" y="574883"/>
            <a:ext cx="5935980" cy="707886"/>
          </a:xfrm>
          <a:prstGeom prst="rect">
            <a:avLst/>
          </a:prstGeom>
          <a:solidFill>
            <a:schemeClr val="accent6">
              <a:lumMod val="75000"/>
            </a:schemeClr>
          </a:solidFill>
        </p:spPr>
        <p:txBody>
          <a:bodyPr wrap="square">
            <a:spAutoFit/>
          </a:bodyPr>
          <a:lstStyle/>
          <a:p>
            <a:pPr indent="-8890" algn="ctr">
              <a:spcBef>
                <a:spcPts val="0"/>
              </a:spcBef>
              <a:spcAft>
                <a:spcPts val="0"/>
              </a:spcAft>
              <a:defRPr/>
            </a:pPr>
            <a:r>
              <a:rPr lang="en-US" sz="4000" b="1">
                <a:ln>
                  <a:solidFill>
                    <a:schemeClr val="tx1"/>
                  </a:solidFill>
                </a:ln>
                <a:solidFill>
                  <a:srgbClr val="FFFF00"/>
                </a:solidFill>
                <a:latin typeface="Calibri" panose="020F0502020204030204" pitchFamily="34" charset="0"/>
                <a:ea typeface="Arial" panose="020B0604020202020204" pitchFamily="34" charset="0"/>
                <a:cs typeface="Calibri" panose="020F0502020204030204" pitchFamily="34" charset="0"/>
              </a:rPr>
              <a:t>PHÂN CÔNG NHIỆM VỤ</a:t>
            </a:r>
          </a:p>
        </p:txBody>
      </p:sp>
      <p:sp>
        <p:nvSpPr>
          <p:cNvPr id="5" name="TextBox 4"/>
          <p:cNvSpPr txBox="1">
            <a:spLocks noChangeArrowheads="1"/>
          </p:cNvSpPr>
          <p:nvPr/>
        </p:nvSpPr>
        <p:spPr bwMode="auto">
          <a:xfrm>
            <a:off x="1341120" y="1262191"/>
            <a:ext cx="3068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698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sz="3200" b="1">
                <a:solidFill>
                  <a:srgbClr val="0000FF"/>
                </a:solidFill>
                <a:latin typeface="Calibri" panose="020F0502020204030204" pitchFamily="34" charset="0"/>
                <a:cs typeface="Calibri" panose="020F0502020204030204" pitchFamily="34" charset="0"/>
              </a:rPr>
              <a:t>1. Nội dung</a:t>
            </a:r>
            <a:r>
              <a:rPr lang="fr-FR" sz="3200" b="1">
                <a:solidFill>
                  <a:srgbClr val="006600"/>
                </a:solidFill>
                <a:latin typeface="Calibri" panose="020F0502020204030204" pitchFamily="34" charset="0"/>
                <a:cs typeface="Calibri" panose="020F0502020204030204" pitchFamily="34" charset="0"/>
              </a:rPr>
              <a:t> 	</a:t>
            </a:r>
            <a:endParaRPr lang="en-US" sz="3200" b="1">
              <a:solidFill>
                <a:srgbClr val="006600"/>
              </a:solidFill>
              <a:latin typeface="Calibri" panose="020F0502020204030204" pitchFamily="34" charset="0"/>
              <a:cs typeface="Calibri" panose="020F0502020204030204" pitchFamily="34" charset="0"/>
            </a:endParaRPr>
          </a:p>
        </p:txBody>
      </p:sp>
      <p:sp>
        <p:nvSpPr>
          <p:cNvPr id="6" name="Rounded Rectangle 5"/>
          <p:cNvSpPr/>
          <p:nvPr/>
        </p:nvSpPr>
        <p:spPr>
          <a:xfrm>
            <a:off x="4204912" y="1625511"/>
            <a:ext cx="7730135" cy="1006290"/>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Calibri" panose="020F0502020204030204" pitchFamily="34" charset="0"/>
                <a:cs typeface="Calibri" panose="020F0502020204030204" pitchFamily="34" charset="0"/>
              </a:rPr>
              <a:t>Tìm hiểu</a:t>
            </a:r>
            <a:r>
              <a:rPr lang="vi-VN" sz="3200" b="1">
                <a:latin typeface="Calibri" panose="020F0502020204030204" pitchFamily="34" charset="0"/>
                <a:cs typeface="Calibri" panose="020F0502020204030204" pitchFamily="34" charset="0"/>
              </a:rPr>
              <a:t> về hiện trạng mất an toàn vệ sinh thực phẩm (ATVSTP) tại địa phương</a:t>
            </a:r>
            <a:r>
              <a:rPr lang="en-US" sz="3200" b="1">
                <a:latin typeface="Calibri" panose="020F0502020204030204" pitchFamily="34" charset="0"/>
                <a:cs typeface="Calibri" panose="020F0502020204030204" pitchFamily="34" charset="0"/>
              </a:rPr>
              <a:t> </a:t>
            </a:r>
          </a:p>
        </p:txBody>
      </p:sp>
      <p:grpSp>
        <p:nvGrpSpPr>
          <p:cNvPr id="7" name="Group 6"/>
          <p:cNvGrpSpPr/>
          <p:nvPr/>
        </p:nvGrpSpPr>
        <p:grpSpPr>
          <a:xfrm>
            <a:off x="1098546" y="2655647"/>
            <a:ext cx="1286979" cy="1199609"/>
            <a:chOff x="902692" y="2480827"/>
            <a:chExt cx="2485277" cy="2149788"/>
          </a:xfrm>
        </p:grpSpPr>
        <p:sp>
          <p:nvSpPr>
            <p:cNvPr id="8" name="Oval 7"/>
            <p:cNvSpPr/>
            <p:nvPr/>
          </p:nvSpPr>
          <p:spPr>
            <a:xfrm>
              <a:off x="902692" y="2480827"/>
              <a:ext cx="2485277" cy="2149788"/>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95600" y="3215191"/>
              <a:ext cx="1787940" cy="1415424"/>
            </a:xfrm>
            <a:prstGeom prst="rect">
              <a:avLst/>
            </a:prstGeom>
            <a:noFill/>
          </p:spPr>
          <p:txBody>
            <a:bodyPr wrap="none" lIns="91440" tIns="45720" rIns="91440" bIns="45720">
              <a:prstTxWarp prst="textButton">
                <a:avLst/>
              </a:prstTxWarp>
              <a:spAutoFit/>
            </a:bodyPr>
            <a:lstStyle/>
            <a:p>
              <a:pPr algn="ctr"/>
              <a:r>
                <a:rPr lang="en-US" sz="2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rPr>
                <a:t>NHÓM </a:t>
              </a:r>
            </a:p>
            <a:p>
              <a:pPr algn="ctr"/>
              <a:r>
                <a:rPr lang="en-US" sz="2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rPr>
                <a:t>1</a:t>
              </a:r>
            </a:p>
          </p:txBody>
        </p:sp>
      </p:grpSp>
      <p:grpSp>
        <p:nvGrpSpPr>
          <p:cNvPr id="10" name="Group 9"/>
          <p:cNvGrpSpPr/>
          <p:nvPr/>
        </p:nvGrpSpPr>
        <p:grpSpPr>
          <a:xfrm>
            <a:off x="4068356" y="2734681"/>
            <a:ext cx="1224589" cy="1133179"/>
            <a:chOff x="902692" y="2480827"/>
            <a:chExt cx="2485277" cy="2149788"/>
          </a:xfrm>
          <a:solidFill>
            <a:srgbClr val="FFFF00"/>
          </a:solidFill>
        </p:grpSpPr>
        <p:sp>
          <p:nvSpPr>
            <p:cNvPr id="11" name="Oval 10"/>
            <p:cNvSpPr/>
            <p:nvPr/>
          </p:nvSpPr>
          <p:spPr>
            <a:xfrm>
              <a:off x="902692" y="2480827"/>
              <a:ext cx="2485277" cy="2149788"/>
            </a:xfrm>
            <a:prstGeom prst="ellipse">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95600" y="3215191"/>
              <a:ext cx="1787940" cy="1415424"/>
            </a:xfrm>
            <a:prstGeom prst="rect">
              <a:avLst/>
            </a:prstGeom>
            <a:noFill/>
          </p:spPr>
          <p:txBody>
            <a:bodyPr wrap="none" lIns="91440" tIns="45720" rIns="91440" bIns="45720">
              <a:prstTxWarp prst="textButton">
                <a:avLst/>
              </a:prstTxWarp>
              <a:spAutoFit/>
            </a:bodyPr>
            <a:lstStyle/>
            <a:p>
              <a:pPr algn="ctr"/>
              <a:r>
                <a:rPr lang="en-US" sz="2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rPr>
                <a:t>NHÓM </a:t>
              </a:r>
            </a:p>
            <a:p>
              <a:pPr algn="ctr"/>
              <a:r>
                <a:rPr lang="en-US" sz="2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rPr>
                <a:t>2</a:t>
              </a:r>
            </a:p>
          </p:txBody>
        </p:sp>
      </p:grpSp>
      <p:grpSp>
        <p:nvGrpSpPr>
          <p:cNvPr id="13" name="Group 12"/>
          <p:cNvGrpSpPr/>
          <p:nvPr/>
        </p:nvGrpSpPr>
        <p:grpSpPr>
          <a:xfrm>
            <a:off x="7248839" y="2734681"/>
            <a:ext cx="1275897" cy="1133179"/>
            <a:chOff x="902692" y="2480827"/>
            <a:chExt cx="2485277" cy="2149788"/>
          </a:xfrm>
          <a:solidFill>
            <a:srgbClr val="00B0F0"/>
          </a:solidFill>
        </p:grpSpPr>
        <p:sp>
          <p:nvSpPr>
            <p:cNvPr id="14" name="Oval 13"/>
            <p:cNvSpPr/>
            <p:nvPr/>
          </p:nvSpPr>
          <p:spPr>
            <a:xfrm>
              <a:off x="902692" y="2480827"/>
              <a:ext cx="2485277" cy="2149788"/>
            </a:xfrm>
            <a:prstGeom prst="ellipse">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295600" y="3215191"/>
              <a:ext cx="1787940" cy="1415424"/>
            </a:xfrm>
            <a:prstGeom prst="rect">
              <a:avLst/>
            </a:prstGeom>
            <a:noFill/>
          </p:spPr>
          <p:txBody>
            <a:bodyPr wrap="none" lIns="91440" tIns="45720" rIns="91440" bIns="45720">
              <a:prstTxWarp prst="textButton">
                <a:avLst/>
              </a:prstTxWarp>
              <a:spAutoFit/>
            </a:bodyPr>
            <a:lstStyle/>
            <a:p>
              <a:pPr algn="ctr"/>
              <a:r>
                <a:rPr lang="en-US" sz="2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rPr>
                <a:t>NHÓM </a:t>
              </a:r>
            </a:p>
            <a:p>
              <a:pPr algn="ctr"/>
              <a:r>
                <a:rPr lang="en-US" sz="2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rPr>
                <a:t>3</a:t>
              </a:r>
            </a:p>
          </p:txBody>
        </p:sp>
      </p:grpSp>
      <p:grpSp>
        <p:nvGrpSpPr>
          <p:cNvPr id="16" name="Group 15"/>
          <p:cNvGrpSpPr/>
          <p:nvPr/>
        </p:nvGrpSpPr>
        <p:grpSpPr>
          <a:xfrm>
            <a:off x="10045950" y="2706446"/>
            <a:ext cx="1154487" cy="1082379"/>
            <a:chOff x="902692" y="2480827"/>
            <a:chExt cx="2485277" cy="2149788"/>
          </a:xfrm>
          <a:noFill/>
        </p:grpSpPr>
        <p:sp>
          <p:nvSpPr>
            <p:cNvPr id="17" name="Oval 16"/>
            <p:cNvSpPr/>
            <p:nvPr/>
          </p:nvSpPr>
          <p:spPr>
            <a:xfrm>
              <a:off x="902692" y="2480827"/>
              <a:ext cx="2485277" cy="2149788"/>
            </a:xfrm>
            <a:prstGeom prst="ellipse">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95600" y="3215191"/>
              <a:ext cx="1787940" cy="1415424"/>
            </a:xfrm>
            <a:prstGeom prst="rect">
              <a:avLst/>
            </a:prstGeom>
            <a:grpFill/>
          </p:spPr>
          <p:txBody>
            <a:bodyPr wrap="none" lIns="91440" tIns="45720" rIns="91440" bIns="45720">
              <a:prstTxWarp prst="textButton">
                <a:avLst/>
              </a:prstTxWarp>
              <a:spAutoFit/>
            </a:bodyPr>
            <a:lstStyle/>
            <a:p>
              <a:pPr algn="ctr"/>
              <a:r>
                <a:rPr lang="en-US" sz="2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rPr>
                <a:t>NHÓM </a:t>
              </a:r>
            </a:p>
            <a:p>
              <a:pPr algn="ctr"/>
              <a:r>
                <a:rPr lang="en-US" sz="2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rPr>
                <a:t>4</a:t>
              </a:r>
            </a:p>
          </p:txBody>
        </p:sp>
      </p:grpSp>
      <p:sp>
        <p:nvSpPr>
          <p:cNvPr id="19" name="Rounded Rectangle 18"/>
          <p:cNvSpPr/>
          <p:nvPr/>
        </p:nvSpPr>
        <p:spPr>
          <a:xfrm>
            <a:off x="904240" y="6154988"/>
            <a:ext cx="1971040" cy="599440"/>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Calibri" panose="020F0502020204030204" pitchFamily="34" charset="0"/>
                <a:cs typeface="Calibri" panose="020F0502020204030204" pitchFamily="34" charset="0"/>
              </a:rPr>
              <a:t>Siêu thị</a:t>
            </a:r>
          </a:p>
        </p:txBody>
      </p:sp>
      <p:sp>
        <p:nvSpPr>
          <p:cNvPr id="20" name="Rounded Rectangle 19"/>
          <p:cNvSpPr/>
          <p:nvPr/>
        </p:nvSpPr>
        <p:spPr>
          <a:xfrm>
            <a:off x="3749164" y="6154988"/>
            <a:ext cx="1971040" cy="599440"/>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Calibri" panose="020F0502020204030204" pitchFamily="34" charset="0"/>
                <a:cs typeface="Calibri" panose="020F0502020204030204" pitchFamily="34" charset="0"/>
              </a:rPr>
              <a:t>Chợ</a:t>
            </a:r>
          </a:p>
        </p:txBody>
      </p:sp>
      <p:sp>
        <p:nvSpPr>
          <p:cNvPr id="21" name="Rounded Rectangle 20"/>
          <p:cNvSpPr/>
          <p:nvPr/>
        </p:nvSpPr>
        <p:spPr>
          <a:xfrm>
            <a:off x="6594088" y="6131339"/>
            <a:ext cx="1971040" cy="599440"/>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Calibri" panose="020F0502020204030204" pitchFamily="34" charset="0"/>
                <a:cs typeface="Calibri" panose="020F0502020204030204" pitchFamily="34" charset="0"/>
              </a:rPr>
              <a:t>Bệnh viện</a:t>
            </a:r>
          </a:p>
        </p:txBody>
      </p:sp>
      <p:sp>
        <p:nvSpPr>
          <p:cNvPr id="22" name="Rounded Rectangle 21"/>
          <p:cNvSpPr/>
          <p:nvPr/>
        </p:nvSpPr>
        <p:spPr>
          <a:xfrm>
            <a:off x="9191600" y="6154988"/>
            <a:ext cx="2743447" cy="599440"/>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Calibri" panose="020F0502020204030204" pitchFamily="34" charset="0"/>
                <a:cs typeface="Calibri" panose="020F0502020204030204" pitchFamily="34" charset="0"/>
              </a:rPr>
              <a:t>Trường học</a:t>
            </a:r>
          </a:p>
        </p:txBody>
      </p:sp>
      <p:pic>
        <p:nvPicPr>
          <p:cNvPr id="23" name="Picture 22"/>
          <p:cNvPicPr>
            <a:picLocks noChangeAspect="1"/>
          </p:cNvPicPr>
          <p:nvPr/>
        </p:nvPicPr>
        <p:blipFill>
          <a:blip r:embed="rId2"/>
          <a:stretch>
            <a:fillRect/>
          </a:stretch>
        </p:blipFill>
        <p:spPr>
          <a:xfrm>
            <a:off x="9083040" y="4073621"/>
            <a:ext cx="2852007" cy="2067705"/>
          </a:xfrm>
          <a:prstGeom prst="rect">
            <a:avLst/>
          </a:prstGeom>
        </p:spPr>
      </p:pic>
      <p:pic>
        <p:nvPicPr>
          <p:cNvPr id="24" name="Picture 23"/>
          <p:cNvPicPr>
            <a:picLocks noChangeAspect="1"/>
          </p:cNvPicPr>
          <p:nvPr/>
        </p:nvPicPr>
        <p:blipFill>
          <a:blip r:embed="rId3"/>
          <a:stretch>
            <a:fillRect/>
          </a:stretch>
        </p:blipFill>
        <p:spPr>
          <a:xfrm>
            <a:off x="6316207" y="4073621"/>
            <a:ext cx="2756940" cy="2067705"/>
          </a:xfrm>
          <a:prstGeom prst="rect">
            <a:avLst/>
          </a:prstGeom>
        </p:spPr>
      </p:pic>
      <p:pic>
        <p:nvPicPr>
          <p:cNvPr id="25" name="Picture 24"/>
          <p:cNvPicPr>
            <a:picLocks noChangeAspect="1"/>
          </p:cNvPicPr>
          <p:nvPr/>
        </p:nvPicPr>
        <p:blipFill>
          <a:blip r:embed="rId4"/>
          <a:stretch>
            <a:fillRect/>
          </a:stretch>
        </p:blipFill>
        <p:spPr>
          <a:xfrm>
            <a:off x="3072748" y="4073621"/>
            <a:ext cx="3243459" cy="2067705"/>
          </a:xfrm>
          <a:prstGeom prst="rect">
            <a:avLst/>
          </a:prstGeom>
        </p:spPr>
      </p:pic>
      <p:pic>
        <p:nvPicPr>
          <p:cNvPr id="26" name="Picture 25"/>
          <p:cNvPicPr>
            <a:picLocks noChangeAspect="1"/>
          </p:cNvPicPr>
          <p:nvPr/>
        </p:nvPicPr>
        <p:blipFill>
          <a:blip r:embed="rId5"/>
          <a:stretch>
            <a:fillRect/>
          </a:stretch>
        </p:blipFill>
        <p:spPr>
          <a:xfrm>
            <a:off x="528320" y="4056644"/>
            <a:ext cx="2534535" cy="20846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1" presetClass="entr" presetSubtype="1" repeatCount="2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3000"/>
                                        <p:tgtEl>
                                          <p:spTgt spid="7"/>
                                        </p:tgtEl>
                                      </p:cBhvr>
                                    </p:animEffect>
                                  </p:childTnLst>
                                </p:cTn>
                              </p:par>
                              <p:par>
                                <p:cTn id="18" presetID="21" presetClass="entr" presetSubtype="1" repeatCount="200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3000"/>
                                        <p:tgtEl>
                                          <p:spTgt spid="10"/>
                                        </p:tgtEl>
                                      </p:cBhvr>
                                    </p:animEffect>
                                  </p:childTnLst>
                                </p:cTn>
                              </p:par>
                              <p:par>
                                <p:cTn id="21" presetID="21" presetClass="entr" presetSubtype="1" repeatCount="200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3000"/>
                                        <p:tgtEl>
                                          <p:spTgt spid="13"/>
                                        </p:tgtEl>
                                      </p:cBhvr>
                                    </p:animEffect>
                                  </p:childTnLst>
                                </p:cTn>
                              </p:par>
                              <p:par>
                                <p:cTn id="24" presetID="21" presetClass="entr" presetSubtype="1" repeatCount="200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heel(1)">
                                      <p:cBhvr>
                                        <p:cTn id="26" dur="3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500"/>
                                        <p:tgtEl>
                                          <p:spTgt spid="2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randombar(horizontal)">
                                      <p:cBhvr>
                                        <p:cTn id="39" dur="500"/>
                                        <p:tgtEl>
                                          <p:spTgt spid="2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randombar(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randombar(horizontal)">
                                      <p:cBhvr>
                                        <p:cTn id="47" dur="500"/>
                                        <p:tgtEl>
                                          <p:spTgt spid="24"/>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randombar(horizontal)">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randombar(horizontal)">
                                      <p:cBhvr>
                                        <p:cTn id="55" dur="500"/>
                                        <p:tgtEl>
                                          <p:spTgt spid="23"/>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randombar(horizontal)">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0020" y="210553"/>
            <a:ext cx="5621020" cy="707886"/>
          </a:xfrm>
          <a:prstGeom prst="rect">
            <a:avLst/>
          </a:prstGeom>
          <a:solidFill>
            <a:schemeClr val="accent6">
              <a:lumMod val="75000"/>
            </a:schemeClr>
          </a:solidFill>
        </p:spPr>
        <p:txBody>
          <a:bodyPr wrap="square">
            <a:spAutoFit/>
          </a:bodyPr>
          <a:lstStyle/>
          <a:p>
            <a:pPr indent="-8890" algn="ctr">
              <a:spcBef>
                <a:spcPts val="0"/>
              </a:spcBef>
              <a:spcAft>
                <a:spcPts val="0"/>
              </a:spcAft>
              <a:defRPr/>
            </a:pPr>
            <a:r>
              <a:rPr lang="en-US" sz="4000" b="1">
                <a:ln>
                  <a:solidFill>
                    <a:schemeClr val="tx1"/>
                  </a:solidFill>
                </a:ln>
                <a:solidFill>
                  <a:srgbClr val="FFFF00"/>
                </a:solidFill>
                <a:latin typeface="Calibri" panose="020F0502020204030204" pitchFamily="34" charset="0"/>
                <a:ea typeface="Arial" panose="020B0604020202020204" pitchFamily="34" charset="0"/>
                <a:cs typeface="Calibri" panose="020F0502020204030204" pitchFamily="34" charset="0"/>
              </a:rPr>
              <a:t>PHÂN CÔNG NHIỆM VỤ</a:t>
            </a:r>
          </a:p>
        </p:txBody>
      </p:sp>
      <p:sp>
        <p:nvSpPr>
          <p:cNvPr id="5" name="TextBox 4"/>
          <p:cNvSpPr txBox="1">
            <a:spLocks noChangeArrowheads="1"/>
          </p:cNvSpPr>
          <p:nvPr/>
        </p:nvSpPr>
        <p:spPr bwMode="auto">
          <a:xfrm>
            <a:off x="619760" y="1394768"/>
            <a:ext cx="1104392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698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sz="2800" b="1" dirty="0">
                <a:latin typeface="Calibri" panose="020F0502020204030204" pitchFamily="34" charset="0"/>
                <a:cs typeface="Calibri" panose="020F0502020204030204" pitchFamily="34" charset="0"/>
              </a:rPr>
              <a:t>*</a:t>
            </a:r>
            <a:r>
              <a:rPr lang="fr-FR" sz="2800" b="1" dirty="0" err="1">
                <a:latin typeface="Calibri" panose="020F0502020204030204" pitchFamily="34" charset="0"/>
                <a:cs typeface="Calibri" panose="020F0502020204030204" pitchFamily="34" charset="0"/>
              </a:rPr>
              <a:t>Nội</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dung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điều</a:t>
            </a:r>
            <a:r>
              <a:rPr lang="fr-FR" sz="2800" b="1" dirty="0">
                <a:latin typeface="Calibri" panose="020F0502020204030204" pitchFamily="34" charset="0"/>
                <a:cs typeface="Calibri" panose="020F0502020204030204" pitchFamily="34" charset="0"/>
              </a:rPr>
              <a:t> tra ở </a:t>
            </a:r>
            <a:r>
              <a:rPr lang="fr-FR" sz="2800" b="1" dirty="0" err="1">
                <a:latin typeface="Calibri" panose="020F0502020204030204" pitchFamily="34" charset="0"/>
                <a:cs typeface="Calibri" panose="020F0502020204030204" pitchFamily="34" charset="0"/>
              </a:rPr>
              <a:t>mỗi</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địa</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điểm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cần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trình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bày</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dựa</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trên</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các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mục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gợi</a:t>
            </a:r>
            <a:r>
              <a:rPr lang="fr-FR" sz="2800" b="1" dirty="0">
                <a:latin typeface="Calibri" panose="020F0502020204030204" pitchFamily="34" charset="0"/>
                <a:cs typeface="Calibri" panose="020F0502020204030204" pitchFamily="34" charset="0"/>
              </a:rPr>
              <a:t> ý </a:t>
            </a:r>
            <a:r>
              <a:rPr lang="fr-FR" sz="2800" b="1" dirty="0" err="1">
                <a:latin typeface="Calibri" panose="020F0502020204030204" pitchFamily="34" charset="0"/>
                <a:cs typeface="Calibri" panose="020F0502020204030204" pitchFamily="34" charset="0"/>
              </a:rPr>
              <a:t>sau</a:t>
            </a:r>
            <a:r>
              <a:rPr lang="fr-FR" sz="2800" b="1" dirty="0">
                <a:latin typeface="Calibri" panose="020F0502020204030204" pitchFamily="34" charset="0"/>
                <a:cs typeface="Calibri" panose="020F0502020204030204" pitchFamily="34" charset="0"/>
              </a:rPr>
              <a:t> :</a:t>
            </a:r>
            <a:endParaRPr lang="en-US" sz="2800" b="1" dirty="0">
              <a:latin typeface="Calibri" panose="020F0502020204030204" pitchFamily="34" charset="0"/>
              <a:cs typeface="Calibri" panose="020F0502020204030204" pitchFamily="34" charset="0"/>
            </a:endParaRPr>
          </a:p>
          <a:p>
            <a:pPr algn="just"/>
            <a:r>
              <a:rPr lang="fr-FR" sz="2800" b="1" dirty="0">
                <a:latin typeface="Calibri" panose="020F0502020204030204" pitchFamily="34" charset="0"/>
                <a:cs typeface="Calibri" panose="020F0502020204030204" pitchFamily="34" charset="0"/>
              </a:rPr>
              <a:t>	</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Tác</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nhân</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gây</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bệnh</a:t>
            </a:r>
            <a:r>
              <a:rPr lang="fr-FR" sz="2800" b="1" dirty="0">
                <a:solidFill>
                  <a:srgbClr val="0000FF"/>
                </a:solidFill>
                <a:latin typeface="Calibri" panose="020F0502020204030204" pitchFamily="34" charset="0"/>
                <a:cs typeface="Calibri" panose="020F0502020204030204" pitchFamily="34" charset="0"/>
              </a:rPr>
              <a:t>.</a:t>
            </a:r>
            <a:endParaRPr lang="en-US" sz="2800" b="1" dirty="0">
              <a:solidFill>
                <a:srgbClr val="0000FF"/>
              </a:solidFill>
              <a:latin typeface="Calibri" panose="020F0502020204030204" pitchFamily="34" charset="0"/>
              <a:cs typeface="Calibri" panose="020F0502020204030204" pitchFamily="34" charset="0"/>
            </a:endParaRPr>
          </a:p>
          <a:p>
            <a:pPr algn="just"/>
            <a:r>
              <a:rPr lang="fr-FR" sz="2800" b="1" dirty="0">
                <a:latin typeface="Calibri" panose="020F0502020204030204" pitchFamily="34" charset="0"/>
                <a:cs typeface="Calibri" panose="020F0502020204030204" pitchFamily="34" charset="0"/>
              </a:rPr>
              <a:t>	</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Các</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nguyên</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nhân</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gây</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mất</a:t>
            </a:r>
            <a:r>
              <a:rPr lang="fr-FR" sz="2800" b="1" dirty="0">
                <a:solidFill>
                  <a:srgbClr val="0000FF"/>
                </a:solidFill>
                <a:latin typeface="Calibri" panose="020F0502020204030204" pitchFamily="34" charset="0"/>
                <a:cs typeface="Calibri" panose="020F0502020204030204" pitchFamily="34" charset="0"/>
              </a:rPr>
              <a:t> an </a:t>
            </a:r>
            <a:r>
              <a:rPr lang="fr-FR" sz="2800" b="1" dirty="0" err="1">
                <a:solidFill>
                  <a:srgbClr val="0000FF"/>
                </a:solidFill>
                <a:latin typeface="Calibri" panose="020F0502020204030204" pitchFamily="34" charset="0"/>
                <a:cs typeface="Calibri" panose="020F0502020204030204" pitchFamily="34" charset="0"/>
              </a:rPr>
              <a:t>toàn</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vệ</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sinh</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thực</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phẩm</a:t>
            </a:r>
            <a:r>
              <a:rPr lang="fr-FR" sz="2800" b="1" dirty="0">
                <a:solidFill>
                  <a:srgbClr val="0000FF"/>
                </a:solidFill>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tại</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địa</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phương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thực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phẩm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nhiễm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sinh</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vật</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gây</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độc</a:t>
            </a:r>
            <a:r>
              <a:rPr lang="fr-FR" sz="2800" b="1" dirty="0">
                <a:latin typeface="Calibri" panose="020F0502020204030204" pitchFamily="34" charset="0"/>
                <a:cs typeface="Calibri" panose="020F0502020204030204" pitchFamily="34" charset="0"/>
              </a:rPr>
              <a:t> (virus, vi </a:t>
            </a:r>
            <a:r>
              <a:rPr lang="fr-FR" sz="2800" b="1" dirty="0" err="1">
                <a:latin typeface="Calibri" panose="020F0502020204030204" pitchFamily="34" charset="0"/>
                <a:cs typeface="Calibri" panose="020F0502020204030204" pitchFamily="34" charset="0"/>
              </a:rPr>
              <a:t>khuẩn</a:t>
            </a:r>
            <a:r>
              <a:rPr lang="fr-FR" sz="2800" b="1" dirty="0">
                <a:latin typeface="Calibri" panose="020F0502020204030204" pitchFamily="34" charset="0"/>
                <a:cs typeface="Calibri" panose="020F0502020204030204" pitchFamily="34" charset="0"/>
              </a:rPr>
              <a:t> ,...), </a:t>
            </a:r>
            <a:r>
              <a:rPr lang="fr-FR" sz="2800" b="1" dirty="0" err="1">
                <a:latin typeface="Calibri" panose="020F0502020204030204" pitchFamily="34" charset="0"/>
                <a:cs typeface="Calibri" panose="020F0502020204030204" pitchFamily="34" charset="0"/>
              </a:rPr>
              <a:t>thực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phẩm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chứa</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độc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tố</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thực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phẩm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nhiễm</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hoá</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chất</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độc</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hại</a:t>
            </a:r>
            <a:r>
              <a:rPr lang="fr-FR" sz="2800" b="1" dirty="0">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a:p>
            <a:pPr algn="just"/>
            <a:r>
              <a:rPr lang="fr-FR" sz="2800" b="1" dirty="0">
                <a:latin typeface="Calibri" panose="020F0502020204030204" pitchFamily="34" charset="0"/>
                <a:cs typeface="Calibri" panose="020F0502020204030204" pitchFamily="34" charset="0"/>
              </a:rPr>
              <a:t>	</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Hiện</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trạng</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mất</a:t>
            </a:r>
            <a:r>
              <a:rPr lang="fr-FR" sz="2800" b="1" dirty="0">
                <a:solidFill>
                  <a:srgbClr val="0000FF"/>
                </a:solidFill>
                <a:latin typeface="Calibri" panose="020F0502020204030204" pitchFamily="34" charset="0"/>
                <a:cs typeface="Calibri" panose="020F0502020204030204" pitchFamily="34" charset="0"/>
              </a:rPr>
              <a:t> an </a:t>
            </a:r>
            <a:r>
              <a:rPr lang="fr-FR" sz="2800" b="1" dirty="0" err="1">
                <a:solidFill>
                  <a:srgbClr val="0000FF"/>
                </a:solidFill>
                <a:latin typeface="Calibri" panose="020F0502020204030204" pitchFamily="34" charset="0"/>
                <a:cs typeface="Calibri" panose="020F0502020204030204" pitchFamily="34" charset="0"/>
              </a:rPr>
              <a:t>toàn</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vệ</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sinh</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thực</a:t>
            </a:r>
            <a:r>
              <a:rPr lang="fr-FR" sz="2800" b="1" dirty="0">
                <a:solidFill>
                  <a:srgbClr val="0000FF"/>
                </a:solidFill>
                <a:latin typeface="Calibri" panose="020F0502020204030204" pitchFamily="34" charset="0"/>
                <a:cs typeface="Calibri" panose="020F0502020204030204" pitchFamily="34" charset="0"/>
              </a:rPr>
              <a:t> </a:t>
            </a:r>
            <a:r>
              <a:rPr lang="fr-FR" sz="2800" b="1" dirty="0" err="1">
                <a:solidFill>
                  <a:srgbClr val="0000FF"/>
                </a:solidFill>
                <a:latin typeface="Calibri" panose="020F0502020204030204" pitchFamily="34" charset="0"/>
                <a:cs typeface="Calibri" panose="020F0502020204030204" pitchFamily="34" charset="0"/>
              </a:rPr>
              <a:t>phẩm</a:t>
            </a:r>
            <a:r>
              <a:rPr lang="fr-FR" sz="2800" b="1" dirty="0">
                <a:solidFill>
                  <a:srgbClr val="0000FF"/>
                </a:solidFill>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tại</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địa</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phương</a:t>
            </a:r>
            <a:endParaRPr lang="fr-FR" sz="2800" b="1" dirty="0">
              <a:latin typeface="Calibri" panose="020F0502020204030204" pitchFamily="34" charset="0"/>
              <a:cs typeface="Calibri" panose="020F0502020204030204" pitchFamily="34" charset="0"/>
            </a:endParaRPr>
          </a:p>
          <a:p>
            <a:pPr algn="just"/>
            <a:r>
              <a:rPr lang="en-US" sz="2800" b="1" dirty="0">
                <a:latin typeface="Calibri" panose="020F0502020204030204" pitchFamily="34" charset="0"/>
                <a:cs typeface="Calibri" panose="020F0502020204030204" pitchFamily="34" charset="0"/>
              </a:rPr>
              <a:t>	</a:t>
            </a:r>
            <a:r>
              <a:rPr lang="vi-VN" sz="2800" b="1" dirty="0">
                <a:solidFill>
                  <a:srgbClr val="0000FF"/>
                </a:solidFill>
                <a:latin typeface="Calibri" panose="020F0502020204030204" pitchFamily="34" charset="0"/>
                <a:cs typeface="Calibri" panose="020F0502020204030204" pitchFamily="34" charset="0"/>
              </a:rPr>
              <a:t>+Hiện trạng đảm bảo ATVSTP </a:t>
            </a:r>
            <a:r>
              <a:rPr lang="vi-VN" sz="2800" b="1" dirty="0">
                <a:latin typeface="Calibri" panose="020F0502020204030204" pitchFamily="34" charset="0"/>
                <a:cs typeface="Calibri" panose="020F0502020204030204" pitchFamily="34" charset="0"/>
              </a:rPr>
              <a:t>tại địa phương (chưa được chú trọng, ít được chú trọng, rất được chú trọng)</a:t>
            </a:r>
            <a:r>
              <a:rPr lang="en-US" sz="2800" b="1" dirty="0">
                <a:latin typeface="Calibri" panose="020F0502020204030204" pitchFamily="34" charset="0"/>
                <a:cs typeface="Calibri" panose="020F0502020204030204" pitchFamily="34" charset="0"/>
              </a:rPr>
              <a:t>.</a:t>
            </a:r>
            <a:r>
              <a:rPr lang="vi-VN" sz="2800" b="1" dirty="0">
                <a:latin typeface="Calibri" panose="020F0502020204030204" pitchFamily="34" charset="0"/>
                <a:cs typeface="Calibri" panose="020F0502020204030204" pitchFamily="34" charset="0"/>
              </a:rPr>
              <a:t> </a:t>
            </a:r>
            <a:r>
              <a:rPr lang="vi-VN" sz="2800" b="1" dirty="0">
                <a:solidFill>
                  <a:srgbClr val="0000FF"/>
                </a:solidFill>
                <a:latin typeface="Calibri" panose="020F0502020204030204" pitchFamily="34" charset="0"/>
                <a:cs typeface="Calibri" panose="020F0502020204030204" pitchFamily="34" charset="0"/>
              </a:rPr>
              <a:t>Các biện pháp đang được áp dụng tại địa phương.</a:t>
            </a:r>
          </a:p>
          <a:p>
            <a:pPr algn="just"/>
            <a:r>
              <a:rPr lang="vi-VN" sz="2800" b="1" dirty="0">
                <a:latin typeface="Calibri" panose="020F0502020204030204" pitchFamily="34" charset="0"/>
                <a:cs typeface="Calibri" panose="020F0502020204030204" pitchFamily="34" charset="0"/>
              </a:rPr>
              <a:t>	</a:t>
            </a:r>
            <a:r>
              <a:rPr lang="vi-VN" sz="2800" b="1" dirty="0">
                <a:solidFill>
                  <a:srgbClr val="0000FF"/>
                </a:solidFill>
                <a:latin typeface="Calibri" panose="020F0502020204030204" pitchFamily="34" charset="0"/>
                <a:cs typeface="Calibri" panose="020F0502020204030204" pitchFamily="34" charset="0"/>
              </a:rPr>
              <a:t>+ Hậu quả của việc mất ATVSTP</a:t>
            </a:r>
            <a:r>
              <a:rPr lang="vi-VN" sz="2800" b="1" dirty="0">
                <a:latin typeface="Calibri" panose="020F0502020204030204" pitchFamily="34" charset="0"/>
                <a:cs typeface="Calibri" panose="020F0502020204030204" pitchFamily="34" charset="0"/>
              </a:rPr>
              <a:t>.</a:t>
            </a:r>
          </a:p>
        </p:txBody>
      </p:sp>
      <p:sp>
        <p:nvSpPr>
          <p:cNvPr id="6" name="TextBox 5"/>
          <p:cNvSpPr txBox="1">
            <a:spLocks noChangeArrowheads="1"/>
          </p:cNvSpPr>
          <p:nvPr/>
        </p:nvSpPr>
        <p:spPr bwMode="auto">
          <a:xfrm>
            <a:off x="1330487" y="918439"/>
            <a:ext cx="3068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698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sz="3200" b="1">
                <a:solidFill>
                  <a:srgbClr val="0000FF"/>
                </a:solidFill>
                <a:latin typeface="Calibri" panose="020F0502020204030204" pitchFamily="34" charset="0"/>
                <a:cs typeface="Calibri" panose="020F0502020204030204" pitchFamily="34" charset="0"/>
              </a:rPr>
              <a:t>1. Nội dung</a:t>
            </a:r>
            <a:r>
              <a:rPr lang="fr-FR" sz="3200" b="1">
                <a:solidFill>
                  <a:srgbClr val="006600"/>
                </a:solidFill>
                <a:latin typeface="Calibri" panose="020F0502020204030204" pitchFamily="34" charset="0"/>
                <a:cs typeface="Calibri" panose="020F0502020204030204" pitchFamily="34" charset="0"/>
              </a:rPr>
              <a:t> 	</a:t>
            </a:r>
            <a:endParaRPr lang="en-US" sz="3200" b="1">
              <a:solidFill>
                <a:srgbClr val="0066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435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1000"/>
                                        <p:tgtEl>
                                          <p:spTgt spid="6">
                                            <p:txEl>
                                              <p:pRg st="0" end="0"/>
                                            </p:txEl>
                                          </p:spTgt>
                                        </p:tgtEl>
                                      </p:cBhvr>
                                    </p:animEffect>
                                    <p:anim calcmode="lin" valueType="num">
                                      <p:cBhvr>
                                        <p:cTn id="3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45560" y="146231"/>
            <a:ext cx="5664200" cy="707886"/>
          </a:xfrm>
          <a:prstGeom prst="rect">
            <a:avLst/>
          </a:prstGeom>
          <a:solidFill>
            <a:schemeClr val="accent6">
              <a:lumMod val="75000"/>
            </a:schemeClr>
          </a:solidFill>
        </p:spPr>
        <p:txBody>
          <a:bodyPr wrap="square">
            <a:spAutoFit/>
          </a:bodyPr>
          <a:lstStyle/>
          <a:p>
            <a:pPr indent="-8890" algn="ctr">
              <a:spcBef>
                <a:spcPts val="0"/>
              </a:spcBef>
              <a:spcAft>
                <a:spcPts val="0"/>
              </a:spcAft>
              <a:defRPr/>
            </a:pPr>
            <a:r>
              <a:rPr lang="en-US" sz="4000" b="1">
                <a:ln>
                  <a:solidFill>
                    <a:schemeClr val="tx1"/>
                  </a:solidFill>
                </a:ln>
                <a:solidFill>
                  <a:srgbClr val="FFFF00"/>
                </a:solidFill>
                <a:latin typeface="Calibri" panose="020F0502020204030204" pitchFamily="34" charset="0"/>
                <a:ea typeface="Arial" panose="020B0604020202020204" pitchFamily="34" charset="0"/>
                <a:cs typeface="Calibri" panose="020F0502020204030204" pitchFamily="34" charset="0"/>
              </a:rPr>
              <a:t>PHÂN CÔNG NHIỆM VỤ</a:t>
            </a:r>
          </a:p>
        </p:txBody>
      </p:sp>
      <p:sp>
        <p:nvSpPr>
          <p:cNvPr id="5" name="TextBox 4"/>
          <p:cNvSpPr txBox="1">
            <a:spLocks noChangeArrowheads="1"/>
          </p:cNvSpPr>
          <p:nvPr/>
        </p:nvSpPr>
        <p:spPr bwMode="auto">
          <a:xfrm>
            <a:off x="568960" y="1950341"/>
            <a:ext cx="11207909" cy="5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698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20000"/>
              </a:lnSpc>
            </a:pPr>
            <a:r>
              <a:rPr lang="fr-FR" sz="2800" b="1">
                <a:latin typeface="Calibri" panose="020F0502020204030204" pitchFamily="34" charset="0"/>
                <a:cs typeface="Calibri" panose="020F0502020204030204" pitchFamily="34" charset="0"/>
              </a:rPr>
              <a:t>	Kết quả điều tra ghi nhận dựa theo Bảng 12.1.</a:t>
            </a:r>
          </a:p>
        </p:txBody>
      </p:sp>
      <p:graphicFrame>
        <p:nvGraphicFramePr>
          <p:cNvPr id="6" name="Table 5"/>
          <p:cNvGraphicFramePr>
            <a:graphicFrameLocks noGrp="1"/>
          </p:cNvGraphicFramePr>
          <p:nvPr>
            <p:extLst>
              <p:ext uri="{D42A27DB-BD31-4B8C-83A1-F6EECF244321}">
                <p14:modId xmlns:p14="http://schemas.microsoft.com/office/powerpoint/2010/main" val="3246388437"/>
              </p:ext>
            </p:extLst>
          </p:nvPr>
        </p:nvGraphicFramePr>
        <p:xfrm>
          <a:off x="478630" y="3746204"/>
          <a:ext cx="11298239" cy="1749425"/>
        </p:xfrm>
        <a:graphic>
          <a:graphicData uri="http://schemas.openxmlformats.org/drawingml/2006/table">
            <a:tbl>
              <a:tblPr/>
              <a:tblGrid>
                <a:gridCol w="1793780">
                  <a:extLst>
                    <a:ext uri="{9D8B030D-6E8A-4147-A177-3AD203B41FA5}">
                      <a16:colId xmlns:a16="http://schemas.microsoft.com/office/drawing/2014/main" val="20000"/>
                    </a:ext>
                  </a:extLst>
                </a:gridCol>
                <a:gridCol w="3560857">
                  <a:extLst>
                    <a:ext uri="{9D8B030D-6E8A-4147-A177-3AD203B41FA5}">
                      <a16:colId xmlns:a16="http://schemas.microsoft.com/office/drawing/2014/main" val="20001"/>
                    </a:ext>
                  </a:extLst>
                </a:gridCol>
                <a:gridCol w="2306603">
                  <a:extLst>
                    <a:ext uri="{9D8B030D-6E8A-4147-A177-3AD203B41FA5}">
                      <a16:colId xmlns:a16="http://schemas.microsoft.com/office/drawing/2014/main" val="20002"/>
                    </a:ext>
                  </a:extLst>
                </a:gridCol>
                <a:gridCol w="1981220">
                  <a:extLst>
                    <a:ext uri="{9D8B030D-6E8A-4147-A177-3AD203B41FA5}">
                      <a16:colId xmlns:a16="http://schemas.microsoft.com/office/drawing/2014/main" val="20003"/>
                    </a:ext>
                  </a:extLst>
                </a:gridCol>
                <a:gridCol w="1655779">
                  <a:extLst>
                    <a:ext uri="{9D8B030D-6E8A-4147-A177-3AD203B41FA5}">
                      <a16:colId xmlns:a16="http://schemas.microsoft.com/office/drawing/2014/main" val="20004"/>
                    </a:ext>
                  </a:extLst>
                </a:gridCol>
              </a:tblGrid>
              <a:tr h="512104">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Địa điểm</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Tác nhân gây ô nhiễm</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Nguyên nhân</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Hiện trạng</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Hậu quả</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614091">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23230">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2" name="TextBox 1"/>
          <p:cNvSpPr txBox="1"/>
          <p:nvPr/>
        </p:nvSpPr>
        <p:spPr>
          <a:xfrm>
            <a:off x="568960" y="2943190"/>
            <a:ext cx="11064240" cy="477054"/>
          </a:xfrm>
          <a:prstGeom prst="rect">
            <a:avLst/>
          </a:prstGeom>
          <a:noFill/>
        </p:spPr>
        <p:txBody>
          <a:bodyPr wrap="square" rtlCol="0">
            <a:spAutoFit/>
          </a:bodyPr>
          <a:lstStyle/>
          <a:p>
            <a:pPr algn="ctr"/>
            <a:r>
              <a:rPr lang="fr-FR" sz="2500" b="1">
                <a:latin typeface="Calibri" panose="020F0502020204030204" pitchFamily="34" charset="0"/>
                <a:cs typeface="Calibri" panose="020F0502020204030204" pitchFamily="34" charset="0"/>
              </a:rPr>
              <a:t>Bảng 12.1. Kết quả điều tra hiện trạng mất ATVSTP ở một số nơi tại địa phương</a:t>
            </a:r>
            <a:endParaRPr lang="en-US" sz="2500" b="1">
              <a:latin typeface="Calibri" panose="020F0502020204030204" pitchFamily="34" charset="0"/>
              <a:cs typeface="Calibri" panose="020F0502020204030204" pitchFamily="34" charset="0"/>
            </a:endParaRPr>
          </a:p>
        </p:txBody>
      </p:sp>
      <p:sp>
        <p:nvSpPr>
          <p:cNvPr id="7" name="TextBox 6"/>
          <p:cNvSpPr txBox="1">
            <a:spLocks noChangeArrowheads="1"/>
          </p:cNvSpPr>
          <p:nvPr/>
        </p:nvSpPr>
        <p:spPr bwMode="auto">
          <a:xfrm>
            <a:off x="1341120" y="1262191"/>
            <a:ext cx="3068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698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sz="3200" b="1">
                <a:solidFill>
                  <a:srgbClr val="0000FF"/>
                </a:solidFill>
                <a:latin typeface="Calibri" panose="020F0502020204030204" pitchFamily="34" charset="0"/>
                <a:cs typeface="Calibri" panose="020F0502020204030204" pitchFamily="34" charset="0"/>
              </a:rPr>
              <a:t>1. Nội dung</a:t>
            </a:r>
            <a:r>
              <a:rPr lang="fr-FR" sz="3200" b="1">
                <a:solidFill>
                  <a:srgbClr val="006600"/>
                </a:solidFill>
                <a:latin typeface="Calibri" panose="020F0502020204030204" pitchFamily="34" charset="0"/>
                <a:cs typeface="Calibri" panose="020F0502020204030204" pitchFamily="34" charset="0"/>
              </a:rPr>
              <a:t> 	</a:t>
            </a:r>
            <a:endParaRPr lang="en-US" sz="3200" b="1">
              <a:solidFill>
                <a:srgbClr val="0066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2900" y="95431"/>
            <a:ext cx="6934200" cy="707886"/>
          </a:xfrm>
          <a:prstGeom prst="rect">
            <a:avLst/>
          </a:prstGeom>
          <a:solidFill>
            <a:schemeClr val="accent6">
              <a:lumMod val="75000"/>
            </a:schemeClr>
          </a:solidFill>
        </p:spPr>
        <p:txBody>
          <a:bodyPr>
            <a:spAutoFit/>
          </a:bodyPr>
          <a:lstStyle/>
          <a:p>
            <a:pPr indent="-8890" algn="ctr">
              <a:spcBef>
                <a:spcPts val="0"/>
              </a:spcBef>
              <a:spcAft>
                <a:spcPts val="0"/>
              </a:spcAft>
              <a:defRPr/>
            </a:pPr>
            <a:r>
              <a:rPr lang="en-US" sz="4000" b="1">
                <a:ln>
                  <a:solidFill>
                    <a:schemeClr val="tx1"/>
                  </a:solidFill>
                </a:ln>
                <a:solidFill>
                  <a:srgbClr val="FFFF00"/>
                </a:solidFill>
                <a:latin typeface="Calibri" panose="020F0502020204030204" pitchFamily="34" charset="0"/>
                <a:ea typeface="Arial" panose="020B0604020202020204" pitchFamily="34" charset="0"/>
                <a:cs typeface="Calibri" panose="020F0502020204030204" pitchFamily="34" charset="0"/>
              </a:rPr>
              <a:t>PHÂN CÔNG NHIỆM VỤ</a:t>
            </a:r>
          </a:p>
        </p:txBody>
      </p:sp>
      <p:sp>
        <p:nvSpPr>
          <p:cNvPr id="5" name="TextBox 4"/>
          <p:cNvSpPr txBox="1">
            <a:spLocks noChangeArrowheads="1"/>
          </p:cNvSpPr>
          <p:nvPr/>
        </p:nvSpPr>
        <p:spPr bwMode="auto">
          <a:xfrm>
            <a:off x="600385" y="1451226"/>
            <a:ext cx="11155680" cy="5293757"/>
          </a:xfrm>
          <a:prstGeom prst="rect">
            <a:avLst/>
          </a:prstGeom>
          <a:noFill/>
          <a:ln>
            <a:noFill/>
          </a:ln>
        </p:spPr>
        <p:txBody>
          <a:bodyPr wrap="square">
            <a:spAutoFit/>
          </a:bodyPr>
          <a:lstStyle>
            <a:lvl1pPr indent="2698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ts val="300"/>
              </a:spcBef>
              <a:spcAft>
                <a:spcPts val="300"/>
              </a:spcAft>
            </a:pPr>
            <a:r>
              <a:rPr lang="fr-FR" sz="2800" b="1">
                <a:solidFill>
                  <a:srgbClr val="0000FF"/>
                </a:solidFill>
                <a:latin typeface="Calibri" panose="020F0502020204030204" pitchFamily="34" charset="0"/>
                <a:cs typeface="Calibri" panose="020F0502020204030204" pitchFamily="34" charset="0"/>
              </a:rPr>
              <a:t>+ Xác định các biện pháp được áp dụng nhằm đảm bảo ATVSTP </a:t>
            </a:r>
            <a:r>
              <a:rPr lang="fr-FR" sz="2800" b="1">
                <a:latin typeface="Calibri" panose="020F0502020204030204" pitchFamily="34" charset="0"/>
                <a:cs typeface="Calibri" panose="020F0502020204030204" pitchFamily="34" charset="0"/>
              </a:rPr>
              <a:t>tại địa phương và trình bày kết quả điều tra vào Bảng 12.2.</a:t>
            </a:r>
            <a:endParaRPr lang="en-US" sz="2800" b="1">
              <a:latin typeface="Calibri" panose="020F0502020204030204" pitchFamily="34" charset="0"/>
              <a:cs typeface="Calibri" panose="020F0502020204030204" pitchFamily="34" charset="0"/>
            </a:endParaRPr>
          </a:p>
          <a:p>
            <a:pPr algn="just">
              <a:spcBef>
                <a:spcPts val="300"/>
              </a:spcBef>
              <a:spcAft>
                <a:spcPts val="300"/>
              </a:spcAft>
            </a:pPr>
            <a:r>
              <a:rPr lang="fr-FR" sz="2800" b="1">
                <a:latin typeface="Calibri" panose="020F0502020204030204" pitchFamily="34" charset="0"/>
                <a:cs typeface="Calibri" panose="020F0502020204030204" pitchFamily="34" charset="0"/>
              </a:rPr>
              <a:t>	</a:t>
            </a:r>
            <a:r>
              <a:rPr lang="fr-FR" sz="2800" b="1">
                <a:solidFill>
                  <a:srgbClr val="FF0000"/>
                </a:solidFill>
                <a:latin typeface="Calibri" panose="020F0502020204030204" pitchFamily="34" charset="0"/>
                <a:cs typeface="Calibri" panose="020F0502020204030204" pitchFamily="34" charset="0"/>
              </a:rPr>
              <a:t>* Đảm bảo vệ sinh trong ăn uống công cộng</a:t>
            </a:r>
            <a:r>
              <a:rPr lang="fr-FR" sz="2800" b="1">
                <a:latin typeface="Calibri" panose="020F0502020204030204" pitchFamily="34" charset="0"/>
                <a:cs typeface="Calibri" panose="020F0502020204030204" pitchFamily="34" charset="0"/>
              </a:rPr>
              <a:t>: trong các xí nghiệp, trường học, thức ăn đường phố, ...</a:t>
            </a:r>
            <a:endParaRPr lang="en-US" sz="2800" b="1">
              <a:latin typeface="Calibri" panose="020F0502020204030204" pitchFamily="34" charset="0"/>
              <a:cs typeface="Calibri" panose="020F0502020204030204" pitchFamily="34" charset="0"/>
            </a:endParaRPr>
          </a:p>
          <a:p>
            <a:pPr algn="just">
              <a:spcBef>
                <a:spcPts val="300"/>
              </a:spcBef>
              <a:spcAft>
                <a:spcPts val="300"/>
              </a:spcAft>
            </a:pPr>
            <a:r>
              <a:rPr lang="fr-FR" sz="2800" b="1">
                <a:latin typeface="Calibri" panose="020F0502020204030204" pitchFamily="34" charset="0"/>
                <a:cs typeface="Calibri" panose="020F0502020204030204" pitchFamily="34" charset="0"/>
              </a:rPr>
              <a:t>	</a:t>
            </a:r>
            <a:r>
              <a:rPr lang="fr-FR" sz="2800" b="1">
                <a:solidFill>
                  <a:srgbClr val="FF0000"/>
                </a:solidFill>
                <a:latin typeface="Calibri" panose="020F0502020204030204" pitchFamily="34" charset="0"/>
                <a:cs typeface="Calibri" panose="020F0502020204030204" pitchFamily="34" charset="0"/>
              </a:rPr>
              <a:t>* Đảm bảo vệ sinh trong quá trình chế biến và bảo quản thực phẩm</a:t>
            </a:r>
            <a:r>
              <a:rPr lang="fr-FR" sz="2800" b="1">
                <a:solidFill>
                  <a:srgbClr val="0066FF"/>
                </a:solidFill>
                <a:latin typeface="Calibri" panose="020F0502020204030204" pitchFamily="34" charset="0"/>
                <a:cs typeface="Calibri" panose="020F0502020204030204" pitchFamily="34" charset="0"/>
              </a:rPr>
              <a:t>.</a:t>
            </a:r>
            <a:endParaRPr lang="en-US" sz="2800" b="1">
              <a:solidFill>
                <a:srgbClr val="0066FF"/>
              </a:solidFill>
              <a:latin typeface="Calibri" panose="020F0502020204030204" pitchFamily="34" charset="0"/>
              <a:cs typeface="Calibri" panose="020F0502020204030204" pitchFamily="34" charset="0"/>
            </a:endParaRPr>
          </a:p>
          <a:p>
            <a:pPr algn="just">
              <a:spcBef>
                <a:spcPts val="300"/>
              </a:spcBef>
              <a:spcAft>
                <a:spcPts val="300"/>
              </a:spcAft>
            </a:pPr>
            <a:r>
              <a:rPr lang="fr-FR" sz="2800" b="1">
                <a:latin typeface="Calibri" panose="020F0502020204030204" pitchFamily="34" charset="0"/>
                <a:cs typeface="Calibri" panose="020F0502020204030204" pitchFamily="34" charset="0"/>
              </a:rPr>
              <a:t>	</a:t>
            </a:r>
            <a:r>
              <a:rPr lang="fr-FR" sz="2800" b="1">
                <a:solidFill>
                  <a:srgbClr val="FF0000"/>
                </a:solidFill>
                <a:latin typeface="Calibri" panose="020F0502020204030204" pitchFamily="34" charset="0"/>
                <a:cs typeface="Calibri" panose="020F0502020204030204" pitchFamily="34" charset="0"/>
              </a:rPr>
              <a:t>* Đảm bảo việc giám sát và kiểm định chất lượng thực phẩm</a:t>
            </a:r>
            <a:r>
              <a:rPr lang="fr-FR" sz="2800" b="1">
                <a:solidFill>
                  <a:srgbClr val="0066FF"/>
                </a:solidFill>
                <a:latin typeface="Calibri" panose="020F0502020204030204" pitchFamily="34" charset="0"/>
                <a:cs typeface="Calibri" panose="020F0502020204030204" pitchFamily="34" charset="0"/>
              </a:rPr>
              <a:t>.</a:t>
            </a:r>
            <a:endParaRPr lang="en-US" sz="2800" b="1">
              <a:solidFill>
                <a:srgbClr val="0066FF"/>
              </a:solidFill>
              <a:latin typeface="Calibri" panose="020F0502020204030204" pitchFamily="34" charset="0"/>
              <a:cs typeface="Calibri" panose="020F0502020204030204" pitchFamily="34" charset="0"/>
            </a:endParaRPr>
          </a:p>
          <a:p>
            <a:pPr algn="just">
              <a:spcBef>
                <a:spcPts val="300"/>
              </a:spcBef>
              <a:spcAft>
                <a:spcPts val="300"/>
              </a:spcAft>
            </a:pPr>
            <a:r>
              <a:rPr lang="fr-FR" sz="2800" b="1">
                <a:latin typeface="Calibri" panose="020F0502020204030204" pitchFamily="34" charset="0"/>
                <a:cs typeface="Calibri" panose="020F0502020204030204" pitchFamily="34" charset="0"/>
              </a:rPr>
              <a:t>	</a:t>
            </a:r>
            <a:r>
              <a:rPr lang="fr-FR" sz="2800" b="1">
                <a:solidFill>
                  <a:srgbClr val="FF0000"/>
                </a:solidFill>
                <a:latin typeface="Calibri" panose="020F0502020204030204" pitchFamily="34" charset="0"/>
                <a:cs typeface="Calibri" panose="020F0502020204030204" pitchFamily="34" charset="0"/>
              </a:rPr>
              <a:t>* Nâng cao ý thức của người dân.</a:t>
            </a:r>
            <a:endParaRPr lang="en-US" sz="2800" b="1">
              <a:solidFill>
                <a:srgbClr val="FF0000"/>
              </a:solidFill>
              <a:latin typeface="Calibri" panose="020F0502020204030204" pitchFamily="34" charset="0"/>
              <a:cs typeface="Calibri" panose="020F0502020204030204" pitchFamily="34" charset="0"/>
            </a:endParaRPr>
          </a:p>
          <a:p>
            <a:pPr algn="just">
              <a:spcBef>
                <a:spcPts val="300"/>
              </a:spcBef>
              <a:spcAft>
                <a:spcPts val="300"/>
              </a:spcAft>
            </a:pPr>
            <a:r>
              <a:rPr lang="fr-FR" sz="2800" b="1">
                <a:solidFill>
                  <a:srgbClr val="0000FF"/>
                </a:solidFill>
                <a:latin typeface="Calibri" panose="020F0502020204030204" pitchFamily="34" charset="0"/>
                <a:cs typeface="Calibri" panose="020F0502020204030204" pitchFamily="34" charset="0"/>
              </a:rPr>
              <a:t>+ Xác định kết quả sau khi thực hiện biện pháp </a:t>
            </a:r>
            <a:r>
              <a:rPr lang="fr-FR" sz="2800" b="1">
                <a:latin typeface="Calibri" panose="020F0502020204030204" pitchFamily="34" charset="0"/>
                <a:cs typeface="Calibri" panose="020F0502020204030204" pitchFamily="34" charset="0"/>
              </a:rPr>
              <a:t>so với trước khi áp dụng có sự thay đổi như thế nào. </a:t>
            </a:r>
            <a:endParaRPr lang="en-US" sz="2800" b="1">
              <a:latin typeface="Calibri" panose="020F0502020204030204" pitchFamily="34" charset="0"/>
              <a:cs typeface="Calibri" panose="020F0502020204030204" pitchFamily="34" charset="0"/>
            </a:endParaRPr>
          </a:p>
          <a:p>
            <a:pPr algn="just">
              <a:spcBef>
                <a:spcPts val="300"/>
              </a:spcBef>
              <a:spcAft>
                <a:spcPts val="300"/>
              </a:spcAft>
            </a:pPr>
            <a:r>
              <a:rPr lang="fr-FR" sz="2800" b="1">
                <a:latin typeface="Calibri" panose="020F0502020204030204" pitchFamily="34" charset="0"/>
                <a:cs typeface="Calibri" panose="020F0502020204030204" pitchFamily="34" charset="0"/>
              </a:rPr>
              <a:t>+ Trường hợp biện pháp được áp dụng chưa đạt hiệu quả cao, </a:t>
            </a:r>
            <a:r>
              <a:rPr lang="fr-FR" sz="2800" b="1">
                <a:solidFill>
                  <a:srgbClr val="0000FF"/>
                </a:solidFill>
                <a:latin typeface="Calibri" panose="020F0502020204030204" pitchFamily="34" charset="0"/>
                <a:cs typeface="Calibri" panose="020F0502020204030204" pitchFamily="34" charset="0"/>
              </a:rPr>
              <a:t>hãy đề xuất phương án để cải thiện.</a:t>
            </a:r>
            <a:endParaRPr lang="en-US" sz="2800" b="1">
              <a:solidFill>
                <a:srgbClr val="0000FF"/>
              </a:solidFill>
              <a:latin typeface="Calibri" panose="020F0502020204030204" pitchFamily="34" charset="0"/>
              <a:cs typeface="Calibri" panose="020F0502020204030204" pitchFamily="34" charset="0"/>
            </a:endParaRPr>
          </a:p>
        </p:txBody>
      </p:sp>
      <p:sp>
        <p:nvSpPr>
          <p:cNvPr id="6" name="TextBox 5"/>
          <p:cNvSpPr txBox="1">
            <a:spLocks noChangeArrowheads="1"/>
          </p:cNvSpPr>
          <p:nvPr/>
        </p:nvSpPr>
        <p:spPr bwMode="auto">
          <a:xfrm>
            <a:off x="1348740" y="866451"/>
            <a:ext cx="3068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698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sz="3200" b="1">
                <a:solidFill>
                  <a:srgbClr val="0000FF"/>
                </a:solidFill>
                <a:latin typeface="Calibri" panose="020F0502020204030204" pitchFamily="34" charset="0"/>
                <a:cs typeface="Calibri" panose="020F0502020204030204" pitchFamily="34" charset="0"/>
              </a:rPr>
              <a:t>1. Nội dung</a:t>
            </a:r>
            <a:r>
              <a:rPr lang="fr-FR" sz="3200" b="1">
                <a:solidFill>
                  <a:srgbClr val="006600"/>
                </a:solidFill>
                <a:latin typeface="Calibri" panose="020F0502020204030204" pitchFamily="34" charset="0"/>
                <a:cs typeface="Calibri" panose="020F0502020204030204" pitchFamily="34" charset="0"/>
              </a:rPr>
              <a:t> 	</a:t>
            </a:r>
            <a:endParaRPr lang="en-US" sz="3200" b="1">
              <a:solidFill>
                <a:srgbClr val="0066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1000"/>
                                        <p:tgtEl>
                                          <p:spTgt spid="6">
                                            <p:txEl>
                                              <p:pRg st="0" end="0"/>
                                            </p:txEl>
                                          </p:spTgt>
                                        </p:tgtEl>
                                      </p:cBhvr>
                                    </p:animEffect>
                                    <p:anim calcmode="lin" valueType="num">
                                      <p:cBhvr>
                                        <p:cTn id="4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8900" y="438469"/>
            <a:ext cx="6934200" cy="707886"/>
          </a:xfrm>
          <a:prstGeom prst="rect">
            <a:avLst/>
          </a:prstGeom>
          <a:solidFill>
            <a:schemeClr val="accent6">
              <a:lumMod val="75000"/>
            </a:schemeClr>
          </a:solidFill>
        </p:spPr>
        <p:txBody>
          <a:bodyPr>
            <a:spAutoFit/>
          </a:bodyPr>
          <a:lstStyle/>
          <a:p>
            <a:pPr indent="-8890" algn="ctr">
              <a:spcBef>
                <a:spcPts val="0"/>
              </a:spcBef>
              <a:spcAft>
                <a:spcPts val="0"/>
              </a:spcAft>
              <a:defRPr/>
            </a:pPr>
            <a:r>
              <a:rPr lang="en-US" sz="4000" b="1">
                <a:ln>
                  <a:solidFill>
                    <a:schemeClr val="tx1"/>
                  </a:solidFill>
                </a:ln>
                <a:solidFill>
                  <a:srgbClr val="FFFF00"/>
                </a:solidFill>
                <a:latin typeface="Calibri" panose="020F0502020204030204" pitchFamily="34" charset="0"/>
                <a:ea typeface="Arial" panose="020B0604020202020204" pitchFamily="34" charset="0"/>
                <a:cs typeface="Calibri" panose="020F0502020204030204" pitchFamily="34" charset="0"/>
              </a:rPr>
              <a:t>PHÂN CÔNG NHIỆM VỤ</a:t>
            </a:r>
          </a:p>
        </p:txBody>
      </p:sp>
      <p:sp>
        <p:nvSpPr>
          <p:cNvPr id="5" name="TextBox 4"/>
          <p:cNvSpPr txBox="1">
            <a:spLocks noChangeArrowheads="1"/>
          </p:cNvSpPr>
          <p:nvPr/>
        </p:nvSpPr>
        <p:spPr bwMode="auto">
          <a:xfrm>
            <a:off x="1008062" y="1046333"/>
            <a:ext cx="10175876"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698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20000"/>
              </a:lnSpc>
            </a:pPr>
            <a:r>
              <a:rPr lang="fr-FR" sz="3200" b="1">
                <a:solidFill>
                  <a:srgbClr val="0000FF"/>
                </a:solidFill>
                <a:latin typeface="Calibri" panose="020F0502020204030204" pitchFamily="34" charset="0"/>
                <a:cs typeface="Calibri" panose="020F0502020204030204" pitchFamily="34" charset="0"/>
              </a:rPr>
              <a:t>              1. Nội dung</a:t>
            </a:r>
            <a:endParaRPr lang="en-US" sz="3200">
              <a:solidFill>
                <a:srgbClr val="0000FF"/>
              </a:solidFill>
              <a:latin typeface="Calibri" panose="020F0502020204030204" pitchFamily="34" charset="0"/>
              <a:cs typeface="Calibri" panose="020F0502020204030204" pitchFamily="34" charset="0"/>
            </a:endParaRPr>
          </a:p>
          <a:p>
            <a:pPr algn="just">
              <a:lnSpc>
                <a:spcPct val="120000"/>
              </a:lnSpc>
            </a:pPr>
            <a:r>
              <a:rPr lang="fr-FR" sz="2800" b="1">
                <a:latin typeface="Calibri" panose="020F0502020204030204" pitchFamily="34" charset="0"/>
                <a:cs typeface="Calibri" panose="020F0502020204030204" pitchFamily="34" charset="0"/>
              </a:rPr>
              <a:t>Bảng 12.2. Kết quả điều tra các biện pháp đảm bảo ATVSTP được áp dụng tại địa phương</a:t>
            </a:r>
            <a:endParaRPr lang="en-US" sz="2800" b="1">
              <a:latin typeface="Calibri" panose="020F0502020204030204" pitchFamily="34" charset="0"/>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67404146"/>
              </p:ext>
            </p:extLst>
          </p:nvPr>
        </p:nvGraphicFramePr>
        <p:xfrm>
          <a:off x="762000" y="2949228"/>
          <a:ext cx="10998200" cy="3561080"/>
        </p:xfrm>
        <a:graphic>
          <a:graphicData uri="http://schemas.openxmlformats.org/drawingml/2006/table">
            <a:tbl>
              <a:tblPr/>
              <a:tblGrid>
                <a:gridCol w="1940859">
                  <a:extLst>
                    <a:ext uri="{9D8B030D-6E8A-4147-A177-3AD203B41FA5}">
                      <a16:colId xmlns:a16="http://schemas.microsoft.com/office/drawing/2014/main" val="20000"/>
                    </a:ext>
                  </a:extLst>
                </a:gridCol>
                <a:gridCol w="2228393">
                  <a:extLst>
                    <a:ext uri="{9D8B030D-6E8A-4147-A177-3AD203B41FA5}">
                      <a16:colId xmlns:a16="http://schemas.microsoft.com/office/drawing/2014/main" val="20001"/>
                    </a:ext>
                  </a:extLst>
                </a:gridCol>
                <a:gridCol w="2084626">
                  <a:extLst>
                    <a:ext uri="{9D8B030D-6E8A-4147-A177-3AD203B41FA5}">
                      <a16:colId xmlns:a16="http://schemas.microsoft.com/office/drawing/2014/main" val="20002"/>
                    </a:ext>
                  </a:extLst>
                </a:gridCol>
                <a:gridCol w="2156510">
                  <a:extLst>
                    <a:ext uri="{9D8B030D-6E8A-4147-A177-3AD203B41FA5}">
                      <a16:colId xmlns:a16="http://schemas.microsoft.com/office/drawing/2014/main" val="20003"/>
                    </a:ext>
                  </a:extLst>
                </a:gridCol>
                <a:gridCol w="2587812">
                  <a:extLst>
                    <a:ext uri="{9D8B030D-6E8A-4147-A177-3AD203B41FA5}">
                      <a16:colId xmlns:a16="http://schemas.microsoft.com/office/drawing/2014/main" val="20004"/>
                    </a:ext>
                  </a:extLst>
                </a:gridCol>
              </a:tblGrid>
              <a:tr h="1789648">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Nội dung</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Biện pháp được áp dụng</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Kết quả </a:t>
                      </a:r>
                    </a:p>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thực hiện</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Mức độ </a:t>
                      </a:r>
                    </a:p>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thực hiện</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Đề xuất phương án cải thiện</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885716">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85716">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70510" algn="ctr" rtl="0" eaLnBrk="0" fontAlgn="base" hangingPunct="0">
                        <a:lnSpc>
                          <a:spcPct val="120000"/>
                        </a:lnSpc>
                        <a:spcBef>
                          <a:spcPct val="0"/>
                        </a:spcBef>
                        <a:spcAft>
                          <a:spcPts val="0"/>
                        </a:spcAft>
                      </a:pPr>
                      <a:r>
                        <a:rPr lang="en-US" sz="2800" b="1" kern="1200">
                          <a:solidFill>
                            <a:schemeClr val="tx1"/>
                          </a:solidFill>
                          <a:latin typeface="Calibri" panose="020F0502020204030204" pitchFamily="34" charset="0"/>
                          <a:ea typeface="Arial" panose="020B0604020202020204" pitchFamily="34" charset="0"/>
                          <a:cs typeface="Calibri" panose="020F0502020204030204" pitchFamily="34" charset="0"/>
                        </a:rPr>
                        <a:t>?</a:t>
                      </a:r>
                      <a:endParaRPr lang="en-US" sz="28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7848" y="-40640"/>
            <a:ext cx="11498713" cy="2234458"/>
          </a:xfrm>
          <a:prstGeom prst="rect">
            <a:avLst/>
          </a:prstGeom>
        </p:spPr>
        <p:txBody>
          <a:bodyPr wrap="square">
            <a:spAutoFit/>
          </a:bodyPr>
          <a:lstStyle/>
          <a:p>
            <a:pPr marL="342900" algn="just">
              <a:lnSpc>
                <a:spcPct val="120000"/>
              </a:lnSpc>
              <a:spcAft>
                <a:spcPts val="0"/>
              </a:spcAft>
              <a:buClr>
                <a:srgbClr val="231F20"/>
              </a:buClr>
              <a:buSzPts val="1000"/>
              <a:tabLst>
                <a:tab pos="187960" algn="l"/>
              </a:tabLst>
              <a:defRPr/>
            </a:pPr>
            <a:r>
              <a:rPr lang="fr-FR" sz="2800" b="1">
                <a:solidFill>
                  <a:srgbClr val="006600"/>
                </a:solidFill>
                <a:latin typeface="Calibri" panose="020F0502020204030204" pitchFamily="34" charset="0"/>
                <a:cs typeface="Calibri" panose="020F0502020204030204" pitchFamily="34" charset="0"/>
              </a:rPr>
              <a:t>	        </a:t>
            </a:r>
            <a:r>
              <a:rPr lang="fr-FR" sz="3200" b="1">
                <a:solidFill>
                  <a:srgbClr val="0000FF"/>
                </a:solidFill>
                <a:latin typeface="Calibri" panose="020F0502020204030204" pitchFamily="34" charset="0"/>
                <a:cs typeface="Calibri" panose="020F0502020204030204" pitchFamily="34" charset="0"/>
              </a:rPr>
              <a:t>2. Lập kế hoạch thực hiện dự án</a:t>
            </a:r>
            <a:endParaRPr lang="fr-FR" sz="3200" b="1">
              <a:solidFill>
                <a:srgbClr val="006600"/>
              </a:solidFill>
              <a:latin typeface="Calibri" panose="020F0502020204030204" pitchFamily="34" charset="0"/>
              <a:cs typeface="Calibri" panose="020F0502020204030204" pitchFamily="34" charset="0"/>
            </a:endParaRPr>
          </a:p>
          <a:p>
            <a:pPr marL="342900" algn="just">
              <a:lnSpc>
                <a:spcPct val="120000"/>
              </a:lnSpc>
              <a:spcAft>
                <a:spcPts val="0"/>
              </a:spcAft>
              <a:buClr>
                <a:srgbClr val="231F20"/>
              </a:buClr>
              <a:buSzPts val="1000"/>
              <a:tabLst>
                <a:tab pos="187960" algn="l"/>
              </a:tabLst>
              <a:defRPr/>
            </a:pPr>
            <a:r>
              <a:rPr lang="fr-FR" sz="2800" b="1">
                <a:solidFill>
                  <a:srgbClr val="006600"/>
                </a:solidFill>
                <a:latin typeface="Calibri" panose="020F0502020204030204" pitchFamily="34" charset="0"/>
                <a:cs typeface="Calibri" panose="020F0502020204030204" pitchFamily="34" charset="0"/>
              </a:rPr>
              <a:t>		- Mỗi nhóm tiến hành lập kế hoạch thực hiện dự án dựa trên kế hoạch của giáo viên và nộp cho giáo viên duyệt trước khi tiến hành.</a:t>
            </a:r>
            <a:endParaRPr lang="en-US" sz="2800" b="1">
              <a:solidFill>
                <a:srgbClr val="006600"/>
              </a:solidFill>
              <a:latin typeface="Calibri" panose="020F0502020204030204" pitchFamily="34" charset="0"/>
              <a:cs typeface="Calibri" panose="020F0502020204030204" pitchFamily="34" charset="0"/>
            </a:endParaRPr>
          </a:p>
          <a:p>
            <a:pPr marL="342900" algn="just">
              <a:lnSpc>
                <a:spcPct val="120000"/>
              </a:lnSpc>
              <a:spcAft>
                <a:spcPts val="0"/>
              </a:spcAft>
              <a:buClr>
                <a:srgbClr val="231F20"/>
              </a:buClr>
              <a:buSzPts val="1000"/>
              <a:tabLst>
                <a:tab pos="187960" algn="l"/>
              </a:tabLst>
              <a:defRPr/>
            </a:pPr>
            <a:r>
              <a:rPr lang="fr-FR" sz="2800" b="1">
                <a:solidFill>
                  <a:srgbClr val="006600"/>
                </a:solidFill>
                <a:latin typeface="Calibri" panose="020F0502020204030204" pitchFamily="34" charset="0"/>
                <a:cs typeface="Calibri" panose="020F0502020204030204" pitchFamily="34" charset="0"/>
              </a:rPr>
              <a:t>                  - Mẫu kế hoạch thực hiện dự án của học sinh:</a:t>
            </a:r>
            <a:endParaRPr lang="en-US" sz="2800" b="1">
              <a:solidFill>
                <a:srgbClr val="006600"/>
              </a:solidFill>
              <a:latin typeface="Calibri" panose="020F0502020204030204" pitchFamily="34" charset="0"/>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8583061"/>
              </p:ext>
            </p:extLst>
          </p:nvPr>
        </p:nvGraphicFramePr>
        <p:xfrm>
          <a:off x="731521" y="2112538"/>
          <a:ext cx="10982960" cy="4360547"/>
        </p:xfrm>
        <a:graphic>
          <a:graphicData uri="http://schemas.openxmlformats.org/drawingml/2006/table">
            <a:tbl>
              <a:tblPr/>
              <a:tblGrid>
                <a:gridCol w="2407919">
                  <a:extLst>
                    <a:ext uri="{9D8B030D-6E8A-4147-A177-3AD203B41FA5}">
                      <a16:colId xmlns:a16="http://schemas.microsoft.com/office/drawing/2014/main" val="20000"/>
                    </a:ext>
                  </a:extLst>
                </a:gridCol>
                <a:gridCol w="3030213">
                  <a:extLst>
                    <a:ext uri="{9D8B030D-6E8A-4147-A177-3AD203B41FA5}">
                      <a16:colId xmlns:a16="http://schemas.microsoft.com/office/drawing/2014/main" val="20001"/>
                    </a:ext>
                  </a:extLst>
                </a:gridCol>
                <a:gridCol w="2459736">
                  <a:extLst>
                    <a:ext uri="{9D8B030D-6E8A-4147-A177-3AD203B41FA5}">
                      <a16:colId xmlns:a16="http://schemas.microsoft.com/office/drawing/2014/main" val="20002"/>
                    </a:ext>
                  </a:extLst>
                </a:gridCol>
                <a:gridCol w="3085092">
                  <a:extLst>
                    <a:ext uri="{9D8B030D-6E8A-4147-A177-3AD203B41FA5}">
                      <a16:colId xmlns:a16="http://schemas.microsoft.com/office/drawing/2014/main" val="20003"/>
                    </a:ext>
                  </a:extLst>
                </a:gridCol>
              </a:tblGrid>
              <a:tr h="1428158">
                <a:tc gridSpan="4">
                  <a:txBody>
                    <a:bodyPr/>
                    <a:lstStyle/>
                    <a:p>
                      <a:pPr marL="0" marR="0" lvl="0" indent="269875" algn="ctr" defTabSz="457200" rtl="0" eaLnBrk="0" fontAlgn="base" latinLnBrk="0" hangingPunct="0">
                        <a:lnSpc>
                          <a:spcPct val="120000"/>
                        </a:lnSpc>
                        <a:spcBef>
                          <a:spcPct val="0"/>
                        </a:spcBef>
                        <a:spcAft>
                          <a:spcPct val="0"/>
                        </a:spcAft>
                        <a:buClrTx/>
                        <a:buSzTx/>
                        <a:buFontTx/>
                        <a:buNone/>
                        <a:tabLst>
                          <a:tab pos="1485900" algn="r"/>
                          <a:tab pos="2336800" algn="l"/>
                        </a:tabLst>
                        <a:defRPr/>
                      </a:pPr>
                      <a:r>
                        <a:rPr lang="en-US" sz="3200" b="1">
                          <a:ln>
                            <a:solidFill>
                              <a:schemeClr val="tx1"/>
                            </a:solidFill>
                          </a:ln>
                          <a:solidFill>
                            <a:srgbClr val="FF0000"/>
                          </a:solidFill>
                          <a:latin typeface="Calibri" panose="020F0502020204030204" pitchFamily="34" charset="0"/>
                          <a:cs typeface="Calibri" panose="020F0502020204030204" pitchFamily="34" charset="0"/>
                        </a:rPr>
                        <a:t>KẾ</a:t>
                      </a:r>
                      <a:r>
                        <a:rPr lang="en-US" sz="3200" b="1" baseline="0">
                          <a:ln>
                            <a:solidFill>
                              <a:schemeClr val="tx1"/>
                            </a:solidFill>
                          </a:ln>
                          <a:solidFill>
                            <a:srgbClr val="FF0000"/>
                          </a:solidFill>
                          <a:latin typeface="Calibri" panose="020F0502020204030204" pitchFamily="34" charset="0"/>
                          <a:cs typeface="Calibri" panose="020F0502020204030204" pitchFamily="34" charset="0"/>
                        </a:rPr>
                        <a:t> HOẠCH THỰC HIỆN DỰ ÁN</a:t>
                      </a:r>
                      <a:endParaRPr kumimoji="0" lang="en-US" sz="3200" b="0" i="0" u="none" strike="noStrike" cap="none" normalizeH="0" baseline="0">
                        <a:ln>
                          <a:noFill/>
                        </a:ln>
                        <a:solidFill>
                          <a:srgbClr val="FF0000"/>
                        </a:solidFill>
                        <a:effectLst/>
                        <a:latin typeface="Calibri" panose="020F0502020204030204" pitchFamily="34" charset="0"/>
                        <a:cs typeface="Calibri" panose="020F0502020204030204" pitchFamily="34" charset="0"/>
                      </a:endParaRPr>
                    </a:p>
                    <a:p>
                      <a:pPr marL="0" marR="0" lvl="0" indent="269875" algn="ctr" defTabSz="457200" rtl="0" eaLnBrk="0" fontAlgn="base" latinLnBrk="0" hangingPunct="0">
                        <a:lnSpc>
                          <a:spcPct val="120000"/>
                        </a:lnSpc>
                        <a:spcBef>
                          <a:spcPct val="0"/>
                        </a:spcBef>
                        <a:spcAft>
                          <a:spcPct val="0"/>
                        </a:spcAft>
                        <a:buClrTx/>
                        <a:buSzTx/>
                        <a:buFontTx/>
                        <a:buNone/>
                        <a:tabLst>
                          <a:tab pos="1485900" algn="r"/>
                          <a:tab pos="2336800" algn="l"/>
                        </a:tabLst>
                      </a:pPr>
                      <a:r>
                        <a:rPr kumimoji="0" lang="fr-FR" sz="2700" b="1" i="0" u="none" strike="noStrike" cap="none" normalizeH="0" baseline="0">
                          <a:ln>
                            <a:noFill/>
                          </a:ln>
                          <a:solidFill>
                            <a:schemeClr val="tx1"/>
                          </a:solidFill>
                          <a:effectLst/>
                          <a:latin typeface="Calibri" panose="020F0502020204030204" pitchFamily="34" charset="0"/>
                          <a:cs typeface="Calibri" panose="020F0502020204030204" pitchFamily="34" charset="0"/>
                        </a:rPr>
                        <a:t>Nhóm:	 ....... Lớp: .........</a:t>
                      </a:r>
                      <a:endParaRPr kumimoji="0" lang="en-US" sz="27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269875" algn="ctr" defTabSz="457200" rtl="0" eaLnBrk="0" fontAlgn="base" latinLnBrk="0" hangingPunct="0">
                        <a:lnSpc>
                          <a:spcPct val="120000"/>
                        </a:lnSpc>
                        <a:spcBef>
                          <a:spcPct val="0"/>
                        </a:spcBef>
                        <a:spcAft>
                          <a:spcPct val="0"/>
                        </a:spcAft>
                        <a:buClrTx/>
                        <a:buSzTx/>
                        <a:buFontTx/>
                        <a:buNone/>
                        <a:tabLst>
                          <a:tab pos="1485900" algn="r"/>
                          <a:tab pos="2336800" algn="l"/>
                        </a:tabLst>
                      </a:pPr>
                      <a:r>
                        <a:rPr kumimoji="0" lang="fr-FR" sz="2700" b="1" i="0" u="none" strike="noStrike" cap="none" normalizeH="0" baseline="0">
                          <a:ln>
                            <a:noFill/>
                          </a:ln>
                          <a:solidFill>
                            <a:schemeClr val="tx1"/>
                          </a:solidFill>
                          <a:effectLst/>
                          <a:latin typeface="Calibri" panose="020F0502020204030204" pitchFamily="34" charset="0"/>
                          <a:cs typeface="Calibri" panose="020F0502020204030204" pitchFamily="34" charset="0"/>
                        </a:rPr>
                        <a:t>Đề tài:	</a:t>
                      </a:r>
                      <a:endParaRPr kumimoji="0" lang="en-US" sz="27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351" marR="6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8375">
                <a:tc>
                  <a:txBody>
                    <a:bodyPr/>
                    <a:lstStyle/>
                    <a:p>
                      <a:pPr marL="0" marR="0" lvl="0" indent="269875" algn="ctr" defTabSz="457200" rtl="0" eaLnBrk="0" fontAlgn="base" latinLnBrk="0" hangingPunct="0">
                        <a:lnSpc>
                          <a:spcPct val="120000"/>
                        </a:lnSpc>
                        <a:spcBef>
                          <a:spcPct val="0"/>
                        </a:spcBef>
                        <a:spcAft>
                          <a:spcPct val="0"/>
                        </a:spcAft>
                        <a:buClrTx/>
                        <a:buSzTx/>
                        <a:buFontTx/>
                        <a:buNone/>
                      </a:pPr>
                      <a:r>
                        <a:rPr kumimoji="0" lang="fr-FR" sz="2700" b="1" i="0" u="none" strike="noStrike" cap="none" normalizeH="0" baseline="0">
                          <a:ln>
                            <a:noFill/>
                          </a:ln>
                          <a:solidFill>
                            <a:schemeClr val="tx1"/>
                          </a:solidFill>
                          <a:effectLst/>
                          <a:latin typeface="Calibri" panose="020F0502020204030204" pitchFamily="34" charset="0"/>
                          <a:cs typeface="Calibri" panose="020F0502020204030204" pitchFamily="34" charset="0"/>
                        </a:rPr>
                        <a:t>Thời gian</a:t>
                      </a:r>
                      <a:endParaRPr kumimoji="0" lang="en-US" sz="27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351" marR="635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269875" algn="ctr" defTabSz="457200" rtl="0" eaLnBrk="0" fontAlgn="base" latinLnBrk="0" hangingPunct="0">
                        <a:lnSpc>
                          <a:spcPct val="120000"/>
                        </a:lnSpc>
                        <a:spcBef>
                          <a:spcPct val="0"/>
                        </a:spcBef>
                        <a:spcAft>
                          <a:spcPct val="0"/>
                        </a:spcAft>
                        <a:buClrTx/>
                        <a:buSzTx/>
                        <a:buFontTx/>
                        <a:buNone/>
                      </a:pPr>
                      <a:r>
                        <a:rPr kumimoji="0" lang="fr-FR" sz="2700" b="1" i="0" u="none" strike="noStrike" cap="none" normalizeH="0" baseline="0">
                          <a:ln>
                            <a:noFill/>
                          </a:ln>
                          <a:solidFill>
                            <a:schemeClr val="tx1"/>
                          </a:solidFill>
                          <a:effectLst/>
                          <a:latin typeface="Calibri" panose="020F0502020204030204" pitchFamily="34" charset="0"/>
                          <a:cs typeface="Calibri" panose="020F0502020204030204" pitchFamily="34" charset="0"/>
                        </a:rPr>
                        <a:t>Nội dung công việc</a:t>
                      </a:r>
                      <a:endParaRPr kumimoji="0" lang="en-US" sz="27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351" marR="635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269875" algn="ctr" defTabSz="457200" rtl="0" eaLnBrk="0" fontAlgn="base" latinLnBrk="0" hangingPunct="0">
                        <a:lnSpc>
                          <a:spcPct val="120000"/>
                        </a:lnSpc>
                        <a:spcBef>
                          <a:spcPct val="0"/>
                        </a:spcBef>
                        <a:spcAft>
                          <a:spcPct val="0"/>
                        </a:spcAft>
                        <a:buClrTx/>
                        <a:buSzTx/>
                        <a:buFontTx/>
                        <a:buNone/>
                      </a:pPr>
                      <a:r>
                        <a:rPr kumimoji="0" lang="fr-FR" sz="2700" b="1" i="0" u="none" strike="noStrike" cap="none" normalizeH="0" baseline="0">
                          <a:ln>
                            <a:noFill/>
                          </a:ln>
                          <a:solidFill>
                            <a:schemeClr val="tx1"/>
                          </a:solidFill>
                          <a:effectLst/>
                          <a:latin typeface="Calibri" panose="020F0502020204030204" pitchFamily="34" charset="0"/>
                          <a:cs typeface="Calibri" panose="020F0502020204030204" pitchFamily="34" charset="0"/>
                        </a:rPr>
                        <a:t>PP thực hiện</a:t>
                      </a:r>
                      <a:endParaRPr kumimoji="0" lang="en-US" sz="27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351" marR="635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269875" algn="ctr" defTabSz="457200" rtl="0" eaLnBrk="0" fontAlgn="base" latinLnBrk="0" hangingPunct="0">
                        <a:lnSpc>
                          <a:spcPct val="120000"/>
                        </a:lnSpc>
                        <a:spcBef>
                          <a:spcPct val="0"/>
                        </a:spcBef>
                        <a:spcAft>
                          <a:spcPct val="0"/>
                        </a:spcAft>
                        <a:buClrTx/>
                        <a:buSzTx/>
                        <a:buFontTx/>
                        <a:buNone/>
                      </a:pPr>
                      <a:r>
                        <a:rPr kumimoji="0" lang="fr-FR" sz="2700" b="1" i="0" u="none" strike="noStrike" cap="none" normalizeH="0" baseline="0">
                          <a:ln>
                            <a:noFill/>
                          </a:ln>
                          <a:solidFill>
                            <a:schemeClr val="tx1"/>
                          </a:solidFill>
                          <a:effectLst/>
                          <a:latin typeface="Calibri" panose="020F0502020204030204" pitchFamily="34" charset="0"/>
                          <a:cs typeface="Calibri" panose="020F0502020204030204" pitchFamily="34" charset="0"/>
                        </a:rPr>
                        <a:t>Người thực hiện</a:t>
                      </a:r>
                      <a:endParaRPr kumimoji="0" lang="en-US" sz="27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351" marR="635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642925">
                <a:tc>
                  <a:txBody>
                    <a:bodyPr/>
                    <a:lstStyle/>
                    <a:p>
                      <a:pPr marL="0" marR="0" lvl="0" indent="269875" algn="ctr" defTabSz="457200" rtl="0" eaLnBrk="0" fontAlgn="base" latinLnBrk="0" hangingPunct="0">
                        <a:lnSpc>
                          <a:spcPct val="120000"/>
                        </a:lnSpc>
                        <a:spcBef>
                          <a:spcPct val="0"/>
                        </a:spcBef>
                        <a:spcAft>
                          <a:spcPct val="0"/>
                        </a:spcAft>
                        <a:buClrTx/>
                        <a:buSzTx/>
                        <a:buFontTx/>
                        <a:buNone/>
                        <a:tabLst>
                          <a:tab pos="633095" algn="l"/>
                        </a:tabLst>
                      </a:pPr>
                      <a:r>
                        <a:rPr kumimoji="0" lang="fr-FR" sz="2700" b="1" i="0" u="none" strike="noStrike" cap="none" normalizeH="0" baseline="0">
                          <a:ln>
                            <a:noFill/>
                          </a:ln>
                          <a:solidFill>
                            <a:schemeClr val="tx1"/>
                          </a:solidFill>
                          <a:effectLst/>
                          <a:latin typeface="Calibri" panose="020F0502020204030204" pitchFamily="34" charset="0"/>
                          <a:cs typeface="Calibri" panose="020F0502020204030204" pitchFamily="34" charset="0"/>
                        </a:rPr>
                        <a:t>Tuần 1: </a:t>
                      </a:r>
                    </a:p>
                    <a:p>
                      <a:pPr marL="0" marR="0" lvl="0" indent="269875" algn="ctr" defTabSz="457200" rtl="0" eaLnBrk="0" fontAlgn="base" latinLnBrk="0" hangingPunct="0">
                        <a:lnSpc>
                          <a:spcPct val="120000"/>
                        </a:lnSpc>
                        <a:spcBef>
                          <a:spcPct val="0"/>
                        </a:spcBef>
                        <a:spcAft>
                          <a:spcPct val="0"/>
                        </a:spcAft>
                        <a:buClrTx/>
                        <a:buSzTx/>
                        <a:buFontTx/>
                        <a:buNone/>
                        <a:tabLst>
                          <a:tab pos="633095" algn="l"/>
                        </a:tabLst>
                      </a:pPr>
                      <a:r>
                        <a:rPr kumimoji="0" lang="fr-FR" sz="2700" b="1" i="0" u="none" strike="noStrike" cap="none" normalizeH="0" baseline="0">
                          <a:ln>
                            <a:noFill/>
                          </a:ln>
                          <a:solidFill>
                            <a:schemeClr val="tx1"/>
                          </a:solidFill>
                          <a:effectLst/>
                          <a:latin typeface="Calibri" panose="020F0502020204030204" pitchFamily="34" charset="0"/>
                          <a:cs typeface="Calibri" panose="020F0502020204030204" pitchFamily="34" charset="0"/>
                        </a:rPr>
                        <a:t>từ .. đến ...</a:t>
                      </a:r>
                      <a:endParaRPr kumimoji="0" lang="en-US" sz="27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351" marR="635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269875" algn="ctr" defTabSz="457200" rtl="0" eaLnBrk="0" fontAlgn="base" latinLnBrk="0" hangingPunct="0">
                        <a:lnSpc>
                          <a:spcPct val="120000"/>
                        </a:lnSpc>
                        <a:spcBef>
                          <a:spcPct val="0"/>
                        </a:spcBef>
                        <a:spcAft>
                          <a:spcPct val="0"/>
                        </a:spcAft>
                        <a:buClrTx/>
                        <a:buSzTx/>
                        <a:buFontTx/>
                        <a:buNone/>
                      </a:pPr>
                      <a:r>
                        <a:rPr kumimoji="0" lang="fr-FR" sz="2700" b="1" i="0" u="none" strike="noStrike" cap="none" normalizeH="0" baseline="0">
                          <a:ln>
                            <a:noFill/>
                          </a:ln>
                          <a:solidFill>
                            <a:srgbClr val="354F10"/>
                          </a:solidFill>
                          <a:effectLst/>
                          <a:latin typeface="Calibri" panose="020F0502020204030204" pitchFamily="34" charset="0"/>
                          <a:cs typeface="Calibri" panose="020F0502020204030204" pitchFamily="34" charset="0"/>
                        </a:rPr>
                        <a:t> </a:t>
                      </a:r>
                      <a:endParaRPr kumimoji="0" lang="en-US" sz="2700" b="1" i="0" u="none" strike="noStrike" cap="none" normalizeH="0" baseline="0">
                        <a:ln>
                          <a:noFill/>
                        </a:ln>
                        <a:solidFill>
                          <a:srgbClr val="354F10"/>
                        </a:solidFill>
                        <a:effectLst/>
                        <a:latin typeface="Calibri" panose="020F0502020204030204" pitchFamily="34" charset="0"/>
                        <a:cs typeface="Calibri" panose="020F0502020204030204" pitchFamily="34" charset="0"/>
                      </a:endParaRPr>
                    </a:p>
                  </a:txBody>
                  <a:tcPr marL="6351" marR="6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269875" algn="ctr" defTabSz="457200" rtl="0" eaLnBrk="0" fontAlgn="base" latinLnBrk="0" hangingPunct="0">
                        <a:lnSpc>
                          <a:spcPct val="120000"/>
                        </a:lnSpc>
                        <a:spcBef>
                          <a:spcPct val="0"/>
                        </a:spcBef>
                        <a:spcAft>
                          <a:spcPct val="0"/>
                        </a:spcAft>
                        <a:buClrTx/>
                        <a:buSzTx/>
                        <a:buFontTx/>
                        <a:buNone/>
                      </a:pPr>
                      <a:r>
                        <a:rPr kumimoji="0" lang="fr-FR" sz="2700" b="1" i="0" u="none" strike="noStrike" cap="none" normalizeH="0" baseline="0">
                          <a:ln>
                            <a:noFill/>
                          </a:ln>
                          <a:solidFill>
                            <a:srgbClr val="354F10"/>
                          </a:solidFill>
                          <a:effectLst/>
                          <a:latin typeface="Calibri" panose="020F0502020204030204" pitchFamily="34" charset="0"/>
                          <a:cs typeface="Calibri" panose="020F0502020204030204" pitchFamily="34" charset="0"/>
                        </a:rPr>
                        <a:t> </a:t>
                      </a:r>
                      <a:endParaRPr kumimoji="0" lang="en-US" sz="2700" b="1" i="0" u="none" strike="noStrike" cap="none" normalizeH="0" baseline="0">
                        <a:ln>
                          <a:noFill/>
                        </a:ln>
                        <a:solidFill>
                          <a:srgbClr val="354F10"/>
                        </a:solidFill>
                        <a:effectLst/>
                        <a:latin typeface="Calibri" panose="020F0502020204030204" pitchFamily="34" charset="0"/>
                        <a:cs typeface="Calibri" panose="020F0502020204030204" pitchFamily="34" charset="0"/>
                      </a:endParaRPr>
                    </a:p>
                  </a:txBody>
                  <a:tcPr marL="6351" marR="6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269875" algn="ctr" defTabSz="457200" rtl="0" eaLnBrk="0" fontAlgn="base" latinLnBrk="0" hangingPunct="0">
                        <a:lnSpc>
                          <a:spcPct val="120000"/>
                        </a:lnSpc>
                        <a:spcBef>
                          <a:spcPct val="0"/>
                        </a:spcBef>
                        <a:spcAft>
                          <a:spcPct val="0"/>
                        </a:spcAft>
                        <a:buClrTx/>
                        <a:buSzTx/>
                        <a:buFontTx/>
                        <a:buNone/>
                      </a:pPr>
                      <a:r>
                        <a:rPr kumimoji="0" lang="fr-FR" sz="2700" b="1" i="0" u="none" strike="noStrike" cap="none" normalizeH="0" baseline="0">
                          <a:ln>
                            <a:noFill/>
                          </a:ln>
                          <a:solidFill>
                            <a:srgbClr val="354F10"/>
                          </a:solidFill>
                          <a:effectLst/>
                          <a:latin typeface="Calibri" panose="020F0502020204030204" pitchFamily="34" charset="0"/>
                          <a:cs typeface="Calibri" panose="020F0502020204030204" pitchFamily="34" charset="0"/>
                        </a:rPr>
                        <a:t> </a:t>
                      </a:r>
                      <a:endParaRPr kumimoji="0" lang="en-US" sz="2700" b="1" i="0" u="none" strike="noStrike" cap="none" normalizeH="0" baseline="0">
                        <a:ln>
                          <a:noFill/>
                        </a:ln>
                        <a:solidFill>
                          <a:srgbClr val="354F10"/>
                        </a:solidFill>
                        <a:effectLst/>
                        <a:latin typeface="Calibri" panose="020F0502020204030204" pitchFamily="34" charset="0"/>
                        <a:cs typeface="Calibri" panose="020F0502020204030204" pitchFamily="34" charset="0"/>
                      </a:endParaRPr>
                    </a:p>
                  </a:txBody>
                  <a:tcPr marL="6351" marR="6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40098">
                <a:tc>
                  <a:txBody>
                    <a:bodyPr/>
                    <a:lstStyle/>
                    <a:p>
                      <a:pPr marL="0" marR="0" lvl="0" indent="269875" algn="ctr" defTabSz="457200" rtl="0" eaLnBrk="0" fontAlgn="base" latinLnBrk="0" hangingPunct="0">
                        <a:lnSpc>
                          <a:spcPct val="120000"/>
                        </a:lnSpc>
                        <a:spcBef>
                          <a:spcPct val="0"/>
                        </a:spcBef>
                        <a:spcAft>
                          <a:spcPct val="0"/>
                        </a:spcAft>
                        <a:buClrTx/>
                        <a:buSzTx/>
                        <a:buFontTx/>
                        <a:buNone/>
                        <a:tabLst>
                          <a:tab pos="633095" algn="l"/>
                        </a:tabLst>
                      </a:pPr>
                      <a:r>
                        <a:rPr kumimoji="0" lang="fr-FR" sz="2700" b="1" i="0" u="none" strike="noStrike" cap="none" normalizeH="0" baseline="0">
                          <a:ln>
                            <a:noFill/>
                          </a:ln>
                          <a:solidFill>
                            <a:schemeClr val="tx1"/>
                          </a:solidFill>
                          <a:effectLst/>
                          <a:latin typeface="Calibri" panose="020F0502020204030204" pitchFamily="34" charset="0"/>
                          <a:cs typeface="Calibri" panose="020F0502020204030204" pitchFamily="34" charset="0"/>
                        </a:rPr>
                        <a:t>Tuần 2:</a:t>
                      </a:r>
                    </a:p>
                    <a:p>
                      <a:pPr marL="0" marR="0" lvl="0" indent="269875" algn="ctr" defTabSz="457200" rtl="0" eaLnBrk="0" fontAlgn="base" latinLnBrk="0" hangingPunct="0">
                        <a:lnSpc>
                          <a:spcPct val="120000"/>
                        </a:lnSpc>
                        <a:spcBef>
                          <a:spcPct val="0"/>
                        </a:spcBef>
                        <a:spcAft>
                          <a:spcPct val="0"/>
                        </a:spcAft>
                        <a:buClrTx/>
                        <a:buSzTx/>
                        <a:buFontTx/>
                        <a:buNone/>
                        <a:tabLst>
                          <a:tab pos="633095" algn="l"/>
                        </a:tabLst>
                      </a:pPr>
                      <a:r>
                        <a:rPr kumimoji="0" lang="fr-FR" sz="2700" b="1" i="0" u="none" strike="noStrike" cap="none" normalizeH="0" baseline="0">
                          <a:ln>
                            <a:noFill/>
                          </a:ln>
                          <a:solidFill>
                            <a:schemeClr val="tx1"/>
                          </a:solidFill>
                          <a:effectLst/>
                          <a:latin typeface="Calibri" panose="020F0502020204030204" pitchFamily="34" charset="0"/>
                          <a:cs typeface="Calibri" panose="020F0502020204030204" pitchFamily="34" charset="0"/>
                        </a:rPr>
                        <a:t> từ ... đến ...</a:t>
                      </a:r>
                      <a:endParaRPr kumimoji="0" lang="en-US" sz="27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351" marR="635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269875" algn="ctr" defTabSz="457200" rtl="0" eaLnBrk="0" fontAlgn="base" latinLnBrk="0" hangingPunct="0">
                        <a:lnSpc>
                          <a:spcPct val="120000"/>
                        </a:lnSpc>
                        <a:spcBef>
                          <a:spcPct val="0"/>
                        </a:spcBef>
                        <a:spcAft>
                          <a:spcPct val="0"/>
                        </a:spcAft>
                        <a:buClrTx/>
                        <a:buSzTx/>
                        <a:buFontTx/>
                        <a:buNone/>
                      </a:pPr>
                      <a:endParaRPr kumimoji="0" lang="en-US" sz="2700" b="1" i="0" u="none" strike="noStrike" cap="none" normalizeH="0" baseline="0">
                        <a:ln>
                          <a:noFill/>
                        </a:ln>
                        <a:solidFill>
                          <a:srgbClr val="354F10"/>
                        </a:solidFill>
                        <a:effectLst/>
                        <a:latin typeface="Calibri" panose="020F0502020204030204" pitchFamily="34" charset="0"/>
                        <a:cs typeface="Calibri" panose="020F0502020204030204" pitchFamily="34" charset="0"/>
                      </a:endParaRPr>
                    </a:p>
                  </a:txBody>
                  <a:tcPr marL="6351" marR="6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269875" algn="ctr" defTabSz="457200" rtl="0" eaLnBrk="0" fontAlgn="base" latinLnBrk="0" hangingPunct="0">
                        <a:lnSpc>
                          <a:spcPct val="120000"/>
                        </a:lnSpc>
                        <a:spcBef>
                          <a:spcPct val="0"/>
                        </a:spcBef>
                        <a:spcAft>
                          <a:spcPct val="0"/>
                        </a:spcAft>
                        <a:buClrTx/>
                        <a:buSzTx/>
                        <a:buFontTx/>
                        <a:buNone/>
                      </a:pPr>
                      <a:r>
                        <a:rPr kumimoji="0" lang="fr-FR" sz="2700" b="1" i="0" u="none" strike="noStrike" cap="none" normalizeH="0" baseline="0">
                          <a:ln>
                            <a:noFill/>
                          </a:ln>
                          <a:solidFill>
                            <a:srgbClr val="354F10"/>
                          </a:solidFill>
                          <a:effectLst/>
                          <a:latin typeface="Calibri" panose="020F0502020204030204" pitchFamily="34" charset="0"/>
                          <a:cs typeface="Calibri" panose="020F0502020204030204" pitchFamily="34" charset="0"/>
                        </a:rPr>
                        <a:t> </a:t>
                      </a:r>
                      <a:endParaRPr kumimoji="0" lang="en-US" sz="2700" b="1" i="0" u="none" strike="noStrike" cap="none" normalizeH="0" baseline="0">
                        <a:ln>
                          <a:noFill/>
                        </a:ln>
                        <a:solidFill>
                          <a:srgbClr val="354F10"/>
                        </a:solidFill>
                        <a:effectLst/>
                        <a:latin typeface="Calibri" panose="020F0502020204030204" pitchFamily="34" charset="0"/>
                        <a:cs typeface="Calibri" panose="020F0502020204030204" pitchFamily="34" charset="0"/>
                      </a:endParaRPr>
                    </a:p>
                  </a:txBody>
                  <a:tcPr marL="6351" marR="6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269875" algn="ctr" defTabSz="457200" rtl="0" eaLnBrk="0" fontAlgn="base" latinLnBrk="0" hangingPunct="0">
                        <a:lnSpc>
                          <a:spcPct val="120000"/>
                        </a:lnSpc>
                        <a:spcBef>
                          <a:spcPct val="0"/>
                        </a:spcBef>
                        <a:spcAft>
                          <a:spcPct val="0"/>
                        </a:spcAft>
                        <a:buClrTx/>
                        <a:buSzTx/>
                        <a:buFontTx/>
                        <a:buNone/>
                      </a:pPr>
                      <a:r>
                        <a:rPr kumimoji="0" lang="fr-FR" sz="2700" b="1" i="0" u="none" strike="noStrike" cap="none" normalizeH="0" baseline="0">
                          <a:ln>
                            <a:noFill/>
                          </a:ln>
                          <a:solidFill>
                            <a:srgbClr val="354F10"/>
                          </a:solidFill>
                          <a:effectLst/>
                          <a:latin typeface="Calibri" panose="020F0502020204030204" pitchFamily="34" charset="0"/>
                          <a:cs typeface="Calibri" panose="020F0502020204030204" pitchFamily="34" charset="0"/>
                        </a:rPr>
                        <a:t> </a:t>
                      </a:r>
                      <a:endParaRPr kumimoji="0" lang="en-US" sz="2700" b="1" i="0" u="none" strike="noStrike" cap="none" normalizeH="0" baseline="0">
                        <a:ln>
                          <a:noFill/>
                        </a:ln>
                        <a:solidFill>
                          <a:srgbClr val="354F10"/>
                        </a:solidFill>
                        <a:effectLst/>
                        <a:latin typeface="Calibri" panose="020F0502020204030204" pitchFamily="34" charset="0"/>
                        <a:cs typeface="Calibri" panose="020F0502020204030204" pitchFamily="34" charset="0"/>
                      </a:endParaRPr>
                    </a:p>
                  </a:txBody>
                  <a:tcPr marL="6351" marR="6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48375">
                <a:tc>
                  <a:txBody>
                    <a:bodyPr/>
                    <a:lstStyle/>
                    <a:p>
                      <a:pPr marL="0" marR="0" lvl="0" indent="269875" algn="ctr" defTabSz="457200" rtl="0" eaLnBrk="0" fontAlgn="base" latinLnBrk="0" hangingPunct="0">
                        <a:lnSpc>
                          <a:spcPct val="120000"/>
                        </a:lnSpc>
                        <a:spcBef>
                          <a:spcPct val="0"/>
                        </a:spcBef>
                        <a:spcAft>
                          <a:spcPct val="0"/>
                        </a:spcAft>
                        <a:buClrTx/>
                        <a:buSzTx/>
                        <a:buFontTx/>
                        <a:buNone/>
                      </a:pPr>
                      <a:r>
                        <a:rPr kumimoji="0" lang="fr-FR" sz="2700" b="0" i="0" u="none" strike="noStrike" cap="none" normalizeH="0" baseline="0">
                          <a:ln>
                            <a:noFill/>
                          </a:ln>
                          <a:solidFill>
                            <a:srgbClr val="354F1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700" b="0" i="0" u="none" strike="noStrike" cap="none" normalizeH="0" baseline="0">
                        <a:ln>
                          <a:noFill/>
                        </a:ln>
                        <a:solidFill>
                          <a:srgbClr val="354F1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1" marR="6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pPr>
                      <a:r>
                        <a:rPr kumimoji="0" lang="fr-FR" sz="13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 marR="6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pPr>
                      <a:r>
                        <a:rPr kumimoji="0" lang="fr-FR" sz="13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 marR="6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pPr>
                      <a:r>
                        <a:rPr kumimoji="0" lang="fr-FR" sz="13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 marR="6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216</TotalTime>
  <Words>1441</Words>
  <Application>Microsoft Office PowerPoint</Application>
  <PresentationFormat>Widescreen</PresentationFormat>
  <Paragraphs>144</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lam thu</cp:lastModifiedBy>
  <cp:revision>111</cp:revision>
  <dcterms:created xsi:type="dcterms:W3CDTF">2024-07-30T13:36:00Z</dcterms:created>
  <dcterms:modified xsi:type="dcterms:W3CDTF">2024-08-24T00:46:48Z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85C37A2E89E243769A0F01E47F66F75F_12</vt:lpwstr>
  </property>
  <property fmtid="{D5CDD505-2E9C-101B-9397-08002B2CF9AE}" pid="3" name="KSOProductBuildVer">
    <vt:lpwstr>1033-12.2.0.17545</vt:lpwstr>
  </property>
</Properties>
</file>