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04" r:id="rId2"/>
    <p:sldId id="256" r:id="rId3"/>
    <p:sldId id="257" r:id="rId4"/>
    <p:sldId id="305" r:id="rId5"/>
    <p:sldId id="259" r:id="rId6"/>
    <p:sldId id="294" r:id="rId7"/>
    <p:sldId id="306" r:id="rId8"/>
    <p:sldId id="273" r:id="rId9"/>
    <p:sldId id="328" r:id="rId10"/>
    <p:sldId id="329" r:id="rId11"/>
    <p:sldId id="295" r:id="rId12"/>
    <p:sldId id="296" r:id="rId13"/>
    <p:sldId id="297" r:id="rId14"/>
    <p:sldId id="330" r:id="rId15"/>
    <p:sldId id="331" r:id="rId16"/>
    <p:sldId id="300" r:id="rId17"/>
    <p:sldId id="332" r:id="rId18"/>
    <p:sldId id="364" r:id="rId19"/>
    <p:sldId id="299" r:id="rId20"/>
    <p:sldId id="333" r:id="rId21"/>
    <p:sldId id="334" r:id="rId22"/>
    <p:sldId id="335" r:id="rId23"/>
    <p:sldId id="301" r:id="rId24"/>
    <p:sldId id="336" r:id="rId25"/>
    <p:sldId id="302" r:id="rId26"/>
    <p:sldId id="303" r:id="rId27"/>
    <p:sldId id="339" r:id="rId28"/>
    <p:sldId id="340" r:id="rId29"/>
    <p:sldId id="344" r:id="rId30"/>
    <p:sldId id="337" r:id="rId31"/>
    <p:sldId id="341" r:id="rId32"/>
    <p:sldId id="338" r:id="rId33"/>
    <p:sldId id="343" r:id="rId34"/>
    <p:sldId id="345" r:id="rId35"/>
    <p:sldId id="346" r:id="rId36"/>
    <p:sldId id="342" r:id="rId37"/>
    <p:sldId id="347" r:id="rId38"/>
    <p:sldId id="348" r:id="rId39"/>
    <p:sldId id="349" r:id="rId40"/>
    <p:sldId id="353" r:id="rId41"/>
    <p:sldId id="350" r:id="rId42"/>
    <p:sldId id="354" r:id="rId43"/>
    <p:sldId id="352" r:id="rId44"/>
    <p:sldId id="351" r:id="rId45"/>
    <p:sldId id="355" r:id="rId46"/>
    <p:sldId id="357" r:id="rId47"/>
    <p:sldId id="358" r:id="rId48"/>
    <p:sldId id="356" r:id="rId49"/>
    <p:sldId id="359" r:id="rId50"/>
    <p:sldId id="360" r:id="rId51"/>
    <p:sldId id="361" r:id="rId52"/>
    <p:sldId id="365" r:id="rId53"/>
    <p:sldId id="367" r:id="rId54"/>
    <p:sldId id="362" r:id="rId55"/>
    <p:sldId id="36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varScale="1">
        <p:scale>
          <a:sx n="62" d="100"/>
          <a:sy n="62" d="100"/>
        </p:scale>
        <p:origin x="84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9A038-AEAD-4395-8DAA-501BA72676BB}" type="datetimeFigureOut">
              <a:rPr lang="en-US" smtClean="0"/>
              <a:t>8/23/2024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BF179-CB05-493F-8FC2-B5BBC0E6C25A}" type="slidenum">
              <a:rPr lang="en-US" smtClean="0"/>
              <a:t>‹#›</a:t>
            </a:fld>
            <a:endParaRPr lang="en-US"/>
          </a:p>
        </p:txBody>
      </p:sp>
    </p:spTree>
    <p:extLst>
      <p:ext uri="{BB962C8B-B14F-4D97-AF65-F5344CB8AC3E}">
        <p14:creationId xmlns:p14="http://schemas.microsoft.com/office/powerpoint/2010/main" val="1969491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2A1FF18A-AD18-1282-69BD-B4688E7F655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8957C5DF-8C94-46BE-0486-7072F46429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1268" name="Slide Number Placeholder 3">
            <a:extLst>
              <a:ext uri="{FF2B5EF4-FFF2-40B4-BE49-F238E27FC236}">
                <a16:creationId xmlns:a16="http://schemas.microsoft.com/office/drawing/2014/main" id="{908DFF32-1649-1C62-0548-964B0A9CAED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EA5D52-24D1-4030-917A-2BE95336939E}" type="slidenum">
              <a:rPr lang="en-US" altLang="en-US">
                <a:latin typeface="Calibri" panose="020F0502020204030204" pitchFamily="34" charset="0"/>
              </a:rPr>
              <a:pPr/>
              <a:t>1</a:t>
            </a:fld>
            <a:endParaRPr lang="en-US" altLang="en-US" dirty="0">
              <a:latin typeface="Calibri" panose="020F0502020204030204" pitchFamily="34" charset="0"/>
            </a:endParaRPr>
          </a:p>
        </p:txBody>
      </p:sp>
      <p:sp>
        <p:nvSpPr>
          <p:cNvPr id="11269" name="Date Placeholder 4">
            <a:extLst>
              <a:ext uri="{FF2B5EF4-FFF2-40B4-BE49-F238E27FC236}">
                <a16:creationId xmlns:a16="http://schemas.microsoft.com/office/drawing/2014/main" id="{A9537E27-616F-3ECF-C1FB-C5FA7C80D985}"/>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9864E8-BA0F-421A-4F66-D2785CA071D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A8DDC13-B1E6-970D-AA81-549FD7D93C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EDB2BF-E81B-E160-2F3B-8C3CFE671713}"/>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5" name="Chỗ dành sẵn cho Chân trang 4">
            <a:extLst>
              <a:ext uri="{FF2B5EF4-FFF2-40B4-BE49-F238E27FC236}">
                <a16:creationId xmlns:a16="http://schemas.microsoft.com/office/drawing/2014/main" id="{FD6AAD55-2F68-1B38-73FB-5E83B51109B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E43FC3A-18D2-D21F-496A-2D466566B869}"/>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194394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69DE81-9CA6-D097-CF30-FA285739060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A1DB349-3A18-A958-1621-4D834B6C261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118A78-1029-F0B8-5CBE-8BCD69F20268}"/>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5" name="Chỗ dành sẵn cho Chân trang 4">
            <a:extLst>
              <a:ext uri="{FF2B5EF4-FFF2-40B4-BE49-F238E27FC236}">
                <a16:creationId xmlns:a16="http://schemas.microsoft.com/office/drawing/2014/main" id="{4B205DD8-438E-8AEF-B37E-C66213DCBBF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2F05754-DF84-7B75-E809-729D1367DB8D}"/>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90340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A9D146B-BCD7-DCEA-8777-CB57C1EBED7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3795022-388C-B5D3-3EDC-691B3EBC73F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A8DE1F4-5519-CE8D-227E-2AC4166906A9}"/>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5" name="Chỗ dành sẵn cho Chân trang 4">
            <a:extLst>
              <a:ext uri="{FF2B5EF4-FFF2-40B4-BE49-F238E27FC236}">
                <a16:creationId xmlns:a16="http://schemas.microsoft.com/office/drawing/2014/main" id="{57E163DC-FEF1-0DD4-909A-BED58E495BF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055428A-04B1-9530-23E1-21377E39ABD0}"/>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201053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CEEF9E-096A-5C41-1E9F-5B9E81FBFE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DF0BC37-6276-6263-F7AF-AD479DD35F3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56AF40-213A-EDC0-1812-A2D44620C551}"/>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5" name="Chỗ dành sẵn cho Chân trang 4">
            <a:extLst>
              <a:ext uri="{FF2B5EF4-FFF2-40B4-BE49-F238E27FC236}">
                <a16:creationId xmlns:a16="http://schemas.microsoft.com/office/drawing/2014/main" id="{4E56137F-BA74-7429-3340-D40D691332A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2BDE368-7616-010C-9B97-BF10539A7FB3}"/>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402696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0CD12F-AB82-30C3-023E-A8C1BF2FE26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A38FC7-0422-4EC0-2D88-318CF6A957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5C9AB5-D416-CF1E-3FB9-2CBD7110E7AE}"/>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5" name="Chỗ dành sẵn cho Chân trang 4">
            <a:extLst>
              <a:ext uri="{FF2B5EF4-FFF2-40B4-BE49-F238E27FC236}">
                <a16:creationId xmlns:a16="http://schemas.microsoft.com/office/drawing/2014/main" id="{43FA2C03-FD31-B9F1-AEFA-620686ED0B6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2C17DC8-11B5-E215-B414-78CCFBB369A3}"/>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4045572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9D609-607A-CC43-E4C2-F68B7635678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0FE782E-6051-E50F-7DCE-90CC602D388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37EBD23-8ECD-B35C-F69E-11138A7425B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27CD92F-BD81-8013-9CFE-441C20553957}"/>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6" name="Chỗ dành sẵn cho Chân trang 5">
            <a:extLst>
              <a:ext uri="{FF2B5EF4-FFF2-40B4-BE49-F238E27FC236}">
                <a16:creationId xmlns:a16="http://schemas.microsoft.com/office/drawing/2014/main" id="{021047C0-6FFC-48C5-171E-097CED418C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92087BC-2A1E-F023-9D05-CD47AC00B368}"/>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82256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A3873A-5BDE-A5A9-3126-F549ADFE81E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0651A55-40B1-8566-2E2A-17AD1FE66E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6C4383B-C1F5-9AEB-7BB0-0C3D9C5AF00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977DA5A8-D066-2BD3-AABC-933A4EEBF7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6CABDB8-7FA2-4AD4-43F4-DA5D79A92CFA}"/>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B024990-B80E-1478-C82A-FCC93D804832}"/>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8" name="Chỗ dành sẵn cho Chân trang 7">
            <a:extLst>
              <a:ext uri="{FF2B5EF4-FFF2-40B4-BE49-F238E27FC236}">
                <a16:creationId xmlns:a16="http://schemas.microsoft.com/office/drawing/2014/main" id="{FC01CBC7-7D2B-9AA9-D29F-6BF4CFAE0E2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A9CA60A5-D467-7C15-15F1-B861803EA48D}"/>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563200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E0A0F8-1C4B-23A4-D930-AE70CD953F0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85003FF-AC90-B66C-B015-FA46A2860F78}"/>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4" name="Chỗ dành sẵn cho Chân trang 3">
            <a:extLst>
              <a:ext uri="{FF2B5EF4-FFF2-40B4-BE49-F238E27FC236}">
                <a16:creationId xmlns:a16="http://schemas.microsoft.com/office/drawing/2014/main" id="{E10ED6EA-5C07-2BB9-5AFF-AC2B6B3CC8A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B2B8EE7-E7D2-728C-19CE-081BB1C7CFB5}"/>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277258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A7A93A6-36C3-796F-5A00-C637E159B2FC}"/>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3" name="Chỗ dành sẵn cho Chân trang 2">
            <a:extLst>
              <a:ext uri="{FF2B5EF4-FFF2-40B4-BE49-F238E27FC236}">
                <a16:creationId xmlns:a16="http://schemas.microsoft.com/office/drawing/2014/main" id="{969F541A-16A4-7A7B-445A-39DBC24381AD}"/>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CAC93CA-E407-FC8D-3919-9851AAC767EE}"/>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67599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1C21CB-FC9E-F747-57BF-F34605D49D0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F688EDC-6A70-8722-1692-41C0FC1048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D0D2962-40EA-B942-B76B-1C3D3092D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08D93B-A8F3-C4F3-17A9-BCA5D285D12F}"/>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6" name="Chỗ dành sẵn cho Chân trang 5">
            <a:extLst>
              <a:ext uri="{FF2B5EF4-FFF2-40B4-BE49-F238E27FC236}">
                <a16:creationId xmlns:a16="http://schemas.microsoft.com/office/drawing/2014/main" id="{E1BBBB60-5A2F-9B1F-8DE2-D4435DCDE1B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47C18D6-3C18-ECAF-B27D-14E2E70B2ACE}"/>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2918960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E83AC8-DAC8-5A98-2170-6DE8950C2F4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3C43CD7-7768-3CD2-C165-EC353F7A04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8E86987-CFB2-22EF-A3CC-099732393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2F09837-F9CF-2860-99BF-45405FBEAAEF}"/>
              </a:ext>
            </a:extLst>
          </p:cNvPr>
          <p:cNvSpPr>
            <a:spLocks noGrp="1"/>
          </p:cNvSpPr>
          <p:nvPr>
            <p:ph type="dt" sz="half" idx="10"/>
          </p:nvPr>
        </p:nvSpPr>
        <p:spPr/>
        <p:txBody>
          <a:bodyPr/>
          <a:lstStyle/>
          <a:p>
            <a:fld id="{3F6E47BA-3D36-4C62-8D7A-DAD3170090A2}" type="datetimeFigureOut">
              <a:rPr lang="en-US" smtClean="0"/>
              <a:t>8/23/2024</a:t>
            </a:fld>
            <a:endParaRPr lang="en-US"/>
          </a:p>
        </p:txBody>
      </p:sp>
      <p:sp>
        <p:nvSpPr>
          <p:cNvPr id="6" name="Chỗ dành sẵn cho Chân trang 5">
            <a:extLst>
              <a:ext uri="{FF2B5EF4-FFF2-40B4-BE49-F238E27FC236}">
                <a16:creationId xmlns:a16="http://schemas.microsoft.com/office/drawing/2014/main" id="{5B436D2C-8107-4163-0CC7-7048F0AE93D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C5A4567-ACBD-84BD-C95C-75F4CD8FD8DA}"/>
              </a:ext>
            </a:extLst>
          </p:cNvPr>
          <p:cNvSpPr>
            <a:spLocks noGrp="1"/>
          </p:cNvSpPr>
          <p:nvPr>
            <p:ph type="sldNum" sz="quarter" idx="12"/>
          </p:nvPr>
        </p:nvSpPr>
        <p:spPr/>
        <p:txBody>
          <a:bodyPr/>
          <a:lstStyle/>
          <a:p>
            <a:fld id="{FDC5B90C-9F97-466A-B948-9715203BFFFB}" type="slidenum">
              <a:rPr lang="en-US" smtClean="0"/>
              <a:t>‹#›</a:t>
            </a:fld>
            <a:endParaRPr lang="en-US"/>
          </a:p>
        </p:txBody>
      </p:sp>
    </p:spTree>
    <p:extLst>
      <p:ext uri="{BB962C8B-B14F-4D97-AF65-F5344CB8AC3E}">
        <p14:creationId xmlns:p14="http://schemas.microsoft.com/office/powerpoint/2010/main" val="1243313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7B52D5A-9482-D585-0697-E0A5E259ED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dirty="0"/>
              <a:t>Bấm để sửa kiểu tiêu đề Bản cái</a:t>
            </a:r>
            <a:endParaRPr lang="en-US" dirty="0"/>
          </a:p>
        </p:txBody>
      </p:sp>
      <p:sp>
        <p:nvSpPr>
          <p:cNvPr id="3" name="Chỗ dành sẵn cho Văn bản 2">
            <a:extLst>
              <a:ext uri="{FF2B5EF4-FFF2-40B4-BE49-F238E27FC236}">
                <a16:creationId xmlns:a16="http://schemas.microsoft.com/office/drawing/2014/main" id="{472E8CD9-87A0-89A5-D08D-0590D7BF8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4" name="Chỗ dành sẵn cho Ngày tháng 3">
            <a:extLst>
              <a:ext uri="{FF2B5EF4-FFF2-40B4-BE49-F238E27FC236}">
                <a16:creationId xmlns:a16="http://schemas.microsoft.com/office/drawing/2014/main" id="{A5CF64F4-555A-8943-0DBE-B33A0C9B1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E47BA-3D36-4C62-8D7A-DAD3170090A2}" type="datetimeFigureOut">
              <a:rPr lang="en-US" smtClean="0"/>
              <a:t>8/23/2024</a:t>
            </a:fld>
            <a:endParaRPr lang="en-US"/>
          </a:p>
        </p:txBody>
      </p:sp>
      <p:sp>
        <p:nvSpPr>
          <p:cNvPr id="5" name="Chỗ dành sẵn cho Chân trang 4">
            <a:extLst>
              <a:ext uri="{FF2B5EF4-FFF2-40B4-BE49-F238E27FC236}">
                <a16:creationId xmlns:a16="http://schemas.microsoft.com/office/drawing/2014/main" id="{D1794BFE-3EE9-9E50-3EDA-7E4CE2D69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0812A90-A69C-F4BE-9C94-3463F82661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5B90C-9F97-466A-B948-9715203BFFFB}" type="slidenum">
              <a:rPr lang="en-US" smtClean="0"/>
              <a:t>‹#›</a:t>
            </a:fld>
            <a:endParaRPr lang="en-US"/>
          </a:p>
        </p:txBody>
      </p:sp>
    </p:spTree>
    <p:extLst>
      <p:ext uri="{BB962C8B-B14F-4D97-AF65-F5344CB8AC3E}">
        <p14:creationId xmlns:p14="http://schemas.microsoft.com/office/powerpoint/2010/main" val="331296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FqhgidmCiiU?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5">
            <a:extLst>
              <a:ext uri="{FF2B5EF4-FFF2-40B4-BE49-F238E27FC236}">
                <a16:creationId xmlns:a16="http://schemas.microsoft.com/office/drawing/2014/main" id="{3849B575-9378-3ED7-C2B1-4C045F83EF2E}"/>
              </a:ext>
            </a:extLst>
          </p:cNvPr>
          <p:cNvGrpSpPr>
            <a:grpSpLocks/>
          </p:cNvGrpSpPr>
          <p:nvPr/>
        </p:nvGrpSpPr>
        <p:grpSpPr bwMode="auto">
          <a:xfrm>
            <a:off x="5399088" y="801688"/>
            <a:ext cx="6270625" cy="3800475"/>
            <a:chOff x="3657600" y="381000"/>
            <a:chExt cx="5204460" cy="3886200"/>
          </a:xfrm>
        </p:grpSpPr>
        <p:pic>
          <p:nvPicPr>
            <p:cNvPr id="10252" name="Picture 2">
              <a:extLst>
                <a:ext uri="{FF2B5EF4-FFF2-40B4-BE49-F238E27FC236}">
                  <a16:creationId xmlns:a16="http://schemas.microsoft.com/office/drawing/2014/main" id="{BE31F5B8-B2D7-8B60-CAAE-0B64BFC17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0460" y="381000"/>
              <a:ext cx="5181600" cy="3874649"/>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AA951CD-D076-2604-F69F-D1DE55C24358}"/>
                </a:ext>
              </a:extLst>
            </p:cNvPr>
            <p:cNvSpPr/>
            <p:nvPr/>
          </p:nvSpPr>
          <p:spPr>
            <a:xfrm>
              <a:off x="3657600" y="381000"/>
              <a:ext cx="5182061" cy="38862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6147" name="Text Box 8">
            <a:extLst>
              <a:ext uri="{FF2B5EF4-FFF2-40B4-BE49-F238E27FC236}">
                <a16:creationId xmlns:a16="http://schemas.microsoft.com/office/drawing/2014/main" id="{67806D88-2BCB-46FD-3FFF-1C81A6265E2C}"/>
              </a:ext>
            </a:extLst>
          </p:cNvPr>
          <p:cNvSpPr txBox="1">
            <a:spLocks noChangeArrowheads="1"/>
          </p:cNvSpPr>
          <p:nvPr/>
        </p:nvSpPr>
        <p:spPr bwMode="auto">
          <a:xfrm>
            <a:off x="533400" y="1371600"/>
            <a:ext cx="461645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000" b="1" i="1" dirty="0">
                <a:cs typeface="Calibri" panose="020F0502020204030204" pitchFamily="34" charset="0"/>
                <a:sym typeface="Wingdings" panose="05000000000000000000" pitchFamily="2" charset="2"/>
              </a:rPr>
              <a:t>1. </a:t>
            </a:r>
            <a:r>
              <a:rPr lang="vi-VN" altLang="en-US" sz="3000" b="1" i="1" dirty="0">
                <a:cs typeface="Calibri" panose="020F0502020204030204" pitchFamily="34" charset="0"/>
              </a:rPr>
              <a:t>Quan sát hình ảnh và tìm câu tục ngữ liên quan</a:t>
            </a:r>
            <a:r>
              <a:rPr lang="en-US" altLang="en-US" sz="3000" b="1" i="1" dirty="0">
                <a:cs typeface="Calibri" panose="020F0502020204030204" pitchFamily="34" charset="0"/>
              </a:rPr>
              <a:t> </a:t>
            </a:r>
            <a:r>
              <a:rPr lang="vi-VN" altLang="en-US" sz="3000" b="1" i="1" dirty="0">
                <a:cs typeface="Calibri" panose="020F0502020204030204" pitchFamily="34" charset="0"/>
              </a:rPr>
              <a:t>đến các hình ảnh</a:t>
            </a:r>
            <a:r>
              <a:rPr lang="en-US" altLang="en-US" sz="3000" b="1" i="1" dirty="0">
                <a:cs typeface="Calibri" panose="020F0502020204030204" pitchFamily="34" charset="0"/>
              </a:rPr>
              <a:t> </a:t>
            </a:r>
            <a:r>
              <a:rPr lang="en-US" altLang="en-US" sz="3000" b="1" i="1" dirty="0" err="1">
                <a:cs typeface="Calibri" panose="020F0502020204030204" pitchFamily="34" charset="0"/>
              </a:rPr>
              <a:t>bên</a:t>
            </a:r>
            <a:r>
              <a:rPr lang="en-US" altLang="en-US" sz="3000" b="1" i="1" dirty="0">
                <a:cs typeface="Calibri" panose="020F0502020204030204" pitchFamily="34" charset="0"/>
              </a:rPr>
              <a:t> (</a:t>
            </a:r>
            <a:r>
              <a:rPr lang="vi-VN" altLang="en-US" sz="3000" b="1" i="1" dirty="0">
                <a:cs typeface="Calibri" panose="020F0502020204030204" pitchFamily="34" charset="0"/>
              </a:rPr>
              <a:t>nhóm nào trả lời nhanh và chính xác nhất sẽ dành chiến thắng</a:t>
            </a:r>
            <a:r>
              <a:rPr lang="en-US" altLang="en-US" sz="3000" b="1" i="1" dirty="0">
                <a:cs typeface="Calibri" panose="020F0502020204030204" pitchFamily="34" charset="0"/>
              </a:rPr>
              <a:t>).</a:t>
            </a:r>
          </a:p>
          <a:p>
            <a:pPr algn="just" eaLnBrk="1" hangingPunct="1">
              <a:lnSpc>
                <a:spcPct val="100000"/>
              </a:lnSpc>
              <a:spcBef>
                <a:spcPct val="50000"/>
              </a:spcBef>
              <a:buFontTx/>
              <a:buNone/>
            </a:pPr>
            <a:r>
              <a:rPr lang="en-US" altLang="en-US" sz="3000" b="1" i="1" dirty="0">
                <a:cs typeface="Calibri" panose="020F0502020204030204" pitchFamily="34" charset="0"/>
              </a:rPr>
              <a:t>2. </a:t>
            </a:r>
            <a:r>
              <a:rPr lang="vi-VN" altLang="en-US" sz="3000" b="1" i="1" dirty="0">
                <a:cs typeface="Calibri" panose="020F0502020204030204" pitchFamily="34" charset="0"/>
              </a:rPr>
              <a:t>Quan sát Hình 2.1 và cho biết cây có biểu hiện như thế nào khi không được cung cấp đủ nước và đủ chất khoáng</a:t>
            </a:r>
            <a:r>
              <a:rPr lang="en-US" altLang="en-US" sz="3000" b="1" i="1" dirty="0">
                <a:cs typeface="Calibri" panose="020F0502020204030204" pitchFamily="34" charset="0"/>
              </a:rPr>
              <a:t>?</a:t>
            </a:r>
          </a:p>
        </p:txBody>
      </p:sp>
      <p:sp>
        <p:nvSpPr>
          <p:cNvPr id="6148" name="Text Box 8">
            <a:extLst>
              <a:ext uri="{FF2B5EF4-FFF2-40B4-BE49-F238E27FC236}">
                <a16:creationId xmlns:a16="http://schemas.microsoft.com/office/drawing/2014/main" id="{84042832-893D-F425-73E1-BF9DA3E2EADF}"/>
              </a:ext>
            </a:extLst>
          </p:cNvPr>
          <p:cNvSpPr txBox="1">
            <a:spLocks noChangeArrowheads="1"/>
          </p:cNvSpPr>
          <p:nvPr/>
        </p:nvSpPr>
        <p:spPr bwMode="auto">
          <a:xfrm>
            <a:off x="746125" y="762000"/>
            <a:ext cx="4035425" cy="646113"/>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sz="3600" b="1">
                <a:solidFill>
                  <a:srgbClr val="0070C0"/>
                </a:solidFill>
                <a:cs typeface="Calibri" panose="020F0502020204030204" pitchFamily="34" charset="0"/>
              </a:rPr>
              <a:t>“Ai nhanh hơn”</a:t>
            </a:r>
            <a:endParaRPr lang="en-US" altLang="en-US" sz="4800" b="1" i="1">
              <a:solidFill>
                <a:srgbClr val="0070C0"/>
              </a:solidFill>
              <a:cs typeface="Calibri" panose="020F0502020204030204" pitchFamily="34" charset="0"/>
            </a:endParaRPr>
          </a:p>
        </p:txBody>
      </p:sp>
      <p:grpSp>
        <p:nvGrpSpPr>
          <p:cNvPr id="10245" name="Group 14">
            <a:extLst>
              <a:ext uri="{FF2B5EF4-FFF2-40B4-BE49-F238E27FC236}">
                <a16:creationId xmlns:a16="http://schemas.microsoft.com/office/drawing/2014/main" id="{070E26CB-CC64-5E9F-5B94-4FF388E1EFC2}"/>
              </a:ext>
            </a:extLst>
          </p:cNvPr>
          <p:cNvGrpSpPr>
            <a:grpSpLocks/>
          </p:cNvGrpSpPr>
          <p:nvPr/>
        </p:nvGrpSpPr>
        <p:grpSpPr bwMode="auto">
          <a:xfrm>
            <a:off x="7938" y="-26988"/>
            <a:ext cx="12184062" cy="6886576"/>
            <a:chOff x="-3440" y="-27337"/>
            <a:chExt cx="9149061" cy="6886875"/>
          </a:xfrm>
        </p:grpSpPr>
        <p:sp>
          <p:nvSpPr>
            <p:cNvPr id="3" name="Rectangle 9">
              <a:extLst>
                <a:ext uri="{FF2B5EF4-FFF2-40B4-BE49-F238E27FC236}">
                  <a16:creationId xmlns:a16="http://schemas.microsoft.com/office/drawing/2014/main" id="{E25D9ABA-164A-3BFE-D81E-C6774FA43A3E}"/>
                </a:ext>
              </a:extLst>
            </p:cNvPr>
            <p:cNvSpPr>
              <a:spLocks noChangeArrowheads="1"/>
            </p:cNvSpPr>
            <p:nvPr/>
          </p:nvSpPr>
          <p:spPr bwMode="auto">
            <a:xfrm flipV="1">
              <a:off x="59739" y="6792860"/>
              <a:ext cx="9084691" cy="66678"/>
            </a:xfrm>
            <a:prstGeom prst="rect">
              <a:avLst/>
            </a:prstGeom>
            <a:solidFill>
              <a:srgbClr val="006600"/>
            </a:solidFill>
            <a:ln w="9525">
              <a:solidFill>
                <a:srgbClr val="006600"/>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endParaRPr lang="en-US" altLang="en-US" sz="1800">
                <a:solidFill>
                  <a:srgbClr val="008000"/>
                </a:solidFill>
                <a:latin typeface="+mn-lt"/>
              </a:endParaRPr>
            </a:p>
          </p:txBody>
        </p:sp>
        <p:sp>
          <p:nvSpPr>
            <p:cNvPr id="12" name="TextBox 11">
              <a:extLst>
                <a:ext uri="{FF2B5EF4-FFF2-40B4-BE49-F238E27FC236}">
                  <a16:creationId xmlns:a16="http://schemas.microsoft.com/office/drawing/2014/main" id="{0C2E60DC-0EA4-A48B-26BC-E7124FF5B30D}"/>
                </a:ext>
              </a:extLst>
            </p:cNvPr>
            <p:cNvSpPr txBox="1"/>
            <p:nvPr/>
          </p:nvSpPr>
          <p:spPr>
            <a:xfrm>
              <a:off x="136" y="-27337"/>
              <a:ext cx="9145485" cy="708057"/>
            </a:xfrm>
            <a:prstGeom prst="rect">
              <a:avLst/>
            </a:prstGeom>
            <a:solidFill>
              <a:srgbClr val="006600"/>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rPr>
                <a:t>KHỞI ĐỘNG</a:t>
              </a:r>
              <a:endParaRPr lang="en-US" altLang="en-US" sz="4000" b="1"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10249" name="Rectangle 9">
              <a:extLst>
                <a:ext uri="{FF2B5EF4-FFF2-40B4-BE49-F238E27FC236}">
                  <a16:creationId xmlns:a16="http://schemas.microsoft.com/office/drawing/2014/main" id="{BDE29981-10ED-4F55-B18E-D352B45E5B29}"/>
                </a:ext>
              </a:extLst>
            </p:cNvPr>
            <p:cNvSpPr>
              <a:spLocks noChangeArrowheads="1"/>
            </p:cNvSpPr>
            <p:nvPr/>
          </p:nvSpPr>
          <p:spPr bwMode="auto">
            <a:xfrm>
              <a:off x="9069329" y="342567"/>
              <a:ext cx="70332" cy="6515383"/>
            </a:xfrm>
            <a:prstGeom prst="rect">
              <a:avLst/>
            </a:prstGeom>
            <a:solidFill>
              <a:srgbClr val="006600"/>
            </a:solidFill>
            <a:ln w="9525">
              <a:solidFill>
                <a:srgbClr val="006600"/>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endParaRPr lang="en-US" altLang="en-US" sz="1800">
                <a:solidFill>
                  <a:srgbClr val="008000"/>
                </a:solidFill>
                <a:latin typeface="+mn-lt"/>
              </a:endParaRPr>
            </a:p>
          </p:txBody>
        </p:sp>
        <p:sp>
          <p:nvSpPr>
            <p:cNvPr id="10250" name="Rectangle 9">
              <a:extLst>
                <a:ext uri="{FF2B5EF4-FFF2-40B4-BE49-F238E27FC236}">
                  <a16:creationId xmlns:a16="http://schemas.microsoft.com/office/drawing/2014/main" id="{47744374-617B-56C3-B006-A8984735B41A}"/>
                </a:ext>
              </a:extLst>
            </p:cNvPr>
            <p:cNvSpPr>
              <a:spLocks noChangeArrowheads="1"/>
            </p:cNvSpPr>
            <p:nvPr/>
          </p:nvSpPr>
          <p:spPr bwMode="auto">
            <a:xfrm>
              <a:off x="-3440" y="342567"/>
              <a:ext cx="70331" cy="6515383"/>
            </a:xfrm>
            <a:prstGeom prst="rect">
              <a:avLst/>
            </a:prstGeom>
            <a:solidFill>
              <a:srgbClr val="006600"/>
            </a:solidFill>
            <a:ln w="9525">
              <a:solidFill>
                <a:srgbClr val="006600"/>
              </a:solidFill>
              <a:miter lim="800000"/>
              <a:headEnd/>
              <a:tailEnd/>
            </a:ln>
            <a:effec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endParaRPr lang="en-US" altLang="en-US" sz="1800">
                <a:solidFill>
                  <a:srgbClr val="008000"/>
                </a:solidFill>
                <a:latin typeface="+mn-lt"/>
              </a:endParaRPr>
            </a:p>
          </p:txBody>
        </p:sp>
      </p:grpSp>
      <p:pic>
        <p:nvPicPr>
          <p:cNvPr id="2" name="Picture 1">
            <a:extLst>
              <a:ext uri="{FF2B5EF4-FFF2-40B4-BE49-F238E27FC236}">
                <a16:creationId xmlns:a16="http://schemas.microsoft.com/office/drawing/2014/main" id="{087BD235-9DF6-3272-1AB1-184C8999A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850" y="4576763"/>
            <a:ext cx="5454650"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Slide Number Placeholder 3">
            <a:extLst>
              <a:ext uri="{FF2B5EF4-FFF2-40B4-BE49-F238E27FC236}">
                <a16:creationId xmlns:a16="http://schemas.microsoft.com/office/drawing/2014/main" id="{168CCD69-3E8B-13FA-4256-BBB714E124A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D80886-0C6C-4115-A100-A64F08D376A8}" type="slidenum">
              <a:rPr lang="en-US" altLang="en-US">
                <a:solidFill>
                  <a:srgbClr val="898989"/>
                </a:solidFill>
                <a:latin typeface="Calibri" panose="020F0502020204030204" pitchFamily="34" charset="0"/>
              </a:rPr>
              <a:pPr/>
              <a:t>1</a:t>
            </a:fld>
            <a:endParaRPr lang="en-US" altLang="en-US">
              <a:solidFill>
                <a:srgbClr val="898989"/>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up)">
                                      <p:cBhvr>
                                        <p:cTn id="7" dur="500"/>
                                        <p:tgtEl>
                                          <p:spTgt spid="6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ipe(up)">
                                      <p:cBhvr>
                                        <p:cTn id="17" dur="500"/>
                                        <p:tgtEl>
                                          <p:spTgt spid="6148"/>
                                        </p:tgtEl>
                                      </p:cBhvr>
                                    </p:animEffect>
                                  </p:childTnLst>
                                </p:cTn>
                              </p:par>
                              <p:par>
                                <p:cTn id="18" presetID="22" presetClass="entr" presetSubtype="1" fill="hold" nodeType="withEffect">
                                  <p:stCondLst>
                                    <p:cond delay="0"/>
                                  </p:stCondLst>
                                  <p:childTnLst>
                                    <p:set>
                                      <p:cBhvr>
                                        <p:cTn id="19" dur="1" fill="hold">
                                          <p:stCondLst>
                                            <p:cond delay="0"/>
                                          </p:stCondLst>
                                        </p:cTn>
                                        <p:tgtEl>
                                          <p:spTgt spid="6147"/>
                                        </p:tgtEl>
                                        <p:attrNameLst>
                                          <p:attrName>style.visibility</p:attrName>
                                        </p:attrNameLst>
                                      </p:cBhvr>
                                      <p:to>
                                        <p:strVal val="visible"/>
                                      </p:to>
                                    </p:set>
                                    <p:animEffect transition="in" filter="wipe(up)">
                                      <p:cBhvr>
                                        <p:cTn id="20"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ADC7DD-4F2E-0A00-7DDC-423A0FB36889}"/>
              </a:ext>
            </a:extLst>
          </p:cNvPr>
          <p:cNvSpPr txBox="1">
            <a:spLocks noChangeArrowheads="1"/>
          </p:cNvSpPr>
          <p:nvPr/>
        </p:nvSpPr>
        <p:spPr bwMode="auto">
          <a:xfrm>
            <a:off x="528638" y="0"/>
            <a:ext cx="10825162" cy="131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nSpc>
                <a:spcPct val="150000"/>
              </a:lnSpc>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2:</a:t>
            </a:r>
            <a:r>
              <a:rPr lang="vi-VN" altLang="en-US" sz="2800" b="1" u="sng" dirty="0">
                <a:latin typeface="Calibri" panose="020F0502020204030204" pitchFamily="34" charset="0"/>
                <a:cs typeface="Calibri" panose="020F0502020204030204" pitchFamily="34" charset="0"/>
              </a:rPr>
              <a:t>  </a:t>
            </a:r>
            <a:r>
              <a:rPr lang="en-US" altLang="en-US" sz="2800" b="1" dirty="0">
                <a:latin typeface="Calibri" panose="020F0502020204030204" pitchFamily="34" charset="0"/>
                <a:cs typeface="Calibri" panose="020F0502020204030204" pitchFamily="34" charset="0"/>
              </a:rPr>
              <a:t>Khi </a:t>
            </a:r>
            <a:r>
              <a:rPr lang="en-US" altLang="en-US" sz="2800" b="1" dirty="0" err="1">
                <a:latin typeface="Calibri" panose="020F0502020204030204" pitchFamily="34" charset="0"/>
                <a:cs typeface="Calibri" panose="020F0502020204030204" pitchFamily="34" charset="0"/>
              </a:rPr>
              <a:t>tìm</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các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nguyên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tố</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một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học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sinh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đã</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đưa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ra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các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nhận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định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dưới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a:t>
            </a:r>
            <a:endParaRPr lang="en-US" altLang="en-US" sz="280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FC04BDA-74BB-0676-C9EE-A32592BD4810}"/>
              </a:ext>
            </a:extLst>
          </p:cNvPr>
          <p:cNvSpPr txBox="1">
            <a:spLocks noChangeArrowheads="1"/>
          </p:cNvSpPr>
          <p:nvPr/>
        </p:nvSpPr>
        <p:spPr bwMode="auto">
          <a:xfrm>
            <a:off x="2195512" y="1746250"/>
            <a:ext cx="83058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Nhóm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nguyên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tố</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chỉ</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C, H, O, N.</a:t>
            </a:r>
          </a:p>
          <a:p>
            <a:pPr>
              <a:spcBef>
                <a:spcPct val="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Nhóm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nguyên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tố</a:t>
            </a:r>
            <a:r>
              <a:rPr lang="en-US" altLang="en-US" sz="2800" b="1" dirty="0">
                <a:solidFill>
                  <a:schemeClr val="accent1"/>
                </a:solidFill>
                <a:latin typeface="Calibri" panose="020F0502020204030204" pitchFamily="34" charset="0"/>
                <a:cs typeface="Calibri" panose="020F0502020204030204" pitchFamily="34" charset="0"/>
              </a:rPr>
              <a:t> vi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chỉ</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it-IT" altLang="en-US" sz="2800" b="1" dirty="0">
                <a:solidFill>
                  <a:schemeClr val="accent1"/>
                </a:solidFill>
                <a:latin typeface="Calibri" panose="020F0502020204030204" pitchFamily="34" charset="0"/>
                <a:cs typeface="Calibri" panose="020F0502020204030204" pitchFamily="34" charset="0"/>
              </a:rPr>
              <a:t>Fe, Mn, B, Cl, Zn.</a:t>
            </a:r>
            <a:endParaRPr lang="en-US" altLang="en-US" sz="2800" b="1" dirty="0">
              <a:solidFill>
                <a:schemeClr val="accent1"/>
              </a:solidFill>
              <a:latin typeface="Calibri" panose="020F0502020204030204" pitchFamily="34" charset="0"/>
              <a:cs typeface="Calibri" panose="020F0502020204030204" pitchFamily="34" charset="0"/>
            </a:endParaRPr>
          </a:p>
          <a:p>
            <a:pPr>
              <a:spcBef>
                <a:spcPct val="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Nhóm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cần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hàm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nhiều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cần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phải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còn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nguyên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tố</a:t>
            </a:r>
            <a:r>
              <a:rPr lang="en-US" altLang="en-US" sz="2800" b="1" dirty="0">
                <a:solidFill>
                  <a:schemeClr val="accent1"/>
                </a:solidFill>
                <a:latin typeface="Calibri" panose="020F0502020204030204" pitchFamily="34" charset="0"/>
                <a:cs typeface="Calibri" panose="020F0502020204030204" pitchFamily="34" charset="0"/>
              </a:rPr>
              <a:t> vi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ít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cần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vẫn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tồn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tại</a:t>
            </a:r>
            <a:r>
              <a:rPr lang="en-US" altLang="en-US" sz="2800" b="1" dirty="0">
                <a:solidFill>
                  <a:schemeClr val="accent1"/>
                </a:solidFill>
                <a:latin typeface="Calibri" panose="020F0502020204030204" pitchFamily="34" charset="0"/>
                <a:cs typeface="Calibri" panose="020F0502020204030204" pitchFamily="34" charset="0"/>
              </a:rPr>
              <a:t>.</a:t>
            </a:r>
          </a:p>
          <a:p>
            <a:pPr>
              <a:spcBef>
                <a:spcPct val="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Nhóm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nguyên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tố</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tham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gia</a:t>
            </a:r>
            <a:r>
              <a:rPr lang="en-US" altLang="en-US" sz="2800" b="1" dirty="0">
                <a:solidFill>
                  <a:schemeClr val="accent1"/>
                </a:solidFill>
                <a:latin typeface="Calibri" panose="020F0502020204030204" pitchFamily="34" charset="0"/>
                <a:cs typeface="Calibri" panose="020F0502020204030204" pitchFamily="34" charset="0"/>
              </a:rPr>
              <a:t> </a:t>
            </a:r>
            <a:r>
              <a:rPr lang="en-SG" altLang="en-US" sz="2800" b="1" dirty="0">
                <a:solidFill>
                  <a:schemeClr val="accent1"/>
                </a:solidFill>
                <a:latin typeface="Calibri" panose="020F0502020204030204" pitchFamily="34" charset="0"/>
                <a:cs typeface="Calibri" panose="020F0502020204030204" pitchFamily="34" charset="0"/>
              </a:rPr>
              <a:t>c</a:t>
            </a:r>
            <a:r>
              <a:rPr lang="vi-VN" altLang="en-US" sz="2800" b="1" dirty="0">
                <a:solidFill>
                  <a:schemeClr val="accent1"/>
                </a:solidFill>
                <a:latin typeface="Calibri" panose="020F0502020204030204" pitchFamily="34" charset="0"/>
                <a:cs typeface="Calibri" panose="020F0502020204030204" pitchFamily="34" charset="0"/>
              </a:rPr>
              <a:t>ấu trúc các thành phần của tế bào</a:t>
            </a:r>
            <a:r>
              <a:rPr lang="en-SG" altLang="en-US" sz="2800" b="1" dirty="0">
                <a:solidFill>
                  <a:schemeClr val="accent1"/>
                </a:solidFill>
                <a:latin typeface="Calibri" panose="020F0502020204030204" pitchFamily="34" charset="0"/>
                <a:cs typeface="Calibri" panose="020F0502020204030204" pitchFamily="34" charset="0"/>
              </a:rPr>
              <a:t>.</a:t>
            </a:r>
            <a:endParaRPr lang="en-US" altLang="en-US" sz="2800" b="1" dirty="0">
              <a:solidFill>
                <a:schemeClr val="accent1"/>
              </a:solidFill>
              <a:latin typeface="Calibri" panose="020F0502020204030204" pitchFamily="34" charset="0"/>
              <a:cs typeface="Calibri" panose="020F0502020204030204" pitchFamily="34" charset="0"/>
            </a:endParaRPr>
          </a:p>
          <a:p>
            <a:pPr>
              <a:spcBef>
                <a:spcPct val="0"/>
              </a:spcBef>
              <a:spcAft>
                <a:spcPts val="600"/>
              </a:spcAft>
              <a:buClrTx/>
              <a:buSzTx/>
              <a:buFont typeface="Wingdings 3" panose="05040102010807070707" pitchFamily="18" charset="2"/>
              <a:buNone/>
            </a:pP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bao </a:t>
            </a:r>
            <a:r>
              <a:rPr lang="en-US" altLang="en-US" sz="2800" b="1" dirty="0" err="1">
                <a:solidFill>
                  <a:schemeClr val="accent1"/>
                </a:solidFill>
                <a:latin typeface="Calibri" panose="020F0502020204030204" pitchFamily="34" charset="0"/>
                <a:cs typeface="Calibri" panose="020F0502020204030204" pitchFamily="34" charset="0"/>
              </a:rPr>
              <a:t>nhiêu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định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đúng</a:t>
            </a:r>
            <a:r>
              <a:rPr lang="en-US" altLang="en-US" sz="2800" b="1" dirty="0">
                <a:solidFill>
                  <a:schemeClr val="accent1"/>
                </a:solidFill>
                <a:latin typeface="Calibri" panose="020F0502020204030204" pitchFamily="34" charset="0"/>
                <a:cs typeface="Calibri" panose="020F0502020204030204" pitchFamily="34" charset="0"/>
              </a:rPr>
              <a:t>?</a:t>
            </a:r>
          </a:p>
          <a:p>
            <a:pPr>
              <a:spcBef>
                <a:spcPct val="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B. 2.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C. 3.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D. 4.</a:t>
            </a:r>
          </a:p>
        </p:txBody>
      </p:sp>
      <p:sp>
        <p:nvSpPr>
          <p:cNvPr id="31750" name="Slide Number Placeholder 3">
            <a:extLst>
              <a:ext uri="{FF2B5EF4-FFF2-40B4-BE49-F238E27FC236}">
                <a16:creationId xmlns:a16="http://schemas.microsoft.com/office/drawing/2014/main" id="{4B3A7DE0-ACAF-84EF-F101-2E19FA22C8BC}"/>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4235F6-9F2A-41CD-8985-A71B310AEE9A}" type="slidenum">
              <a:rPr lang="en-US" altLang="en-US">
                <a:solidFill>
                  <a:srgbClr val="FFFFFF"/>
                </a:solidFill>
                <a:latin typeface="Calibri" panose="020F0502020204030204" pitchFamily="34" charset="0"/>
                <a:cs typeface="Calibri" panose="020F0502020204030204" pitchFamily="34" charset="0"/>
              </a:rPr>
              <a:pPr/>
              <a:t>10</a:t>
            </a:fld>
            <a:endParaRPr lang="en-US" altLang="en-US">
              <a:solidFill>
                <a:srgbClr val="FFFFFF"/>
              </a:solidFill>
              <a:latin typeface="Calibri" panose="020F0502020204030204" pitchFamily="34" charset="0"/>
              <a:cs typeface="Calibri" panose="020F0502020204030204" pitchFamily="34" charset="0"/>
            </a:endParaRPr>
          </a:p>
        </p:txBody>
      </p:sp>
      <p:sp>
        <p:nvSpPr>
          <p:cNvPr id="2" name="Hình Bầu dục 1">
            <a:extLst>
              <a:ext uri="{FF2B5EF4-FFF2-40B4-BE49-F238E27FC236}">
                <a16:creationId xmlns:a16="http://schemas.microsoft.com/office/drawing/2014/main" id="{CD66C68B-4DB1-58DF-10C8-2F359194800A}"/>
              </a:ext>
            </a:extLst>
          </p:cNvPr>
          <p:cNvSpPr/>
          <p:nvPr/>
        </p:nvSpPr>
        <p:spPr>
          <a:xfrm>
            <a:off x="2185180" y="5563892"/>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A2B185D-F443-72B1-661A-02A103DF042C}"/>
              </a:ext>
            </a:extLst>
          </p:cNvPr>
          <p:cNvSpPr/>
          <p:nvPr/>
        </p:nvSpPr>
        <p:spPr>
          <a:xfrm>
            <a:off x="1484731" y="1883295"/>
            <a:ext cx="9222537" cy="1754326"/>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II. Quá trình trao đổi nước và khoáng ở thực vật</a:t>
            </a:r>
          </a:p>
        </p:txBody>
      </p:sp>
    </p:spTree>
    <p:extLst>
      <p:ext uri="{BB962C8B-B14F-4D97-AF65-F5344CB8AC3E}">
        <p14:creationId xmlns:p14="http://schemas.microsoft.com/office/powerpoint/2010/main" val="2009152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A145C6-817C-31F7-35C7-24EF8CB5C344}"/>
              </a:ext>
            </a:extLst>
          </p:cNvPr>
          <p:cNvSpPr>
            <a:spLocks noGrp="1"/>
          </p:cNvSpPr>
          <p:nvPr>
            <p:ph type="title"/>
          </p:nvPr>
        </p:nvSpPr>
        <p:spPr>
          <a:xfrm>
            <a:off x="512736" y="-130821"/>
            <a:ext cx="10515600" cy="1325563"/>
          </a:xfrm>
        </p:spPr>
        <p:txBody>
          <a:bodyPr/>
          <a:lstStyle/>
          <a:p>
            <a:r>
              <a:rPr lang="vi-VN" b="1" u="sng" dirty="0">
                <a:solidFill>
                  <a:srgbClr val="FF0000"/>
                </a:solidFill>
              </a:rPr>
              <a:t>1. Sự hấp thụ nước và khoáng ở rễ</a:t>
            </a:r>
            <a:endParaRPr lang="en-US" b="1" u="sng" dirty="0">
              <a:solidFill>
                <a:srgbClr val="FF0000"/>
              </a:solidFill>
            </a:endParaRPr>
          </a:p>
        </p:txBody>
      </p:sp>
      <p:sp>
        <p:nvSpPr>
          <p:cNvPr id="3" name="Chỗ dành sẵn cho Nội dung 2">
            <a:extLst>
              <a:ext uri="{FF2B5EF4-FFF2-40B4-BE49-F238E27FC236}">
                <a16:creationId xmlns:a16="http://schemas.microsoft.com/office/drawing/2014/main" id="{223E4D69-1E34-56F2-D326-038092B080AF}"/>
              </a:ext>
            </a:extLst>
          </p:cNvPr>
          <p:cNvSpPr>
            <a:spLocks noGrp="1"/>
          </p:cNvSpPr>
          <p:nvPr>
            <p:ph idx="1"/>
          </p:nvPr>
        </p:nvSpPr>
        <p:spPr>
          <a:xfrm>
            <a:off x="1075842" y="4414986"/>
            <a:ext cx="5020158" cy="1753340"/>
          </a:xfrm>
        </p:spPr>
        <p:txBody>
          <a:bodyPr vert="horz" lIns="91440" tIns="45720" rIns="91440" bIns="45720" rtlCol="0">
            <a:normAutofit/>
          </a:bodyPr>
          <a:lstStyle/>
          <a:p>
            <a:pPr>
              <a:lnSpc>
                <a:spcPct val="150000"/>
              </a:lnSpc>
              <a:spcBef>
                <a:spcPts val="0"/>
              </a:spcBef>
            </a:pPr>
            <a:r>
              <a:rPr lang="vi-VN" sz="3600" dirty="0"/>
              <a:t>Nước hấp thụ theo cơ chế thẩm thấu</a:t>
            </a:r>
            <a:endParaRPr lang="en-US" sz="3600" dirty="0"/>
          </a:p>
        </p:txBody>
      </p:sp>
      <p:pic>
        <p:nvPicPr>
          <p:cNvPr id="5" name="Picture 2">
            <a:extLst>
              <a:ext uri="{FF2B5EF4-FFF2-40B4-BE49-F238E27FC236}">
                <a16:creationId xmlns:a16="http://schemas.microsoft.com/office/drawing/2014/main" id="{8A5B4907-62FB-784A-7D3D-3AE1F4AE4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063" y="887412"/>
            <a:ext cx="5410200"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ình ảnh 5">
            <a:extLst>
              <a:ext uri="{FF2B5EF4-FFF2-40B4-BE49-F238E27FC236}">
                <a16:creationId xmlns:a16="http://schemas.microsoft.com/office/drawing/2014/main" id="{788C76B0-AB91-D8E7-FB3D-49432476CAEA}"/>
              </a:ext>
            </a:extLst>
          </p:cNvPr>
          <p:cNvPicPr>
            <a:picLocks noChangeAspect="1"/>
          </p:cNvPicPr>
          <p:nvPr/>
        </p:nvPicPr>
        <p:blipFill>
          <a:blip r:embed="rId3"/>
          <a:stretch>
            <a:fillRect/>
          </a:stretch>
        </p:blipFill>
        <p:spPr>
          <a:xfrm>
            <a:off x="0" y="1177215"/>
            <a:ext cx="6703846" cy="3237771"/>
          </a:xfrm>
          <a:prstGeom prst="rect">
            <a:avLst/>
          </a:prstGeom>
        </p:spPr>
      </p:pic>
    </p:spTree>
    <p:extLst>
      <p:ext uri="{BB962C8B-B14F-4D97-AF65-F5344CB8AC3E}">
        <p14:creationId xmlns:p14="http://schemas.microsoft.com/office/powerpoint/2010/main" val="422294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A145C6-817C-31F7-35C7-24EF8CB5C344}"/>
              </a:ext>
            </a:extLst>
          </p:cNvPr>
          <p:cNvSpPr>
            <a:spLocks noGrp="1"/>
          </p:cNvSpPr>
          <p:nvPr>
            <p:ph type="title"/>
          </p:nvPr>
        </p:nvSpPr>
        <p:spPr>
          <a:xfrm>
            <a:off x="497238" y="64848"/>
            <a:ext cx="10515600" cy="1325563"/>
          </a:xfrm>
        </p:spPr>
        <p:txBody>
          <a:bodyPr/>
          <a:lstStyle/>
          <a:p>
            <a:r>
              <a:rPr lang="vi-VN" b="1" u="sng" dirty="0">
                <a:solidFill>
                  <a:srgbClr val="FF0000"/>
                </a:solidFill>
              </a:rPr>
              <a:t>1. Sự hấp thụ nước và khoáng ở rễ</a:t>
            </a:r>
            <a:endParaRPr lang="en-US" b="1" u="sng" dirty="0">
              <a:solidFill>
                <a:srgbClr val="FF0000"/>
              </a:solidFill>
            </a:endParaRPr>
          </a:p>
        </p:txBody>
      </p:sp>
      <p:sp>
        <p:nvSpPr>
          <p:cNvPr id="3" name="Chỗ dành sẵn cho Nội dung 2">
            <a:extLst>
              <a:ext uri="{FF2B5EF4-FFF2-40B4-BE49-F238E27FC236}">
                <a16:creationId xmlns:a16="http://schemas.microsoft.com/office/drawing/2014/main" id="{223E4D69-1E34-56F2-D326-038092B080AF}"/>
              </a:ext>
            </a:extLst>
          </p:cNvPr>
          <p:cNvSpPr>
            <a:spLocks noGrp="1"/>
          </p:cNvSpPr>
          <p:nvPr>
            <p:ph idx="1"/>
          </p:nvPr>
        </p:nvSpPr>
        <p:spPr>
          <a:xfrm>
            <a:off x="342256" y="1253330"/>
            <a:ext cx="5020158" cy="2915713"/>
          </a:xfrm>
        </p:spPr>
        <p:txBody>
          <a:bodyPr vert="horz" lIns="91440" tIns="45720" rIns="91440" bIns="45720" rtlCol="0">
            <a:noAutofit/>
          </a:bodyPr>
          <a:lstStyle/>
          <a:p>
            <a:pPr>
              <a:lnSpc>
                <a:spcPct val="150000"/>
              </a:lnSpc>
              <a:spcBef>
                <a:spcPts val="0"/>
              </a:spcBef>
            </a:pPr>
            <a:r>
              <a:rPr lang="vi-VN" sz="3600" dirty="0"/>
              <a:t>Khoáng được hấp thụ theo cơ chế thụ động và cơ chế chủ động</a:t>
            </a:r>
            <a:endParaRPr lang="en-US" sz="3600" dirty="0"/>
          </a:p>
        </p:txBody>
      </p:sp>
      <p:pic>
        <p:nvPicPr>
          <p:cNvPr id="4" name="Hình ảnh 3">
            <a:extLst>
              <a:ext uri="{FF2B5EF4-FFF2-40B4-BE49-F238E27FC236}">
                <a16:creationId xmlns:a16="http://schemas.microsoft.com/office/drawing/2014/main" id="{D6FDE8B3-B32D-37EB-4BA2-131C2F941160}"/>
              </a:ext>
            </a:extLst>
          </p:cNvPr>
          <p:cNvPicPr>
            <a:picLocks noChangeAspect="1"/>
          </p:cNvPicPr>
          <p:nvPr/>
        </p:nvPicPr>
        <p:blipFill>
          <a:blip r:embed="rId2"/>
          <a:stretch>
            <a:fillRect/>
          </a:stretch>
        </p:blipFill>
        <p:spPr>
          <a:xfrm>
            <a:off x="6405949" y="2041340"/>
            <a:ext cx="5145470" cy="3426249"/>
          </a:xfrm>
          <a:prstGeom prst="rect">
            <a:avLst/>
          </a:prstGeom>
        </p:spPr>
      </p:pic>
    </p:spTree>
    <p:extLst>
      <p:ext uri="{BB962C8B-B14F-4D97-AF65-F5344CB8AC3E}">
        <p14:creationId xmlns:p14="http://schemas.microsoft.com/office/powerpoint/2010/main" val="160234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C847AD6-8652-0740-FF64-4C5D11874774}"/>
              </a:ext>
            </a:extLst>
          </p:cNvPr>
          <p:cNvPicPr>
            <a:picLocks noChangeAspect="1"/>
          </p:cNvPicPr>
          <p:nvPr/>
        </p:nvPicPr>
        <p:blipFill rotWithShape="1">
          <a:blip r:embed="rId2"/>
          <a:srcRect r="38866"/>
          <a:stretch/>
        </p:blipFill>
        <p:spPr>
          <a:xfrm>
            <a:off x="481264" y="364331"/>
            <a:ext cx="4844715" cy="6129338"/>
          </a:xfrm>
          <a:prstGeom prst="rect">
            <a:avLst/>
          </a:prstGeom>
        </p:spPr>
      </p:pic>
      <p:sp>
        <p:nvSpPr>
          <p:cNvPr id="6" name="Hộp Văn bản 5">
            <a:extLst>
              <a:ext uri="{FF2B5EF4-FFF2-40B4-BE49-F238E27FC236}">
                <a16:creationId xmlns:a16="http://schemas.microsoft.com/office/drawing/2014/main" id="{4FE0D86B-CC4B-F84F-C707-6AFB484A64B7}"/>
              </a:ext>
            </a:extLst>
          </p:cNvPr>
          <p:cNvSpPr txBox="1"/>
          <p:nvPr/>
        </p:nvSpPr>
        <p:spPr>
          <a:xfrm>
            <a:off x="5981188" y="1731718"/>
            <a:ext cx="5472874" cy="2062103"/>
          </a:xfrm>
          <a:prstGeom prst="rect">
            <a:avLst/>
          </a:prstGeom>
          <a:noFill/>
        </p:spPr>
        <p:txBody>
          <a:bodyPr wrap="square">
            <a:spAutoFit/>
          </a:bodyPr>
          <a:lstStyle/>
          <a:p>
            <a:pPr algn="just"/>
            <a:r>
              <a:rPr lang="vi-VN" sz="3200" b="1" i="1" u="sng" dirty="0">
                <a:latin typeface="Calibri" panose="020F0502020204030204" pitchFamily="34" charset="0"/>
                <a:ea typeface="Calibri" panose="020F0502020204030204" pitchFamily="34" charset="0"/>
                <a:cs typeface="Calibri" panose="020F0502020204030204" pitchFamily="34" charset="0"/>
              </a:rPr>
              <a:t>Thụ động</a:t>
            </a:r>
            <a:r>
              <a:rPr lang="vi-VN" sz="3200" b="1" i="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Cơ chế khuếch tán từ nơi có nồng độ cao (đất) đến nơi có nồng độ thấp (TB lông hút).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311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C847AD6-8652-0740-FF64-4C5D11874774}"/>
              </a:ext>
            </a:extLst>
          </p:cNvPr>
          <p:cNvPicPr>
            <a:picLocks noChangeAspect="1"/>
          </p:cNvPicPr>
          <p:nvPr/>
        </p:nvPicPr>
        <p:blipFill rotWithShape="1">
          <a:blip r:embed="rId2"/>
          <a:srcRect l="62753"/>
          <a:stretch/>
        </p:blipFill>
        <p:spPr>
          <a:xfrm>
            <a:off x="561474" y="122664"/>
            <a:ext cx="3184510" cy="6612671"/>
          </a:xfrm>
          <a:prstGeom prst="rect">
            <a:avLst/>
          </a:prstGeom>
        </p:spPr>
      </p:pic>
      <p:sp>
        <p:nvSpPr>
          <p:cNvPr id="4" name="Hộp Văn bản 3">
            <a:extLst>
              <a:ext uri="{FF2B5EF4-FFF2-40B4-BE49-F238E27FC236}">
                <a16:creationId xmlns:a16="http://schemas.microsoft.com/office/drawing/2014/main" id="{C6060BED-0E9A-A538-9D6A-E0D9074A2432}"/>
              </a:ext>
            </a:extLst>
          </p:cNvPr>
          <p:cNvSpPr txBox="1"/>
          <p:nvPr/>
        </p:nvSpPr>
        <p:spPr>
          <a:xfrm>
            <a:off x="4411579" y="2227530"/>
            <a:ext cx="6962273" cy="1569660"/>
          </a:xfrm>
          <a:prstGeom prst="rect">
            <a:avLst/>
          </a:prstGeom>
          <a:noFill/>
        </p:spPr>
        <p:txBody>
          <a:bodyPr wrap="square">
            <a:spAutoFit/>
          </a:bodyPr>
          <a:lstStyle>
            <a:defPPr>
              <a:defRPr lang="en-US"/>
            </a:defPPr>
            <a:lvl1pPr algn="just">
              <a:defRPr sz="3200" b="1">
                <a:latin typeface="Calibri" panose="020F0502020204030204" pitchFamily="34" charset="0"/>
                <a:ea typeface="Calibri" panose="020F0502020204030204" pitchFamily="34" charset="0"/>
                <a:cs typeface="Calibri" panose="020F0502020204030204" pitchFamily="34" charset="0"/>
              </a:defRPr>
            </a:lvl1pPr>
          </a:lstStyle>
          <a:p>
            <a:r>
              <a:rPr lang="vi-VN" i="1" u="sng" dirty="0"/>
              <a:t>Chủ động: </a:t>
            </a:r>
            <a:r>
              <a:rPr lang="vi-VN" dirty="0"/>
              <a:t>Chất khoáng được vận chuyển từ đất vào rễ ngược chiều </a:t>
            </a:r>
            <a:r>
              <a:rPr lang="vi-VN" dirty="0" err="1"/>
              <a:t>gradient</a:t>
            </a:r>
            <a:r>
              <a:rPr lang="vi-VN" dirty="0"/>
              <a:t> nồng độ, tiêu tốn năng lượng.</a:t>
            </a:r>
            <a:endParaRPr lang="en-US" dirty="0"/>
          </a:p>
        </p:txBody>
      </p:sp>
    </p:spTree>
    <p:extLst>
      <p:ext uri="{BB962C8B-B14F-4D97-AF65-F5344CB8AC3E}">
        <p14:creationId xmlns:p14="http://schemas.microsoft.com/office/powerpoint/2010/main" val="278785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28C441-D1DC-64BC-106B-4F0D46FECCBE}"/>
              </a:ext>
            </a:extLst>
          </p:cNvPr>
          <p:cNvSpPr>
            <a:spLocks noGrp="1"/>
          </p:cNvSpPr>
          <p:nvPr>
            <p:ph type="title"/>
          </p:nvPr>
        </p:nvSpPr>
        <p:spPr>
          <a:xfrm>
            <a:off x="512736" y="42068"/>
            <a:ext cx="10227590" cy="1325563"/>
          </a:xfrm>
        </p:spPr>
        <p:txBody>
          <a:bodyPr/>
          <a:lstStyle/>
          <a:p>
            <a:r>
              <a:rPr lang="vi-VN" b="1" u="sng" dirty="0">
                <a:solidFill>
                  <a:srgbClr val="FF0000"/>
                </a:solidFill>
              </a:rPr>
              <a:t>2. Vận chuyển nước và khoáng từ đất vào mạch gỗ của rễ</a:t>
            </a:r>
            <a:endParaRPr lang="en-US" b="1" dirty="0"/>
          </a:p>
        </p:txBody>
      </p:sp>
      <p:sp>
        <p:nvSpPr>
          <p:cNvPr id="4" name="Chỗ dành sẵn cho Nội dung 2">
            <a:extLst>
              <a:ext uri="{FF2B5EF4-FFF2-40B4-BE49-F238E27FC236}">
                <a16:creationId xmlns:a16="http://schemas.microsoft.com/office/drawing/2014/main" id="{737FAF77-3105-5D55-028B-F118B055A418}"/>
              </a:ext>
            </a:extLst>
          </p:cNvPr>
          <p:cNvSpPr txBox="1">
            <a:spLocks/>
          </p:cNvSpPr>
          <p:nvPr/>
        </p:nvSpPr>
        <p:spPr>
          <a:xfrm>
            <a:off x="7230895" y="1027906"/>
            <a:ext cx="4774111" cy="5395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0"/>
              </a:spcBef>
            </a:pPr>
            <a:r>
              <a:rPr lang="vi-VN" sz="3600" b="1" i="1" dirty="0">
                <a:latin typeface="Calibri" panose="020F0502020204030204" pitchFamily="34" charset="0"/>
              </a:rPr>
              <a:t>Con đường tế bào chất: </a:t>
            </a:r>
            <a:r>
              <a:rPr lang="vi-VN" sz="3600" dirty="0">
                <a:latin typeface="Calibri" panose="020F0502020204030204" pitchFamily="34" charset="0"/>
              </a:rPr>
              <a:t>lông hút → tế bào sống → mạch gỗ.</a:t>
            </a:r>
          </a:p>
          <a:p>
            <a:pPr algn="just">
              <a:lnSpc>
                <a:spcPct val="150000"/>
              </a:lnSpc>
              <a:spcBef>
                <a:spcPts val="0"/>
              </a:spcBef>
            </a:pPr>
            <a:r>
              <a:rPr lang="vi-VN" sz="3600" b="1" i="1" dirty="0">
                <a:latin typeface="Calibri" panose="020F0502020204030204" pitchFamily="34" charset="0"/>
              </a:rPr>
              <a:t>Con đường gian bào: </a:t>
            </a:r>
            <a:r>
              <a:rPr lang="vi-VN" sz="3600" dirty="0">
                <a:latin typeface="Calibri" panose="020F0502020204030204" pitchFamily="34" charset="0"/>
              </a:rPr>
              <a:t>lông hút → khoảng gian bào → mạch gỗ.</a:t>
            </a:r>
            <a:endParaRPr lang="en-US" sz="3600" dirty="0">
              <a:latin typeface="Calibri" panose="020F0502020204030204" pitchFamily="34" charset="0"/>
            </a:endParaRPr>
          </a:p>
          <a:p>
            <a:pPr algn="just">
              <a:lnSpc>
                <a:spcPct val="150000"/>
              </a:lnSpc>
              <a:spcBef>
                <a:spcPts val="0"/>
              </a:spcBef>
            </a:pPr>
            <a:endParaRPr lang="en-US" sz="3600" dirty="0"/>
          </a:p>
        </p:txBody>
      </p:sp>
      <p:pic>
        <p:nvPicPr>
          <p:cNvPr id="5" name="Hình ảnh 4">
            <a:extLst>
              <a:ext uri="{FF2B5EF4-FFF2-40B4-BE49-F238E27FC236}">
                <a16:creationId xmlns:a16="http://schemas.microsoft.com/office/drawing/2014/main" id="{7ED54CB5-F00D-70A0-64F4-F79817FC15B0}"/>
              </a:ext>
            </a:extLst>
          </p:cNvPr>
          <p:cNvPicPr>
            <a:picLocks noChangeAspect="1"/>
          </p:cNvPicPr>
          <p:nvPr/>
        </p:nvPicPr>
        <p:blipFill>
          <a:blip r:embed="rId2"/>
          <a:stretch>
            <a:fillRect/>
          </a:stretch>
        </p:blipFill>
        <p:spPr>
          <a:xfrm>
            <a:off x="-13850" y="1643181"/>
            <a:ext cx="7227619" cy="4505086"/>
          </a:xfrm>
          <a:prstGeom prst="rect">
            <a:avLst/>
          </a:prstGeom>
        </p:spPr>
      </p:pic>
    </p:spTree>
    <p:extLst>
      <p:ext uri="{BB962C8B-B14F-4D97-AF65-F5344CB8AC3E}">
        <p14:creationId xmlns:p14="http://schemas.microsoft.com/office/powerpoint/2010/main" val="396036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18267D-6350-44DC-998D-CF0B8C98C699}"/>
              </a:ext>
            </a:extLst>
          </p:cNvPr>
          <p:cNvSpPr txBox="1">
            <a:spLocks/>
          </p:cNvSpPr>
          <p:nvPr/>
        </p:nvSpPr>
        <p:spPr>
          <a:xfrm>
            <a:off x="838200" y="16364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u="sng" dirty="0">
                <a:solidFill>
                  <a:srgbClr val="FF0000"/>
                </a:solidFill>
              </a:rPr>
              <a:t>Vận chuyển nước và khoáng trong cây</a:t>
            </a:r>
            <a:endParaRPr lang="en-US" b="1" dirty="0"/>
          </a:p>
        </p:txBody>
      </p:sp>
      <p:graphicFrame>
        <p:nvGraphicFramePr>
          <p:cNvPr id="3" name="Bảng 2">
            <a:extLst>
              <a:ext uri="{FF2B5EF4-FFF2-40B4-BE49-F238E27FC236}">
                <a16:creationId xmlns:a16="http://schemas.microsoft.com/office/drawing/2014/main" id="{62FD7FB8-14ED-609D-59EF-FAC1A163AF82}"/>
              </a:ext>
            </a:extLst>
          </p:cNvPr>
          <p:cNvGraphicFramePr>
            <a:graphicFrameLocks noGrp="1"/>
          </p:cNvGraphicFramePr>
          <p:nvPr>
            <p:extLst>
              <p:ext uri="{D42A27DB-BD31-4B8C-83A1-F6EECF244321}">
                <p14:modId xmlns:p14="http://schemas.microsoft.com/office/powerpoint/2010/main" val="3187414029"/>
              </p:ext>
            </p:extLst>
          </p:nvPr>
        </p:nvGraphicFramePr>
        <p:xfrm>
          <a:off x="972552" y="1171904"/>
          <a:ext cx="10246895" cy="5335322"/>
        </p:xfrm>
        <a:graphic>
          <a:graphicData uri="http://schemas.openxmlformats.org/drawingml/2006/table">
            <a:tbl>
              <a:tblPr firstRow="1" firstCol="1" bandRow="1"/>
              <a:tblGrid>
                <a:gridCol w="2514863">
                  <a:extLst>
                    <a:ext uri="{9D8B030D-6E8A-4147-A177-3AD203B41FA5}">
                      <a16:colId xmlns:a16="http://schemas.microsoft.com/office/drawing/2014/main" val="3955092462"/>
                    </a:ext>
                  </a:extLst>
                </a:gridCol>
                <a:gridCol w="3592661">
                  <a:extLst>
                    <a:ext uri="{9D8B030D-6E8A-4147-A177-3AD203B41FA5}">
                      <a16:colId xmlns:a16="http://schemas.microsoft.com/office/drawing/2014/main" val="4202664869"/>
                    </a:ext>
                  </a:extLst>
                </a:gridCol>
                <a:gridCol w="4139371">
                  <a:extLst>
                    <a:ext uri="{9D8B030D-6E8A-4147-A177-3AD203B41FA5}">
                      <a16:colId xmlns:a16="http://schemas.microsoft.com/office/drawing/2014/main" val="1552062403"/>
                    </a:ext>
                  </a:extLst>
                </a:gridCol>
              </a:tblGrid>
              <a:tr h="1079579">
                <a:tc>
                  <a:txBody>
                    <a:bodyPr/>
                    <a:lstStyle/>
                    <a:p>
                      <a:pPr algn="ctr">
                        <a:lnSpc>
                          <a:spcPct val="150000"/>
                        </a:lnSpc>
                        <a:spcAft>
                          <a:spcPts val="1000"/>
                        </a:spcAft>
                        <a:tabLst>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Tiêu chí phân biệt</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1000"/>
                        </a:spcAft>
                        <a:tabLst>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Mạch gỗ</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1000"/>
                        </a:spcAft>
                        <a:tabLst>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Mạch rây</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4663912"/>
                  </a:ext>
                </a:extLst>
              </a:tr>
              <a:tr h="864226">
                <a:tc>
                  <a:txBody>
                    <a:bodyPr/>
                    <a:lstStyle/>
                    <a:p>
                      <a:pPr algn="ctr">
                        <a:lnSpc>
                          <a:spcPct val="150000"/>
                        </a:lnSpc>
                        <a:spcAft>
                          <a:spcPts val="1000"/>
                        </a:spcAft>
                        <a:tabLst>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Cấu tạo</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180340" algn="l"/>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 </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180340" algn="l"/>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 </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1395501"/>
                  </a:ext>
                </a:extLst>
              </a:tr>
              <a:tr h="1192518">
                <a:tc>
                  <a:txBody>
                    <a:bodyPr/>
                    <a:lstStyle/>
                    <a:p>
                      <a:pPr algn="ctr">
                        <a:lnSpc>
                          <a:spcPct val="150000"/>
                        </a:lnSpc>
                        <a:spcAft>
                          <a:spcPts val="1000"/>
                        </a:spcAft>
                        <a:tabLst>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Thành phần dịch</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180340" algn="l"/>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1000"/>
                        </a:spcAft>
                        <a:tabLst>
                          <a:tab pos="180340" algn="l"/>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6681470" algn="l"/>
                        </a:tabLst>
                      </a:pPr>
                      <a:r>
                        <a:rPr lang="vi-VN" sz="2800" b="1" kern="100">
                          <a:effectLst/>
                          <a:latin typeface="Calibri" panose="020F0502020204030204" pitchFamily="34" charset="0"/>
                          <a:ea typeface="Calibri" panose="020F0502020204030204" pitchFamily="34" charset="0"/>
                          <a:cs typeface="Calibri" panose="020F0502020204030204" pitchFamily="34" charset="0"/>
                        </a:rPr>
                        <a:t> </a:t>
                      </a:r>
                      <a:endParaRPr lang="en-US" sz="2800" b="1" kern="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5196625"/>
                  </a:ext>
                </a:extLst>
              </a:tr>
              <a:tr h="1916110">
                <a:tc>
                  <a:txBody>
                    <a:bodyPr/>
                    <a:lstStyle/>
                    <a:p>
                      <a:pPr algn="ctr">
                        <a:lnSpc>
                          <a:spcPct val="150000"/>
                        </a:lnSpc>
                        <a:spcAft>
                          <a:spcPts val="1000"/>
                        </a:spcAft>
                        <a:tabLst>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Động lực</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180340" algn="l"/>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1000"/>
                        </a:spcAft>
                        <a:tabLst>
                          <a:tab pos="180340" algn="l"/>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1000"/>
                        </a:spcAft>
                        <a:tabLst>
                          <a:tab pos="6681470" algn="l"/>
                        </a:tabLst>
                      </a:pPr>
                      <a:r>
                        <a:rPr lang="vi-VN" sz="28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7763124"/>
                  </a:ext>
                </a:extLst>
              </a:tr>
            </a:tbl>
          </a:graphicData>
        </a:graphic>
      </p:graphicFrame>
    </p:spTree>
    <p:extLst>
      <p:ext uri="{BB962C8B-B14F-4D97-AF65-F5344CB8AC3E}">
        <p14:creationId xmlns:p14="http://schemas.microsoft.com/office/powerpoint/2010/main" val="3774241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6DC40F7-E653-A8B5-830B-28FA42007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771" y="0"/>
            <a:ext cx="9622457" cy="63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455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F94DB4-00E1-E834-B850-3299C2206A47}"/>
              </a:ext>
            </a:extLst>
          </p:cNvPr>
          <p:cNvSpPr>
            <a:spLocks noGrp="1"/>
          </p:cNvSpPr>
          <p:nvPr>
            <p:ph type="title"/>
          </p:nvPr>
        </p:nvSpPr>
        <p:spPr>
          <a:xfrm>
            <a:off x="965722" y="-208547"/>
            <a:ext cx="10515600" cy="1325563"/>
          </a:xfrm>
        </p:spPr>
        <p:txBody>
          <a:bodyPr/>
          <a:lstStyle/>
          <a:p>
            <a:r>
              <a:rPr lang="vi-VN" b="1" u="sng" dirty="0">
                <a:solidFill>
                  <a:srgbClr val="FF0000"/>
                </a:solidFill>
              </a:rPr>
              <a:t> Vận chuyển nước và khoáng trong cây</a:t>
            </a:r>
            <a:endParaRPr lang="en-US" b="1" dirty="0"/>
          </a:p>
        </p:txBody>
      </p:sp>
      <p:sp>
        <p:nvSpPr>
          <p:cNvPr id="3" name="Chỗ dành sẵn cho Nội dung 2">
            <a:extLst>
              <a:ext uri="{FF2B5EF4-FFF2-40B4-BE49-F238E27FC236}">
                <a16:creationId xmlns:a16="http://schemas.microsoft.com/office/drawing/2014/main" id="{D05B6410-E5DA-0102-DB13-8E0D3EE73112}"/>
              </a:ext>
            </a:extLst>
          </p:cNvPr>
          <p:cNvSpPr txBox="1">
            <a:spLocks/>
          </p:cNvSpPr>
          <p:nvPr/>
        </p:nvSpPr>
        <p:spPr>
          <a:xfrm>
            <a:off x="264765" y="784324"/>
            <a:ext cx="6621646" cy="64699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vi-VN" sz="3200" b="1" i="1" dirty="0">
                <a:latin typeface="Calibri" panose="020F0502020204030204" pitchFamily="34" charset="0"/>
              </a:rPr>
              <a:t>Cơ quan vận chuyển: </a:t>
            </a:r>
            <a:r>
              <a:rPr lang="vi-VN" sz="3200" dirty="0">
                <a:latin typeface="Calibri" panose="020F0502020204030204" pitchFamily="34" charset="0"/>
              </a:rPr>
              <a:t>mạch gỗ.</a:t>
            </a:r>
          </a:p>
          <a:p>
            <a:pPr>
              <a:lnSpc>
                <a:spcPct val="150000"/>
              </a:lnSpc>
              <a:spcBef>
                <a:spcPts val="0"/>
              </a:spcBef>
            </a:pPr>
            <a:r>
              <a:rPr lang="vi-VN" sz="3200" b="1" i="1" dirty="0">
                <a:latin typeface="Calibri" panose="020F0502020204030204" pitchFamily="34" charset="0"/>
              </a:rPr>
              <a:t>Cấu tạo: </a:t>
            </a:r>
            <a:r>
              <a:rPr lang="vi-VN" sz="3200" dirty="0">
                <a:latin typeface="Calibri" panose="020F0502020204030204" pitchFamily="34" charset="0"/>
              </a:rPr>
              <a:t>quản bào và mạch ống.</a:t>
            </a:r>
          </a:p>
          <a:p>
            <a:pPr>
              <a:lnSpc>
                <a:spcPct val="150000"/>
              </a:lnSpc>
              <a:spcBef>
                <a:spcPts val="0"/>
              </a:spcBef>
            </a:pPr>
            <a:r>
              <a:rPr lang="vi-VN" sz="3200" b="1" i="1" dirty="0">
                <a:latin typeface="Calibri" panose="020F0502020204030204" pitchFamily="34" charset="0"/>
              </a:rPr>
              <a:t>Thành phần</a:t>
            </a:r>
            <a:r>
              <a:rPr lang="vi-VN" sz="3200" dirty="0">
                <a:latin typeface="Calibri" panose="020F0502020204030204" pitchFamily="34" charset="0"/>
              </a:rPr>
              <a:t>: nước và </a:t>
            </a:r>
            <a:r>
              <a:rPr lang="vi-VN" sz="3200" dirty="0" err="1">
                <a:latin typeface="Calibri" panose="020F0502020204030204" pitchFamily="34" charset="0"/>
              </a:rPr>
              <a:t>ion</a:t>
            </a:r>
            <a:r>
              <a:rPr lang="vi-VN" sz="3200" dirty="0">
                <a:latin typeface="Calibri" panose="020F0502020204030204" pitchFamily="34" charset="0"/>
              </a:rPr>
              <a:t> khoáng</a:t>
            </a:r>
          </a:p>
          <a:p>
            <a:pPr>
              <a:lnSpc>
                <a:spcPct val="150000"/>
              </a:lnSpc>
              <a:spcBef>
                <a:spcPts val="0"/>
              </a:spcBef>
            </a:pPr>
            <a:r>
              <a:rPr lang="vi-VN" sz="3200" b="1" i="1" dirty="0">
                <a:latin typeface="Calibri" panose="020F0502020204030204" pitchFamily="34" charset="0"/>
              </a:rPr>
              <a:t>Động lực:  </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 Lực đẩy của rễ</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Lực kéo của lá</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 Lực liên kết giữa các phân tử nước với nhau và với thành mạch gỗ.</a:t>
            </a:r>
          </a:p>
        </p:txBody>
      </p:sp>
      <p:pic>
        <p:nvPicPr>
          <p:cNvPr id="4" name="Hình ảnh 3">
            <a:extLst>
              <a:ext uri="{FF2B5EF4-FFF2-40B4-BE49-F238E27FC236}">
                <a16:creationId xmlns:a16="http://schemas.microsoft.com/office/drawing/2014/main" id="{217A425C-8E0B-B4D8-A8C0-6290C3F78F14}"/>
              </a:ext>
            </a:extLst>
          </p:cNvPr>
          <p:cNvPicPr>
            <a:picLocks noChangeAspect="1"/>
          </p:cNvPicPr>
          <p:nvPr/>
        </p:nvPicPr>
        <p:blipFill rotWithShape="1">
          <a:blip r:embed="rId2"/>
          <a:srcRect l="49060"/>
          <a:stretch/>
        </p:blipFill>
        <p:spPr>
          <a:xfrm>
            <a:off x="6886411" y="1489210"/>
            <a:ext cx="5512246" cy="5060197"/>
          </a:xfrm>
          <a:prstGeom prst="rect">
            <a:avLst/>
          </a:prstGeom>
        </p:spPr>
      </p:pic>
    </p:spTree>
    <p:extLst>
      <p:ext uri="{BB962C8B-B14F-4D97-AF65-F5344CB8AC3E}">
        <p14:creationId xmlns:p14="http://schemas.microsoft.com/office/powerpoint/2010/main" val="16163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9F523D90-3C37-D927-C482-4B3D0FEBFEAE}"/>
              </a:ext>
            </a:extLst>
          </p:cNvPr>
          <p:cNvSpPr/>
          <p:nvPr/>
        </p:nvSpPr>
        <p:spPr>
          <a:xfrm>
            <a:off x="526942" y="1154033"/>
            <a:ext cx="10464343" cy="3139321"/>
          </a:xfrm>
          <a:prstGeom prst="rect">
            <a:avLst/>
          </a:prstGeom>
          <a:noFill/>
        </p:spPr>
        <p:txBody>
          <a:bodyPr wrap="square" lIns="91440" tIns="45720" rIns="91440" bIns="45720">
            <a:spAutoFit/>
          </a:bodyPr>
          <a:lstStyle/>
          <a:p>
            <a:pPr algn="ctr"/>
            <a:r>
              <a:rPr lang="vi-VN"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BÀI 2: </a:t>
            </a:r>
          </a:p>
          <a:p>
            <a:pPr algn="ctr"/>
            <a:r>
              <a:rPr lang="vi-VN" sz="6600" b="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TRAO ĐỔI NƯỚC VÀ KHOÁNG </a:t>
            </a:r>
          </a:p>
          <a:p>
            <a:pPr algn="ctr"/>
            <a:r>
              <a:rPr lang="vi-VN" sz="6600" b="0"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rPr>
              <a:t>Ở THỰC VẬT</a:t>
            </a:r>
          </a:p>
        </p:txBody>
      </p:sp>
    </p:spTree>
    <p:extLst>
      <p:ext uri="{BB962C8B-B14F-4D97-AF65-F5344CB8AC3E}">
        <p14:creationId xmlns:p14="http://schemas.microsoft.com/office/powerpoint/2010/main" val="1451196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8243D85-B979-1CA1-C0A7-86C51E51DE14}"/>
              </a:ext>
            </a:extLst>
          </p:cNvPr>
          <p:cNvPicPr>
            <a:picLocks noChangeAspect="1"/>
          </p:cNvPicPr>
          <p:nvPr/>
        </p:nvPicPr>
        <p:blipFill>
          <a:blip r:embed="rId2"/>
          <a:stretch>
            <a:fillRect/>
          </a:stretch>
        </p:blipFill>
        <p:spPr>
          <a:xfrm>
            <a:off x="6013216" y="1459831"/>
            <a:ext cx="5914020" cy="4613845"/>
          </a:xfrm>
          <a:prstGeom prst="rect">
            <a:avLst/>
          </a:prstGeom>
        </p:spPr>
      </p:pic>
      <p:sp>
        <p:nvSpPr>
          <p:cNvPr id="2" name="Tiêu đề 1">
            <a:extLst>
              <a:ext uri="{FF2B5EF4-FFF2-40B4-BE49-F238E27FC236}">
                <a16:creationId xmlns:a16="http://schemas.microsoft.com/office/drawing/2014/main" id="{ACF94DB4-00E1-E834-B850-3299C2206A47}"/>
              </a:ext>
            </a:extLst>
          </p:cNvPr>
          <p:cNvSpPr>
            <a:spLocks noGrp="1"/>
          </p:cNvSpPr>
          <p:nvPr>
            <p:ph type="title"/>
          </p:nvPr>
        </p:nvSpPr>
        <p:spPr>
          <a:xfrm>
            <a:off x="965722" y="-208547"/>
            <a:ext cx="10515600" cy="1325563"/>
          </a:xfrm>
        </p:spPr>
        <p:txBody>
          <a:bodyPr/>
          <a:lstStyle/>
          <a:p>
            <a:r>
              <a:rPr lang="vi-VN" b="1" u="sng" dirty="0">
                <a:solidFill>
                  <a:srgbClr val="FF0000"/>
                </a:solidFill>
              </a:rPr>
              <a:t> Vận chuyển nước và khoáng trong cây</a:t>
            </a:r>
            <a:endParaRPr lang="en-US" b="1" dirty="0"/>
          </a:p>
        </p:txBody>
      </p:sp>
      <p:sp>
        <p:nvSpPr>
          <p:cNvPr id="3" name="Chỗ dành sẵn cho Nội dung 2">
            <a:extLst>
              <a:ext uri="{FF2B5EF4-FFF2-40B4-BE49-F238E27FC236}">
                <a16:creationId xmlns:a16="http://schemas.microsoft.com/office/drawing/2014/main" id="{D05B6410-E5DA-0102-DB13-8E0D3EE73112}"/>
              </a:ext>
            </a:extLst>
          </p:cNvPr>
          <p:cNvSpPr txBox="1">
            <a:spLocks/>
          </p:cNvSpPr>
          <p:nvPr/>
        </p:nvSpPr>
        <p:spPr>
          <a:xfrm>
            <a:off x="264764" y="784324"/>
            <a:ext cx="6408751" cy="64699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vi-VN" sz="3200" b="1" i="1" dirty="0">
                <a:latin typeface="Calibri" panose="020F0502020204030204" pitchFamily="34" charset="0"/>
              </a:rPr>
              <a:t>Cơ quan vận chuyển: </a:t>
            </a:r>
            <a:r>
              <a:rPr lang="vi-VN" sz="3200" dirty="0">
                <a:latin typeface="Calibri" panose="020F0502020204030204" pitchFamily="34" charset="0"/>
              </a:rPr>
              <a:t>mạch rây.</a:t>
            </a:r>
          </a:p>
          <a:p>
            <a:pPr>
              <a:lnSpc>
                <a:spcPct val="150000"/>
              </a:lnSpc>
              <a:spcBef>
                <a:spcPts val="0"/>
              </a:spcBef>
            </a:pPr>
            <a:r>
              <a:rPr lang="vi-VN" sz="3200" b="1" i="1" dirty="0">
                <a:latin typeface="Calibri" panose="020F0502020204030204" pitchFamily="34" charset="0"/>
              </a:rPr>
              <a:t>Cấu tạo: </a:t>
            </a:r>
            <a:r>
              <a:rPr lang="vi-VN" sz="3200" dirty="0">
                <a:latin typeface="Calibri" panose="020F0502020204030204" pitchFamily="34" charset="0"/>
              </a:rPr>
              <a:t>ống rây và tế bào kèm.</a:t>
            </a:r>
          </a:p>
          <a:p>
            <a:pPr>
              <a:lnSpc>
                <a:spcPct val="150000"/>
              </a:lnSpc>
              <a:spcBef>
                <a:spcPts val="0"/>
              </a:spcBef>
            </a:pPr>
            <a:r>
              <a:rPr lang="vi-VN" sz="3200" b="1" i="1" dirty="0">
                <a:latin typeface="Calibri" panose="020F0502020204030204" pitchFamily="34" charset="0"/>
              </a:rPr>
              <a:t>Thành phần</a:t>
            </a:r>
            <a:r>
              <a:rPr lang="vi-VN" sz="3200" dirty="0">
                <a:latin typeface="Calibri" panose="020F0502020204030204" pitchFamily="34" charset="0"/>
              </a:rPr>
              <a:t>: nước và </a:t>
            </a:r>
            <a:r>
              <a:rPr lang="vi-VN" sz="3200" dirty="0" err="1">
                <a:latin typeface="Calibri" panose="020F0502020204030204" pitchFamily="34" charset="0"/>
              </a:rPr>
              <a:t>ion</a:t>
            </a:r>
            <a:r>
              <a:rPr lang="vi-VN" sz="3200" dirty="0">
                <a:latin typeface="Calibri" panose="020F0502020204030204" pitchFamily="34" charset="0"/>
              </a:rPr>
              <a:t> khoáng</a:t>
            </a:r>
          </a:p>
          <a:p>
            <a:pPr>
              <a:lnSpc>
                <a:spcPct val="150000"/>
              </a:lnSpc>
              <a:spcBef>
                <a:spcPts val="0"/>
              </a:spcBef>
            </a:pPr>
            <a:r>
              <a:rPr lang="vi-VN" sz="3200" b="1" i="1" dirty="0">
                <a:latin typeface="Calibri" panose="020F0502020204030204" pitchFamily="34" charset="0"/>
              </a:rPr>
              <a:t>Động lực:  </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 Lực đẩy của rễ</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Lực kéo của lá</a:t>
            </a:r>
          </a:p>
          <a:p>
            <a:pPr>
              <a:lnSpc>
                <a:spcPct val="150000"/>
              </a:lnSpc>
              <a:spcBef>
                <a:spcPts val="0"/>
              </a:spcBef>
              <a:buFont typeface="Wingdings" panose="05000000000000000000" pitchFamily="2" charset="2"/>
              <a:buChar char="ü"/>
            </a:pPr>
            <a:r>
              <a:rPr lang="vi-VN" sz="3200" dirty="0">
                <a:latin typeface="Calibri" panose="020F0502020204030204" pitchFamily="34" charset="0"/>
              </a:rPr>
              <a:t> Lực liên kết giữa các phân tử nước với nhau và với thành mạch gỗ.</a:t>
            </a:r>
          </a:p>
        </p:txBody>
      </p:sp>
    </p:spTree>
    <p:extLst>
      <p:ext uri="{BB962C8B-B14F-4D97-AF65-F5344CB8AC3E}">
        <p14:creationId xmlns:p14="http://schemas.microsoft.com/office/powerpoint/2010/main" val="32928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40F81B-7860-5A41-2E97-D99993B0E4D6}"/>
              </a:ext>
            </a:extLst>
          </p:cNvPr>
          <p:cNvSpPr txBox="1">
            <a:spLocks noChangeArrowheads="1"/>
          </p:cNvSpPr>
          <p:nvPr/>
        </p:nvSpPr>
        <p:spPr bwMode="auto">
          <a:xfrm>
            <a:off x="863600" y="176213"/>
            <a:ext cx="95059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1:</a:t>
            </a:r>
          </a:p>
          <a:p>
            <a:pPr>
              <a:spcBef>
                <a:spcPct val="0"/>
              </a:spcBef>
              <a:buClrTx/>
              <a:buSzTx/>
              <a:buFontTx/>
              <a:buNone/>
            </a:pP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chế</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hấp</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thụ</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ion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ở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a:t>
            </a:r>
          </a:p>
          <a:p>
            <a:pPr>
              <a:spcBef>
                <a:spcPct val="0"/>
              </a:spcBef>
              <a:buClrTx/>
              <a:buSzTx/>
              <a:buFontTx/>
              <a:buNone/>
            </a:pPr>
            <a:endParaRPr lang="en-US" altLang="en-US" sz="280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26FEE0F-7B7A-4B89-0638-369553A7ECB9}"/>
              </a:ext>
            </a:extLst>
          </p:cNvPr>
          <p:cNvSpPr txBox="1">
            <a:spLocks noChangeArrowheads="1"/>
          </p:cNvSpPr>
          <p:nvPr/>
        </p:nvSpPr>
        <p:spPr bwMode="auto">
          <a:xfrm>
            <a:off x="850900" y="1458913"/>
            <a:ext cx="11201400"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thẩm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thấu</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hòa</a:t>
            </a:r>
            <a:r>
              <a:rPr lang="en-US" altLang="en-US" sz="2800" b="1" dirty="0">
                <a:solidFill>
                  <a:schemeClr val="accent1"/>
                </a:solidFill>
                <a:latin typeface="Calibri" panose="020F0502020204030204" pitchFamily="34" charset="0"/>
                <a:cs typeface="Calibri" panose="020F0502020204030204" pitchFamily="34" charset="0"/>
              </a:rPr>
              <a:t> tan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khuếch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tán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nơi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cao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nơi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chủ</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chiều</a:t>
            </a:r>
            <a:r>
              <a:rPr lang="en-US" altLang="en-US" sz="2800" b="1" dirty="0">
                <a:solidFill>
                  <a:schemeClr val="accent1"/>
                </a:solidFill>
                <a:latin typeface="Calibri" panose="020F0502020204030204" pitchFamily="34" charset="0"/>
                <a:cs typeface="Calibri" panose="020F0502020204030204" pitchFamily="34" charset="0"/>
              </a:rPr>
              <a:t> gradient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nhờ</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mang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hoạt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bằng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năng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bị</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biểu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bì</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tan </a:t>
            </a:r>
            <a:r>
              <a:rPr lang="en-US" altLang="en-US" sz="2800" b="1" dirty="0" err="1">
                <a:solidFill>
                  <a:schemeClr val="accent1"/>
                </a:solidFill>
                <a:latin typeface="Calibri" panose="020F0502020204030204" pitchFamily="34" charset="0"/>
                <a:cs typeface="Calibri" panose="020F0502020204030204" pitchFamily="34" charset="0"/>
              </a:rPr>
              <a:t>cao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hơn</a:t>
            </a:r>
            <a:r>
              <a:rPr lang="en-US" altLang="en-US" sz="2800" b="1" dirty="0">
                <a:solidFill>
                  <a:schemeClr val="accent1"/>
                </a:solidFill>
                <a:latin typeface="Calibri" panose="020F0502020204030204" pitchFamily="34" charset="0"/>
                <a:cs typeface="Calibri" panose="020F0502020204030204" pitchFamily="34" charset="0"/>
              </a:rPr>
              <a:t> so </a:t>
            </a:r>
            <a:r>
              <a:rPr lang="en-US" altLang="en-US" sz="2800" b="1" dirty="0" err="1">
                <a:solidFill>
                  <a:schemeClr val="accent1"/>
                </a:solidFill>
                <a:latin typeface="Calibri" panose="020F0502020204030204" pitchFamily="34" charset="0"/>
                <a:cs typeface="Calibri" panose="020F0502020204030204" pitchFamily="34" charset="0"/>
              </a:rPr>
              <a:t>với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ưu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trương</a:t>
            </a:r>
            <a:r>
              <a:rPr lang="en-US" altLang="en-US" sz="2800" b="1" dirty="0">
                <a:solidFill>
                  <a:schemeClr val="accent1"/>
                </a:solidFill>
                <a:latin typeface="Calibri" panose="020F0502020204030204" pitchFamily="34" charset="0"/>
                <a:cs typeface="Calibri" panose="020F0502020204030204" pitchFamily="34" charset="0"/>
              </a:rPr>
              <a:t> so </a:t>
            </a:r>
            <a:r>
              <a:rPr lang="en-US" altLang="en-US" sz="2800" b="1" dirty="0" err="1">
                <a:solidFill>
                  <a:schemeClr val="accent1"/>
                </a:solidFill>
                <a:latin typeface="Calibri" panose="020F0502020204030204" pitchFamily="34" charset="0"/>
                <a:cs typeface="Calibri" panose="020F0502020204030204" pitchFamily="34" charset="0"/>
              </a:rPr>
              <a:t>với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sẽ</a:t>
            </a:r>
            <a:r>
              <a:rPr lang="en-US" altLang="en-US" sz="2800" b="1" dirty="0">
                <a:solidFill>
                  <a:schemeClr val="accent1"/>
                </a:solidFill>
                <a:latin typeface="Calibri" panose="020F0502020204030204" pitchFamily="34" charset="0"/>
                <a:cs typeface="Calibri" panose="020F0502020204030204" pitchFamily="34" charset="0"/>
              </a:rPr>
              <a:t> di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44039" name="Slide Number Placeholder 6">
            <a:extLst>
              <a:ext uri="{FF2B5EF4-FFF2-40B4-BE49-F238E27FC236}">
                <a16:creationId xmlns:a16="http://schemas.microsoft.com/office/drawing/2014/main" id="{658E16F5-4C8B-230C-7EA6-4A0518AE3192}"/>
              </a:ext>
            </a:extLst>
          </p:cNvPr>
          <p:cNvSpPr>
            <a:spLocks noGrp="1"/>
          </p:cNvSpPr>
          <p:nvPr>
            <p:ph type="sldNum" sz="quarter" idx="12"/>
          </p:nvPr>
        </p:nvSpPr>
        <p:spPr>
          <a:xfrm>
            <a:off x="10213975" y="295275"/>
            <a:ext cx="1130300" cy="768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6D7F56-4C1F-4B05-BA1E-D3AC6429C998}" type="slidenum">
              <a:rPr lang="en-US" altLang="en-US">
                <a:solidFill>
                  <a:srgbClr val="FFFFFF"/>
                </a:solidFill>
                <a:latin typeface="Calibri" panose="020F0502020204030204" pitchFamily="34" charset="0"/>
                <a:cs typeface="Calibri" panose="020F0502020204030204" pitchFamily="34" charset="0"/>
              </a:rPr>
              <a:pPr/>
              <a:t>21</a:t>
            </a:fld>
            <a:endParaRPr lang="en-US" altLang="en-US">
              <a:solidFill>
                <a:srgbClr val="FFFFFF"/>
              </a:solidFill>
              <a:latin typeface="Calibri" panose="020F0502020204030204" pitchFamily="34" charset="0"/>
              <a:cs typeface="Calibri" panose="020F0502020204030204" pitchFamily="34" charset="0"/>
            </a:endParaRPr>
          </a:p>
        </p:txBody>
      </p:sp>
      <p:sp>
        <p:nvSpPr>
          <p:cNvPr id="2" name="Hình Bầu dục 1">
            <a:extLst>
              <a:ext uri="{FF2B5EF4-FFF2-40B4-BE49-F238E27FC236}">
                <a16:creationId xmlns:a16="http://schemas.microsoft.com/office/drawing/2014/main" id="{AAF94B57-549A-DA40-E262-832C681B9877}"/>
              </a:ext>
            </a:extLst>
          </p:cNvPr>
          <p:cNvSpPr/>
          <p:nvPr/>
        </p:nvSpPr>
        <p:spPr>
          <a:xfrm>
            <a:off x="2603715" y="6319542"/>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a:extLst>
              <a:ext uri="{FF2B5EF4-FFF2-40B4-BE49-F238E27FC236}">
                <a16:creationId xmlns:a16="http://schemas.microsoft.com/office/drawing/2014/main" id="{E4CD470C-7CAA-9A66-C1F7-8016CD76D224}"/>
              </a:ext>
            </a:extLst>
          </p:cNvPr>
          <p:cNvSpPr>
            <a:spLocks noGrp="1"/>
          </p:cNvSpPr>
          <p:nvPr>
            <p:ph type="sldNum" sz="quarter" idx="12"/>
          </p:nvPr>
        </p:nvSpPr>
        <p:spPr>
          <a:xfrm>
            <a:off x="10160000" y="5976938"/>
            <a:ext cx="1060450"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DD871D-FD16-4B1F-B238-F0EADA207CD5}" type="slidenum">
              <a:rPr lang="en-US" altLang="en-US">
                <a:solidFill>
                  <a:srgbClr val="FFFFFF"/>
                </a:solidFill>
                <a:latin typeface="Calibri" panose="020F0502020204030204" pitchFamily="34" charset="0"/>
                <a:cs typeface="Calibri" panose="020F0502020204030204" pitchFamily="34" charset="0"/>
              </a:rPr>
              <a:pPr/>
              <a:t>22</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70AD588-3098-CEA8-7964-E3A8CA1CE620}"/>
              </a:ext>
            </a:extLst>
          </p:cNvPr>
          <p:cNvSpPr txBox="1">
            <a:spLocks noChangeArrowheads="1"/>
          </p:cNvSpPr>
          <p:nvPr/>
        </p:nvSpPr>
        <p:spPr bwMode="auto">
          <a:xfrm>
            <a:off x="838200" y="122238"/>
            <a:ext cx="98933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3:</a:t>
            </a:r>
          </a:p>
          <a:p>
            <a:pPr algn="just">
              <a:spcBef>
                <a:spcPts val="600"/>
              </a:spcBef>
              <a:spcAft>
                <a:spcPts val="600"/>
              </a:spcAft>
              <a:buClrTx/>
              <a:buSzTx/>
              <a:buFont typeface="Wingdings 3" panose="05040102010807070707" pitchFamily="18" charset="2"/>
              <a:buNone/>
            </a:pPr>
            <a:r>
              <a:rPr lang="en-US" altLang="en-US" sz="2800" b="1" dirty="0">
                <a:latin typeface="Calibri" panose="020F0502020204030204" pitchFamily="34" charset="0"/>
                <a:cs typeface="Calibri" panose="020F0502020204030204" pitchFamily="34" charset="0"/>
              </a:rPr>
              <a:t>Khi </a:t>
            </a:r>
            <a:r>
              <a:rPr lang="en-US" altLang="en-US" sz="2800" b="1" dirty="0" err="1">
                <a:latin typeface="Calibri" panose="020F0502020204030204" pitchFamily="34" charset="0"/>
                <a:cs typeface="Calibri" panose="020F0502020204030204" pitchFamily="34" charset="0"/>
              </a:rPr>
              <a:t>nói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đến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quá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trình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trao</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đổi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ở </a:t>
            </a:r>
            <a:r>
              <a:rPr lang="en-US" altLang="en-US" sz="2800" b="1" dirty="0" err="1">
                <a:latin typeface="Calibri" panose="020F0502020204030204" pitchFamily="34" charset="0"/>
                <a:cs typeface="Calibri" panose="020F0502020204030204" pitchFamily="34" charset="0"/>
              </a:rPr>
              <a:t>nhóm</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trên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cạn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con </a:t>
            </a:r>
            <a:r>
              <a:rPr lang="en-US" altLang="en-US" sz="2800" b="1" dirty="0" err="1">
                <a:latin typeface="Calibri" panose="020F0502020204030204" pitchFamily="34" charset="0"/>
                <a:cs typeface="Calibri" panose="020F0502020204030204" pitchFamily="34" charset="0"/>
              </a:rPr>
              <a:t>đường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vai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trò</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của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sự</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hấp</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thụ</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a:t>
            </a:r>
          </a:p>
          <a:p>
            <a:pPr algn="just">
              <a:spcBef>
                <a:spcPct val="0"/>
              </a:spcBef>
              <a:buClrTx/>
              <a:buSzTx/>
              <a:buFontTx/>
              <a:buNone/>
            </a:pPr>
            <a:endParaRPr lang="en-US" altLang="en-US" sz="280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C3BA8B4-E062-106F-D293-97394D52A15A}"/>
              </a:ext>
            </a:extLst>
          </p:cNvPr>
          <p:cNvSpPr txBox="1">
            <a:spLocks noChangeArrowheads="1"/>
          </p:cNvSpPr>
          <p:nvPr/>
        </p:nvSpPr>
        <p:spPr bwMode="auto">
          <a:xfrm>
            <a:off x="1198563" y="2130425"/>
            <a:ext cx="97948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quan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hiện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mạch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gỗ</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hai</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gian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cung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dinh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dưỡng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thiết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yếu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cây</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Quá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trình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hai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chủ</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endParaRPr lang="en-US" altLang="en-US" sz="2800" b="1" dirty="0">
              <a:solidFill>
                <a:schemeClr val="accent1"/>
              </a:solidFill>
              <a:latin typeface="Calibri" panose="020F0502020204030204" pitchFamily="34" charset="0"/>
              <a:cs typeface="Calibri" panose="020F0502020204030204" pitchFamily="34" charset="0"/>
            </a:endParaRP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354F3860-25A3-25F2-6478-3D6FCF4B15C8}"/>
              </a:ext>
            </a:extLst>
          </p:cNvPr>
          <p:cNvSpPr/>
          <p:nvPr/>
        </p:nvSpPr>
        <p:spPr>
          <a:xfrm>
            <a:off x="6602278" y="5707709"/>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14EE78-46E4-FB54-1BFB-F3BB0991C219}"/>
              </a:ext>
            </a:extLst>
          </p:cNvPr>
          <p:cNvSpPr txBox="1">
            <a:spLocks/>
          </p:cNvSpPr>
          <p:nvPr/>
        </p:nvSpPr>
        <p:spPr>
          <a:xfrm>
            <a:off x="573977" y="-227202"/>
            <a:ext cx="94991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solidFill>
                  <a:schemeClr val="accent1"/>
                </a:solidFill>
              </a:rPr>
              <a:t>Vai trò của thoát hơi nước ở thực vật</a:t>
            </a:r>
            <a:endParaRPr lang="en-US" b="1" dirty="0">
              <a:solidFill>
                <a:schemeClr val="accent1"/>
              </a:solidFill>
            </a:endParaRPr>
          </a:p>
        </p:txBody>
      </p:sp>
      <p:sp>
        <p:nvSpPr>
          <p:cNvPr id="4" name="Chỗ dành sẵn cho Nội dung 2">
            <a:extLst>
              <a:ext uri="{FF2B5EF4-FFF2-40B4-BE49-F238E27FC236}">
                <a16:creationId xmlns:a16="http://schemas.microsoft.com/office/drawing/2014/main" id="{DE420412-57C5-69EA-C5F9-A99B06F0F2C7}"/>
              </a:ext>
            </a:extLst>
          </p:cNvPr>
          <p:cNvSpPr txBox="1">
            <a:spLocks/>
          </p:cNvSpPr>
          <p:nvPr/>
        </p:nvSpPr>
        <p:spPr>
          <a:xfrm>
            <a:off x="573977" y="712922"/>
            <a:ext cx="7345657" cy="56974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vi-VN" dirty="0"/>
              <a:t> </a:t>
            </a:r>
            <a:r>
              <a:rPr lang="vi-VN" sz="3600" dirty="0"/>
              <a:t>Tạo lực hút kéo nước và các chất </a:t>
            </a:r>
            <a:r>
              <a:rPr lang="vi-VN" sz="3600" dirty="0" err="1"/>
              <a:t>hoà</a:t>
            </a:r>
            <a:r>
              <a:rPr lang="vi-VN" sz="3600" dirty="0"/>
              <a:t> tan từ rễ lên lá.</a:t>
            </a:r>
            <a:endParaRPr lang="en-US" sz="3600" dirty="0"/>
          </a:p>
          <a:p>
            <a:pPr>
              <a:lnSpc>
                <a:spcPct val="150000"/>
              </a:lnSpc>
              <a:spcBef>
                <a:spcPts val="0"/>
              </a:spcBef>
            </a:pPr>
            <a:r>
              <a:rPr lang="vi-VN" sz="3600" dirty="0"/>
              <a:t>Khí khổng mở ra tạo điều kiện để CO</a:t>
            </a:r>
            <a:r>
              <a:rPr lang="vi-VN" sz="3600" baseline="-25000" dirty="0"/>
              <a:t>2</a:t>
            </a:r>
            <a:r>
              <a:rPr lang="vi-VN" sz="3600" dirty="0"/>
              <a:t> từ môi trường khuếch tán vào lá, cung cấp nguyên liệu cho quá trình quang hợp.</a:t>
            </a:r>
            <a:endParaRPr lang="en-US" sz="3600" dirty="0"/>
          </a:p>
          <a:p>
            <a:pPr>
              <a:lnSpc>
                <a:spcPct val="150000"/>
              </a:lnSpc>
              <a:spcBef>
                <a:spcPts val="0"/>
              </a:spcBef>
            </a:pPr>
            <a:r>
              <a:rPr lang="vi-VN" sz="3600" dirty="0"/>
              <a:t> Làm giảm nhiệt độ bề mặt của lá.</a:t>
            </a:r>
            <a:endParaRPr lang="en-US" sz="3600" dirty="0"/>
          </a:p>
        </p:txBody>
      </p:sp>
      <p:pic>
        <p:nvPicPr>
          <p:cNvPr id="5" name="Hình ảnh 4">
            <a:extLst>
              <a:ext uri="{FF2B5EF4-FFF2-40B4-BE49-F238E27FC236}">
                <a16:creationId xmlns:a16="http://schemas.microsoft.com/office/drawing/2014/main" id="{D730C7D2-0E07-1A84-B7AF-795F4AC9E128}"/>
              </a:ext>
            </a:extLst>
          </p:cNvPr>
          <p:cNvPicPr>
            <a:picLocks noChangeAspect="1"/>
          </p:cNvPicPr>
          <p:nvPr/>
        </p:nvPicPr>
        <p:blipFill>
          <a:blip r:embed="rId2"/>
          <a:stretch>
            <a:fillRect/>
          </a:stretch>
        </p:blipFill>
        <p:spPr>
          <a:xfrm>
            <a:off x="7641384" y="1098361"/>
            <a:ext cx="4550616" cy="5108710"/>
          </a:xfrm>
          <a:prstGeom prst="rect">
            <a:avLst/>
          </a:prstGeom>
        </p:spPr>
      </p:pic>
    </p:spTree>
    <p:extLst>
      <p:ext uri="{BB962C8B-B14F-4D97-AF65-F5344CB8AC3E}">
        <p14:creationId xmlns:p14="http://schemas.microsoft.com/office/powerpoint/2010/main" val="283168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E58547DA-2FFF-0DCC-82F6-75C4FF1DCA5A}"/>
              </a:ext>
            </a:extLst>
          </p:cNvPr>
          <p:cNvSpPr txBox="1"/>
          <p:nvPr/>
        </p:nvSpPr>
        <p:spPr>
          <a:xfrm>
            <a:off x="2506851" y="0"/>
            <a:ext cx="8496946" cy="1311128"/>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4400" b="1">
                <a:solidFill>
                  <a:schemeClr val="accent1"/>
                </a:solidFill>
                <a:latin typeface="Calibri" panose="020F0502020204030204" pitchFamily="34" charset="0"/>
                <a:ea typeface="+mj-ea"/>
                <a:cs typeface="+mj-cs"/>
              </a:defRPr>
            </a:lvl1pPr>
          </a:lstStyle>
          <a:p>
            <a:r>
              <a:rPr lang="vi-VN" dirty="0"/>
              <a:t>Thoát hơi nước </a:t>
            </a:r>
            <a:r>
              <a:rPr lang="vi-VN"/>
              <a:t>qua bề mặt lá</a:t>
            </a:r>
            <a:endParaRPr lang="en-US" dirty="0"/>
          </a:p>
        </p:txBody>
      </p:sp>
      <p:pic>
        <p:nvPicPr>
          <p:cNvPr id="10242" name="Picture 2" descr="BÀI 3: THOÁT HƠI NƯỚC">
            <a:extLst>
              <a:ext uri="{FF2B5EF4-FFF2-40B4-BE49-F238E27FC236}">
                <a16:creationId xmlns:a16="http://schemas.microsoft.com/office/drawing/2014/main" id="{726081EF-4DA7-F506-E92A-A56F79ACE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97" y="1519676"/>
            <a:ext cx="8286347" cy="4351735"/>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729BD30A-D548-A9D5-575C-22E99FA13204}"/>
              </a:ext>
            </a:extLst>
          </p:cNvPr>
          <p:cNvSpPr txBox="1"/>
          <p:nvPr/>
        </p:nvSpPr>
        <p:spPr>
          <a:xfrm>
            <a:off x="9409646" y="1311128"/>
            <a:ext cx="2231757" cy="4351735"/>
          </a:xfrm>
          <a:prstGeom prst="rect">
            <a:avLst/>
          </a:prstGeom>
        </p:spPr>
        <p:txBody>
          <a:bodyPr>
            <a:noAutofit/>
          </a:bodyPr>
          <a:lstStyle>
            <a:defPPr>
              <a:defRPr lang="en-US"/>
            </a:defPPr>
            <a:lvl1pPr marL="228600" indent="-228600">
              <a:lnSpc>
                <a:spcPct val="150000"/>
              </a:lnSpc>
              <a:spcBef>
                <a:spcPts val="0"/>
              </a:spcBef>
              <a:buFont typeface="Arial" panose="020B0604020202020204" pitchFamily="34" charset="0"/>
              <a:buChar char="•"/>
              <a:defRPr sz="2800">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r>
              <a:rPr lang="vi-VN" sz="3200" b="1" dirty="0">
                <a:solidFill>
                  <a:schemeClr val="accent2"/>
                </a:solidFill>
              </a:rPr>
              <a:t>Lớp </a:t>
            </a:r>
            <a:r>
              <a:rPr lang="vi-VN" sz="3200" b="1" dirty="0" err="1">
                <a:solidFill>
                  <a:schemeClr val="accent2"/>
                </a:solidFill>
              </a:rPr>
              <a:t>cutin</a:t>
            </a:r>
            <a:r>
              <a:rPr lang="vi-VN" sz="3200" b="1" dirty="0">
                <a:solidFill>
                  <a:schemeClr val="accent2"/>
                </a:solidFill>
              </a:rPr>
              <a:t> càng dày thoát hơi nước càng giảm và ngược lại</a:t>
            </a:r>
            <a:endParaRPr lang="en-US" sz="3200" b="1" dirty="0">
              <a:solidFill>
                <a:schemeClr val="accent2"/>
              </a:solidFill>
            </a:endParaRPr>
          </a:p>
        </p:txBody>
      </p:sp>
    </p:spTree>
    <p:extLst>
      <p:ext uri="{BB962C8B-B14F-4D97-AF65-F5344CB8AC3E}">
        <p14:creationId xmlns:p14="http://schemas.microsoft.com/office/powerpoint/2010/main" val="240416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E58547DA-2FFF-0DCC-82F6-75C4FF1DCA5A}"/>
              </a:ext>
            </a:extLst>
          </p:cNvPr>
          <p:cNvSpPr txBox="1"/>
          <p:nvPr/>
        </p:nvSpPr>
        <p:spPr>
          <a:xfrm>
            <a:off x="2072899" y="46495"/>
            <a:ext cx="8496946" cy="1311128"/>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4400" b="1">
                <a:solidFill>
                  <a:schemeClr val="accent1"/>
                </a:solidFill>
                <a:latin typeface="Calibri" panose="020F0502020204030204" pitchFamily="34" charset="0"/>
                <a:ea typeface="+mj-ea"/>
                <a:cs typeface="+mj-cs"/>
              </a:defRPr>
            </a:lvl1pPr>
          </a:lstStyle>
          <a:p>
            <a:pPr algn="ctr"/>
            <a:r>
              <a:rPr lang="vi-VN" dirty="0"/>
              <a:t>Cấu tạo khí khổng</a:t>
            </a:r>
            <a:endParaRPr lang="en-US" dirty="0"/>
          </a:p>
        </p:txBody>
      </p:sp>
      <p:sp>
        <p:nvSpPr>
          <p:cNvPr id="7" name="Hộp Văn bản 6">
            <a:extLst>
              <a:ext uri="{FF2B5EF4-FFF2-40B4-BE49-F238E27FC236}">
                <a16:creationId xmlns:a16="http://schemas.microsoft.com/office/drawing/2014/main" id="{E117D89C-5968-553E-D0F6-209EA56E2B6C}"/>
              </a:ext>
            </a:extLst>
          </p:cNvPr>
          <p:cNvSpPr txBox="1"/>
          <p:nvPr/>
        </p:nvSpPr>
        <p:spPr>
          <a:xfrm>
            <a:off x="362274" y="1922939"/>
            <a:ext cx="5062132" cy="3609956"/>
          </a:xfrm>
          <a:prstGeom prst="rect">
            <a:avLst/>
          </a:prstGeom>
        </p:spPr>
        <p:txBody>
          <a:bodyPr>
            <a:noAutofit/>
          </a:bodyPr>
          <a:lstStyle>
            <a:defPPr>
              <a:defRPr lang="en-US"/>
            </a:defPPr>
            <a:lvl1pPr marL="228600" indent="-228600" algn="just">
              <a:lnSpc>
                <a:spcPct val="150000"/>
              </a:lnSpc>
              <a:spcBef>
                <a:spcPts val="0"/>
              </a:spcBef>
              <a:buFont typeface="Arial" panose="020B0604020202020204" pitchFamily="34" charset="0"/>
              <a:buChar char="•"/>
              <a:defRPr sz="3200" b="1">
                <a:solidFill>
                  <a:schemeClr val="accent2"/>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3600" dirty="0" err="1">
                <a:solidFill>
                  <a:srgbClr val="FF0000"/>
                </a:solidFill>
              </a:rPr>
              <a:t>Khí</a:t>
            </a:r>
            <a:r>
              <a:rPr lang="en-US" sz="3600" dirty="0">
                <a:solidFill>
                  <a:srgbClr val="FF0000"/>
                </a:solidFill>
              </a:rPr>
              <a:t> </a:t>
            </a:r>
            <a:r>
              <a:rPr lang="en-US" sz="3600" dirty="0" err="1">
                <a:solidFill>
                  <a:srgbClr val="FF0000"/>
                </a:solidFill>
              </a:rPr>
              <a:t>khổng</a:t>
            </a:r>
            <a:r>
              <a:rPr lang="en-US" sz="3600" dirty="0">
                <a:solidFill>
                  <a:srgbClr val="FF0000"/>
                </a:solidFill>
              </a:rPr>
              <a:t>: 2 </a:t>
            </a:r>
            <a:r>
              <a:rPr lang="en-US" sz="3600" dirty="0" err="1">
                <a:solidFill>
                  <a:srgbClr val="FF0000"/>
                </a:solidFill>
              </a:rPr>
              <a:t>tế</a:t>
            </a:r>
            <a:r>
              <a:rPr lang="en-US" sz="3600" dirty="0">
                <a:solidFill>
                  <a:srgbClr val="FF0000"/>
                </a:solidFill>
              </a:rPr>
              <a:t> </a:t>
            </a:r>
            <a:r>
              <a:rPr lang="en-US" sz="3600" dirty="0" err="1">
                <a:solidFill>
                  <a:srgbClr val="FF0000"/>
                </a:solidFill>
              </a:rPr>
              <a:t>bào</a:t>
            </a:r>
            <a:r>
              <a:rPr lang="en-US" sz="3600" dirty="0">
                <a:solidFill>
                  <a:srgbClr val="FF0000"/>
                </a:solidFill>
              </a:rPr>
              <a:t> </a:t>
            </a:r>
            <a:r>
              <a:rPr lang="en-US" sz="3600" dirty="0" err="1">
                <a:solidFill>
                  <a:srgbClr val="FF0000"/>
                </a:solidFill>
              </a:rPr>
              <a:t>khí</a:t>
            </a:r>
            <a:r>
              <a:rPr lang="en-US" sz="3600" dirty="0">
                <a:solidFill>
                  <a:srgbClr val="FF0000"/>
                </a:solidFill>
              </a:rPr>
              <a:t> </a:t>
            </a:r>
            <a:r>
              <a:rPr lang="en-US" sz="3600" dirty="0" err="1">
                <a:solidFill>
                  <a:srgbClr val="FF0000"/>
                </a:solidFill>
              </a:rPr>
              <a:t>khổng</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cấu</a:t>
            </a:r>
            <a:r>
              <a:rPr lang="en-US" sz="3600" dirty="0">
                <a:solidFill>
                  <a:srgbClr val="FF0000"/>
                </a:solidFill>
              </a:rPr>
              <a:t> </a:t>
            </a:r>
            <a:r>
              <a:rPr lang="en-US" sz="3600" dirty="0" err="1">
                <a:solidFill>
                  <a:srgbClr val="FF0000"/>
                </a:solidFill>
              </a:rPr>
              <a:t>tạo</a:t>
            </a:r>
            <a:r>
              <a:rPr lang="en-US" sz="3600" dirty="0">
                <a:solidFill>
                  <a:srgbClr val="FF0000"/>
                </a:solidFill>
              </a:rPr>
              <a:t> </a:t>
            </a:r>
            <a:r>
              <a:rPr lang="en-US" sz="3600" dirty="0" err="1">
                <a:solidFill>
                  <a:srgbClr val="FF0000"/>
                </a:solidFill>
              </a:rPr>
              <a:t>thành</a:t>
            </a:r>
            <a:r>
              <a:rPr lang="en-US" sz="3600" dirty="0">
                <a:solidFill>
                  <a:srgbClr val="FF0000"/>
                </a:solidFill>
              </a:rPr>
              <a:t> </a:t>
            </a:r>
            <a:r>
              <a:rPr lang="en-US" sz="3600" dirty="0" err="1">
                <a:solidFill>
                  <a:srgbClr val="FF0000"/>
                </a:solidFill>
              </a:rPr>
              <a:t>ngoài</a:t>
            </a:r>
            <a:r>
              <a:rPr lang="en-US" sz="3600" dirty="0">
                <a:solidFill>
                  <a:srgbClr val="FF0000"/>
                </a:solidFill>
              </a:rPr>
              <a:t> </a:t>
            </a:r>
            <a:r>
              <a:rPr lang="en-US" sz="3600" dirty="0" err="1">
                <a:solidFill>
                  <a:srgbClr val="FF0000"/>
                </a:solidFill>
              </a:rPr>
              <a:t>mỏng</a:t>
            </a:r>
            <a:r>
              <a:rPr lang="en-US" sz="3600" dirty="0">
                <a:solidFill>
                  <a:srgbClr val="FF0000"/>
                </a:solidFill>
              </a:rPr>
              <a:t>, </a:t>
            </a:r>
            <a:r>
              <a:rPr lang="en-US" sz="3600" dirty="0" err="1">
                <a:solidFill>
                  <a:srgbClr val="FF0000"/>
                </a:solidFill>
              </a:rPr>
              <a:t>thành</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dày</a:t>
            </a:r>
            <a:r>
              <a:rPr lang="en-US" sz="3600" dirty="0">
                <a:solidFill>
                  <a:srgbClr val="FF0000"/>
                </a:solidFill>
              </a:rPr>
              <a:t>.</a:t>
            </a:r>
          </a:p>
        </p:txBody>
      </p:sp>
      <p:pic>
        <p:nvPicPr>
          <p:cNvPr id="2" name="Hình ảnh 1">
            <a:extLst>
              <a:ext uri="{FF2B5EF4-FFF2-40B4-BE49-F238E27FC236}">
                <a16:creationId xmlns:a16="http://schemas.microsoft.com/office/drawing/2014/main" id="{66E77891-1D16-D6C3-8183-7FC30FDBADE2}"/>
              </a:ext>
            </a:extLst>
          </p:cNvPr>
          <p:cNvPicPr>
            <a:picLocks noChangeAspect="1"/>
          </p:cNvPicPr>
          <p:nvPr/>
        </p:nvPicPr>
        <p:blipFill>
          <a:blip r:embed="rId2"/>
          <a:stretch>
            <a:fillRect/>
          </a:stretch>
        </p:blipFill>
        <p:spPr>
          <a:xfrm>
            <a:off x="5820221" y="1620664"/>
            <a:ext cx="5862315" cy="4391078"/>
          </a:xfrm>
          <a:prstGeom prst="rect">
            <a:avLst/>
          </a:prstGeom>
        </p:spPr>
      </p:pic>
    </p:spTree>
    <p:extLst>
      <p:ext uri="{BB962C8B-B14F-4D97-AF65-F5344CB8AC3E}">
        <p14:creationId xmlns:p14="http://schemas.microsoft.com/office/powerpoint/2010/main" val="741294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2D146F0-C9EA-6148-DC01-48F6C1B67164}"/>
              </a:ext>
            </a:extLst>
          </p:cNvPr>
          <p:cNvSpPr txBox="1"/>
          <p:nvPr/>
        </p:nvSpPr>
        <p:spPr>
          <a:xfrm>
            <a:off x="2274377" y="-198730"/>
            <a:ext cx="8496946" cy="1311128"/>
          </a:xfrm>
          <a:prstGeom prst="rect">
            <a:avLst/>
          </a:prstGeom>
        </p:spPr>
        <p:txBody>
          <a:bodyPr vert="horz" lIns="91440" tIns="45720" rIns="91440" bIns="45720" rtlCol="0" anchor="ctr">
            <a:normAutofit/>
          </a:bodyPr>
          <a:lstStyle>
            <a:defPPr>
              <a:defRPr lang="en-US"/>
            </a:defPPr>
            <a:lvl1pPr>
              <a:lnSpc>
                <a:spcPct val="90000"/>
              </a:lnSpc>
              <a:spcBef>
                <a:spcPct val="0"/>
              </a:spcBef>
              <a:buNone/>
              <a:defRPr sz="4400" b="1">
                <a:solidFill>
                  <a:schemeClr val="accent1"/>
                </a:solidFill>
                <a:latin typeface="Calibri" panose="020F0502020204030204" pitchFamily="34" charset="0"/>
                <a:ea typeface="+mj-ea"/>
                <a:cs typeface="+mj-cs"/>
              </a:defRPr>
            </a:lvl1pPr>
          </a:lstStyle>
          <a:p>
            <a:r>
              <a:rPr lang="vi-VN" dirty="0"/>
              <a:t>Thoát hơi nước qua khí khổng</a:t>
            </a:r>
            <a:endParaRPr lang="en-US" dirty="0"/>
          </a:p>
        </p:txBody>
      </p:sp>
      <p:sp>
        <p:nvSpPr>
          <p:cNvPr id="5" name="Hộp Văn bản 4">
            <a:extLst>
              <a:ext uri="{FF2B5EF4-FFF2-40B4-BE49-F238E27FC236}">
                <a16:creationId xmlns:a16="http://schemas.microsoft.com/office/drawing/2014/main" id="{C2FD47AD-C82B-87B4-8D74-51F4109C2EBF}"/>
              </a:ext>
            </a:extLst>
          </p:cNvPr>
          <p:cNvSpPr txBox="1"/>
          <p:nvPr/>
        </p:nvSpPr>
        <p:spPr>
          <a:xfrm>
            <a:off x="432914" y="981323"/>
            <a:ext cx="7318045" cy="2308324"/>
          </a:xfrm>
          <a:prstGeom prst="rect">
            <a:avLst/>
          </a:prstGeom>
          <a:noFill/>
        </p:spPr>
        <p:txBody>
          <a:bodyPr wrap="square">
            <a:spAutoFit/>
          </a:bodyPr>
          <a:lstStyle/>
          <a:p>
            <a:pPr algn="just" eaLnBrk="1" hangingPunct="1">
              <a:lnSpc>
                <a:spcPct val="100000"/>
              </a:lnSpc>
              <a:spcBef>
                <a:spcPct val="0"/>
              </a:spcBef>
            </a:pPr>
            <a:r>
              <a:rPr lang="vi-VN" altLang="en-US" sz="3600" b="1" dirty="0">
                <a:solidFill>
                  <a:srgbClr val="002060"/>
                </a:solidFill>
                <a:latin typeface="Calibri "/>
                <a:cs typeface="Times New Roman" panose="02020603050405020304" pitchFamily="18" charset="0"/>
              </a:rPr>
              <a:t>Khi no nước, thành mỏng của khí khổng căng ra làm cho thành dày cong theo → khí khổng mở</a:t>
            </a:r>
            <a:r>
              <a:rPr lang="en-US" altLang="en-US" sz="3600" b="1" dirty="0">
                <a:solidFill>
                  <a:srgbClr val="002060"/>
                </a:solidFill>
                <a:latin typeface="Calibri "/>
                <a:cs typeface="Times New Roman" panose="02020603050405020304" pitchFamily="18" charset="0"/>
              </a:rPr>
              <a:t> </a:t>
            </a:r>
            <a:r>
              <a:rPr lang="vi-VN" altLang="en-US" sz="3600" b="1" dirty="0">
                <a:solidFill>
                  <a:srgbClr val="002060"/>
                </a:solidFill>
                <a:latin typeface="Calibri "/>
                <a:cs typeface="Times New Roman" panose="02020603050405020304" pitchFamily="18" charset="0"/>
                <a:sym typeface="Wingdings" panose="05000000000000000000" pitchFamily="2" charset="2"/>
              </a:rPr>
              <a:t></a:t>
            </a:r>
            <a:r>
              <a:rPr lang="en-US" altLang="en-US" sz="3600" b="1" dirty="0">
                <a:solidFill>
                  <a:srgbClr val="002060"/>
                </a:solidFill>
                <a:latin typeface="Calibri "/>
                <a:cs typeface="Times New Roman" panose="02020603050405020304" pitchFamily="18" charset="0"/>
                <a:sym typeface="Wingdings" panose="05000000000000000000" pitchFamily="2" charset="2"/>
              </a:rPr>
              <a:t> </a:t>
            </a:r>
            <a:r>
              <a:rPr lang="vi-VN" altLang="en-US" sz="3600" b="1" dirty="0">
                <a:solidFill>
                  <a:srgbClr val="002060"/>
                </a:solidFill>
                <a:latin typeface="Calibri "/>
                <a:cs typeface="Times New Roman" panose="02020603050405020304" pitchFamily="18" charset="0"/>
              </a:rPr>
              <a:t>thoát hơi nước mạnh</a:t>
            </a:r>
          </a:p>
        </p:txBody>
      </p:sp>
      <p:pic>
        <p:nvPicPr>
          <p:cNvPr id="6" name="Hình ảnh 5">
            <a:extLst>
              <a:ext uri="{FF2B5EF4-FFF2-40B4-BE49-F238E27FC236}">
                <a16:creationId xmlns:a16="http://schemas.microsoft.com/office/drawing/2014/main" id="{37CE6075-7864-C0C3-05D2-B3BD373E38CF}"/>
              </a:ext>
            </a:extLst>
          </p:cNvPr>
          <p:cNvPicPr>
            <a:picLocks noChangeAspect="1"/>
          </p:cNvPicPr>
          <p:nvPr/>
        </p:nvPicPr>
        <p:blipFill rotWithShape="1">
          <a:blip r:embed="rId2"/>
          <a:srcRect r="50000" b="12174"/>
          <a:stretch/>
        </p:blipFill>
        <p:spPr>
          <a:xfrm>
            <a:off x="7904883" y="868102"/>
            <a:ext cx="3375078" cy="3014422"/>
          </a:xfrm>
          <a:prstGeom prst="rect">
            <a:avLst/>
          </a:prstGeom>
        </p:spPr>
      </p:pic>
      <p:pic>
        <p:nvPicPr>
          <p:cNvPr id="7" name="Hình ảnh 6">
            <a:extLst>
              <a:ext uri="{FF2B5EF4-FFF2-40B4-BE49-F238E27FC236}">
                <a16:creationId xmlns:a16="http://schemas.microsoft.com/office/drawing/2014/main" id="{7E9EE54C-E786-A53A-AAEB-FB6FB62D1F17}"/>
              </a:ext>
            </a:extLst>
          </p:cNvPr>
          <p:cNvPicPr>
            <a:picLocks noChangeAspect="1"/>
          </p:cNvPicPr>
          <p:nvPr/>
        </p:nvPicPr>
        <p:blipFill rotWithShape="1">
          <a:blip r:embed="rId2"/>
          <a:srcRect l="52560" b="11327"/>
          <a:stretch/>
        </p:blipFill>
        <p:spPr>
          <a:xfrm>
            <a:off x="586838" y="3429000"/>
            <a:ext cx="3383000" cy="3215305"/>
          </a:xfrm>
          <a:prstGeom prst="rect">
            <a:avLst/>
          </a:prstGeom>
        </p:spPr>
      </p:pic>
      <p:sp>
        <p:nvSpPr>
          <p:cNvPr id="11" name="Hộp Văn bản 10">
            <a:extLst>
              <a:ext uri="{FF2B5EF4-FFF2-40B4-BE49-F238E27FC236}">
                <a16:creationId xmlns:a16="http://schemas.microsoft.com/office/drawing/2014/main" id="{7CD3928A-4FC4-11C3-9C25-40A1F5E31E32}"/>
              </a:ext>
            </a:extLst>
          </p:cNvPr>
          <p:cNvSpPr txBox="1"/>
          <p:nvPr/>
        </p:nvSpPr>
        <p:spPr>
          <a:xfrm>
            <a:off x="4091937" y="4475400"/>
            <a:ext cx="7768525" cy="1754326"/>
          </a:xfrm>
          <a:prstGeom prst="rect">
            <a:avLst/>
          </a:prstGeom>
          <a:noFill/>
        </p:spPr>
        <p:txBody>
          <a:bodyPr wrap="square">
            <a:spAutoFit/>
          </a:bodyPr>
          <a:lstStyle/>
          <a:p>
            <a:pPr algn="just"/>
            <a:r>
              <a:rPr kumimoji="0" lang="vi-VN" altLang="en-US" sz="3600" b="1" i="0" u="none" strike="noStrike" kern="1200" cap="none" spc="0" normalizeH="0" baseline="0" noProof="0" dirty="0">
                <a:ln>
                  <a:noFill/>
                </a:ln>
                <a:solidFill>
                  <a:srgbClr val="FF0000"/>
                </a:solidFill>
                <a:effectLst/>
                <a:uLnTx/>
                <a:uFillTx/>
                <a:latin typeface="Calibri "/>
                <a:ea typeface="+mn-ea"/>
                <a:cs typeface="Times New Roman" panose="02020603050405020304" pitchFamily="18" charset="0"/>
              </a:rPr>
              <a:t>Khi mất nước, thành mỏng hết căng, thành dày duỗi </a:t>
            </a:r>
            <a:r>
              <a:rPr kumimoji="0" lang="vi-VN" altLang="en-US" sz="3600" b="1" i="0" u="none" strike="noStrike" kern="1200" cap="none" spc="0" normalizeH="0" baseline="0" noProof="0" dirty="0" err="1">
                <a:ln>
                  <a:noFill/>
                </a:ln>
                <a:solidFill>
                  <a:srgbClr val="FF0000"/>
                </a:solidFill>
                <a:effectLst/>
                <a:uLnTx/>
                <a:uFillTx/>
                <a:latin typeface="Calibri "/>
                <a:ea typeface="+mn-ea"/>
                <a:cs typeface="Times New Roman" panose="02020603050405020304" pitchFamily="18" charset="0"/>
              </a:rPr>
              <a:t>thẳng</a:t>
            </a:r>
            <a:r>
              <a:rPr kumimoji="0" lang="vi-VN" altLang="en-US" sz="3600" b="1" i="0" u="none" strike="noStrike" kern="1200" cap="none" spc="0" normalizeH="0" baseline="0" noProof="0" dirty="0" err="1">
                <a:ln>
                  <a:noFill/>
                </a:ln>
                <a:solidFill>
                  <a:srgbClr val="FF0000"/>
                </a:solidFill>
                <a:effectLst/>
                <a:uLnTx/>
                <a:uFillTx/>
                <a:latin typeface="Calibri "/>
                <a:ea typeface="+mn-ea"/>
                <a:cs typeface="Times New Roman" panose="02020603050405020304" pitchFamily="18" charset="0"/>
                <a:sym typeface="Wingdings" panose="05000000000000000000" pitchFamily="2" charset="2"/>
              </a:rPr>
              <a:t></a:t>
            </a:r>
            <a:r>
              <a:rPr kumimoji="0" lang="vi-VN" altLang="en-US" sz="3600" b="1" i="0" u="none" strike="noStrike" kern="1200" cap="none" spc="0" normalizeH="0" baseline="0" noProof="0" dirty="0" err="1">
                <a:ln>
                  <a:noFill/>
                </a:ln>
                <a:solidFill>
                  <a:srgbClr val="FF0000"/>
                </a:solidFill>
                <a:effectLst/>
                <a:uLnTx/>
                <a:uFillTx/>
                <a:latin typeface="Calibri "/>
                <a:ea typeface="+mn-ea"/>
                <a:cs typeface="Times New Roman" panose="02020603050405020304" pitchFamily="18" charset="0"/>
              </a:rPr>
              <a:t>khí</a:t>
            </a:r>
            <a:r>
              <a:rPr kumimoji="0" lang="vi-VN" altLang="en-US" sz="3600" b="1" i="0" u="none" strike="noStrike" kern="1200" cap="none" spc="0" normalizeH="0" baseline="0" noProof="0" dirty="0">
                <a:ln>
                  <a:noFill/>
                </a:ln>
                <a:solidFill>
                  <a:srgbClr val="FF0000"/>
                </a:solidFill>
                <a:effectLst/>
                <a:uLnTx/>
                <a:uFillTx/>
                <a:latin typeface="Calibri "/>
                <a:ea typeface="+mn-ea"/>
                <a:cs typeface="Times New Roman" panose="02020603050405020304" pitchFamily="18" charset="0"/>
              </a:rPr>
              <a:t> khổng khép lại</a:t>
            </a:r>
            <a:r>
              <a:rPr kumimoji="0" lang="en-US" altLang="en-US" sz="3600" b="1" i="0" u="none" strike="noStrike" kern="1200" cap="none" spc="0" normalizeH="0" baseline="0" noProof="0" dirty="0">
                <a:ln>
                  <a:noFill/>
                </a:ln>
                <a:solidFill>
                  <a:srgbClr val="FF0000"/>
                </a:solidFill>
                <a:effectLst/>
                <a:uLnTx/>
                <a:uFillTx/>
                <a:latin typeface="Calibri "/>
                <a:ea typeface="+mn-ea"/>
                <a:cs typeface="Times New Roman" panose="02020603050405020304" pitchFamily="18" charset="0"/>
              </a:rPr>
              <a:t> </a:t>
            </a:r>
            <a:r>
              <a:rPr kumimoji="0" lang="vi-VN" altLang="en-US" sz="3600" b="1" i="0" u="none" strike="noStrike" kern="1200" cap="none" spc="0" normalizeH="0" baseline="0" noProof="0" dirty="0">
                <a:ln>
                  <a:noFill/>
                </a:ln>
                <a:solidFill>
                  <a:srgbClr val="FF0000"/>
                </a:solidFill>
                <a:effectLst/>
                <a:uLnTx/>
                <a:uFillTx/>
                <a:latin typeface="Calibri "/>
                <a:ea typeface="+mn-ea"/>
                <a:cs typeface="Times New Roman" panose="02020603050405020304" pitchFamily="18" charset="0"/>
                <a:sym typeface="Wingdings" panose="05000000000000000000" pitchFamily="2" charset="2"/>
              </a:rPr>
              <a:t></a:t>
            </a:r>
            <a:r>
              <a:rPr kumimoji="0" lang="vi-VN" altLang="en-US" sz="3600" b="1" i="0" u="none" strike="noStrike" kern="1200" cap="none" spc="0" normalizeH="0" baseline="0" noProof="0" dirty="0">
                <a:ln>
                  <a:noFill/>
                </a:ln>
                <a:solidFill>
                  <a:srgbClr val="FF0000"/>
                </a:solidFill>
                <a:effectLst/>
                <a:uLnTx/>
                <a:uFillTx/>
                <a:latin typeface="Calibri "/>
                <a:ea typeface="+mn-ea"/>
                <a:cs typeface="Times New Roman" panose="02020603050405020304" pitchFamily="18" charset="0"/>
              </a:rPr>
              <a:t> thoát hơi nước yếu.</a:t>
            </a:r>
            <a:endParaRPr lang="en-US" b="1" dirty="0">
              <a:solidFill>
                <a:srgbClr val="FF0000"/>
              </a:solidFill>
            </a:endParaRPr>
          </a:p>
        </p:txBody>
      </p:sp>
    </p:spTree>
    <p:extLst>
      <p:ext uri="{BB962C8B-B14F-4D97-AF65-F5344CB8AC3E}">
        <p14:creationId xmlns:p14="http://schemas.microsoft.com/office/powerpoint/2010/main" val="179490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40F81B-7860-5A41-2E97-D99993B0E4D6}"/>
              </a:ext>
            </a:extLst>
          </p:cNvPr>
          <p:cNvSpPr txBox="1">
            <a:spLocks noChangeArrowheads="1"/>
          </p:cNvSpPr>
          <p:nvPr/>
        </p:nvSpPr>
        <p:spPr bwMode="auto">
          <a:xfrm>
            <a:off x="863600" y="176213"/>
            <a:ext cx="95059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1:</a:t>
            </a:r>
            <a:r>
              <a:rPr lang="vi-VN" altLang="en-US" sz="2800" b="1" u="sng"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chế</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hấp</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thụ</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ion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ở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a:t>
            </a:r>
            <a:endParaRPr lang="en-US" altLang="en-US" sz="280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26FEE0F-7B7A-4B89-0638-369553A7ECB9}"/>
              </a:ext>
            </a:extLst>
          </p:cNvPr>
          <p:cNvSpPr txBox="1">
            <a:spLocks noChangeArrowheads="1"/>
          </p:cNvSpPr>
          <p:nvPr/>
        </p:nvSpPr>
        <p:spPr bwMode="auto">
          <a:xfrm>
            <a:off x="863600" y="1204287"/>
            <a:ext cx="11201400"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thẩm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thấu</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hòa</a:t>
            </a:r>
            <a:r>
              <a:rPr lang="en-US" altLang="en-US" sz="2800" b="1" dirty="0">
                <a:solidFill>
                  <a:schemeClr val="accent1"/>
                </a:solidFill>
                <a:latin typeface="Calibri" panose="020F0502020204030204" pitchFamily="34" charset="0"/>
                <a:cs typeface="Calibri" panose="020F0502020204030204" pitchFamily="34" charset="0"/>
              </a:rPr>
              <a:t> tan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khuếch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tán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nơi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cao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nơi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chủ</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chiều</a:t>
            </a:r>
            <a:r>
              <a:rPr lang="en-US" altLang="en-US" sz="2800" b="1" dirty="0">
                <a:solidFill>
                  <a:schemeClr val="accent1"/>
                </a:solidFill>
                <a:latin typeface="Calibri" panose="020F0502020204030204" pitchFamily="34" charset="0"/>
                <a:cs typeface="Calibri" panose="020F0502020204030204" pitchFamily="34" charset="0"/>
              </a:rPr>
              <a:t> gradient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nhờ</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mang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hoạt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bằng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năng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lượng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bị</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biểu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bì</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tan </a:t>
            </a:r>
            <a:r>
              <a:rPr lang="en-US" altLang="en-US" sz="2800" b="1" dirty="0" err="1">
                <a:solidFill>
                  <a:schemeClr val="accent1"/>
                </a:solidFill>
                <a:latin typeface="Calibri" panose="020F0502020204030204" pitchFamily="34" charset="0"/>
                <a:cs typeface="Calibri" panose="020F0502020204030204" pitchFamily="34" charset="0"/>
              </a:rPr>
              <a:t>cao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hơn</a:t>
            </a:r>
            <a:r>
              <a:rPr lang="en-US" altLang="en-US" sz="2800" b="1" dirty="0">
                <a:solidFill>
                  <a:schemeClr val="accent1"/>
                </a:solidFill>
                <a:latin typeface="Calibri" panose="020F0502020204030204" pitchFamily="34" charset="0"/>
                <a:cs typeface="Calibri" panose="020F0502020204030204" pitchFamily="34" charset="0"/>
              </a:rPr>
              <a:t> so </a:t>
            </a:r>
            <a:r>
              <a:rPr lang="en-US" altLang="en-US" sz="2800" b="1" dirty="0" err="1">
                <a:solidFill>
                  <a:schemeClr val="accent1"/>
                </a:solidFill>
                <a:latin typeface="Calibri" panose="020F0502020204030204" pitchFamily="34" charset="0"/>
                <a:cs typeface="Calibri" panose="020F0502020204030204" pitchFamily="34" charset="0"/>
              </a:rPr>
              <a:t>với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ưu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trương</a:t>
            </a:r>
            <a:r>
              <a:rPr lang="en-US" altLang="en-US" sz="2800" b="1" dirty="0">
                <a:solidFill>
                  <a:schemeClr val="accent1"/>
                </a:solidFill>
                <a:latin typeface="Calibri" panose="020F0502020204030204" pitchFamily="34" charset="0"/>
                <a:cs typeface="Calibri" panose="020F0502020204030204" pitchFamily="34" charset="0"/>
              </a:rPr>
              <a:t> so </a:t>
            </a:r>
            <a:r>
              <a:rPr lang="en-US" altLang="en-US" sz="2800" b="1" dirty="0" err="1">
                <a:solidFill>
                  <a:schemeClr val="accent1"/>
                </a:solidFill>
                <a:latin typeface="Calibri" panose="020F0502020204030204" pitchFamily="34" charset="0"/>
                <a:cs typeface="Calibri" panose="020F0502020204030204" pitchFamily="34" charset="0"/>
              </a:rPr>
              <a:t>với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dịch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sẽ</a:t>
            </a:r>
            <a:r>
              <a:rPr lang="en-US" altLang="en-US" sz="2800" b="1" dirty="0">
                <a:solidFill>
                  <a:schemeClr val="accent1"/>
                </a:solidFill>
                <a:latin typeface="Calibri" panose="020F0502020204030204" pitchFamily="34" charset="0"/>
                <a:cs typeface="Calibri" panose="020F0502020204030204" pitchFamily="34" charset="0"/>
              </a:rPr>
              <a:t> di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44039" name="Slide Number Placeholder 6">
            <a:extLst>
              <a:ext uri="{FF2B5EF4-FFF2-40B4-BE49-F238E27FC236}">
                <a16:creationId xmlns:a16="http://schemas.microsoft.com/office/drawing/2014/main" id="{658E16F5-4C8B-230C-7EA6-4A0518AE3192}"/>
              </a:ext>
            </a:extLst>
          </p:cNvPr>
          <p:cNvSpPr>
            <a:spLocks noGrp="1"/>
          </p:cNvSpPr>
          <p:nvPr>
            <p:ph type="sldNum" sz="quarter" idx="12"/>
          </p:nvPr>
        </p:nvSpPr>
        <p:spPr>
          <a:xfrm>
            <a:off x="10213975" y="295275"/>
            <a:ext cx="1130300" cy="768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6D7F56-4C1F-4B05-BA1E-D3AC6429C998}" type="slidenum">
              <a:rPr lang="en-US" altLang="en-US">
                <a:solidFill>
                  <a:srgbClr val="FFFFFF"/>
                </a:solidFill>
                <a:latin typeface="Calibri" panose="020F0502020204030204" pitchFamily="34" charset="0"/>
                <a:cs typeface="Calibri" panose="020F0502020204030204" pitchFamily="34" charset="0"/>
              </a:rPr>
              <a:pPr/>
              <a:t>27</a:t>
            </a:fld>
            <a:endParaRPr lang="en-US" altLang="en-US">
              <a:solidFill>
                <a:srgbClr val="FFFFFF"/>
              </a:solidFill>
              <a:latin typeface="Calibri" panose="020F0502020204030204" pitchFamily="34" charset="0"/>
              <a:cs typeface="Calibri" panose="020F0502020204030204" pitchFamily="34" charset="0"/>
            </a:endParaRPr>
          </a:p>
        </p:txBody>
      </p:sp>
      <p:sp>
        <p:nvSpPr>
          <p:cNvPr id="2" name="Hình Bầu dục 1">
            <a:extLst>
              <a:ext uri="{FF2B5EF4-FFF2-40B4-BE49-F238E27FC236}">
                <a16:creationId xmlns:a16="http://schemas.microsoft.com/office/drawing/2014/main" id="{BE61AB23-4889-FB75-690E-5A239057AB16}"/>
              </a:ext>
            </a:extLst>
          </p:cNvPr>
          <p:cNvSpPr/>
          <p:nvPr/>
        </p:nvSpPr>
        <p:spPr>
          <a:xfrm>
            <a:off x="2634712" y="6112541"/>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a:extLst>
              <a:ext uri="{FF2B5EF4-FFF2-40B4-BE49-F238E27FC236}">
                <a16:creationId xmlns:a16="http://schemas.microsoft.com/office/drawing/2014/main" id="{E4CD470C-7CAA-9A66-C1F7-8016CD76D224}"/>
              </a:ext>
            </a:extLst>
          </p:cNvPr>
          <p:cNvSpPr>
            <a:spLocks noGrp="1"/>
          </p:cNvSpPr>
          <p:nvPr>
            <p:ph type="sldNum" sz="quarter" idx="12"/>
          </p:nvPr>
        </p:nvSpPr>
        <p:spPr>
          <a:xfrm>
            <a:off x="10160000" y="5976938"/>
            <a:ext cx="1060450"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DD871D-FD16-4B1F-B238-F0EADA207CD5}" type="slidenum">
              <a:rPr lang="en-US" altLang="en-US">
                <a:solidFill>
                  <a:srgbClr val="FFFFFF"/>
                </a:solidFill>
                <a:latin typeface="Calibri" panose="020F0502020204030204" pitchFamily="34" charset="0"/>
                <a:cs typeface="Calibri" panose="020F0502020204030204" pitchFamily="34" charset="0"/>
              </a:rPr>
              <a:pPr/>
              <a:t>28</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70AD588-3098-CEA8-7964-E3A8CA1CE620}"/>
              </a:ext>
            </a:extLst>
          </p:cNvPr>
          <p:cNvSpPr txBox="1">
            <a:spLocks noChangeArrowheads="1"/>
          </p:cNvSpPr>
          <p:nvPr/>
        </p:nvSpPr>
        <p:spPr bwMode="auto">
          <a:xfrm>
            <a:off x="838200" y="122238"/>
            <a:ext cx="98933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3:</a:t>
            </a:r>
            <a:r>
              <a:rPr lang="vi-VN" altLang="en-US" sz="2800" b="1" u="sng" dirty="0">
                <a:latin typeface="Calibri" panose="020F0502020204030204" pitchFamily="34" charset="0"/>
                <a:cs typeface="Calibri" panose="020F0502020204030204" pitchFamily="34" charset="0"/>
              </a:rPr>
              <a:t> </a:t>
            </a:r>
            <a:r>
              <a:rPr lang="en-US" altLang="en-US" sz="2800" b="1" dirty="0">
                <a:latin typeface="Calibri" panose="020F0502020204030204" pitchFamily="34" charset="0"/>
                <a:cs typeface="Calibri" panose="020F0502020204030204" pitchFamily="34" charset="0"/>
              </a:rPr>
              <a:t>Khi </a:t>
            </a:r>
            <a:r>
              <a:rPr lang="en-US" altLang="en-US" sz="2800" b="1" dirty="0" err="1">
                <a:latin typeface="Calibri" panose="020F0502020204030204" pitchFamily="34" charset="0"/>
                <a:cs typeface="Calibri" panose="020F0502020204030204" pitchFamily="34" charset="0"/>
              </a:rPr>
              <a:t>nói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đến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quá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trình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trao</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đổi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ở </a:t>
            </a:r>
            <a:r>
              <a:rPr lang="en-US" altLang="en-US" sz="2800" b="1" dirty="0" err="1">
                <a:latin typeface="Calibri" panose="020F0502020204030204" pitchFamily="34" charset="0"/>
                <a:cs typeface="Calibri" panose="020F0502020204030204" pitchFamily="34" charset="0"/>
              </a:rPr>
              <a:t>nhóm</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trên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cạn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con </a:t>
            </a:r>
            <a:r>
              <a:rPr lang="en-US" altLang="en-US" sz="2800" b="1" dirty="0" err="1">
                <a:latin typeface="Calibri" panose="020F0502020204030204" pitchFamily="34" charset="0"/>
                <a:cs typeface="Calibri" panose="020F0502020204030204" pitchFamily="34" charset="0"/>
              </a:rPr>
              <a:t>đường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vai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trò</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của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sự</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hấp</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thụ</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a:t>
            </a:r>
            <a:endParaRPr lang="en-US" altLang="en-US" sz="2800" dirty="0">
              <a:solidFill>
                <a:srgbClr val="FFFF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C3BA8B4-E062-106F-D293-97394D52A15A}"/>
              </a:ext>
            </a:extLst>
          </p:cNvPr>
          <p:cNvSpPr txBox="1">
            <a:spLocks noChangeArrowheads="1"/>
          </p:cNvSpPr>
          <p:nvPr/>
        </p:nvSpPr>
        <p:spPr bwMode="auto">
          <a:xfrm>
            <a:off x="1425575" y="1748615"/>
            <a:ext cx="97948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quan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hiện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lông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hút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mạch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gỗ</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hai</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gian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con </a:t>
            </a:r>
            <a:r>
              <a:rPr lang="en-US" altLang="en-US" sz="2800" b="1" dirty="0" err="1">
                <a:solidFill>
                  <a:schemeClr val="accent1"/>
                </a:solidFill>
                <a:latin typeface="Calibri" panose="020F0502020204030204" pitchFamily="34" charset="0"/>
                <a:cs typeface="Calibri" panose="020F0502020204030204" pitchFamily="34" charset="0"/>
              </a:rPr>
              <a:t>đường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cung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dinh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dưỡng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thiết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yếu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cây</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Quá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trình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nước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rễ</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theo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hai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chủ</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endParaRPr lang="en-US" altLang="en-US" sz="2800" b="1" dirty="0">
              <a:solidFill>
                <a:schemeClr val="accent1"/>
              </a:solidFill>
              <a:latin typeface="Calibri" panose="020F0502020204030204" pitchFamily="34" charset="0"/>
              <a:cs typeface="Calibri" panose="020F0502020204030204" pitchFamily="34" charset="0"/>
            </a:endParaRP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68A4D557-392F-00F5-FD03-6C4242197858}"/>
              </a:ext>
            </a:extLst>
          </p:cNvPr>
          <p:cNvSpPr/>
          <p:nvPr/>
        </p:nvSpPr>
        <p:spPr>
          <a:xfrm>
            <a:off x="6850251" y="5347559"/>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1">
            <a:extLst>
              <a:ext uri="{FF2B5EF4-FFF2-40B4-BE49-F238E27FC236}">
                <a16:creationId xmlns:a16="http://schemas.microsoft.com/office/drawing/2014/main" id="{3056029C-5D1E-8003-F204-9D6E4C082EFC}"/>
              </a:ext>
            </a:extLst>
          </p:cNvPr>
          <p:cNvSpPr/>
          <p:nvPr/>
        </p:nvSpPr>
        <p:spPr>
          <a:xfrm>
            <a:off x="474741" y="-106519"/>
            <a:ext cx="10178934" cy="9419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b="1" kern="1200" cap="none" spc="0" dirty="0">
                <a:ln w="13462">
                  <a:solidFill>
                    <a:schemeClr val="bg1"/>
                  </a:solidFill>
                  <a:prstDash val="solid"/>
                </a:ln>
                <a:solidFill>
                  <a:schemeClr val="tx1"/>
                </a:solidFill>
                <a:effectLst>
                  <a:outerShdw dist="38100" dir="2700000" algn="bl" rotWithShape="0">
                    <a:schemeClr val="accent5"/>
                  </a:outerShdw>
                </a:effectLst>
                <a:latin typeface="+mj-lt"/>
                <a:ea typeface="+mj-ea"/>
                <a:cs typeface="+mj-cs"/>
              </a:rPr>
              <a:t>III. Dinh </a:t>
            </a:r>
            <a:r>
              <a:rPr lang="en-US" sz="5200" b="1" kern="1200" cap="none" spc="0" dirty="0" err="1">
                <a:ln w="13462">
                  <a:solidFill>
                    <a:schemeClr val="bg1"/>
                  </a:solidFill>
                  <a:prstDash val="solid"/>
                </a:ln>
                <a:solidFill>
                  <a:schemeClr val="tx1"/>
                </a:solidFill>
                <a:effectLst>
                  <a:outerShdw dist="38100" dir="2700000" algn="bl" rotWithShape="0">
                    <a:schemeClr val="accent5"/>
                  </a:outerShdw>
                </a:effectLst>
                <a:latin typeface="+mj-lt"/>
                <a:ea typeface="+mj-ea"/>
                <a:cs typeface="+mj-cs"/>
              </a:rPr>
              <a:t>dưỡng</a:t>
            </a:r>
            <a:r>
              <a:rPr lang="en-US" sz="5200" b="1" kern="1200" cap="none" spc="0" dirty="0">
                <a:ln w="13462">
                  <a:solidFill>
                    <a:schemeClr val="bg1"/>
                  </a:solidFill>
                  <a:prstDash val="solid"/>
                </a:ln>
                <a:solidFill>
                  <a:schemeClr val="tx1"/>
                </a:solidFill>
                <a:effectLst>
                  <a:outerShdw dist="38100" dir="2700000" algn="bl" rotWithShape="0">
                    <a:schemeClr val="accent5"/>
                  </a:outerShdw>
                </a:effectLst>
                <a:latin typeface="+mj-lt"/>
                <a:ea typeface="+mj-ea"/>
                <a:cs typeface="+mj-cs"/>
              </a:rPr>
              <a:t> Nitrogen</a:t>
            </a:r>
          </a:p>
        </p:txBody>
      </p:sp>
      <p:sp>
        <p:nvSpPr>
          <p:cNvPr id="3" name="Tiêu đề 1">
            <a:extLst>
              <a:ext uri="{FF2B5EF4-FFF2-40B4-BE49-F238E27FC236}">
                <a16:creationId xmlns:a16="http://schemas.microsoft.com/office/drawing/2014/main" id="{CAF900F6-15F9-6700-768D-7A25288E7918}"/>
              </a:ext>
            </a:extLst>
          </p:cNvPr>
          <p:cNvSpPr txBox="1">
            <a:spLocks/>
          </p:cNvSpPr>
          <p:nvPr/>
        </p:nvSpPr>
        <p:spPr>
          <a:xfrm>
            <a:off x="769209" y="941947"/>
            <a:ext cx="10178934" cy="557901"/>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algn="ctr">
              <a:spcBef>
                <a:spcPts val="1000"/>
              </a:spcBef>
            </a:pPr>
            <a:r>
              <a:rPr lang="en-US" sz="3600" b="1" u="sng" kern="1200" dirty="0">
                <a:solidFill>
                  <a:srgbClr val="FF0000"/>
                </a:solidFill>
                <a:latin typeface="+mn-lt"/>
                <a:ea typeface="+mn-ea"/>
                <a:cs typeface="+mn-cs"/>
              </a:rPr>
              <a:t>1. Vai </a:t>
            </a:r>
            <a:r>
              <a:rPr lang="en-US" sz="3600" b="1" u="sng" kern="1200" dirty="0" err="1">
                <a:solidFill>
                  <a:srgbClr val="FF0000"/>
                </a:solidFill>
                <a:latin typeface="+mn-lt"/>
                <a:ea typeface="+mn-ea"/>
                <a:cs typeface="+mn-cs"/>
              </a:rPr>
              <a:t>trò</a:t>
            </a:r>
            <a:r>
              <a:rPr lang="en-US" sz="3600" b="1" u="sng" kern="1200" dirty="0">
                <a:solidFill>
                  <a:srgbClr val="FF0000"/>
                </a:solidFill>
                <a:latin typeface="+mn-lt"/>
                <a:ea typeface="+mn-ea"/>
                <a:cs typeface="+mn-cs"/>
              </a:rPr>
              <a:t> </a:t>
            </a:r>
            <a:r>
              <a:rPr lang="en-US" sz="3600" b="1" u="sng" kern="1200" dirty="0" err="1">
                <a:solidFill>
                  <a:srgbClr val="FF0000"/>
                </a:solidFill>
                <a:latin typeface="+mn-lt"/>
                <a:ea typeface="+mn-ea"/>
                <a:cs typeface="+mn-cs"/>
              </a:rPr>
              <a:t>của</a:t>
            </a:r>
            <a:r>
              <a:rPr lang="en-US" sz="3600" b="1" u="sng" kern="1200" dirty="0">
                <a:solidFill>
                  <a:srgbClr val="FF0000"/>
                </a:solidFill>
                <a:latin typeface="+mn-lt"/>
                <a:ea typeface="+mn-ea"/>
                <a:cs typeface="+mn-cs"/>
              </a:rPr>
              <a:t> nitrogen</a:t>
            </a:r>
          </a:p>
        </p:txBody>
      </p:sp>
      <p:pic>
        <p:nvPicPr>
          <p:cNvPr id="6" name="Hình ảnh 5">
            <a:extLst>
              <a:ext uri="{FF2B5EF4-FFF2-40B4-BE49-F238E27FC236}">
                <a16:creationId xmlns:a16="http://schemas.microsoft.com/office/drawing/2014/main" id="{7E9EAA92-9180-A37D-5C1C-6B9679306B77}"/>
              </a:ext>
            </a:extLst>
          </p:cNvPr>
          <p:cNvPicPr>
            <a:picLocks noChangeAspect="1"/>
          </p:cNvPicPr>
          <p:nvPr/>
        </p:nvPicPr>
        <p:blipFill>
          <a:blip r:embed="rId2"/>
          <a:srcRect t="17507" r="-2" b="5878"/>
          <a:stretch/>
        </p:blipFill>
        <p:spPr>
          <a:xfrm>
            <a:off x="198741" y="1777376"/>
            <a:ext cx="5803323" cy="4523430"/>
          </a:xfrm>
          <a:prstGeom prst="rect">
            <a:avLst/>
          </a:prstGeom>
        </p:spPr>
      </p:pic>
      <p:pic>
        <p:nvPicPr>
          <p:cNvPr id="4" name="Hình ảnh 3">
            <a:extLst>
              <a:ext uri="{FF2B5EF4-FFF2-40B4-BE49-F238E27FC236}">
                <a16:creationId xmlns:a16="http://schemas.microsoft.com/office/drawing/2014/main" id="{A4362AF4-6400-9B05-6DAA-21EA1A513388}"/>
              </a:ext>
            </a:extLst>
          </p:cNvPr>
          <p:cNvPicPr>
            <a:picLocks noChangeAspect="1"/>
          </p:cNvPicPr>
          <p:nvPr/>
        </p:nvPicPr>
        <p:blipFill rotWithShape="1">
          <a:blip r:embed="rId3"/>
          <a:srcRect l="6395" r="-3" b="-3"/>
          <a:stretch/>
        </p:blipFill>
        <p:spPr>
          <a:xfrm>
            <a:off x="6189934" y="1777376"/>
            <a:ext cx="5803323" cy="4523430"/>
          </a:xfrm>
          <a:prstGeom prst="rect">
            <a:avLst/>
          </a:prstGeom>
        </p:spPr>
      </p:pic>
    </p:spTree>
    <p:extLst>
      <p:ext uri="{BB962C8B-B14F-4D97-AF65-F5344CB8AC3E}">
        <p14:creationId xmlns:p14="http://schemas.microsoft.com/office/powerpoint/2010/main" val="627053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A2B185D-F443-72B1-661A-02A103DF042C}"/>
              </a:ext>
            </a:extLst>
          </p:cNvPr>
          <p:cNvSpPr/>
          <p:nvPr/>
        </p:nvSpPr>
        <p:spPr>
          <a:xfrm>
            <a:off x="1484731" y="1883295"/>
            <a:ext cx="9222537" cy="1754326"/>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 Vai trò của trao đổi nước và khoáng ở thực vật</a:t>
            </a:r>
          </a:p>
        </p:txBody>
      </p:sp>
    </p:spTree>
    <p:extLst>
      <p:ext uri="{BB962C8B-B14F-4D97-AF65-F5344CB8AC3E}">
        <p14:creationId xmlns:p14="http://schemas.microsoft.com/office/powerpoint/2010/main" val="144128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D698F2D-7BB1-8081-79B4-56F124E1C29F}"/>
              </a:ext>
            </a:extLst>
          </p:cNvPr>
          <p:cNvSpPr txBox="1">
            <a:spLocks/>
          </p:cNvSpPr>
          <p:nvPr/>
        </p:nvSpPr>
        <p:spPr>
          <a:xfrm>
            <a:off x="838200" y="241139"/>
            <a:ext cx="10515600"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u="sng" dirty="0">
                <a:solidFill>
                  <a:srgbClr val="FF0000"/>
                </a:solidFill>
              </a:rPr>
              <a:t>1. Vai trò của </a:t>
            </a:r>
            <a:r>
              <a:rPr lang="vi-VN" b="1" u="sng" dirty="0" err="1">
                <a:solidFill>
                  <a:srgbClr val="FF0000"/>
                </a:solidFill>
              </a:rPr>
              <a:t>nitrogen</a:t>
            </a:r>
            <a:endParaRPr lang="en-US" b="1" u="sng" dirty="0">
              <a:solidFill>
                <a:srgbClr val="FF0000"/>
              </a:solidFill>
            </a:endParaRPr>
          </a:p>
        </p:txBody>
      </p:sp>
      <p:sp>
        <p:nvSpPr>
          <p:cNvPr id="4" name="Hộp Văn bản 3">
            <a:extLst>
              <a:ext uri="{FF2B5EF4-FFF2-40B4-BE49-F238E27FC236}">
                <a16:creationId xmlns:a16="http://schemas.microsoft.com/office/drawing/2014/main" id="{E1643726-4989-353F-B8A5-415603AEBE5C}"/>
              </a:ext>
            </a:extLst>
          </p:cNvPr>
          <p:cNvSpPr txBox="1"/>
          <p:nvPr/>
        </p:nvSpPr>
        <p:spPr>
          <a:xfrm>
            <a:off x="5362414" y="1229570"/>
            <a:ext cx="6492232" cy="5016758"/>
          </a:xfrm>
          <a:prstGeom prst="rect">
            <a:avLst/>
          </a:prstGeom>
          <a:noFill/>
        </p:spPr>
        <p:txBody>
          <a:bodyPr wrap="square">
            <a:spAutoFit/>
          </a:bodyPr>
          <a:lstStyle/>
          <a:p>
            <a:pPr marL="457200" indent="-457200" algn="jus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Là nguyên tố dinh dưỡng khoáng thiết yếu</a:t>
            </a:r>
          </a:p>
          <a:p>
            <a:pPr marL="457200" indent="-457200"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Là thành phần tham gia cấu tạo nhiều hợp chất sinh học quan trọng (</a:t>
            </a:r>
            <a:r>
              <a:rPr lang="vi-VN" sz="3200" b="1" dirty="0" err="1">
                <a:latin typeface="Calibri" panose="020F0502020204030204" pitchFamily="34" charset="0"/>
                <a:ea typeface="Calibri" panose="020F0502020204030204" pitchFamily="34" charset="0"/>
                <a:cs typeface="Calibri" panose="020F0502020204030204" pitchFamily="34" charset="0"/>
              </a:rPr>
              <a:t>protein</a:t>
            </a:r>
            <a:r>
              <a:rPr lang="vi-VN" sz="3200" b="1" dirty="0">
                <a:latin typeface="Calibri" panose="020F0502020204030204" pitchFamily="34" charset="0"/>
                <a:ea typeface="Calibri" panose="020F0502020204030204" pitchFamily="34" charset="0"/>
                <a:cs typeface="Calibri" panose="020F0502020204030204" pitchFamily="34" charset="0"/>
              </a:rPr>
              <a:t>, </a:t>
            </a:r>
            <a:r>
              <a:rPr lang="vi-VN" sz="3200" b="1" dirty="0" err="1">
                <a:latin typeface="Calibri" panose="020F0502020204030204" pitchFamily="34" charset="0"/>
                <a:ea typeface="Calibri" panose="020F0502020204030204" pitchFamily="34" charset="0"/>
                <a:cs typeface="Calibri" panose="020F0502020204030204" pitchFamily="34" charset="0"/>
              </a:rPr>
              <a:t>nucleic</a:t>
            </a:r>
            <a:r>
              <a:rPr lang="vi-VN" sz="3200" b="1" dirty="0">
                <a:latin typeface="Calibri" panose="020F0502020204030204" pitchFamily="34" charset="0"/>
                <a:ea typeface="Calibri" panose="020F0502020204030204" pitchFamily="34" charset="0"/>
                <a:cs typeface="Calibri" panose="020F0502020204030204" pitchFamily="34" charset="0"/>
              </a:rPr>
              <a:t> </a:t>
            </a:r>
            <a:r>
              <a:rPr lang="vi-VN" sz="3200" b="1" dirty="0" err="1">
                <a:latin typeface="Calibri" panose="020F0502020204030204" pitchFamily="34" charset="0"/>
                <a:ea typeface="Calibri" panose="020F0502020204030204" pitchFamily="34" charset="0"/>
                <a:cs typeface="Calibri" panose="020F0502020204030204" pitchFamily="34" charset="0"/>
              </a:rPr>
              <a:t>acid</a:t>
            </a:r>
            <a:r>
              <a:rPr lang="vi-VN" sz="3200" b="1" dirty="0">
                <a:latin typeface="Calibri" panose="020F0502020204030204" pitchFamily="34" charset="0"/>
                <a:ea typeface="Calibri" panose="020F0502020204030204" pitchFamily="34" charset="0"/>
                <a:cs typeface="Calibri" panose="020F0502020204030204" pitchFamily="34" charset="0"/>
              </a:rPr>
              <a:t>, diệp lục, ATP,…) </a:t>
            </a:r>
          </a:p>
          <a:p>
            <a:pPr marL="457200" indent="-457200" algn="jus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Tham gia điều tiết các quá trình trao đổi chất của tế bào thực vật.</a:t>
            </a:r>
          </a:p>
        </p:txBody>
      </p:sp>
      <p:pic>
        <p:nvPicPr>
          <p:cNvPr id="5" name="Hình ảnh 4">
            <a:extLst>
              <a:ext uri="{FF2B5EF4-FFF2-40B4-BE49-F238E27FC236}">
                <a16:creationId xmlns:a16="http://schemas.microsoft.com/office/drawing/2014/main" id="{9DA4377E-5BF1-3DDA-37A4-3374250AFF7B}"/>
              </a:ext>
            </a:extLst>
          </p:cNvPr>
          <p:cNvPicPr>
            <a:picLocks noChangeAspect="1"/>
          </p:cNvPicPr>
          <p:nvPr/>
        </p:nvPicPr>
        <p:blipFill>
          <a:blip r:embed="rId2"/>
          <a:stretch>
            <a:fillRect/>
          </a:stretch>
        </p:blipFill>
        <p:spPr>
          <a:xfrm>
            <a:off x="0" y="1881011"/>
            <a:ext cx="5243121" cy="3713877"/>
          </a:xfrm>
          <a:prstGeom prst="rect">
            <a:avLst/>
          </a:prstGeom>
        </p:spPr>
      </p:pic>
    </p:spTree>
    <p:extLst>
      <p:ext uri="{BB962C8B-B14F-4D97-AF65-F5344CB8AC3E}">
        <p14:creationId xmlns:p14="http://schemas.microsoft.com/office/powerpoint/2010/main" val="6961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A2B185D-F443-72B1-661A-02A103DF042C}"/>
              </a:ext>
            </a:extLst>
          </p:cNvPr>
          <p:cNvSpPr/>
          <p:nvPr/>
        </p:nvSpPr>
        <p:spPr>
          <a:xfrm>
            <a:off x="740813" y="0"/>
            <a:ext cx="9222537" cy="923330"/>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III. Dinh dưỡng </a:t>
            </a:r>
            <a:r>
              <a:rPr lang="vi-VN"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Nitrogen</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ndParaRPr>
          </a:p>
        </p:txBody>
      </p:sp>
      <p:pic>
        <p:nvPicPr>
          <p:cNvPr id="3" name="Online Media 6" title="SH11 - CHU TRÌNH NITO">
            <a:hlinkClick r:id="" action="ppaction://media"/>
            <a:extLst>
              <a:ext uri="{FF2B5EF4-FFF2-40B4-BE49-F238E27FC236}">
                <a16:creationId xmlns:a16="http://schemas.microsoft.com/office/drawing/2014/main" id="{31B860C4-8E38-1922-D506-600B5B95B135}"/>
              </a:ext>
            </a:extLst>
          </p:cNvPr>
          <p:cNvPicPr>
            <a:picLocks noRot="1" noChangeAspect="1"/>
          </p:cNvPicPr>
          <p:nvPr>
            <a:videoFile r:link="rId1"/>
          </p:nvPr>
        </p:nvPicPr>
        <p:blipFill>
          <a:blip r:embed="rId3"/>
          <a:stretch>
            <a:fillRect/>
          </a:stretch>
        </p:blipFill>
        <p:spPr>
          <a:xfrm>
            <a:off x="1841797" y="1366837"/>
            <a:ext cx="8836536" cy="4710911"/>
          </a:xfrm>
          <a:prstGeom prst="rect">
            <a:avLst/>
          </a:prstGeom>
        </p:spPr>
      </p:pic>
    </p:spTree>
    <p:extLst>
      <p:ext uri="{BB962C8B-B14F-4D97-AF65-F5344CB8AC3E}">
        <p14:creationId xmlns:p14="http://schemas.microsoft.com/office/powerpoint/2010/main" val="400098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0814E2-9E4C-08E6-472D-6C351C5D5234}"/>
              </a:ext>
            </a:extLst>
          </p:cNvPr>
          <p:cNvSpPr txBox="1">
            <a:spLocks/>
          </p:cNvSpPr>
          <p:nvPr/>
        </p:nvSpPr>
        <p:spPr>
          <a:xfrm>
            <a:off x="714214" y="8665"/>
            <a:ext cx="1052205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u="sng" dirty="0">
                <a:solidFill>
                  <a:srgbClr val="FF0000"/>
                </a:solidFill>
              </a:rPr>
              <a:t>2. Nguồn cung cấp </a:t>
            </a:r>
            <a:r>
              <a:rPr lang="vi-VN" b="1" u="sng" dirty="0" err="1">
                <a:solidFill>
                  <a:srgbClr val="FF0000"/>
                </a:solidFill>
              </a:rPr>
              <a:t>nitrogen</a:t>
            </a:r>
            <a:r>
              <a:rPr lang="vi-VN" b="1" u="sng" dirty="0">
                <a:solidFill>
                  <a:srgbClr val="FF0000"/>
                </a:solidFill>
              </a:rPr>
              <a:t> cho thực vật</a:t>
            </a:r>
            <a:endParaRPr lang="en-US" b="1" u="sng" dirty="0">
              <a:solidFill>
                <a:srgbClr val="FF0000"/>
              </a:solidFill>
            </a:endParaRPr>
          </a:p>
        </p:txBody>
      </p:sp>
      <p:pic>
        <p:nvPicPr>
          <p:cNvPr id="4" name="Hình ảnh 3">
            <a:extLst>
              <a:ext uri="{FF2B5EF4-FFF2-40B4-BE49-F238E27FC236}">
                <a16:creationId xmlns:a16="http://schemas.microsoft.com/office/drawing/2014/main" id="{72F6B152-609C-8EBA-9BF1-2DEF7376A096}"/>
              </a:ext>
            </a:extLst>
          </p:cNvPr>
          <p:cNvPicPr>
            <a:picLocks noChangeAspect="1"/>
          </p:cNvPicPr>
          <p:nvPr/>
        </p:nvPicPr>
        <p:blipFill>
          <a:blip r:embed="rId2"/>
          <a:stretch>
            <a:fillRect/>
          </a:stretch>
        </p:blipFill>
        <p:spPr>
          <a:xfrm>
            <a:off x="714214" y="1038387"/>
            <a:ext cx="10042902" cy="5350984"/>
          </a:xfrm>
          <a:prstGeom prst="rect">
            <a:avLst/>
          </a:prstGeom>
        </p:spPr>
      </p:pic>
      <p:sp>
        <p:nvSpPr>
          <p:cNvPr id="5" name="Hình Bầu dục 4">
            <a:extLst>
              <a:ext uri="{FF2B5EF4-FFF2-40B4-BE49-F238E27FC236}">
                <a16:creationId xmlns:a16="http://schemas.microsoft.com/office/drawing/2014/main" id="{35DD06CB-23CF-2EFB-897C-2E543E2DFFF2}"/>
              </a:ext>
            </a:extLst>
          </p:cNvPr>
          <p:cNvSpPr/>
          <p:nvPr/>
        </p:nvSpPr>
        <p:spPr>
          <a:xfrm>
            <a:off x="3301140" y="883404"/>
            <a:ext cx="1906291" cy="117787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ình Bầu dục 5">
            <a:extLst>
              <a:ext uri="{FF2B5EF4-FFF2-40B4-BE49-F238E27FC236}">
                <a16:creationId xmlns:a16="http://schemas.microsoft.com/office/drawing/2014/main" id="{2E5EDB45-D526-154F-81C4-8AA5F98F183A}"/>
              </a:ext>
            </a:extLst>
          </p:cNvPr>
          <p:cNvSpPr/>
          <p:nvPr/>
        </p:nvSpPr>
        <p:spPr>
          <a:xfrm>
            <a:off x="6096000" y="5098944"/>
            <a:ext cx="2851687" cy="117787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ình Bầu dục 6">
            <a:extLst>
              <a:ext uri="{FF2B5EF4-FFF2-40B4-BE49-F238E27FC236}">
                <a16:creationId xmlns:a16="http://schemas.microsoft.com/office/drawing/2014/main" id="{D711211E-6DA4-A7A4-F6BD-647E6C860605}"/>
              </a:ext>
            </a:extLst>
          </p:cNvPr>
          <p:cNvSpPr/>
          <p:nvPr/>
        </p:nvSpPr>
        <p:spPr>
          <a:xfrm>
            <a:off x="2601134" y="4972373"/>
            <a:ext cx="1906291" cy="117787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ình chữ nhật 2">
            <a:extLst>
              <a:ext uri="{FF2B5EF4-FFF2-40B4-BE49-F238E27FC236}">
                <a16:creationId xmlns:a16="http://schemas.microsoft.com/office/drawing/2014/main" id="{B6384CA0-3349-EB55-A041-0A67B8A2D686}"/>
              </a:ext>
            </a:extLst>
          </p:cNvPr>
          <p:cNvSpPr/>
          <p:nvPr/>
        </p:nvSpPr>
        <p:spPr>
          <a:xfrm>
            <a:off x="604434" y="1038387"/>
            <a:ext cx="1441342" cy="588935"/>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id="{CD60C80E-F277-334F-B27E-C560974EC482}"/>
              </a:ext>
            </a:extLst>
          </p:cNvPr>
          <p:cNvSpPr/>
          <p:nvPr/>
        </p:nvSpPr>
        <p:spPr>
          <a:xfrm>
            <a:off x="353878" y="3419411"/>
            <a:ext cx="1441342" cy="588935"/>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44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E30F50-F96C-A637-BFF2-443810CD4FA7}"/>
              </a:ext>
            </a:extLst>
          </p:cNvPr>
          <p:cNvSpPr txBox="1">
            <a:spLocks/>
          </p:cNvSpPr>
          <p:nvPr/>
        </p:nvSpPr>
        <p:spPr>
          <a:xfrm>
            <a:off x="714214" y="8665"/>
            <a:ext cx="1052205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u="sng" dirty="0">
                <a:solidFill>
                  <a:srgbClr val="FF0000"/>
                </a:solidFill>
              </a:rPr>
              <a:t>2. Nguồn cung cấp </a:t>
            </a:r>
            <a:r>
              <a:rPr lang="vi-VN" b="1" u="sng" dirty="0" err="1">
                <a:solidFill>
                  <a:srgbClr val="FF0000"/>
                </a:solidFill>
              </a:rPr>
              <a:t>nitrogen</a:t>
            </a:r>
            <a:r>
              <a:rPr lang="vi-VN" b="1" u="sng" dirty="0">
                <a:solidFill>
                  <a:srgbClr val="FF0000"/>
                </a:solidFill>
              </a:rPr>
              <a:t> cho thực vật</a:t>
            </a:r>
            <a:endParaRPr lang="en-US" b="1" u="sng" dirty="0">
              <a:solidFill>
                <a:srgbClr val="FF0000"/>
              </a:solidFill>
            </a:endParaRPr>
          </a:p>
        </p:txBody>
      </p:sp>
      <p:sp>
        <p:nvSpPr>
          <p:cNvPr id="3" name="Hình chữ nhật 2">
            <a:extLst>
              <a:ext uri="{FF2B5EF4-FFF2-40B4-BE49-F238E27FC236}">
                <a16:creationId xmlns:a16="http://schemas.microsoft.com/office/drawing/2014/main" id="{CC7841AC-FA55-DCCC-9782-E69EEACF06EA}"/>
              </a:ext>
            </a:extLst>
          </p:cNvPr>
          <p:cNvSpPr/>
          <p:nvPr/>
        </p:nvSpPr>
        <p:spPr>
          <a:xfrm>
            <a:off x="2930472" y="1703523"/>
            <a:ext cx="2307955" cy="945396"/>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Không khí</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Hình chữ nhật 3">
            <a:extLst>
              <a:ext uri="{FF2B5EF4-FFF2-40B4-BE49-F238E27FC236}">
                <a16:creationId xmlns:a16="http://schemas.microsoft.com/office/drawing/2014/main" id="{7F0E6484-F9E8-A107-46EC-A5F0AB29F8BB}"/>
              </a:ext>
            </a:extLst>
          </p:cNvPr>
          <p:cNvSpPr/>
          <p:nvPr/>
        </p:nvSpPr>
        <p:spPr>
          <a:xfrm>
            <a:off x="2930471" y="4491925"/>
            <a:ext cx="2307955" cy="945396"/>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ea typeface="Calibri" panose="020F0502020204030204" pitchFamily="34" charset="0"/>
                <a:cs typeface="Calibri" panose="020F0502020204030204" pitchFamily="34" charset="0"/>
              </a:rPr>
              <a:t>Đất</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ình chữ nhật 4">
            <a:extLst>
              <a:ext uri="{FF2B5EF4-FFF2-40B4-BE49-F238E27FC236}">
                <a16:creationId xmlns:a16="http://schemas.microsoft.com/office/drawing/2014/main" id="{9D5ABC6D-728A-5EC5-CB5B-8A644BB6F896}"/>
              </a:ext>
            </a:extLst>
          </p:cNvPr>
          <p:cNvSpPr/>
          <p:nvPr/>
        </p:nvSpPr>
        <p:spPr>
          <a:xfrm>
            <a:off x="40684" y="3073831"/>
            <a:ext cx="2129079" cy="945396"/>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Calibri" panose="020F0502020204030204" pitchFamily="34" charset="0"/>
                <a:ea typeface="Calibri" panose="020F0502020204030204" pitchFamily="34" charset="0"/>
                <a:cs typeface="Calibri" panose="020F0502020204030204" pitchFamily="34" charset="0"/>
              </a:rPr>
              <a:t>Nitrogen</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Đường kết nối Mũi tên Thẳng 6">
            <a:extLst>
              <a:ext uri="{FF2B5EF4-FFF2-40B4-BE49-F238E27FC236}">
                <a16:creationId xmlns:a16="http://schemas.microsoft.com/office/drawing/2014/main" id="{35A0D5F7-8955-AFEF-2EAA-9881B5F0C13D}"/>
              </a:ext>
            </a:extLst>
          </p:cNvPr>
          <p:cNvCxnSpPr>
            <a:cxnSpLocks/>
            <a:endCxn id="3" idx="1"/>
          </p:cNvCxnSpPr>
          <p:nvPr/>
        </p:nvCxnSpPr>
        <p:spPr>
          <a:xfrm flipV="1">
            <a:off x="2169763" y="2176221"/>
            <a:ext cx="760709" cy="13942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Đường kết nối Mũi tên Thẳng 7">
            <a:extLst>
              <a:ext uri="{FF2B5EF4-FFF2-40B4-BE49-F238E27FC236}">
                <a16:creationId xmlns:a16="http://schemas.microsoft.com/office/drawing/2014/main" id="{B62FD8AD-84E6-D6D7-ACC1-577AD2DD3197}"/>
              </a:ext>
            </a:extLst>
          </p:cNvPr>
          <p:cNvCxnSpPr>
            <a:cxnSpLocks/>
            <a:endCxn id="4" idx="1"/>
          </p:cNvCxnSpPr>
          <p:nvPr/>
        </p:nvCxnSpPr>
        <p:spPr>
          <a:xfrm>
            <a:off x="2169763" y="3500034"/>
            <a:ext cx="760708" cy="14645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Hình chữ nhật: Góc Tròn 13">
            <a:extLst>
              <a:ext uri="{FF2B5EF4-FFF2-40B4-BE49-F238E27FC236}">
                <a16:creationId xmlns:a16="http://schemas.microsoft.com/office/drawing/2014/main" id="{E2A15E1F-1195-68C8-F367-DCD5345EEC3E}"/>
              </a:ext>
            </a:extLst>
          </p:cNvPr>
          <p:cNvSpPr/>
          <p:nvPr/>
        </p:nvSpPr>
        <p:spPr>
          <a:xfrm>
            <a:off x="5851257" y="805913"/>
            <a:ext cx="5896459" cy="189596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NO, NO</a:t>
            </a:r>
            <a:r>
              <a:rPr lang="vi-VN" sz="3200" b="1" baseline="-25000" dirty="0">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độc với cây.</a:t>
            </a:r>
          </a:p>
          <a:p>
            <a:pPr marL="285750" indent="-285750" algn="ctr">
              <a:buFontTx/>
              <a:buChar char="-"/>
            </a:pP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N</a:t>
            </a:r>
            <a:r>
              <a:rPr lang="vi-VN" sz="3200" b="1" baseline="-25000" dirty="0">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cây không sử dụng được, phải nhờ vi sinh vật cố định đạm chuyển hóa</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Hình chữ nhật: Góc Tròn 14">
            <a:extLst>
              <a:ext uri="{FF2B5EF4-FFF2-40B4-BE49-F238E27FC236}">
                <a16:creationId xmlns:a16="http://schemas.microsoft.com/office/drawing/2014/main" id="{7AD1FDAC-E6A0-547D-9826-E7565750775A}"/>
              </a:ext>
            </a:extLst>
          </p:cNvPr>
          <p:cNvSpPr/>
          <p:nvPr/>
        </p:nvSpPr>
        <p:spPr>
          <a:xfrm>
            <a:off x="5623948" y="3082496"/>
            <a:ext cx="6527368" cy="377550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vi-VN" sz="3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Nitrogen</a:t>
            </a: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 khoáng: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trong các muối khoáng (Cây hấp thụ được dưới dạng NH</a:t>
            </a:r>
            <a:r>
              <a:rPr lang="vi-VN" sz="32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4</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và  NO</a:t>
            </a:r>
            <a:r>
              <a:rPr lang="vi-VN" sz="32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3</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pPr marL="285750" indent="-285750" algn="ctr">
              <a:buFontTx/>
              <a:buChar char="-"/>
            </a:pPr>
            <a:r>
              <a:rPr lang="vi-VN" sz="3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Nitrogen</a:t>
            </a:r>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 trong xác sinh vật: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Cây không hấp thụ được trực tiếp, phải nhờ VSV đất khoáng </a:t>
            </a:r>
            <a:r>
              <a:rPr lang="vi-VN"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hoá</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thành NH</a:t>
            </a:r>
            <a:r>
              <a:rPr lang="vi-VN" sz="32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4</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và  NO</a:t>
            </a:r>
            <a:r>
              <a:rPr lang="vi-VN" sz="3200" b="1"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3</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6972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bg/>
                                          </p:spTgt>
                                        </p:tgtEl>
                                        <p:attrNameLst>
                                          <p:attrName>style.visibility</p:attrName>
                                        </p:attrNameLst>
                                      </p:cBhvr>
                                      <p:to>
                                        <p:strVal val="visible"/>
                                      </p:to>
                                    </p:set>
                                    <p:animEffect transition="in" filter="barn(inVertical)">
                                      <p:cBhvr>
                                        <p:cTn id="23" dur="500"/>
                                        <p:tgtEl>
                                          <p:spTgt spid="1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barn(inVertical)">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barn(inVertical)">
                                      <p:cBhvr>
                                        <p:cTn id="33" dur="500"/>
                                        <p:tgtEl>
                                          <p:spTgt spid="1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bg/>
                                          </p:spTgt>
                                        </p:tgtEl>
                                        <p:attrNameLst>
                                          <p:attrName>style.visibility</p:attrName>
                                        </p:attrNameLst>
                                      </p:cBhvr>
                                      <p:to>
                                        <p:strVal val="visible"/>
                                      </p:to>
                                    </p:set>
                                    <p:animEffect transition="in" filter="barn(inVertical)">
                                      <p:cBhvr>
                                        <p:cTn id="38" dur="500"/>
                                        <p:tgtEl>
                                          <p:spTgt spid="15">
                                            <p:bg/>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barn(inVertical)">
                                      <p:cBhvr>
                                        <p:cTn id="43" dur="500"/>
                                        <p:tgtEl>
                                          <p:spTgt spid="1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xEl>
                                              <p:pRg st="1" end="1"/>
                                            </p:txEl>
                                          </p:spTgt>
                                        </p:tgtEl>
                                        <p:attrNameLst>
                                          <p:attrName>style.visibility</p:attrName>
                                        </p:attrNameLst>
                                      </p:cBhvr>
                                      <p:to>
                                        <p:strVal val="visible"/>
                                      </p:to>
                                    </p:set>
                                    <p:animEffect transition="in" filter="barn(inVertical)">
                                      <p:cBhvr>
                                        <p:cTn id="48"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4" grpId="0" build="p" animBg="1"/>
      <p:bldP spid="15"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1">
            <a:extLst>
              <a:ext uri="{FF2B5EF4-FFF2-40B4-BE49-F238E27FC236}">
                <a16:creationId xmlns:a16="http://schemas.microsoft.com/office/drawing/2014/main" id="{8CACFD2A-C752-2925-E5AF-FBA70F1BDFDD}"/>
              </a:ext>
            </a:extLst>
          </p:cNvPr>
          <p:cNvSpPr>
            <a:spLocks noGrp="1"/>
          </p:cNvSpPr>
          <p:nvPr>
            <p:ph type="sldNum" sz="quarter" idx="12"/>
          </p:nvPr>
        </p:nvSpPr>
        <p:spPr>
          <a:xfrm>
            <a:off x="10040938" y="5867400"/>
            <a:ext cx="1184275"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8DD2C1-22A6-4B93-BAA8-E3D72D0C6E6C}" type="slidenum">
              <a:rPr lang="en-US" altLang="en-US">
                <a:solidFill>
                  <a:srgbClr val="FFFFFF"/>
                </a:solidFill>
                <a:latin typeface="Calibri" panose="020F0502020204030204" pitchFamily="34" charset="0"/>
                <a:cs typeface="Calibri" panose="020F0502020204030204" pitchFamily="34" charset="0"/>
              </a:rPr>
              <a:pPr/>
              <a:t>34</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F8EC8B4-5BB5-234B-C14F-23FF8224F27C}"/>
              </a:ext>
            </a:extLst>
          </p:cNvPr>
          <p:cNvSpPr txBox="1">
            <a:spLocks noChangeArrowheads="1"/>
          </p:cNvSpPr>
          <p:nvPr/>
        </p:nvSpPr>
        <p:spPr bwMode="auto">
          <a:xfrm>
            <a:off x="760548" y="269825"/>
            <a:ext cx="112351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3200" b="1" u="sng" dirty="0" err="1">
                <a:latin typeface="Calibri" panose="020F0502020204030204" pitchFamily="34" charset="0"/>
                <a:cs typeface="Calibri" panose="020F0502020204030204" pitchFamily="34" charset="0"/>
              </a:rPr>
              <a:t>Câu</a:t>
            </a:r>
            <a:r>
              <a:rPr lang="en-US" altLang="en-US" sz="3200" b="1" u="sng" dirty="0">
                <a:latin typeface="Calibri" panose="020F0502020204030204" pitchFamily="34" charset="0"/>
                <a:cs typeface="Calibri" panose="020F0502020204030204" pitchFamily="34" charset="0"/>
              </a:rPr>
              <a:t> </a:t>
            </a:r>
            <a:r>
              <a:rPr lang="en-US" altLang="en-US" sz="3200" b="1" u="sng" dirty="0" err="1">
                <a:latin typeface="Calibri" panose="020F0502020204030204" pitchFamily="34" charset="0"/>
                <a:cs typeface="Calibri" panose="020F0502020204030204" pitchFamily="34" charset="0"/>
              </a:rPr>
              <a:t>hỏi</a:t>
            </a:r>
            <a:r>
              <a:rPr lang="en-US" altLang="en-US" sz="3200" b="1" u="sng" dirty="0">
                <a:latin typeface="Calibri" panose="020F0502020204030204" pitchFamily="34" charset="0"/>
                <a:cs typeface="Calibri" panose="020F0502020204030204" pitchFamily="34" charset="0"/>
              </a:rPr>
              <a:t> 1:</a:t>
            </a:r>
            <a:r>
              <a:rPr lang="vi-VN" altLang="en-US" sz="3200" b="1" u="sng"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Có</a:t>
            </a:r>
            <a:r>
              <a:rPr lang="en-US" altLang="en-US" sz="3200" b="1" dirty="0">
                <a:latin typeface="Calibri" panose="020F0502020204030204" pitchFamily="34" charset="0"/>
                <a:cs typeface="Calibri" panose="020F0502020204030204" pitchFamily="34" charset="0"/>
              </a:rPr>
              <a:t> bao </a:t>
            </a:r>
            <a:r>
              <a:rPr lang="en-US" altLang="en-US" sz="3200" b="1" dirty="0" err="1">
                <a:latin typeface="Calibri" panose="020F0502020204030204" pitchFamily="34" charset="0"/>
                <a:cs typeface="Calibri" panose="020F0502020204030204" pitchFamily="34" charset="0"/>
              </a:rPr>
              <a:t>nhiêu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phát</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biểu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sau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đây</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đúng</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về</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nguồn</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cung</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cấp</a:t>
            </a:r>
            <a:r>
              <a:rPr lang="en-US" altLang="en-US" sz="3200" b="1" dirty="0">
                <a:latin typeface="Calibri" panose="020F0502020204030204" pitchFamily="34" charset="0"/>
                <a:cs typeface="Calibri" panose="020F0502020204030204" pitchFamily="34" charset="0"/>
              </a:rPr>
              <a:t> nitrogen </a:t>
            </a:r>
            <a:r>
              <a:rPr lang="en-US" altLang="en-US" sz="3200" b="1" dirty="0" err="1">
                <a:latin typeface="Calibri" panose="020F0502020204030204" pitchFamily="34" charset="0"/>
                <a:cs typeface="Calibri" panose="020F0502020204030204" pitchFamily="34" charset="0"/>
              </a:rPr>
              <a:t>cho</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cây</a:t>
            </a:r>
            <a:r>
              <a:rPr lang="en-US" altLang="en-US" sz="32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0775A5EF-6BAA-6C21-A4A7-299543B123FA}"/>
              </a:ext>
            </a:extLst>
          </p:cNvPr>
          <p:cNvSpPr txBox="1">
            <a:spLocks noChangeArrowheads="1"/>
          </p:cNvSpPr>
          <p:nvPr/>
        </p:nvSpPr>
        <p:spPr bwMode="auto">
          <a:xfrm>
            <a:off x="1943100" y="1540668"/>
            <a:ext cx="8305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Nitrogen </a:t>
            </a:r>
            <a:r>
              <a:rPr lang="en-US" altLang="en-US" sz="2800" b="1" dirty="0" err="1">
                <a:solidFill>
                  <a:schemeClr val="accent1"/>
                </a:solidFill>
                <a:latin typeface="Calibri" panose="020F0502020204030204" pitchFamily="34" charset="0"/>
                <a:cs typeface="Calibri" panose="020F0502020204030204" pitchFamily="34" charset="0"/>
              </a:rPr>
              <a:t>cung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từ</a:t>
            </a:r>
            <a:r>
              <a:rPr lang="en-US" altLang="en-US" sz="2800" b="1" dirty="0">
                <a:solidFill>
                  <a:schemeClr val="accent1"/>
                </a:solidFill>
                <a:latin typeface="Calibri" panose="020F0502020204030204" pitchFamily="34" charset="0"/>
                <a:cs typeface="Calibri" panose="020F0502020204030204" pitchFamily="34" charset="0"/>
              </a:rPr>
              <a:t> vi </a:t>
            </a:r>
            <a:r>
              <a:rPr lang="en-US" altLang="en-US" sz="2800" b="1" dirty="0" err="1">
                <a:solidFill>
                  <a:schemeClr val="accent1"/>
                </a:solidFill>
                <a:latin typeface="Calibri" panose="020F0502020204030204" pitchFamily="34" charset="0"/>
                <a:cs typeface="Calibri" panose="020F0502020204030204" pitchFamily="34" charset="0"/>
              </a:rPr>
              <a:t>khuẩn</a:t>
            </a:r>
            <a:r>
              <a:rPr lang="en-US" altLang="en-US" sz="2800" b="1" dirty="0">
                <a:solidFill>
                  <a:schemeClr val="accent1"/>
                </a:solidFill>
                <a:latin typeface="Calibri" panose="020F0502020204030204" pitchFamily="34" charset="0"/>
                <a:cs typeface="Calibri" panose="020F0502020204030204" pitchFamily="34" charset="0"/>
              </a:rPr>
              <a:t>. </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Phân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bón</a:t>
            </a:r>
            <a:endParaRPr lang="en-US" altLang="en-US" sz="2800" b="1" dirty="0">
              <a:solidFill>
                <a:schemeClr val="accent1"/>
              </a:solidFill>
              <a:latin typeface="Calibri" panose="020F0502020204030204" pitchFamily="34" charset="0"/>
              <a:cs typeface="Calibri" panose="020F0502020204030204" pitchFamily="34" charset="0"/>
            </a:endParaRP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Khoáng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vô</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endParaRPr lang="en-US" altLang="en-US" sz="2800" b="1" dirty="0">
              <a:solidFill>
                <a:schemeClr val="accent1"/>
              </a:solidFill>
              <a:latin typeface="Calibri" panose="020F0502020204030204" pitchFamily="34" charset="0"/>
              <a:cs typeface="Calibri" panose="020F0502020204030204" pitchFamily="34" charset="0"/>
            </a:endParaRP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hữu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xác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sinh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BA5D3E07-F0A0-8BA6-97CC-87E59AD7F790}"/>
              </a:ext>
            </a:extLst>
          </p:cNvPr>
          <p:cNvSpPr/>
          <p:nvPr/>
        </p:nvSpPr>
        <p:spPr>
          <a:xfrm>
            <a:off x="7361695" y="3864473"/>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1">
            <a:extLst>
              <a:ext uri="{FF2B5EF4-FFF2-40B4-BE49-F238E27FC236}">
                <a16:creationId xmlns:a16="http://schemas.microsoft.com/office/drawing/2014/main" id="{F43CA1BB-FF99-F7CB-DCF9-0DEA1EC2F00F}"/>
              </a:ext>
            </a:extLst>
          </p:cNvPr>
          <p:cNvSpPr>
            <a:spLocks noGrp="1"/>
          </p:cNvSpPr>
          <p:nvPr>
            <p:ph type="sldNum" sz="quarter" idx="12"/>
          </p:nvPr>
        </p:nvSpPr>
        <p:spPr>
          <a:xfrm>
            <a:off x="10045700" y="6242050"/>
            <a:ext cx="587375"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F0839F-159D-4EDF-A3BE-CD44AA1D0626}" type="slidenum">
              <a:rPr lang="en-US" altLang="en-US">
                <a:solidFill>
                  <a:srgbClr val="FFFFFF"/>
                </a:solidFill>
                <a:latin typeface="Calibri" panose="020F0502020204030204" pitchFamily="34" charset="0"/>
                <a:cs typeface="Calibri" panose="020F0502020204030204" pitchFamily="34" charset="0"/>
              </a:rPr>
              <a:pPr/>
              <a:t>35</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6CEA986-46C7-3F06-2FA5-06CEB36BFDF3}"/>
              </a:ext>
            </a:extLst>
          </p:cNvPr>
          <p:cNvSpPr txBox="1">
            <a:spLocks noChangeArrowheads="1"/>
          </p:cNvSpPr>
          <p:nvPr/>
        </p:nvSpPr>
        <p:spPr bwMode="auto">
          <a:xfrm>
            <a:off x="443370" y="286261"/>
            <a:ext cx="1130526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ct val="0"/>
              </a:spcBef>
              <a:buClrTx/>
              <a:buSzTx/>
              <a:buFontTx/>
              <a:buNone/>
            </a:pPr>
            <a:r>
              <a:rPr lang="en-US" altLang="en-US" sz="3200" b="1" u="sng" dirty="0" err="1">
                <a:latin typeface="Calibri" panose="020F0502020204030204" pitchFamily="34" charset="0"/>
                <a:cs typeface="Calibri" panose="020F0502020204030204" pitchFamily="34" charset="0"/>
              </a:rPr>
              <a:t>Câu</a:t>
            </a:r>
            <a:r>
              <a:rPr lang="en-US" altLang="en-US" sz="3200" b="1" u="sng" dirty="0">
                <a:latin typeface="Calibri" panose="020F0502020204030204" pitchFamily="34" charset="0"/>
                <a:cs typeface="Calibri" panose="020F0502020204030204" pitchFamily="34" charset="0"/>
              </a:rPr>
              <a:t> </a:t>
            </a:r>
            <a:r>
              <a:rPr lang="en-US" altLang="en-US" sz="3200" b="1" u="sng" dirty="0" err="1">
                <a:latin typeface="Calibri" panose="020F0502020204030204" pitchFamily="34" charset="0"/>
                <a:cs typeface="Calibri" panose="020F0502020204030204" pitchFamily="34" charset="0"/>
              </a:rPr>
              <a:t>hỏi</a:t>
            </a:r>
            <a:r>
              <a:rPr lang="en-US" altLang="en-US" sz="3200" b="1" u="sng" dirty="0">
                <a:latin typeface="Calibri" panose="020F0502020204030204" pitchFamily="34" charset="0"/>
                <a:cs typeface="Calibri" panose="020F0502020204030204" pitchFamily="34" charset="0"/>
              </a:rPr>
              <a:t> 2:</a:t>
            </a:r>
            <a:r>
              <a:rPr lang="vi-VN" altLang="en-US" sz="3200" b="1" u="sng"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Có</a:t>
            </a:r>
            <a:r>
              <a:rPr lang="en-US" altLang="en-US" sz="3200" b="1" dirty="0">
                <a:latin typeface="Calibri" panose="020F0502020204030204" pitchFamily="34" charset="0"/>
                <a:cs typeface="Calibri" panose="020F0502020204030204" pitchFamily="34" charset="0"/>
              </a:rPr>
              <a:t> bao </a:t>
            </a:r>
            <a:r>
              <a:rPr lang="en-US" altLang="en-US" sz="3200" b="1" dirty="0" err="1">
                <a:latin typeface="Calibri" panose="020F0502020204030204" pitchFamily="34" charset="0"/>
                <a:cs typeface="Calibri" panose="020F0502020204030204" pitchFamily="34" charset="0"/>
              </a:rPr>
              <a:t>nhiêu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phát</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biểu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sau</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đây</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đúng</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khả</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năng</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sử</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dụng</a:t>
            </a:r>
            <a:r>
              <a:rPr lang="en-US" altLang="en-US" sz="3200" b="1" dirty="0">
                <a:latin typeface="Calibri" panose="020F0502020204030204" pitchFamily="34" charset="0"/>
                <a:cs typeface="Calibri" panose="020F0502020204030204" pitchFamily="34" charset="0"/>
              </a:rPr>
              <a:t> nitrogen </a:t>
            </a:r>
            <a:r>
              <a:rPr lang="en-US" altLang="en-US" sz="3200" b="1" dirty="0" err="1">
                <a:latin typeface="Calibri" panose="020F0502020204030204" pitchFamily="34" charset="0"/>
                <a:cs typeface="Calibri" panose="020F0502020204030204" pitchFamily="34" charset="0"/>
              </a:rPr>
              <a:t>trong</a:t>
            </a:r>
            <a:r>
              <a:rPr lang="en-US" altLang="en-US" sz="3200" b="1" dirty="0">
                <a:latin typeface="Calibri" panose="020F0502020204030204" pitchFamily="34" charset="0"/>
                <a:cs typeface="Calibri" panose="020F0502020204030204" pitchFamily="34" charset="0"/>
              </a:rPr>
              <a:t> </a:t>
            </a:r>
            <a:r>
              <a:rPr lang="en-US" altLang="en-US" sz="3200" b="1" dirty="0" err="1">
                <a:latin typeface="Calibri" panose="020F0502020204030204" pitchFamily="34" charset="0"/>
                <a:cs typeface="Calibri" panose="020F0502020204030204" pitchFamily="34" charset="0"/>
              </a:rPr>
              <a:t>tự</a:t>
            </a:r>
            <a:r>
              <a:rPr lang="vi-VN" altLang="en-US" sz="3200" b="1" dirty="0">
                <a:latin typeface="Calibri" panose="020F0502020204030204" pitchFamily="34" charset="0"/>
                <a:cs typeface="Calibri" panose="020F0502020204030204" pitchFamily="34" charset="0"/>
              </a:rPr>
              <a:t> nhiên</a:t>
            </a:r>
            <a:r>
              <a:rPr lang="en-US" altLang="en-US" sz="32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9B2F84F8-3638-0324-1F86-F35382CC76BB}"/>
              </a:ext>
            </a:extLst>
          </p:cNvPr>
          <p:cNvSpPr txBox="1">
            <a:spLocks noChangeArrowheads="1"/>
          </p:cNvSpPr>
          <p:nvPr/>
        </p:nvSpPr>
        <p:spPr bwMode="auto">
          <a:xfrm>
            <a:off x="849312" y="1524010"/>
            <a:ext cx="94900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3525" indent="-263525">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chỉ</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nitrogen ở </a:t>
            </a:r>
            <a:r>
              <a:rPr lang="en-US" altLang="en-US" sz="2800" b="1" dirty="0" err="1">
                <a:solidFill>
                  <a:schemeClr val="accent1"/>
                </a:solidFill>
                <a:latin typeface="Calibri" panose="020F0502020204030204" pitchFamily="34" charset="0"/>
                <a:cs typeface="Calibri" panose="020F0502020204030204" pitchFamily="34" charset="0"/>
              </a:rPr>
              <a:t>dạng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vô</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(NH</a:t>
            </a:r>
            <a:r>
              <a:rPr lang="en-US" altLang="en-US" sz="2800" b="1" baseline="-25000" dirty="0">
                <a:solidFill>
                  <a:schemeClr val="accent1"/>
                </a:solidFill>
                <a:latin typeface="Calibri" panose="020F0502020204030204" pitchFamily="34" charset="0"/>
                <a:cs typeface="Calibri" panose="020F0502020204030204" pitchFamily="34" charset="0"/>
              </a:rPr>
              <a:t>4</a:t>
            </a:r>
            <a:r>
              <a:rPr lang="en-US" altLang="en-US" sz="2800" b="1" dirty="0">
                <a:solidFill>
                  <a:schemeClr val="accent1"/>
                </a:solidFill>
                <a:latin typeface="Calibri" panose="020F0502020204030204" pitchFamily="34" charset="0"/>
                <a:cs typeface="Calibri" panose="020F0502020204030204" pitchFamily="34" charset="0"/>
              </a:rPr>
              <a:t>+ , NO</a:t>
            </a:r>
            <a:r>
              <a:rPr lang="en-US" altLang="en-US" sz="2800" b="1" baseline="-25000" dirty="0">
                <a:solidFill>
                  <a:schemeClr val="accent1"/>
                </a:solidFill>
                <a:latin typeface="Calibri" panose="020F0502020204030204" pitchFamily="34" charset="0"/>
                <a:cs typeface="Calibri" panose="020F0502020204030204" pitchFamily="34" charset="0"/>
              </a:rPr>
              <a:t>3</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Hoạt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một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số</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nhóm</a:t>
            </a:r>
            <a:r>
              <a:rPr lang="en-US" altLang="en-US" sz="2800" b="1" dirty="0">
                <a:solidFill>
                  <a:schemeClr val="accent1"/>
                </a:solidFill>
                <a:latin typeface="Calibri" panose="020F0502020204030204" pitchFamily="34" charset="0"/>
                <a:cs typeface="Calibri" panose="020F0502020204030204" pitchFamily="34" charset="0"/>
              </a:rPr>
              <a:t> vi </a:t>
            </a:r>
            <a:r>
              <a:rPr lang="en-US" altLang="en-US" sz="2800" b="1" dirty="0" err="1">
                <a:solidFill>
                  <a:schemeClr val="accent1"/>
                </a:solidFill>
                <a:latin typeface="Calibri" panose="020F0502020204030204" pitchFamily="34" charset="0"/>
                <a:cs typeface="Calibri" panose="020F0502020204030204" pitchFamily="34" charset="0"/>
              </a:rPr>
              <a:t>khuẩn</a:t>
            </a:r>
            <a:r>
              <a:rPr lang="en-US" altLang="en-US" sz="2800" b="1" dirty="0">
                <a:solidFill>
                  <a:schemeClr val="accent1"/>
                </a:solidFill>
                <a:latin typeface="Calibri" panose="020F0502020204030204" pitchFamily="34" charset="0"/>
                <a:cs typeface="Calibri" panose="020F0502020204030204" pitchFamily="34" charset="0"/>
              </a:rPr>
              <a:t>, nitrogen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khí</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quyển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hợp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hữu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thành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dạng</a:t>
            </a:r>
            <a:r>
              <a:rPr lang="en-US" altLang="en-US" sz="2800" b="1" dirty="0">
                <a:solidFill>
                  <a:schemeClr val="accent1"/>
                </a:solidFill>
                <a:latin typeface="Calibri" panose="020F0502020204030204" pitchFamily="34" charset="0"/>
                <a:cs typeface="Calibri" panose="020F0502020204030204" pitchFamily="34" charset="0"/>
              </a:rPr>
              <a:t> NH</a:t>
            </a:r>
            <a:r>
              <a:rPr lang="en-US" altLang="en-US" sz="2800" b="1" baseline="-25000" dirty="0">
                <a:solidFill>
                  <a:schemeClr val="accent1"/>
                </a:solidFill>
                <a:latin typeface="Calibri" panose="020F0502020204030204" pitchFamily="34" charset="0"/>
                <a:cs typeface="Calibri" panose="020F0502020204030204" pitchFamily="34" charset="0"/>
              </a:rPr>
              <a:t>4</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NO</a:t>
            </a:r>
            <a:r>
              <a:rPr lang="en-US" altLang="en-US" sz="2800" b="1" baseline="-25000" dirty="0">
                <a:solidFill>
                  <a:schemeClr val="accent1"/>
                </a:solidFill>
                <a:latin typeface="Calibri" panose="020F0502020204030204" pitchFamily="34" charset="0"/>
                <a:cs typeface="Calibri" panose="020F0502020204030204" pitchFamily="34" charset="0"/>
              </a:rPr>
              <a:t>3</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cây</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trồng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có</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hấp</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thụ</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được</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sử</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dụng</a:t>
            </a:r>
            <a:r>
              <a:rPr lang="en-US" altLang="en-US" sz="2800" b="1" dirty="0">
                <a:solidFill>
                  <a:schemeClr val="accent1"/>
                </a:solidFill>
                <a:latin typeface="Calibri" panose="020F0502020204030204" pitchFamily="34" charset="0"/>
                <a:cs typeface="Calibri" panose="020F0502020204030204" pitchFamily="34" charset="0"/>
              </a:rPr>
              <a:t> N</a:t>
            </a:r>
            <a:r>
              <a:rPr lang="en-US" altLang="en-US" sz="2800" b="1" baseline="-25000" dirty="0">
                <a:solidFill>
                  <a:schemeClr val="accent1"/>
                </a:solidFill>
                <a:latin typeface="Calibri" panose="020F0502020204030204" pitchFamily="34" charset="0"/>
                <a:cs typeface="Calibri" panose="020F0502020204030204" pitchFamily="34" charset="0"/>
              </a:rPr>
              <a:t>2</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thành</a:t>
            </a:r>
            <a:r>
              <a:rPr lang="en-US" altLang="en-US" sz="2800" b="1" dirty="0">
                <a:solidFill>
                  <a:schemeClr val="accent1"/>
                </a:solidFill>
                <a:latin typeface="Calibri" panose="020F0502020204030204" pitchFamily="34" charset="0"/>
                <a:cs typeface="Calibri" panose="020F0502020204030204" pitchFamily="34" charset="0"/>
              </a:rPr>
              <a:t> NH</a:t>
            </a:r>
            <a:r>
              <a:rPr lang="en-US" altLang="en-US" sz="2800" b="1" baseline="-25000" dirty="0">
                <a:solidFill>
                  <a:schemeClr val="accent1"/>
                </a:solidFill>
                <a:latin typeface="Calibri" panose="020F0502020204030204" pitchFamily="34" charset="0"/>
                <a:cs typeface="Calibri" panose="020F0502020204030204" pitchFamily="34" charset="0"/>
              </a:rPr>
              <a:t>4</a:t>
            </a:r>
            <a:r>
              <a:rPr lang="en-US" altLang="en-US" sz="2800" b="1" dirty="0">
                <a:solidFill>
                  <a:schemeClr val="accent1"/>
                </a:solidFill>
                <a:latin typeface="Calibri" panose="020F0502020204030204" pitchFamily="34" charset="0"/>
                <a:cs typeface="Calibri" panose="020F0502020204030204" pitchFamily="34" charset="0"/>
              </a:rPr>
              <a:t>+ , NO</a:t>
            </a:r>
            <a:r>
              <a:rPr lang="en-US" altLang="en-US" sz="2800" b="1" baseline="-25000" dirty="0">
                <a:solidFill>
                  <a:schemeClr val="accent1"/>
                </a:solidFill>
                <a:latin typeface="Calibri" panose="020F0502020204030204" pitchFamily="34" charset="0"/>
                <a:cs typeface="Calibri" panose="020F0502020204030204" pitchFamily="34" charset="0"/>
              </a:rPr>
              <a:t>3</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lấy</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xác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hữu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thành</a:t>
            </a:r>
            <a:r>
              <a:rPr lang="en-US" altLang="en-US" sz="2800" b="1" dirty="0">
                <a:solidFill>
                  <a:schemeClr val="accent1"/>
                </a:solidFill>
                <a:latin typeface="Calibri" panose="020F0502020204030204" pitchFamily="34" charset="0"/>
                <a:cs typeface="Calibri" panose="020F0502020204030204" pitchFamily="34" charset="0"/>
              </a:rPr>
              <a:t> NH</a:t>
            </a:r>
            <a:r>
              <a:rPr lang="en-US" altLang="en-US" sz="2800" b="1" baseline="-25000" dirty="0">
                <a:solidFill>
                  <a:schemeClr val="accent1"/>
                </a:solidFill>
                <a:latin typeface="Calibri" panose="020F0502020204030204" pitchFamily="34" charset="0"/>
                <a:cs typeface="Calibri" panose="020F0502020204030204" pitchFamily="34" charset="0"/>
              </a:rPr>
              <a:t>4</a:t>
            </a:r>
            <a:r>
              <a:rPr lang="en-US" altLang="en-US" sz="2800" b="1" dirty="0">
                <a:solidFill>
                  <a:schemeClr val="accent1"/>
                </a:solidFill>
                <a:latin typeface="Calibri" panose="020F0502020204030204" pitchFamily="34" charset="0"/>
                <a:cs typeface="Calibri" panose="020F0502020204030204" pitchFamily="34" charset="0"/>
              </a:rPr>
              <a:t>+ , NO</a:t>
            </a:r>
            <a:r>
              <a:rPr lang="en-US" altLang="en-US" sz="2800" b="1" baseline="-25000" dirty="0">
                <a:solidFill>
                  <a:schemeClr val="accent1"/>
                </a:solidFill>
                <a:latin typeface="Calibri" panose="020F0502020204030204" pitchFamily="34" charset="0"/>
                <a:cs typeface="Calibri" panose="020F0502020204030204" pitchFamily="34" charset="0"/>
              </a:rPr>
              <a:t>3</a:t>
            </a:r>
            <a:r>
              <a:rPr lang="en-US" altLang="en-US" sz="2800" b="1" dirty="0">
                <a:solidFill>
                  <a:schemeClr val="accent1"/>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chemeClr val="accent1"/>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3CAD4455-7812-D2DB-0D0E-E05F10AACB87}"/>
              </a:ext>
            </a:extLst>
          </p:cNvPr>
          <p:cNvSpPr/>
          <p:nvPr/>
        </p:nvSpPr>
        <p:spPr>
          <a:xfrm>
            <a:off x="3502617" y="5093167"/>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102E008-48BB-5A37-BC08-75B0A053ADF0}"/>
              </a:ext>
            </a:extLst>
          </p:cNvPr>
          <p:cNvSpPr/>
          <p:nvPr/>
        </p:nvSpPr>
        <p:spPr>
          <a:xfrm>
            <a:off x="835355" y="1100380"/>
            <a:ext cx="10106448" cy="2585323"/>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IV. CÁC NHÂN TỐ ẢNH HƯỞNG ĐẾN HOẠT ĐỘNG TRAO ĐỔI NƯỚC VÀ DINH DƯỠNG KHOÁNG</a:t>
            </a:r>
          </a:p>
        </p:txBody>
      </p:sp>
    </p:spTree>
    <p:extLst>
      <p:ext uri="{BB962C8B-B14F-4D97-AF65-F5344CB8AC3E}">
        <p14:creationId xmlns:p14="http://schemas.microsoft.com/office/powerpoint/2010/main" val="2868908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CE3E3888-F095-9C24-9E41-1E23104E6A58}"/>
              </a:ext>
            </a:extLst>
          </p:cNvPr>
          <p:cNvSpPr txBox="1">
            <a:spLocks noChangeArrowheads="1"/>
          </p:cNvSpPr>
          <p:nvPr/>
        </p:nvSpPr>
        <p:spPr bwMode="auto">
          <a:xfrm>
            <a:off x="160989" y="117314"/>
            <a:ext cx="11870022" cy="1317797"/>
          </a:xfrm>
          <a:prstGeom prst="rect">
            <a:avLst/>
          </a:prstGeom>
          <a:solidFill>
            <a:srgbClr val="FFFF00"/>
          </a:solidFill>
          <a:ln>
            <a:noFill/>
          </a:ln>
        </p:spPr>
        <p:txBody>
          <a:bodyPr wrap="square">
            <a:spAutoFit/>
          </a:bodyPr>
          <a:lstStyle>
            <a:lvl1pPr>
              <a:lnSpc>
                <a:spcPct val="90000"/>
              </a:lnSpc>
              <a:spcBef>
                <a:spcPts val="1000"/>
              </a:spcBef>
              <a:buFont typeface="Arial" panose="020B0604020202020204" pitchFamily="34" charset="0"/>
              <a:buChar char="•"/>
              <a:tabLst>
                <a:tab pos="13652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3652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365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365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365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9pPr>
          </a:lstStyle>
          <a:p>
            <a:pPr algn="just">
              <a:lnSpc>
                <a:spcPct val="130000"/>
              </a:lnSpc>
              <a:spcBef>
                <a:spcPct val="0"/>
              </a:spcBef>
              <a:spcAft>
                <a:spcPts val="500"/>
              </a:spcAft>
              <a:buClr>
                <a:srgbClr val="000000"/>
              </a:buClr>
              <a:buSzPts val="600"/>
              <a:buFont typeface="Arial" panose="020B0604020202020204" pitchFamily="34" charset="0"/>
              <a:buNone/>
              <a:defRPr/>
            </a:pPr>
            <a:r>
              <a:rPr lang="en-US" altLang="en-US" sz="3200" i="1" dirty="0">
                <a:latin typeface="+mn-lt"/>
                <a:cs typeface="Arial" panose="020B0604020202020204" pitchFamily="34" charset="0"/>
              </a:rPr>
              <a:t>T</a:t>
            </a:r>
            <a:r>
              <a:rPr lang="vi-VN" altLang="en-US" sz="3200" i="1" dirty="0">
                <a:latin typeface="+mn-lt"/>
                <a:cs typeface="Arial" panose="020B0604020202020204" pitchFamily="34" charset="0"/>
              </a:rPr>
              <a:t>hảo luận nhóm để tìm hiểu các nhân tố ảnh hưởng đến hoạt động trao đổi nước và khoáng ở thực vật.</a:t>
            </a:r>
            <a:r>
              <a:rPr lang="en-US" altLang="en-US" sz="3200" i="1" dirty="0">
                <a:latin typeface="+mn-lt"/>
                <a:cs typeface="Arial" panose="020B0604020202020204" pitchFamily="34" charset="0"/>
              </a:rPr>
              <a:t> (</a:t>
            </a:r>
            <a:r>
              <a:rPr lang="en-US" altLang="en-US" sz="3200" i="1" dirty="0" err="1">
                <a:latin typeface="+mn-lt"/>
                <a:cs typeface="Arial" panose="020B0604020202020204" pitchFamily="34" charset="0"/>
              </a:rPr>
              <a:t>theo</a:t>
            </a:r>
            <a:r>
              <a:rPr lang="en-US" altLang="en-US" sz="3200" i="1" dirty="0">
                <a:latin typeface="+mn-lt"/>
                <a:cs typeface="Arial" panose="020B0604020202020204" pitchFamily="34" charset="0"/>
              </a:rPr>
              <a:t> </a:t>
            </a:r>
            <a:r>
              <a:rPr lang="en-US" altLang="en-US" sz="3200" i="1" dirty="0" err="1">
                <a:latin typeface="+mn-lt"/>
                <a:cs typeface="Arial" panose="020B0604020202020204" pitchFamily="34" charset="0"/>
              </a:rPr>
              <a:t>bảng</a:t>
            </a:r>
            <a:r>
              <a:rPr lang="en-US" altLang="en-US" sz="3200" i="1" dirty="0">
                <a:latin typeface="+mn-lt"/>
                <a:cs typeface="Arial" panose="020B0604020202020204" pitchFamily="34" charset="0"/>
              </a:rPr>
              <a:t>)</a:t>
            </a:r>
          </a:p>
        </p:txBody>
      </p:sp>
      <p:graphicFrame>
        <p:nvGraphicFramePr>
          <p:cNvPr id="3" name="Table 10">
            <a:extLst>
              <a:ext uri="{FF2B5EF4-FFF2-40B4-BE49-F238E27FC236}">
                <a16:creationId xmlns:a16="http://schemas.microsoft.com/office/drawing/2014/main" id="{4321C0FC-ED2C-D0C8-330D-29BC85DDB4BB}"/>
              </a:ext>
            </a:extLst>
          </p:cNvPr>
          <p:cNvGraphicFramePr>
            <a:graphicFrameLocks noGrp="1"/>
          </p:cNvGraphicFramePr>
          <p:nvPr>
            <p:extLst>
              <p:ext uri="{D42A27DB-BD31-4B8C-83A1-F6EECF244321}">
                <p14:modId xmlns:p14="http://schemas.microsoft.com/office/powerpoint/2010/main" val="1966399106"/>
              </p:ext>
            </p:extLst>
          </p:nvPr>
        </p:nvGraphicFramePr>
        <p:xfrm>
          <a:off x="160989" y="1435111"/>
          <a:ext cx="11831922" cy="5137585"/>
        </p:xfrm>
        <a:graphic>
          <a:graphicData uri="http://schemas.openxmlformats.org/drawingml/2006/table">
            <a:tbl>
              <a:tblPr firstRow="1" firstCol="1" bandRow="1">
                <a:tableStyleId>{5C22544A-7EE6-4342-B048-85BDC9FD1C3A}</a:tableStyleId>
              </a:tblPr>
              <a:tblGrid>
                <a:gridCol w="2081790">
                  <a:extLst>
                    <a:ext uri="{9D8B030D-6E8A-4147-A177-3AD203B41FA5}">
                      <a16:colId xmlns:a16="http://schemas.microsoft.com/office/drawing/2014/main" val="20000"/>
                    </a:ext>
                  </a:extLst>
                </a:gridCol>
                <a:gridCol w="5048228">
                  <a:extLst>
                    <a:ext uri="{9D8B030D-6E8A-4147-A177-3AD203B41FA5}">
                      <a16:colId xmlns:a16="http://schemas.microsoft.com/office/drawing/2014/main" val="20001"/>
                    </a:ext>
                  </a:extLst>
                </a:gridCol>
                <a:gridCol w="4701904">
                  <a:extLst>
                    <a:ext uri="{9D8B030D-6E8A-4147-A177-3AD203B41FA5}">
                      <a16:colId xmlns:a16="http://schemas.microsoft.com/office/drawing/2014/main" val="20002"/>
                    </a:ext>
                  </a:extLst>
                </a:gridCol>
              </a:tblGrid>
              <a:tr h="688521">
                <a:tc>
                  <a:txBody>
                    <a:bodyPr/>
                    <a:lstStyle/>
                    <a:p>
                      <a:pPr algn="ctr">
                        <a:lnSpc>
                          <a:spcPct val="115000"/>
                        </a:lnSpc>
                        <a:spcAft>
                          <a:spcPts val="1000"/>
                        </a:spcAft>
                      </a:pPr>
                      <a:r>
                        <a:rPr lang="en-US" sz="2800" dirty="0" err="1">
                          <a:solidFill>
                            <a:srgbClr val="FF0000"/>
                          </a:solidFill>
                          <a:effectLst/>
                          <a:latin typeface="Calibri "/>
                          <a:cs typeface="Times New Roman" panose="02020603050405020304" pitchFamily="18" charset="0"/>
                        </a:rPr>
                        <a:t>Nhân</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tố</a:t>
                      </a:r>
                      <a:endParaRPr lang="en-US" sz="2800" dirty="0">
                        <a:solidFill>
                          <a:srgbClr val="FF0000"/>
                        </a:solidFill>
                        <a:effectLst/>
                        <a:latin typeface="Calibri "/>
                        <a:ea typeface="Arial" panose="020B0604020202020204"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1000"/>
                        </a:spcAft>
                      </a:pPr>
                      <a:r>
                        <a:rPr lang="en-US" sz="2800" dirty="0" err="1">
                          <a:solidFill>
                            <a:srgbClr val="FF0000"/>
                          </a:solidFill>
                          <a:effectLst/>
                          <a:latin typeface="Calibri "/>
                          <a:cs typeface="Times New Roman" panose="02020603050405020304" pitchFamily="18" charset="0"/>
                        </a:rPr>
                        <a:t>Vai</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trò</a:t>
                      </a:r>
                      <a:endParaRPr lang="en-US" sz="2800" dirty="0">
                        <a:solidFill>
                          <a:srgbClr val="FF0000"/>
                        </a:solidFill>
                        <a:effectLst/>
                        <a:latin typeface="Calibri "/>
                        <a:ea typeface="Arial" panose="020B0604020202020204"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1000"/>
                        </a:spcAft>
                      </a:pPr>
                      <a:r>
                        <a:rPr lang="en-US" sz="2800" dirty="0" err="1">
                          <a:solidFill>
                            <a:srgbClr val="FF0000"/>
                          </a:solidFill>
                          <a:effectLst/>
                          <a:latin typeface="Calibri "/>
                          <a:cs typeface="Times New Roman" panose="02020603050405020304" pitchFamily="18" charset="0"/>
                        </a:rPr>
                        <a:t>Ứng</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dụng</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trong</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trồng</a:t>
                      </a:r>
                      <a:r>
                        <a:rPr lang="en-US" sz="2800" dirty="0">
                          <a:solidFill>
                            <a:srgbClr val="FF0000"/>
                          </a:solidFill>
                          <a:effectLst/>
                          <a:latin typeface="Calibri "/>
                          <a:cs typeface="Times New Roman" panose="02020603050405020304" pitchFamily="18" charset="0"/>
                        </a:rPr>
                        <a:t> </a:t>
                      </a:r>
                      <a:r>
                        <a:rPr lang="en-US" sz="2800" dirty="0" err="1">
                          <a:solidFill>
                            <a:srgbClr val="FF0000"/>
                          </a:solidFill>
                          <a:effectLst/>
                          <a:latin typeface="Calibri "/>
                          <a:cs typeface="Times New Roman" panose="02020603050405020304" pitchFamily="18" charset="0"/>
                        </a:rPr>
                        <a:t>trọt</a:t>
                      </a:r>
                      <a:endParaRPr lang="en-US" sz="2800" dirty="0">
                        <a:solidFill>
                          <a:srgbClr val="FF0000"/>
                        </a:solidFill>
                        <a:effectLst/>
                        <a:latin typeface="Calibri "/>
                        <a:ea typeface="Arial" panose="020B0604020202020204"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027492">
                <a:tc>
                  <a:txBody>
                    <a:bodyPr/>
                    <a:lstStyle/>
                    <a:p>
                      <a:pPr algn="ctr">
                        <a:lnSpc>
                          <a:spcPct val="130000"/>
                        </a:lnSpc>
                        <a:spcAft>
                          <a:spcPts val="500"/>
                        </a:spcAft>
                        <a:tabLst>
                          <a:tab pos="136525" algn="l"/>
                        </a:tabLst>
                      </a:pPr>
                      <a:r>
                        <a:rPr lang="vi-VN" sz="2800" dirty="0">
                          <a:solidFill>
                            <a:srgbClr val="002060"/>
                          </a:solidFill>
                          <a:effectLst/>
                          <a:latin typeface="Calibri "/>
                          <a:cs typeface="Times New Roman" panose="02020603050405020304" pitchFamily="18" charset="0"/>
                        </a:rPr>
                        <a:t>Ánh sáng</a:t>
                      </a:r>
                      <a:endParaRPr lang="en-US" sz="2800" dirty="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vi-VN" sz="2800" dirty="0">
                          <a:solidFill>
                            <a:srgbClr val="002060"/>
                          </a:solidFill>
                          <a:effectLst/>
                          <a:latin typeface="Calibri "/>
                          <a:cs typeface="Times New Roman" panose="02020603050405020304" pitchFamily="18" charset="0"/>
                        </a:rPr>
                        <a:t> </a:t>
                      </a:r>
                      <a:endParaRPr lang="en-US" sz="2800" dirty="0">
                        <a:solidFill>
                          <a:srgbClr val="002060"/>
                        </a:solidFill>
                        <a:effectLst/>
                        <a:latin typeface="Calibri "/>
                        <a:ea typeface="Segoe UI" panose="020B0502040204020203" pitchFamily="34" charset="0"/>
                        <a:cs typeface="Times New Roman" panose="02020603050405020304" pitchFamily="18" charset="0"/>
                      </a:endParaRPr>
                    </a:p>
                    <a:p>
                      <a:pPr algn="just">
                        <a:lnSpc>
                          <a:spcPct val="130000"/>
                        </a:lnSpc>
                        <a:spcAft>
                          <a:spcPts val="500"/>
                        </a:spcAft>
                        <a:tabLst>
                          <a:tab pos="152400" algn="l"/>
                        </a:tabLst>
                      </a:pPr>
                      <a:endParaRPr lang="en-US" sz="2800" dirty="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36525" algn="l"/>
                        </a:tabLst>
                      </a:pPr>
                      <a:r>
                        <a:rPr lang="vi-VN" sz="2800">
                          <a:solidFill>
                            <a:srgbClr val="002060"/>
                          </a:solidFill>
                          <a:effectLst/>
                          <a:latin typeface="Calibri "/>
                          <a:cs typeface="Times New Roman" panose="02020603050405020304" pitchFamily="18" charset="0"/>
                        </a:rPr>
                        <a:t> </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004470">
                <a:tc>
                  <a:txBody>
                    <a:bodyPr/>
                    <a:lstStyle/>
                    <a:p>
                      <a:pPr algn="ctr">
                        <a:lnSpc>
                          <a:spcPct val="130000"/>
                        </a:lnSpc>
                        <a:spcAft>
                          <a:spcPts val="500"/>
                        </a:spcAft>
                        <a:tabLst>
                          <a:tab pos="136525" algn="l"/>
                        </a:tabLst>
                      </a:pPr>
                      <a:r>
                        <a:rPr lang="vi-VN" sz="2800" dirty="0">
                          <a:solidFill>
                            <a:srgbClr val="002060"/>
                          </a:solidFill>
                          <a:effectLst/>
                          <a:latin typeface="Calibri "/>
                          <a:cs typeface="Times New Roman" panose="02020603050405020304" pitchFamily="18" charset="0"/>
                        </a:rPr>
                        <a:t>Độ ẩm</a:t>
                      </a:r>
                      <a:endParaRPr lang="en-US" sz="2800" dirty="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vi-VN" sz="2800">
                          <a:solidFill>
                            <a:srgbClr val="002060"/>
                          </a:solidFill>
                          <a:effectLst/>
                          <a:latin typeface="Calibri "/>
                          <a:cs typeface="Times New Roman" panose="02020603050405020304" pitchFamily="18" charset="0"/>
                        </a:rPr>
                        <a:t> </a:t>
                      </a:r>
                      <a:endParaRPr lang="en-US" sz="2800">
                        <a:solidFill>
                          <a:srgbClr val="002060"/>
                        </a:solidFill>
                        <a:effectLst/>
                        <a:latin typeface="Calibri "/>
                        <a:cs typeface="Times New Roman" panose="02020603050405020304" pitchFamily="18" charset="0"/>
                      </a:endParaRPr>
                    </a:p>
                    <a:p>
                      <a:pPr algn="just">
                        <a:lnSpc>
                          <a:spcPct val="130000"/>
                        </a:lnSpc>
                        <a:spcAft>
                          <a:spcPts val="500"/>
                        </a:spcAft>
                        <a:tabLst>
                          <a:tab pos="152400" algn="l"/>
                        </a:tabLst>
                      </a:pP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36525" algn="l"/>
                        </a:tabLst>
                      </a:pPr>
                      <a:r>
                        <a:rPr lang="vi-VN" sz="2800">
                          <a:solidFill>
                            <a:srgbClr val="002060"/>
                          </a:solidFill>
                          <a:effectLst/>
                          <a:latin typeface="Calibri "/>
                          <a:cs typeface="Times New Roman" panose="02020603050405020304" pitchFamily="18" charset="0"/>
                        </a:rPr>
                        <a:t> </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1004470">
                <a:tc>
                  <a:txBody>
                    <a:bodyPr/>
                    <a:lstStyle/>
                    <a:p>
                      <a:pPr algn="ctr">
                        <a:lnSpc>
                          <a:spcPct val="130000"/>
                        </a:lnSpc>
                        <a:spcAft>
                          <a:spcPts val="500"/>
                        </a:spcAft>
                        <a:tabLst>
                          <a:tab pos="136525" algn="l"/>
                        </a:tabLst>
                      </a:pPr>
                      <a:r>
                        <a:rPr lang="vi-VN" sz="2800">
                          <a:solidFill>
                            <a:srgbClr val="002060"/>
                          </a:solidFill>
                          <a:effectLst/>
                          <a:latin typeface="Calibri "/>
                          <a:cs typeface="Times New Roman" panose="02020603050405020304" pitchFamily="18" charset="0"/>
                        </a:rPr>
                        <a:t>Nhiệt độ</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en-US" sz="2800">
                          <a:solidFill>
                            <a:srgbClr val="002060"/>
                          </a:solidFill>
                          <a:effectLst/>
                          <a:latin typeface="Calibri "/>
                          <a:cs typeface="Times New Roman" panose="02020603050405020304" pitchFamily="18" charset="0"/>
                        </a:rPr>
                        <a:t> </a:t>
                      </a:r>
                    </a:p>
                    <a:p>
                      <a:pPr algn="just">
                        <a:lnSpc>
                          <a:spcPct val="130000"/>
                        </a:lnSpc>
                        <a:spcAft>
                          <a:spcPts val="500"/>
                        </a:spcAft>
                        <a:tabLst>
                          <a:tab pos="152400" algn="l"/>
                        </a:tabLst>
                      </a:pP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vi-VN" sz="2800">
                          <a:solidFill>
                            <a:srgbClr val="002060"/>
                          </a:solidFill>
                          <a:effectLst/>
                          <a:latin typeface="Calibri "/>
                          <a:cs typeface="Times New Roman" panose="02020603050405020304" pitchFamily="18" charset="0"/>
                        </a:rPr>
                        <a:t> </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939122">
                <a:tc>
                  <a:txBody>
                    <a:bodyPr/>
                    <a:lstStyle/>
                    <a:p>
                      <a:pPr algn="ctr">
                        <a:lnSpc>
                          <a:spcPct val="130000"/>
                        </a:lnSpc>
                        <a:spcAft>
                          <a:spcPts val="500"/>
                        </a:spcAft>
                        <a:tabLst>
                          <a:tab pos="136525" algn="l"/>
                        </a:tabLst>
                      </a:pPr>
                      <a:r>
                        <a:rPr lang="vi-VN" sz="2800">
                          <a:solidFill>
                            <a:srgbClr val="002060"/>
                          </a:solidFill>
                          <a:effectLst/>
                          <a:latin typeface="Calibri "/>
                          <a:cs typeface="Times New Roman" panose="02020603050405020304" pitchFamily="18" charset="0"/>
                        </a:rPr>
                        <a:t>Tính chất của đất</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vi-VN" sz="2800">
                          <a:solidFill>
                            <a:srgbClr val="002060"/>
                          </a:solidFill>
                          <a:effectLst/>
                          <a:latin typeface="Calibri "/>
                          <a:cs typeface="Times New Roman" panose="02020603050405020304" pitchFamily="18" charset="0"/>
                        </a:rPr>
                        <a:t> </a:t>
                      </a:r>
                      <a:endParaRPr lang="en-US" sz="280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30000"/>
                        </a:lnSpc>
                        <a:spcAft>
                          <a:spcPts val="500"/>
                        </a:spcAft>
                        <a:tabLst>
                          <a:tab pos="152400" algn="l"/>
                        </a:tabLst>
                      </a:pPr>
                      <a:r>
                        <a:rPr lang="vi-VN" sz="2800" dirty="0">
                          <a:solidFill>
                            <a:srgbClr val="002060"/>
                          </a:solidFill>
                          <a:effectLst/>
                          <a:latin typeface="Calibri "/>
                          <a:cs typeface="Times New Roman" panose="02020603050405020304" pitchFamily="18" charset="0"/>
                        </a:rPr>
                        <a:t> </a:t>
                      </a:r>
                      <a:endParaRPr lang="en-US" sz="2800" dirty="0">
                        <a:solidFill>
                          <a:srgbClr val="002060"/>
                        </a:solidFill>
                        <a:effectLst/>
                        <a:latin typeface="Calibri "/>
                        <a:ea typeface="Segoe UI" panose="020B0502040204020203" pitchFamily="34" charset="0"/>
                        <a:cs typeface="Times New Roman" panose="02020603050405020304" pitchFamily="18" charset="0"/>
                      </a:endParaRPr>
                    </a:p>
                  </a:txBody>
                  <a:tcPr marL="68581" marR="685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82626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1E9490E-D5BE-E7E9-4BDD-9116ADCE1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251" y="988609"/>
            <a:ext cx="8533108" cy="568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êu đề 1">
            <a:extLst>
              <a:ext uri="{FF2B5EF4-FFF2-40B4-BE49-F238E27FC236}">
                <a16:creationId xmlns:a16="http://schemas.microsoft.com/office/drawing/2014/main" id="{3D0AD707-ABF2-861E-6DE1-F88B6C01EAE0}"/>
              </a:ext>
            </a:extLst>
          </p:cNvPr>
          <p:cNvSpPr txBox="1">
            <a:spLocks/>
          </p:cNvSpPr>
          <p:nvPr/>
        </p:nvSpPr>
        <p:spPr>
          <a:xfrm>
            <a:off x="1070675" y="206456"/>
            <a:ext cx="3005378" cy="797248"/>
          </a:xfrm>
          <a:prstGeom prst="rect">
            <a:avLst/>
          </a:prstGeom>
        </p:spPr>
        <p:txBody>
          <a:bodyPr/>
          <a:lstStyle>
            <a:defPPr>
              <a:defRPr lang="en-US"/>
            </a:defPPr>
            <a:lvl1pPr>
              <a:lnSpc>
                <a:spcPct val="90000"/>
              </a:lnSpc>
              <a:spcBef>
                <a:spcPct val="0"/>
              </a:spcBef>
              <a:buNone/>
              <a:defRPr sz="4400" b="1">
                <a:latin typeface="Calibri" panose="020F0502020204030204" pitchFamily="34" charset="0"/>
                <a:ea typeface="+mj-ea"/>
                <a:cs typeface="+mj-cs"/>
              </a:defRPr>
            </a:lvl1pPr>
          </a:lstStyle>
          <a:p>
            <a:r>
              <a:rPr lang="vi-VN" dirty="0"/>
              <a:t>1. Ánh sáng</a:t>
            </a:r>
            <a:endParaRPr lang="en-US" dirty="0"/>
          </a:p>
        </p:txBody>
      </p:sp>
    </p:spTree>
    <p:extLst>
      <p:ext uri="{BB962C8B-B14F-4D97-AF65-F5344CB8AC3E}">
        <p14:creationId xmlns:p14="http://schemas.microsoft.com/office/powerpoint/2010/main" val="1791402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BE3154-5341-CE6F-AE92-7D4A9905FAC7}"/>
              </a:ext>
            </a:extLst>
          </p:cNvPr>
          <p:cNvSpPr txBox="1">
            <a:spLocks/>
          </p:cNvSpPr>
          <p:nvPr/>
        </p:nvSpPr>
        <p:spPr>
          <a:xfrm>
            <a:off x="1070675" y="206456"/>
            <a:ext cx="3005378" cy="797248"/>
          </a:xfrm>
          <a:prstGeom prst="rect">
            <a:avLst/>
          </a:prstGeom>
        </p:spPr>
        <p:txBody>
          <a:bodyPr/>
          <a:lstStyle>
            <a:defPPr>
              <a:defRPr lang="en-US"/>
            </a:defPPr>
            <a:lvl1pPr>
              <a:lnSpc>
                <a:spcPct val="90000"/>
              </a:lnSpc>
              <a:spcBef>
                <a:spcPct val="0"/>
              </a:spcBef>
              <a:buNone/>
              <a:defRPr sz="4400" b="1">
                <a:latin typeface="Calibri" panose="020F0502020204030204" pitchFamily="34" charset="0"/>
                <a:ea typeface="+mj-ea"/>
                <a:cs typeface="+mj-cs"/>
              </a:defRPr>
            </a:lvl1pPr>
          </a:lstStyle>
          <a:p>
            <a:r>
              <a:rPr lang="vi-VN" dirty="0"/>
              <a:t>1. Ánh sáng</a:t>
            </a:r>
            <a:endParaRPr lang="en-US" dirty="0"/>
          </a:p>
        </p:txBody>
      </p:sp>
      <p:sp>
        <p:nvSpPr>
          <p:cNvPr id="3" name="Hình chữ nhật: Góc Tròn 2">
            <a:extLst>
              <a:ext uri="{FF2B5EF4-FFF2-40B4-BE49-F238E27FC236}">
                <a16:creationId xmlns:a16="http://schemas.microsoft.com/office/drawing/2014/main" id="{59B717F6-DB36-FA97-4D99-EEDA6350F83E}"/>
              </a:ext>
            </a:extLst>
          </p:cNvPr>
          <p:cNvSpPr/>
          <p:nvPr/>
        </p:nvSpPr>
        <p:spPr>
          <a:xfrm>
            <a:off x="1070675" y="1127690"/>
            <a:ext cx="9970578" cy="144134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b="1" dirty="0">
                <a:solidFill>
                  <a:schemeClr val="accent1"/>
                </a:solidFill>
                <a:latin typeface="Calibri" panose="020F0502020204030204" pitchFamily="34" charset="0"/>
                <a:ea typeface="Calibri" panose="020F0502020204030204" pitchFamily="34" charset="0"/>
                <a:cs typeface="Calibri" panose="020F0502020204030204" pitchFamily="34" charset="0"/>
              </a:rPr>
              <a:t>Vai trò: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Tăng tốc độ thoát hơi nước ở lá,  cần cho quang hợp tạo chất hữu cơ.</a:t>
            </a:r>
            <a:endParaRPr 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Hình chữ nhật: Góc Tròn 3">
            <a:extLst>
              <a:ext uri="{FF2B5EF4-FFF2-40B4-BE49-F238E27FC236}">
                <a16:creationId xmlns:a16="http://schemas.microsoft.com/office/drawing/2014/main" id="{46F48A24-D45D-218C-86A0-1128F34A4E3A}"/>
              </a:ext>
            </a:extLst>
          </p:cNvPr>
          <p:cNvSpPr/>
          <p:nvPr/>
        </p:nvSpPr>
        <p:spPr>
          <a:xfrm>
            <a:off x="1070675" y="3091912"/>
            <a:ext cx="9970578" cy="3208148"/>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Ứng dụng trong trồng trọt: </a:t>
            </a:r>
            <a:r>
              <a:rPr lang="en-US"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a:t>
            </a:r>
            <a:r>
              <a:rPr lang="vi-VN" altLang="en-US" sz="36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ần</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đảm bảo mật độ gieo trồng (trồng theo hàng, tỉa cây, tỉa cành,...), chọn khu vực trồng,... nhằm cung cấp đủ ánh sáng cho cây.</a:t>
            </a:r>
            <a:endParaRPr lang="en-US"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571500" indent="-571500">
              <a:buFont typeface="Arial" panose="020B0604020202020204" pitchFamily="34" charset="0"/>
              <a:buChar char="•"/>
            </a:pPr>
            <a:endParaRPr 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55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7A65CA-30C6-4800-672E-8C4730E8D156}"/>
              </a:ext>
            </a:extLst>
          </p:cNvPr>
          <p:cNvSpPr>
            <a:spLocks noGrp="1"/>
          </p:cNvSpPr>
          <p:nvPr>
            <p:ph type="title"/>
          </p:nvPr>
        </p:nvSpPr>
        <p:spPr>
          <a:xfrm>
            <a:off x="311257" y="0"/>
            <a:ext cx="10515600" cy="1325563"/>
          </a:xfrm>
        </p:spPr>
        <p:txBody>
          <a:bodyPr/>
          <a:lstStyle/>
          <a:p>
            <a:r>
              <a:rPr lang="vi-VN" b="1" u="sng" dirty="0">
                <a:solidFill>
                  <a:srgbClr val="FF0000"/>
                </a:solidFill>
              </a:rPr>
              <a:t>1. Vai trò của nước ở thực vật</a:t>
            </a:r>
            <a:endParaRPr lang="en-US" b="1" u="sng" dirty="0">
              <a:solidFill>
                <a:srgbClr val="FF0000"/>
              </a:solidFill>
            </a:endParaRPr>
          </a:p>
        </p:txBody>
      </p:sp>
      <p:pic>
        <p:nvPicPr>
          <p:cNvPr id="17" name="Hình ảnh 16">
            <a:extLst>
              <a:ext uri="{FF2B5EF4-FFF2-40B4-BE49-F238E27FC236}">
                <a16:creationId xmlns:a16="http://schemas.microsoft.com/office/drawing/2014/main" id="{D9A55A71-9D18-BF21-ABFB-7A6A80C310CD}"/>
              </a:ext>
            </a:extLst>
          </p:cNvPr>
          <p:cNvPicPr>
            <a:picLocks noChangeAspect="1"/>
          </p:cNvPicPr>
          <p:nvPr/>
        </p:nvPicPr>
        <p:blipFill>
          <a:blip r:embed="rId2"/>
          <a:stretch>
            <a:fillRect/>
          </a:stretch>
        </p:blipFill>
        <p:spPr>
          <a:xfrm>
            <a:off x="1055905" y="1004721"/>
            <a:ext cx="10515600" cy="5504260"/>
          </a:xfrm>
          <a:prstGeom prst="rect">
            <a:avLst/>
          </a:prstGeom>
        </p:spPr>
      </p:pic>
    </p:spTree>
    <p:extLst>
      <p:ext uri="{BB962C8B-B14F-4D97-AF65-F5344CB8AC3E}">
        <p14:creationId xmlns:p14="http://schemas.microsoft.com/office/powerpoint/2010/main" val="2292206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97E04C-A3D2-CE44-421F-0B17AFFE4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29" y="1747622"/>
            <a:ext cx="6503379" cy="378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êu đề 1">
            <a:extLst>
              <a:ext uri="{FF2B5EF4-FFF2-40B4-BE49-F238E27FC236}">
                <a16:creationId xmlns:a16="http://schemas.microsoft.com/office/drawing/2014/main" id="{547D564B-EF69-8C15-1957-3A951E49E442}"/>
              </a:ext>
            </a:extLst>
          </p:cNvPr>
          <p:cNvSpPr txBox="1">
            <a:spLocks/>
          </p:cNvSpPr>
          <p:nvPr/>
        </p:nvSpPr>
        <p:spPr>
          <a:xfrm>
            <a:off x="1070675" y="206456"/>
            <a:ext cx="300537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a:t>2. </a:t>
            </a:r>
            <a:r>
              <a:rPr lang="vi-VN" sz="4400" b="1">
                <a:effectLst/>
                <a:latin typeface="Calibri "/>
                <a:cs typeface="Times New Roman" panose="02020603050405020304" pitchFamily="18" charset="0"/>
              </a:rPr>
              <a:t>Độ ẩm</a:t>
            </a:r>
            <a:endParaRPr lang="en-US" sz="4400" b="1">
              <a:effectLst/>
              <a:latin typeface="Calibri "/>
              <a:ea typeface="Segoe UI" panose="020B0502040204020203" pitchFamily="34" charset="0"/>
              <a:cs typeface="Times New Roman" panose="02020603050405020304" pitchFamily="18" charset="0"/>
            </a:endParaRPr>
          </a:p>
          <a:p>
            <a:endParaRPr lang="en-US" b="1" dirty="0"/>
          </a:p>
        </p:txBody>
      </p:sp>
      <p:pic>
        <p:nvPicPr>
          <p:cNvPr id="4" name="Hình ảnh 3">
            <a:extLst>
              <a:ext uri="{FF2B5EF4-FFF2-40B4-BE49-F238E27FC236}">
                <a16:creationId xmlns:a16="http://schemas.microsoft.com/office/drawing/2014/main" id="{892A4AC5-DB0E-E1F5-C648-9426BB6B5FAE}"/>
              </a:ext>
            </a:extLst>
          </p:cNvPr>
          <p:cNvPicPr>
            <a:picLocks noChangeAspect="1"/>
          </p:cNvPicPr>
          <p:nvPr/>
        </p:nvPicPr>
        <p:blipFill>
          <a:blip r:embed="rId3"/>
          <a:stretch>
            <a:fillRect/>
          </a:stretch>
        </p:blipFill>
        <p:spPr>
          <a:xfrm>
            <a:off x="7191214" y="1747621"/>
            <a:ext cx="4742481" cy="3785273"/>
          </a:xfrm>
          <a:prstGeom prst="rect">
            <a:avLst/>
          </a:prstGeom>
        </p:spPr>
      </p:pic>
    </p:spTree>
    <p:extLst>
      <p:ext uri="{BB962C8B-B14F-4D97-AF65-F5344CB8AC3E}">
        <p14:creationId xmlns:p14="http://schemas.microsoft.com/office/powerpoint/2010/main" val="2672515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0A884B-2EB1-B793-9A5F-2CB21F4850BA}"/>
              </a:ext>
            </a:extLst>
          </p:cNvPr>
          <p:cNvSpPr txBox="1">
            <a:spLocks/>
          </p:cNvSpPr>
          <p:nvPr/>
        </p:nvSpPr>
        <p:spPr>
          <a:xfrm>
            <a:off x="1070675" y="206456"/>
            <a:ext cx="300537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t>2. </a:t>
            </a:r>
            <a:r>
              <a:rPr lang="vi-VN" sz="4400" b="1" dirty="0">
                <a:effectLst/>
                <a:latin typeface="Calibri "/>
                <a:cs typeface="Times New Roman" panose="02020603050405020304" pitchFamily="18" charset="0"/>
              </a:rPr>
              <a:t>Độ ẩm</a:t>
            </a:r>
            <a:endParaRPr lang="en-US" sz="4400" b="1" dirty="0">
              <a:effectLst/>
              <a:latin typeface="Calibri "/>
              <a:ea typeface="Segoe UI" panose="020B0502040204020203" pitchFamily="34" charset="0"/>
              <a:cs typeface="Times New Roman" panose="02020603050405020304" pitchFamily="18" charset="0"/>
            </a:endParaRPr>
          </a:p>
          <a:p>
            <a:endParaRPr lang="en-US" b="1" dirty="0"/>
          </a:p>
        </p:txBody>
      </p:sp>
      <p:sp>
        <p:nvSpPr>
          <p:cNvPr id="3" name="Hình chữ nhật: Góc Tròn 2">
            <a:extLst>
              <a:ext uri="{FF2B5EF4-FFF2-40B4-BE49-F238E27FC236}">
                <a16:creationId xmlns:a16="http://schemas.microsoft.com/office/drawing/2014/main" id="{BDAC438F-749D-7B3A-D641-DDDA4A1EDE69}"/>
              </a:ext>
            </a:extLst>
          </p:cNvPr>
          <p:cNvSpPr/>
          <p:nvPr/>
        </p:nvSpPr>
        <p:spPr>
          <a:xfrm>
            <a:off x="1070675" y="994569"/>
            <a:ext cx="9970578" cy="268508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Độ ẩm đất tỉ lệ thuận với khả năng hấp thụ nước và khoáng của hệ rễ. </a:t>
            </a:r>
          </a:p>
          <a:p>
            <a:pPr marL="571500" indent="-571500" algn="just">
              <a:buFont typeface="Arial" panose="020B0604020202020204" pitchFamily="34" charset="0"/>
              <a:buChar char="•"/>
            </a:pP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Độ ẩm đất phù hợp giúp cho quá trình hô hấp, tăng hấp thụ nước và khoáng </a:t>
            </a:r>
          </a:p>
        </p:txBody>
      </p:sp>
      <p:sp>
        <p:nvSpPr>
          <p:cNvPr id="4" name="Hình chữ nhật: Góc Tròn 3">
            <a:extLst>
              <a:ext uri="{FF2B5EF4-FFF2-40B4-BE49-F238E27FC236}">
                <a16:creationId xmlns:a16="http://schemas.microsoft.com/office/drawing/2014/main" id="{221201C8-5CE0-2526-C4B0-54622F348522}"/>
              </a:ext>
            </a:extLst>
          </p:cNvPr>
          <p:cNvSpPr/>
          <p:nvPr/>
        </p:nvSpPr>
        <p:spPr>
          <a:xfrm>
            <a:off x="1070675" y="4169044"/>
            <a:ext cx="9970578" cy="225500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Ứng dụng trong trồng trọt: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Hạn chế để cây bị ngập úng hoặc khô hạn bằng cách tưới tiêu hợp lí.</a:t>
            </a:r>
          </a:p>
        </p:txBody>
      </p:sp>
    </p:spTree>
    <p:extLst>
      <p:ext uri="{BB962C8B-B14F-4D97-AF65-F5344CB8AC3E}">
        <p14:creationId xmlns:p14="http://schemas.microsoft.com/office/powerpoint/2010/main" val="43325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27FF97-4536-8AB9-8D6A-D8B102D3421E}"/>
              </a:ext>
            </a:extLst>
          </p:cNvPr>
          <p:cNvSpPr txBox="1">
            <a:spLocks/>
          </p:cNvSpPr>
          <p:nvPr/>
        </p:nvSpPr>
        <p:spPr>
          <a:xfrm>
            <a:off x="1070675" y="79886"/>
            <a:ext cx="300537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t>3. Nhiệt độ</a:t>
            </a:r>
            <a:endParaRPr lang="en-US" sz="4400" b="1" dirty="0">
              <a:effectLst/>
              <a:latin typeface="Calibri "/>
              <a:ea typeface="Segoe UI" panose="020B0502040204020203" pitchFamily="34" charset="0"/>
              <a:cs typeface="Times New Roman" panose="02020603050405020304" pitchFamily="18" charset="0"/>
            </a:endParaRPr>
          </a:p>
          <a:p>
            <a:endParaRPr lang="en-US" b="1" dirty="0"/>
          </a:p>
        </p:txBody>
      </p:sp>
      <p:pic>
        <p:nvPicPr>
          <p:cNvPr id="3" name="Hình ảnh 2">
            <a:extLst>
              <a:ext uri="{FF2B5EF4-FFF2-40B4-BE49-F238E27FC236}">
                <a16:creationId xmlns:a16="http://schemas.microsoft.com/office/drawing/2014/main" id="{D3CFA77B-1B16-87DE-1275-749B5080BD42}"/>
              </a:ext>
            </a:extLst>
          </p:cNvPr>
          <p:cNvPicPr>
            <a:picLocks noChangeAspect="1"/>
          </p:cNvPicPr>
          <p:nvPr/>
        </p:nvPicPr>
        <p:blipFill>
          <a:blip r:embed="rId2"/>
          <a:stretch>
            <a:fillRect/>
          </a:stretch>
        </p:blipFill>
        <p:spPr>
          <a:xfrm>
            <a:off x="1999280" y="877134"/>
            <a:ext cx="8499918" cy="5802995"/>
          </a:xfrm>
          <a:prstGeom prst="rect">
            <a:avLst/>
          </a:prstGeom>
        </p:spPr>
      </p:pic>
    </p:spTree>
    <p:extLst>
      <p:ext uri="{BB962C8B-B14F-4D97-AF65-F5344CB8AC3E}">
        <p14:creationId xmlns:p14="http://schemas.microsoft.com/office/powerpoint/2010/main" val="1099867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8BE3154-5341-CE6F-AE92-7D4A9905FAC7}"/>
              </a:ext>
            </a:extLst>
          </p:cNvPr>
          <p:cNvSpPr txBox="1">
            <a:spLocks/>
          </p:cNvSpPr>
          <p:nvPr/>
        </p:nvSpPr>
        <p:spPr>
          <a:xfrm>
            <a:off x="1070675" y="79886"/>
            <a:ext cx="300537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t>3. Nhiệt độ</a:t>
            </a:r>
            <a:endParaRPr lang="en-US" sz="4400" b="1" dirty="0">
              <a:effectLst/>
              <a:latin typeface="Calibri "/>
              <a:ea typeface="Segoe UI" panose="020B0502040204020203" pitchFamily="34" charset="0"/>
              <a:cs typeface="Times New Roman" panose="02020603050405020304" pitchFamily="18" charset="0"/>
            </a:endParaRPr>
          </a:p>
          <a:p>
            <a:endParaRPr lang="en-US" b="1" dirty="0"/>
          </a:p>
        </p:txBody>
      </p:sp>
      <p:sp>
        <p:nvSpPr>
          <p:cNvPr id="3" name="Hình chữ nhật: Góc Tròn 2">
            <a:extLst>
              <a:ext uri="{FF2B5EF4-FFF2-40B4-BE49-F238E27FC236}">
                <a16:creationId xmlns:a16="http://schemas.microsoft.com/office/drawing/2014/main" id="{59B717F6-DB36-FA97-4D99-EEDA6350F83E}"/>
              </a:ext>
            </a:extLst>
          </p:cNvPr>
          <p:cNvSpPr/>
          <p:nvPr/>
        </p:nvSpPr>
        <p:spPr>
          <a:xfrm>
            <a:off x="1070675" y="994569"/>
            <a:ext cx="9970578" cy="268508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Nhiệt độ giảm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khả năng hấp thụ khoáng của hệ rễ giảm</a:t>
            </a:r>
          </a:p>
          <a:p>
            <a:pPr marL="571500" indent="-571500" algn="just">
              <a:buFont typeface="Arial" panose="020B0604020202020204" pitchFamily="34" charset="0"/>
              <a:buChar char="•"/>
            </a:pP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Nhiệt độ tăng quá cao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giảm hoặc dừng hấp thụ nước và khoáng</a:t>
            </a:r>
            <a:endParaRPr 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Hình chữ nhật: Góc Tròn 3">
            <a:extLst>
              <a:ext uri="{FF2B5EF4-FFF2-40B4-BE49-F238E27FC236}">
                <a16:creationId xmlns:a16="http://schemas.microsoft.com/office/drawing/2014/main" id="{46F48A24-D45D-218C-86A0-1128F34A4E3A}"/>
              </a:ext>
            </a:extLst>
          </p:cNvPr>
          <p:cNvSpPr/>
          <p:nvPr/>
        </p:nvSpPr>
        <p:spPr>
          <a:xfrm>
            <a:off x="1070675" y="4169044"/>
            <a:ext cx="9970578" cy="225500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Ứng dụng trong trồng trọt: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Ủ ấm gốc cây bằng rơm rạ, bao tải </a:t>
            </a:r>
            <a:r>
              <a:rPr lang="vi-VN" altLang="en-US" sz="36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gai,..để</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hạn chế ảnh hưởng của nhiệt độ, ống trồng cây thủy canh</a:t>
            </a:r>
            <a:endParaRPr 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2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EFDE5D-F22A-E204-6942-BE9A512CD750}"/>
              </a:ext>
            </a:extLst>
          </p:cNvPr>
          <p:cNvSpPr txBox="1">
            <a:spLocks/>
          </p:cNvSpPr>
          <p:nvPr/>
        </p:nvSpPr>
        <p:spPr>
          <a:xfrm>
            <a:off x="1024179" y="219371"/>
            <a:ext cx="714342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t>4. Tính chất của đất</a:t>
            </a:r>
            <a:endParaRPr lang="en-US" sz="4400" b="1" dirty="0">
              <a:effectLst/>
              <a:latin typeface="Calibri "/>
              <a:ea typeface="Segoe UI" panose="020B0502040204020203" pitchFamily="34" charset="0"/>
              <a:cs typeface="Times New Roman" panose="02020603050405020304" pitchFamily="18" charset="0"/>
            </a:endParaRPr>
          </a:p>
          <a:p>
            <a:endParaRPr lang="en-US" b="1" dirty="0"/>
          </a:p>
        </p:txBody>
      </p:sp>
      <p:pic>
        <p:nvPicPr>
          <p:cNvPr id="5" name="Hình ảnh 4">
            <a:extLst>
              <a:ext uri="{FF2B5EF4-FFF2-40B4-BE49-F238E27FC236}">
                <a16:creationId xmlns:a16="http://schemas.microsoft.com/office/drawing/2014/main" id="{85778105-FF8B-3D78-1BCA-CB41732E156D}"/>
              </a:ext>
            </a:extLst>
          </p:cNvPr>
          <p:cNvPicPr>
            <a:picLocks noChangeAspect="1"/>
          </p:cNvPicPr>
          <p:nvPr/>
        </p:nvPicPr>
        <p:blipFill rotWithShape="1">
          <a:blip r:embed="rId2"/>
          <a:srcRect b="9471"/>
          <a:stretch/>
        </p:blipFill>
        <p:spPr>
          <a:xfrm>
            <a:off x="125896" y="1016619"/>
            <a:ext cx="11940208" cy="4392289"/>
          </a:xfrm>
          <a:prstGeom prst="rect">
            <a:avLst/>
          </a:prstGeom>
        </p:spPr>
      </p:pic>
      <p:sp>
        <p:nvSpPr>
          <p:cNvPr id="6" name="Hộp Văn bản 5">
            <a:extLst>
              <a:ext uri="{FF2B5EF4-FFF2-40B4-BE49-F238E27FC236}">
                <a16:creationId xmlns:a16="http://schemas.microsoft.com/office/drawing/2014/main" id="{6FFAFD76-CF35-6DD7-820B-CC8B78AC5470}"/>
              </a:ext>
            </a:extLst>
          </p:cNvPr>
          <p:cNvSpPr txBox="1"/>
          <p:nvPr/>
        </p:nvSpPr>
        <p:spPr>
          <a:xfrm>
            <a:off x="3425125" y="5487438"/>
            <a:ext cx="5951349" cy="707886"/>
          </a:xfrm>
          <a:prstGeom prst="rect">
            <a:avLst/>
          </a:prstGeom>
          <a:noFill/>
        </p:spPr>
        <p:txBody>
          <a:bodyPr wrap="square" rtlCol="0">
            <a:spAutoFit/>
          </a:bodyPr>
          <a:lstStyle/>
          <a:p>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Tác hại của đất nhiễm mặn</a:t>
            </a:r>
            <a:endParaRPr 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4724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B717F6-DB36-FA97-4D99-EEDA6350F83E}"/>
              </a:ext>
            </a:extLst>
          </p:cNvPr>
          <p:cNvSpPr/>
          <p:nvPr/>
        </p:nvSpPr>
        <p:spPr>
          <a:xfrm>
            <a:off x="1024179" y="1250291"/>
            <a:ext cx="9970578" cy="268508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Nồng độ dung dịch đất phù hợp sẽ tạo thuận lợi cho sự hấp thụ nước và khoáng của rễ: Nồng độ của dung dịch đất cao →  lông hút không thể hút được nước từ đất mà còn bị mất nước vào đất gây nên hạn sinh lí. </a:t>
            </a:r>
            <a:endParaRPr 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Hình chữ nhật: Góc Tròn 3">
            <a:extLst>
              <a:ext uri="{FF2B5EF4-FFF2-40B4-BE49-F238E27FC236}">
                <a16:creationId xmlns:a16="http://schemas.microsoft.com/office/drawing/2014/main" id="{46F48A24-D45D-218C-86A0-1128F34A4E3A}"/>
              </a:ext>
            </a:extLst>
          </p:cNvPr>
          <p:cNvSpPr/>
          <p:nvPr/>
        </p:nvSpPr>
        <p:spPr>
          <a:xfrm>
            <a:off x="1070675" y="4169044"/>
            <a:ext cx="9970578" cy="2255003"/>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Ứng dụng trong trồng trọt: </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Cần làm đất tơi xốp nhằm tăng độ thoáng khí cho đất, bón vôi để điều chỉnh độ </a:t>
            </a:r>
            <a:r>
              <a:rPr lang="vi-VN" altLang="en-US" sz="36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pH</a:t>
            </a:r>
            <a:r>
              <a:rPr lang="vi-VN" altLang="en-US" sz="36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cho đất chua phèn.</a:t>
            </a:r>
          </a:p>
        </p:txBody>
      </p:sp>
      <p:sp>
        <p:nvSpPr>
          <p:cNvPr id="5" name="Tiêu đề 1">
            <a:extLst>
              <a:ext uri="{FF2B5EF4-FFF2-40B4-BE49-F238E27FC236}">
                <a16:creationId xmlns:a16="http://schemas.microsoft.com/office/drawing/2014/main" id="{0397B93C-37FD-F337-2F61-636B360B1C18}"/>
              </a:ext>
            </a:extLst>
          </p:cNvPr>
          <p:cNvSpPr txBox="1">
            <a:spLocks/>
          </p:cNvSpPr>
          <p:nvPr/>
        </p:nvSpPr>
        <p:spPr>
          <a:xfrm>
            <a:off x="1024179" y="219371"/>
            <a:ext cx="7143428" cy="7972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vi-VN" b="1" dirty="0"/>
              <a:t>4. Tính chất của đất</a:t>
            </a:r>
            <a:endParaRPr lang="en-US" sz="4400" b="1" dirty="0">
              <a:effectLst/>
              <a:latin typeface="Calibri "/>
              <a:ea typeface="Segoe UI" panose="020B0502040204020203" pitchFamily="34" charset="0"/>
              <a:cs typeface="Times New Roman" panose="02020603050405020304" pitchFamily="18" charset="0"/>
            </a:endParaRPr>
          </a:p>
          <a:p>
            <a:endParaRPr lang="en-US" b="1" dirty="0"/>
          </a:p>
        </p:txBody>
      </p:sp>
    </p:spTree>
    <p:extLst>
      <p:ext uri="{BB962C8B-B14F-4D97-AF65-F5344CB8AC3E}">
        <p14:creationId xmlns:p14="http://schemas.microsoft.com/office/powerpoint/2010/main" val="101381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1">
            <a:extLst>
              <a:ext uri="{FF2B5EF4-FFF2-40B4-BE49-F238E27FC236}">
                <a16:creationId xmlns:a16="http://schemas.microsoft.com/office/drawing/2014/main" id="{961BC7C5-4707-A35C-DF13-7641DB651419}"/>
              </a:ext>
            </a:extLst>
          </p:cNvPr>
          <p:cNvSpPr>
            <a:spLocks noGrp="1"/>
          </p:cNvSpPr>
          <p:nvPr>
            <p:ph type="sldNum" sz="quarter" idx="12"/>
          </p:nvPr>
        </p:nvSpPr>
        <p:spPr>
          <a:xfrm>
            <a:off x="11204575" y="5937250"/>
            <a:ext cx="614363"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D3DC2B-741D-4D71-96E5-8868E9C2B8D9}" type="slidenum">
              <a:rPr lang="en-US" altLang="en-US">
                <a:solidFill>
                  <a:srgbClr val="FFFFFF"/>
                </a:solidFill>
                <a:latin typeface="Calibri" panose="020F0502020204030204" pitchFamily="34" charset="0"/>
                <a:cs typeface="Calibri" panose="020F0502020204030204" pitchFamily="34" charset="0"/>
              </a:rPr>
              <a:pPr/>
              <a:t>46</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8372B4F-747D-892C-9644-5FA2F2CB14F2}"/>
              </a:ext>
            </a:extLst>
          </p:cNvPr>
          <p:cNvSpPr txBox="1">
            <a:spLocks noChangeArrowheads="1"/>
          </p:cNvSpPr>
          <p:nvPr/>
        </p:nvSpPr>
        <p:spPr bwMode="auto">
          <a:xfrm>
            <a:off x="879475" y="0"/>
            <a:ext cx="96361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1:</a:t>
            </a:r>
            <a:r>
              <a:rPr lang="vi-VN" altLang="en-US" sz="2800" b="1" u="sng"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Các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yếu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tố</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ngoại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cảnh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ảnh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hưởng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đến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hoạt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động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trao</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đổi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khoáng</a:t>
            </a:r>
            <a:r>
              <a:rPr lang="en-US" altLang="en-US" sz="2800" b="1" dirty="0">
                <a:latin typeface="Calibri" panose="020F0502020204030204" pitchFamily="34" charset="0"/>
                <a:cs typeface="Calibri" panose="020F0502020204030204" pitchFamily="34" charset="0"/>
              </a:rPr>
              <a:t> ở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7D4CB797-BA93-9409-72CF-4F3D9CA22266}"/>
              </a:ext>
            </a:extLst>
          </p:cNvPr>
          <p:cNvSpPr txBox="1">
            <a:spLocks noChangeArrowheads="1"/>
          </p:cNvSpPr>
          <p:nvPr/>
        </p:nvSpPr>
        <p:spPr bwMode="auto">
          <a:xfrm>
            <a:off x="1138238" y="1409700"/>
            <a:ext cx="99155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 </a:t>
            </a:r>
            <a:r>
              <a:rPr lang="en-US" altLang="en-US" sz="2800" b="1" dirty="0" err="1">
                <a:solidFill>
                  <a:srgbClr val="0070C0"/>
                </a:solidFill>
                <a:latin typeface="Calibri" panose="020F0502020204030204" pitchFamily="34" charset="0"/>
                <a:cs typeface="Calibri" panose="020F0502020204030204" pitchFamily="34" charset="0"/>
              </a:rPr>
              <a:t>Các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yếu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tố</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ảnh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hưởng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nhiệt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ẩm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ẩm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 </a:t>
            </a:r>
            <a:r>
              <a:rPr lang="en-US" altLang="en-US" sz="2800" b="1" dirty="0" err="1">
                <a:solidFill>
                  <a:srgbClr val="0070C0"/>
                </a:solidFill>
                <a:latin typeface="Calibri" panose="020F0502020204030204" pitchFamily="34" charset="0"/>
                <a:cs typeface="Calibri" panose="020F0502020204030204" pitchFamily="34" charset="0"/>
              </a:rPr>
              <a:t>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thúc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đẩy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mở</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tốc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thoát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hơi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ở </a:t>
            </a:r>
            <a:r>
              <a:rPr lang="en-US" altLang="en-US" sz="2800" b="1" dirty="0" err="1">
                <a:solidFill>
                  <a:srgbClr val="0070C0"/>
                </a:solidFill>
                <a:latin typeface="Calibri" panose="020F0502020204030204" pitchFamily="34" charset="0"/>
                <a:cs typeface="Calibri" panose="020F0502020204030204" pitchFamily="34" charset="0"/>
              </a:rPr>
              <a:t>lá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tạo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lực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quá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trình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thụ</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vận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chuyển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khoáng</a:t>
            </a:r>
            <a:r>
              <a:rPr lang="en-US" altLang="en-US" sz="2800" b="1" dirty="0">
                <a:solidFill>
                  <a:srgbClr val="0070C0"/>
                </a:solidFill>
                <a:latin typeface="Calibri" panose="020F0502020204030204" pitchFamily="34" charset="0"/>
                <a:cs typeface="Calibri" panose="020F0502020204030204" pitchFamily="34" charset="0"/>
              </a:rPr>
              <a:t> ở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thân</a:t>
            </a:r>
            <a:r>
              <a:rPr lang="en-US" altLang="en-US" sz="2800" b="1" dirty="0">
                <a:solidFill>
                  <a:srgbClr val="0070C0"/>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III. </a:t>
            </a:r>
            <a:r>
              <a:rPr lang="en-US" altLang="en-US" sz="2800" b="1" dirty="0" err="1">
                <a:solidFill>
                  <a:srgbClr val="0070C0"/>
                </a:solidFill>
                <a:latin typeface="Calibri" panose="020F0502020204030204" pitchFamily="34" charset="0"/>
                <a:cs typeface="Calibri" panose="020F0502020204030204" pitchFamily="34" charset="0"/>
              </a:rPr>
              <a:t>Nhiệt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giảm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khả</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hô</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của</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khuếch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tán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của</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khoáng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trong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dẫn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đến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khả</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thụ</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khoáng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của</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hệ</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giảm</a:t>
            </a:r>
            <a:r>
              <a:rPr lang="en-US" altLang="en-US" sz="2800" b="1" dirty="0">
                <a:solidFill>
                  <a:srgbClr val="0070C0"/>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IV.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ẩm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phù</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hợp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trưởng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kích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của</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hệ</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do </a:t>
            </a:r>
            <a:r>
              <a:rPr lang="en-US" altLang="en-US" sz="2800" b="1" dirty="0" err="1">
                <a:solidFill>
                  <a:srgbClr val="0070C0"/>
                </a:solidFill>
                <a:latin typeface="Calibri" panose="020F0502020204030204" pitchFamily="34" charset="0"/>
                <a:cs typeface="Calibri" panose="020F0502020204030204" pitchFamily="34" charset="0"/>
              </a:rPr>
              <a:t>đó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lượng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khoáng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thụ</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được</a:t>
            </a:r>
            <a:r>
              <a:rPr lang="en-US" altLang="en-US" sz="2800" b="1" dirty="0">
                <a:solidFill>
                  <a:srgbClr val="0070C0"/>
                </a:solidFill>
                <a:latin typeface="Calibri" panose="020F0502020204030204" pitchFamily="34" charset="0"/>
                <a:cs typeface="Calibri" panose="020F0502020204030204" pitchFamily="34" charset="0"/>
              </a:rPr>
              <a:t>.</a:t>
            </a:r>
          </a:p>
          <a:p>
            <a:pPr algn="just">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	A. 1. 		B. 2. 		C. 3. 			D. 4.</a:t>
            </a:r>
          </a:p>
        </p:txBody>
      </p:sp>
      <p:sp>
        <p:nvSpPr>
          <p:cNvPr id="2" name="Hình Bầu dục 1">
            <a:extLst>
              <a:ext uri="{FF2B5EF4-FFF2-40B4-BE49-F238E27FC236}">
                <a16:creationId xmlns:a16="http://schemas.microsoft.com/office/drawing/2014/main" id="{1AA7D835-4AD4-B076-EAC1-EB18A94A1BD3}"/>
              </a:ext>
            </a:extLst>
          </p:cNvPr>
          <p:cNvSpPr/>
          <p:nvPr/>
        </p:nvSpPr>
        <p:spPr>
          <a:xfrm>
            <a:off x="5631050" y="6319542"/>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1">
            <a:extLst>
              <a:ext uri="{FF2B5EF4-FFF2-40B4-BE49-F238E27FC236}">
                <a16:creationId xmlns:a16="http://schemas.microsoft.com/office/drawing/2014/main" id="{0BFE1916-1030-41D5-F348-BA6469FB592E}"/>
              </a:ext>
            </a:extLst>
          </p:cNvPr>
          <p:cNvSpPr>
            <a:spLocks noGrp="1"/>
          </p:cNvSpPr>
          <p:nvPr>
            <p:ph type="sldNum" sz="quarter" idx="12"/>
          </p:nvPr>
        </p:nvSpPr>
        <p:spPr>
          <a:xfrm>
            <a:off x="11269663" y="6099175"/>
            <a:ext cx="655637"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29987C-9D3A-411C-96CF-E683A59760C5}" type="slidenum">
              <a:rPr lang="en-US" altLang="en-US">
                <a:solidFill>
                  <a:srgbClr val="FFFFFF"/>
                </a:solidFill>
                <a:latin typeface="Calibri" panose="020F0502020204030204" pitchFamily="34" charset="0"/>
                <a:cs typeface="Calibri" panose="020F0502020204030204" pitchFamily="34" charset="0"/>
              </a:rPr>
              <a:pPr/>
              <a:t>47</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CF5A5C-F52F-5524-4FE6-D9E13DCD6DB4}"/>
              </a:ext>
            </a:extLst>
          </p:cNvPr>
          <p:cNvSpPr txBox="1">
            <a:spLocks noChangeArrowheads="1"/>
          </p:cNvSpPr>
          <p:nvPr/>
        </p:nvSpPr>
        <p:spPr bwMode="auto">
          <a:xfrm>
            <a:off x="461963" y="0"/>
            <a:ext cx="110283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2:</a:t>
            </a:r>
            <a:r>
              <a:rPr lang="vi-VN" altLang="en-US" sz="2800" b="1" u="sng"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khả</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năng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điều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tiết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quá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trình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thoát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hơi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về</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chế</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điều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tiết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đó</a:t>
            </a:r>
            <a:r>
              <a:rPr lang="en-US" altLang="en-US" sz="28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B37E27FB-8E5B-AFF9-EC51-FACF004D4223}"/>
              </a:ext>
            </a:extLst>
          </p:cNvPr>
          <p:cNvSpPr txBox="1">
            <a:spLocks noChangeArrowheads="1"/>
          </p:cNvSpPr>
          <p:nvPr/>
        </p:nvSpPr>
        <p:spPr bwMode="auto">
          <a:xfrm>
            <a:off x="898525" y="1204913"/>
            <a:ext cx="10591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 </a:t>
            </a:r>
            <a:r>
              <a:rPr lang="en-US" altLang="en-US" sz="2800" b="1" dirty="0" err="1">
                <a:solidFill>
                  <a:srgbClr val="0070C0"/>
                </a:solidFill>
                <a:latin typeface="Calibri" panose="020F0502020204030204" pitchFamily="34" charset="0"/>
                <a:cs typeface="Calibri" panose="020F0502020204030204" pitchFamily="34" charset="0"/>
              </a:rPr>
              <a:t>Để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điều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tiết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quá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trình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thoát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hơi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bởi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hai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tác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nhân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chính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stress.</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 </a:t>
            </a:r>
            <a:r>
              <a:rPr lang="en-US" altLang="en-US" sz="2800" b="1" dirty="0" err="1">
                <a:solidFill>
                  <a:srgbClr val="0070C0"/>
                </a:solidFill>
                <a:latin typeface="Calibri" panose="020F0502020204030204" pitchFamily="34" charset="0"/>
                <a:cs typeface="Calibri" panose="020F0502020204030204" pitchFamily="34" charset="0"/>
              </a:rPr>
              <a:t>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thúc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đẩy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quang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hợp</a:t>
            </a:r>
            <a:r>
              <a:rPr lang="en-US" altLang="en-US" sz="2800" b="1" dirty="0">
                <a:solidFill>
                  <a:srgbClr val="0070C0"/>
                </a:solidFill>
                <a:latin typeface="Calibri" panose="020F0502020204030204" pitchFamily="34" charset="0"/>
                <a:cs typeface="Calibri" panose="020F0502020204030204" pitchFamily="34" charset="0"/>
              </a:rPr>
              <a:t> → </a:t>
            </a:r>
            <a:r>
              <a:rPr lang="en-US" altLang="en-US" sz="2800" b="1" dirty="0" err="1">
                <a:solidFill>
                  <a:srgbClr val="0070C0"/>
                </a:solidFill>
                <a:latin typeface="Calibri" panose="020F0502020204030204" pitchFamily="34" charset="0"/>
                <a:cs typeface="Calibri" panose="020F0502020204030204" pitchFamily="34" charset="0"/>
              </a:rPr>
              <a:t>áp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suất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thẩm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thấu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của</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tế</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bào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lên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tế</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bào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hút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mở</a:t>
            </a:r>
            <a:r>
              <a:rPr lang="en-US" altLang="en-US" sz="2800" b="1" dirty="0">
                <a:solidFill>
                  <a:srgbClr val="0070C0"/>
                </a:solidFill>
                <a:latin typeface="Calibri" panose="020F0502020204030204" pitchFamily="34" charset="0"/>
                <a:cs typeface="Calibri" panose="020F0502020204030204" pitchFamily="34" charset="0"/>
              </a:rPr>
              <a:t>. </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III. </a:t>
            </a:r>
            <a:r>
              <a:rPr lang="en-US" altLang="en-US" sz="2800" b="1" dirty="0" err="1">
                <a:solidFill>
                  <a:srgbClr val="0070C0"/>
                </a:solidFill>
                <a:latin typeface="Calibri" panose="020F0502020204030204" pitchFamily="34" charset="0"/>
                <a:cs typeface="Calibri" panose="020F0502020204030204" pitchFamily="34" charset="0"/>
              </a:rPr>
              <a:t>Nếu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cường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quá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mạnh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tăng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nhiệt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độ</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tế</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bào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sẽ</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đóng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lại</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IV. Khi </a:t>
            </a:r>
            <a:r>
              <a:rPr lang="en-US" altLang="en-US" sz="2800" b="1" dirty="0" err="1">
                <a:solidFill>
                  <a:srgbClr val="0070C0"/>
                </a:solidFill>
                <a:latin typeface="Calibri" panose="020F0502020204030204" pitchFamily="34" charset="0"/>
                <a:cs typeface="Calibri" panose="020F0502020204030204" pitchFamily="34" charset="0"/>
              </a:rPr>
              <a:t>thực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vật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stress (</a:t>
            </a:r>
            <a:r>
              <a:rPr lang="en-US" altLang="en-US" sz="2800" b="1" dirty="0" err="1">
                <a:solidFill>
                  <a:srgbClr val="0070C0"/>
                </a:solidFill>
                <a:latin typeface="Calibri" panose="020F0502020204030204" pitchFamily="34" charset="0"/>
                <a:cs typeface="Calibri" panose="020F0502020204030204" pitchFamily="34" charset="0"/>
              </a:rPr>
              <a:t>hạn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hán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cây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giảm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hợp</a:t>
            </a:r>
            <a:r>
              <a:rPr lang="en-US" altLang="en-US" sz="2800" b="1" dirty="0">
                <a:solidFill>
                  <a:srgbClr val="0070C0"/>
                </a:solidFill>
                <a:latin typeface="Calibri" panose="020F0502020204030204" pitchFamily="34" charset="0"/>
                <a:cs typeface="Calibri" panose="020F0502020204030204" pitchFamily="34" charset="0"/>
              </a:rPr>
              <a:t> abscisic acid </a:t>
            </a:r>
            <a:r>
              <a:rPr lang="en-US" altLang="en-US" sz="2800" b="1" dirty="0" err="1">
                <a:solidFill>
                  <a:srgbClr val="0070C0"/>
                </a:solidFill>
                <a:latin typeface="Calibri" panose="020F0502020204030204" pitchFamily="34" charset="0"/>
                <a:cs typeface="Calibri" panose="020F0502020204030204" pitchFamily="34" charset="0"/>
              </a:rPr>
              <a:t>làm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khổng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đóng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lại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giúp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hạn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chế</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DDBEA6D2-E1CD-1B26-4619-6BE924D28B8D}"/>
              </a:ext>
            </a:extLst>
          </p:cNvPr>
          <p:cNvSpPr/>
          <p:nvPr/>
        </p:nvSpPr>
        <p:spPr>
          <a:xfrm>
            <a:off x="6315466" y="5252742"/>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5EF9FB-3E9F-30E3-7F8D-5D52CA2BFBCE}"/>
              </a:ext>
            </a:extLst>
          </p:cNvPr>
          <p:cNvSpPr/>
          <p:nvPr/>
        </p:nvSpPr>
        <p:spPr>
          <a:xfrm>
            <a:off x="835355" y="1100380"/>
            <a:ext cx="10106448" cy="3416320"/>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V. ỨNG DỤNG QUÁ TRÌNH TRAO ĐỔI NƯỚC VÀ KHOÁNG Ở THỰC VẬT TRONG SẢN XUẤT NÔNG NGHIỆP</a:t>
            </a:r>
          </a:p>
        </p:txBody>
      </p:sp>
    </p:spTree>
    <p:extLst>
      <p:ext uri="{BB962C8B-B14F-4D97-AF65-F5344CB8AC3E}">
        <p14:creationId xmlns:p14="http://schemas.microsoft.com/office/powerpoint/2010/main" val="2709051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5F97F408-9EA5-73D9-B418-F444C096BBDD}"/>
              </a:ext>
            </a:extLst>
          </p:cNvPr>
          <p:cNvPicPr>
            <a:picLocks noChangeAspect="1"/>
          </p:cNvPicPr>
          <p:nvPr/>
        </p:nvPicPr>
        <p:blipFill>
          <a:blip r:embed="rId2"/>
          <a:stretch>
            <a:fillRect/>
          </a:stretch>
        </p:blipFill>
        <p:spPr>
          <a:xfrm>
            <a:off x="5287" y="0"/>
            <a:ext cx="12181426" cy="6858000"/>
          </a:xfrm>
          <a:prstGeom prst="rect">
            <a:avLst/>
          </a:prstGeom>
        </p:spPr>
      </p:pic>
      <p:sp>
        <p:nvSpPr>
          <p:cNvPr id="2" name="Hộp Văn bản 1">
            <a:extLst>
              <a:ext uri="{FF2B5EF4-FFF2-40B4-BE49-F238E27FC236}">
                <a16:creationId xmlns:a16="http://schemas.microsoft.com/office/drawing/2014/main" id="{4050753C-006C-AFF5-C6D7-A788246790C1}"/>
              </a:ext>
            </a:extLst>
          </p:cNvPr>
          <p:cNvSpPr txBox="1"/>
          <p:nvPr/>
        </p:nvSpPr>
        <p:spPr>
          <a:xfrm>
            <a:off x="756834" y="1084881"/>
            <a:ext cx="10306373" cy="4154984"/>
          </a:xfrm>
          <a:prstGeom prst="rect">
            <a:avLst/>
          </a:prstGeom>
          <a:solidFill>
            <a:schemeClr val="accent1">
              <a:lumMod val="20000"/>
              <a:lumOff val="80000"/>
            </a:schemeClr>
          </a:solidFill>
        </p:spPr>
        <p:txBody>
          <a:bodyPr wrap="square" rtlCol="0">
            <a:spAutoFit/>
          </a:bodyPr>
          <a:lstStyle/>
          <a:p>
            <a:r>
              <a:rPr lang="vi-VN" sz="4400" b="1" dirty="0">
                <a:latin typeface="Calibri" panose="020F0502020204030204" pitchFamily="34" charset="0"/>
                <a:ea typeface="Calibri" panose="020F0502020204030204" pitchFamily="34" charset="0"/>
                <a:cs typeface="Calibri" panose="020F0502020204030204" pitchFamily="34" charset="0"/>
              </a:rPr>
              <a:t>Học sinh thảo luận nhóm và trả lời câu hỏi</a:t>
            </a:r>
          </a:p>
          <a:p>
            <a:pPr marL="742950" indent="-742950">
              <a:buAutoNum type="arabicPeriod"/>
            </a:pPr>
            <a:r>
              <a:rPr kumimoji="0" lang="vi-VN" altLang="en-US" sz="4400" b="1" i="0" u="none" strike="noStrike" cap="none" normalizeH="0" baseline="0" dirty="0">
                <a:ln>
                  <a:noFill/>
                </a:ln>
                <a:solidFill>
                  <a:srgbClr val="FF0000"/>
                </a:solidFill>
                <a:effectLst/>
                <a:latin typeface="Calibri "/>
                <a:cs typeface="Calibri" panose="020F0502020204030204" pitchFamily="34" charset="0"/>
              </a:rPr>
              <a:t>Để tưới nước hợp lí cho cây trồng cần dựa vào những yếu tố nào? </a:t>
            </a:r>
          </a:p>
          <a:p>
            <a:pPr marL="742950" indent="-742950">
              <a:buFontTx/>
              <a:buAutoNum type="arabicPeriod"/>
            </a:pPr>
            <a:r>
              <a:rPr kumimoji="0" lang="vi-VN" altLang="en-US" sz="4400" b="1" i="0" u="none" strike="noStrike" cap="none" normalizeH="0" baseline="0" dirty="0">
                <a:ln>
                  <a:noFill/>
                </a:ln>
                <a:solidFill>
                  <a:srgbClr val="0070C0"/>
                </a:solidFill>
                <a:effectLst/>
                <a:latin typeface="Calibri "/>
                <a:cs typeface="Calibri" panose="020F0502020204030204" pitchFamily="34" charset="0"/>
              </a:rPr>
              <a:t>Để bón phân hợp lí cho cây trồng cần dựa vào những yếu tố nào?</a:t>
            </a:r>
            <a:endParaRPr lang="vi-VN" sz="4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endPar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1276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4B633BC9-F6C3-4867-B27A-B5F2F6B4A590}"/>
              </a:ext>
            </a:extLst>
          </p:cNvPr>
          <p:cNvPicPr>
            <a:picLocks noChangeAspect="1"/>
          </p:cNvPicPr>
          <p:nvPr/>
        </p:nvPicPr>
        <p:blipFill>
          <a:blip r:embed="rId2"/>
          <a:stretch>
            <a:fillRect/>
          </a:stretch>
        </p:blipFill>
        <p:spPr>
          <a:xfrm>
            <a:off x="4011085" y="1325563"/>
            <a:ext cx="8180915" cy="5394661"/>
          </a:xfrm>
          <a:prstGeom prst="rect">
            <a:avLst/>
          </a:prstGeom>
        </p:spPr>
      </p:pic>
      <p:sp>
        <p:nvSpPr>
          <p:cNvPr id="2" name="Tiêu đề 1">
            <a:extLst>
              <a:ext uri="{FF2B5EF4-FFF2-40B4-BE49-F238E27FC236}">
                <a16:creationId xmlns:a16="http://schemas.microsoft.com/office/drawing/2014/main" id="{547A65CA-30C6-4800-672E-8C4730E8D156}"/>
              </a:ext>
            </a:extLst>
          </p:cNvPr>
          <p:cNvSpPr>
            <a:spLocks noGrp="1"/>
          </p:cNvSpPr>
          <p:nvPr>
            <p:ph type="title"/>
          </p:nvPr>
        </p:nvSpPr>
        <p:spPr>
          <a:xfrm>
            <a:off x="311257" y="0"/>
            <a:ext cx="10515600" cy="1325563"/>
          </a:xfrm>
        </p:spPr>
        <p:txBody>
          <a:bodyPr/>
          <a:lstStyle/>
          <a:p>
            <a:r>
              <a:rPr lang="vi-VN" b="1" u="sng" dirty="0">
                <a:solidFill>
                  <a:srgbClr val="FF0000"/>
                </a:solidFill>
              </a:rPr>
              <a:t>1. Vai trò của nước ở thực vật</a:t>
            </a:r>
            <a:endParaRPr lang="en-US" b="1" u="sng" dirty="0">
              <a:solidFill>
                <a:srgbClr val="FF0000"/>
              </a:solidFill>
            </a:endParaRPr>
          </a:p>
        </p:txBody>
      </p:sp>
      <p:sp>
        <p:nvSpPr>
          <p:cNvPr id="3" name="Chỗ dành sẵn cho Nội dung 2">
            <a:extLst>
              <a:ext uri="{FF2B5EF4-FFF2-40B4-BE49-F238E27FC236}">
                <a16:creationId xmlns:a16="http://schemas.microsoft.com/office/drawing/2014/main" id="{1ABB89A2-202D-54D6-B834-506D76DC5CE6}"/>
              </a:ext>
            </a:extLst>
          </p:cNvPr>
          <p:cNvSpPr>
            <a:spLocks noGrp="1"/>
          </p:cNvSpPr>
          <p:nvPr>
            <p:ph idx="1"/>
          </p:nvPr>
        </p:nvSpPr>
        <p:spPr>
          <a:xfrm>
            <a:off x="557939" y="1325563"/>
            <a:ext cx="8756542" cy="6295486"/>
          </a:xfrm>
        </p:spPr>
        <p:txBody>
          <a:bodyPr>
            <a:noAutofit/>
          </a:bodyPr>
          <a:lstStyle/>
          <a:p>
            <a:pPr>
              <a:lnSpc>
                <a:spcPct val="150000"/>
              </a:lnSpc>
              <a:spcBef>
                <a:spcPts val="0"/>
              </a:spcBef>
            </a:pPr>
            <a:r>
              <a:rPr lang="vi-VN" sz="3600" dirty="0"/>
              <a:t>Nước là thành phần cấu tạo của tế bào.</a:t>
            </a:r>
          </a:p>
          <a:p>
            <a:pPr>
              <a:lnSpc>
                <a:spcPct val="150000"/>
              </a:lnSpc>
              <a:spcBef>
                <a:spcPts val="0"/>
              </a:spcBef>
            </a:pPr>
            <a:r>
              <a:rPr lang="vi-VN" sz="3600" dirty="0"/>
              <a:t>Nước là dung môi hòa tan các chất.</a:t>
            </a:r>
          </a:p>
          <a:p>
            <a:pPr>
              <a:lnSpc>
                <a:spcPct val="150000"/>
              </a:lnSpc>
              <a:spcBef>
                <a:spcPts val="0"/>
              </a:spcBef>
            </a:pPr>
            <a:r>
              <a:rPr lang="vi-VN" sz="3600" dirty="0"/>
              <a:t>Nước tham gia vào các phản ứng sinh hóa.</a:t>
            </a:r>
          </a:p>
          <a:p>
            <a:pPr>
              <a:lnSpc>
                <a:spcPct val="150000"/>
              </a:lnSpc>
              <a:spcBef>
                <a:spcPts val="0"/>
              </a:spcBef>
            </a:pPr>
            <a:r>
              <a:rPr lang="vi-VN" sz="3600" dirty="0"/>
              <a:t>Nước giúp điều hòa nhiệt độ cho cây</a:t>
            </a:r>
            <a:endParaRPr lang="en-US" sz="3600" dirty="0"/>
          </a:p>
        </p:txBody>
      </p:sp>
    </p:spTree>
    <p:extLst>
      <p:ext uri="{BB962C8B-B14F-4D97-AF65-F5344CB8AC3E}">
        <p14:creationId xmlns:p14="http://schemas.microsoft.com/office/powerpoint/2010/main" val="61782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B88F4D9-AA42-4349-D0A1-30573E2F4294}"/>
              </a:ext>
            </a:extLst>
          </p:cNvPr>
          <p:cNvSpPr txBox="1">
            <a:spLocks noChangeArrowheads="1"/>
          </p:cNvSpPr>
          <p:nvPr/>
        </p:nvSpPr>
        <p:spPr bwMode="auto">
          <a:xfrm>
            <a:off x="703128" y="452517"/>
            <a:ext cx="8713588" cy="44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50000"/>
              </a:lnSpc>
              <a:spcBef>
                <a:spcPct val="0"/>
              </a:spcBef>
              <a:buFontTx/>
              <a:buNone/>
            </a:pPr>
            <a:r>
              <a:rPr lang="en-US" altLang="en-US" sz="3200" b="1" dirty="0">
                <a:solidFill>
                  <a:srgbClr val="C00000"/>
                </a:solidFill>
                <a:cs typeface="Calibri" panose="020F0502020204030204" pitchFamily="34" charset="0"/>
              </a:rPr>
              <a:t>1. </a:t>
            </a:r>
            <a:r>
              <a:rPr lang="en-US" altLang="en-US" sz="3200" b="1" dirty="0" err="1">
                <a:solidFill>
                  <a:srgbClr val="C00000"/>
                </a:solidFill>
                <a:cs typeface="Calibri" panose="020F0502020204030204" pitchFamily="34" charset="0"/>
              </a:rPr>
              <a:t>Tưới</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nước</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hợp</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lí</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cho</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cây</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trồng</a:t>
            </a:r>
            <a:endParaRPr lang="en-US" altLang="en-US" sz="3200" b="1" dirty="0">
              <a:solidFill>
                <a:srgbClr val="C00000"/>
              </a:solidFill>
              <a:cs typeface="Calibri" panose="020F0502020204030204" pitchFamily="34" charset="0"/>
            </a:endParaRPr>
          </a:p>
          <a:p>
            <a:pPr algn="just">
              <a:lnSpc>
                <a:spcPct val="150000"/>
              </a:lnSpc>
              <a:spcBef>
                <a:spcPct val="0"/>
              </a:spcBef>
              <a:buFontTx/>
              <a:buNone/>
            </a:pPr>
            <a:r>
              <a:rPr lang="vi-VN" altLang="en-US" sz="3200" b="1" dirty="0">
                <a:solidFill>
                  <a:srgbClr val="0070C0"/>
                </a:solidFill>
                <a:cs typeface="Calibri" panose="020F0502020204030204" pitchFamily="34" charset="0"/>
              </a:rPr>
              <a:t>Tưới nước hợp lí là phải dựa trên các yếu tố </a:t>
            </a:r>
            <a:endParaRPr lang="en-US" altLang="en-US" sz="3200" b="1" dirty="0">
              <a:solidFill>
                <a:srgbClr val="0070C0"/>
              </a:solidFill>
              <a:cs typeface="Calibri" panose="020F0502020204030204" pitchFamily="34" charset="0"/>
            </a:endParaRPr>
          </a:p>
          <a:p>
            <a:pPr algn="just">
              <a:lnSpc>
                <a:spcPct val="150000"/>
              </a:lnSpc>
              <a:spcBef>
                <a:spcPct val="0"/>
              </a:spcBef>
              <a:buFontTx/>
              <a:buNone/>
            </a:pPr>
            <a:r>
              <a:rPr lang="vi-VN" altLang="en-US" sz="3200" b="1" dirty="0">
                <a:solidFill>
                  <a:srgbClr val="0070C0"/>
                </a:solidFill>
                <a:cs typeface="Calibri" panose="020F0502020204030204" pitchFamily="34" charset="0"/>
              </a:rPr>
              <a:t>- Loài cây</a:t>
            </a:r>
            <a:endParaRPr lang="en-US" altLang="en-US" sz="3200" b="1" dirty="0">
              <a:solidFill>
                <a:srgbClr val="0070C0"/>
              </a:solidFill>
              <a:cs typeface="Calibri" panose="020F0502020204030204" pitchFamily="34" charset="0"/>
            </a:endParaRPr>
          </a:p>
          <a:p>
            <a:pPr algn="just">
              <a:lnSpc>
                <a:spcPct val="150000"/>
              </a:lnSpc>
              <a:spcBef>
                <a:spcPct val="0"/>
              </a:spcBef>
              <a:buFontTx/>
              <a:buNone/>
            </a:pPr>
            <a:r>
              <a:rPr lang="vi-VN" altLang="en-US" sz="3200" b="1" dirty="0">
                <a:solidFill>
                  <a:srgbClr val="0070C0"/>
                </a:solidFill>
                <a:cs typeface="Calibri" panose="020F0502020204030204" pitchFamily="34" charset="0"/>
              </a:rPr>
              <a:t>- Thời kì sinh trưởng</a:t>
            </a:r>
            <a:endParaRPr lang="en-US" altLang="en-US" sz="3200" b="1" dirty="0">
              <a:solidFill>
                <a:srgbClr val="0070C0"/>
              </a:solidFill>
              <a:cs typeface="Calibri" panose="020F0502020204030204" pitchFamily="34" charset="0"/>
            </a:endParaRPr>
          </a:p>
          <a:p>
            <a:pPr algn="just">
              <a:lnSpc>
                <a:spcPct val="150000"/>
              </a:lnSpc>
              <a:spcBef>
                <a:spcPct val="0"/>
              </a:spcBef>
              <a:buFontTx/>
              <a:buNone/>
            </a:pPr>
            <a:r>
              <a:rPr lang="vi-VN" altLang="en-US" sz="3200" b="1" dirty="0">
                <a:solidFill>
                  <a:srgbClr val="0070C0"/>
                </a:solidFill>
                <a:cs typeface="Calibri" panose="020F0502020204030204" pitchFamily="34" charset="0"/>
              </a:rPr>
              <a:t>- Loại đất trồng</a:t>
            </a:r>
            <a:endParaRPr lang="en-US" altLang="en-US" sz="3200" b="1" dirty="0">
              <a:solidFill>
                <a:srgbClr val="0070C0"/>
              </a:solidFill>
              <a:cs typeface="Calibri" panose="020F0502020204030204" pitchFamily="34" charset="0"/>
            </a:endParaRPr>
          </a:p>
          <a:p>
            <a:pPr algn="just">
              <a:lnSpc>
                <a:spcPct val="150000"/>
              </a:lnSpc>
              <a:spcBef>
                <a:spcPct val="0"/>
              </a:spcBef>
              <a:buFontTx/>
              <a:buNone/>
            </a:pPr>
            <a:r>
              <a:rPr lang="vi-VN" altLang="en-US" sz="3200" b="1" dirty="0">
                <a:solidFill>
                  <a:srgbClr val="0070C0"/>
                </a:solidFill>
                <a:cs typeface="Calibri" panose="020F0502020204030204" pitchFamily="34" charset="0"/>
              </a:rPr>
              <a:t>- Điều kiện thời tiết.</a:t>
            </a:r>
            <a:endParaRPr lang="en-US" altLang="en-US" sz="3200" b="1" dirty="0">
              <a:solidFill>
                <a:srgbClr val="0070C0"/>
              </a:solidFill>
              <a:cs typeface="Calibri" panose="020F0502020204030204" pitchFamily="34" charset="0"/>
            </a:endParaRPr>
          </a:p>
        </p:txBody>
      </p:sp>
      <p:pic>
        <p:nvPicPr>
          <p:cNvPr id="3" name="Hình ảnh 2">
            <a:extLst>
              <a:ext uri="{FF2B5EF4-FFF2-40B4-BE49-F238E27FC236}">
                <a16:creationId xmlns:a16="http://schemas.microsoft.com/office/drawing/2014/main" id="{E8CB6A77-B8BB-7CA7-6ED4-45D803DCB0A3}"/>
              </a:ext>
            </a:extLst>
          </p:cNvPr>
          <p:cNvPicPr>
            <a:picLocks noChangeAspect="1"/>
          </p:cNvPicPr>
          <p:nvPr/>
        </p:nvPicPr>
        <p:blipFill>
          <a:blip r:embed="rId2"/>
          <a:stretch>
            <a:fillRect/>
          </a:stretch>
        </p:blipFill>
        <p:spPr>
          <a:xfrm>
            <a:off x="5232317" y="2342147"/>
            <a:ext cx="6679567" cy="3517905"/>
          </a:xfrm>
          <a:prstGeom prst="rect">
            <a:avLst/>
          </a:prstGeom>
        </p:spPr>
      </p:pic>
    </p:spTree>
    <p:extLst>
      <p:ext uri="{BB962C8B-B14F-4D97-AF65-F5344CB8AC3E}">
        <p14:creationId xmlns:p14="http://schemas.microsoft.com/office/powerpoint/2010/main" val="44934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DB5C8CDD-0F67-9908-0523-A074A9CD2BE6}"/>
              </a:ext>
            </a:extLst>
          </p:cNvPr>
          <p:cNvSpPr txBox="1">
            <a:spLocks noChangeArrowheads="1"/>
          </p:cNvSpPr>
          <p:nvPr/>
        </p:nvSpPr>
        <p:spPr bwMode="auto">
          <a:xfrm>
            <a:off x="432573" y="466330"/>
            <a:ext cx="11326853" cy="592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en-US" altLang="en-US" sz="3200" b="1" dirty="0">
                <a:solidFill>
                  <a:srgbClr val="C00000"/>
                </a:solidFill>
                <a:cs typeface="Calibri" panose="020F0502020204030204" pitchFamily="34" charset="0"/>
              </a:rPr>
              <a:t>2. </a:t>
            </a:r>
            <a:r>
              <a:rPr lang="en-US" altLang="en-US" sz="3200" b="1" dirty="0" err="1">
                <a:solidFill>
                  <a:srgbClr val="C00000"/>
                </a:solidFill>
                <a:cs typeface="Calibri" panose="020F0502020204030204" pitchFamily="34" charset="0"/>
              </a:rPr>
              <a:t>Bón</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phân</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hợp</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lí</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cho</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cây</a:t>
            </a:r>
            <a:r>
              <a:rPr lang="en-US" altLang="en-US" sz="3200" b="1" dirty="0">
                <a:solidFill>
                  <a:srgbClr val="C00000"/>
                </a:solidFill>
                <a:cs typeface="Calibri" panose="020F0502020204030204" pitchFamily="34" charset="0"/>
              </a:rPr>
              <a:t> </a:t>
            </a:r>
            <a:r>
              <a:rPr lang="en-US" altLang="en-US" sz="3200" b="1" dirty="0" err="1">
                <a:solidFill>
                  <a:srgbClr val="C00000"/>
                </a:solidFill>
                <a:cs typeface="Calibri" panose="020F0502020204030204" pitchFamily="34" charset="0"/>
              </a:rPr>
              <a:t>trồng</a:t>
            </a:r>
            <a:endParaRPr lang="en-US" altLang="en-US" sz="3200" b="1" dirty="0">
              <a:solidFill>
                <a:srgbClr val="C0000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Bón phân hợp lí phải xác định và đáp ứng đúng nhu cầu của cây, dựa vào nhiều yếu tố như</a:t>
            </a:r>
            <a:endParaRPr lang="en-US" altLang="en-US" sz="3200" b="1" dirty="0">
              <a:solidFill>
                <a:srgbClr val="0070C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 Loại phân bón</a:t>
            </a:r>
            <a:endParaRPr lang="en-US" altLang="en-US" sz="3200" b="1" dirty="0">
              <a:solidFill>
                <a:srgbClr val="0070C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 Liều lượng</a:t>
            </a:r>
            <a:endParaRPr lang="en-US" altLang="en-US" sz="3200" b="1" dirty="0">
              <a:solidFill>
                <a:srgbClr val="0070C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 Thành phần dinh dưỡng</a:t>
            </a:r>
            <a:endParaRPr lang="en-US" altLang="en-US" sz="3200" b="1" dirty="0">
              <a:solidFill>
                <a:srgbClr val="0070C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 Nhu cầu của giống và loài cây</a:t>
            </a:r>
            <a:endParaRPr lang="en-US" altLang="en-US" sz="3200" b="1" dirty="0">
              <a:solidFill>
                <a:srgbClr val="0070C0"/>
              </a:solidFill>
              <a:cs typeface="Calibri" panose="020F0502020204030204" pitchFamily="34" charset="0"/>
            </a:endParaRPr>
          </a:p>
          <a:p>
            <a:pPr>
              <a:lnSpc>
                <a:spcPct val="150000"/>
              </a:lnSpc>
              <a:spcBef>
                <a:spcPct val="0"/>
              </a:spcBef>
              <a:buFontTx/>
              <a:buNone/>
            </a:pPr>
            <a:r>
              <a:rPr lang="vi-VN" altLang="en-US" sz="3200" b="1" dirty="0">
                <a:solidFill>
                  <a:srgbClr val="0070C0"/>
                </a:solidFill>
                <a:cs typeface="Calibri" panose="020F0502020204030204" pitchFamily="34" charset="0"/>
              </a:rPr>
              <a:t>- Thời điểm cây cần và điều kiện đất đai, thời tiết, mùa vụ</a:t>
            </a:r>
            <a:endParaRPr lang="en-US" altLang="en-US" sz="3200" b="1" dirty="0">
              <a:solidFill>
                <a:srgbClr val="0070C0"/>
              </a:solidFill>
              <a:cs typeface="Calibri" panose="020F0502020204030204" pitchFamily="34" charset="0"/>
            </a:endParaRPr>
          </a:p>
        </p:txBody>
      </p:sp>
      <p:pic>
        <p:nvPicPr>
          <p:cNvPr id="3" name="Hình ảnh 2">
            <a:extLst>
              <a:ext uri="{FF2B5EF4-FFF2-40B4-BE49-F238E27FC236}">
                <a16:creationId xmlns:a16="http://schemas.microsoft.com/office/drawing/2014/main" id="{475A2DDF-6009-D55D-1C95-2CB2AB23808C}"/>
              </a:ext>
            </a:extLst>
          </p:cNvPr>
          <p:cNvPicPr>
            <a:picLocks noChangeAspect="1"/>
          </p:cNvPicPr>
          <p:nvPr/>
        </p:nvPicPr>
        <p:blipFill>
          <a:blip r:embed="rId2"/>
          <a:stretch>
            <a:fillRect/>
          </a:stretch>
        </p:blipFill>
        <p:spPr>
          <a:xfrm>
            <a:off x="5832528" y="1868837"/>
            <a:ext cx="5744705" cy="3829803"/>
          </a:xfrm>
          <a:prstGeom prst="rect">
            <a:avLst/>
          </a:prstGeom>
        </p:spPr>
      </p:pic>
    </p:spTree>
    <p:extLst>
      <p:ext uri="{BB962C8B-B14F-4D97-AF65-F5344CB8AC3E}">
        <p14:creationId xmlns:p14="http://schemas.microsoft.com/office/powerpoint/2010/main" val="176167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1">
            <a:extLst>
              <a:ext uri="{FF2B5EF4-FFF2-40B4-BE49-F238E27FC236}">
                <a16:creationId xmlns:a16="http://schemas.microsoft.com/office/drawing/2014/main" id="{83D69218-005D-6991-2EBE-E22273CF9F23}"/>
              </a:ext>
            </a:extLst>
          </p:cNvPr>
          <p:cNvSpPr>
            <a:spLocks noGrp="1"/>
          </p:cNvSpPr>
          <p:nvPr>
            <p:ph type="sldNum" sz="quarter" idx="12"/>
          </p:nvPr>
        </p:nvSpPr>
        <p:spPr>
          <a:xfrm>
            <a:off x="10901363" y="5810250"/>
            <a:ext cx="635000"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9FE917-5DE7-4A7B-A647-720A6F178CDF}" type="slidenum">
              <a:rPr lang="en-US" altLang="en-US">
                <a:solidFill>
                  <a:srgbClr val="FFFFFF"/>
                </a:solidFill>
                <a:latin typeface="Calibri" panose="020F0502020204030204" pitchFamily="34" charset="0"/>
                <a:cs typeface="Calibri" panose="020F0502020204030204" pitchFamily="34" charset="0"/>
              </a:rPr>
              <a:pPr/>
              <a:t>52</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B4A6494-E0EB-5F2D-B558-844F42F41E3D}"/>
              </a:ext>
            </a:extLst>
          </p:cNvPr>
          <p:cNvSpPr txBox="1">
            <a:spLocks noChangeArrowheads="1"/>
          </p:cNvSpPr>
          <p:nvPr/>
        </p:nvSpPr>
        <p:spPr bwMode="auto">
          <a:xfrm>
            <a:off x="685800" y="274638"/>
            <a:ext cx="106727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1:</a:t>
            </a:r>
            <a:r>
              <a:rPr lang="vi-VN" altLang="en-US" sz="2800" b="1" u="sng"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Phân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hữu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phân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chuồng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phân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xanh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thường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được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sử</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dụng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để</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bón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lót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giải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thích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C8B38BE6-A556-FBE3-0464-B1EDFBCAE928}"/>
              </a:ext>
            </a:extLst>
          </p:cNvPr>
          <p:cNvSpPr txBox="1">
            <a:spLocks noChangeArrowheads="1"/>
          </p:cNvSpPr>
          <p:nvPr/>
        </p:nvSpPr>
        <p:spPr bwMode="auto">
          <a:xfrm>
            <a:off x="1109663" y="1351756"/>
            <a:ext cx="102489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 Thành </a:t>
            </a:r>
            <a:r>
              <a:rPr lang="en-US" altLang="en-US" sz="2800" b="1" dirty="0" err="1">
                <a:solidFill>
                  <a:srgbClr val="0070C0"/>
                </a:solidFill>
                <a:latin typeface="Calibri" panose="020F0502020204030204" pitchFamily="34" charset="0"/>
                <a:cs typeface="Calibri" panose="020F0502020204030204" pitchFamily="34" charset="0"/>
              </a:rPr>
              <a:t>phần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chính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trong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phân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hữu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là</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dinh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dưỡng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hòa</a:t>
            </a:r>
            <a:r>
              <a:rPr lang="en-US" altLang="en-US" sz="2800" b="1" dirty="0">
                <a:solidFill>
                  <a:srgbClr val="0070C0"/>
                </a:solidFill>
                <a:latin typeface="Calibri" panose="020F0502020204030204" pitchFamily="34" charset="0"/>
                <a:cs typeface="Calibri" panose="020F0502020204030204" pitchFamily="34" charset="0"/>
              </a:rPr>
              <a:t> tan, </a:t>
            </a:r>
            <a:r>
              <a:rPr lang="en-US" altLang="en-US" sz="2800" b="1" dirty="0" err="1">
                <a:solidFill>
                  <a:srgbClr val="0070C0"/>
                </a:solidFill>
                <a:latin typeface="Calibri" panose="020F0502020204030204" pitchFamily="34" charset="0"/>
                <a:cs typeface="Calibri" panose="020F0502020204030204" pitchFamily="34" charset="0"/>
              </a:rPr>
              <a:t>tân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chậm</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 </a:t>
            </a:r>
            <a:r>
              <a:rPr lang="en-US" altLang="en-US" sz="2800" b="1" dirty="0" err="1">
                <a:solidFill>
                  <a:srgbClr val="0070C0"/>
                </a:solidFill>
                <a:latin typeface="Calibri" panose="020F0502020204030204" pitchFamily="34" charset="0"/>
                <a:cs typeface="Calibri" panose="020F0502020204030204" pitchFamily="34" charset="0"/>
              </a:rPr>
              <a:t>Vì</a:t>
            </a:r>
            <a:r>
              <a:rPr lang="en-US" altLang="en-US" sz="2800" b="1" dirty="0">
                <a:solidFill>
                  <a:srgbClr val="0070C0"/>
                </a:solidFill>
                <a:latin typeface="Calibri" panose="020F0502020204030204" pitchFamily="34" charset="0"/>
                <a:cs typeface="Calibri" panose="020F0502020204030204" pitchFamily="34" charset="0"/>
              </a:rPr>
              <a:t> tan </a:t>
            </a:r>
            <a:r>
              <a:rPr lang="en-US" altLang="en-US" sz="2800" b="1" dirty="0" err="1">
                <a:solidFill>
                  <a:srgbClr val="0070C0"/>
                </a:solidFill>
                <a:latin typeface="Calibri" panose="020F0502020204030204" pitchFamily="34" charset="0"/>
                <a:cs typeface="Calibri" panose="020F0502020204030204" pitchFamily="34" charset="0"/>
              </a:rPr>
              <a:t>chậm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cung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dinh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dưỡng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chậm</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nên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bón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gieo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trồng</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III. </a:t>
            </a:r>
            <a:r>
              <a:rPr lang="en-US" altLang="en-US" sz="2800" b="1" dirty="0" err="1">
                <a:solidFill>
                  <a:srgbClr val="0070C0"/>
                </a:solidFill>
                <a:latin typeface="Calibri" panose="020F0502020204030204" pitchFamily="34" charset="0"/>
                <a:cs typeface="Calibri" panose="020F0502020204030204" pitchFamily="34" charset="0"/>
              </a:rPr>
              <a:t>Cần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bón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lót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thời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gian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liên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kết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với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các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hữu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khác</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IV. </a:t>
            </a:r>
            <a:r>
              <a:rPr lang="en-US" altLang="en-US" sz="2800" b="1" dirty="0" err="1">
                <a:solidFill>
                  <a:srgbClr val="0070C0"/>
                </a:solidFill>
                <a:latin typeface="Calibri" panose="020F0502020204030204" pitchFamily="34" charset="0"/>
                <a:cs typeface="Calibri" panose="020F0502020204030204" pitchFamily="34" charset="0"/>
              </a:rPr>
              <a:t>Người</a:t>
            </a:r>
            <a:r>
              <a:rPr lang="en-US" altLang="en-US" sz="2800" b="1" dirty="0">
                <a:solidFill>
                  <a:srgbClr val="0070C0"/>
                </a:solidFill>
                <a:latin typeface="Calibri" panose="020F0502020204030204" pitchFamily="34" charset="0"/>
                <a:cs typeface="Calibri" panose="020F0502020204030204" pitchFamily="34" charset="0"/>
              </a:rPr>
              <a:t> ta </a:t>
            </a:r>
            <a:r>
              <a:rPr lang="en-US" altLang="en-US" sz="2800" b="1" dirty="0" err="1">
                <a:solidFill>
                  <a:srgbClr val="0070C0"/>
                </a:solidFill>
                <a:latin typeface="Calibri" panose="020F0502020204030204" pitchFamily="34" charset="0"/>
                <a:cs typeface="Calibri" panose="020F0502020204030204" pitchFamily="34" charset="0"/>
              </a:rPr>
              <a:t>phải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bón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gieo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trồng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phân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thời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gian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phân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hủy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thành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hòa</a:t>
            </a:r>
            <a:r>
              <a:rPr lang="en-US" altLang="en-US" sz="2800" b="1" dirty="0">
                <a:solidFill>
                  <a:srgbClr val="0070C0"/>
                </a:solidFill>
                <a:latin typeface="Calibri" panose="020F0502020204030204" pitchFamily="34" charset="0"/>
                <a:cs typeface="Calibri" panose="020F0502020204030204" pitchFamily="34" charset="0"/>
              </a:rPr>
              <a:t> tan </a:t>
            </a:r>
            <a:r>
              <a:rPr lang="en-US" altLang="en-US" sz="2800" b="1" dirty="0" err="1">
                <a:solidFill>
                  <a:srgbClr val="0070C0"/>
                </a:solidFill>
                <a:latin typeface="Calibri" panose="020F0502020204030204" pitchFamily="34" charset="0"/>
                <a:cs typeface="Calibri" panose="020F0502020204030204" pitchFamily="34" charset="0"/>
              </a:rPr>
              <a:t>thì</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cây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mới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có</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dụng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được</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589A448A-797A-6987-0FBF-1254912393F4}"/>
              </a:ext>
            </a:extLst>
          </p:cNvPr>
          <p:cNvSpPr/>
          <p:nvPr/>
        </p:nvSpPr>
        <p:spPr>
          <a:xfrm>
            <a:off x="5584556" y="4967786"/>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1">
            <a:extLst>
              <a:ext uri="{FF2B5EF4-FFF2-40B4-BE49-F238E27FC236}">
                <a16:creationId xmlns:a16="http://schemas.microsoft.com/office/drawing/2014/main" id="{95861554-505F-91E5-B4F9-46AB8B315A25}"/>
              </a:ext>
            </a:extLst>
          </p:cNvPr>
          <p:cNvSpPr>
            <a:spLocks noGrp="1"/>
          </p:cNvSpPr>
          <p:nvPr>
            <p:ph type="sldNum" sz="quarter" idx="12"/>
          </p:nvPr>
        </p:nvSpPr>
        <p:spPr>
          <a:xfrm>
            <a:off x="10439400" y="5638800"/>
            <a:ext cx="641350" cy="61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CB9B9D-CD91-4F93-96F7-6FF56D99D173}" type="slidenum">
              <a:rPr lang="en-US" altLang="en-US">
                <a:solidFill>
                  <a:srgbClr val="FFFFFF"/>
                </a:solidFill>
                <a:latin typeface="Calibri" panose="020F0502020204030204" pitchFamily="34" charset="0"/>
                <a:cs typeface="Calibri" panose="020F0502020204030204" pitchFamily="34" charset="0"/>
              </a:rPr>
              <a:pPr/>
              <a:t>53</a:t>
            </a:fld>
            <a:endParaRPr lang="en-US" altLang="en-US">
              <a:solidFill>
                <a:srgbClr val="FFFF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5C4BAC4-0FA9-72DE-1345-091212826AEA}"/>
              </a:ext>
            </a:extLst>
          </p:cNvPr>
          <p:cNvSpPr txBox="1">
            <a:spLocks noChangeArrowheads="1"/>
          </p:cNvSpPr>
          <p:nvPr/>
        </p:nvSpPr>
        <p:spPr bwMode="auto">
          <a:xfrm>
            <a:off x="461963" y="122238"/>
            <a:ext cx="107918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a:t>
            </a:r>
            <a:r>
              <a:rPr lang="vi-VN" altLang="en-US" sz="2800" b="1" u="sng" dirty="0">
                <a:latin typeface="Calibri" panose="020F0502020204030204" pitchFamily="34" charset="0"/>
                <a:cs typeface="Calibri" panose="020F0502020204030204" pitchFamily="34" charset="0"/>
              </a:rPr>
              <a:t>2</a:t>
            </a:r>
            <a:r>
              <a:rPr lang="en-US" altLang="en-US" sz="2800" b="1" u="sng" dirty="0">
                <a:latin typeface="Calibri" panose="020F0502020204030204" pitchFamily="34" charset="0"/>
                <a:cs typeface="Calibri" panose="020F0502020204030204" pitchFamily="34" charset="0"/>
              </a:rPr>
              <a:t>:</a:t>
            </a:r>
            <a:r>
              <a:rPr lang="vi-VN" altLang="en-US" sz="2800" b="1" u="sng" dirty="0">
                <a:latin typeface="Calibri" panose="020F0502020204030204" pitchFamily="34" charset="0"/>
                <a:cs typeface="Calibri" panose="020F0502020204030204" pitchFamily="34" charset="0"/>
              </a:rPr>
              <a:t> </a:t>
            </a:r>
            <a:r>
              <a:rPr lang="en-US" altLang="en-US" sz="2800" b="1" dirty="0">
                <a:latin typeface="Calibri" panose="020F0502020204030204" pitchFamily="34" charset="0"/>
                <a:cs typeface="Calibri" panose="020F0502020204030204" pitchFamily="34" charset="0"/>
              </a:rPr>
              <a:t>Khi </a:t>
            </a:r>
            <a:r>
              <a:rPr lang="en-US" altLang="en-US" sz="2800" b="1" dirty="0" err="1">
                <a:latin typeface="Calibri" panose="020F0502020204030204" pitchFamily="34" charset="0"/>
                <a:cs typeface="Calibri" panose="020F0502020204030204" pitchFamily="34" charset="0"/>
              </a:rPr>
              <a:t>rễ</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bị</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ngập</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trong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thời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gian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dài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trồng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hiện</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héo</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giải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thích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59FC5C8B-E591-3070-972F-64E7AC214837}"/>
              </a:ext>
            </a:extLst>
          </p:cNvPr>
          <p:cNvSpPr txBox="1">
            <a:spLocks noChangeArrowheads="1"/>
          </p:cNvSpPr>
          <p:nvPr/>
        </p:nvSpPr>
        <p:spPr bwMode="auto">
          <a:xfrm>
            <a:off x="1028700" y="1381125"/>
            <a:ext cx="103632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 Do </a:t>
            </a:r>
            <a:r>
              <a:rPr lang="en-US" altLang="en-US" sz="2800" b="1" dirty="0" err="1">
                <a:solidFill>
                  <a:srgbClr val="0070C0"/>
                </a:solidFill>
                <a:latin typeface="Calibri" panose="020F0502020204030204" pitchFamily="34" charset="0"/>
                <a:cs typeface="Calibri" panose="020F0502020204030204" pitchFamily="34" charset="0"/>
              </a:rPr>
              <a:t>khi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ngập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úng</a:t>
            </a:r>
            <a:r>
              <a:rPr lang="en-US" altLang="en-US" sz="2800" b="1" dirty="0">
                <a:solidFill>
                  <a:srgbClr val="0070C0"/>
                </a:solidFill>
                <a:latin typeface="Calibri" panose="020F0502020204030204" pitchFamily="34" charset="0"/>
                <a:cs typeface="Calibri" panose="020F0502020204030204" pitchFamily="34" charset="0"/>
              </a:rPr>
              <a:t>, oxy </a:t>
            </a:r>
            <a:r>
              <a:rPr lang="en-US" altLang="en-US" sz="2800" b="1" dirty="0" err="1">
                <a:solidFill>
                  <a:srgbClr val="0070C0"/>
                </a:solidFill>
                <a:latin typeface="Calibri" panose="020F0502020204030204" pitchFamily="34" charset="0"/>
                <a:cs typeface="Calibri" panose="020F0502020204030204" pitchFamily="34" charset="0"/>
              </a:rPr>
              <a:t>trong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khí</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thiếu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cho</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hô</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 </a:t>
            </a:r>
            <a:r>
              <a:rPr lang="en-US" altLang="en-US" sz="2800" b="1" dirty="0" err="1">
                <a:solidFill>
                  <a:srgbClr val="0070C0"/>
                </a:solidFill>
                <a:latin typeface="Calibri" panose="020F0502020204030204" pitchFamily="34" charset="0"/>
                <a:cs typeface="Calibri" panose="020F0502020204030204" pitchFamily="34" charset="0"/>
              </a:rPr>
              <a:t>Nếu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ngập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úng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lâu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sẽ</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thì</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hút</a:t>
            </a:r>
            <a:r>
              <a:rPr lang="en-US" altLang="en-US" sz="2800" b="1" dirty="0">
                <a:solidFill>
                  <a:srgbClr val="0070C0"/>
                </a:solidFill>
                <a:latin typeface="Calibri" panose="020F0502020204030204" pitchFamily="34" charset="0"/>
                <a:cs typeface="Calibri" panose="020F0502020204030204" pitchFamily="34" charset="0"/>
              </a:rPr>
              <a:t> ở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chết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thối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cây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hút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được</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III.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ngập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úng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lâu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quá</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nhiều</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cây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không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thể</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hấp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hết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nước</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IV. </a:t>
            </a:r>
            <a:r>
              <a:rPr lang="en-US" altLang="en-US" sz="2800" b="1" dirty="0" err="1">
                <a:solidFill>
                  <a:srgbClr val="0070C0"/>
                </a:solidFill>
                <a:latin typeface="Calibri" panose="020F0502020204030204" pitchFamily="34" charset="0"/>
                <a:cs typeface="Calibri" panose="020F0502020204030204" pitchFamily="34" charset="0"/>
              </a:rPr>
              <a:t>Đất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bị</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ngập</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úng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lâu</a:t>
            </a:r>
            <a:r>
              <a:rPr lang="en-US" altLang="en-US" sz="2800" b="1" dirty="0">
                <a:solidFill>
                  <a:srgbClr val="0070C0"/>
                </a:solidFill>
                <a:latin typeface="Calibri" panose="020F0502020204030204" pitchFamily="34" charset="0"/>
                <a:cs typeface="Calibri" panose="020F0502020204030204" pitchFamily="34" charset="0"/>
              </a:rPr>
              <a:t>, vi </a:t>
            </a:r>
            <a:r>
              <a:rPr lang="en-US" altLang="en-US" sz="2800" b="1" dirty="0" err="1">
                <a:solidFill>
                  <a:srgbClr val="0070C0"/>
                </a:solidFill>
                <a:latin typeface="Calibri" panose="020F0502020204030204" pitchFamily="34" charset="0"/>
                <a:cs typeface="Calibri" panose="020F0502020204030204" pitchFamily="34" charset="0"/>
              </a:rPr>
              <a:t>sinh</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vật</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gây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thối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tấn</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công</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gấy</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thối</a:t>
            </a:r>
            <a:r>
              <a:rPr lang="en-US" altLang="en-US" sz="2800" b="1" dirty="0">
                <a:solidFill>
                  <a:srgbClr val="0070C0"/>
                </a:solidFill>
                <a:latin typeface="Calibri" panose="020F0502020204030204" pitchFamily="34" charset="0"/>
                <a:cs typeface="Calibri" panose="020F0502020204030204" pitchFamily="34" charset="0"/>
              </a:rPr>
              <a:t> </a:t>
            </a:r>
            <a:r>
              <a:rPr lang="en-US" altLang="en-US" sz="2800" b="1" dirty="0" err="1">
                <a:solidFill>
                  <a:srgbClr val="0070C0"/>
                </a:solidFill>
                <a:latin typeface="Calibri" panose="020F0502020204030204" pitchFamily="34" charset="0"/>
                <a:cs typeface="Calibri" panose="020F0502020204030204" pitchFamily="34" charset="0"/>
              </a:rPr>
              <a:t>rễ</a:t>
            </a:r>
            <a:r>
              <a:rPr lang="en-US" altLang="en-US" sz="2800" b="1" dirty="0">
                <a:solidFill>
                  <a:srgbClr val="0070C0"/>
                </a:solidFill>
                <a:latin typeface="Calibri" panose="020F0502020204030204" pitchFamily="34" charset="0"/>
                <a:cs typeface="Calibri" panose="020F0502020204030204" pitchFamily="34" charset="0"/>
              </a:rPr>
              <a:t>.</a:t>
            </a:r>
          </a:p>
          <a:p>
            <a:pPr>
              <a:spcBef>
                <a:spcPts val="600"/>
              </a:spcBef>
              <a:spcAft>
                <a:spcPts val="600"/>
              </a:spcAft>
              <a:buClrTx/>
              <a:buSzTx/>
              <a:buFont typeface="Wingdings 3" panose="05040102010807070707" pitchFamily="18" charset="2"/>
              <a:buNone/>
            </a:pPr>
            <a:r>
              <a:rPr lang="en-US" altLang="en-US" sz="2800" b="1" dirty="0">
                <a:solidFill>
                  <a:srgbClr val="0070C0"/>
                </a:solidFill>
                <a:latin typeface="Calibri" panose="020F0502020204030204" pitchFamily="34" charset="0"/>
                <a:cs typeface="Calibri" panose="020F0502020204030204" pitchFamily="34" charset="0"/>
              </a:rPr>
              <a:t>A. 1. 		B. 2. 		C. 3. 		D. 4.</a:t>
            </a:r>
          </a:p>
        </p:txBody>
      </p:sp>
      <p:sp>
        <p:nvSpPr>
          <p:cNvPr id="2" name="Hình Bầu dục 1">
            <a:extLst>
              <a:ext uri="{FF2B5EF4-FFF2-40B4-BE49-F238E27FC236}">
                <a16:creationId xmlns:a16="http://schemas.microsoft.com/office/drawing/2014/main" id="{F494E96E-1DF0-45B0-8BFB-C826717D30D6}"/>
              </a:ext>
            </a:extLst>
          </p:cNvPr>
          <p:cNvSpPr/>
          <p:nvPr/>
        </p:nvSpPr>
        <p:spPr>
          <a:xfrm>
            <a:off x="2812849" y="4564413"/>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CFE506B-4F27-C6E5-E91C-C72699160A8F}"/>
              </a:ext>
            </a:extLst>
          </p:cNvPr>
          <p:cNvSpPr txBox="1"/>
          <p:nvPr/>
        </p:nvSpPr>
        <p:spPr>
          <a:xfrm>
            <a:off x="456231" y="2412284"/>
            <a:ext cx="11062562" cy="3970318"/>
          </a:xfrm>
          <a:prstGeom prst="rect">
            <a:avLst/>
          </a:prstGeom>
          <a:noFill/>
        </p:spPr>
        <p:txBody>
          <a:bodyPr wrap="square">
            <a:spAutoFit/>
          </a:bodyPr>
          <a:lstStyle/>
          <a:p>
            <a:pPr marL="742950" indent="-742950" algn="just">
              <a:buFontTx/>
              <a:buAutoNum type="arabicPeriod"/>
            </a:pPr>
            <a:r>
              <a:rPr kumimoji="0" lang="vi-VN" sz="2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Việc bón quá ít hoặc quá nhiều phân bón sẽ ảnh hưởng như thế nào đến đất và cây trồng?</a:t>
            </a:r>
          </a:p>
          <a:p>
            <a:pPr marL="742950" indent="-742950" algn="just">
              <a:buFontTx/>
              <a:buAutoNum type="arabicPeriod"/>
            </a:pPr>
            <a:r>
              <a:rPr kumimoji="0" lang="vi-VN"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Khi rễ cây bị ngập úng trong thời gian dài, cây trồng có biểu hiện như thế nào? Giải thích?</a:t>
            </a:r>
            <a:endParaRPr lang="vi-VN" altLang="en-US" sz="2800" b="1" dirty="0">
              <a:solidFill>
                <a:srgbClr val="FF0000"/>
              </a:solidFill>
              <a:latin typeface="Calibri" panose="020F0502020204030204" pitchFamily="34" charset="0"/>
              <a:cs typeface="Calibri" panose="020F0502020204030204" pitchFamily="34" charset="0"/>
            </a:endParaRPr>
          </a:p>
          <a:p>
            <a:pPr marL="742950" indent="-742950" algn="just">
              <a:buFontTx/>
              <a:buAutoNum type="arabicPeriod"/>
            </a:pPr>
            <a:r>
              <a:rPr kumimoji="0" lang="vi-VN" altLang="en-US" sz="2800" b="1" i="0" u="none" strike="noStrike" cap="none" normalizeH="0" baseline="0" dirty="0">
                <a:ln>
                  <a:noFill/>
                </a:ln>
                <a:solidFill>
                  <a:srgbClr val="0070C0"/>
                </a:solidFill>
                <a:effectLst/>
                <a:latin typeface="Calibri" panose="020F0502020204030204" pitchFamily="34" charset="0"/>
                <a:cs typeface="Calibri" panose="020F0502020204030204" pitchFamily="34" charset="0"/>
              </a:rPr>
              <a:t>Giải thích tại sao trong trồng trọt, phân hữu cơ (phân chuồng, phân xanh,…) thường được sử dụng để bón lót (bón vào đất trước khi gieo trồng), trong khi các phân vô cơ (đạm, lân,…) được dùng để bón thúc?</a:t>
            </a:r>
            <a:endParaRPr kumimoji="0" lang="vi-VN" sz="2800" b="1"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a:p>
            <a:pPr marL="742950" indent="-742950" algn="just">
              <a:buFontTx/>
              <a:buAutoNum type="arabicPeriod"/>
            </a:pPr>
            <a:endParaRPr kumimoji="0" lang="en-US" sz="2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4" name="Hình chữ nhật 3">
            <a:extLst>
              <a:ext uri="{FF2B5EF4-FFF2-40B4-BE49-F238E27FC236}">
                <a16:creationId xmlns:a16="http://schemas.microsoft.com/office/drawing/2014/main" id="{2F731533-1B11-2750-CF6E-A51583C96448}"/>
              </a:ext>
            </a:extLst>
          </p:cNvPr>
          <p:cNvSpPr/>
          <p:nvPr/>
        </p:nvSpPr>
        <p:spPr>
          <a:xfrm>
            <a:off x="456231" y="108489"/>
            <a:ext cx="10864313" cy="1754326"/>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Thảo luận theo nhóm để trả lời các câu hỏi luyện tập</a:t>
            </a:r>
          </a:p>
        </p:txBody>
      </p:sp>
    </p:spTree>
    <p:extLst>
      <p:ext uri="{BB962C8B-B14F-4D97-AF65-F5344CB8AC3E}">
        <p14:creationId xmlns:p14="http://schemas.microsoft.com/office/powerpoint/2010/main" val="105427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ỹ thuật trồng và chăm sóc cà chua trái vụ đạt năng suất cao - VƯỜN SINH  THÁI">
            <a:extLst>
              <a:ext uri="{FF2B5EF4-FFF2-40B4-BE49-F238E27FC236}">
                <a16:creationId xmlns:a16="http://schemas.microsoft.com/office/drawing/2014/main" id="{6C81DAD4-CD26-3296-D388-915529583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61067"/>
            <a:ext cx="8491537" cy="519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a:extLst>
              <a:ext uri="{FF2B5EF4-FFF2-40B4-BE49-F238E27FC236}">
                <a16:creationId xmlns:a16="http://schemas.microsoft.com/office/drawing/2014/main" id="{557C92D1-77F5-08C9-F36A-20D711B9FC68}"/>
              </a:ext>
            </a:extLst>
          </p:cNvPr>
          <p:cNvSpPr txBox="1">
            <a:spLocks noChangeArrowheads="1"/>
          </p:cNvSpPr>
          <p:nvPr/>
        </p:nvSpPr>
        <p:spPr bwMode="auto">
          <a:xfrm>
            <a:off x="2146300" y="1655762"/>
            <a:ext cx="8140700" cy="1773238"/>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13652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3652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365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365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365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36525" algn="l"/>
              </a:tabLst>
              <a:defRPr>
                <a:solidFill>
                  <a:schemeClr val="tx1"/>
                </a:solidFill>
                <a:latin typeface="Calibri" panose="020F0502020204030204" pitchFamily="34" charset="0"/>
              </a:defRPr>
            </a:lvl9pPr>
          </a:lstStyle>
          <a:p>
            <a:pPr algn="just">
              <a:lnSpc>
                <a:spcPct val="130000"/>
              </a:lnSpc>
              <a:spcBef>
                <a:spcPct val="20000"/>
              </a:spcBef>
              <a:spcAft>
                <a:spcPts val="500"/>
              </a:spcAft>
              <a:buClr>
                <a:srgbClr val="000000"/>
              </a:buClr>
              <a:buSzPts val="600"/>
              <a:buFont typeface="Symbol" panose="05050102010706020507" pitchFamily="18" charset="2"/>
              <a:buChar char="-"/>
            </a:pPr>
            <a:r>
              <a:rPr lang="en-US" altLang="en-US" b="1" dirty="0" err="1">
                <a:solidFill>
                  <a:srgbClr val="FF0000"/>
                </a:solidFill>
                <a:cs typeface="Calibri" panose="020F0502020204030204" pitchFamily="34" charset="0"/>
              </a:rPr>
              <a:t>Hãy</a:t>
            </a:r>
            <a:r>
              <a:rPr lang="en-US" altLang="en-US" b="1" dirty="0">
                <a:solidFill>
                  <a:srgbClr val="FF0000"/>
                </a:solidFill>
                <a:cs typeface="Calibri" panose="020F0502020204030204" pitchFamily="34" charset="0"/>
              </a:rPr>
              <a:t> </a:t>
            </a:r>
            <a:r>
              <a:rPr lang="vi-VN" altLang="en-US" b="1" dirty="0">
                <a:solidFill>
                  <a:srgbClr val="FF0000"/>
                </a:solidFill>
                <a:cs typeface="Calibri" panose="020F0502020204030204" pitchFamily="34" charset="0"/>
              </a:rPr>
              <a:t>vận dụng các kiến thức đã học, em hãy lập kế hoạch tưới nước, bón phân cho cây cà chua tại gia đình</a:t>
            </a:r>
            <a:r>
              <a:rPr lang="en-US" altLang="en-US" b="1" dirty="0">
                <a:solidFill>
                  <a:srgbClr val="FF0000"/>
                </a:solidFill>
                <a:cs typeface="Calibri" panose="020F0502020204030204" pitchFamily="34" charset="0"/>
              </a:rPr>
              <a:t> </a:t>
            </a:r>
            <a:r>
              <a:rPr lang="vi-VN" altLang="en-US" b="1" dirty="0">
                <a:solidFill>
                  <a:srgbClr val="FF0000"/>
                </a:solidFill>
                <a:cs typeface="Calibri" panose="020F0502020204030204" pitchFamily="34" charset="0"/>
              </a:rPr>
              <a:t>(hoặc khu hoạt động trải nghiệm của trường).</a:t>
            </a:r>
            <a:endParaRPr lang="en-US" altLang="en-US" b="1" dirty="0">
              <a:solidFill>
                <a:srgbClr val="FF0000"/>
              </a:solidFill>
              <a:cs typeface="Calibri" panose="020F0502020204030204" pitchFamily="34" charset="0"/>
            </a:endParaRPr>
          </a:p>
        </p:txBody>
      </p:sp>
      <p:sp>
        <p:nvSpPr>
          <p:cNvPr id="4" name="Hình chữ nhật 3">
            <a:extLst>
              <a:ext uri="{FF2B5EF4-FFF2-40B4-BE49-F238E27FC236}">
                <a16:creationId xmlns:a16="http://schemas.microsoft.com/office/drawing/2014/main" id="{3B1E0593-9959-C281-C84E-2454F106AA0E}"/>
              </a:ext>
            </a:extLst>
          </p:cNvPr>
          <p:cNvSpPr/>
          <p:nvPr/>
        </p:nvSpPr>
        <p:spPr>
          <a:xfrm>
            <a:off x="456231" y="108489"/>
            <a:ext cx="10864313" cy="923330"/>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rPr>
              <a:t>VẬN DỤNG</a:t>
            </a:r>
          </a:p>
        </p:txBody>
      </p:sp>
    </p:spTree>
    <p:extLst>
      <p:ext uri="{BB962C8B-B14F-4D97-AF65-F5344CB8AC3E}">
        <p14:creationId xmlns:p14="http://schemas.microsoft.com/office/powerpoint/2010/main" val="3256324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B176FD-C901-4842-A655-801D1EF8E346}"/>
              </a:ext>
            </a:extLst>
          </p:cNvPr>
          <p:cNvPicPr>
            <a:picLocks noChangeAspect="1"/>
          </p:cNvPicPr>
          <p:nvPr/>
        </p:nvPicPr>
        <p:blipFill>
          <a:blip r:embed="rId2"/>
          <a:stretch>
            <a:fillRect/>
          </a:stretch>
        </p:blipFill>
        <p:spPr>
          <a:xfrm>
            <a:off x="51212" y="0"/>
            <a:ext cx="12089575" cy="6858000"/>
          </a:xfrm>
          <a:prstGeom prst="rect">
            <a:avLst/>
          </a:prstGeom>
        </p:spPr>
      </p:pic>
    </p:spTree>
    <p:extLst>
      <p:ext uri="{BB962C8B-B14F-4D97-AF65-F5344CB8AC3E}">
        <p14:creationId xmlns:p14="http://schemas.microsoft.com/office/powerpoint/2010/main" val="368526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E693DF1-EA58-FE00-4FEB-A00D3E714D49}"/>
              </a:ext>
            </a:extLst>
          </p:cNvPr>
          <p:cNvGraphicFramePr>
            <a:graphicFrameLocks noGrp="1"/>
          </p:cNvGraphicFramePr>
          <p:nvPr>
            <p:extLst>
              <p:ext uri="{D42A27DB-BD31-4B8C-83A1-F6EECF244321}">
                <p14:modId xmlns:p14="http://schemas.microsoft.com/office/powerpoint/2010/main" val="2826508094"/>
              </p:ext>
            </p:extLst>
          </p:nvPr>
        </p:nvGraphicFramePr>
        <p:xfrm>
          <a:off x="588935" y="929900"/>
          <a:ext cx="10746163" cy="5385794"/>
        </p:xfrm>
        <a:graphic>
          <a:graphicData uri="http://schemas.openxmlformats.org/drawingml/2006/table">
            <a:tbl>
              <a:tblPr/>
              <a:tblGrid>
                <a:gridCol w="1859797">
                  <a:extLst>
                    <a:ext uri="{9D8B030D-6E8A-4147-A177-3AD203B41FA5}">
                      <a16:colId xmlns:a16="http://schemas.microsoft.com/office/drawing/2014/main" val="20000"/>
                    </a:ext>
                  </a:extLst>
                </a:gridCol>
                <a:gridCol w="2942672">
                  <a:extLst>
                    <a:ext uri="{9D8B030D-6E8A-4147-A177-3AD203B41FA5}">
                      <a16:colId xmlns:a16="http://schemas.microsoft.com/office/drawing/2014/main" val="20001"/>
                    </a:ext>
                  </a:extLst>
                </a:gridCol>
                <a:gridCol w="3255704">
                  <a:extLst>
                    <a:ext uri="{9D8B030D-6E8A-4147-A177-3AD203B41FA5}">
                      <a16:colId xmlns:a16="http://schemas.microsoft.com/office/drawing/2014/main" val="20002"/>
                    </a:ext>
                  </a:extLst>
                </a:gridCol>
                <a:gridCol w="2687990">
                  <a:extLst>
                    <a:ext uri="{9D8B030D-6E8A-4147-A177-3AD203B41FA5}">
                      <a16:colId xmlns:a16="http://schemas.microsoft.com/office/drawing/2014/main" val="20003"/>
                    </a:ext>
                  </a:extLst>
                </a:gridCol>
              </a:tblGrid>
              <a:tr h="96047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Nguyên</a:t>
                      </a:r>
                      <a:r>
                        <a:rPr kumimoji="0" lang="en-SG" altLang="en-US" sz="3600" b="1" i="0" u="none" strike="noStrike" cap="none" normalizeH="0" baseline="0" dirty="0">
                          <a:ln>
                            <a:noFill/>
                          </a:ln>
                          <a:solidFill>
                            <a:srgbClr val="0070C0"/>
                          </a:solidFill>
                          <a:effectLst/>
                          <a:latin typeface="+mn-lt"/>
                          <a:cs typeface="Times New Roman" panose="02020603050405020304" pitchFamily="18" charset="0"/>
                        </a:rPr>
                        <a:t> </a:t>
                      </a: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tố</a:t>
                      </a:r>
                      <a:endParaRPr kumimoji="0" lang="en-US" altLang="en-US" sz="3600" b="1" i="0" u="none" strike="noStrike" cap="none" normalizeH="0" baseline="0" dirty="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Chiếm</a:t>
                      </a:r>
                      <a:r>
                        <a:rPr kumimoji="0" lang="en-SG" altLang="en-US" sz="3600" b="1" i="0" u="none" strike="noStrike" cap="none" normalizeH="0" baseline="0" dirty="0">
                          <a:ln>
                            <a:noFill/>
                          </a:ln>
                          <a:solidFill>
                            <a:srgbClr val="0070C0"/>
                          </a:solidFill>
                          <a:effectLst/>
                          <a:latin typeface="+mn-lt"/>
                          <a:cs typeface="Times New Roman" panose="02020603050405020304" pitchFamily="18" charset="0"/>
                        </a:rPr>
                        <a:t> </a:t>
                      </a: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tỉ</a:t>
                      </a:r>
                      <a:r>
                        <a:rPr kumimoji="0" lang="en-SG" altLang="en-US" sz="3600" b="1" i="0" u="none" strike="noStrike" cap="none" normalizeH="0" baseline="0" dirty="0">
                          <a:ln>
                            <a:noFill/>
                          </a:ln>
                          <a:solidFill>
                            <a:srgbClr val="0070C0"/>
                          </a:solidFill>
                          <a:effectLst/>
                          <a:latin typeface="+mn-lt"/>
                          <a:cs typeface="Times New Roman" panose="02020603050405020304" pitchFamily="18" charset="0"/>
                        </a:rPr>
                        <a:t> </a:t>
                      </a: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lệ</a:t>
                      </a:r>
                      <a:endParaRPr kumimoji="0" lang="en-US" altLang="en-US" sz="3600" b="1" i="0" u="none" strike="noStrike" cap="none" normalizeH="0" baseline="0" dirty="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a:ln>
                            <a:noFill/>
                          </a:ln>
                          <a:solidFill>
                            <a:srgbClr val="0070C0"/>
                          </a:solidFill>
                          <a:effectLst/>
                          <a:latin typeface="+mn-lt"/>
                          <a:cs typeface="Times New Roman" panose="02020603050405020304" pitchFamily="18" charset="0"/>
                        </a:rPr>
                        <a:t>Đại diện</a:t>
                      </a:r>
                      <a:endParaRPr kumimoji="0" lang="en-US" altLang="en-US" sz="3600" b="1" i="0" u="none" strike="noStrike" cap="none" normalizeH="0" baseline="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a:ln>
                            <a:noFill/>
                          </a:ln>
                          <a:solidFill>
                            <a:srgbClr val="0070C0"/>
                          </a:solidFill>
                          <a:effectLst/>
                          <a:latin typeface="+mn-lt"/>
                          <a:cs typeface="Times New Roman" panose="02020603050405020304" pitchFamily="18" charset="0"/>
                        </a:rPr>
                        <a:t>Vai trò chung</a:t>
                      </a:r>
                      <a:endParaRPr kumimoji="0" lang="en-US" altLang="en-US" sz="3600" b="1" i="0" u="none" strike="noStrike" cap="none" normalizeH="0" baseline="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4425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Đa</a:t>
                      </a:r>
                      <a:r>
                        <a:rPr kumimoji="0" lang="en-SG" altLang="en-US" sz="3600" b="1" i="0" u="none" strike="noStrike" cap="none" normalizeH="0" baseline="0" dirty="0">
                          <a:ln>
                            <a:noFill/>
                          </a:ln>
                          <a:solidFill>
                            <a:srgbClr val="0070C0"/>
                          </a:solidFill>
                          <a:effectLst/>
                          <a:latin typeface="+mn-lt"/>
                          <a:cs typeface="Times New Roman" panose="02020603050405020304" pitchFamily="18" charset="0"/>
                        </a:rPr>
                        <a:t> </a:t>
                      </a: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lượng</a:t>
                      </a:r>
                      <a:endParaRPr kumimoji="0" lang="en-US" altLang="en-US" sz="3600" b="1" i="0" u="none" strike="noStrike" cap="none" normalizeH="0" baseline="0" dirty="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&gt; = 100mg/1kg </a:t>
                      </a:r>
                      <a:r>
                        <a:rPr kumimoji="0" lang="en-SG" altLang="en-US" sz="3600" b="0" i="0" u="none" strike="noStrike" cap="none" normalizeH="0" baseline="0" dirty="0" err="1">
                          <a:ln>
                            <a:noFill/>
                          </a:ln>
                          <a:solidFill>
                            <a:srgbClr val="000000"/>
                          </a:solidFill>
                          <a:effectLst/>
                          <a:latin typeface="+mn-lt"/>
                          <a:cs typeface="Times New Roman" panose="02020603050405020304" pitchFamily="18" charset="0"/>
                        </a:rPr>
                        <a:t>chất</a:t>
                      </a: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 </a:t>
                      </a:r>
                      <a:r>
                        <a:rPr kumimoji="0" lang="en-SG" altLang="en-US" sz="3600" b="0" i="0" u="none" strike="noStrike" cap="none" normalizeH="0" baseline="0" dirty="0" err="1">
                          <a:ln>
                            <a:noFill/>
                          </a:ln>
                          <a:solidFill>
                            <a:srgbClr val="000000"/>
                          </a:solidFill>
                          <a:effectLst/>
                          <a:latin typeface="+mn-lt"/>
                          <a:cs typeface="Times New Roman" panose="02020603050405020304" pitchFamily="18" charset="0"/>
                        </a:rPr>
                        <a:t>khô</a:t>
                      </a: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 TB</a:t>
                      </a:r>
                      <a:endParaRPr kumimoji="0" lang="en-US" altLang="en-US" sz="3600" b="0" i="0" u="none" strike="noStrike" cap="none" normalizeH="0" baseline="0" dirty="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n-SG" altLang="en-US" sz="3600" b="0" i="0" u="none" strike="noStrike" cap="none" normalizeH="0" baseline="0">
                          <a:ln>
                            <a:noFill/>
                          </a:ln>
                          <a:solidFill>
                            <a:srgbClr val="000000"/>
                          </a:solidFill>
                          <a:effectLst/>
                          <a:latin typeface="+mn-lt"/>
                          <a:cs typeface="Times New Roman" panose="02020603050405020304" pitchFamily="18" charset="0"/>
                        </a:rPr>
                        <a:t>C, H, O, N, P, S, Ca, Mg</a:t>
                      </a:r>
                      <a:endParaRPr kumimoji="0" lang="en-US" altLang="en-US" sz="3600" b="0" i="0" u="none" strike="noStrike" cap="none" normalizeH="0" baseline="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C</a:t>
                      </a:r>
                      <a:r>
                        <a:rPr kumimoji="0" lang="vi-VN" altLang="en-US" sz="3600" b="0" i="0" u="none" strike="noStrike" cap="none" normalizeH="0" baseline="0" dirty="0">
                          <a:ln>
                            <a:noFill/>
                          </a:ln>
                          <a:solidFill>
                            <a:srgbClr val="000000"/>
                          </a:solidFill>
                          <a:effectLst/>
                          <a:latin typeface="+mn-lt"/>
                          <a:cs typeface="Times New Roman" panose="02020603050405020304" pitchFamily="18" charset="0"/>
                        </a:rPr>
                        <a:t>ấu trúc các thành phần của tế bào</a:t>
                      </a: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a:t>
                      </a:r>
                      <a:endParaRPr kumimoji="0" lang="en-US" altLang="en-US" sz="3600" b="0" i="0" u="none" strike="noStrike" cap="none" normalizeH="0" baseline="0" dirty="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4425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SG" altLang="en-US" sz="3600" b="1" i="0" u="none" strike="noStrike" cap="none" normalizeH="0" baseline="0" dirty="0">
                          <a:ln>
                            <a:noFill/>
                          </a:ln>
                          <a:solidFill>
                            <a:srgbClr val="0070C0"/>
                          </a:solidFill>
                          <a:effectLst/>
                          <a:latin typeface="+mn-lt"/>
                          <a:cs typeface="Times New Roman" panose="02020603050405020304" pitchFamily="18" charset="0"/>
                        </a:rPr>
                        <a:t>Vi </a:t>
                      </a:r>
                      <a:r>
                        <a:rPr kumimoji="0" lang="en-SG" altLang="en-US" sz="3600" b="1" i="0" u="none" strike="noStrike" cap="none" normalizeH="0" baseline="0" dirty="0" err="1">
                          <a:ln>
                            <a:noFill/>
                          </a:ln>
                          <a:solidFill>
                            <a:srgbClr val="0070C0"/>
                          </a:solidFill>
                          <a:effectLst/>
                          <a:latin typeface="+mn-lt"/>
                          <a:cs typeface="Times New Roman" panose="02020603050405020304" pitchFamily="18" charset="0"/>
                        </a:rPr>
                        <a:t>lượng</a:t>
                      </a:r>
                      <a:endParaRPr kumimoji="0" lang="en-US" altLang="en-US" sz="3600" b="1" i="0" u="none" strike="noStrike" cap="none" normalizeH="0" baseline="0" dirty="0">
                        <a:ln>
                          <a:noFill/>
                        </a:ln>
                        <a:solidFill>
                          <a:srgbClr val="0070C0"/>
                        </a:solidFill>
                        <a:effectLst/>
                        <a:latin typeface="+mn-lt"/>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&lt; 100mg/1kg </a:t>
                      </a:r>
                      <a:r>
                        <a:rPr kumimoji="0" lang="en-SG" altLang="en-US" sz="3600" b="0" i="0" u="none" strike="noStrike" cap="none" normalizeH="0" baseline="0" dirty="0" err="1">
                          <a:ln>
                            <a:noFill/>
                          </a:ln>
                          <a:solidFill>
                            <a:srgbClr val="000000"/>
                          </a:solidFill>
                          <a:effectLst/>
                          <a:latin typeface="+mn-lt"/>
                          <a:cs typeface="Times New Roman" panose="02020603050405020304" pitchFamily="18" charset="0"/>
                        </a:rPr>
                        <a:t>chất</a:t>
                      </a: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 </a:t>
                      </a:r>
                      <a:r>
                        <a:rPr kumimoji="0" lang="en-SG" altLang="en-US" sz="3600" b="0" i="0" u="none" strike="noStrike" cap="none" normalizeH="0" baseline="0" dirty="0" err="1">
                          <a:ln>
                            <a:noFill/>
                          </a:ln>
                          <a:solidFill>
                            <a:srgbClr val="000000"/>
                          </a:solidFill>
                          <a:effectLst/>
                          <a:latin typeface="+mn-lt"/>
                          <a:cs typeface="Times New Roman" panose="02020603050405020304" pitchFamily="18" charset="0"/>
                        </a:rPr>
                        <a:t>khô</a:t>
                      </a:r>
                      <a:r>
                        <a:rPr kumimoji="0" lang="en-SG" altLang="en-US" sz="3600" b="0" i="0" u="none" strike="noStrike" cap="none" normalizeH="0" baseline="0" dirty="0">
                          <a:ln>
                            <a:noFill/>
                          </a:ln>
                          <a:solidFill>
                            <a:srgbClr val="000000"/>
                          </a:solidFill>
                          <a:effectLst/>
                          <a:latin typeface="+mn-lt"/>
                          <a:cs typeface="Times New Roman" panose="02020603050405020304" pitchFamily="18" charset="0"/>
                        </a:rPr>
                        <a:t> TB</a:t>
                      </a:r>
                      <a:endParaRPr kumimoji="0" lang="en-US" altLang="en-US" sz="3600" b="0" i="0" u="none" strike="noStrike" cap="none" normalizeH="0" baseline="0" dirty="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it-IT" altLang="en-US" sz="3600" b="0" i="0" u="none" strike="noStrike" cap="none" normalizeH="0" baseline="0">
                          <a:ln>
                            <a:noFill/>
                          </a:ln>
                          <a:solidFill>
                            <a:srgbClr val="000000"/>
                          </a:solidFill>
                          <a:effectLst/>
                          <a:latin typeface="+mn-lt"/>
                          <a:cs typeface="Times New Roman" panose="02020603050405020304" pitchFamily="18" charset="0"/>
                        </a:rPr>
                        <a:t>Fe, Mn, B, Cl, Zn, Cu, Mo, Ni.</a:t>
                      </a:r>
                      <a:endParaRPr kumimoji="0" lang="en-US" altLang="en-US" sz="3600" b="0" i="0" u="none" strike="noStrike" cap="none" normalizeH="0" baseline="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15000"/>
                        </a:lnSpc>
                        <a:spcBef>
                          <a:spcPct val="0"/>
                        </a:spcBef>
                        <a:spcAft>
                          <a:spcPts val="1000"/>
                        </a:spcAft>
                        <a:buClrTx/>
                        <a:buSzTx/>
                        <a:buFontTx/>
                        <a:buNone/>
                        <a:tabLst/>
                      </a:pPr>
                      <a:r>
                        <a:rPr kumimoji="0" lang="vi-VN" altLang="en-US" sz="3600" b="0" i="0" u="none" strike="noStrike" cap="none" normalizeH="0" baseline="0" dirty="0">
                          <a:ln>
                            <a:noFill/>
                          </a:ln>
                          <a:solidFill>
                            <a:srgbClr val="000000"/>
                          </a:solidFill>
                          <a:effectLst/>
                          <a:latin typeface="+mn-lt"/>
                          <a:cs typeface="Times New Roman" panose="02020603050405020304" pitchFamily="18" charset="0"/>
                        </a:rPr>
                        <a:t>Điều tiết các quá trình sinh lí</a:t>
                      </a:r>
                      <a:r>
                        <a:rPr kumimoji="0" lang="it-IT" altLang="en-US" sz="3600" b="0" i="0" u="none" strike="noStrike" cap="none" normalizeH="0" baseline="0" dirty="0">
                          <a:ln>
                            <a:noFill/>
                          </a:ln>
                          <a:solidFill>
                            <a:srgbClr val="000000"/>
                          </a:solidFill>
                          <a:effectLst/>
                          <a:latin typeface="+mn-lt"/>
                          <a:cs typeface="Times New Roman" panose="02020603050405020304" pitchFamily="18" charset="0"/>
                        </a:rPr>
                        <a:t>.</a:t>
                      </a:r>
                      <a:endParaRPr kumimoji="0" lang="en-US" altLang="en-US" sz="3600" b="0" i="0" u="none" strike="noStrike" cap="none" normalizeH="0" baseline="0" dirty="0">
                        <a:ln>
                          <a:noFill/>
                        </a:ln>
                        <a:solidFill>
                          <a:srgbClr val="000000"/>
                        </a:solidFill>
                        <a:effectLst/>
                        <a:latin typeface="+mn-lt"/>
                        <a:ea typeface="Arial" panose="020B0604020202020204" pitchFamily="34" charset="0"/>
                        <a:cs typeface="Times New Roman" panose="02020603050405020304" pitchFamily="18" charset="0"/>
                      </a:endParaRPr>
                    </a:p>
                  </a:txBody>
                  <a:tcPr marL="68590" marR="6859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0368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C9B99E6-1AA4-0E37-7C70-FA4F28B4B3A4}"/>
              </a:ext>
            </a:extLst>
          </p:cNvPr>
          <p:cNvSpPr>
            <a:spLocks noGrp="1"/>
          </p:cNvSpPr>
          <p:nvPr>
            <p:ph type="title"/>
          </p:nvPr>
        </p:nvSpPr>
        <p:spPr>
          <a:xfrm>
            <a:off x="581525" y="200526"/>
            <a:ext cx="10515600" cy="1325563"/>
          </a:xfrm>
        </p:spPr>
        <p:txBody>
          <a:bodyPr/>
          <a:lstStyle/>
          <a:p>
            <a:r>
              <a:rPr lang="vi-VN" b="1" u="sng" dirty="0">
                <a:solidFill>
                  <a:srgbClr val="FF0000"/>
                </a:solidFill>
              </a:rPr>
              <a:t>2. Vai trò của khoáng ở thực vật</a:t>
            </a:r>
            <a:endParaRPr lang="en-US" dirty="0"/>
          </a:p>
        </p:txBody>
      </p:sp>
      <p:sp>
        <p:nvSpPr>
          <p:cNvPr id="3" name="Chỗ dành sẵn cho Nội dung 2">
            <a:extLst>
              <a:ext uri="{FF2B5EF4-FFF2-40B4-BE49-F238E27FC236}">
                <a16:creationId xmlns:a16="http://schemas.microsoft.com/office/drawing/2014/main" id="{3A910D5E-0980-DA0E-BA21-0CDC9C297EAB}"/>
              </a:ext>
            </a:extLst>
          </p:cNvPr>
          <p:cNvSpPr>
            <a:spLocks noGrp="1"/>
          </p:cNvSpPr>
          <p:nvPr>
            <p:ph idx="1"/>
          </p:nvPr>
        </p:nvSpPr>
        <p:spPr>
          <a:xfrm>
            <a:off x="581525" y="1365626"/>
            <a:ext cx="5883449" cy="5291848"/>
          </a:xfrm>
        </p:spPr>
        <p:txBody>
          <a:bodyPr>
            <a:noAutofit/>
          </a:bodyPr>
          <a:lstStyle/>
          <a:p>
            <a:pPr>
              <a:lnSpc>
                <a:spcPct val="150000"/>
              </a:lnSpc>
              <a:spcBef>
                <a:spcPts val="0"/>
              </a:spcBef>
            </a:pPr>
            <a:r>
              <a:rPr lang="vi-VN" sz="4000" dirty="0"/>
              <a:t>Tham gia vào cấu trúc cơ thể</a:t>
            </a:r>
          </a:p>
          <a:p>
            <a:pPr>
              <a:lnSpc>
                <a:spcPct val="150000"/>
              </a:lnSpc>
              <a:spcBef>
                <a:spcPts val="0"/>
              </a:spcBef>
            </a:pPr>
            <a:r>
              <a:rPr lang="vi-VN" sz="4000" dirty="0"/>
              <a:t>Tham gia điều tiết các quá trình sinh lý, trao đổi chất trong cây.</a:t>
            </a:r>
            <a:endParaRPr lang="en-US" sz="4000" dirty="0"/>
          </a:p>
        </p:txBody>
      </p:sp>
      <p:pic>
        <p:nvPicPr>
          <p:cNvPr id="4" name="Hình ảnh 3">
            <a:extLst>
              <a:ext uri="{FF2B5EF4-FFF2-40B4-BE49-F238E27FC236}">
                <a16:creationId xmlns:a16="http://schemas.microsoft.com/office/drawing/2014/main" id="{DA7C33A0-B997-0B76-66A1-E5003E2E866E}"/>
              </a:ext>
            </a:extLst>
          </p:cNvPr>
          <p:cNvPicPr>
            <a:picLocks noChangeAspect="1"/>
          </p:cNvPicPr>
          <p:nvPr/>
        </p:nvPicPr>
        <p:blipFill rotWithShape="1">
          <a:blip r:embed="rId2"/>
          <a:srcRect l="8375" r="5786"/>
          <a:stretch/>
        </p:blipFill>
        <p:spPr>
          <a:xfrm>
            <a:off x="6464974" y="2088127"/>
            <a:ext cx="5755107" cy="3352257"/>
          </a:xfrm>
          <a:prstGeom prst="rect">
            <a:avLst/>
          </a:prstGeom>
        </p:spPr>
      </p:pic>
    </p:spTree>
    <p:extLst>
      <p:ext uri="{BB962C8B-B14F-4D97-AF65-F5344CB8AC3E}">
        <p14:creationId xmlns:p14="http://schemas.microsoft.com/office/powerpoint/2010/main" val="129032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4C4159-7957-20B8-D5B1-380429425E67}"/>
              </a:ext>
            </a:extLst>
          </p:cNvPr>
          <p:cNvSpPr txBox="1">
            <a:spLocks noChangeArrowheads="1"/>
          </p:cNvSpPr>
          <p:nvPr/>
        </p:nvSpPr>
        <p:spPr bwMode="auto">
          <a:xfrm>
            <a:off x="561975" y="-19050"/>
            <a:ext cx="10444162" cy="19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nSpc>
                <a:spcPct val="150000"/>
              </a:lnSpc>
              <a:spcBef>
                <a:spcPct val="0"/>
              </a:spcBef>
              <a:buClrTx/>
              <a:buSzTx/>
              <a:buFontTx/>
              <a:buNone/>
            </a:pPr>
            <a:r>
              <a:rPr lang="en-US" altLang="en-US" sz="2800" b="1" u="sng" dirty="0" err="1">
                <a:latin typeface="Calibri" panose="020F0502020204030204" pitchFamily="34" charset="0"/>
                <a:cs typeface="Calibri" panose="020F0502020204030204" pitchFamily="34" charset="0"/>
              </a:rPr>
              <a:t>Câu</a:t>
            </a:r>
            <a:r>
              <a:rPr lang="en-US" altLang="en-US" sz="2800" b="1" u="sng" dirty="0">
                <a:latin typeface="Calibri" panose="020F0502020204030204" pitchFamily="34" charset="0"/>
                <a:cs typeface="Calibri" panose="020F0502020204030204" pitchFamily="34" charset="0"/>
              </a:rPr>
              <a:t> </a:t>
            </a:r>
            <a:r>
              <a:rPr lang="en-US" altLang="en-US" sz="2800" b="1" u="sng" dirty="0" err="1">
                <a:latin typeface="Calibri" panose="020F0502020204030204" pitchFamily="34" charset="0"/>
                <a:cs typeface="Calibri" panose="020F0502020204030204" pitchFamily="34" charset="0"/>
              </a:rPr>
              <a:t>hỏi</a:t>
            </a:r>
            <a:r>
              <a:rPr lang="en-US" altLang="en-US" sz="2800" b="1" u="sng" dirty="0">
                <a:latin typeface="Calibri" panose="020F0502020204030204" pitchFamily="34" charset="0"/>
                <a:cs typeface="Calibri" panose="020F0502020204030204" pitchFamily="34" charset="0"/>
              </a:rPr>
              <a:t> 1:</a:t>
            </a:r>
            <a:r>
              <a:rPr lang="vi-VN" altLang="en-US" sz="2800" b="1" u="sng"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Người</a:t>
            </a:r>
            <a:r>
              <a:rPr lang="en-US" altLang="en-US" sz="2800" b="1" dirty="0">
                <a:latin typeface="Calibri" panose="020F0502020204030204" pitchFamily="34" charset="0"/>
                <a:cs typeface="Calibri" panose="020F0502020204030204" pitchFamily="34" charset="0"/>
              </a:rPr>
              <a:t> ta </a:t>
            </a:r>
            <a:r>
              <a:rPr lang="en-US" altLang="en-US" sz="2800" b="1" dirty="0" err="1">
                <a:latin typeface="Calibri" panose="020F0502020204030204" pitchFamily="34" charset="0"/>
                <a:cs typeface="Calibri" panose="020F0502020204030204" pitchFamily="34" charset="0"/>
              </a:rPr>
              <a:t>nói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Nước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tham</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gia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vào</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những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hoạt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động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quá</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trình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sinh</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lí</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trong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đời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sống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của</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thực</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vật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có</a:t>
            </a:r>
            <a:r>
              <a:rPr lang="en-US" altLang="en-US" sz="2800" b="1" dirty="0">
                <a:latin typeface="Calibri" panose="020F0502020204030204" pitchFamily="34" charset="0"/>
                <a:cs typeface="Calibri" panose="020F0502020204030204" pitchFamily="34" charset="0"/>
              </a:rPr>
              <a:t> bao </a:t>
            </a:r>
            <a:r>
              <a:rPr lang="en-US" altLang="en-US" sz="2800" b="1" dirty="0" err="1">
                <a:latin typeface="Calibri" panose="020F0502020204030204" pitchFamily="34" charset="0"/>
                <a:cs typeface="Calibri" panose="020F0502020204030204" pitchFamily="34" charset="0"/>
              </a:rPr>
              <a:t>nhiêu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phát</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biểu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sau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đây</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đúng</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với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câu</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nói</a:t>
            </a:r>
            <a:r>
              <a:rPr lang="en-US" altLang="en-US" sz="2800" b="1" dirty="0">
                <a:latin typeface="Calibri" panose="020F0502020204030204" pitchFamily="34" charset="0"/>
                <a:cs typeface="Calibri" panose="020F0502020204030204" pitchFamily="34" charset="0"/>
              </a:rPr>
              <a:t> </a:t>
            </a:r>
            <a:r>
              <a:rPr lang="en-US" altLang="en-US" sz="2800" b="1" dirty="0" err="1">
                <a:latin typeface="Calibri" panose="020F0502020204030204" pitchFamily="34" charset="0"/>
                <a:cs typeface="Calibri" panose="020F0502020204030204" pitchFamily="34" charset="0"/>
              </a:rPr>
              <a:t>đó</a:t>
            </a:r>
            <a:r>
              <a:rPr lang="en-US" altLang="en-US" sz="2800" b="1" dirty="0">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FCCEBD6F-D7C0-7EC9-0EC0-2C428A749784}"/>
              </a:ext>
            </a:extLst>
          </p:cNvPr>
          <p:cNvSpPr txBox="1">
            <a:spLocks noChangeArrowheads="1"/>
          </p:cNvSpPr>
          <p:nvPr/>
        </p:nvSpPr>
        <p:spPr bwMode="auto">
          <a:xfrm>
            <a:off x="561975" y="1875989"/>
            <a:ext cx="10106025" cy="454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6088" indent="-4460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US" altLang="en-US" sz="2800" b="1" dirty="0">
                <a:solidFill>
                  <a:schemeClr val="accent1"/>
                </a:solidFill>
                <a:latin typeface="Calibri" panose="020F0502020204030204" pitchFamily="34" charset="0"/>
                <a:cs typeface="Calibri" panose="020F0502020204030204" pitchFamily="34" charset="0"/>
              </a:rPr>
              <a:t>I. </a:t>
            </a:r>
            <a:r>
              <a:rPr lang="en-US" altLang="en-US" sz="2800" b="1" dirty="0" err="1">
                <a:solidFill>
                  <a:schemeClr val="accent1"/>
                </a:solidFill>
                <a:latin typeface="Calibri" panose="020F0502020204030204" pitchFamily="34" charset="0"/>
                <a:cs typeface="Calibri" panose="020F0502020204030204" pitchFamily="34" charset="0"/>
              </a:rPr>
              <a:t>Tham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gia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thành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phần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cấu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tạo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tế</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a:t>
            </a:r>
            <a:r>
              <a:rPr lang="en-US" altLang="en-US" sz="2800" b="1" dirty="0">
                <a:solidFill>
                  <a:schemeClr val="accent1"/>
                </a:solidFill>
                <a:latin typeface="Calibri" panose="020F0502020204030204" pitchFamily="34" charset="0"/>
                <a:cs typeface="Calibri" panose="020F0502020204030204" pitchFamily="34" charset="0"/>
              </a:rPr>
              <a:t> chi </a:t>
            </a:r>
            <a:r>
              <a:rPr lang="en-US" altLang="en-US" sz="2800" b="1" dirty="0" err="1">
                <a:solidFill>
                  <a:schemeClr val="accent1"/>
                </a:solidFill>
                <a:latin typeface="Calibri" panose="020F0502020204030204" pitchFamily="34" charset="0"/>
                <a:cs typeface="Calibri" panose="020F0502020204030204" pitchFamily="34" charset="0"/>
              </a:rPr>
              <a:t>phối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quá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trình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sinh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lí</a:t>
            </a:r>
            <a:r>
              <a:rPr lang="en-US" altLang="en-US" sz="2800" b="1" dirty="0">
                <a:solidFill>
                  <a:schemeClr val="accent1"/>
                </a:solidFill>
                <a:latin typeface="Calibri" panose="020F0502020204030204" pitchFamily="34" charset="0"/>
                <a:cs typeface="Calibri" panose="020F0502020204030204" pitchFamily="34" charset="0"/>
              </a:rPr>
              <a:t>.</a:t>
            </a:r>
          </a:p>
          <a:p>
            <a:pPr algn="just">
              <a:lnSpc>
                <a:spcPct val="150000"/>
              </a:lnSpc>
            </a:pPr>
            <a:r>
              <a:rPr lang="en-US" altLang="en-US" sz="2800" b="1" dirty="0">
                <a:solidFill>
                  <a:schemeClr val="accent1"/>
                </a:solidFill>
                <a:latin typeface="Calibri" panose="020F0502020204030204" pitchFamily="34" charset="0"/>
                <a:cs typeface="Calibri" panose="020F0502020204030204" pitchFamily="34" charset="0"/>
              </a:rPr>
              <a:t>II.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dung </a:t>
            </a:r>
            <a:r>
              <a:rPr lang="en-US" altLang="en-US" sz="2800" b="1" dirty="0" err="1">
                <a:solidFill>
                  <a:schemeClr val="accent1"/>
                </a:solidFill>
                <a:latin typeface="Calibri" panose="020F0502020204030204" pitchFamily="34" charset="0"/>
                <a:cs typeface="Calibri" panose="020F0502020204030204" pitchFamily="34" charset="0"/>
              </a:rPr>
              <a:t>môi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hòa</a:t>
            </a:r>
            <a:r>
              <a:rPr lang="en-US" altLang="en-US" sz="2800" b="1" dirty="0">
                <a:solidFill>
                  <a:schemeClr val="accent1"/>
                </a:solidFill>
                <a:latin typeface="Calibri" panose="020F0502020204030204" pitchFamily="34" charset="0"/>
                <a:cs typeface="Calibri" panose="020F0502020204030204" pitchFamily="34" charset="0"/>
              </a:rPr>
              <a:t> tan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tham</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gia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vào</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quá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trình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chuyển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chất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trong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cây</a:t>
            </a:r>
            <a:r>
              <a:rPr lang="en-US" altLang="en-US" sz="2800" b="1" dirty="0">
                <a:solidFill>
                  <a:schemeClr val="accent1"/>
                </a:solidFill>
                <a:latin typeface="Calibri" panose="020F0502020204030204" pitchFamily="34" charset="0"/>
                <a:cs typeface="Calibri" panose="020F0502020204030204" pitchFamily="34" charset="0"/>
              </a:rPr>
              <a:t>.</a:t>
            </a:r>
          </a:p>
          <a:p>
            <a:pPr algn="just">
              <a:lnSpc>
                <a:spcPct val="150000"/>
              </a:lnSpc>
            </a:pPr>
            <a:r>
              <a:rPr lang="en-US" altLang="en-US" sz="2800" b="1" dirty="0">
                <a:solidFill>
                  <a:schemeClr val="accent1"/>
                </a:solidFill>
                <a:latin typeface="Calibri" panose="020F0502020204030204" pitchFamily="34" charset="0"/>
                <a:cs typeface="Calibri" panose="020F0502020204030204" pitchFamily="34" charset="0"/>
              </a:rPr>
              <a:t>III. </a:t>
            </a:r>
            <a:r>
              <a:rPr lang="en-US" altLang="en-US" sz="2800" b="1" dirty="0" err="1">
                <a:solidFill>
                  <a:schemeClr val="accent1"/>
                </a:solidFill>
                <a:latin typeface="Calibri" panose="020F0502020204030204" pitchFamily="34" charset="0"/>
                <a:cs typeface="Calibri" panose="020F0502020204030204" pitchFamily="34" charset="0"/>
              </a:rPr>
              <a:t>Điều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hòa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nhiệt</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độ</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cơ</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thể</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thực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vật</a:t>
            </a:r>
            <a:r>
              <a:rPr lang="en-US" altLang="en-US" sz="2800" b="1" dirty="0">
                <a:solidFill>
                  <a:schemeClr val="accent1"/>
                </a:solidFill>
                <a:latin typeface="Calibri" panose="020F0502020204030204" pitchFamily="34" charset="0"/>
                <a:cs typeface="Calibri" panose="020F0502020204030204" pitchFamily="34" charset="0"/>
              </a:rPr>
              <a:t>.</a:t>
            </a:r>
          </a:p>
          <a:p>
            <a:pPr algn="just">
              <a:lnSpc>
                <a:spcPct val="150000"/>
              </a:lnSpc>
            </a:pPr>
            <a:r>
              <a:rPr lang="en-US" altLang="en-US" sz="2800" b="1" dirty="0">
                <a:solidFill>
                  <a:schemeClr val="accent1"/>
                </a:solidFill>
                <a:latin typeface="Calibri" panose="020F0502020204030204" pitchFamily="34" charset="0"/>
                <a:cs typeface="Calibri" panose="020F0502020204030204" pitchFamily="34" charset="0"/>
              </a:rPr>
              <a:t>IV. </a:t>
            </a:r>
            <a:r>
              <a:rPr lang="en-US" altLang="en-US" sz="2800" b="1" dirty="0" err="1">
                <a:solidFill>
                  <a:schemeClr val="accent1"/>
                </a:solidFill>
                <a:latin typeface="Calibri" panose="020F0502020204030204" pitchFamily="34" charset="0"/>
                <a:cs typeface="Calibri" panose="020F0502020204030204" pitchFamily="34" charset="0"/>
              </a:rPr>
              <a:t>Là</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nguyên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liệu</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môi</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trường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của</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các</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phản</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ứng</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sinh</a:t>
            </a:r>
            <a:r>
              <a:rPr lang="en-US" altLang="en-US" sz="2800" b="1" dirty="0">
                <a:solidFill>
                  <a:schemeClr val="accent1"/>
                </a:solidFill>
                <a:latin typeface="Calibri" panose="020F0502020204030204" pitchFamily="34" charset="0"/>
                <a:cs typeface="Calibri" panose="020F0502020204030204" pitchFamily="34" charset="0"/>
              </a:rPr>
              <a:t> </a:t>
            </a:r>
            <a:r>
              <a:rPr lang="en-US" altLang="en-US" sz="2800" b="1" dirty="0" err="1">
                <a:solidFill>
                  <a:schemeClr val="accent1"/>
                </a:solidFill>
                <a:latin typeface="Calibri" panose="020F0502020204030204" pitchFamily="34" charset="0"/>
                <a:cs typeface="Calibri" panose="020F0502020204030204" pitchFamily="34" charset="0"/>
              </a:rPr>
              <a:t>hóa</a:t>
            </a:r>
            <a:r>
              <a:rPr lang="en-US" altLang="en-US" sz="2800" b="1" dirty="0">
                <a:solidFill>
                  <a:schemeClr val="accent1"/>
                </a:solidFill>
                <a:latin typeface="Calibri" panose="020F0502020204030204" pitchFamily="34" charset="0"/>
                <a:cs typeface="Calibri" panose="020F0502020204030204" pitchFamily="34" charset="0"/>
              </a:rPr>
              <a:t>.</a:t>
            </a:r>
          </a:p>
          <a:p>
            <a:pPr algn="just">
              <a:lnSpc>
                <a:spcPct val="150000"/>
              </a:lnSpc>
            </a:pPr>
            <a:r>
              <a:rPr lang="en-US" altLang="en-US" sz="2800" b="1" dirty="0">
                <a:solidFill>
                  <a:schemeClr val="accent1"/>
                </a:solidFill>
                <a:latin typeface="Calibri" panose="020F0502020204030204" pitchFamily="34" charset="0"/>
                <a:cs typeface="Calibri" panose="020F0502020204030204" pitchFamily="34" charset="0"/>
              </a:rPr>
              <a:t>A. 1.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B. 2.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C. 3. 	</a:t>
            </a:r>
            <a:r>
              <a:rPr lang="vi-VN" altLang="en-US" sz="2800" b="1" dirty="0">
                <a:solidFill>
                  <a:schemeClr val="accent1"/>
                </a:solidFill>
                <a:latin typeface="Calibri" panose="020F0502020204030204" pitchFamily="34" charset="0"/>
                <a:cs typeface="Calibri" panose="020F0502020204030204" pitchFamily="34" charset="0"/>
              </a:rPr>
              <a:t>	</a:t>
            </a:r>
            <a:r>
              <a:rPr lang="en-US" altLang="en-US" sz="2800" b="1" dirty="0">
                <a:solidFill>
                  <a:schemeClr val="accent1"/>
                </a:solidFill>
                <a:latin typeface="Calibri" panose="020F0502020204030204" pitchFamily="34" charset="0"/>
                <a:cs typeface="Calibri" panose="020F0502020204030204" pitchFamily="34" charset="0"/>
              </a:rPr>
              <a:t>D. 4.</a:t>
            </a:r>
          </a:p>
        </p:txBody>
      </p:sp>
      <p:sp>
        <p:nvSpPr>
          <p:cNvPr id="30729" name="Slide Number Placeholder 3">
            <a:extLst>
              <a:ext uri="{FF2B5EF4-FFF2-40B4-BE49-F238E27FC236}">
                <a16:creationId xmlns:a16="http://schemas.microsoft.com/office/drawing/2014/main" id="{003E746C-E453-3E6F-1DAA-F89E478042A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60821E-2EAF-4D5D-8776-5562482D6DD4}" type="slidenum">
              <a:rPr lang="en-US" altLang="en-US">
                <a:solidFill>
                  <a:srgbClr val="FFFFFF"/>
                </a:solidFill>
                <a:latin typeface="Calibri" panose="020F0502020204030204" pitchFamily="34" charset="0"/>
                <a:cs typeface="Calibri" panose="020F0502020204030204" pitchFamily="34" charset="0"/>
              </a:rPr>
              <a:pPr/>
              <a:t>9</a:t>
            </a:fld>
            <a:endParaRPr lang="en-US" altLang="en-US">
              <a:solidFill>
                <a:srgbClr val="FFFFFF"/>
              </a:solidFill>
              <a:latin typeface="Calibri" panose="020F0502020204030204" pitchFamily="34" charset="0"/>
              <a:cs typeface="Calibri" panose="020F0502020204030204" pitchFamily="34" charset="0"/>
            </a:endParaRPr>
          </a:p>
        </p:txBody>
      </p:sp>
      <p:sp>
        <p:nvSpPr>
          <p:cNvPr id="2" name="Hình Bầu dục 1">
            <a:extLst>
              <a:ext uri="{FF2B5EF4-FFF2-40B4-BE49-F238E27FC236}">
                <a16:creationId xmlns:a16="http://schemas.microsoft.com/office/drawing/2014/main" id="{B6AAD425-5D3C-5B13-34A2-8E61A25ADE0E}"/>
              </a:ext>
            </a:extLst>
          </p:cNvPr>
          <p:cNvSpPr/>
          <p:nvPr/>
        </p:nvSpPr>
        <p:spPr>
          <a:xfrm>
            <a:off x="5998490" y="5843292"/>
            <a:ext cx="511444" cy="5384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3356</Words>
  <Application>Microsoft Office PowerPoint</Application>
  <PresentationFormat>Màn hình rộng</PresentationFormat>
  <Paragraphs>245</Paragraphs>
  <Slides>55</Slides>
  <Notes>1</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55</vt:i4>
      </vt:variant>
    </vt:vector>
  </HeadingPairs>
  <TitlesOfParts>
    <vt:vector size="62" baseType="lpstr">
      <vt:lpstr>Arial</vt:lpstr>
      <vt:lpstr>Calibri</vt:lpstr>
      <vt:lpstr>Calibri </vt:lpstr>
      <vt:lpstr>Symbol</vt:lpstr>
      <vt:lpstr>Wingdings</vt:lpstr>
      <vt:lpstr>Wingdings 3</vt:lpstr>
      <vt:lpstr>Chủ đề Office</vt:lpstr>
      <vt:lpstr>Bản trình bày PowerPoint</vt:lpstr>
      <vt:lpstr>Bản trình bày PowerPoint</vt:lpstr>
      <vt:lpstr>Bản trình bày PowerPoint</vt:lpstr>
      <vt:lpstr>1. Vai trò của nước ở thực vật</vt:lpstr>
      <vt:lpstr>1. Vai trò của nước ở thực vật</vt:lpstr>
      <vt:lpstr>Bản trình bày PowerPoint</vt:lpstr>
      <vt:lpstr>Bản trình bày PowerPoint</vt:lpstr>
      <vt:lpstr>2. Vai trò của khoáng ở thực vật</vt:lpstr>
      <vt:lpstr>Bản trình bày PowerPoint</vt:lpstr>
      <vt:lpstr>Bản trình bày PowerPoint</vt:lpstr>
      <vt:lpstr>Bản trình bày PowerPoint</vt:lpstr>
      <vt:lpstr>1. Sự hấp thụ nước và khoáng ở rễ</vt:lpstr>
      <vt:lpstr>1. Sự hấp thụ nước và khoáng ở rễ</vt:lpstr>
      <vt:lpstr>Bản trình bày PowerPoint</vt:lpstr>
      <vt:lpstr>Bản trình bày PowerPoint</vt:lpstr>
      <vt:lpstr>2. Vận chuyển nước và khoáng từ đất vào mạch gỗ của rễ</vt:lpstr>
      <vt:lpstr>Bản trình bày PowerPoint</vt:lpstr>
      <vt:lpstr>Bản trình bày PowerPoint</vt:lpstr>
      <vt:lpstr> Vận chuyển nước và khoáng trong cây</vt:lpstr>
      <vt:lpstr> Vận chuyển nước và khoáng trong cây</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Le Thi Thao Suong</dc:creator>
  <cp:lastModifiedBy>Le Thi Thao Suong</cp:lastModifiedBy>
  <cp:revision>63</cp:revision>
  <dcterms:created xsi:type="dcterms:W3CDTF">2023-09-13T01:14:37Z</dcterms:created>
  <dcterms:modified xsi:type="dcterms:W3CDTF">2024-08-23T03:17:24Z</dcterms:modified>
</cp:coreProperties>
</file>