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258" r:id="rId2"/>
    <p:sldId id="277" r:id="rId3"/>
    <p:sldId id="256" r:id="rId4"/>
    <p:sldId id="257" r:id="rId5"/>
    <p:sldId id="388" r:id="rId6"/>
    <p:sldId id="558" r:id="rId7"/>
    <p:sldId id="1986355016" r:id="rId8"/>
    <p:sldId id="259" r:id="rId9"/>
    <p:sldId id="1986355017" r:id="rId10"/>
    <p:sldId id="562" r:id="rId11"/>
    <p:sldId id="2373" r:id="rId12"/>
    <p:sldId id="260" r:id="rId13"/>
    <p:sldId id="261" r:id="rId14"/>
    <p:sldId id="1986355073" r:id="rId15"/>
    <p:sldId id="557" r:id="rId16"/>
    <p:sldId id="797" r:id="rId17"/>
    <p:sldId id="2394" r:id="rId18"/>
    <p:sldId id="1986355074" r:id="rId19"/>
    <p:sldId id="262" r:id="rId20"/>
    <p:sldId id="1986355076" r:id="rId21"/>
    <p:sldId id="1986355077" r:id="rId22"/>
    <p:sldId id="1986355078" r:id="rId23"/>
    <p:sldId id="264" r:id="rId24"/>
    <p:sldId id="1986355079" r:id="rId25"/>
    <p:sldId id="1986355080" r:id="rId26"/>
    <p:sldId id="1986355081" r:id="rId27"/>
    <p:sldId id="263" r:id="rId28"/>
    <p:sldId id="265" r:id="rId29"/>
    <p:sldId id="286" r:id="rId30"/>
    <p:sldId id="1986355082" r:id="rId31"/>
    <p:sldId id="287" r:id="rId32"/>
    <p:sldId id="1986355083" r:id="rId33"/>
    <p:sldId id="288" r:id="rId34"/>
    <p:sldId id="1986355084" r:id="rId35"/>
    <p:sldId id="289" r:id="rId36"/>
    <p:sldId id="266" r:id="rId37"/>
    <p:sldId id="267" r:id="rId38"/>
    <p:sldId id="270" r:id="rId3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70" autoAdjust="0"/>
  </p:normalViewPr>
  <p:slideViewPr>
    <p:cSldViewPr snapToGrid="0">
      <p:cViewPr varScale="1">
        <p:scale>
          <a:sx n="86" d="100"/>
          <a:sy n="86" d="100"/>
        </p:scale>
        <p:origin x="9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FD408D-2618-2FE8-4F06-0767D94238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87537B-7F07-86F9-677A-25DE368579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5981E2-D9B2-4482-9F73-5AEF185EBD86}" type="datetimeFigureOut">
              <a:rPr lang="en-US" smtClean="0"/>
              <a:t>8/24/2024</a:t>
            </a:fld>
            <a:endParaRPr lang="en-US"/>
          </a:p>
        </p:txBody>
      </p:sp>
      <p:sp>
        <p:nvSpPr>
          <p:cNvPr id="4" name="Footer Placeholder 3">
            <a:extLst>
              <a:ext uri="{FF2B5EF4-FFF2-40B4-BE49-F238E27FC236}">
                <a16:creationId xmlns:a16="http://schemas.microsoft.com/office/drawing/2014/main" id="{8EC103B0-ACA6-3E84-DE78-190508E4E0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E6997D-5A7F-8EAC-E9DB-21BDDCA28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471CE0-A40C-4598-83F3-2C4C4354B2D0}" type="slidenum">
              <a:rPr lang="en-US" smtClean="0"/>
              <a:t>‹#›</a:t>
            </a:fld>
            <a:endParaRPr lang="en-US"/>
          </a:p>
        </p:txBody>
      </p:sp>
    </p:spTree>
    <p:extLst>
      <p:ext uri="{BB962C8B-B14F-4D97-AF65-F5344CB8AC3E}">
        <p14:creationId xmlns:p14="http://schemas.microsoft.com/office/powerpoint/2010/main" val="3367586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C693A-3669-429E-8689-E8D381B192E4}" type="datetimeFigureOut">
              <a:rPr lang="en-US" smtClean="0"/>
              <a:t>8/24/2024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2363D-BA14-416D-A374-489A198045E6}" type="slidenum">
              <a:rPr lang="en-US" smtClean="0"/>
              <a:t>‹#›</a:t>
            </a:fld>
            <a:endParaRPr lang="en-US"/>
          </a:p>
        </p:txBody>
      </p:sp>
    </p:spTree>
    <p:extLst>
      <p:ext uri="{BB962C8B-B14F-4D97-AF65-F5344CB8AC3E}">
        <p14:creationId xmlns:p14="http://schemas.microsoft.com/office/powerpoint/2010/main" val="32874711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https://www.youtube.com/watch?v=ekg_bG8vVLQ&amp;t=31s</a:t>
            </a:r>
          </a:p>
        </p:txBody>
      </p:sp>
      <p:sp>
        <p:nvSpPr>
          <p:cNvPr id="4" name="Slide Number Placeholder 3"/>
          <p:cNvSpPr>
            <a:spLocks noGrp="1"/>
          </p:cNvSpPr>
          <p:nvPr>
            <p:ph type="sldNum" sz="quarter" idx="5"/>
          </p:nvPr>
        </p:nvSpPr>
        <p:spPr/>
        <p:txBody>
          <a:bodyPr/>
          <a:lstStyle/>
          <a:p>
            <a:fld id="{C562363D-BA14-416D-A374-489A198045E6}" type="slidenum">
              <a:rPr lang="en-US" smtClean="0"/>
              <a:t>1</a:t>
            </a:fld>
            <a:endParaRPr lang="en-US"/>
          </a:p>
        </p:txBody>
      </p:sp>
    </p:spTree>
    <p:extLst>
      <p:ext uri="{BB962C8B-B14F-4D97-AF65-F5344CB8AC3E}">
        <p14:creationId xmlns:p14="http://schemas.microsoft.com/office/powerpoint/2010/main" val="243405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131098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67001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1927282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028C6-027C-4DDA-9599-99298B3EBACE}" type="slidenum">
              <a:rPr lang="zh-CN" altLang="en-US" smtClean="0"/>
              <a:t>7</a:t>
            </a:fld>
            <a:endParaRPr lang="zh-CN" altLang="en-US"/>
          </a:p>
        </p:txBody>
      </p:sp>
    </p:spTree>
    <p:extLst>
      <p:ext uri="{BB962C8B-B14F-4D97-AF65-F5344CB8AC3E}">
        <p14:creationId xmlns:p14="http://schemas.microsoft.com/office/powerpoint/2010/main" val="329654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5455D98-30A8-42CC-BAAB-2AC6A7886035}" type="slidenum">
              <a:rPr lang="zh-CN" altLang="en-US" sz="1200">
                <a:latin typeface="Calibri" pitchFamily="34" charset="0"/>
                <a:ea typeface="宋体" pitchFamily="2" charset="-122"/>
              </a:rPr>
              <a:pPr defTabSz="966788" fontAlgn="base">
                <a:spcBef>
                  <a:spcPct val="0"/>
                </a:spcBef>
                <a:spcAft>
                  <a:spcPct val="0"/>
                </a:spcAft>
              </a:pPr>
              <a:t>10</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66166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pPr/>
              <a:t>11</a:t>
            </a:fld>
            <a:endParaRPr lang="zh-CN" altLang="en-US"/>
          </a:p>
        </p:txBody>
      </p:sp>
    </p:spTree>
    <p:extLst>
      <p:ext uri="{BB962C8B-B14F-4D97-AF65-F5344CB8AC3E}">
        <p14:creationId xmlns:p14="http://schemas.microsoft.com/office/powerpoint/2010/main" val="166620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96230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30234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1E91F0-362C-4899-A141-27EF5266DE3A}" type="slidenum">
              <a:rPr lang="id-ID" smtClean="0"/>
              <a:t>16</a:t>
            </a:fld>
            <a:endParaRPr lang="id-ID"/>
          </a:p>
        </p:txBody>
      </p:sp>
    </p:spTree>
    <p:extLst>
      <p:ext uri="{BB962C8B-B14F-4D97-AF65-F5344CB8AC3E}">
        <p14:creationId xmlns:p14="http://schemas.microsoft.com/office/powerpoint/2010/main" val="158050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70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9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48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384996-CBAC-4E85-97DD-EA269DAFCF3F}"/>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38E8D5B4-C663-4E4F-8DB1-DD93AE50074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91939C-48E0-4588-8F6E-A40135278D19}"/>
              </a:ext>
            </a:extLst>
          </p:cNvPr>
          <p:cNvSpPr>
            <a:spLocks noGrp="1"/>
          </p:cNvSpPr>
          <p:nvPr>
            <p:ph type="sldNum" sz="quarter" idx="12"/>
          </p:nvPr>
        </p:nvSpPr>
        <p:spPr/>
        <p:txBody>
          <a:bodyPr/>
          <a:lstStyle/>
          <a:p>
            <a:fld id="{0CBBB394-6DAB-423B-BD9C-CDD39634F004}" type="slidenum">
              <a:rPr lang="zh-CN" altLang="en-US" smtClean="0"/>
              <a:t>‹#›</a:t>
            </a:fld>
            <a:endParaRPr lang="zh-CN" altLang="en-US"/>
          </a:p>
        </p:txBody>
      </p:sp>
    </p:spTree>
    <p:extLst>
      <p:ext uri="{BB962C8B-B14F-4D97-AF65-F5344CB8AC3E}">
        <p14:creationId xmlns:p14="http://schemas.microsoft.com/office/powerpoint/2010/main" val="34763819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7.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11" Type="http://schemas.microsoft.com/office/2007/relationships/hdphoto" Target="../media/hdphoto6.wdp"/><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jfif"/><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8.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3.png"/><Relationship Id="rId7" Type="http://schemas.openxmlformats.org/officeDocument/2006/relationships/image" Target="../media/image110.jp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9.jfif"/><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105.pn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14.jfif"/><Relationship Id="rId3" Type="http://schemas.openxmlformats.org/officeDocument/2006/relationships/image" Target="../media/image103.png"/><Relationship Id="rId7" Type="http://schemas.microsoft.com/office/2007/relationships/hdphoto" Target="../media/hdphoto8.wdp"/><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03.png"/><Relationship Id="rId7" Type="http://schemas.openxmlformats.org/officeDocument/2006/relationships/image" Target="../media/image115.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105.png"/><Relationship Id="rId10" Type="http://schemas.openxmlformats.org/officeDocument/2006/relationships/image" Target="../media/image117.png"/><Relationship Id="rId4" Type="http://schemas.openxmlformats.org/officeDocument/2006/relationships/image" Target="../media/image104.png"/><Relationship Id="rId9"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84.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18.jfif"/><Relationship Id="rId5" Type="http://schemas.openxmlformats.org/officeDocument/2006/relationships/image" Target="../media/image105.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3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84.png"/><Relationship Id="rId4" Type="http://schemas.openxmlformats.org/officeDocument/2006/relationships/image" Target="../media/image132.png"/><Relationship Id="rId9" Type="http://schemas.microsoft.com/office/2007/relationships/hdphoto" Target="../media/hdphoto10.wdp"/></Relationships>
</file>

<file path=ppt/slides/_rels/slide38.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microsoft.com/office/2007/relationships/hdphoto" Target="../media/hdphoto11.wdp"/><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600000">
            <a:off x="4895088" y="4093463"/>
            <a:ext cx="4248911" cy="1050035"/>
            <a:chOff x="0" y="30995"/>
            <a:chExt cx="4248911" cy="1050035"/>
          </a:xfrm>
        </p:grpSpPr>
        <p:pic>
          <p:nvPicPr>
            <p:cNvPr id="12" name="picture 12"/>
            <p:cNvPicPr>
              <a:picLocks noChangeAspect="1"/>
            </p:cNvPicPr>
            <p:nvPr/>
          </p:nvPicPr>
          <p:blipFill>
            <a:blip r:embed="rId5"/>
            <a:stretch>
              <a:fillRect/>
            </a:stretch>
          </p:blipFill>
          <p:spPr>
            <a:xfrm rot="21600000">
              <a:off x="6095" y="82811"/>
              <a:ext cx="4242816" cy="998219"/>
            </a:xfrm>
            <a:prstGeom prst="rect">
              <a:avLst/>
            </a:prstGeom>
          </p:spPr>
        </p:pic>
        <p:pic>
          <p:nvPicPr>
            <p:cNvPr id="14" name="picture 14"/>
            <p:cNvPicPr>
              <a:picLocks noChangeAspect="1"/>
            </p:cNvPicPr>
            <p:nvPr/>
          </p:nvPicPr>
          <p:blipFill>
            <a:blip r:embed="rId6"/>
            <a:stretch>
              <a:fillRect/>
            </a:stretch>
          </p:blipFill>
          <p:spPr>
            <a:xfrm rot="21600000">
              <a:off x="2300230" y="30995"/>
              <a:ext cx="243827" cy="320040"/>
            </a:xfrm>
            <a:prstGeom prst="rect">
              <a:avLst/>
            </a:prstGeom>
          </p:spPr>
        </p:pic>
        <p:pic>
          <p:nvPicPr>
            <p:cNvPr id="15" name="picture 15"/>
            <p:cNvPicPr>
              <a:picLocks noChangeAspect="1"/>
            </p:cNvPicPr>
            <p:nvPr/>
          </p:nvPicPr>
          <p:blipFill>
            <a:blip r:embed="rId7"/>
            <a:stretch>
              <a:fillRect/>
            </a:stretch>
          </p:blipFill>
          <p:spPr>
            <a:xfrm rot="21600000">
              <a:off x="1222247" y="579635"/>
              <a:ext cx="691895" cy="448055"/>
            </a:xfrm>
            <a:prstGeom prst="rect">
              <a:avLst/>
            </a:prstGeom>
          </p:spPr>
        </p:pic>
        <p:pic>
          <p:nvPicPr>
            <p:cNvPr id="16" name="picture 16"/>
            <p:cNvPicPr>
              <a:picLocks noChangeAspect="1"/>
            </p:cNvPicPr>
            <p:nvPr/>
          </p:nvPicPr>
          <p:blipFill>
            <a:blip r:embed="rId8"/>
            <a:stretch>
              <a:fillRect/>
            </a:stretch>
          </p:blipFill>
          <p:spPr>
            <a:xfrm rot="21600000">
              <a:off x="3300983" y="384576"/>
              <a:ext cx="612648" cy="396227"/>
            </a:xfrm>
            <a:prstGeom prst="rect">
              <a:avLst/>
            </a:prstGeom>
          </p:spPr>
        </p:pic>
        <p:pic>
          <p:nvPicPr>
            <p:cNvPr id="17" name="picture 17"/>
            <p:cNvPicPr>
              <a:picLocks noChangeAspect="1"/>
            </p:cNvPicPr>
            <p:nvPr/>
          </p:nvPicPr>
          <p:blipFill>
            <a:blip r:embed="rId9"/>
            <a:stretch>
              <a:fillRect/>
            </a:stretch>
          </p:blipFill>
          <p:spPr>
            <a:xfrm rot="21600000">
              <a:off x="0" y="735083"/>
              <a:ext cx="475488" cy="310895"/>
            </a:xfrm>
            <a:prstGeom prst="rect">
              <a:avLst/>
            </a:prstGeom>
          </p:spPr>
        </p:pic>
        <p:pic>
          <p:nvPicPr>
            <p:cNvPr id="18" name="picture 18"/>
            <p:cNvPicPr>
              <a:picLocks noChangeAspect="1"/>
            </p:cNvPicPr>
            <p:nvPr/>
          </p:nvPicPr>
          <p:blipFill>
            <a:blip r:embed="rId10"/>
            <a:stretch>
              <a:fillRect/>
            </a:stretch>
          </p:blipFill>
          <p:spPr>
            <a:xfrm rot="21600000">
              <a:off x="2221992" y="110256"/>
              <a:ext cx="438911" cy="240779"/>
            </a:xfrm>
            <a:prstGeom prst="rect">
              <a:avLst/>
            </a:prstGeom>
          </p:spPr>
        </p:pic>
        <p:pic>
          <p:nvPicPr>
            <p:cNvPr id="19" name="picture 19"/>
            <p:cNvPicPr>
              <a:picLocks noChangeAspect="1"/>
            </p:cNvPicPr>
            <p:nvPr/>
          </p:nvPicPr>
          <p:blipFill>
            <a:blip r:embed="rId11"/>
            <a:stretch>
              <a:fillRect/>
            </a:stretch>
          </p:blipFill>
          <p:spPr>
            <a:xfrm rot="21600000">
              <a:off x="2237231" y="207779"/>
              <a:ext cx="478535" cy="143256"/>
            </a:xfrm>
            <a:prstGeom prst="rect">
              <a:avLst/>
            </a:prstGeom>
          </p:spPr>
        </p:pic>
      </p:grpSp>
      <p:pic>
        <p:nvPicPr>
          <p:cNvPr id="20" name="picture 20"/>
          <p:cNvPicPr>
            <a:picLocks noChangeAspect="1"/>
          </p:cNvPicPr>
          <p:nvPr/>
        </p:nvPicPr>
        <p:blipFill>
          <a:blip r:embed="rId12"/>
          <a:stretch>
            <a:fillRect/>
          </a:stretch>
        </p:blipFill>
        <p:spPr>
          <a:xfrm rot="21600000">
            <a:off x="0" y="3773276"/>
            <a:ext cx="1656589" cy="1370223"/>
          </a:xfrm>
          <a:prstGeom prst="rect">
            <a:avLst/>
          </a:prstGeom>
        </p:spPr>
      </p:pic>
      <p:pic>
        <p:nvPicPr>
          <p:cNvPr id="21" name="picture 21"/>
          <p:cNvPicPr>
            <a:picLocks noChangeAspect="1"/>
          </p:cNvPicPr>
          <p:nvPr/>
        </p:nvPicPr>
        <p:blipFill>
          <a:blip r:embed="rId13"/>
          <a:stretch>
            <a:fillRect/>
          </a:stretch>
        </p:blipFill>
        <p:spPr>
          <a:xfrm rot="21600000">
            <a:off x="7513319" y="2112264"/>
            <a:ext cx="1630680" cy="1078992"/>
          </a:xfrm>
          <a:prstGeom prst="rect">
            <a:avLst/>
          </a:prstGeom>
        </p:spPr>
      </p:pic>
      <p:pic>
        <p:nvPicPr>
          <p:cNvPr id="28" name="picture 28"/>
          <p:cNvPicPr>
            <a:picLocks noChangeAspect="1"/>
          </p:cNvPicPr>
          <p:nvPr/>
        </p:nvPicPr>
        <p:blipFill>
          <a:blip r:embed="rId14"/>
          <a:stretch>
            <a:fillRect/>
          </a:stretch>
        </p:blipFill>
        <p:spPr>
          <a:xfrm rot="21600000">
            <a:off x="240791" y="377952"/>
            <a:ext cx="1656588" cy="557215"/>
          </a:xfrm>
          <a:prstGeom prst="rect">
            <a:avLst/>
          </a:prstGeom>
        </p:spPr>
      </p:pic>
      <p:pic>
        <p:nvPicPr>
          <p:cNvPr id="3" name="CD2_rau_huu_co_la_gi">
            <a:hlinkClick r:id="" action="ppaction://media"/>
            <a:extLst>
              <a:ext uri="{FF2B5EF4-FFF2-40B4-BE49-F238E27FC236}">
                <a16:creationId xmlns:a16="http://schemas.microsoft.com/office/drawing/2014/main" id="{5B396151-DF91-D105-0C6B-1BFCC4BC601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613532" y="339915"/>
            <a:ext cx="7916935" cy="4453276"/>
          </a:xfrm>
          <a:prstGeom prst="rect">
            <a:avLst/>
          </a:prstGeom>
        </p:spPr>
      </p:pic>
    </p:spTree>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9">
            <a:extLst>
              <a:ext uri="{FF2B5EF4-FFF2-40B4-BE49-F238E27FC236}">
                <a16:creationId xmlns:a16="http://schemas.microsoft.com/office/drawing/2014/main" id="{689ACA7D-5895-A1B7-FDA1-575361C6EB9D}"/>
              </a:ext>
            </a:extLst>
          </p:cNvPr>
          <p:cNvPicPr>
            <a:picLocks noChangeAspect="1"/>
          </p:cNvPicPr>
          <p:nvPr/>
        </p:nvPicPr>
        <p:blipFill>
          <a:blip r:embed="rId3"/>
          <a:stretch>
            <a:fillRect/>
          </a:stretch>
        </p:blipFill>
        <p:spPr>
          <a:xfrm rot="21600000">
            <a:off x="5017008" y="3947159"/>
            <a:ext cx="4126991" cy="1196339"/>
          </a:xfrm>
          <a:prstGeom prst="rect">
            <a:avLst/>
          </a:prstGeom>
        </p:spPr>
      </p:pic>
      <p:pic>
        <p:nvPicPr>
          <p:cNvPr id="7" name="picture 51">
            <a:extLst>
              <a:ext uri="{FF2B5EF4-FFF2-40B4-BE49-F238E27FC236}">
                <a16:creationId xmlns:a16="http://schemas.microsoft.com/office/drawing/2014/main" id="{11C3C585-5DB9-CDE3-6CB5-8646AE58A3FA}"/>
              </a:ext>
            </a:extLst>
          </p:cNvPr>
          <p:cNvPicPr>
            <a:picLocks noChangeAspect="1"/>
          </p:cNvPicPr>
          <p:nvPr/>
        </p:nvPicPr>
        <p:blipFill>
          <a:blip r:embed="rId4"/>
          <a:stretch>
            <a:fillRect/>
          </a:stretch>
        </p:blipFill>
        <p:spPr>
          <a:xfrm rot="21600000">
            <a:off x="0" y="1658111"/>
            <a:ext cx="1776983" cy="865632"/>
          </a:xfrm>
          <a:prstGeom prst="rect">
            <a:avLst/>
          </a:prstGeom>
        </p:spPr>
      </p:pic>
      <p:pic>
        <p:nvPicPr>
          <p:cNvPr id="8" name="picture 52">
            <a:extLst>
              <a:ext uri="{FF2B5EF4-FFF2-40B4-BE49-F238E27FC236}">
                <a16:creationId xmlns:a16="http://schemas.microsoft.com/office/drawing/2014/main" id="{C4895434-E933-323B-A466-7020448B1C52}"/>
              </a:ext>
            </a:extLst>
          </p:cNvPr>
          <p:cNvPicPr>
            <a:picLocks noChangeAspect="1"/>
          </p:cNvPicPr>
          <p:nvPr/>
        </p:nvPicPr>
        <p:blipFill>
          <a:blip r:embed="rId5"/>
          <a:stretch>
            <a:fillRect/>
          </a:stretch>
        </p:blipFill>
        <p:spPr>
          <a:xfrm rot="21600000">
            <a:off x="7187183" y="743711"/>
            <a:ext cx="1463040" cy="841247"/>
          </a:xfrm>
          <a:prstGeom prst="rect">
            <a:avLst/>
          </a:prstGeom>
        </p:spPr>
      </p:pic>
      <p:pic>
        <p:nvPicPr>
          <p:cNvPr id="9" name="picture 53">
            <a:extLst>
              <a:ext uri="{FF2B5EF4-FFF2-40B4-BE49-F238E27FC236}">
                <a16:creationId xmlns:a16="http://schemas.microsoft.com/office/drawing/2014/main" id="{D7EC311B-E9F7-45D8-3842-2C05335F3271}"/>
              </a:ext>
            </a:extLst>
          </p:cNvPr>
          <p:cNvPicPr>
            <a:picLocks noChangeAspect="1"/>
          </p:cNvPicPr>
          <p:nvPr/>
        </p:nvPicPr>
        <p:blipFill>
          <a:blip r:embed="rId6"/>
          <a:stretch>
            <a:fillRect/>
          </a:stretch>
        </p:blipFill>
        <p:spPr>
          <a:xfrm rot="21600000">
            <a:off x="1496568" y="265176"/>
            <a:ext cx="1627632" cy="640079"/>
          </a:xfrm>
          <a:prstGeom prst="rect">
            <a:avLst/>
          </a:prstGeom>
        </p:spPr>
      </p:pic>
      <p:pic>
        <p:nvPicPr>
          <p:cNvPr id="5" name="Picture 4"/>
          <p:cNvPicPr>
            <a:picLocks noChangeAspect="1"/>
          </p:cNvPicPr>
          <p:nvPr/>
        </p:nvPicPr>
        <p:blipFill rotWithShape="1">
          <a:blip r:embed="rId7"/>
          <a:srcRect l="1627" t="3169" b="4682"/>
          <a:stretch/>
        </p:blipFill>
        <p:spPr>
          <a:xfrm>
            <a:off x="1633446" y="2100628"/>
            <a:ext cx="6520887" cy="2907919"/>
          </a:xfrm>
          <a:prstGeom prst="rect">
            <a:avLst/>
          </a:prstGeom>
        </p:spPr>
      </p:pic>
      <p:sp>
        <p:nvSpPr>
          <p:cNvPr id="2" name="Rectangle 1"/>
          <p:cNvSpPr/>
          <p:nvPr/>
        </p:nvSpPr>
        <p:spPr>
          <a:xfrm>
            <a:off x="701063" y="449772"/>
            <a:ext cx="8059791" cy="461665"/>
          </a:xfrm>
          <a:prstGeom prst="rect">
            <a:avLst/>
          </a:prstGeom>
          <a:solidFill>
            <a:srgbClr val="99FFCC"/>
          </a:solidFill>
        </p:spPr>
        <p:txBody>
          <a:bodyPr wrap="square">
            <a:spAutoFit/>
          </a:bodyPr>
          <a:lstStyle/>
          <a:p>
            <a:pPr algn="ctr"/>
            <a:r>
              <a:rPr lang="vi-VN" sz="2400" dirty="0">
                <a:latin typeface="Calibri" panose="020F0502020204030204" pitchFamily="34" charset="0"/>
                <a:cs typeface="Calibri" panose="020F0502020204030204" pitchFamily="34" charset="0"/>
              </a:rPr>
              <a:t>2. Khi bón thúc cần thực hiện như thế nào để đạt hiệu quả cao?</a:t>
            </a:r>
          </a:p>
        </p:txBody>
      </p:sp>
      <p:pic>
        <p:nvPicPr>
          <p:cNvPr id="3" name="Picture 2"/>
          <p:cNvPicPr>
            <a:picLocks noChangeAspect="1"/>
          </p:cNvPicPr>
          <p:nvPr/>
        </p:nvPicPr>
        <p:blipFill>
          <a:blip r:embed="rId8"/>
          <a:stretch>
            <a:fillRect/>
          </a:stretch>
        </p:blipFill>
        <p:spPr>
          <a:xfrm>
            <a:off x="138708" y="158716"/>
            <a:ext cx="749783" cy="533179"/>
          </a:xfrm>
          <a:prstGeom prst="rect">
            <a:avLst/>
          </a:prstGeom>
        </p:spPr>
      </p:pic>
      <p:sp>
        <p:nvSpPr>
          <p:cNvPr id="4" name="Rectangle 3"/>
          <p:cNvSpPr/>
          <p:nvPr/>
        </p:nvSpPr>
        <p:spPr>
          <a:xfrm>
            <a:off x="246889" y="905256"/>
            <a:ext cx="8650222" cy="1384995"/>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rPr>
              <a:t>- Tùy theo yêu cầu của cây trồng để </a:t>
            </a:r>
            <a:r>
              <a:rPr lang="vi-VN" sz="2800" dirty="0">
                <a:solidFill>
                  <a:srgbClr val="FF0000"/>
                </a:solidFill>
                <a:latin typeface="Calibri" panose="020F0502020204030204" pitchFamily="34" charset="0"/>
                <a:cs typeface="Calibri" panose="020F0502020204030204" pitchFamily="34" charset="0"/>
              </a:rPr>
              <a:t>chia</a:t>
            </a:r>
            <a:r>
              <a:rPr lang="vi-VN" sz="2800" dirty="0">
                <a:latin typeface="Calibri" panose="020F0502020204030204" pitchFamily="34" charset="0"/>
                <a:cs typeface="Calibri" panose="020F0502020204030204" pitchFamily="34" charset="0"/>
              </a:rPr>
              <a:t> ra </a:t>
            </a:r>
            <a:r>
              <a:rPr lang="vi-VN" sz="2800" dirty="0">
                <a:solidFill>
                  <a:srgbClr val="FF0000"/>
                </a:solidFill>
                <a:latin typeface="Calibri" panose="020F0502020204030204" pitchFamily="34" charset="0"/>
                <a:cs typeface="Calibri" panose="020F0502020204030204" pitchFamily="34" charset="0"/>
              </a:rPr>
              <a:t>số lần bón thúc </a:t>
            </a:r>
            <a:r>
              <a:rPr lang="vi-VN" sz="2800" dirty="0">
                <a:latin typeface="Calibri" panose="020F0502020204030204" pitchFamily="34" charset="0"/>
                <a:cs typeface="Calibri" panose="020F0502020204030204" pitchFamily="34" charset="0"/>
              </a:rPr>
              <a:t>và phân phối lượng phân bón thúc cho </a:t>
            </a:r>
            <a:r>
              <a:rPr lang="vi-VN" sz="2800" dirty="0">
                <a:solidFill>
                  <a:srgbClr val="FF0000"/>
                </a:solidFill>
                <a:latin typeface="Calibri" panose="020F0502020204030204" pitchFamily="34" charset="0"/>
                <a:cs typeface="Calibri" panose="020F0502020204030204" pitchFamily="34" charset="0"/>
              </a:rPr>
              <a:t>hợp lí.</a:t>
            </a:r>
          </a:p>
          <a:p>
            <a:r>
              <a:rPr lang="vi-VN" sz="2800" dirty="0">
                <a:latin typeface="Calibri" panose="020F0502020204030204" pitchFamily="34" charset="0"/>
                <a:cs typeface="Calibri" panose="020F0502020204030204" pitchFamily="34" charset="0"/>
              </a:rPr>
              <a:t>- Đối với các loại </a:t>
            </a:r>
            <a:r>
              <a:rPr lang="vi-VN" sz="2800" dirty="0">
                <a:solidFill>
                  <a:srgbClr val="FF0000"/>
                </a:solidFill>
                <a:latin typeface="Calibri" panose="020F0502020204030204" pitchFamily="34" charset="0"/>
                <a:cs typeface="Calibri" panose="020F0502020204030204" pitchFamily="34" charset="0"/>
              </a:rPr>
              <a:t>phân dễ tiêu nên</a:t>
            </a:r>
            <a:r>
              <a:rPr lang="vi-VN" sz="2800" dirty="0">
                <a:latin typeface="Calibri" panose="020F0502020204030204" pitchFamily="34" charset="0"/>
                <a:cs typeface="Calibri" panose="020F0502020204030204" pitchFamily="34" charset="0"/>
              </a:rPr>
              <a:t> tập trung cho </a:t>
            </a:r>
            <a:r>
              <a:rPr lang="vi-VN" sz="2800" dirty="0">
                <a:solidFill>
                  <a:srgbClr val="FF0000"/>
                </a:solidFill>
                <a:latin typeface="Calibri" panose="020F0502020204030204" pitchFamily="34" charset="0"/>
                <a:cs typeface="Calibri" panose="020F0502020204030204" pitchFamily="34" charset="0"/>
              </a:rPr>
              <a:t>bón thúc.</a:t>
            </a:r>
          </a:p>
        </p:txBody>
      </p:sp>
    </p:spTree>
    <p:extLst>
      <p:ext uri="{BB962C8B-B14F-4D97-AF65-F5344CB8AC3E}">
        <p14:creationId xmlns:p14="http://schemas.microsoft.com/office/powerpoint/2010/main" val="22602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9">
            <a:extLst>
              <a:ext uri="{FF2B5EF4-FFF2-40B4-BE49-F238E27FC236}">
                <a16:creationId xmlns:a16="http://schemas.microsoft.com/office/drawing/2014/main" id="{9485B9B8-2446-912E-901B-AFD72AB154DE}"/>
              </a:ext>
            </a:extLst>
          </p:cNvPr>
          <p:cNvPicPr>
            <a:picLocks noChangeAspect="1"/>
          </p:cNvPicPr>
          <p:nvPr/>
        </p:nvPicPr>
        <p:blipFill>
          <a:blip r:embed="rId3"/>
          <a:stretch>
            <a:fillRect/>
          </a:stretch>
        </p:blipFill>
        <p:spPr>
          <a:xfrm rot="21600000">
            <a:off x="5017008" y="3947159"/>
            <a:ext cx="4126991" cy="1196339"/>
          </a:xfrm>
          <a:prstGeom prst="rect">
            <a:avLst/>
          </a:prstGeom>
        </p:spPr>
      </p:pic>
      <p:pic>
        <p:nvPicPr>
          <p:cNvPr id="8" name="picture 51">
            <a:extLst>
              <a:ext uri="{FF2B5EF4-FFF2-40B4-BE49-F238E27FC236}">
                <a16:creationId xmlns:a16="http://schemas.microsoft.com/office/drawing/2014/main" id="{BB0DCDC9-1B64-23DA-DD7F-872DC31DDAFD}"/>
              </a:ext>
            </a:extLst>
          </p:cNvPr>
          <p:cNvPicPr>
            <a:picLocks noChangeAspect="1"/>
          </p:cNvPicPr>
          <p:nvPr/>
        </p:nvPicPr>
        <p:blipFill>
          <a:blip r:embed="rId4"/>
          <a:stretch>
            <a:fillRect/>
          </a:stretch>
        </p:blipFill>
        <p:spPr>
          <a:xfrm rot="21600000">
            <a:off x="0" y="1658111"/>
            <a:ext cx="1776983" cy="865632"/>
          </a:xfrm>
          <a:prstGeom prst="rect">
            <a:avLst/>
          </a:prstGeom>
        </p:spPr>
      </p:pic>
      <p:pic>
        <p:nvPicPr>
          <p:cNvPr id="9" name="picture 52">
            <a:extLst>
              <a:ext uri="{FF2B5EF4-FFF2-40B4-BE49-F238E27FC236}">
                <a16:creationId xmlns:a16="http://schemas.microsoft.com/office/drawing/2014/main" id="{F4329C80-E32D-16D8-4DFF-87AFC2890A3E}"/>
              </a:ext>
            </a:extLst>
          </p:cNvPr>
          <p:cNvPicPr>
            <a:picLocks noChangeAspect="1"/>
          </p:cNvPicPr>
          <p:nvPr/>
        </p:nvPicPr>
        <p:blipFill>
          <a:blip r:embed="rId5"/>
          <a:stretch>
            <a:fillRect/>
          </a:stretch>
        </p:blipFill>
        <p:spPr>
          <a:xfrm rot="21600000">
            <a:off x="7187183" y="743711"/>
            <a:ext cx="1463040" cy="841247"/>
          </a:xfrm>
          <a:prstGeom prst="rect">
            <a:avLst/>
          </a:prstGeom>
        </p:spPr>
      </p:pic>
      <p:pic>
        <p:nvPicPr>
          <p:cNvPr id="10" name="picture 53">
            <a:extLst>
              <a:ext uri="{FF2B5EF4-FFF2-40B4-BE49-F238E27FC236}">
                <a16:creationId xmlns:a16="http://schemas.microsoft.com/office/drawing/2014/main" id="{3A4C40EF-1C32-37FC-FBE8-A9A273A967BF}"/>
              </a:ext>
            </a:extLst>
          </p:cNvPr>
          <p:cNvPicPr>
            <a:picLocks noChangeAspect="1"/>
          </p:cNvPicPr>
          <p:nvPr/>
        </p:nvPicPr>
        <p:blipFill>
          <a:blip r:embed="rId6"/>
          <a:stretch>
            <a:fillRect/>
          </a:stretch>
        </p:blipFill>
        <p:spPr>
          <a:xfrm rot="21600000">
            <a:off x="1496568" y="265176"/>
            <a:ext cx="1627632" cy="640079"/>
          </a:xfrm>
          <a:prstGeom prst="rect">
            <a:avLst/>
          </a:prstGeom>
        </p:spPr>
      </p:pic>
      <p:sp>
        <p:nvSpPr>
          <p:cNvPr id="2" name="Rectangle 1"/>
          <p:cNvSpPr/>
          <p:nvPr/>
        </p:nvSpPr>
        <p:spPr>
          <a:xfrm>
            <a:off x="556174" y="440113"/>
            <a:ext cx="8339906" cy="1384995"/>
          </a:xfrm>
          <a:prstGeom prst="rect">
            <a:avLst/>
          </a:prstGeom>
          <a:solidFill>
            <a:srgbClr val="CCFF99"/>
          </a:solidFill>
        </p:spPr>
        <p:txBody>
          <a:bodyPr wrap="square">
            <a:spAutoFit/>
          </a:bodyPr>
          <a:lstStyle/>
          <a:p>
            <a:pPr algn="ctr"/>
            <a:r>
              <a:rPr lang="vi-VN" sz="2800">
                <a:latin typeface="Calibri" panose="020F0502020204030204" pitchFamily="34" charset="0"/>
                <a:cs typeface="Calibri" panose="020F0502020204030204" pitchFamily="34" charset="0"/>
              </a:rPr>
              <a:t>3. Trong trường hợp nào thì người ta nên sử dụng biện pháp bón phân lên thân, lá và cần thực hiện như thế nào để đạt hiệu quả cao?</a:t>
            </a:r>
          </a:p>
        </p:txBody>
      </p:sp>
      <p:pic>
        <p:nvPicPr>
          <p:cNvPr id="3" name="Picture 2"/>
          <p:cNvPicPr>
            <a:picLocks noChangeAspect="1"/>
          </p:cNvPicPr>
          <p:nvPr/>
        </p:nvPicPr>
        <p:blipFill>
          <a:blip r:embed="rId7"/>
          <a:stretch>
            <a:fillRect/>
          </a:stretch>
        </p:blipFill>
        <p:spPr>
          <a:xfrm>
            <a:off x="84691" y="299349"/>
            <a:ext cx="749783" cy="533179"/>
          </a:xfrm>
          <a:prstGeom prst="rect">
            <a:avLst/>
          </a:prstGeom>
        </p:spPr>
      </p:pic>
      <p:sp>
        <p:nvSpPr>
          <p:cNvPr id="4" name="Rectangle 3"/>
          <p:cNvSpPr/>
          <p:nvPr/>
        </p:nvSpPr>
        <p:spPr>
          <a:xfrm>
            <a:off x="556174" y="1825108"/>
            <a:ext cx="8397026" cy="2677656"/>
          </a:xfrm>
          <a:prstGeom prst="rect">
            <a:avLst/>
          </a:prstGeom>
          <a:solidFill>
            <a:schemeClr val="bg1"/>
          </a:solidFill>
        </p:spPr>
        <p:txBody>
          <a:bodyPr wrap="square">
            <a:spAutoFit/>
          </a:bodyPr>
          <a:lstStyle/>
          <a:p>
            <a:r>
              <a:rPr lang="vi-VN" sz="2800" dirty="0">
                <a:latin typeface="Calibri" panose="020F0502020204030204" pitchFamily="34" charset="0"/>
                <a:cs typeface="Calibri" panose="020F0502020204030204" pitchFamily="34" charset="0"/>
              </a:rPr>
              <a:t>- Đối với </a:t>
            </a:r>
            <a:r>
              <a:rPr lang="vi-VN" sz="2800" dirty="0">
                <a:solidFill>
                  <a:srgbClr val="FF0000"/>
                </a:solidFill>
                <a:latin typeface="Calibri" panose="020F0502020204030204" pitchFamily="34" charset="0"/>
                <a:cs typeface="Calibri" panose="020F0502020204030204" pitchFamily="34" charset="0"/>
              </a:rPr>
              <a:t>các loại phân tan </a:t>
            </a:r>
            <a:r>
              <a:rPr lang="vi-VN" sz="2800" dirty="0">
                <a:latin typeface="Calibri" panose="020F0502020204030204" pitchFamily="34" charset="0"/>
                <a:cs typeface="Calibri" panose="020F0502020204030204" pitchFamily="34" charset="0"/>
              </a:rPr>
              <a:t>hoàn toàn trong dung môi, </a:t>
            </a:r>
            <a:r>
              <a:rPr lang="vi-VN" sz="2800" dirty="0">
                <a:solidFill>
                  <a:srgbClr val="FF0000"/>
                </a:solidFill>
                <a:latin typeface="Calibri" panose="020F0502020204030204" pitchFamily="34" charset="0"/>
                <a:cs typeface="Calibri" panose="020F0502020204030204" pitchFamily="34" charset="0"/>
              </a:rPr>
              <a:t>không phun khi trời mưa</a:t>
            </a:r>
            <a:r>
              <a:rPr lang="vi-VN" sz="2800" dirty="0">
                <a:latin typeface="Calibri" panose="020F0502020204030204" pitchFamily="34" charset="0"/>
                <a:cs typeface="Calibri" panose="020F0502020204030204" pitchFamily="34" charset="0"/>
              </a:rPr>
              <a:t>.</a:t>
            </a:r>
          </a:p>
          <a:p>
            <a:r>
              <a:rPr lang="vi-VN" sz="2800" dirty="0">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Khi rễ cây khó hấp thụ phân </a:t>
            </a:r>
            <a:r>
              <a:rPr lang="vi-VN" sz="2800" dirty="0">
                <a:latin typeface="Calibri" panose="020F0502020204030204" pitchFamily="34" charset="0"/>
                <a:cs typeface="Calibri" panose="020F0502020204030204" pitchFamily="34" charset="0"/>
              </a:rPr>
              <a:t>vì bón vào đất khô, đất chua mặn.</a:t>
            </a:r>
          </a:p>
          <a:p>
            <a:r>
              <a:rPr lang="vi-VN" sz="2800" dirty="0">
                <a:latin typeface="Calibri" panose="020F0502020204030204" pitchFamily="34" charset="0"/>
                <a:cs typeface="Calibri" panose="020F0502020204030204" pitchFamily="34" charset="0"/>
              </a:rPr>
              <a:t>- Khi bộ </a:t>
            </a:r>
            <a:r>
              <a:rPr lang="vi-VN" sz="2800" dirty="0">
                <a:solidFill>
                  <a:srgbClr val="FF0000"/>
                </a:solidFill>
                <a:latin typeface="Calibri" panose="020F0502020204030204" pitchFamily="34" charset="0"/>
                <a:cs typeface="Calibri" panose="020F0502020204030204" pitchFamily="34" charset="0"/>
              </a:rPr>
              <a:t>rễ phát triển yếu</a:t>
            </a:r>
            <a:r>
              <a:rPr lang="vi-VN" sz="2800" dirty="0">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thời tiết không thuận lợi</a:t>
            </a:r>
            <a:r>
              <a:rPr lang="vi-VN" sz="2800" dirty="0">
                <a:latin typeface="Calibri" panose="020F0502020204030204" pitchFamily="34" charset="0"/>
                <a:cs typeface="Calibri" panose="020F0502020204030204" pitchFamily="34" charset="0"/>
              </a:rPr>
              <a:t>, ngập úng làm rễ không hấp thụ được.</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952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8"/>
          <p:cNvPicPr>
            <a:picLocks noChangeAspect="1"/>
          </p:cNvPicPr>
          <p:nvPr/>
        </p:nvPicPr>
        <p:blipFill>
          <a:blip r:embed="rId2"/>
          <a:stretch>
            <a:fillRect/>
          </a:stretch>
        </p:blipFill>
        <p:spPr>
          <a:xfrm rot="21600000">
            <a:off x="1" y="3359887"/>
            <a:ext cx="1656290" cy="1783611"/>
          </a:xfrm>
          <a:prstGeom prst="rect">
            <a:avLst/>
          </a:prstGeom>
        </p:spPr>
      </p:pic>
      <p:pic>
        <p:nvPicPr>
          <p:cNvPr id="49" name="picture 49"/>
          <p:cNvPicPr>
            <a:picLocks noChangeAspect="1"/>
          </p:cNvPicPr>
          <p:nvPr/>
        </p:nvPicPr>
        <p:blipFill>
          <a:blip r:embed="rId3"/>
          <a:stretch>
            <a:fillRect/>
          </a:stretch>
        </p:blipFill>
        <p:spPr>
          <a:xfrm rot="21600000">
            <a:off x="5017008" y="3947159"/>
            <a:ext cx="4126991" cy="1196339"/>
          </a:xfrm>
          <a:prstGeom prst="rect">
            <a:avLst/>
          </a:prstGeom>
        </p:spPr>
      </p:pic>
      <p:pic>
        <p:nvPicPr>
          <p:cNvPr id="51" name="picture 51"/>
          <p:cNvPicPr>
            <a:picLocks noChangeAspect="1"/>
          </p:cNvPicPr>
          <p:nvPr/>
        </p:nvPicPr>
        <p:blipFill>
          <a:blip r:embed="rId4"/>
          <a:stretch>
            <a:fillRect/>
          </a:stretch>
        </p:blipFill>
        <p:spPr>
          <a:xfrm rot="21600000">
            <a:off x="0" y="1658111"/>
            <a:ext cx="1776983" cy="865632"/>
          </a:xfrm>
          <a:prstGeom prst="rect">
            <a:avLst/>
          </a:prstGeom>
        </p:spPr>
      </p:pic>
      <p:pic>
        <p:nvPicPr>
          <p:cNvPr id="52" name="picture 52"/>
          <p:cNvPicPr>
            <a:picLocks noChangeAspect="1"/>
          </p:cNvPicPr>
          <p:nvPr/>
        </p:nvPicPr>
        <p:blipFill>
          <a:blip r:embed="rId5"/>
          <a:stretch>
            <a:fillRect/>
          </a:stretch>
        </p:blipFill>
        <p:spPr>
          <a:xfrm rot="21600000">
            <a:off x="7187183" y="743711"/>
            <a:ext cx="1463040" cy="841247"/>
          </a:xfrm>
          <a:prstGeom prst="rect">
            <a:avLst/>
          </a:prstGeom>
        </p:spPr>
      </p:pic>
      <p:pic>
        <p:nvPicPr>
          <p:cNvPr id="53" name="picture 53"/>
          <p:cNvPicPr>
            <a:picLocks noChangeAspect="1"/>
          </p:cNvPicPr>
          <p:nvPr/>
        </p:nvPicPr>
        <p:blipFill>
          <a:blip r:embed="rId6"/>
          <a:stretch>
            <a:fillRect/>
          </a:stretch>
        </p:blipFill>
        <p:spPr>
          <a:xfrm rot="21600000">
            <a:off x="1496568" y="265176"/>
            <a:ext cx="1627632" cy="640079"/>
          </a:xfrm>
          <a:prstGeom prst="rect">
            <a:avLst/>
          </a:prstGeom>
        </p:spPr>
      </p:pic>
      <p:sp>
        <p:nvSpPr>
          <p:cNvPr id="2" name="TextBox 1">
            <a:extLst>
              <a:ext uri="{FF2B5EF4-FFF2-40B4-BE49-F238E27FC236}">
                <a16:creationId xmlns:a16="http://schemas.microsoft.com/office/drawing/2014/main" id="{E5D7541F-789D-A7B4-C19A-9D639BD5D7C2}"/>
              </a:ext>
            </a:extLst>
          </p:cNvPr>
          <p:cNvSpPr txBox="1"/>
          <p:nvPr/>
        </p:nvSpPr>
        <p:spPr>
          <a:xfrm>
            <a:off x="394096" y="420147"/>
            <a:ext cx="5684569" cy="523220"/>
          </a:xfrm>
          <a:prstGeom prst="rect">
            <a:avLst/>
          </a:prstGeom>
          <a:noFill/>
          <a:ln>
            <a:noFill/>
          </a:ln>
        </p:spPr>
        <p:txBody>
          <a:bodyPr wrap="none" rtlCol="0">
            <a:spAutoFit/>
          </a:bodyPr>
          <a:lstStyle/>
          <a:p>
            <a:pPr algn="ct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Calibri" panose="020F0502020204030204" pitchFamily="34" charset="0"/>
                <a:sym typeface="+mn-ea"/>
              </a:rPr>
              <a:t>2. Nguyên tắc sử dụng phân khoáng</a:t>
            </a:r>
            <a:endPar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Calibri" panose="020F0502020204030204" pitchFamily="34" charset="0"/>
              <a:sym typeface="+mn-ea"/>
            </a:endParaRPr>
          </a:p>
        </p:txBody>
      </p:sp>
      <p:sp>
        <p:nvSpPr>
          <p:cNvPr id="3" name="Rectangle 2">
            <a:extLst>
              <a:ext uri="{FF2B5EF4-FFF2-40B4-BE49-F238E27FC236}">
                <a16:creationId xmlns:a16="http://schemas.microsoft.com/office/drawing/2014/main" id="{E0605B93-6646-39EC-C744-129F15CA7677}"/>
              </a:ext>
            </a:extLst>
          </p:cNvPr>
          <p:cNvSpPr/>
          <p:nvPr/>
        </p:nvSpPr>
        <p:spPr>
          <a:xfrm>
            <a:off x="493777" y="1115663"/>
            <a:ext cx="8156446" cy="954107"/>
          </a:xfrm>
          <a:prstGeom prst="rect">
            <a:avLst/>
          </a:prstGeom>
          <a:solidFill>
            <a:srgbClr val="CCCCFF"/>
          </a:solidFill>
        </p:spPr>
        <p:txBody>
          <a:bodyPr wrap="square">
            <a:spAutoFit/>
          </a:bodyPr>
          <a:lstStyle/>
          <a:p>
            <a:pPr algn="ct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những nguyên tắc sử dụng khoáng nào có thể tăng năng suất cây trồng?</a:t>
            </a:r>
          </a:p>
        </p:txBody>
      </p:sp>
      <p:pic>
        <p:nvPicPr>
          <p:cNvPr id="5" name="Picture 4">
            <a:extLst>
              <a:ext uri="{FF2B5EF4-FFF2-40B4-BE49-F238E27FC236}">
                <a16:creationId xmlns:a16="http://schemas.microsoft.com/office/drawing/2014/main" id="{68A8A980-BC12-6419-BF2E-C317815BEAA8}"/>
              </a:ext>
            </a:extLst>
          </p:cNvPr>
          <p:cNvPicPr>
            <a:picLocks noChangeAspect="1"/>
          </p:cNvPicPr>
          <p:nvPr/>
        </p:nvPicPr>
        <p:blipFill>
          <a:blip r:embed="rId7"/>
          <a:stretch>
            <a:fillRect/>
          </a:stretch>
        </p:blipFill>
        <p:spPr>
          <a:xfrm>
            <a:off x="0" y="848684"/>
            <a:ext cx="999710" cy="710905"/>
          </a:xfrm>
          <a:prstGeom prst="rect">
            <a:avLst/>
          </a:prstGeom>
        </p:spPr>
      </p:pic>
      <p:pic>
        <p:nvPicPr>
          <p:cNvPr id="6" name="Picture 2">
            <a:extLst>
              <a:ext uri="{FF2B5EF4-FFF2-40B4-BE49-F238E27FC236}">
                <a16:creationId xmlns:a16="http://schemas.microsoft.com/office/drawing/2014/main" id="{363D1085-9F20-8A9A-F3FF-990C36C224F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96568" y="2061366"/>
            <a:ext cx="6181776" cy="295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dirty="0"/>
          </a:p>
        </p:txBody>
      </p:sp>
      <p:pic>
        <p:nvPicPr>
          <p:cNvPr id="55" name="picture 55"/>
          <p:cNvPicPr>
            <a:picLocks noChangeAspect="1"/>
          </p:cNvPicPr>
          <p:nvPr/>
        </p:nvPicPr>
        <p:blipFill>
          <a:blip r:embed="rId2"/>
          <a:stretch>
            <a:fillRect/>
          </a:stretch>
        </p:blipFill>
        <p:spPr>
          <a:xfrm rot="21600000">
            <a:off x="5205983" y="4072128"/>
            <a:ext cx="3938016" cy="1071372"/>
          </a:xfrm>
          <a:prstGeom prst="rect">
            <a:avLst/>
          </a:prstGeom>
        </p:spPr>
      </p:pic>
      <p:pic>
        <p:nvPicPr>
          <p:cNvPr id="56" name="picture 56"/>
          <p:cNvPicPr>
            <a:picLocks noChangeAspect="1"/>
          </p:cNvPicPr>
          <p:nvPr/>
        </p:nvPicPr>
        <p:blipFill>
          <a:blip r:embed="rId3"/>
          <a:stretch>
            <a:fillRect/>
          </a:stretch>
        </p:blipFill>
        <p:spPr>
          <a:xfrm rot="21600000">
            <a:off x="0" y="3890989"/>
            <a:ext cx="3352800" cy="1252510"/>
          </a:xfrm>
          <a:prstGeom prst="rect">
            <a:avLst/>
          </a:prstGeom>
        </p:spPr>
      </p:pic>
      <p:pic>
        <p:nvPicPr>
          <p:cNvPr id="57" name="picture 57"/>
          <p:cNvPicPr>
            <a:picLocks noChangeAspect="1"/>
          </p:cNvPicPr>
          <p:nvPr/>
        </p:nvPicPr>
        <p:blipFill>
          <a:blip r:embed="rId4"/>
          <a:stretch>
            <a:fillRect/>
          </a:stretch>
        </p:blipFill>
        <p:spPr>
          <a:xfrm rot="21600000">
            <a:off x="292306" y="3589887"/>
            <a:ext cx="782858" cy="602199"/>
          </a:xfrm>
          <a:prstGeom prst="rect">
            <a:avLst/>
          </a:prstGeom>
        </p:spPr>
      </p:pic>
      <p:pic>
        <p:nvPicPr>
          <p:cNvPr id="59" name="picture 59"/>
          <p:cNvPicPr>
            <a:picLocks noChangeAspect="1"/>
          </p:cNvPicPr>
          <p:nvPr/>
        </p:nvPicPr>
        <p:blipFill>
          <a:blip r:embed="rId5"/>
          <a:stretch>
            <a:fillRect/>
          </a:stretch>
        </p:blipFill>
        <p:spPr>
          <a:xfrm rot="21600000">
            <a:off x="519203" y="3757509"/>
            <a:ext cx="329062" cy="263829"/>
          </a:xfrm>
          <a:prstGeom prst="rect">
            <a:avLst/>
          </a:prstGeom>
        </p:spPr>
      </p:pic>
      <p:pic>
        <p:nvPicPr>
          <p:cNvPr id="60" name="picture 60"/>
          <p:cNvPicPr>
            <a:picLocks noChangeAspect="1"/>
          </p:cNvPicPr>
          <p:nvPr/>
        </p:nvPicPr>
        <p:blipFill>
          <a:blip r:embed="rId6"/>
          <a:stretch>
            <a:fillRect/>
          </a:stretch>
        </p:blipFill>
        <p:spPr>
          <a:xfrm rot="21600000">
            <a:off x="7826068" y="3774944"/>
            <a:ext cx="644323" cy="1071375"/>
          </a:xfrm>
          <a:prstGeom prst="rect">
            <a:avLst/>
          </a:prstGeom>
        </p:spPr>
      </p:pic>
      <p:pic>
        <p:nvPicPr>
          <p:cNvPr id="61" name="picture 61"/>
          <p:cNvPicPr>
            <a:picLocks noChangeAspect="1"/>
          </p:cNvPicPr>
          <p:nvPr/>
        </p:nvPicPr>
        <p:blipFill>
          <a:blip r:embed="rId7"/>
          <a:stretch>
            <a:fillRect/>
          </a:stretch>
        </p:blipFill>
        <p:spPr>
          <a:xfrm rot="21600000">
            <a:off x="161544" y="749808"/>
            <a:ext cx="2282951" cy="950976"/>
          </a:xfrm>
          <a:prstGeom prst="rect">
            <a:avLst/>
          </a:prstGeom>
        </p:spPr>
      </p:pic>
      <p:pic>
        <p:nvPicPr>
          <p:cNvPr id="62" name="picture 62"/>
          <p:cNvPicPr>
            <a:picLocks noChangeAspect="1"/>
          </p:cNvPicPr>
          <p:nvPr/>
        </p:nvPicPr>
        <p:blipFill>
          <a:blip r:embed="rId8"/>
          <a:stretch>
            <a:fillRect/>
          </a:stretch>
        </p:blipFill>
        <p:spPr>
          <a:xfrm rot="21600000">
            <a:off x="6562343" y="969264"/>
            <a:ext cx="2328671" cy="914400"/>
          </a:xfrm>
          <a:prstGeom prst="rect">
            <a:avLst/>
          </a:prstGeom>
        </p:spPr>
      </p:pic>
      <p:pic>
        <p:nvPicPr>
          <p:cNvPr id="63" name="picture 63"/>
          <p:cNvPicPr>
            <a:picLocks noChangeAspect="1"/>
          </p:cNvPicPr>
          <p:nvPr/>
        </p:nvPicPr>
        <p:blipFill>
          <a:blip r:embed="rId9"/>
          <a:stretch>
            <a:fillRect/>
          </a:stretch>
        </p:blipFill>
        <p:spPr>
          <a:xfrm rot="21600000">
            <a:off x="3352800" y="204216"/>
            <a:ext cx="1420367" cy="813815"/>
          </a:xfrm>
          <a:prstGeom prst="rect">
            <a:avLst/>
          </a:prstGeom>
        </p:spPr>
      </p:pic>
      <p:pic>
        <p:nvPicPr>
          <p:cNvPr id="65" name="picture 65"/>
          <p:cNvPicPr>
            <a:picLocks noChangeAspect="1"/>
          </p:cNvPicPr>
          <p:nvPr/>
        </p:nvPicPr>
        <p:blipFill>
          <a:blip r:embed="rId10"/>
          <a:stretch>
            <a:fillRect/>
          </a:stretch>
        </p:blipFill>
        <p:spPr>
          <a:xfrm rot="21600000">
            <a:off x="6906767" y="4584191"/>
            <a:ext cx="451104" cy="292608"/>
          </a:xfrm>
          <a:prstGeom prst="rect">
            <a:avLst/>
          </a:prstGeom>
        </p:spPr>
      </p:pic>
      <p:pic>
        <p:nvPicPr>
          <p:cNvPr id="66" name="picture 66"/>
          <p:cNvPicPr>
            <a:picLocks noChangeAspect="1"/>
          </p:cNvPicPr>
          <p:nvPr/>
        </p:nvPicPr>
        <p:blipFill>
          <a:blip r:embed="rId11"/>
          <a:stretch>
            <a:fillRect/>
          </a:stretch>
        </p:blipFill>
        <p:spPr>
          <a:xfrm rot="21600000">
            <a:off x="8580119" y="4556772"/>
            <a:ext cx="368808" cy="286499"/>
          </a:xfrm>
          <a:prstGeom prst="rect">
            <a:avLst/>
          </a:prstGeom>
        </p:spPr>
      </p:pic>
      <p:pic>
        <p:nvPicPr>
          <p:cNvPr id="67" name="picture 67"/>
          <p:cNvPicPr>
            <a:picLocks noChangeAspect="1"/>
          </p:cNvPicPr>
          <p:nvPr/>
        </p:nvPicPr>
        <p:blipFill>
          <a:blip r:embed="rId12"/>
          <a:stretch>
            <a:fillRect/>
          </a:stretch>
        </p:blipFill>
        <p:spPr>
          <a:xfrm rot="21600000">
            <a:off x="8506967" y="4657344"/>
            <a:ext cx="231635" cy="188975"/>
          </a:xfrm>
          <a:prstGeom prst="rect">
            <a:avLst/>
          </a:prstGeom>
        </p:spPr>
      </p:pic>
      <p:sp>
        <p:nvSpPr>
          <p:cNvPr id="6" name="Rounded Rectangle 1">
            <a:extLst>
              <a:ext uri="{FF2B5EF4-FFF2-40B4-BE49-F238E27FC236}">
                <a16:creationId xmlns:a16="http://schemas.microsoft.com/office/drawing/2014/main" id="{422DA9AC-E81F-03EB-BA35-1FE17B0A1A42}"/>
              </a:ext>
            </a:extLst>
          </p:cNvPr>
          <p:cNvSpPr/>
          <p:nvPr/>
        </p:nvSpPr>
        <p:spPr>
          <a:xfrm>
            <a:off x="1303019" y="538089"/>
            <a:ext cx="6208185" cy="728869"/>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dirty="0">
                <a:latin typeface="Calibri" panose="020F0502020204030204" pitchFamily="34" charset="0"/>
                <a:cs typeface="Calibri" panose="020F0502020204030204" pitchFamily="34" charset="0"/>
              </a:rPr>
              <a:t>Thảo luận nhóm các </a:t>
            </a:r>
            <a:r>
              <a:rPr lang="en-US" sz="3200" dirty="0" err="1">
                <a:latin typeface="Calibri" panose="020F0502020204030204" pitchFamily="34" charset="0"/>
                <a:cs typeface="Calibri" panose="020F0502020204030204" pitchFamily="34" charset="0"/>
              </a:rPr>
              <a:t>vấn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vi-VN" sz="3200" dirty="0">
                <a:latin typeface="Calibri" panose="020F0502020204030204" pitchFamily="34" charset="0"/>
                <a:cs typeface="Calibri" panose="020F0502020204030204" pitchFamily="34" charset="0"/>
              </a:rPr>
              <a:t> sau:</a:t>
            </a:r>
            <a:endParaRPr lang="en-US" sz="3200" dirty="0">
              <a:latin typeface="Calibri" panose="020F0502020204030204" pitchFamily="34" charset="0"/>
              <a:cs typeface="Calibri" panose="020F0502020204030204" pitchFamily="34" charset="0"/>
            </a:endParaRPr>
          </a:p>
        </p:txBody>
      </p:sp>
      <p:pic>
        <p:nvPicPr>
          <p:cNvPr id="1026" name="Picture 2" descr="Tinh thần Teamwork - Nhân tố quyết định thành công của bạn">
            <a:extLst>
              <a:ext uri="{FF2B5EF4-FFF2-40B4-BE49-F238E27FC236}">
                <a16:creationId xmlns:a16="http://schemas.microsoft.com/office/drawing/2014/main" id="{40DCA940-AB6F-0F73-D58B-C395D42B8E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54" b="95740" l="5431" r="97125">
                        <a14:foregroundMark x1="45527" y1="6278" x2="45527" y2="6278"/>
                        <a14:foregroundMark x1="16933" y1="32063" x2="19329" y2="47758"/>
                        <a14:foregroundMark x1="32268" y1="58744" x2="67572" y2="52691"/>
                        <a14:foregroundMark x1="67572" y1="52691" x2="68850" y2="52691"/>
                        <a14:foregroundMark x1="33387" y1="34081" x2="37540" y2="41480"/>
                        <a14:foregroundMark x1="38179" y1="89910" x2="38179" y2="89910"/>
                        <a14:foregroundMark x1="41693" y1="91031" x2="41693" y2="91031"/>
                        <a14:foregroundMark x1="52716" y1="91031" x2="52716" y2="91031"/>
                        <a14:foregroundMark x1="62939" y1="90359" x2="62939" y2="90359"/>
                        <a14:foregroundMark x1="19169" y1="92601" x2="19169" y2="92601"/>
                        <a14:foregroundMark x1="78594" y1="92825" x2="78594" y2="92825"/>
                        <a14:foregroundMark x1="78754" y1="87892" x2="78754" y2="87892"/>
                        <a14:foregroundMark x1="79233" y1="91031" x2="79233" y2="91031"/>
                        <a14:foregroundMark x1="78914" y1="89910" x2="78914" y2="89910"/>
                        <a14:foregroundMark x1="78594" y1="92601" x2="78594" y2="92601"/>
                        <a14:foregroundMark x1="83387" y1="89910" x2="82428" y2="84305"/>
                        <a14:foregroundMark x1="83546" y1="90135" x2="83546" y2="90135"/>
                        <a14:foregroundMark x1="21725" y1="89013" x2="91374" y2="84529"/>
                        <a14:foregroundMark x1="22364" y1="89910" x2="90895" y2="94619"/>
                        <a14:foregroundMark x1="11661" y1="89910" x2="20767" y2="87892"/>
                        <a14:foregroundMark x1="15016" y1="95291" x2="56390" y2="94395"/>
                        <a14:foregroundMark x1="56390" y1="94395" x2="56390" y2="94395"/>
                        <a14:foregroundMark x1="94409" y1="85874" x2="94409" y2="85874"/>
                        <a14:foregroundMark x1="97284" y1="85650" x2="88179" y2="85650"/>
                        <a14:foregroundMark x1="88179" y1="85650" x2="88179" y2="85650"/>
                        <a14:foregroundMark x1="92332" y1="94395" x2="92332" y2="94395"/>
                        <a14:foregroundMark x1="94249" y1="95067" x2="94249" y2="95067"/>
                        <a14:foregroundMark x1="94249" y1="95067" x2="94249" y2="95067"/>
                        <a14:foregroundMark x1="83546" y1="38789" x2="83546" y2="38789"/>
                        <a14:foregroundMark x1="31310" y1="36547" x2="35144" y2="32735"/>
                        <a14:foregroundMark x1="7508" y1="90359" x2="12939" y2="90135"/>
                        <a14:foregroundMark x1="11502" y1="95740" x2="11502" y2="95740"/>
                        <a14:foregroundMark x1="6709" y1="90583" x2="6709" y2="90583"/>
                        <a14:foregroundMark x1="5911" y1="89013" x2="5911" y2="89013"/>
                        <a14:foregroundMark x1="5911" y1="90135" x2="5911" y2="90135"/>
                        <a14:foregroundMark x1="7668" y1="89238" x2="7668" y2="89238"/>
                        <a14:foregroundMark x1="23642" y1="86547" x2="56869" y2="84305"/>
                        <a14:foregroundMark x1="56869" y1="84305" x2="75559" y2="85426"/>
                        <a14:foregroundMark x1="95367" y1="85426" x2="95367" y2="85426"/>
                        <a14:foregroundMark x1="94888" y1="84753" x2="94888" y2="84753"/>
                        <a14:foregroundMark x1="96166" y1="84529" x2="96166" y2="84529"/>
                        <a14:foregroundMark x1="91534" y1="83857" x2="91534" y2="83857"/>
                        <a14:foregroundMark x1="20288" y1="84529" x2="28275" y2="83408"/>
                        <a14:foregroundMark x1="28275" y1="83408" x2="77955" y2="84305"/>
                        <a14:foregroundMark x1="5431" y1="89910" x2="5911" y2="89910"/>
                        <a14:foregroundMark x1="17572" y1="61435" x2="28594" y2="66143"/>
                        <a14:foregroundMark x1="28594" y1="66143" x2="28594" y2="65695"/>
                        <a14:foregroundMark x1="45527" y1="35426" x2="45527" y2="35426"/>
                        <a14:foregroundMark x1="46805" y1="33408" x2="46805" y2="33408"/>
                        <a14:foregroundMark x1="45847" y1="34081" x2="45527" y2="3475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2988" y="76770"/>
            <a:ext cx="1940086" cy="13822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F9E772-1B4A-B88F-C381-B5519D0536D4}"/>
              </a:ext>
            </a:extLst>
          </p:cNvPr>
          <p:cNvSpPr txBox="1"/>
          <p:nvPr/>
        </p:nvSpPr>
        <p:spPr>
          <a:xfrm>
            <a:off x="461959" y="1434581"/>
            <a:ext cx="6746499" cy="2308324"/>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1: </a:t>
            </a:r>
            <a:r>
              <a:rPr lang="en-US" sz="3600" dirty="0" err="1">
                <a:latin typeface="Calibri" panose="020F0502020204030204" pitchFamily="34" charset="0"/>
                <a:cs typeface="Calibri" panose="020F0502020204030204" pitchFamily="34" charset="0"/>
              </a:rPr>
              <a:t>Bón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cầu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endParaRPr lang="en-US" sz="3600" dirty="0">
              <a:latin typeface="Calibri" panose="020F0502020204030204" pitchFamily="34" charset="0"/>
              <a:cs typeface="Calibri" panose="020F0502020204030204" pitchFamily="34" charset="0"/>
            </a:endParaRPr>
          </a:p>
          <a:p>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2: </a:t>
            </a:r>
            <a:r>
              <a:rPr lang="en-US" sz="3600" dirty="0" err="1">
                <a:latin typeface="Calibri" panose="020F0502020204030204" pitchFamily="34" charset="0"/>
                <a:cs typeface="Calibri" panose="020F0502020204030204" pitchFamily="34" charset="0"/>
              </a:rPr>
              <a:t>Bón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thời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endParaRPr lang="en-US" sz="3600" dirty="0">
              <a:latin typeface="Calibri" panose="020F0502020204030204" pitchFamily="34" charset="0"/>
              <a:cs typeface="Calibri" panose="020F0502020204030204" pitchFamily="34" charset="0"/>
            </a:endParaRPr>
          </a:p>
          <a:p>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3: </a:t>
            </a:r>
            <a:r>
              <a:rPr lang="en-US" sz="3600" dirty="0" err="1">
                <a:latin typeface="Calibri" panose="020F0502020204030204" pitchFamily="34" charset="0"/>
                <a:cs typeface="Calibri" panose="020F0502020204030204" pitchFamily="34" charset="0"/>
              </a:rPr>
              <a:t>Bón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kĩ</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thuật</a:t>
            </a:r>
            <a:endParaRPr lang="en-US" sz="3600" dirty="0">
              <a:latin typeface="Calibri" panose="020F0502020204030204" pitchFamily="34" charset="0"/>
              <a:cs typeface="Calibri" panose="020F0502020204030204" pitchFamily="34" charset="0"/>
            </a:endParaRPr>
          </a:p>
          <a:p>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4: </a:t>
            </a:r>
            <a:r>
              <a:rPr lang="en-US" sz="3600" dirty="0" err="1">
                <a:latin typeface="Calibri" panose="020F0502020204030204" pitchFamily="34" charset="0"/>
                <a:cs typeface="Calibri" panose="020F0502020204030204" pitchFamily="34" charset="0"/>
              </a:rPr>
              <a:t>Bón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liều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lượng</a:t>
            </a:r>
            <a:endParaRPr 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4">
            <a:extLst>
              <a:ext uri="{FF2B5EF4-FFF2-40B4-BE49-F238E27FC236}">
                <a16:creationId xmlns:a16="http://schemas.microsoft.com/office/drawing/2014/main" id="{800EF321-75F6-6436-78AE-0A154941292F}"/>
              </a:ext>
            </a:extLst>
          </p:cNvPr>
          <p:cNvPicPr>
            <a:picLocks noChangeAspect="1"/>
          </p:cNvPicPr>
          <p:nvPr/>
        </p:nvPicPr>
        <p:blipFill>
          <a:blip r:embed="rId3"/>
          <a:stretch>
            <a:fillRect/>
          </a:stretch>
        </p:blipFill>
        <p:spPr>
          <a:xfrm rot="21600000">
            <a:off x="5590032" y="4108703"/>
            <a:ext cx="3553967" cy="1034796"/>
          </a:xfrm>
          <a:prstGeom prst="rect">
            <a:avLst/>
          </a:prstGeom>
        </p:spPr>
      </p:pic>
      <p:pic>
        <p:nvPicPr>
          <p:cNvPr id="7" name="picture 76">
            <a:extLst>
              <a:ext uri="{FF2B5EF4-FFF2-40B4-BE49-F238E27FC236}">
                <a16:creationId xmlns:a16="http://schemas.microsoft.com/office/drawing/2014/main" id="{60A26E81-3BE5-7B9D-CD3C-3971E2B72EC0}"/>
              </a:ext>
            </a:extLst>
          </p:cNvPr>
          <p:cNvPicPr>
            <a:picLocks noChangeAspect="1"/>
          </p:cNvPicPr>
          <p:nvPr/>
        </p:nvPicPr>
        <p:blipFill>
          <a:blip r:embed="rId4"/>
          <a:stretch>
            <a:fillRect/>
          </a:stretch>
        </p:blipFill>
        <p:spPr>
          <a:xfrm rot="21600000">
            <a:off x="170687" y="1298447"/>
            <a:ext cx="2319527" cy="780287"/>
          </a:xfrm>
          <a:prstGeom prst="rect">
            <a:avLst/>
          </a:prstGeom>
        </p:spPr>
      </p:pic>
      <p:pic>
        <p:nvPicPr>
          <p:cNvPr id="8" name="picture 77">
            <a:extLst>
              <a:ext uri="{FF2B5EF4-FFF2-40B4-BE49-F238E27FC236}">
                <a16:creationId xmlns:a16="http://schemas.microsoft.com/office/drawing/2014/main" id="{3EF60A93-E489-4237-2809-B1774143C561}"/>
              </a:ext>
            </a:extLst>
          </p:cNvPr>
          <p:cNvPicPr>
            <a:picLocks noChangeAspect="1"/>
          </p:cNvPicPr>
          <p:nvPr/>
        </p:nvPicPr>
        <p:blipFill>
          <a:blip r:embed="rId5"/>
          <a:stretch>
            <a:fillRect/>
          </a:stretch>
        </p:blipFill>
        <p:spPr>
          <a:xfrm rot="21600000">
            <a:off x="3957498" y="138194"/>
            <a:ext cx="1229002" cy="481583"/>
          </a:xfrm>
          <a:prstGeom prst="rect">
            <a:avLst/>
          </a:prstGeom>
        </p:spPr>
      </p:pic>
      <p:pic>
        <p:nvPicPr>
          <p:cNvPr id="4" name="Picture 3"/>
          <p:cNvPicPr>
            <a:picLocks noChangeAspect="1"/>
          </p:cNvPicPr>
          <p:nvPr/>
        </p:nvPicPr>
        <p:blipFill>
          <a:blip r:embed="rId6"/>
          <a:stretch>
            <a:fillRect/>
          </a:stretch>
        </p:blipFill>
        <p:spPr>
          <a:xfrm>
            <a:off x="3795305" y="1645101"/>
            <a:ext cx="4785170" cy="3190112"/>
          </a:xfrm>
          <a:prstGeom prst="rect">
            <a:avLst/>
          </a:prstGeom>
        </p:spPr>
      </p:pic>
      <p:sp>
        <p:nvSpPr>
          <p:cNvPr id="2" name="Rectangle 1"/>
          <p:cNvSpPr/>
          <p:nvPr/>
        </p:nvSpPr>
        <p:spPr>
          <a:xfrm>
            <a:off x="295580" y="298578"/>
            <a:ext cx="4401077" cy="523220"/>
          </a:xfrm>
          <a:prstGeom prst="rect">
            <a:avLst/>
          </a:prstGeom>
        </p:spPr>
        <p:txBody>
          <a:bodyPr wrap="none">
            <a:spAutoFit/>
          </a:bodyPr>
          <a:lstStyle/>
          <a:p>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a.</a:t>
            </a:r>
            <a:r>
              <a:rPr lang="vi-VN"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Bón</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đúng</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nhu</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cầu</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của</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cây</a:t>
            </a:r>
            <a:endPar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295579" y="690994"/>
            <a:ext cx="8474933" cy="954107"/>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rPr>
              <a:t>- </a:t>
            </a:r>
            <a:r>
              <a:rPr lang="vi-VN" sz="2800" b="1" dirty="0">
                <a:latin typeface="Calibri" panose="020F0502020204030204" pitchFamily="34" charset="0"/>
                <a:cs typeface="Calibri" panose="020F0502020204030204" pitchFamily="34" charset="0"/>
              </a:rPr>
              <a:t>Bón phân đúng </a:t>
            </a:r>
            <a:r>
              <a:rPr lang="en-US" sz="2800" b="1" dirty="0" err="1">
                <a:latin typeface="Calibri" panose="020F0502020204030204" pitchFamily="34" charset="0"/>
                <a:cs typeface="Calibri" panose="020F0502020204030204" pitchFamily="34" charset="0"/>
              </a:rPr>
              <a:t>nhu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cầu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cây</a:t>
            </a:r>
            <a:r>
              <a:rPr lang="en-US" sz="2800" b="1"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là </a:t>
            </a:r>
            <a:r>
              <a:rPr lang="vi-VN" sz="2800" dirty="0">
                <a:solidFill>
                  <a:srgbClr val="FF0000"/>
                </a:solidFill>
                <a:latin typeface="Calibri" panose="020F0502020204030204" pitchFamily="34" charset="0"/>
                <a:cs typeface="Calibri" panose="020F0502020204030204" pitchFamily="34" charset="0"/>
              </a:rPr>
              <a:t>lựa chọn loại phân</a:t>
            </a:r>
            <a:r>
              <a:rPr lang="en-US" sz="2800" dirty="0">
                <a:solidFill>
                  <a:srgbClr val="FF0000"/>
                </a:solidFill>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phù hợp </a:t>
            </a:r>
            <a:r>
              <a:rPr lang="en-US" sz="2800" dirty="0" err="1">
                <a:solidFill>
                  <a:srgbClr val="FF0000"/>
                </a:solidFill>
                <a:latin typeface="Calibri" panose="020F0502020204030204" pitchFamily="34" charset="0"/>
                <a:cs typeface="Calibri" panose="020F0502020204030204" pitchFamily="34" charset="0"/>
              </a:rPr>
              <a:t>với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loại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cây</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và</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đất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trồng</a:t>
            </a:r>
            <a:r>
              <a:rPr lang="en-US" sz="2800"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cây</a:t>
            </a:r>
            <a:r>
              <a:rPr lang="vi-VN" sz="2800" dirty="0">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a:blip r:embed="rId7"/>
          <a:stretch>
            <a:fillRect/>
          </a:stretch>
        </p:blipFill>
        <p:spPr>
          <a:xfrm>
            <a:off x="262524" y="2314632"/>
            <a:ext cx="3532781" cy="2367536"/>
          </a:xfrm>
          <a:prstGeom prst="rect">
            <a:avLst/>
          </a:prstGeom>
        </p:spPr>
      </p:pic>
    </p:spTree>
    <p:extLst>
      <p:ext uri="{BB962C8B-B14F-4D97-AF65-F5344CB8AC3E}">
        <p14:creationId xmlns:p14="http://schemas.microsoft.com/office/powerpoint/2010/main" val="122204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9">
            <a:extLst>
              <a:ext uri="{FF2B5EF4-FFF2-40B4-BE49-F238E27FC236}">
                <a16:creationId xmlns:a16="http://schemas.microsoft.com/office/drawing/2014/main" id="{B856B295-8C08-9A9E-7352-D51C7102E4F0}"/>
              </a:ext>
            </a:extLst>
          </p:cNvPr>
          <p:cNvPicPr>
            <a:picLocks noChangeAspect="1"/>
          </p:cNvPicPr>
          <p:nvPr/>
        </p:nvPicPr>
        <p:blipFill>
          <a:blip r:embed="rId3"/>
          <a:stretch>
            <a:fillRect/>
          </a:stretch>
        </p:blipFill>
        <p:spPr>
          <a:xfrm rot="21600000">
            <a:off x="0" y="3685032"/>
            <a:ext cx="4736591" cy="1458468"/>
          </a:xfrm>
          <a:prstGeom prst="rect">
            <a:avLst/>
          </a:prstGeom>
        </p:spPr>
      </p:pic>
      <p:pic>
        <p:nvPicPr>
          <p:cNvPr id="7" name="picture 76">
            <a:extLst>
              <a:ext uri="{FF2B5EF4-FFF2-40B4-BE49-F238E27FC236}">
                <a16:creationId xmlns:a16="http://schemas.microsoft.com/office/drawing/2014/main" id="{0D699A6F-8887-4E88-C71B-36FC96BB3D72}"/>
              </a:ext>
            </a:extLst>
          </p:cNvPr>
          <p:cNvPicPr>
            <a:picLocks noChangeAspect="1"/>
          </p:cNvPicPr>
          <p:nvPr/>
        </p:nvPicPr>
        <p:blipFill>
          <a:blip r:embed="rId4"/>
          <a:stretch>
            <a:fillRect/>
          </a:stretch>
        </p:blipFill>
        <p:spPr>
          <a:xfrm rot="21600000">
            <a:off x="170687" y="1298447"/>
            <a:ext cx="2319527" cy="780287"/>
          </a:xfrm>
          <a:prstGeom prst="rect">
            <a:avLst/>
          </a:prstGeom>
        </p:spPr>
      </p:pic>
      <p:pic>
        <p:nvPicPr>
          <p:cNvPr id="8" name="picture 77">
            <a:extLst>
              <a:ext uri="{FF2B5EF4-FFF2-40B4-BE49-F238E27FC236}">
                <a16:creationId xmlns:a16="http://schemas.microsoft.com/office/drawing/2014/main" id="{72E0942F-EF99-0601-65D5-6EFA9CF6C748}"/>
              </a:ext>
            </a:extLst>
          </p:cNvPr>
          <p:cNvPicPr>
            <a:picLocks noChangeAspect="1"/>
          </p:cNvPicPr>
          <p:nvPr/>
        </p:nvPicPr>
        <p:blipFill>
          <a:blip r:embed="rId5"/>
          <a:stretch>
            <a:fillRect/>
          </a:stretch>
        </p:blipFill>
        <p:spPr>
          <a:xfrm rot="21600000">
            <a:off x="3957498" y="138194"/>
            <a:ext cx="1229002" cy="481583"/>
          </a:xfrm>
          <a:prstGeom prst="rect">
            <a:avLst/>
          </a:prstGeom>
        </p:spPr>
      </p:pic>
      <p:sp>
        <p:nvSpPr>
          <p:cNvPr id="2" name="Rectangle 1"/>
          <p:cNvSpPr/>
          <p:nvPr/>
        </p:nvSpPr>
        <p:spPr>
          <a:xfrm>
            <a:off x="314898" y="710312"/>
            <a:ext cx="8455615" cy="3539430"/>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sym typeface="Wingdings" panose="05000000000000000000" pitchFamily="2" charset="2"/>
              </a:rPr>
              <a:t>- </a:t>
            </a:r>
            <a:r>
              <a:rPr lang="vi-VN" sz="2800" b="1" dirty="0">
                <a:latin typeface="Calibri" panose="020F0502020204030204" pitchFamily="34" charset="0"/>
                <a:cs typeface="Calibri" panose="020F0502020204030204" pitchFamily="34" charset="0"/>
                <a:sym typeface="Wingdings" panose="05000000000000000000" pitchFamily="2" charset="2"/>
              </a:rPr>
              <a:t>Bón phân đúng thời điểm </a:t>
            </a:r>
            <a:r>
              <a:rPr lang="vi-VN" sz="2800" dirty="0">
                <a:latin typeface="Calibri" panose="020F0502020204030204" pitchFamily="34" charset="0"/>
                <a:cs typeface="Calibri" panose="020F0502020204030204" pitchFamily="34" charset="0"/>
                <a:sym typeface="Wingdings" panose="05000000000000000000" pitchFamily="2" charset="2"/>
              </a:rPr>
              <a:t>là bón phân </a:t>
            </a:r>
            <a:r>
              <a:rPr lang="vi-VN" sz="2800" dirty="0">
                <a:solidFill>
                  <a:srgbClr val="FF0000"/>
                </a:solidFill>
                <a:latin typeface="Calibri" panose="020F0502020204030204" pitchFamily="34" charset="0"/>
                <a:cs typeface="Calibri" panose="020F0502020204030204" pitchFamily="34" charset="0"/>
                <a:sym typeface="Wingdings" panose="05000000000000000000" pitchFamily="2" charset="2"/>
              </a:rPr>
              <a:t>đáp ứng đúng nhu cầu dinh dưỡng khoáng của cây trồng</a:t>
            </a:r>
            <a:r>
              <a:rPr lang="vi-VN" sz="2800" dirty="0">
                <a:latin typeface="Calibri" panose="020F0502020204030204" pitchFamily="34" charset="0"/>
                <a:cs typeface="Calibri" panose="020F0502020204030204" pitchFamily="34" charset="0"/>
                <a:sym typeface="Wingdings" panose="05000000000000000000" pitchFamily="2" charset="2"/>
              </a:rPr>
              <a:t> trong </a:t>
            </a:r>
            <a:r>
              <a:rPr lang="vi-VN" sz="2800" u="sng" dirty="0">
                <a:latin typeface="Calibri" panose="020F0502020204030204" pitchFamily="34" charset="0"/>
                <a:cs typeface="Calibri" panose="020F0502020204030204" pitchFamily="34" charset="0"/>
                <a:sym typeface="Wingdings" panose="05000000000000000000" pitchFamily="2" charset="2"/>
              </a:rPr>
              <a:t>từng giai đoạn sinh trưởng, phát triển và thời vụ</a:t>
            </a:r>
            <a:r>
              <a:rPr lang="vi-VN" sz="2800" dirty="0">
                <a:latin typeface="Calibri" panose="020F0502020204030204" pitchFamily="34" charset="0"/>
                <a:cs typeface="Calibri" panose="020F0502020204030204" pitchFamily="34" charset="0"/>
                <a:sym typeface="Wingdings" panose="05000000000000000000" pitchFamily="2" charset="2"/>
              </a:rPr>
              <a:t>.</a:t>
            </a:r>
          </a:p>
          <a:p>
            <a:r>
              <a:rPr lang="vi-VN" sz="2800" dirty="0">
                <a:latin typeface="Calibri" panose="020F0502020204030204" pitchFamily="34" charset="0"/>
                <a:cs typeface="Calibri" panose="020F0502020204030204" pitchFamily="34" charset="0"/>
                <a:sym typeface="Wingdings" panose="05000000000000000000" pitchFamily="2" charset="2"/>
              </a:rPr>
              <a:t>-</a:t>
            </a:r>
            <a:r>
              <a:rPr lang="vi-VN" sz="2800" dirty="0">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Cần chú ý </a:t>
            </a:r>
            <a:r>
              <a:rPr lang="vi-VN" sz="2800" dirty="0">
                <a:latin typeface="Calibri" panose="020F0502020204030204" pitchFamily="34" charset="0"/>
                <a:cs typeface="Calibri" panose="020F0502020204030204" pitchFamily="34" charset="0"/>
              </a:rPr>
              <a:t>bón phân đúng </a:t>
            </a:r>
            <a:r>
              <a:rPr lang="vi-VN" sz="2800" dirty="0">
                <a:solidFill>
                  <a:srgbClr val="7030A0"/>
                </a:solidFill>
                <a:latin typeface="Calibri" panose="020F0502020204030204" pitchFamily="34" charset="0"/>
                <a:cs typeface="Calibri" panose="020F0502020204030204" pitchFamily="34" charset="0"/>
              </a:rPr>
              <a:t>thời điểm </a:t>
            </a:r>
            <a:r>
              <a:rPr lang="vi-VN" sz="2800" dirty="0">
                <a:solidFill>
                  <a:srgbClr val="002060"/>
                </a:solidFill>
                <a:latin typeface="Calibri" panose="020F0502020204030204" pitchFamily="34" charset="0"/>
                <a:cs typeface="Calibri" panose="020F0502020204030204" pitchFamily="34" charset="0"/>
              </a:rPr>
              <a:t>trong ngày, điều kiện khí hậu và thời tiết.</a:t>
            </a:r>
          </a:p>
          <a:p>
            <a:r>
              <a:rPr lang="vi-VN" sz="2800" dirty="0">
                <a:latin typeface="Calibri" panose="020F0502020204030204" pitchFamily="34" charset="0"/>
                <a:cs typeface="Calibri" panose="020F0502020204030204" pitchFamily="34" charset="0"/>
              </a:rPr>
              <a:t>+ </a:t>
            </a:r>
            <a:r>
              <a:rPr lang="vi-VN" sz="2800" b="1" dirty="0">
                <a:latin typeface="Calibri" panose="020F0502020204030204" pitchFamily="34" charset="0"/>
                <a:cs typeface="Calibri" panose="020F0502020204030204" pitchFamily="34" charset="0"/>
              </a:rPr>
              <a:t>Mùa mưa </a:t>
            </a:r>
            <a:r>
              <a:rPr lang="vi-VN" sz="2800" u="sng" dirty="0">
                <a:latin typeface="Calibri" panose="020F0502020204030204" pitchFamily="34" charset="0"/>
                <a:cs typeface="Calibri" panose="020F0502020204030204" pitchFamily="34" charset="0"/>
              </a:rPr>
              <a:t>hạn chế</a:t>
            </a:r>
            <a:r>
              <a:rPr lang="vi-VN" sz="2800" dirty="0">
                <a:latin typeface="Calibri" panose="020F0502020204030204" pitchFamily="34" charset="0"/>
                <a:cs typeface="Calibri" panose="020F0502020204030204" pitchFamily="34" charset="0"/>
              </a:rPr>
              <a:t> bón các loại </a:t>
            </a:r>
            <a:r>
              <a:rPr lang="vi-VN" sz="2800" dirty="0">
                <a:solidFill>
                  <a:srgbClr val="FF0000"/>
                </a:solidFill>
                <a:latin typeface="Calibri" panose="020F0502020204030204" pitchFamily="34" charset="0"/>
                <a:cs typeface="Calibri" panose="020F0502020204030204" pitchFamily="34" charset="0"/>
              </a:rPr>
              <a:t>phân dễ tan</a:t>
            </a:r>
            <a:r>
              <a:rPr lang="vi-VN" sz="2800" dirty="0">
                <a:latin typeface="Calibri" panose="020F0502020204030204" pitchFamily="34" charset="0"/>
                <a:cs typeface="Calibri" panose="020F0502020204030204" pitchFamily="34" charset="0"/>
              </a:rPr>
              <a:t>.</a:t>
            </a:r>
          </a:p>
          <a:p>
            <a:r>
              <a:rPr lang="vi-VN" sz="2800" dirty="0">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Mùa nắng</a:t>
            </a:r>
            <a:r>
              <a:rPr lang="vi-VN" sz="2800" dirty="0">
                <a:solidFill>
                  <a:srgbClr val="002060"/>
                </a:solidFill>
                <a:latin typeface="Calibri" panose="020F0502020204030204" pitchFamily="34" charset="0"/>
                <a:cs typeface="Calibri" panose="020F0502020204030204" pitchFamily="34" charset="0"/>
              </a:rPr>
              <a:t> </a:t>
            </a:r>
            <a:r>
              <a:rPr lang="vi-VN" sz="2800" u="sng" dirty="0">
                <a:latin typeface="Calibri" panose="020F0502020204030204" pitchFamily="34" charset="0"/>
                <a:cs typeface="Calibri" panose="020F0502020204030204" pitchFamily="34" charset="0"/>
              </a:rPr>
              <a:t>không</a:t>
            </a:r>
            <a:r>
              <a:rPr lang="vi-VN" sz="2800" dirty="0">
                <a:latin typeface="Calibri" panose="020F0502020204030204" pitchFamily="34" charset="0"/>
                <a:cs typeface="Calibri" panose="020F0502020204030204" pitchFamily="34" charset="0"/>
              </a:rPr>
              <a:t> bón phân buổi trưa, </a:t>
            </a:r>
            <a:r>
              <a:rPr lang="vi-VN" sz="2800" dirty="0">
                <a:solidFill>
                  <a:srgbClr val="0070C0"/>
                </a:solidFill>
                <a:latin typeface="Calibri" panose="020F0502020204030204" pitchFamily="34" charset="0"/>
                <a:cs typeface="Calibri" panose="020F0502020204030204" pitchFamily="34" charset="0"/>
              </a:rPr>
              <a:t>nên bón phân vào sáng sớm hoặc chiều tối.</a:t>
            </a:r>
          </a:p>
        </p:txBody>
      </p:sp>
      <p:sp>
        <p:nvSpPr>
          <p:cNvPr id="3" name="Rectangle 2"/>
          <p:cNvSpPr/>
          <p:nvPr/>
        </p:nvSpPr>
        <p:spPr>
          <a:xfrm>
            <a:off x="314899" y="317896"/>
            <a:ext cx="2900153" cy="523220"/>
          </a:xfrm>
          <a:prstGeom prst="rect">
            <a:avLst/>
          </a:prstGeom>
        </p:spPr>
        <p:txBody>
          <a:bodyPr wrap="none">
            <a:spAutoFit/>
          </a:bodyPr>
          <a:lstStyle/>
          <a:p>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b.</a:t>
            </a:r>
            <a:r>
              <a:rPr lang="vi-VN"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Đ</a:t>
            </a:r>
            <a:r>
              <a:rPr lang="vi-VN"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úng thời điểm</a:t>
            </a:r>
            <a:endPar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824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9">
            <a:extLst>
              <a:ext uri="{FF2B5EF4-FFF2-40B4-BE49-F238E27FC236}">
                <a16:creationId xmlns:a16="http://schemas.microsoft.com/office/drawing/2014/main" id="{8E7EFF87-4A0B-4B73-2CD8-080C98C2541D}"/>
              </a:ext>
            </a:extLst>
          </p:cNvPr>
          <p:cNvPicPr>
            <a:picLocks noChangeAspect="1"/>
          </p:cNvPicPr>
          <p:nvPr/>
        </p:nvPicPr>
        <p:blipFill>
          <a:blip r:embed="rId3"/>
          <a:stretch>
            <a:fillRect/>
          </a:stretch>
        </p:blipFill>
        <p:spPr>
          <a:xfrm rot="21600000">
            <a:off x="0" y="3685032"/>
            <a:ext cx="4736591" cy="1458468"/>
          </a:xfrm>
          <a:prstGeom prst="rect">
            <a:avLst/>
          </a:prstGeom>
        </p:spPr>
      </p:pic>
      <p:pic>
        <p:nvPicPr>
          <p:cNvPr id="10" name="picture 76">
            <a:extLst>
              <a:ext uri="{FF2B5EF4-FFF2-40B4-BE49-F238E27FC236}">
                <a16:creationId xmlns:a16="http://schemas.microsoft.com/office/drawing/2014/main" id="{79CD843F-218C-7DBA-B606-C93ED1FAA0A6}"/>
              </a:ext>
            </a:extLst>
          </p:cNvPr>
          <p:cNvPicPr>
            <a:picLocks noChangeAspect="1"/>
          </p:cNvPicPr>
          <p:nvPr/>
        </p:nvPicPr>
        <p:blipFill>
          <a:blip r:embed="rId4"/>
          <a:stretch>
            <a:fillRect/>
          </a:stretch>
        </p:blipFill>
        <p:spPr>
          <a:xfrm rot="21600000">
            <a:off x="170687" y="1298447"/>
            <a:ext cx="2319527" cy="780287"/>
          </a:xfrm>
          <a:prstGeom prst="rect">
            <a:avLst/>
          </a:prstGeom>
        </p:spPr>
      </p:pic>
      <p:pic>
        <p:nvPicPr>
          <p:cNvPr id="11" name="picture 77">
            <a:extLst>
              <a:ext uri="{FF2B5EF4-FFF2-40B4-BE49-F238E27FC236}">
                <a16:creationId xmlns:a16="http://schemas.microsoft.com/office/drawing/2014/main" id="{1F3F77A5-B012-DC2B-EC5C-D15C48FF8C14}"/>
              </a:ext>
            </a:extLst>
          </p:cNvPr>
          <p:cNvPicPr>
            <a:picLocks noChangeAspect="1"/>
          </p:cNvPicPr>
          <p:nvPr/>
        </p:nvPicPr>
        <p:blipFill>
          <a:blip r:embed="rId5"/>
          <a:stretch>
            <a:fillRect/>
          </a:stretch>
        </p:blipFill>
        <p:spPr>
          <a:xfrm rot="21600000">
            <a:off x="3957498" y="138194"/>
            <a:ext cx="1229002" cy="481583"/>
          </a:xfrm>
          <a:prstGeom prst="rect">
            <a:avLst/>
          </a:prstGeom>
        </p:spPr>
      </p:pic>
      <p:sp>
        <p:nvSpPr>
          <p:cNvPr id="2" name="Rectangle 1"/>
          <p:cNvSpPr/>
          <p:nvPr/>
        </p:nvSpPr>
        <p:spPr>
          <a:xfrm>
            <a:off x="295580" y="317896"/>
            <a:ext cx="3174139" cy="523220"/>
          </a:xfrm>
          <a:prstGeom prst="rect">
            <a:avLst/>
          </a:prstGeom>
        </p:spPr>
        <p:txBody>
          <a:bodyPr wrap="none">
            <a:spAutoFit/>
          </a:bodyPr>
          <a:lstStyle/>
          <a:p>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c.</a:t>
            </a:r>
            <a:r>
              <a:rPr lang="vi-VN"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Bón</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đúng</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thuật</a:t>
            </a:r>
            <a:endPar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A71F5FA0-FC76-9EF5-A768-A2A605D4B682}"/>
              </a:ext>
            </a:extLst>
          </p:cNvPr>
          <p:cNvSpPr/>
          <p:nvPr/>
        </p:nvSpPr>
        <p:spPr>
          <a:xfrm>
            <a:off x="295579" y="690994"/>
            <a:ext cx="8474933" cy="1384995"/>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a:p>
            <a:r>
              <a:rPr lang="en-US" sz="2800" dirty="0">
                <a:latin typeface="Calibri" panose="020F0502020204030204" pitchFamily="34" charset="0"/>
                <a:cs typeface="Calibri" panose="020F0502020204030204" pitchFamily="34" charset="0"/>
              </a:rPr>
              <a:t>- Khi </a:t>
            </a:r>
            <a:r>
              <a:rPr lang="en-US" sz="2800" dirty="0" err="1">
                <a:latin typeface="Calibri" panose="020F0502020204030204" pitchFamily="34" charset="0"/>
                <a:cs typeface="Calibri" panose="020F0502020204030204" pitchFamily="34" charset="0"/>
              </a:rPr>
              <a:t>phối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khoáng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nguyên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trộn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trồng</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8BC718B-E384-2E74-B3FE-78BDEF3C6219}"/>
              </a:ext>
            </a:extLst>
          </p:cNvPr>
          <p:cNvPicPr>
            <a:picLocks noChangeAspect="1"/>
          </p:cNvPicPr>
          <p:nvPr/>
        </p:nvPicPr>
        <p:blipFill>
          <a:blip r:embed="rId6"/>
          <a:stretch>
            <a:fillRect/>
          </a:stretch>
        </p:blipFill>
        <p:spPr>
          <a:xfrm>
            <a:off x="1278565" y="2075989"/>
            <a:ext cx="6305486" cy="2942560"/>
          </a:xfrm>
          <a:prstGeom prst="rect">
            <a:avLst/>
          </a:prstGeom>
        </p:spPr>
      </p:pic>
    </p:spTree>
    <p:extLst>
      <p:ext uri="{BB962C8B-B14F-4D97-AF65-F5344CB8AC3E}">
        <p14:creationId xmlns:p14="http://schemas.microsoft.com/office/powerpoint/2010/main" val="418865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9">
            <a:extLst>
              <a:ext uri="{FF2B5EF4-FFF2-40B4-BE49-F238E27FC236}">
                <a16:creationId xmlns:a16="http://schemas.microsoft.com/office/drawing/2014/main" id="{CF060FCD-0EDB-7C82-9F7C-3DA478305297}"/>
              </a:ext>
            </a:extLst>
          </p:cNvPr>
          <p:cNvPicPr>
            <a:picLocks noChangeAspect="1"/>
          </p:cNvPicPr>
          <p:nvPr/>
        </p:nvPicPr>
        <p:blipFill>
          <a:blip r:embed="rId3"/>
          <a:stretch>
            <a:fillRect/>
          </a:stretch>
        </p:blipFill>
        <p:spPr>
          <a:xfrm rot="21600000">
            <a:off x="0" y="3685032"/>
            <a:ext cx="4736591" cy="1458468"/>
          </a:xfrm>
          <a:prstGeom prst="rect">
            <a:avLst/>
          </a:prstGeom>
        </p:spPr>
      </p:pic>
      <p:pic>
        <p:nvPicPr>
          <p:cNvPr id="10" name="picture 76">
            <a:extLst>
              <a:ext uri="{FF2B5EF4-FFF2-40B4-BE49-F238E27FC236}">
                <a16:creationId xmlns:a16="http://schemas.microsoft.com/office/drawing/2014/main" id="{8B85AECA-44EB-2BC7-1EF6-49E46E18379E}"/>
              </a:ext>
            </a:extLst>
          </p:cNvPr>
          <p:cNvPicPr>
            <a:picLocks noChangeAspect="1"/>
          </p:cNvPicPr>
          <p:nvPr/>
        </p:nvPicPr>
        <p:blipFill>
          <a:blip r:embed="rId4"/>
          <a:stretch>
            <a:fillRect/>
          </a:stretch>
        </p:blipFill>
        <p:spPr>
          <a:xfrm rot="21600000">
            <a:off x="170687" y="1298447"/>
            <a:ext cx="2319527" cy="780287"/>
          </a:xfrm>
          <a:prstGeom prst="rect">
            <a:avLst/>
          </a:prstGeom>
        </p:spPr>
      </p:pic>
      <p:pic>
        <p:nvPicPr>
          <p:cNvPr id="11" name="picture 77">
            <a:extLst>
              <a:ext uri="{FF2B5EF4-FFF2-40B4-BE49-F238E27FC236}">
                <a16:creationId xmlns:a16="http://schemas.microsoft.com/office/drawing/2014/main" id="{7146928D-E34A-40A2-8AE3-18721659144C}"/>
              </a:ext>
            </a:extLst>
          </p:cNvPr>
          <p:cNvPicPr>
            <a:picLocks noChangeAspect="1"/>
          </p:cNvPicPr>
          <p:nvPr/>
        </p:nvPicPr>
        <p:blipFill>
          <a:blip r:embed="rId5"/>
          <a:stretch>
            <a:fillRect/>
          </a:stretch>
        </p:blipFill>
        <p:spPr>
          <a:xfrm rot="21600000">
            <a:off x="3957498" y="138194"/>
            <a:ext cx="1229002" cy="481583"/>
          </a:xfrm>
          <a:prstGeom prst="rect">
            <a:avLst/>
          </a:prstGeom>
        </p:spPr>
      </p:pic>
      <p:sp>
        <p:nvSpPr>
          <p:cNvPr id="3" name="Rectangle 2"/>
          <p:cNvSpPr/>
          <p:nvPr/>
        </p:nvSpPr>
        <p:spPr>
          <a:xfrm>
            <a:off x="305239" y="317896"/>
            <a:ext cx="2962671" cy="523220"/>
          </a:xfrm>
          <a:prstGeom prst="rect">
            <a:avLst/>
          </a:prstGeom>
        </p:spPr>
        <p:txBody>
          <a:bodyPr wrap="none">
            <a:spAutoFit/>
          </a:bodyPr>
          <a:lstStyle/>
          <a:p>
            <a:r>
              <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d.</a:t>
            </a:r>
            <a:r>
              <a:rPr lang="vi-VN"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anose="05000000000000000000" pitchFamily="2" charset="2"/>
              </a:rPr>
              <a:t> Đ</a:t>
            </a:r>
            <a:r>
              <a:rPr lang="vi-VN"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úng liều lượng</a:t>
            </a:r>
            <a:endParaRPr lang="en-US" sz="2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3"/>
          <p:cNvSpPr/>
          <p:nvPr/>
        </p:nvSpPr>
        <p:spPr>
          <a:xfrm>
            <a:off x="379894" y="976901"/>
            <a:ext cx="3075466" cy="3539430"/>
          </a:xfrm>
          <a:prstGeom prst="rect">
            <a:avLst/>
          </a:prstGeom>
          <a:solidFill>
            <a:srgbClr val="CCCCFF"/>
          </a:solidFill>
        </p:spPr>
        <p:txBody>
          <a:bodyPr wrap="square">
            <a:spAutoFit/>
          </a:bodyPr>
          <a:lstStyle/>
          <a:p>
            <a:pPr algn="ctr"/>
            <a:r>
              <a:rPr lang="vi-VN" sz="2800" dirty="0">
                <a:latin typeface="Calibri" panose="020F0502020204030204" pitchFamily="34" charset="0"/>
                <a:cs typeface="Calibri" panose="020F0502020204030204" pitchFamily="34" charset="0"/>
              </a:rPr>
              <a:t> Quan sát hình 1.3, cho biết khi tăng hàm lượng phân bón có làm tăng sinh trưởng và năng suất cây lạc không? Bón phân đúng liều lượng là gì?</a:t>
            </a:r>
          </a:p>
        </p:txBody>
      </p:sp>
      <p:pic>
        <p:nvPicPr>
          <p:cNvPr id="5" name="Picture 4"/>
          <p:cNvPicPr>
            <a:picLocks noChangeAspect="1"/>
          </p:cNvPicPr>
          <p:nvPr/>
        </p:nvPicPr>
        <p:blipFill>
          <a:blip r:embed="rId6"/>
          <a:stretch>
            <a:fillRect/>
          </a:stretch>
        </p:blipFill>
        <p:spPr>
          <a:xfrm>
            <a:off x="8684" y="782555"/>
            <a:ext cx="749783" cy="533179"/>
          </a:xfrm>
          <a:prstGeom prst="rect">
            <a:avLst/>
          </a:prstGeom>
        </p:spPr>
      </p:pic>
      <p:sp>
        <p:nvSpPr>
          <p:cNvPr id="7" name="TextBox 6"/>
          <p:cNvSpPr txBox="1"/>
          <p:nvPr/>
        </p:nvSpPr>
        <p:spPr>
          <a:xfrm>
            <a:off x="3380705" y="4134120"/>
            <a:ext cx="5563673" cy="553998"/>
          </a:xfrm>
          <a:prstGeom prst="rect">
            <a:avLst/>
          </a:prstGeom>
          <a:noFill/>
          <a:ln>
            <a:noFill/>
          </a:ln>
        </p:spPr>
        <p:txBody>
          <a:bodyPr wrap="square" rtlCol="0">
            <a:spAutoFit/>
          </a:bodyPr>
          <a:lstStyle/>
          <a:p>
            <a:pPr algn="ctr"/>
            <a:r>
              <a:rPr lang="vi-VN" sz="1500" b="1">
                <a:latin typeface="Times New Roman" panose="02020603050405020304" pitchFamily="18" charset="0"/>
                <a:ea typeface="黑体" panose="02010609060101010101" pitchFamily="49" charset="-122"/>
                <a:cs typeface="Times New Roman" panose="02020603050405020304" pitchFamily="18" charset="0"/>
                <a:sym typeface="+mn-ea"/>
              </a:rPr>
              <a:t>Hình 1.3. </a:t>
            </a:r>
            <a:r>
              <a:rPr lang="vi-VN" sz="1500">
                <a:latin typeface="Times New Roman" panose="02020603050405020304" pitchFamily="18" charset="0"/>
                <a:ea typeface="黑体" panose="02010609060101010101" pitchFamily="49" charset="-122"/>
                <a:cs typeface="Times New Roman" panose="02020603050405020304" pitchFamily="18" charset="0"/>
                <a:sym typeface="+mn-ea"/>
              </a:rPr>
              <a:t>Ảnh hưởng của hàm lượng phân bón khác nhau đến sinh khối và năng suất cây lạc</a:t>
            </a:r>
            <a:endParaRPr lang="en-US" sz="1500">
              <a:latin typeface="Times New Roman" panose="02020603050405020304" pitchFamily="18" charset="0"/>
              <a:ea typeface="黑体" panose="02010609060101010101" pitchFamily="49" charset="-122"/>
              <a:cs typeface="Times New Roman" panose="02020603050405020304" pitchFamily="18" charset="0"/>
              <a:sym typeface="+mn-ea"/>
            </a:endParaRPr>
          </a:p>
        </p:txBody>
      </p:sp>
      <p:grpSp>
        <p:nvGrpSpPr>
          <p:cNvPr id="9" name="Group 8"/>
          <p:cNvGrpSpPr/>
          <p:nvPr/>
        </p:nvGrpSpPr>
        <p:grpSpPr>
          <a:xfrm>
            <a:off x="3427013" y="827089"/>
            <a:ext cx="5337093" cy="3339510"/>
            <a:chOff x="4537214" y="1102784"/>
            <a:chExt cx="7148260" cy="4409375"/>
          </a:xfrm>
        </p:grpSpPr>
        <p:pic>
          <p:nvPicPr>
            <p:cNvPr id="6" name="Picture 5"/>
            <p:cNvPicPr>
              <a:picLocks noChangeAspect="1"/>
            </p:cNvPicPr>
            <p:nvPr/>
          </p:nvPicPr>
          <p:blipFill>
            <a:blip r:embed="rId7"/>
            <a:stretch>
              <a:fillRect/>
            </a:stretch>
          </p:blipFill>
          <p:spPr>
            <a:xfrm>
              <a:off x="4537214" y="1115663"/>
              <a:ext cx="7148260" cy="4396496"/>
            </a:xfrm>
            <a:prstGeom prst="rect">
              <a:avLst/>
            </a:prstGeom>
          </p:spPr>
        </p:pic>
        <p:pic>
          <p:nvPicPr>
            <p:cNvPr id="8" name="Picture 7"/>
            <p:cNvPicPr>
              <a:picLocks noChangeAspect="1"/>
            </p:cNvPicPr>
            <p:nvPr/>
          </p:nvPicPr>
          <p:blipFill>
            <a:blip r:embed="rId8"/>
            <a:stretch>
              <a:fillRect/>
            </a:stretch>
          </p:blipFill>
          <p:spPr>
            <a:xfrm>
              <a:off x="4640675" y="1102784"/>
              <a:ext cx="3470669" cy="3373361"/>
            </a:xfrm>
            <a:prstGeom prst="rect">
              <a:avLst/>
            </a:prstGeom>
          </p:spPr>
        </p:pic>
      </p:grpSp>
    </p:spTree>
    <p:extLst>
      <p:ext uri="{BB962C8B-B14F-4D97-AF65-F5344CB8AC3E}">
        <p14:creationId xmlns:p14="http://schemas.microsoft.com/office/powerpoint/2010/main" val="3167168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9">
            <a:extLst>
              <a:ext uri="{FF2B5EF4-FFF2-40B4-BE49-F238E27FC236}">
                <a16:creationId xmlns:a16="http://schemas.microsoft.com/office/drawing/2014/main" id="{ED63E8F1-3818-797E-4358-423B87E388D4}"/>
              </a:ext>
            </a:extLst>
          </p:cNvPr>
          <p:cNvPicPr>
            <a:picLocks noChangeAspect="1"/>
          </p:cNvPicPr>
          <p:nvPr/>
        </p:nvPicPr>
        <p:blipFill>
          <a:blip r:embed="rId2"/>
          <a:stretch>
            <a:fillRect/>
          </a:stretch>
        </p:blipFill>
        <p:spPr>
          <a:xfrm rot="21600000">
            <a:off x="0" y="3685032"/>
            <a:ext cx="4736591" cy="1458468"/>
          </a:xfrm>
          <a:prstGeom prst="rect">
            <a:avLst/>
          </a:prstGeom>
        </p:spPr>
      </p:pic>
      <p:pic>
        <p:nvPicPr>
          <p:cNvPr id="7" name="picture 76">
            <a:extLst>
              <a:ext uri="{FF2B5EF4-FFF2-40B4-BE49-F238E27FC236}">
                <a16:creationId xmlns:a16="http://schemas.microsoft.com/office/drawing/2014/main" id="{990F9D2E-CF13-A66D-B808-18A26C246096}"/>
              </a:ext>
            </a:extLst>
          </p:cNvPr>
          <p:cNvPicPr>
            <a:picLocks noChangeAspect="1"/>
          </p:cNvPicPr>
          <p:nvPr/>
        </p:nvPicPr>
        <p:blipFill>
          <a:blip r:embed="rId3"/>
          <a:stretch>
            <a:fillRect/>
          </a:stretch>
        </p:blipFill>
        <p:spPr>
          <a:xfrm rot="21600000">
            <a:off x="170687" y="1298447"/>
            <a:ext cx="2319527" cy="780287"/>
          </a:xfrm>
          <a:prstGeom prst="rect">
            <a:avLst/>
          </a:prstGeom>
        </p:spPr>
      </p:pic>
      <p:pic>
        <p:nvPicPr>
          <p:cNvPr id="8" name="picture 77">
            <a:extLst>
              <a:ext uri="{FF2B5EF4-FFF2-40B4-BE49-F238E27FC236}">
                <a16:creationId xmlns:a16="http://schemas.microsoft.com/office/drawing/2014/main" id="{EA3C6080-B13E-E4B8-CAC1-D9F0028F0607}"/>
              </a:ext>
            </a:extLst>
          </p:cNvPr>
          <p:cNvPicPr>
            <a:picLocks noChangeAspect="1"/>
          </p:cNvPicPr>
          <p:nvPr/>
        </p:nvPicPr>
        <p:blipFill>
          <a:blip r:embed="rId4"/>
          <a:stretch>
            <a:fillRect/>
          </a:stretch>
        </p:blipFill>
        <p:spPr>
          <a:xfrm rot="21600000">
            <a:off x="3957498" y="138194"/>
            <a:ext cx="1229002" cy="481583"/>
          </a:xfrm>
          <a:prstGeom prst="rect">
            <a:avLst/>
          </a:prstGeom>
        </p:spPr>
      </p:pic>
      <p:pic>
        <p:nvPicPr>
          <p:cNvPr id="3" name="Picture 2"/>
          <p:cNvPicPr>
            <a:picLocks noChangeAspect="1"/>
          </p:cNvPicPr>
          <p:nvPr/>
        </p:nvPicPr>
        <p:blipFill>
          <a:blip r:embed="rId5"/>
          <a:stretch>
            <a:fillRect/>
          </a:stretch>
        </p:blipFill>
        <p:spPr>
          <a:xfrm>
            <a:off x="2892887" y="1843857"/>
            <a:ext cx="5970930" cy="3257889"/>
          </a:xfrm>
          <a:prstGeom prst="rect">
            <a:avLst/>
          </a:prstGeom>
        </p:spPr>
      </p:pic>
      <p:sp>
        <p:nvSpPr>
          <p:cNvPr id="4" name="Rectangle 3"/>
          <p:cNvSpPr/>
          <p:nvPr/>
        </p:nvSpPr>
        <p:spPr>
          <a:xfrm>
            <a:off x="2347174" y="1457491"/>
            <a:ext cx="1970468" cy="386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DABB20F3-07CC-CC45-77E7-FFC89D5FB20B}"/>
              </a:ext>
            </a:extLst>
          </p:cNvPr>
          <p:cNvSpPr/>
          <p:nvPr/>
        </p:nvSpPr>
        <p:spPr>
          <a:xfrm>
            <a:off x="3211032" y="2009553"/>
            <a:ext cx="1605516" cy="386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80183" y="324981"/>
            <a:ext cx="8558578" cy="2677656"/>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sym typeface="Wingdings" panose="05000000000000000000" pitchFamily="2" charset="2"/>
              </a:rPr>
              <a:t>- </a:t>
            </a:r>
            <a:r>
              <a:rPr lang="vi-VN" sz="2800" b="1" dirty="0">
                <a:latin typeface="Calibri" panose="020F0502020204030204" pitchFamily="34" charset="0"/>
                <a:cs typeface="Calibri" panose="020F0502020204030204" pitchFamily="34" charset="0"/>
                <a:sym typeface="Wingdings" panose="05000000000000000000" pitchFamily="2" charset="2"/>
              </a:rPr>
              <a:t>Bón phân đúng liều lượng </a:t>
            </a:r>
            <a:r>
              <a:rPr lang="vi-VN" sz="2800" dirty="0">
                <a:latin typeface="Calibri" panose="020F0502020204030204" pitchFamily="34" charset="0"/>
                <a:cs typeface="Calibri" panose="020F0502020204030204" pitchFamily="34" charset="0"/>
                <a:sym typeface="Wingdings" panose="05000000000000000000" pitchFamily="2" charset="2"/>
              </a:rPr>
              <a:t>là bón phân với liều lượng dinh dưỡng khoáng </a:t>
            </a:r>
            <a:r>
              <a:rPr lang="vi-VN" sz="2800" u="sng" dirty="0">
                <a:solidFill>
                  <a:srgbClr val="7030A0"/>
                </a:solidFill>
                <a:latin typeface="Calibri" panose="020F0502020204030204" pitchFamily="34" charset="0"/>
                <a:cs typeface="Calibri" panose="020F0502020204030204" pitchFamily="34" charset="0"/>
                <a:sym typeface="Wingdings" panose="05000000000000000000" pitchFamily="2" charset="2"/>
              </a:rPr>
              <a:t>căn cứ vào nhu cầu của cây, khả năng cung cấp đất và hệ số sử dụng phân bón</a:t>
            </a:r>
            <a:r>
              <a:rPr lang="vi-VN" sz="2800" dirty="0">
                <a:latin typeface="Calibri" panose="020F0502020204030204" pitchFamily="34" charset="0"/>
                <a:cs typeface="Calibri" panose="020F0502020204030204" pitchFamily="34" charset="0"/>
                <a:sym typeface="Wingdings" panose="05000000000000000000" pitchFamily="2" charset="2"/>
              </a:rPr>
              <a:t>.</a:t>
            </a:r>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sym typeface="Wingdings" panose="05000000000000000000" pitchFamily="2" charset="2"/>
              </a:rPr>
              <a:t>-</a:t>
            </a:r>
            <a:r>
              <a:rPr lang="vi-VN" sz="2800" dirty="0">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Nhu cầu </a:t>
            </a:r>
            <a:r>
              <a:rPr lang="vi-VN" sz="2800" dirty="0">
                <a:latin typeface="Calibri" panose="020F0502020204030204" pitchFamily="34" charset="0"/>
                <a:cs typeface="Calibri" panose="020F0502020204030204" pitchFamily="34" charset="0"/>
              </a:rPr>
              <a:t>đối với các chất dinh dưỡng của cây </a:t>
            </a:r>
            <a:r>
              <a:rPr lang="vi-VN" sz="2800" dirty="0">
                <a:solidFill>
                  <a:srgbClr val="FF0000"/>
                </a:solidFill>
                <a:latin typeface="Calibri" panose="020F0502020204030204" pitchFamily="34" charset="0"/>
                <a:cs typeface="Calibri" panose="020F0502020204030204" pitchFamily="34" charset="0"/>
              </a:rPr>
              <a:t>thay đổi tùy theo các giai đoạn</a:t>
            </a:r>
            <a:endParaRPr lang="en-US" sz="2800" dirty="0">
              <a:solidFill>
                <a:srgbClr val="FF0000"/>
              </a:solidFill>
              <a:latin typeface="Calibri" panose="020F0502020204030204" pitchFamily="34" charset="0"/>
              <a:cs typeface="Calibri" panose="020F0502020204030204" pitchFamily="34" charset="0"/>
            </a:endParaRPr>
          </a:p>
          <a:p>
            <a:r>
              <a:rPr lang="vi-VN" sz="2800" dirty="0">
                <a:solidFill>
                  <a:srgbClr val="FF0000"/>
                </a:solidFill>
                <a:latin typeface="Calibri" panose="020F0502020204030204" pitchFamily="34" charset="0"/>
                <a:cs typeface="Calibri" panose="020F0502020204030204" pitchFamily="34" charset="0"/>
              </a:rPr>
              <a:t>sinh trưởng và phát triển.</a:t>
            </a:r>
            <a:endParaRPr lang="en-US" sz="2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739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8"/>
          <p:cNvPicPr>
            <a:picLocks noChangeAspect="1"/>
          </p:cNvPicPr>
          <p:nvPr/>
        </p:nvPicPr>
        <p:blipFill>
          <a:blip r:embed="rId2"/>
          <a:stretch>
            <a:fillRect/>
          </a:stretch>
        </p:blipFill>
        <p:spPr>
          <a:xfrm rot="21600000">
            <a:off x="4895088" y="795528"/>
            <a:ext cx="3739895" cy="2962655"/>
          </a:xfrm>
          <a:prstGeom prst="rect">
            <a:avLst/>
          </a:prstGeom>
        </p:spPr>
      </p:pic>
      <p:pic>
        <p:nvPicPr>
          <p:cNvPr id="69" name="picture 69"/>
          <p:cNvPicPr>
            <a:picLocks noChangeAspect="1"/>
          </p:cNvPicPr>
          <p:nvPr/>
        </p:nvPicPr>
        <p:blipFill>
          <a:blip r:embed="rId3"/>
          <a:stretch>
            <a:fillRect/>
          </a:stretch>
        </p:blipFill>
        <p:spPr>
          <a:xfrm rot="21600000">
            <a:off x="0" y="3685032"/>
            <a:ext cx="4736591" cy="1458468"/>
          </a:xfrm>
          <a:prstGeom prst="rect">
            <a:avLst/>
          </a:prstGeom>
        </p:spPr>
      </p:pic>
      <p:pic>
        <p:nvPicPr>
          <p:cNvPr id="74" name="picture 74"/>
          <p:cNvPicPr>
            <a:picLocks noChangeAspect="1"/>
          </p:cNvPicPr>
          <p:nvPr/>
        </p:nvPicPr>
        <p:blipFill>
          <a:blip r:embed="rId4"/>
          <a:stretch>
            <a:fillRect/>
          </a:stretch>
        </p:blipFill>
        <p:spPr>
          <a:xfrm rot="21600000">
            <a:off x="5590032" y="4108703"/>
            <a:ext cx="3553967" cy="1034796"/>
          </a:xfrm>
          <a:prstGeom prst="rect">
            <a:avLst/>
          </a:prstGeom>
        </p:spPr>
      </p:pic>
      <p:pic>
        <p:nvPicPr>
          <p:cNvPr id="76" name="picture 76"/>
          <p:cNvPicPr>
            <a:picLocks noChangeAspect="1"/>
          </p:cNvPicPr>
          <p:nvPr/>
        </p:nvPicPr>
        <p:blipFill>
          <a:blip r:embed="rId5"/>
          <a:stretch>
            <a:fillRect/>
          </a:stretch>
        </p:blipFill>
        <p:spPr>
          <a:xfrm rot="21600000">
            <a:off x="170687" y="1298447"/>
            <a:ext cx="2319527" cy="780287"/>
          </a:xfrm>
          <a:prstGeom prst="rect">
            <a:avLst/>
          </a:prstGeom>
        </p:spPr>
      </p:pic>
      <p:pic>
        <p:nvPicPr>
          <p:cNvPr id="77" name="picture 77"/>
          <p:cNvPicPr>
            <a:picLocks noChangeAspect="1"/>
          </p:cNvPicPr>
          <p:nvPr/>
        </p:nvPicPr>
        <p:blipFill>
          <a:blip r:embed="rId6"/>
          <a:stretch>
            <a:fillRect/>
          </a:stretch>
        </p:blipFill>
        <p:spPr>
          <a:xfrm rot="21600000">
            <a:off x="3957498" y="138194"/>
            <a:ext cx="1229002" cy="481583"/>
          </a:xfrm>
          <a:prstGeom prst="rect">
            <a:avLst/>
          </a:prstGeom>
        </p:spPr>
      </p:pic>
      <p:sp>
        <p:nvSpPr>
          <p:cNvPr id="2" name="Hộp Văn bản 26">
            <a:extLst>
              <a:ext uri="{FF2B5EF4-FFF2-40B4-BE49-F238E27FC236}">
                <a16:creationId xmlns:a16="http://schemas.microsoft.com/office/drawing/2014/main" id="{9C53B12D-854E-8439-AA09-21BF1055E3D9}"/>
              </a:ext>
            </a:extLst>
          </p:cNvPr>
          <p:cNvSpPr txBox="1"/>
          <p:nvPr/>
        </p:nvSpPr>
        <p:spPr>
          <a:xfrm>
            <a:off x="259374" y="233688"/>
            <a:ext cx="8375609" cy="523220"/>
          </a:xfrm>
          <a:prstGeom prst="rect">
            <a:avLst/>
          </a:prstGeom>
          <a:noFill/>
        </p:spPr>
        <p:txBody>
          <a:bodyPr wrap="square">
            <a:spAutoFit/>
          </a:bodyPr>
          <a:lstStyle>
            <a:defPPr>
              <a:defRPr lang="vi-VN"/>
            </a:defPPr>
            <a:lvl1pPr lvl="0">
              <a:defRPr sz="3200">
                <a:ln w="0">
                  <a:solidFill>
                    <a:srgbClr val="C00000"/>
                  </a:solidFill>
                </a:ln>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cs typeface="Calibri" panose="020F0502020204030204" pitchFamily="34" charset="0"/>
              </a:defRPr>
            </a:lvl1pPr>
          </a:lstStyle>
          <a:p>
            <a:r>
              <a:rPr lang="en-US" sz="2800" dirty="0"/>
              <a:t>II. D</a:t>
            </a:r>
            <a:r>
              <a:rPr lang="vi-VN" sz="2800" dirty="0"/>
              <a:t>inh dưỡng khoáng trong sản xuất nông nghiệp sạch </a:t>
            </a:r>
          </a:p>
        </p:txBody>
      </p:sp>
      <p:sp>
        <p:nvSpPr>
          <p:cNvPr id="9" name="TextBox 8">
            <a:extLst>
              <a:ext uri="{FF2B5EF4-FFF2-40B4-BE49-F238E27FC236}">
                <a16:creationId xmlns:a16="http://schemas.microsoft.com/office/drawing/2014/main" id="{F27D240A-7E1F-6FD2-9105-78519FFF4380}"/>
              </a:ext>
            </a:extLst>
          </p:cNvPr>
          <p:cNvSpPr txBox="1"/>
          <p:nvPr/>
        </p:nvSpPr>
        <p:spPr>
          <a:xfrm>
            <a:off x="308767" y="1640537"/>
            <a:ext cx="8526463" cy="31495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6985" algn="just">
              <a:spcAft>
                <a:spcPts val="200"/>
              </a:spcAft>
              <a:tabLst>
                <a:tab pos="242570" algn="l"/>
              </a:tabLst>
              <a:defRPr/>
            </a:pP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6.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Để</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bón</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đúng</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liều</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lượng</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cho</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cây</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cần</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phải</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thực</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hiện</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như</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thế</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7030A0"/>
                </a:solidFill>
                <a:latin typeface="Calibri" panose="020F0502020204030204" pitchFamily="34" charset="0"/>
                <a:ea typeface="Calibri" panose="020F0502020204030204" pitchFamily="34" charset="0"/>
                <a:cs typeface="Calibri" panose="020F0502020204030204" pitchFamily="34" charset="0"/>
              </a:rPr>
              <a:t>nào</a:t>
            </a:r>
            <a:r>
              <a:rPr lang="fr-FR" sz="2400" dirty="0">
                <a:solidFill>
                  <a:srgbClr val="7030A0"/>
                </a:solidFill>
                <a:latin typeface="Calibri" panose="020F0502020204030204" pitchFamily="34" charset="0"/>
                <a:ea typeface="Calibri" panose="020F0502020204030204" pitchFamily="34" charset="0"/>
                <a:cs typeface="Calibri" panose="020F0502020204030204" pitchFamily="34" charset="0"/>
              </a:rPr>
              <a:t>?</a:t>
            </a:r>
          </a:p>
          <a:p>
            <a:pPr marL="6985" algn="just">
              <a:spcAft>
                <a:spcPts val="200"/>
              </a:spcAft>
              <a:tabLst>
                <a:tab pos="242570" algn="l"/>
              </a:tabLst>
              <a:defRPr/>
            </a:pPr>
            <a:r>
              <a:rPr lang="en-US" sz="2400" dirty="0">
                <a:latin typeface="Calibri" panose="020F0502020204030204" pitchFamily="34" charset="0"/>
                <a:ea typeface="Calibri" panose="020F0502020204030204" pitchFamily="34" charset="0"/>
                <a:cs typeface="Calibri" panose="020F0502020204030204" pitchFamily="34" charset="0"/>
              </a:rPr>
              <a:t>7. </a:t>
            </a:r>
            <a:r>
              <a:rPr lang="vi-VN" sz="2400" dirty="0">
                <a:latin typeface="Calibri" panose="020F0502020204030204" pitchFamily="34" charset="0"/>
                <a:ea typeface="Calibri" panose="020F0502020204030204" pitchFamily="34" charset="0"/>
                <a:cs typeface="Calibri" panose="020F0502020204030204" pitchFamily="34" charset="0"/>
              </a:rPr>
              <a:t>Hãy nêu các lợi ích trong sản xuất nông nghiệp khi khép kín được chu trình sử dụng các chất dinh dưỡng cho cây trồng</a:t>
            </a:r>
            <a:r>
              <a:rPr lang="en-US" sz="2400" dirty="0">
                <a:latin typeface="Calibri" panose="020F0502020204030204" pitchFamily="34" charset="0"/>
                <a:ea typeface="Calibri" panose="020F0502020204030204" pitchFamily="34" charset="0"/>
                <a:cs typeface="Calibri" panose="020F0502020204030204" pitchFamily="34" charset="0"/>
              </a:rPr>
              <a:t>?</a:t>
            </a:r>
          </a:p>
          <a:p>
            <a:pPr marL="6985" algn="just">
              <a:spcAft>
                <a:spcPts val="200"/>
              </a:spcAft>
              <a:tabLst>
                <a:tab pos="242570" algn="l"/>
              </a:tabLst>
              <a:defRPr/>
            </a:pP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8.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Hãy</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giải</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thích</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nào</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phân</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ấy</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biện</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pháp</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dạng</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phân</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bón</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phù</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hợp</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endParaRPr lang="fr-FR" sz="24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6985" algn="just">
              <a:spcAft>
                <a:spcPts val="200"/>
              </a:spcAft>
              <a:tabLst>
                <a:tab pos="242570" algn="l"/>
              </a:tabLst>
              <a:defRPr/>
            </a:pPr>
            <a:r>
              <a:rPr lang="en-US" sz="2400" dirty="0">
                <a:latin typeface="Calibri" panose="020F0502020204030204" pitchFamily="34" charset="0"/>
                <a:ea typeface="Calibri" panose="020F0502020204030204" pitchFamily="34" charset="0"/>
                <a:cs typeface="Calibri" panose="020F0502020204030204" pitchFamily="34" charset="0"/>
              </a:rPr>
              <a:t>9. </a:t>
            </a:r>
            <a:r>
              <a:rPr lang="vi-VN" sz="2400" dirty="0">
                <a:latin typeface="Calibri" panose="020F0502020204030204" pitchFamily="34" charset="0"/>
                <a:ea typeface="Calibri" panose="020F0502020204030204" pitchFamily="34" charset="0"/>
                <a:cs typeface="Calibri" panose="020F0502020204030204" pitchFamily="34" charset="0"/>
              </a:rPr>
              <a:t>Khi bón vào đất và phun lên lá, ta phải lựa chọn phân bón như thế nào để đem lại hiệu quả tốt?</a:t>
            </a:r>
          </a:p>
          <a:p>
            <a:pPr marL="6985" algn="just">
              <a:spcAft>
                <a:spcPts val="200"/>
              </a:spcAft>
              <a:tabLst>
                <a:tab pos="242570" algn="l"/>
              </a:tabLst>
              <a:defRPr/>
            </a:pPr>
            <a:r>
              <a:rPr lang="en-US"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10</a:t>
            </a:r>
            <a:r>
              <a:rPr lang="vi-VN"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Thời tiết có ảnh hưởng gì trong việc lựa chọn phân bón?</a:t>
            </a:r>
            <a:endParaRPr lang="fr-FR"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ounded Rectangle 1">
            <a:extLst>
              <a:ext uri="{FF2B5EF4-FFF2-40B4-BE49-F238E27FC236}">
                <a16:creationId xmlns:a16="http://schemas.microsoft.com/office/drawing/2014/main" id="{13166456-D959-874E-6832-E5183115DD3F}"/>
              </a:ext>
            </a:extLst>
          </p:cNvPr>
          <p:cNvSpPr/>
          <p:nvPr/>
        </p:nvSpPr>
        <p:spPr>
          <a:xfrm>
            <a:off x="1276173" y="769977"/>
            <a:ext cx="7500282" cy="839053"/>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C</a:t>
            </a:r>
            <a:r>
              <a:rPr lang="vi-VN" sz="2400" dirty="0">
                <a:ln w="12700">
                  <a:solidFill>
                    <a:schemeClr val="tx1"/>
                  </a:solidFill>
                  <a:prstDash val="solid"/>
                </a:ln>
                <a:solidFill>
                  <a:schemeClr val="tx1"/>
                </a:solidFill>
                <a:latin typeface="Calibri" panose="020F0502020204030204" pitchFamily="34" charset="0"/>
                <a:cs typeface="Calibri" panose="020F0502020204030204" pitchFamily="34" charset="0"/>
              </a:rPr>
              <a:t>ác nhóm</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vi-VN" sz="2400" dirty="0">
                <a:ln w="12700">
                  <a:solidFill>
                    <a:schemeClr val="tx1"/>
                  </a:solidFill>
                  <a:prstDash val="solid"/>
                </a:ln>
                <a:solidFill>
                  <a:schemeClr val="tx1"/>
                </a:solidFill>
                <a:latin typeface="Calibri" panose="020F0502020204030204" pitchFamily="34" charset="0"/>
                <a:cs typeface="Calibri" panose="020F0502020204030204" pitchFamily="34" charset="0"/>
              </a:rPr>
              <a:t>trao đổi và trả lời các câu hỏi thảo luận 6 -10 trang 11, 12</a:t>
            </a:r>
          </a:p>
        </p:txBody>
      </p:sp>
      <p:pic>
        <p:nvPicPr>
          <p:cNvPr id="8" name="Picture 7" descr="Tinh thần Teamwork - Nhân tố quyết định thành công của bạn">
            <a:extLst>
              <a:ext uri="{FF2B5EF4-FFF2-40B4-BE49-F238E27FC236}">
                <a16:creationId xmlns:a16="http://schemas.microsoft.com/office/drawing/2014/main" id="{10DB4A73-034B-5971-BD2B-FD355B8D7FD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054" b="95740" l="5431" r="97125">
                        <a14:foregroundMark x1="45527" y1="6278" x2="45527" y2="6278"/>
                        <a14:foregroundMark x1="16933" y1="32063" x2="19329" y2="47758"/>
                        <a14:foregroundMark x1="32268" y1="58744" x2="67572" y2="52691"/>
                        <a14:foregroundMark x1="67572" y1="52691" x2="68850" y2="52691"/>
                        <a14:foregroundMark x1="33387" y1="34081" x2="37540" y2="41480"/>
                        <a14:foregroundMark x1="38179" y1="89910" x2="38179" y2="89910"/>
                        <a14:foregroundMark x1="41693" y1="91031" x2="41693" y2="91031"/>
                        <a14:foregroundMark x1="52716" y1="91031" x2="52716" y2="91031"/>
                        <a14:foregroundMark x1="62939" y1="90359" x2="62939" y2="90359"/>
                        <a14:foregroundMark x1="19169" y1="92601" x2="19169" y2="92601"/>
                        <a14:foregroundMark x1="78594" y1="92825" x2="78594" y2="92825"/>
                        <a14:foregroundMark x1="78754" y1="87892" x2="78754" y2="87892"/>
                        <a14:foregroundMark x1="79233" y1="91031" x2="79233" y2="91031"/>
                        <a14:foregroundMark x1="78914" y1="89910" x2="78914" y2="89910"/>
                        <a14:foregroundMark x1="78594" y1="92601" x2="78594" y2="92601"/>
                        <a14:foregroundMark x1="83387" y1="89910" x2="82428" y2="84305"/>
                        <a14:foregroundMark x1="83546" y1="90135" x2="83546" y2="90135"/>
                        <a14:foregroundMark x1="21725" y1="89013" x2="91374" y2="84529"/>
                        <a14:foregroundMark x1="22364" y1="89910" x2="90895" y2="94619"/>
                        <a14:foregroundMark x1="11661" y1="89910" x2="20767" y2="87892"/>
                        <a14:foregroundMark x1="15016" y1="95291" x2="56390" y2="94395"/>
                        <a14:foregroundMark x1="56390" y1="94395" x2="56390" y2="94395"/>
                        <a14:foregroundMark x1="94409" y1="85874" x2="94409" y2="85874"/>
                        <a14:foregroundMark x1="97284" y1="85650" x2="88179" y2="85650"/>
                        <a14:foregroundMark x1="88179" y1="85650" x2="88179" y2="85650"/>
                        <a14:foregroundMark x1="92332" y1="94395" x2="92332" y2="94395"/>
                        <a14:foregroundMark x1="94249" y1="95067" x2="94249" y2="95067"/>
                        <a14:foregroundMark x1="94249" y1="95067" x2="94249" y2="95067"/>
                        <a14:foregroundMark x1="83546" y1="38789" x2="83546" y2="38789"/>
                        <a14:foregroundMark x1="31310" y1="36547" x2="35144" y2="32735"/>
                        <a14:foregroundMark x1="7508" y1="90359" x2="12939" y2="90135"/>
                        <a14:foregroundMark x1="11502" y1="95740" x2="11502" y2="95740"/>
                        <a14:foregroundMark x1="6709" y1="90583" x2="6709" y2="90583"/>
                        <a14:foregroundMark x1="5911" y1="89013" x2="5911" y2="89013"/>
                        <a14:foregroundMark x1="5911" y1="90135" x2="5911" y2="90135"/>
                        <a14:foregroundMark x1="7668" y1="89238" x2="7668" y2="89238"/>
                        <a14:foregroundMark x1="23642" y1="86547" x2="56869" y2="84305"/>
                        <a14:foregroundMark x1="56869" y1="84305" x2="75559" y2="85426"/>
                        <a14:foregroundMark x1="95367" y1="85426" x2="95367" y2="85426"/>
                        <a14:foregroundMark x1="94888" y1="84753" x2="94888" y2="84753"/>
                        <a14:foregroundMark x1="96166" y1="84529" x2="96166" y2="84529"/>
                        <a14:foregroundMark x1="91534" y1="83857" x2="91534" y2="83857"/>
                        <a14:foregroundMark x1="20288" y1="84529" x2="28275" y2="83408"/>
                        <a14:foregroundMark x1="28275" y1="83408" x2="77955" y2="84305"/>
                        <a14:foregroundMark x1="5431" y1="89910" x2="5911" y2="89910"/>
                        <a14:foregroundMark x1="17572" y1="61435" x2="28594" y2="66143"/>
                        <a14:foregroundMark x1="28594" y1="66143" x2="28594" y2="65695"/>
                        <a14:foregroundMark x1="45527" y1="35426" x2="45527" y2="35426"/>
                        <a14:foregroundMark x1="46805" y1="33408" x2="46805" y2="33408"/>
                        <a14:foregroundMark x1="45847" y1="34081" x2="45527" y2="3475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4683" y="619778"/>
            <a:ext cx="1366695" cy="973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66AD704-99B5-4928-53BA-4C619C494E2F}"/>
              </a:ext>
            </a:extLst>
          </p:cNvPr>
          <p:cNvGrpSpPr/>
          <p:nvPr/>
        </p:nvGrpSpPr>
        <p:grpSpPr>
          <a:xfrm rot="21600000">
            <a:off x="4895088" y="4093463"/>
            <a:ext cx="4248911" cy="1050035"/>
            <a:chOff x="0" y="30995"/>
            <a:chExt cx="4248911" cy="1050035"/>
          </a:xfrm>
        </p:grpSpPr>
        <p:pic>
          <p:nvPicPr>
            <p:cNvPr id="3" name="picture 12">
              <a:extLst>
                <a:ext uri="{FF2B5EF4-FFF2-40B4-BE49-F238E27FC236}">
                  <a16:creationId xmlns:a16="http://schemas.microsoft.com/office/drawing/2014/main" id="{F436AC76-C7D2-785D-94FE-00A6D20F7A6C}"/>
                </a:ext>
              </a:extLst>
            </p:cNvPr>
            <p:cNvPicPr>
              <a:picLocks noChangeAspect="1"/>
            </p:cNvPicPr>
            <p:nvPr/>
          </p:nvPicPr>
          <p:blipFill>
            <a:blip r:embed="rId2"/>
            <a:stretch>
              <a:fillRect/>
            </a:stretch>
          </p:blipFill>
          <p:spPr>
            <a:xfrm rot="21600000">
              <a:off x="6095" y="82811"/>
              <a:ext cx="4242816" cy="998219"/>
            </a:xfrm>
            <a:prstGeom prst="rect">
              <a:avLst/>
            </a:prstGeom>
          </p:spPr>
        </p:pic>
        <p:pic>
          <p:nvPicPr>
            <p:cNvPr id="4" name="picture 14">
              <a:extLst>
                <a:ext uri="{FF2B5EF4-FFF2-40B4-BE49-F238E27FC236}">
                  <a16:creationId xmlns:a16="http://schemas.microsoft.com/office/drawing/2014/main" id="{7E628415-BB86-9752-CF5B-E7D341077BAA}"/>
                </a:ext>
              </a:extLst>
            </p:cNvPr>
            <p:cNvPicPr>
              <a:picLocks noChangeAspect="1"/>
            </p:cNvPicPr>
            <p:nvPr/>
          </p:nvPicPr>
          <p:blipFill>
            <a:blip r:embed="rId3"/>
            <a:stretch>
              <a:fillRect/>
            </a:stretch>
          </p:blipFill>
          <p:spPr>
            <a:xfrm rot="21600000">
              <a:off x="2300230" y="30995"/>
              <a:ext cx="243827" cy="320040"/>
            </a:xfrm>
            <a:prstGeom prst="rect">
              <a:avLst/>
            </a:prstGeom>
          </p:spPr>
        </p:pic>
        <p:pic>
          <p:nvPicPr>
            <p:cNvPr id="5" name="picture 15">
              <a:extLst>
                <a:ext uri="{FF2B5EF4-FFF2-40B4-BE49-F238E27FC236}">
                  <a16:creationId xmlns:a16="http://schemas.microsoft.com/office/drawing/2014/main" id="{7D47712A-62F4-2353-266A-C1C01232D659}"/>
                </a:ext>
              </a:extLst>
            </p:cNvPr>
            <p:cNvPicPr>
              <a:picLocks noChangeAspect="1"/>
            </p:cNvPicPr>
            <p:nvPr/>
          </p:nvPicPr>
          <p:blipFill>
            <a:blip r:embed="rId4"/>
            <a:stretch>
              <a:fillRect/>
            </a:stretch>
          </p:blipFill>
          <p:spPr>
            <a:xfrm rot="21600000">
              <a:off x="1222247" y="579635"/>
              <a:ext cx="691895" cy="448055"/>
            </a:xfrm>
            <a:prstGeom prst="rect">
              <a:avLst/>
            </a:prstGeom>
          </p:spPr>
        </p:pic>
        <p:pic>
          <p:nvPicPr>
            <p:cNvPr id="6" name="picture 16">
              <a:extLst>
                <a:ext uri="{FF2B5EF4-FFF2-40B4-BE49-F238E27FC236}">
                  <a16:creationId xmlns:a16="http://schemas.microsoft.com/office/drawing/2014/main" id="{CA1A1992-AB92-3282-9E0E-41E0B5B17F66}"/>
                </a:ext>
              </a:extLst>
            </p:cNvPr>
            <p:cNvPicPr>
              <a:picLocks noChangeAspect="1"/>
            </p:cNvPicPr>
            <p:nvPr/>
          </p:nvPicPr>
          <p:blipFill>
            <a:blip r:embed="rId5"/>
            <a:stretch>
              <a:fillRect/>
            </a:stretch>
          </p:blipFill>
          <p:spPr>
            <a:xfrm rot="21600000">
              <a:off x="3300983" y="384576"/>
              <a:ext cx="612648" cy="396227"/>
            </a:xfrm>
            <a:prstGeom prst="rect">
              <a:avLst/>
            </a:prstGeom>
          </p:spPr>
        </p:pic>
        <p:pic>
          <p:nvPicPr>
            <p:cNvPr id="7" name="picture 17">
              <a:extLst>
                <a:ext uri="{FF2B5EF4-FFF2-40B4-BE49-F238E27FC236}">
                  <a16:creationId xmlns:a16="http://schemas.microsoft.com/office/drawing/2014/main" id="{02FF5B3F-09A3-A78F-540C-11BDD644CB9B}"/>
                </a:ext>
              </a:extLst>
            </p:cNvPr>
            <p:cNvPicPr>
              <a:picLocks noChangeAspect="1"/>
            </p:cNvPicPr>
            <p:nvPr/>
          </p:nvPicPr>
          <p:blipFill>
            <a:blip r:embed="rId6"/>
            <a:stretch>
              <a:fillRect/>
            </a:stretch>
          </p:blipFill>
          <p:spPr>
            <a:xfrm rot="21600000">
              <a:off x="0" y="735083"/>
              <a:ext cx="475488" cy="310895"/>
            </a:xfrm>
            <a:prstGeom prst="rect">
              <a:avLst/>
            </a:prstGeom>
          </p:spPr>
        </p:pic>
        <p:pic>
          <p:nvPicPr>
            <p:cNvPr id="8" name="picture 18">
              <a:extLst>
                <a:ext uri="{FF2B5EF4-FFF2-40B4-BE49-F238E27FC236}">
                  <a16:creationId xmlns:a16="http://schemas.microsoft.com/office/drawing/2014/main" id="{E43B012E-1F68-B02F-601A-AE85E0555DB5}"/>
                </a:ext>
              </a:extLst>
            </p:cNvPr>
            <p:cNvPicPr>
              <a:picLocks noChangeAspect="1"/>
            </p:cNvPicPr>
            <p:nvPr/>
          </p:nvPicPr>
          <p:blipFill>
            <a:blip r:embed="rId7"/>
            <a:stretch>
              <a:fillRect/>
            </a:stretch>
          </p:blipFill>
          <p:spPr>
            <a:xfrm rot="21600000">
              <a:off x="2221992" y="110256"/>
              <a:ext cx="438911" cy="240779"/>
            </a:xfrm>
            <a:prstGeom prst="rect">
              <a:avLst/>
            </a:prstGeom>
          </p:spPr>
        </p:pic>
        <p:pic>
          <p:nvPicPr>
            <p:cNvPr id="9" name="picture 19">
              <a:extLst>
                <a:ext uri="{FF2B5EF4-FFF2-40B4-BE49-F238E27FC236}">
                  <a16:creationId xmlns:a16="http://schemas.microsoft.com/office/drawing/2014/main" id="{0881720D-FA30-620F-608E-16CFE5CD71F7}"/>
                </a:ext>
              </a:extLst>
            </p:cNvPr>
            <p:cNvPicPr>
              <a:picLocks noChangeAspect="1"/>
            </p:cNvPicPr>
            <p:nvPr/>
          </p:nvPicPr>
          <p:blipFill>
            <a:blip r:embed="rId8"/>
            <a:stretch>
              <a:fillRect/>
            </a:stretch>
          </p:blipFill>
          <p:spPr>
            <a:xfrm rot="21600000">
              <a:off x="2237231" y="207779"/>
              <a:ext cx="478535" cy="143256"/>
            </a:xfrm>
            <a:prstGeom prst="rect">
              <a:avLst/>
            </a:prstGeom>
          </p:spPr>
        </p:pic>
      </p:grpSp>
      <p:pic>
        <p:nvPicPr>
          <p:cNvPr id="10" name="picture 20">
            <a:extLst>
              <a:ext uri="{FF2B5EF4-FFF2-40B4-BE49-F238E27FC236}">
                <a16:creationId xmlns:a16="http://schemas.microsoft.com/office/drawing/2014/main" id="{BEB946F5-3B5D-6360-C548-D6C426F1C2A4}"/>
              </a:ext>
            </a:extLst>
          </p:cNvPr>
          <p:cNvPicPr>
            <a:picLocks noChangeAspect="1"/>
          </p:cNvPicPr>
          <p:nvPr/>
        </p:nvPicPr>
        <p:blipFill>
          <a:blip r:embed="rId9"/>
          <a:stretch>
            <a:fillRect/>
          </a:stretch>
        </p:blipFill>
        <p:spPr>
          <a:xfrm rot="21600000">
            <a:off x="0" y="3773276"/>
            <a:ext cx="1656589" cy="1370223"/>
          </a:xfrm>
          <a:prstGeom prst="rect">
            <a:avLst/>
          </a:prstGeom>
        </p:spPr>
      </p:pic>
      <p:pic>
        <p:nvPicPr>
          <p:cNvPr id="11" name="picture 21">
            <a:extLst>
              <a:ext uri="{FF2B5EF4-FFF2-40B4-BE49-F238E27FC236}">
                <a16:creationId xmlns:a16="http://schemas.microsoft.com/office/drawing/2014/main" id="{DF638974-0B61-52F6-E5FE-61D6885C8F37}"/>
              </a:ext>
            </a:extLst>
          </p:cNvPr>
          <p:cNvPicPr>
            <a:picLocks noChangeAspect="1"/>
          </p:cNvPicPr>
          <p:nvPr/>
        </p:nvPicPr>
        <p:blipFill>
          <a:blip r:embed="rId10"/>
          <a:stretch>
            <a:fillRect/>
          </a:stretch>
        </p:blipFill>
        <p:spPr>
          <a:xfrm rot="21600000">
            <a:off x="7513319" y="2112264"/>
            <a:ext cx="1630680" cy="1078992"/>
          </a:xfrm>
          <a:prstGeom prst="rect">
            <a:avLst/>
          </a:prstGeom>
        </p:spPr>
      </p:pic>
      <p:pic>
        <p:nvPicPr>
          <p:cNvPr id="12" name="picture 28">
            <a:extLst>
              <a:ext uri="{FF2B5EF4-FFF2-40B4-BE49-F238E27FC236}">
                <a16:creationId xmlns:a16="http://schemas.microsoft.com/office/drawing/2014/main" id="{078A7556-A690-4383-371A-FEB1364B3F25}"/>
              </a:ext>
            </a:extLst>
          </p:cNvPr>
          <p:cNvPicPr>
            <a:picLocks noChangeAspect="1"/>
          </p:cNvPicPr>
          <p:nvPr/>
        </p:nvPicPr>
        <p:blipFill>
          <a:blip r:embed="rId11"/>
          <a:stretch>
            <a:fillRect/>
          </a:stretch>
        </p:blipFill>
        <p:spPr>
          <a:xfrm rot="21600000">
            <a:off x="240791" y="377952"/>
            <a:ext cx="1656588" cy="557215"/>
          </a:xfrm>
          <a:prstGeom prst="rect">
            <a:avLst/>
          </a:prstGeom>
        </p:spPr>
      </p:pic>
      <p:pic>
        <p:nvPicPr>
          <p:cNvPr id="13" name="Picture 12">
            <a:extLst>
              <a:ext uri="{FF2B5EF4-FFF2-40B4-BE49-F238E27FC236}">
                <a16:creationId xmlns:a16="http://schemas.microsoft.com/office/drawing/2014/main" id="{0D10B27E-F768-9A27-3644-EC00589E5C5B}"/>
              </a:ext>
            </a:extLst>
          </p:cNvPr>
          <p:cNvPicPr>
            <a:picLocks noChangeAspect="1"/>
          </p:cNvPicPr>
          <p:nvPr/>
        </p:nvPicPr>
        <p:blipFill>
          <a:blip r:embed="rId12"/>
          <a:stretch>
            <a:fillRect/>
          </a:stretch>
        </p:blipFill>
        <p:spPr>
          <a:xfrm>
            <a:off x="5758702" y="2720717"/>
            <a:ext cx="3117058" cy="1948161"/>
          </a:xfrm>
          <a:prstGeom prst="rect">
            <a:avLst/>
          </a:prstGeom>
        </p:spPr>
      </p:pic>
      <p:sp>
        <p:nvSpPr>
          <p:cNvPr id="14" name="TextBox 13">
            <a:extLst>
              <a:ext uri="{FF2B5EF4-FFF2-40B4-BE49-F238E27FC236}">
                <a16:creationId xmlns:a16="http://schemas.microsoft.com/office/drawing/2014/main" id="{EA897B88-E1ED-CE48-0D6B-BEDFA28208F1}"/>
              </a:ext>
            </a:extLst>
          </p:cNvPr>
          <p:cNvSpPr txBox="1"/>
          <p:nvPr/>
        </p:nvSpPr>
        <p:spPr>
          <a:xfrm>
            <a:off x="462327" y="377951"/>
            <a:ext cx="5190973" cy="4401205"/>
          </a:xfrm>
          <a:prstGeom prst="rect">
            <a:avLst/>
          </a:prstGeom>
          <a:solidFill>
            <a:schemeClr val="accent2">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vi-VN" sz="2800" dirty="0">
                <a:latin typeface="Calibri" panose="020F0502020204030204" pitchFamily="34" charset="0"/>
                <a:ea typeface="黑体" panose="02010609060101010101" pitchFamily="49" charset="-122"/>
                <a:cs typeface="Calibri" panose="020F0502020204030204" pitchFamily="34" charset="0"/>
                <a:sym typeface="+mn-ea"/>
              </a:rPr>
              <a:t>Trồng cây phải cung cấp chất dinh dưỡng để giúp cây sinh trưởng, phát triển tốt. Vậy phải sử dụng phân bón như thế nào cho hợp lí nhằm thu hoạch được năng suất và chất lượng cao? Trong sản suất nông nghiệp sạch, có những biện pháp sử dụng dinh dưỡng khoáng như thế nào để đáp ứng được mục đích sản xuất?</a:t>
            </a:r>
            <a:endParaRPr lang="en-US" sz="2800" dirty="0">
              <a:latin typeface="Calibri" panose="020F0502020204030204" pitchFamily="34" charset="0"/>
              <a:ea typeface="黑体" panose="02010609060101010101" pitchFamily="49" charset="-122"/>
              <a:cs typeface="Calibri" panose="020F0502020204030204" pitchFamily="34" charset="0"/>
              <a:sym typeface="+mn-ea"/>
            </a:endParaRPr>
          </a:p>
        </p:txBody>
      </p:sp>
      <p:pic>
        <p:nvPicPr>
          <p:cNvPr id="15" name="Picture 14">
            <a:extLst>
              <a:ext uri="{FF2B5EF4-FFF2-40B4-BE49-F238E27FC236}">
                <a16:creationId xmlns:a16="http://schemas.microsoft.com/office/drawing/2014/main" id="{194276C3-67C4-4BA9-2409-51E0E7AE4A9A}"/>
              </a:ext>
            </a:extLst>
          </p:cNvPr>
          <p:cNvPicPr>
            <a:picLocks noChangeAspect="1"/>
          </p:cNvPicPr>
          <p:nvPr/>
        </p:nvPicPr>
        <p:blipFill>
          <a:blip r:embed="rId13"/>
          <a:stretch>
            <a:fillRect/>
          </a:stretch>
        </p:blipFill>
        <p:spPr>
          <a:xfrm>
            <a:off x="5758702" y="474622"/>
            <a:ext cx="3117058" cy="2079663"/>
          </a:xfrm>
          <a:prstGeom prst="rect">
            <a:avLst/>
          </a:prstGeom>
        </p:spPr>
      </p:pic>
      <p:pic>
        <p:nvPicPr>
          <p:cNvPr id="16" name="Picture 15">
            <a:extLst>
              <a:ext uri="{FF2B5EF4-FFF2-40B4-BE49-F238E27FC236}">
                <a16:creationId xmlns:a16="http://schemas.microsoft.com/office/drawing/2014/main" id="{C7D3D412-85E5-AB7A-D6FE-63B5FA5291E4}"/>
              </a:ext>
            </a:extLst>
          </p:cNvPr>
          <p:cNvPicPr>
            <a:picLocks noChangeAspect="1"/>
          </p:cNvPicPr>
          <p:nvPr/>
        </p:nvPicPr>
        <p:blipFill>
          <a:blip r:embed="rId14"/>
          <a:stretch>
            <a:fillRect/>
          </a:stretch>
        </p:blipFill>
        <p:spPr>
          <a:xfrm>
            <a:off x="-22322" y="13608"/>
            <a:ext cx="783586" cy="557217"/>
          </a:xfrm>
          <a:prstGeom prst="rect">
            <a:avLst/>
          </a:prstGeom>
        </p:spPr>
      </p:pic>
    </p:spTree>
    <p:extLst>
      <p:ext uri="{BB962C8B-B14F-4D97-AF65-F5344CB8AC3E}">
        <p14:creationId xmlns:p14="http://schemas.microsoft.com/office/powerpoint/2010/main" val="2025862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1">
            <a:extLst>
              <a:ext uri="{FF2B5EF4-FFF2-40B4-BE49-F238E27FC236}">
                <a16:creationId xmlns:a16="http://schemas.microsoft.com/office/drawing/2014/main" id="{6F1891AE-64ED-7142-DED4-DA835706C36F}"/>
              </a:ext>
            </a:extLst>
          </p:cNvPr>
          <p:cNvPicPr>
            <a:picLocks noChangeAspect="1"/>
          </p:cNvPicPr>
          <p:nvPr/>
        </p:nvPicPr>
        <p:blipFill>
          <a:blip r:embed="rId2"/>
          <a:stretch>
            <a:fillRect/>
          </a:stretch>
        </p:blipFill>
        <p:spPr>
          <a:xfrm rot="21600000">
            <a:off x="5132832" y="4419600"/>
            <a:ext cx="4011167" cy="723899"/>
          </a:xfrm>
          <a:prstGeom prst="rect">
            <a:avLst/>
          </a:prstGeom>
        </p:spPr>
      </p:pic>
      <p:pic>
        <p:nvPicPr>
          <p:cNvPr id="11" name="picture 95">
            <a:extLst>
              <a:ext uri="{FF2B5EF4-FFF2-40B4-BE49-F238E27FC236}">
                <a16:creationId xmlns:a16="http://schemas.microsoft.com/office/drawing/2014/main" id="{28433556-B5EC-6E7E-B121-F3704615EDAC}"/>
              </a:ext>
            </a:extLst>
          </p:cNvPr>
          <p:cNvPicPr>
            <a:picLocks noChangeAspect="1"/>
          </p:cNvPicPr>
          <p:nvPr/>
        </p:nvPicPr>
        <p:blipFill>
          <a:blip r:embed="rId3"/>
          <a:stretch>
            <a:fillRect/>
          </a:stretch>
        </p:blipFill>
        <p:spPr>
          <a:xfrm rot="21600000">
            <a:off x="7574280" y="838200"/>
            <a:ext cx="1569719" cy="734567"/>
          </a:xfrm>
          <a:prstGeom prst="rect">
            <a:avLst/>
          </a:prstGeom>
        </p:spPr>
      </p:pic>
      <p:pic>
        <p:nvPicPr>
          <p:cNvPr id="12" name="picture 104">
            <a:extLst>
              <a:ext uri="{FF2B5EF4-FFF2-40B4-BE49-F238E27FC236}">
                <a16:creationId xmlns:a16="http://schemas.microsoft.com/office/drawing/2014/main" id="{8EF4C9B7-E1B9-0D4D-97F3-6CD8BFBC05D3}"/>
              </a:ext>
            </a:extLst>
          </p:cNvPr>
          <p:cNvPicPr>
            <a:picLocks noChangeAspect="1"/>
          </p:cNvPicPr>
          <p:nvPr/>
        </p:nvPicPr>
        <p:blipFill>
          <a:blip r:embed="rId4"/>
          <a:stretch>
            <a:fillRect/>
          </a:stretch>
        </p:blipFill>
        <p:spPr>
          <a:xfrm rot="21600000">
            <a:off x="108204" y="1244700"/>
            <a:ext cx="1075944" cy="361188"/>
          </a:xfrm>
          <a:prstGeom prst="rect">
            <a:avLst/>
          </a:prstGeom>
        </p:spPr>
      </p:pic>
      <p:sp>
        <p:nvSpPr>
          <p:cNvPr id="2" name="Freeform 2"/>
          <p:cNvSpPr/>
          <p:nvPr/>
        </p:nvSpPr>
        <p:spPr>
          <a:xfrm>
            <a:off x="582651" y="691932"/>
            <a:ext cx="8115300" cy="2391222"/>
          </a:xfrm>
          <a:custGeom>
            <a:avLst/>
            <a:gdLst/>
            <a:ahLst/>
            <a:cxnLst/>
            <a:rect l="l" t="t" r="r" b="b"/>
            <a:pathLst>
              <a:path w="16230600" h="4782443">
                <a:moveTo>
                  <a:pt x="0" y="0"/>
                </a:moveTo>
                <a:lnTo>
                  <a:pt x="16230600" y="0"/>
                </a:lnTo>
                <a:lnTo>
                  <a:pt x="16230600" y="4782443"/>
                </a:lnTo>
                <a:lnTo>
                  <a:pt x="0" y="4782443"/>
                </a:lnTo>
                <a:lnTo>
                  <a:pt x="0" y="0"/>
                </a:lnTo>
                <a:close/>
              </a:path>
            </a:pathLst>
          </a:custGeom>
          <a:blipFill>
            <a:blip r:embed="rId5"/>
            <a:stretch>
              <a:fillRect l="-5467" t="-74410" r="-4421" b="-74410"/>
            </a:stretch>
          </a:blipFill>
        </p:spPr>
        <p:txBody>
          <a:bodyPr/>
          <a:lstStyle/>
          <a:p>
            <a:endParaRPr lang="en-US" sz="900" dirty="0">
              <a:latin typeface="Calibri" panose="020F0502020204030204" pitchFamily="34" charset="0"/>
              <a:cs typeface="Calibri" panose="020F0502020204030204" pitchFamily="34" charset="0"/>
            </a:endParaRPr>
          </a:p>
        </p:txBody>
      </p:sp>
      <p:sp>
        <p:nvSpPr>
          <p:cNvPr id="5" name="TextBox 5"/>
          <p:cNvSpPr txBox="1"/>
          <p:nvPr/>
        </p:nvSpPr>
        <p:spPr>
          <a:xfrm>
            <a:off x="4918917" y="4382037"/>
            <a:ext cx="3032913" cy="208968"/>
          </a:xfrm>
          <a:prstGeom prst="rect">
            <a:avLst/>
          </a:prstGeom>
        </p:spPr>
        <p:txBody>
          <a:bodyPr lIns="0" tIns="0" rIns="0" bIns="0" rtlCol="0" anchor="t">
            <a:spAutoFit/>
          </a:bodyPr>
          <a:lstStyle/>
          <a:p>
            <a:pPr>
              <a:lnSpc>
                <a:spcPts val="1920"/>
              </a:lnSpc>
            </a:pPr>
            <a:endParaRPr sz="900"/>
          </a:p>
        </p:txBody>
      </p:sp>
      <p:sp>
        <p:nvSpPr>
          <p:cNvPr id="7" name="TextBox 4"/>
          <p:cNvSpPr txBox="1"/>
          <p:nvPr/>
        </p:nvSpPr>
        <p:spPr>
          <a:xfrm>
            <a:off x="312235" y="285815"/>
            <a:ext cx="8017726" cy="406522"/>
          </a:xfrm>
          <a:prstGeom prst="rect">
            <a:avLst/>
          </a:prstGeom>
        </p:spPr>
        <p:txBody>
          <a:bodyPr wrap="square" lIns="0" tIns="0" rIns="0" bIns="0" rtlCol="0" anchor="t">
            <a:spAutoFit/>
          </a:bodyPr>
          <a:lstStyle/>
          <a:p>
            <a:pPr>
              <a:lnSpc>
                <a:spcPts val="3096"/>
              </a:lnSpc>
            </a:pPr>
            <a:r>
              <a:rPr lang="en-US" sz="3200" b="1" dirty="0">
                <a:solidFill>
                  <a:srgbClr val="C00000"/>
                </a:solidFill>
                <a:latin typeface="Calibri" panose="020F0502020204030204" pitchFamily="34" charset="0"/>
                <a:cs typeface="Calibri" panose="020F0502020204030204" pitchFamily="34" charset="0"/>
              </a:rPr>
              <a:t>1. </a:t>
            </a:r>
            <a:r>
              <a:rPr lang="en-US" sz="3200" b="1" dirty="0" err="1">
                <a:solidFill>
                  <a:srgbClr val="C00000"/>
                </a:solidFill>
                <a:latin typeface="Calibri" panose="020F0502020204030204" pitchFamily="34" charset="0"/>
                <a:cs typeface="Calibri" panose="020F0502020204030204" pitchFamily="34" charset="0"/>
              </a:rPr>
              <a:t>Bón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phân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vừa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đủ</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không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lại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dư</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lượng</a:t>
            </a:r>
            <a:endParaRPr lang="en-US" sz="3200" b="1" dirty="0">
              <a:solidFill>
                <a:srgbClr val="C0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0CD5BEF-3E58-75BF-A814-156DF49118DC}"/>
              </a:ext>
            </a:extLst>
          </p:cNvPr>
          <p:cNvSpPr txBox="1"/>
          <p:nvPr/>
        </p:nvSpPr>
        <p:spPr>
          <a:xfrm>
            <a:off x="582651" y="3021664"/>
            <a:ext cx="8115299" cy="1384995"/>
          </a:xfrm>
          <a:prstGeom prst="rect">
            <a:avLst/>
          </a:prstGeom>
          <a:noFill/>
        </p:spPr>
        <p:txBody>
          <a:bodyPr wrap="square">
            <a:spAutoFit/>
          </a:bodyPr>
          <a:lstStyle/>
          <a:p>
            <a:r>
              <a:rPr lang="vi-VN" sz="2800" dirty="0">
                <a:latin typeface="Calibri" panose="020F0502020204030204" pitchFamily="34" charset="0"/>
                <a:cs typeface="Calibri" panose="020F0502020204030204" pitchFamily="34" charset="0"/>
              </a:rPr>
              <a:t>- Hạn chế chất dinh dưỡng bị thất thoát gây lãng phí</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 Đảm bảo an toàn thực phẩm (không để lại dư lượng trong nông sản)</a:t>
            </a:r>
            <a:r>
              <a:rPr lang="en-US" sz="2800" dirty="0">
                <a:latin typeface="Calibri" panose="020F0502020204030204" pitchFamily="34" charset="0"/>
                <a:cs typeface="Calibri" panose="020F0502020204030204" pitchFamily="34"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1">
            <a:extLst>
              <a:ext uri="{FF2B5EF4-FFF2-40B4-BE49-F238E27FC236}">
                <a16:creationId xmlns:a16="http://schemas.microsoft.com/office/drawing/2014/main" id="{83C85908-D23C-7241-54A9-C326F458F932}"/>
              </a:ext>
            </a:extLst>
          </p:cNvPr>
          <p:cNvPicPr>
            <a:picLocks noChangeAspect="1"/>
          </p:cNvPicPr>
          <p:nvPr/>
        </p:nvPicPr>
        <p:blipFill>
          <a:blip r:embed="rId2"/>
          <a:stretch>
            <a:fillRect/>
          </a:stretch>
        </p:blipFill>
        <p:spPr>
          <a:xfrm rot="21600000">
            <a:off x="5132832" y="4419600"/>
            <a:ext cx="4011167" cy="723899"/>
          </a:xfrm>
          <a:prstGeom prst="rect">
            <a:avLst/>
          </a:prstGeom>
        </p:spPr>
      </p:pic>
      <p:pic>
        <p:nvPicPr>
          <p:cNvPr id="11" name="picture 95">
            <a:extLst>
              <a:ext uri="{FF2B5EF4-FFF2-40B4-BE49-F238E27FC236}">
                <a16:creationId xmlns:a16="http://schemas.microsoft.com/office/drawing/2014/main" id="{4F9104F8-83ED-4C8B-EB1D-6AFDD59FEE20}"/>
              </a:ext>
            </a:extLst>
          </p:cNvPr>
          <p:cNvPicPr>
            <a:picLocks noChangeAspect="1"/>
          </p:cNvPicPr>
          <p:nvPr/>
        </p:nvPicPr>
        <p:blipFill>
          <a:blip r:embed="rId3"/>
          <a:stretch>
            <a:fillRect/>
          </a:stretch>
        </p:blipFill>
        <p:spPr>
          <a:xfrm rot="21600000">
            <a:off x="7574280" y="838200"/>
            <a:ext cx="1569719" cy="734567"/>
          </a:xfrm>
          <a:prstGeom prst="rect">
            <a:avLst/>
          </a:prstGeom>
        </p:spPr>
      </p:pic>
      <p:pic>
        <p:nvPicPr>
          <p:cNvPr id="12" name="picture 104">
            <a:extLst>
              <a:ext uri="{FF2B5EF4-FFF2-40B4-BE49-F238E27FC236}">
                <a16:creationId xmlns:a16="http://schemas.microsoft.com/office/drawing/2014/main" id="{0C1EA8A1-F42B-E930-C54B-5A90B6AD96D1}"/>
              </a:ext>
            </a:extLst>
          </p:cNvPr>
          <p:cNvPicPr>
            <a:picLocks noChangeAspect="1"/>
          </p:cNvPicPr>
          <p:nvPr/>
        </p:nvPicPr>
        <p:blipFill>
          <a:blip r:embed="rId4"/>
          <a:stretch>
            <a:fillRect/>
          </a:stretch>
        </p:blipFill>
        <p:spPr>
          <a:xfrm rot="21600000">
            <a:off x="108204" y="1244700"/>
            <a:ext cx="1075944" cy="361188"/>
          </a:xfrm>
          <a:prstGeom prst="rect">
            <a:avLst/>
          </a:prstGeom>
        </p:spPr>
      </p:pic>
      <p:sp>
        <p:nvSpPr>
          <p:cNvPr id="5" name="TextBox 5"/>
          <p:cNvSpPr txBox="1"/>
          <p:nvPr/>
        </p:nvSpPr>
        <p:spPr>
          <a:xfrm>
            <a:off x="4918917" y="4382037"/>
            <a:ext cx="3032913" cy="208968"/>
          </a:xfrm>
          <a:prstGeom prst="rect">
            <a:avLst/>
          </a:prstGeom>
        </p:spPr>
        <p:txBody>
          <a:bodyPr lIns="0" tIns="0" rIns="0" bIns="0" rtlCol="0" anchor="t">
            <a:spAutoFit/>
          </a:bodyPr>
          <a:lstStyle/>
          <a:p>
            <a:pPr>
              <a:lnSpc>
                <a:spcPts val="1920"/>
              </a:lnSpc>
            </a:pPr>
            <a:endParaRPr sz="900"/>
          </a:p>
        </p:txBody>
      </p:sp>
      <p:sp>
        <p:nvSpPr>
          <p:cNvPr id="8" name="TextBox 7">
            <a:extLst>
              <a:ext uri="{FF2B5EF4-FFF2-40B4-BE49-F238E27FC236}">
                <a16:creationId xmlns:a16="http://schemas.microsoft.com/office/drawing/2014/main" id="{774046C2-3641-FF62-3DA0-AC154F3AFCBA}"/>
              </a:ext>
            </a:extLst>
          </p:cNvPr>
          <p:cNvSpPr txBox="1"/>
          <p:nvPr/>
        </p:nvSpPr>
        <p:spPr>
          <a:xfrm>
            <a:off x="172680" y="1313477"/>
            <a:ext cx="5549245" cy="3539430"/>
          </a:xfrm>
          <a:prstGeom prst="rect">
            <a:avLst/>
          </a:prstGeom>
          <a:noFill/>
        </p:spPr>
        <p:txBody>
          <a:bodyPr wrap="square">
            <a:spAutoFit/>
          </a:bodyPr>
          <a:lstStyle/>
          <a:p>
            <a:pPr algn="just"/>
            <a:r>
              <a:rPr lang="en-US" sz="2800" dirty="0">
                <a:latin typeface="Calibri" panose="020F0502020204030204" pitchFamily="34" charset="0"/>
                <a:cs typeface="Calibri" panose="020F0502020204030204" pitchFamily="34" charset="0"/>
              </a:rPr>
              <a:t>- C</a:t>
            </a:r>
            <a:r>
              <a:rPr lang="vi-VN" sz="2800" dirty="0">
                <a:latin typeface="Calibri" panose="020F0502020204030204" pitchFamily="34" charset="0"/>
                <a:cs typeface="Calibri" panose="020F0502020204030204" pitchFamily="34" charset="0"/>
              </a:rPr>
              <a:t>ần căn cứ thành phần đất trước khi gieo trồng và nhu cầu cụ thể của loại cây trồng để xác định lượng phân bón cần bổ sung.</a:t>
            </a:r>
          </a:p>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Chia tổng lượng phân bón thành nhiều đợt để bón, đáp ứng đủ cho từng giai đoạn sinh trưởng phát triển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cây</a:t>
            </a:r>
            <a:r>
              <a:rPr lang="en-US" sz="28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43023943-11F8-99F2-DF8A-561107F71B7B}"/>
              </a:ext>
            </a:extLst>
          </p:cNvPr>
          <p:cNvPicPr>
            <a:picLocks noChangeAspect="1"/>
          </p:cNvPicPr>
          <p:nvPr/>
        </p:nvPicPr>
        <p:blipFill>
          <a:blip r:embed="rId5"/>
          <a:stretch>
            <a:fillRect/>
          </a:stretch>
        </p:blipFill>
        <p:spPr>
          <a:xfrm>
            <a:off x="5786402" y="552495"/>
            <a:ext cx="3099642" cy="4132856"/>
          </a:xfrm>
          <a:prstGeom prst="rect">
            <a:avLst/>
          </a:prstGeom>
        </p:spPr>
      </p:pic>
      <p:sp>
        <p:nvSpPr>
          <p:cNvPr id="13" name="Rectangle 12">
            <a:extLst>
              <a:ext uri="{FF2B5EF4-FFF2-40B4-BE49-F238E27FC236}">
                <a16:creationId xmlns:a16="http://schemas.microsoft.com/office/drawing/2014/main" id="{DE7B4C37-CE5D-EFA7-D8CF-1163B6057594}"/>
              </a:ext>
            </a:extLst>
          </p:cNvPr>
          <p:cNvSpPr/>
          <p:nvPr/>
        </p:nvSpPr>
        <p:spPr>
          <a:xfrm>
            <a:off x="478402" y="359370"/>
            <a:ext cx="523774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vi-VN" sz="2800" dirty="0">
                <a:latin typeface="Calibri" panose="020F0502020204030204" pitchFamily="34" charset="0"/>
                <a:cs typeface="Calibri" panose="020F0502020204030204" pitchFamily="34" charset="0"/>
              </a:rPr>
              <a:t> 6. Để bón đúng liều lượng cho cây cần phải thực hiện như thế nào?</a:t>
            </a:r>
          </a:p>
        </p:txBody>
      </p:sp>
      <p:pic>
        <p:nvPicPr>
          <p:cNvPr id="14" name="Picture 13">
            <a:extLst>
              <a:ext uri="{FF2B5EF4-FFF2-40B4-BE49-F238E27FC236}">
                <a16:creationId xmlns:a16="http://schemas.microsoft.com/office/drawing/2014/main" id="{F53CE0E6-31FD-FAE1-1B30-899FBB399FF8}"/>
              </a:ext>
            </a:extLst>
          </p:cNvPr>
          <p:cNvPicPr>
            <a:picLocks noChangeAspect="1"/>
          </p:cNvPicPr>
          <p:nvPr/>
        </p:nvPicPr>
        <p:blipFill>
          <a:blip r:embed="rId6"/>
          <a:stretch>
            <a:fillRect/>
          </a:stretch>
        </p:blipFill>
        <p:spPr>
          <a:xfrm>
            <a:off x="97052" y="55679"/>
            <a:ext cx="751451" cy="534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1">
            <a:extLst>
              <a:ext uri="{FF2B5EF4-FFF2-40B4-BE49-F238E27FC236}">
                <a16:creationId xmlns:a16="http://schemas.microsoft.com/office/drawing/2014/main" id="{71B4BFB2-FF7C-62A2-9F49-9AD2EE2D00DD}"/>
              </a:ext>
            </a:extLst>
          </p:cNvPr>
          <p:cNvPicPr>
            <a:picLocks noChangeAspect="1"/>
          </p:cNvPicPr>
          <p:nvPr/>
        </p:nvPicPr>
        <p:blipFill>
          <a:blip r:embed="rId2"/>
          <a:stretch>
            <a:fillRect/>
          </a:stretch>
        </p:blipFill>
        <p:spPr>
          <a:xfrm rot="21600000">
            <a:off x="5132832" y="4419600"/>
            <a:ext cx="4011167" cy="723899"/>
          </a:xfrm>
          <a:prstGeom prst="rect">
            <a:avLst/>
          </a:prstGeom>
        </p:spPr>
      </p:pic>
      <p:pic>
        <p:nvPicPr>
          <p:cNvPr id="11" name="picture 95">
            <a:extLst>
              <a:ext uri="{FF2B5EF4-FFF2-40B4-BE49-F238E27FC236}">
                <a16:creationId xmlns:a16="http://schemas.microsoft.com/office/drawing/2014/main" id="{129E314A-FC7F-BB20-D1F5-C88C47F057D8}"/>
              </a:ext>
            </a:extLst>
          </p:cNvPr>
          <p:cNvPicPr>
            <a:picLocks noChangeAspect="1"/>
          </p:cNvPicPr>
          <p:nvPr/>
        </p:nvPicPr>
        <p:blipFill>
          <a:blip r:embed="rId3"/>
          <a:stretch>
            <a:fillRect/>
          </a:stretch>
        </p:blipFill>
        <p:spPr>
          <a:xfrm rot="21600000">
            <a:off x="7574280" y="838200"/>
            <a:ext cx="1569719" cy="734567"/>
          </a:xfrm>
          <a:prstGeom prst="rect">
            <a:avLst/>
          </a:prstGeom>
        </p:spPr>
      </p:pic>
      <p:pic>
        <p:nvPicPr>
          <p:cNvPr id="12" name="picture 104">
            <a:extLst>
              <a:ext uri="{FF2B5EF4-FFF2-40B4-BE49-F238E27FC236}">
                <a16:creationId xmlns:a16="http://schemas.microsoft.com/office/drawing/2014/main" id="{2A42DF88-7B0E-38C8-5076-9E12C7CB9D50}"/>
              </a:ext>
            </a:extLst>
          </p:cNvPr>
          <p:cNvPicPr>
            <a:picLocks noChangeAspect="1"/>
          </p:cNvPicPr>
          <p:nvPr/>
        </p:nvPicPr>
        <p:blipFill>
          <a:blip r:embed="rId4"/>
          <a:stretch>
            <a:fillRect/>
          </a:stretch>
        </p:blipFill>
        <p:spPr>
          <a:xfrm rot="21600000">
            <a:off x="108204" y="1244700"/>
            <a:ext cx="1075944" cy="361188"/>
          </a:xfrm>
          <a:prstGeom prst="rect">
            <a:avLst/>
          </a:prstGeom>
        </p:spPr>
      </p:pic>
      <p:grpSp>
        <p:nvGrpSpPr>
          <p:cNvPr id="2" name="Group 2"/>
          <p:cNvGrpSpPr/>
          <p:nvPr/>
        </p:nvGrpSpPr>
        <p:grpSpPr>
          <a:xfrm>
            <a:off x="270662" y="280209"/>
            <a:ext cx="7681168" cy="4078324"/>
            <a:chOff x="-1129992" y="-8881847"/>
            <a:chExt cx="20483114" cy="10875533"/>
          </a:xfrm>
        </p:grpSpPr>
        <p:sp>
          <p:nvSpPr>
            <p:cNvPr id="3" name="TextBox 3"/>
            <p:cNvSpPr txBox="1"/>
            <p:nvPr/>
          </p:nvSpPr>
          <p:spPr>
            <a:xfrm>
              <a:off x="-1129992" y="-8881847"/>
              <a:ext cx="18398858" cy="1084059"/>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2. </a:t>
              </a:r>
              <a:r>
                <a:rPr lang="en-US" dirty="0" err="1"/>
                <a:t>Khép</a:t>
              </a:r>
              <a:r>
                <a:rPr lang="en-US" dirty="0"/>
                <a:t> </a:t>
              </a:r>
              <a:r>
                <a:rPr lang="en-US" dirty="0" err="1"/>
                <a:t>kín</a:t>
              </a:r>
              <a:r>
                <a:rPr lang="en-US" dirty="0"/>
                <a:t> </a:t>
              </a:r>
              <a:r>
                <a:rPr lang="en-US" dirty="0" err="1"/>
                <a:t>được</a:t>
              </a:r>
              <a:r>
                <a:rPr lang="en-US" dirty="0"/>
                <a:t> chu </a:t>
              </a:r>
              <a:r>
                <a:rPr lang="en-US" dirty="0" err="1"/>
                <a:t>trình</a:t>
              </a:r>
              <a:r>
                <a:rPr lang="en-US" dirty="0"/>
                <a:t> </a:t>
              </a:r>
              <a:r>
                <a:rPr lang="en-US" dirty="0" err="1"/>
                <a:t>sinh</a:t>
              </a:r>
              <a:r>
                <a:rPr lang="en-US" dirty="0"/>
                <a:t> </a:t>
              </a:r>
              <a:r>
                <a:rPr lang="en-US" dirty="0" err="1"/>
                <a:t>dưỡng</a:t>
              </a:r>
              <a:endParaRPr lang="en-US" dirty="0"/>
            </a:p>
          </p:txBody>
        </p:sp>
        <p:sp>
          <p:nvSpPr>
            <p:cNvPr id="4" name="TextBox 4"/>
            <p:cNvSpPr txBox="1"/>
            <p:nvPr/>
          </p:nvSpPr>
          <p:spPr>
            <a:xfrm>
              <a:off x="11265354" y="1436438"/>
              <a:ext cx="8087768" cy="557248"/>
            </a:xfrm>
            <a:prstGeom prst="rect">
              <a:avLst/>
            </a:prstGeom>
          </p:spPr>
          <p:txBody>
            <a:bodyPr lIns="0" tIns="0" rIns="0" bIns="0" rtlCol="0" anchor="t">
              <a:spAutoFit/>
            </a:bodyPr>
            <a:lstStyle/>
            <a:p>
              <a:pPr>
                <a:lnSpc>
                  <a:spcPts val="1920"/>
                </a:lnSpc>
              </a:pPr>
              <a:endParaRPr sz="900"/>
            </a:p>
          </p:txBody>
        </p:sp>
      </p:grpSp>
      <p:sp>
        <p:nvSpPr>
          <p:cNvPr id="6" name="Freeform 6"/>
          <p:cNvSpPr/>
          <p:nvPr/>
        </p:nvSpPr>
        <p:spPr>
          <a:xfrm>
            <a:off x="892793" y="950866"/>
            <a:ext cx="7358411" cy="2045318"/>
          </a:xfrm>
          <a:custGeom>
            <a:avLst/>
            <a:gdLst/>
            <a:ahLst/>
            <a:cxnLst/>
            <a:rect l="l" t="t" r="r" b="b"/>
            <a:pathLst>
              <a:path w="16230600" h="4614007">
                <a:moveTo>
                  <a:pt x="0" y="0"/>
                </a:moveTo>
                <a:lnTo>
                  <a:pt x="16230600" y="0"/>
                </a:lnTo>
                <a:lnTo>
                  <a:pt x="16230600" y="4614007"/>
                </a:lnTo>
                <a:lnTo>
                  <a:pt x="0" y="4614007"/>
                </a:lnTo>
                <a:lnTo>
                  <a:pt x="0" y="0"/>
                </a:lnTo>
                <a:close/>
              </a:path>
            </a:pathLst>
          </a:custGeom>
          <a:blipFill>
            <a:blip r:embed="rId5"/>
            <a:stretch>
              <a:fillRect t="-32718" b="-51897"/>
            </a:stretch>
          </a:blipFill>
        </p:spPr>
        <p:txBody>
          <a:bodyPr/>
          <a:lstStyle/>
          <a:p>
            <a:endParaRPr lang="en-US" sz="900"/>
          </a:p>
        </p:txBody>
      </p:sp>
      <p:sp>
        <p:nvSpPr>
          <p:cNvPr id="8" name="TextBox 7">
            <a:extLst>
              <a:ext uri="{FF2B5EF4-FFF2-40B4-BE49-F238E27FC236}">
                <a16:creationId xmlns:a16="http://schemas.microsoft.com/office/drawing/2014/main" id="{8782AE0A-C858-AE06-280A-51D2556C9EE8}"/>
              </a:ext>
            </a:extLst>
          </p:cNvPr>
          <p:cNvSpPr txBox="1"/>
          <p:nvPr/>
        </p:nvSpPr>
        <p:spPr>
          <a:xfrm>
            <a:off x="392505" y="3134391"/>
            <a:ext cx="8358988" cy="954107"/>
          </a:xfrm>
          <a:prstGeom prst="rect">
            <a:avLst/>
          </a:prstGeom>
          <a:noFill/>
        </p:spPr>
        <p:txBody>
          <a:bodyPr wrap="square">
            <a:spAutoFit/>
          </a:bodyPr>
          <a:lstStyle>
            <a:defPPr>
              <a:defRPr lang="zh-CN"/>
            </a:defPPr>
            <a:lvl1pPr>
              <a:defRPr sz="2800" b="1">
                <a:latin typeface="Calibri" panose="020F0502020204030204" pitchFamily="34" charset="0"/>
                <a:cs typeface="Calibri" panose="020F0502020204030204" pitchFamily="34" charset="0"/>
              </a:defRPr>
            </a:lvl1pPr>
          </a:lstStyle>
          <a:p>
            <a:pPr algn="just"/>
            <a:r>
              <a:rPr lang="en-US" b="0" dirty="0">
                <a:sym typeface="Wingdings" panose="05000000000000000000" pitchFamily="2" charset="2"/>
              </a:rPr>
              <a:t>L</a:t>
            </a:r>
            <a:r>
              <a:rPr lang="vi-VN" b="0" dirty="0"/>
              <a:t>àm tăng tối đa hiệu quả việc sử dụng chất dinh dưỡng, tăng năng suất, tiết kiệm chi phí,...</a:t>
            </a:r>
            <a:endParaRPr lang="en-US" b="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1"/>
          <p:cNvPicPr>
            <a:picLocks noChangeAspect="1"/>
          </p:cNvPicPr>
          <p:nvPr/>
        </p:nvPicPr>
        <p:blipFill>
          <a:blip r:embed="rId2"/>
          <a:stretch>
            <a:fillRect/>
          </a:stretch>
        </p:blipFill>
        <p:spPr>
          <a:xfrm rot="21600000">
            <a:off x="5132832" y="4419600"/>
            <a:ext cx="4011167" cy="723899"/>
          </a:xfrm>
          <a:prstGeom prst="rect">
            <a:avLst/>
          </a:prstGeom>
        </p:spPr>
      </p:pic>
      <p:pic>
        <p:nvPicPr>
          <p:cNvPr id="94" name="picture 94"/>
          <p:cNvPicPr>
            <a:picLocks noChangeAspect="1"/>
          </p:cNvPicPr>
          <p:nvPr/>
        </p:nvPicPr>
        <p:blipFill>
          <a:blip r:embed="rId3"/>
          <a:stretch>
            <a:fillRect/>
          </a:stretch>
        </p:blipFill>
        <p:spPr>
          <a:xfrm rot="21600000">
            <a:off x="0" y="4326429"/>
            <a:ext cx="3150663" cy="817070"/>
          </a:xfrm>
          <a:prstGeom prst="rect">
            <a:avLst/>
          </a:prstGeom>
        </p:spPr>
      </p:pic>
      <p:pic>
        <p:nvPicPr>
          <p:cNvPr id="95" name="picture 95"/>
          <p:cNvPicPr>
            <a:picLocks noChangeAspect="1"/>
          </p:cNvPicPr>
          <p:nvPr/>
        </p:nvPicPr>
        <p:blipFill>
          <a:blip r:embed="rId4"/>
          <a:stretch>
            <a:fillRect/>
          </a:stretch>
        </p:blipFill>
        <p:spPr>
          <a:xfrm rot="21600000">
            <a:off x="7574280" y="838200"/>
            <a:ext cx="1569719" cy="734567"/>
          </a:xfrm>
          <a:prstGeom prst="rect">
            <a:avLst/>
          </a:prstGeom>
        </p:spPr>
      </p:pic>
      <p:pic>
        <p:nvPicPr>
          <p:cNvPr id="104" name="picture 104"/>
          <p:cNvPicPr>
            <a:picLocks noChangeAspect="1"/>
          </p:cNvPicPr>
          <p:nvPr/>
        </p:nvPicPr>
        <p:blipFill>
          <a:blip r:embed="rId5"/>
          <a:stretch>
            <a:fillRect/>
          </a:stretch>
        </p:blipFill>
        <p:spPr>
          <a:xfrm rot="21600000">
            <a:off x="108204" y="1244700"/>
            <a:ext cx="1075944" cy="361188"/>
          </a:xfrm>
          <a:prstGeom prst="rect">
            <a:avLst/>
          </a:prstGeom>
        </p:spPr>
      </p:pic>
      <p:pic>
        <p:nvPicPr>
          <p:cNvPr id="105" name="picture 105"/>
          <p:cNvPicPr>
            <a:picLocks noChangeAspect="1"/>
          </p:cNvPicPr>
          <p:nvPr/>
        </p:nvPicPr>
        <p:blipFill>
          <a:blip r:embed="rId6"/>
          <a:stretch>
            <a:fillRect/>
          </a:stretch>
        </p:blipFill>
        <p:spPr>
          <a:xfrm rot="21600000">
            <a:off x="848503" y="4853940"/>
            <a:ext cx="448055" cy="289559"/>
          </a:xfrm>
          <a:prstGeom prst="rect">
            <a:avLst/>
          </a:prstGeom>
        </p:spPr>
      </p:pic>
      <p:pic>
        <p:nvPicPr>
          <p:cNvPr id="106" name="picture 106"/>
          <p:cNvPicPr>
            <a:picLocks noChangeAspect="1"/>
          </p:cNvPicPr>
          <p:nvPr/>
        </p:nvPicPr>
        <p:blipFill>
          <a:blip r:embed="rId7"/>
          <a:stretch>
            <a:fillRect/>
          </a:stretch>
        </p:blipFill>
        <p:spPr>
          <a:xfrm rot="21600000">
            <a:off x="1603247" y="4700016"/>
            <a:ext cx="445008" cy="289559"/>
          </a:xfrm>
          <a:prstGeom prst="rect">
            <a:avLst/>
          </a:prstGeom>
        </p:spPr>
      </p:pic>
      <p:pic>
        <p:nvPicPr>
          <p:cNvPr id="107" name="picture 107"/>
          <p:cNvPicPr>
            <a:picLocks noChangeAspect="1"/>
          </p:cNvPicPr>
          <p:nvPr/>
        </p:nvPicPr>
        <p:blipFill>
          <a:blip r:embed="rId8"/>
          <a:stretch>
            <a:fillRect/>
          </a:stretch>
        </p:blipFill>
        <p:spPr>
          <a:xfrm rot="21600000">
            <a:off x="8293607" y="4538471"/>
            <a:ext cx="387095" cy="280415"/>
          </a:xfrm>
          <a:prstGeom prst="rect">
            <a:avLst/>
          </a:prstGeom>
        </p:spPr>
      </p:pic>
      <p:sp>
        <p:nvSpPr>
          <p:cNvPr id="2" name="Rectangle 1">
            <a:extLst>
              <a:ext uri="{FF2B5EF4-FFF2-40B4-BE49-F238E27FC236}">
                <a16:creationId xmlns:a16="http://schemas.microsoft.com/office/drawing/2014/main" id="{28A39FE0-932B-F180-FE7C-5792A35E2A1B}"/>
              </a:ext>
            </a:extLst>
          </p:cNvPr>
          <p:cNvSpPr/>
          <p:nvPr/>
        </p:nvSpPr>
        <p:spPr>
          <a:xfrm>
            <a:off x="434898" y="359370"/>
            <a:ext cx="8245804"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2800" dirty="0">
                <a:latin typeface="Calibri" panose="020F0502020204030204" pitchFamily="34" charset="0"/>
                <a:cs typeface="Calibri" panose="020F0502020204030204" pitchFamily="34" charset="0"/>
              </a:rPr>
              <a:t>7. Hãy nêu các lợi ích trong sản xuất nông nghiệp khi khép kín được chu trình sử dụng các chất dinh dưỡng cho cây trồng?</a:t>
            </a:r>
          </a:p>
        </p:txBody>
      </p:sp>
      <p:pic>
        <p:nvPicPr>
          <p:cNvPr id="3" name="Picture 2">
            <a:extLst>
              <a:ext uri="{FF2B5EF4-FFF2-40B4-BE49-F238E27FC236}">
                <a16:creationId xmlns:a16="http://schemas.microsoft.com/office/drawing/2014/main" id="{1F0E3C82-3142-F77C-17C4-3BE851FEC9F4}"/>
              </a:ext>
            </a:extLst>
          </p:cNvPr>
          <p:cNvPicPr>
            <a:picLocks noChangeAspect="1"/>
          </p:cNvPicPr>
          <p:nvPr/>
        </p:nvPicPr>
        <p:blipFill>
          <a:blip r:embed="rId9"/>
          <a:stretch>
            <a:fillRect/>
          </a:stretch>
        </p:blipFill>
        <p:spPr>
          <a:xfrm>
            <a:off x="97052" y="55679"/>
            <a:ext cx="751451" cy="534539"/>
          </a:xfrm>
          <a:prstGeom prst="rect">
            <a:avLst/>
          </a:prstGeom>
        </p:spPr>
      </p:pic>
      <p:sp>
        <p:nvSpPr>
          <p:cNvPr id="5" name="TextBox 4">
            <a:extLst>
              <a:ext uri="{FF2B5EF4-FFF2-40B4-BE49-F238E27FC236}">
                <a16:creationId xmlns:a16="http://schemas.microsoft.com/office/drawing/2014/main" id="{55E57A88-C640-A247-DEB2-0E59FC423EC8}"/>
              </a:ext>
            </a:extLst>
          </p:cNvPr>
          <p:cNvSpPr txBox="1"/>
          <p:nvPr/>
        </p:nvSpPr>
        <p:spPr>
          <a:xfrm>
            <a:off x="406498" y="1714894"/>
            <a:ext cx="8274204" cy="3108543"/>
          </a:xfrm>
          <a:prstGeom prst="rect">
            <a:avLst/>
          </a:prstGeom>
          <a:noFill/>
        </p:spPr>
        <p:txBody>
          <a:bodyPr wrap="square">
            <a:spAutoFit/>
          </a:bodyPr>
          <a:lstStyle>
            <a:defPPr>
              <a:defRPr lang="zh-CN"/>
            </a:defPPr>
            <a:lvl1pPr algn="just">
              <a:defRPr sz="2800" b="0">
                <a:latin typeface="Calibri" panose="020F0502020204030204" pitchFamily="34" charset="0"/>
                <a:cs typeface="Calibri" panose="020F0502020204030204" pitchFamily="34" charset="0"/>
              </a:defRPr>
            </a:lvl1pPr>
          </a:lstStyle>
          <a:p>
            <a:r>
              <a:rPr lang="vi-VN" dirty="0"/>
              <a:t>- Làm thành vòng quay trong việc tái sử dụng các tàn dư cây trồng, các sản</a:t>
            </a:r>
            <a:r>
              <a:rPr lang="en-US" dirty="0"/>
              <a:t> </a:t>
            </a:r>
            <a:r>
              <a:rPr lang="vi-VN" dirty="0"/>
              <a:t>phẩm phụ, phân động vật và vật thải nông nghiệp để tăng nguồn phân hữu cơ cho vụ sau, tránh được sự lãng phí.</a:t>
            </a:r>
          </a:p>
          <a:p>
            <a:r>
              <a:rPr lang="vi-VN" dirty="0"/>
              <a:t>- Kết hợp với việc luân canh và xen canh cây trồng giúp cho việc sử dụng các chất dinh dưỡng có trong đốt hiệu quả nhất.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
            <a:extLst>
              <a:ext uri="{FF2B5EF4-FFF2-40B4-BE49-F238E27FC236}">
                <a16:creationId xmlns:a16="http://schemas.microsoft.com/office/drawing/2014/main" id="{5DA07FA5-FF01-74B2-D45F-00E35317908A}"/>
              </a:ext>
            </a:extLst>
          </p:cNvPr>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a:p>
        </p:txBody>
      </p:sp>
      <p:sp>
        <p:nvSpPr>
          <p:cNvPr id="2" name="Freeform 2"/>
          <p:cNvSpPr/>
          <p:nvPr/>
        </p:nvSpPr>
        <p:spPr>
          <a:xfrm>
            <a:off x="580062" y="784967"/>
            <a:ext cx="7935242" cy="2273842"/>
          </a:xfrm>
          <a:custGeom>
            <a:avLst/>
            <a:gdLst/>
            <a:ahLst/>
            <a:cxnLst/>
            <a:rect l="l" t="t" r="r" b="b"/>
            <a:pathLst>
              <a:path w="15870483" h="4547683">
                <a:moveTo>
                  <a:pt x="0" y="0"/>
                </a:moveTo>
                <a:lnTo>
                  <a:pt x="15870483" y="0"/>
                </a:lnTo>
                <a:lnTo>
                  <a:pt x="15870483" y="4547683"/>
                </a:lnTo>
                <a:lnTo>
                  <a:pt x="0" y="4547683"/>
                </a:lnTo>
                <a:lnTo>
                  <a:pt x="0" y="0"/>
                </a:lnTo>
                <a:close/>
              </a:path>
            </a:pathLst>
          </a:custGeom>
          <a:blipFill>
            <a:blip r:embed="rId2"/>
            <a:stretch>
              <a:fillRect t="-43143" b="-60169"/>
            </a:stretch>
          </a:blipFill>
        </p:spPr>
        <p:txBody>
          <a:bodyPr/>
          <a:lstStyle/>
          <a:p>
            <a:endParaRPr lang="en-US" sz="900"/>
          </a:p>
        </p:txBody>
      </p:sp>
      <p:sp>
        <p:nvSpPr>
          <p:cNvPr id="5" name="TextBox 5"/>
          <p:cNvSpPr txBox="1"/>
          <p:nvPr/>
        </p:nvSpPr>
        <p:spPr>
          <a:xfrm>
            <a:off x="4918917" y="4149565"/>
            <a:ext cx="3032913" cy="208968"/>
          </a:xfrm>
          <a:prstGeom prst="rect">
            <a:avLst/>
          </a:prstGeom>
        </p:spPr>
        <p:txBody>
          <a:bodyPr lIns="0" tIns="0" rIns="0" bIns="0" rtlCol="0" anchor="t">
            <a:spAutoFit/>
          </a:bodyPr>
          <a:lstStyle/>
          <a:p>
            <a:pPr>
              <a:lnSpc>
                <a:spcPts val="1920"/>
              </a:lnSpc>
            </a:pPr>
            <a:endParaRPr sz="900"/>
          </a:p>
        </p:txBody>
      </p:sp>
      <p:sp>
        <p:nvSpPr>
          <p:cNvPr id="7" name="TextBox 4"/>
          <p:cNvSpPr txBox="1"/>
          <p:nvPr/>
        </p:nvSpPr>
        <p:spPr>
          <a:xfrm>
            <a:off x="397416" y="380107"/>
            <a:ext cx="8300535" cy="406522"/>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3. </a:t>
            </a:r>
            <a:r>
              <a:rPr lang="en-US" dirty="0" err="1"/>
              <a:t>Tối</a:t>
            </a:r>
            <a:r>
              <a:rPr lang="en-US" dirty="0"/>
              <a:t> </a:t>
            </a:r>
            <a:r>
              <a:rPr lang="en-US" dirty="0" err="1"/>
              <a:t>ưu</a:t>
            </a:r>
            <a:r>
              <a:rPr lang="en-US" dirty="0"/>
              <a:t> </a:t>
            </a:r>
            <a:r>
              <a:rPr lang="en-US" dirty="0" err="1"/>
              <a:t>hóa</a:t>
            </a:r>
            <a:r>
              <a:rPr lang="en-US" dirty="0"/>
              <a:t> </a:t>
            </a:r>
            <a:r>
              <a:rPr lang="en-US" dirty="0" err="1"/>
              <a:t>được</a:t>
            </a:r>
            <a:r>
              <a:rPr lang="en-US" dirty="0"/>
              <a:t> </a:t>
            </a:r>
            <a:r>
              <a:rPr lang="en-US" dirty="0" err="1"/>
              <a:t>nguồn</a:t>
            </a:r>
            <a:r>
              <a:rPr lang="en-US" dirty="0"/>
              <a:t> </a:t>
            </a:r>
            <a:r>
              <a:rPr lang="en-US" dirty="0" err="1"/>
              <a:t>phân</a:t>
            </a:r>
            <a:r>
              <a:rPr lang="en-US" dirty="0"/>
              <a:t> </a:t>
            </a:r>
            <a:r>
              <a:rPr lang="en-US" dirty="0" err="1"/>
              <a:t>bón</a:t>
            </a:r>
            <a:endParaRPr lang="en-US" dirty="0"/>
          </a:p>
        </p:txBody>
      </p:sp>
      <p:sp>
        <p:nvSpPr>
          <p:cNvPr id="8" name="TextBox 6"/>
          <p:cNvSpPr txBox="1"/>
          <p:nvPr/>
        </p:nvSpPr>
        <p:spPr>
          <a:xfrm>
            <a:off x="322222" y="3092262"/>
            <a:ext cx="8464939" cy="1248932"/>
          </a:xfrm>
          <a:prstGeom prst="rect">
            <a:avLst/>
          </a:prstGeom>
        </p:spPr>
        <p:txBody>
          <a:bodyPr wrap="square" lIns="0" tIns="0" rIns="0" bIns="0" rtlCol="0" anchor="t">
            <a:spAutoFit/>
          </a:bodyPr>
          <a:lstStyle/>
          <a:p>
            <a:pPr marL="183515" lvl="1" algn="just">
              <a:lnSpc>
                <a:spcPts val="2380"/>
              </a:lnSpc>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Chọn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triển</a:t>
            </a:r>
            <a:r>
              <a:rPr lang="en-US" sz="2800" dirty="0">
                <a:latin typeface="Calibri" panose="020F0502020204030204" pitchFamily="34" charset="0"/>
                <a:cs typeface="Calibri" panose="020F0502020204030204" pitchFamily="34" charset="0"/>
              </a:rPr>
              <a:t>.</a:t>
            </a:r>
          </a:p>
          <a:p>
            <a:pPr marL="183515" lvl="1" algn="just">
              <a:lnSpc>
                <a:spcPts val="2380"/>
              </a:lnSpc>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Chọn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phản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
            <a:extLst>
              <a:ext uri="{FF2B5EF4-FFF2-40B4-BE49-F238E27FC236}">
                <a16:creationId xmlns:a16="http://schemas.microsoft.com/office/drawing/2014/main" id="{45645178-0455-9DF5-EABF-2BED880E11D0}"/>
              </a:ext>
            </a:extLst>
          </p:cNvPr>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a:p>
        </p:txBody>
      </p:sp>
      <p:sp>
        <p:nvSpPr>
          <p:cNvPr id="5" name="TextBox 5"/>
          <p:cNvSpPr txBox="1"/>
          <p:nvPr/>
        </p:nvSpPr>
        <p:spPr>
          <a:xfrm>
            <a:off x="4978763" y="4537071"/>
            <a:ext cx="3032913" cy="208968"/>
          </a:xfrm>
          <a:prstGeom prst="rect">
            <a:avLst/>
          </a:prstGeom>
        </p:spPr>
        <p:txBody>
          <a:bodyPr lIns="0" tIns="0" rIns="0" bIns="0" rtlCol="0" anchor="t">
            <a:spAutoFit/>
          </a:bodyPr>
          <a:lstStyle/>
          <a:p>
            <a:pPr>
              <a:lnSpc>
                <a:spcPts val="1920"/>
              </a:lnSpc>
            </a:pPr>
            <a:endParaRPr sz="900"/>
          </a:p>
        </p:txBody>
      </p:sp>
      <p:sp>
        <p:nvSpPr>
          <p:cNvPr id="10" name="Rectangle 9">
            <a:extLst>
              <a:ext uri="{FF2B5EF4-FFF2-40B4-BE49-F238E27FC236}">
                <a16:creationId xmlns:a16="http://schemas.microsoft.com/office/drawing/2014/main" id="{2D4E7D85-CCF9-ED22-82B7-917983637F3E}"/>
              </a:ext>
            </a:extLst>
          </p:cNvPr>
          <p:cNvSpPr/>
          <p:nvPr/>
        </p:nvSpPr>
        <p:spPr>
          <a:xfrm>
            <a:off x="434898" y="359370"/>
            <a:ext cx="8245804"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vi-VN" sz="2800" dirty="0">
                <a:latin typeface="Calibri" panose="020F0502020204030204" pitchFamily="34" charset="0"/>
                <a:cs typeface="Calibri" panose="020F0502020204030204" pitchFamily="34" charset="0"/>
              </a:rPr>
              <a:t>8. Hãy giải thích câu: "Đất nào, phân ấy" và nêu biện pháp lựa chọn dạng phân bón phù hợp với đất</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6FC517A-B61E-3FB8-6000-D1C5F4CE7ECD}"/>
              </a:ext>
            </a:extLst>
          </p:cNvPr>
          <p:cNvPicPr>
            <a:picLocks noChangeAspect="1"/>
          </p:cNvPicPr>
          <p:nvPr/>
        </p:nvPicPr>
        <p:blipFill>
          <a:blip r:embed="rId2"/>
          <a:stretch>
            <a:fillRect/>
          </a:stretch>
        </p:blipFill>
        <p:spPr>
          <a:xfrm>
            <a:off x="97052" y="55679"/>
            <a:ext cx="751451" cy="534539"/>
          </a:xfrm>
          <a:prstGeom prst="rect">
            <a:avLst/>
          </a:prstGeom>
        </p:spPr>
      </p:pic>
      <p:sp>
        <p:nvSpPr>
          <p:cNvPr id="13" name="TextBox 12">
            <a:extLst>
              <a:ext uri="{FF2B5EF4-FFF2-40B4-BE49-F238E27FC236}">
                <a16:creationId xmlns:a16="http://schemas.microsoft.com/office/drawing/2014/main" id="{98F3B1F4-BDB1-751B-ACFB-1F470039E36D}"/>
              </a:ext>
            </a:extLst>
          </p:cNvPr>
          <p:cNvSpPr txBox="1"/>
          <p:nvPr/>
        </p:nvSpPr>
        <p:spPr>
          <a:xfrm>
            <a:off x="434898" y="1329719"/>
            <a:ext cx="8245804" cy="3539430"/>
          </a:xfrm>
          <a:prstGeom prst="rect">
            <a:avLst/>
          </a:prstGeom>
          <a:noFill/>
        </p:spPr>
        <p:txBody>
          <a:bodyPr wrap="square">
            <a:spAutoFit/>
          </a:bodyPr>
          <a:lstStyle/>
          <a:p>
            <a:pPr algn="just"/>
            <a:r>
              <a:rPr lang="en-US" sz="2800" dirty="0">
                <a:latin typeface="Calibri" panose="020F0502020204030204" pitchFamily="34" charset="0"/>
                <a:cs typeface="Calibri" panose="020F0502020204030204" pitchFamily="34" charset="0"/>
              </a:rPr>
              <a:t>-</a:t>
            </a:r>
            <a:r>
              <a:rPr lang="vi-VN" sz="2800" dirty="0">
                <a:latin typeface="Calibri" panose="020F0502020204030204" pitchFamily="34" charset="0"/>
                <a:cs typeface="Calibri" panose="020F0502020204030204" pitchFamily="34" charset="0"/>
              </a:rPr>
              <a:t> Mỗi loại đất có thành phần cơ giới và thành phần hoá học khác nhau. Bón phân là để bổ sung vào đất những chất mà trong thành phần đất không có hoặc có ít.</a:t>
            </a:r>
          </a:p>
          <a:p>
            <a:pPr algn="just"/>
            <a:r>
              <a:rPr lang="vi-VN" sz="2800" dirty="0">
                <a:latin typeface="Calibri" panose="020F0502020204030204" pitchFamily="34" charset="0"/>
                <a:cs typeface="Calibri" panose="020F0502020204030204" pitchFamily="34" charset="0"/>
              </a:rPr>
              <a:t>- Khi lựa chọn phân bón:</a:t>
            </a:r>
          </a:p>
          <a:p>
            <a:pPr algn="just"/>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a:t>
            </a:r>
            <a:r>
              <a:rPr lang="vi-VN" sz="2800" dirty="0">
                <a:latin typeface="Calibri" panose="020F0502020204030204" pitchFamily="34" charset="0"/>
                <a:cs typeface="Calibri" panose="020F0502020204030204" pitchFamily="34" charset="0"/>
              </a:rPr>
              <a:t>ạng phân bón sử dụng phải phù hợp với pH của đất</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a:p>
            <a:pPr algn="just"/>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K</a:t>
            </a:r>
            <a:r>
              <a:rPr lang="vi-VN" sz="2800" dirty="0">
                <a:latin typeface="Calibri" panose="020F0502020204030204" pitchFamily="34" charset="0"/>
                <a:cs typeface="Calibri" panose="020F0502020204030204" pitchFamily="34" charset="0"/>
              </a:rPr>
              <a:t>hông làm suy giảm đặc tính của đất</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a:p>
            <a:pPr algn="just"/>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G</a:t>
            </a:r>
            <a:r>
              <a:rPr lang="vi-VN" sz="2800" dirty="0">
                <a:latin typeface="Calibri" panose="020F0502020204030204" pitchFamily="34" charset="0"/>
                <a:cs typeface="Calibri" panose="020F0502020204030204" pitchFamily="34" charset="0"/>
              </a:rPr>
              <a:t>iúp cây hấp thụ tốt và đảm bảo cho sự hoạt động của vi sinh vật đất.</a:t>
            </a:r>
            <a:endParaRPr lang="en-US" sz="2800" dirty="0">
              <a:latin typeface="Calibri" panose="020F0502020204030204" pitchFamily="34" charset="0"/>
              <a:cs typeface="Calibri" panose="020F0502020204030204" pitchFamily="34" charset="0"/>
            </a:endParaRPr>
          </a:p>
        </p:txBody>
      </p:sp>
      <p:pic>
        <p:nvPicPr>
          <p:cNvPr id="2" name="picture 139">
            <a:extLst>
              <a:ext uri="{FF2B5EF4-FFF2-40B4-BE49-F238E27FC236}">
                <a16:creationId xmlns:a16="http://schemas.microsoft.com/office/drawing/2014/main" id="{9173DA76-2F6F-D8C0-B7AC-7FEFAC588259}"/>
              </a:ext>
            </a:extLst>
          </p:cNvPr>
          <p:cNvPicPr>
            <a:picLocks noChangeAspect="1"/>
          </p:cNvPicPr>
          <p:nvPr/>
        </p:nvPicPr>
        <p:blipFill>
          <a:blip r:embed="rId3"/>
          <a:stretch>
            <a:fillRect/>
          </a:stretch>
        </p:blipFill>
        <p:spPr>
          <a:xfrm rot="21600000">
            <a:off x="6010655" y="4559808"/>
            <a:ext cx="3133344" cy="583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
            <a:extLst>
              <a:ext uri="{FF2B5EF4-FFF2-40B4-BE49-F238E27FC236}">
                <a16:creationId xmlns:a16="http://schemas.microsoft.com/office/drawing/2014/main" id="{BA4667C0-29A7-B283-47EB-8C7D556E486B}"/>
              </a:ext>
            </a:extLst>
          </p:cNvPr>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a:p>
        </p:txBody>
      </p:sp>
      <p:grpSp>
        <p:nvGrpSpPr>
          <p:cNvPr id="2" name="Group 2"/>
          <p:cNvGrpSpPr/>
          <p:nvPr/>
        </p:nvGrpSpPr>
        <p:grpSpPr>
          <a:xfrm>
            <a:off x="330870" y="369209"/>
            <a:ext cx="8467441" cy="288713"/>
            <a:chOff x="-1338147" y="-3190784"/>
            <a:chExt cx="20974069" cy="6302070"/>
          </a:xfrm>
        </p:grpSpPr>
        <p:sp>
          <p:nvSpPr>
            <p:cNvPr id="3" name="TextBox 3"/>
            <p:cNvSpPr txBox="1"/>
            <p:nvPr/>
          </p:nvSpPr>
          <p:spPr>
            <a:xfrm>
              <a:off x="-1338147" y="-3190784"/>
              <a:ext cx="20974069" cy="2144176"/>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4. </a:t>
              </a:r>
              <a:r>
                <a:rPr lang="en-US" dirty="0" err="1"/>
                <a:t>Chọn</a:t>
              </a:r>
              <a:r>
                <a:rPr lang="en-US" dirty="0"/>
                <a:t> </a:t>
              </a:r>
              <a:r>
                <a:rPr lang="en-US" dirty="0" err="1"/>
                <a:t>được</a:t>
              </a:r>
              <a:r>
                <a:rPr lang="en-US" dirty="0"/>
                <a:t> </a:t>
              </a:r>
              <a:r>
                <a:rPr lang="en-US" dirty="0" err="1"/>
                <a:t>dạng</a:t>
              </a:r>
              <a:r>
                <a:rPr lang="en-US" dirty="0"/>
                <a:t> </a:t>
              </a:r>
              <a:r>
                <a:rPr lang="en-US" dirty="0" err="1"/>
                <a:t>phân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phương</a:t>
              </a:r>
              <a:r>
                <a:rPr lang="en-US" dirty="0"/>
                <a:t> </a:t>
              </a:r>
              <a:r>
                <a:rPr lang="en-US" dirty="0" err="1"/>
                <a:t>thức</a:t>
              </a:r>
              <a:r>
                <a:rPr lang="en-US" dirty="0"/>
                <a:t> </a:t>
              </a:r>
              <a:r>
                <a:rPr lang="en-US" dirty="0" err="1"/>
                <a:t>bón</a:t>
              </a:r>
              <a:r>
                <a:rPr lang="en-US" dirty="0"/>
                <a:t> </a:t>
              </a:r>
            </a:p>
          </p:txBody>
        </p:sp>
        <p:sp>
          <p:nvSpPr>
            <p:cNvPr id="4" name="TextBox 4"/>
            <p:cNvSpPr txBox="1"/>
            <p:nvPr/>
          </p:nvSpPr>
          <p:spPr>
            <a:xfrm>
              <a:off x="11265354" y="2554038"/>
              <a:ext cx="8087768" cy="557248"/>
            </a:xfrm>
            <a:prstGeom prst="rect">
              <a:avLst/>
            </a:prstGeom>
          </p:spPr>
          <p:txBody>
            <a:bodyPr lIns="0" tIns="0" rIns="0" bIns="0" rtlCol="0" anchor="t">
              <a:spAutoFit/>
            </a:bodyPr>
            <a:lstStyle/>
            <a:p>
              <a:pPr>
                <a:lnSpc>
                  <a:spcPts val="1920"/>
                </a:lnSpc>
              </a:pPr>
              <a:endParaRPr sz="900"/>
            </a:p>
          </p:txBody>
        </p:sp>
      </p:grpSp>
      <p:sp>
        <p:nvSpPr>
          <p:cNvPr id="6" name="TextBox 6"/>
          <p:cNvSpPr txBox="1"/>
          <p:nvPr/>
        </p:nvSpPr>
        <p:spPr>
          <a:xfrm>
            <a:off x="178711" y="1196374"/>
            <a:ext cx="3016001" cy="723147"/>
          </a:xfrm>
          <a:prstGeom prst="rect">
            <a:avLst/>
          </a:prstGeom>
        </p:spPr>
        <p:txBody>
          <a:bodyPr lIns="0" tIns="0" rIns="0" bIns="0" rtlCol="0" anchor="t">
            <a:spAutoFit/>
          </a:bodyPr>
          <a:lstStyle/>
          <a:p>
            <a:pPr marL="215900" lvl="1">
              <a:lnSpc>
                <a:spcPts val="2800"/>
              </a:lnSpc>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endParaRPr lang="en-US" sz="2800" dirty="0">
              <a:latin typeface="Calibri" panose="020F0502020204030204" pitchFamily="34" charset="0"/>
              <a:cs typeface="Calibri" panose="020F0502020204030204" pitchFamily="34" charset="0"/>
            </a:endParaRPr>
          </a:p>
          <a:p>
            <a:pPr marL="215900" lvl="1">
              <a:lnSpc>
                <a:spcPts val="2800"/>
              </a:lnSpc>
            </a:pPr>
            <a:r>
              <a:rPr lang="en-US" sz="2800" dirty="0">
                <a:latin typeface="Calibri" panose="020F0502020204030204" pitchFamily="34" charset="0"/>
                <a:cs typeface="Calibri" panose="020F0502020204030204" pitchFamily="34" charset="0"/>
              </a:rPr>
              <a:t>- Phun </a:t>
            </a:r>
            <a:r>
              <a:rPr lang="en-US" sz="2800" dirty="0" err="1">
                <a:latin typeface="Calibri" panose="020F0502020204030204" pitchFamily="34" charset="0"/>
                <a:cs typeface="Calibri" panose="020F0502020204030204" pitchFamily="34" charset="0"/>
              </a:rPr>
              <a:t>lên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lá</a:t>
            </a:r>
            <a:endParaRPr lang="en-US" sz="28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9AC23F3-D267-A490-7FD9-D505969FAE33}"/>
              </a:ext>
            </a:extLst>
          </p:cNvPr>
          <p:cNvSpPr txBox="1"/>
          <p:nvPr/>
        </p:nvSpPr>
        <p:spPr>
          <a:xfrm>
            <a:off x="2843812" y="1028294"/>
            <a:ext cx="6121478"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6985" algn="just">
              <a:spcAft>
                <a:spcPts val="200"/>
              </a:spcAft>
              <a:tabLst>
                <a:tab pos="242570" algn="l"/>
              </a:tabLst>
              <a:defRPr/>
            </a:pPr>
            <a:r>
              <a:rPr lang="en-US" sz="2800" dirty="0">
                <a:latin typeface="Calibri" panose="020F0502020204030204" pitchFamily="34" charset="0"/>
                <a:ea typeface="Calibri" panose="020F0502020204030204" pitchFamily="34" charset="0"/>
                <a:cs typeface="Calibri" panose="020F0502020204030204" pitchFamily="34" charset="0"/>
              </a:rPr>
              <a:t>  9. </a:t>
            </a:r>
            <a:r>
              <a:rPr lang="vi-VN" sz="2800" dirty="0">
                <a:latin typeface="Calibri" panose="020F0502020204030204" pitchFamily="34" charset="0"/>
                <a:ea typeface="Calibri" panose="020F0502020204030204" pitchFamily="34" charset="0"/>
                <a:cs typeface="Calibri" panose="020F0502020204030204" pitchFamily="34" charset="0"/>
              </a:rPr>
              <a:t>Khi bón vào đất và phun lên lá, ta phải lựa chọn phân bón như thế nào để đem lại hiệu quả tốt?</a:t>
            </a:r>
          </a:p>
        </p:txBody>
      </p:sp>
      <p:pic>
        <p:nvPicPr>
          <p:cNvPr id="9" name="Picture 8">
            <a:extLst>
              <a:ext uri="{FF2B5EF4-FFF2-40B4-BE49-F238E27FC236}">
                <a16:creationId xmlns:a16="http://schemas.microsoft.com/office/drawing/2014/main" id="{7F8717A5-4080-66BC-A2D7-E017DBD4D78D}"/>
              </a:ext>
            </a:extLst>
          </p:cNvPr>
          <p:cNvPicPr>
            <a:picLocks noChangeAspect="1"/>
          </p:cNvPicPr>
          <p:nvPr/>
        </p:nvPicPr>
        <p:blipFill>
          <a:blip r:embed="rId2"/>
          <a:stretch>
            <a:fillRect/>
          </a:stretch>
        </p:blipFill>
        <p:spPr>
          <a:xfrm>
            <a:off x="2397261" y="779016"/>
            <a:ext cx="751451" cy="534539"/>
          </a:xfrm>
          <a:prstGeom prst="rect">
            <a:avLst/>
          </a:prstGeom>
        </p:spPr>
      </p:pic>
      <p:sp>
        <p:nvSpPr>
          <p:cNvPr id="11" name="TextBox 10">
            <a:extLst>
              <a:ext uri="{FF2B5EF4-FFF2-40B4-BE49-F238E27FC236}">
                <a16:creationId xmlns:a16="http://schemas.microsoft.com/office/drawing/2014/main" id="{8B12B4EF-F33B-B996-03CB-2AC902A36144}"/>
              </a:ext>
            </a:extLst>
          </p:cNvPr>
          <p:cNvSpPr txBox="1"/>
          <p:nvPr/>
        </p:nvSpPr>
        <p:spPr>
          <a:xfrm>
            <a:off x="330870" y="2336879"/>
            <a:ext cx="8634420" cy="2677656"/>
          </a:xfrm>
          <a:prstGeom prst="rect">
            <a:avLst/>
          </a:prstGeom>
          <a:noFill/>
        </p:spPr>
        <p:txBody>
          <a:bodyPr wrap="square">
            <a:spAutoFit/>
          </a:bodyPr>
          <a:lstStyle/>
          <a:p>
            <a:r>
              <a:rPr lang="vi-VN" sz="2800" dirty="0">
                <a:latin typeface="Calibri" panose="020F0502020204030204" pitchFamily="34" charset="0"/>
                <a:cs typeface="Calibri" panose="020F0502020204030204" pitchFamily="34" charset="0"/>
              </a:rPr>
              <a:t>- </a:t>
            </a:r>
            <a:r>
              <a:rPr lang="vi-VN" sz="2800" b="1" dirty="0">
                <a:solidFill>
                  <a:srgbClr val="00B050"/>
                </a:solidFill>
                <a:latin typeface="Calibri" panose="020F0502020204030204" pitchFamily="34" charset="0"/>
                <a:cs typeface="Calibri" panose="020F0502020204030204" pitchFamily="34" charset="0"/>
              </a:rPr>
              <a:t>Khi bón vào đất </a:t>
            </a:r>
            <a:r>
              <a:rPr lang="vi-VN" sz="2800" dirty="0">
                <a:latin typeface="Calibri" panose="020F0502020204030204" pitchFamily="34" charset="0"/>
                <a:cs typeface="Calibri" panose="020F0502020204030204" pitchFamily="34" charset="0"/>
              </a:rPr>
              <a:t>có thể sử dụng cân đối các dạng phân bón khác nhau.</a:t>
            </a:r>
          </a:p>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L</a:t>
            </a:r>
            <a:r>
              <a:rPr lang="vi-VN" sz="2800" dirty="0">
                <a:latin typeface="Calibri" panose="020F0502020204030204" pitchFamily="34" charset="0"/>
                <a:cs typeface="Calibri" panose="020F0502020204030204" pitchFamily="34" charset="0"/>
              </a:rPr>
              <a:t>oại phân khó tan nên dùng cho bón lót</a:t>
            </a:r>
            <a:r>
              <a:rPr lang="en-US" sz="2800" dirty="0">
                <a:latin typeface="Calibri" panose="020F0502020204030204" pitchFamily="34" charset="0"/>
                <a:cs typeface="Calibri" panose="020F0502020204030204" pitchFamily="34" charset="0"/>
              </a:rPr>
              <a:t>.</a:t>
            </a:r>
          </a:p>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L</a:t>
            </a:r>
            <a:r>
              <a:rPr lang="vi-VN" sz="2800" dirty="0">
                <a:latin typeface="Calibri" panose="020F0502020204030204" pitchFamily="34" charset="0"/>
                <a:cs typeface="Calibri" panose="020F0502020204030204" pitchFamily="34" charset="0"/>
              </a:rPr>
              <a:t>oại phân dễ tan nên dùng cho bón thúc, bón nhiều lần</a:t>
            </a:r>
            <a:r>
              <a:rPr lang="en-US" sz="2800" dirty="0">
                <a:latin typeface="Calibri" panose="020F0502020204030204" pitchFamily="34" charset="0"/>
                <a:cs typeface="Calibri" panose="020F0502020204030204" pitchFamily="34" charset="0"/>
              </a:rPr>
              <a:t>.</a:t>
            </a:r>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 </a:t>
            </a:r>
            <a:r>
              <a:rPr lang="vi-VN" sz="2800" b="1" dirty="0">
                <a:solidFill>
                  <a:srgbClr val="00B050"/>
                </a:solidFill>
                <a:latin typeface="Calibri" panose="020F0502020204030204" pitchFamily="34" charset="0"/>
                <a:cs typeface="Calibri" panose="020F0502020204030204" pitchFamily="34" charset="0"/>
              </a:rPr>
              <a:t>Khi phun lên lá</a:t>
            </a:r>
            <a:r>
              <a:rPr lang="vi-VN" sz="2800" dirty="0">
                <a:latin typeface="Calibri" panose="020F0502020204030204" pitchFamily="34" charset="0"/>
                <a:cs typeface="Calibri" panose="020F0502020204030204" pitchFamily="34" charset="0"/>
              </a:rPr>
              <a:t>, phải chọn loại phân dễ tan, có thể hoà tan hết trong dung dịch.</a:t>
            </a:r>
            <a:endParaRPr lang="en-US" sz="2800" dirty="0">
              <a:latin typeface="Calibri" panose="020F0502020204030204" pitchFamily="34" charset="0"/>
              <a:cs typeface="Calibri" panose="020F0502020204030204" pitchFamily="34" charset="0"/>
            </a:endParaRPr>
          </a:p>
        </p:txBody>
      </p:sp>
      <p:pic>
        <p:nvPicPr>
          <p:cNvPr id="5" name="picture 139">
            <a:extLst>
              <a:ext uri="{FF2B5EF4-FFF2-40B4-BE49-F238E27FC236}">
                <a16:creationId xmlns:a16="http://schemas.microsoft.com/office/drawing/2014/main" id="{20FD5DB8-3970-A80F-07E1-300896D556F5}"/>
              </a:ext>
            </a:extLst>
          </p:cNvPr>
          <p:cNvPicPr>
            <a:picLocks noChangeAspect="1"/>
          </p:cNvPicPr>
          <p:nvPr/>
        </p:nvPicPr>
        <p:blipFill>
          <a:blip r:embed="rId3"/>
          <a:stretch>
            <a:fillRect/>
          </a:stretch>
        </p:blipFill>
        <p:spPr>
          <a:xfrm rot="21600000">
            <a:off x="6010655" y="4559808"/>
            <a:ext cx="3133344" cy="583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8"/>
          <p:cNvPicPr>
            <a:picLocks noChangeAspect="1"/>
          </p:cNvPicPr>
          <p:nvPr/>
        </p:nvPicPr>
        <p:blipFill>
          <a:blip r:embed="rId2"/>
          <a:stretch>
            <a:fillRect/>
          </a:stretch>
        </p:blipFill>
        <p:spPr>
          <a:xfrm rot="21600000">
            <a:off x="0" y="762012"/>
            <a:ext cx="1898903" cy="926579"/>
          </a:xfrm>
          <a:prstGeom prst="rect">
            <a:avLst/>
          </a:prstGeom>
        </p:spPr>
      </p:pic>
      <p:pic>
        <p:nvPicPr>
          <p:cNvPr id="81" name="picture 81"/>
          <p:cNvPicPr>
            <a:picLocks noChangeAspect="1"/>
          </p:cNvPicPr>
          <p:nvPr/>
        </p:nvPicPr>
        <p:blipFill>
          <a:blip r:embed="rId3"/>
          <a:stretch>
            <a:fillRect/>
          </a:stretch>
        </p:blipFill>
        <p:spPr>
          <a:xfrm rot="21600000">
            <a:off x="0" y="3947159"/>
            <a:ext cx="4629911" cy="1196339"/>
          </a:xfrm>
          <a:prstGeom prst="rect">
            <a:avLst/>
          </a:prstGeom>
        </p:spPr>
      </p:pic>
      <p:pic>
        <p:nvPicPr>
          <p:cNvPr id="82" name="picture 82"/>
          <p:cNvPicPr>
            <a:picLocks noChangeAspect="1"/>
          </p:cNvPicPr>
          <p:nvPr/>
        </p:nvPicPr>
        <p:blipFill>
          <a:blip r:embed="rId4"/>
          <a:stretch>
            <a:fillRect/>
          </a:stretch>
        </p:blipFill>
        <p:spPr>
          <a:xfrm rot="21600000">
            <a:off x="5172455" y="4194047"/>
            <a:ext cx="3971544" cy="949452"/>
          </a:xfrm>
          <a:prstGeom prst="rect">
            <a:avLst/>
          </a:prstGeom>
        </p:spPr>
      </p:pic>
      <p:pic>
        <p:nvPicPr>
          <p:cNvPr id="83" name="picture 83"/>
          <p:cNvPicPr>
            <a:picLocks noChangeAspect="1"/>
          </p:cNvPicPr>
          <p:nvPr/>
        </p:nvPicPr>
        <p:blipFill>
          <a:blip r:embed="rId5"/>
          <a:stretch>
            <a:fillRect/>
          </a:stretch>
        </p:blipFill>
        <p:spPr>
          <a:xfrm rot="21600000">
            <a:off x="7034784" y="249948"/>
            <a:ext cx="1853183" cy="771131"/>
          </a:xfrm>
          <a:prstGeom prst="rect">
            <a:avLst/>
          </a:prstGeom>
        </p:spPr>
      </p:pic>
      <p:pic>
        <p:nvPicPr>
          <p:cNvPr id="87" name="picture 87"/>
          <p:cNvPicPr>
            <a:picLocks noChangeAspect="1"/>
          </p:cNvPicPr>
          <p:nvPr/>
        </p:nvPicPr>
        <p:blipFill>
          <a:blip r:embed="rId6"/>
          <a:stretch>
            <a:fillRect/>
          </a:stretch>
        </p:blipFill>
        <p:spPr>
          <a:xfrm rot="21600000">
            <a:off x="4425695" y="4523709"/>
            <a:ext cx="408431" cy="619791"/>
          </a:xfrm>
          <a:prstGeom prst="rect">
            <a:avLst/>
          </a:prstGeom>
        </p:spPr>
      </p:pic>
      <p:pic>
        <p:nvPicPr>
          <p:cNvPr id="88" name="picture 88"/>
          <p:cNvPicPr>
            <a:picLocks noChangeAspect="1"/>
          </p:cNvPicPr>
          <p:nvPr/>
        </p:nvPicPr>
        <p:blipFill>
          <a:blip r:embed="rId7"/>
          <a:stretch>
            <a:fillRect/>
          </a:stretch>
        </p:blipFill>
        <p:spPr>
          <a:xfrm rot="21600000">
            <a:off x="2639567" y="0"/>
            <a:ext cx="1716023" cy="576071"/>
          </a:xfrm>
          <a:prstGeom prst="rect">
            <a:avLst/>
          </a:prstGeom>
        </p:spPr>
      </p:pic>
      <p:pic>
        <p:nvPicPr>
          <p:cNvPr id="89" name="picture 89"/>
          <p:cNvPicPr>
            <a:picLocks noChangeAspect="1"/>
          </p:cNvPicPr>
          <p:nvPr/>
        </p:nvPicPr>
        <p:blipFill>
          <a:blip r:embed="rId8"/>
          <a:stretch>
            <a:fillRect/>
          </a:stretch>
        </p:blipFill>
        <p:spPr>
          <a:xfrm rot="21600000">
            <a:off x="4816616" y="4708463"/>
            <a:ext cx="408431" cy="435036"/>
          </a:xfrm>
          <a:prstGeom prst="rect">
            <a:avLst/>
          </a:prstGeom>
        </p:spPr>
      </p:pic>
      <p:sp>
        <p:nvSpPr>
          <p:cNvPr id="6" name="TextBox 5">
            <a:extLst>
              <a:ext uri="{FF2B5EF4-FFF2-40B4-BE49-F238E27FC236}">
                <a16:creationId xmlns:a16="http://schemas.microsoft.com/office/drawing/2014/main" id="{5FB0063C-F856-7FED-52B4-ADE3E493B29E}"/>
              </a:ext>
            </a:extLst>
          </p:cNvPr>
          <p:cNvSpPr txBox="1"/>
          <p:nvPr/>
        </p:nvSpPr>
        <p:spPr>
          <a:xfrm>
            <a:off x="448831" y="328582"/>
            <a:ext cx="8316028"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6985" algn="just">
              <a:spcAft>
                <a:spcPts val="200"/>
              </a:spcAft>
              <a:tabLst>
                <a:tab pos="242570" algn="l"/>
              </a:tabLst>
              <a:defRPr/>
            </a:pPr>
            <a:r>
              <a:rPr lang="en-US" sz="2800" dirty="0">
                <a:latin typeface="Calibri" panose="020F0502020204030204" pitchFamily="34" charset="0"/>
                <a:ea typeface="Calibri" panose="020F0502020204030204" pitchFamily="34" charset="0"/>
                <a:cs typeface="Calibri" panose="020F0502020204030204" pitchFamily="34" charset="0"/>
              </a:rPr>
              <a:t>10</a:t>
            </a:r>
            <a:r>
              <a:rPr lang="vi-VN" sz="2800" dirty="0">
                <a:latin typeface="Calibri" panose="020F0502020204030204" pitchFamily="34" charset="0"/>
                <a:ea typeface="Calibri" panose="020F0502020204030204" pitchFamily="34" charset="0"/>
                <a:cs typeface="Calibri" panose="020F0502020204030204" pitchFamily="34" charset="0"/>
              </a:rPr>
              <a:t>. Thời tiết có ảnh hưởng gì trong việc lựa chọn phân bón?</a:t>
            </a:r>
            <a:endParaRPr lang="fr-FR" sz="28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057C6CC-98AC-B007-DE16-968002AB7998}"/>
              </a:ext>
            </a:extLst>
          </p:cNvPr>
          <p:cNvPicPr>
            <a:picLocks noChangeAspect="1"/>
          </p:cNvPicPr>
          <p:nvPr/>
        </p:nvPicPr>
        <p:blipFill>
          <a:blip r:embed="rId9"/>
          <a:stretch>
            <a:fillRect/>
          </a:stretch>
        </p:blipFill>
        <p:spPr>
          <a:xfrm>
            <a:off x="-50003" y="20765"/>
            <a:ext cx="751451" cy="534539"/>
          </a:xfrm>
          <a:prstGeom prst="rect">
            <a:avLst/>
          </a:prstGeom>
        </p:spPr>
      </p:pic>
      <p:sp>
        <p:nvSpPr>
          <p:cNvPr id="9" name="TextBox 8">
            <a:extLst>
              <a:ext uri="{FF2B5EF4-FFF2-40B4-BE49-F238E27FC236}">
                <a16:creationId xmlns:a16="http://schemas.microsoft.com/office/drawing/2014/main" id="{354BF472-652D-8636-3DF7-B1BFBC758BF8}"/>
              </a:ext>
            </a:extLst>
          </p:cNvPr>
          <p:cNvSpPr txBox="1"/>
          <p:nvPr/>
        </p:nvSpPr>
        <p:spPr>
          <a:xfrm>
            <a:off x="353737" y="1282689"/>
            <a:ext cx="8411122" cy="1815882"/>
          </a:xfrm>
          <a:prstGeom prst="rect">
            <a:avLst/>
          </a:prstGeom>
          <a:noFill/>
        </p:spPr>
        <p:txBody>
          <a:bodyPr wrap="square">
            <a:spAutoFit/>
          </a:bodyPr>
          <a:lstStyle/>
          <a:p>
            <a:pPr algn="l"/>
            <a:r>
              <a:rPr lang="en-US" sz="2800" b="0" dirty="0">
                <a:solidFill>
                  <a:srgbClr val="333333"/>
                </a:solidFill>
                <a:effectLst/>
                <a:latin typeface="Calibri" panose="020F0502020204030204" pitchFamily="34" charset="0"/>
                <a:cs typeface="Calibri" panose="020F0502020204030204" pitchFamily="34" charset="0"/>
              </a:rPr>
              <a:t>- </a:t>
            </a:r>
            <a:r>
              <a:rPr lang="vi-VN" sz="2800" b="0" dirty="0">
                <a:solidFill>
                  <a:srgbClr val="333333"/>
                </a:solidFill>
                <a:effectLst/>
                <a:latin typeface="Calibri" panose="020F0502020204030204" pitchFamily="34" charset="0"/>
                <a:cs typeface="Calibri" panose="020F0502020204030204" pitchFamily="34" charset="0"/>
              </a:rPr>
              <a:t>Nhiệt độ môi trường thấp làm chậm tan phân.</a:t>
            </a:r>
          </a:p>
          <a:p>
            <a:pPr algn="l"/>
            <a:r>
              <a:rPr lang="en-US" sz="2800" b="0" dirty="0">
                <a:solidFill>
                  <a:srgbClr val="333333"/>
                </a:solidFill>
                <a:effectLst/>
                <a:latin typeface="Calibri" panose="020F0502020204030204" pitchFamily="34" charset="0"/>
                <a:cs typeface="Calibri" panose="020F0502020204030204" pitchFamily="34" charset="0"/>
              </a:rPr>
              <a:t>- </a:t>
            </a:r>
            <a:r>
              <a:rPr lang="vi-VN" sz="2800" b="0" dirty="0">
                <a:solidFill>
                  <a:srgbClr val="333333"/>
                </a:solidFill>
                <a:effectLst/>
                <a:latin typeface="Calibri" panose="020F0502020204030204" pitchFamily="34" charset="0"/>
                <a:cs typeface="Calibri" panose="020F0502020204030204" pitchFamily="34" charset="0"/>
              </a:rPr>
              <a:t>Nhiệt độ cao làm phân đạm dễ bay hơi.</a:t>
            </a:r>
          </a:p>
          <a:p>
            <a:pPr algn="l"/>
            <a:r>
              <a:rPr lang="en-US" sz="2800" b="0" dirty="0">
                <a:solidFill>
                  <a:srgbClr val="333333"/>
                </a:solidFill>
                <a:effectLst/>
                <a:latin typeface="Calibri" panose="020F0502020204030204" pitchFamily="34" charset="0"/>
                <a:cs typeface="Calibri" panose="020F0502020204030204" pitchFamily="34" charset="0"/>
              </a:rPr>
              <a:t>- </a:t>
            </a:r>
            <a:r>
              <a:rPr lang="vi-VN" sz="2800" b="0" dirty="0">
                <a:solidFill>
                  <a:srgbClr val="333333"/>
                </a:solidFill>
                <a:effectLst/>
                <a:latin typeface="Calibri" panose="020F0502020204030204" pitchFamily="34" charset="0"/>
                <a:cs typeface="Calibri" panose="020F0502020204030204" pitchFamily="34" charset="0"/>
              </a:rPr>
              <a:t>Nước nhiều làm rửa trôi phân (chảy tràn đi nơi khác hoặc thấm xuống sâu).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9"/>
          <p:cNvPicPr>
            <a:picLocks noChangeAspect="1"/>
          </p:cNvPicPr>
          <p:nvPr/>
        </p:nvPicPr>
        <p:blipFill>
          <a:blip r:embed="rId2"/>
          <a:stretch>
            <a:fillRect/>
          </a:stretch>
        </p:blipFill>
        <p:spPr>
          <a:xfrm rot="21600000">
            <a:off x="0" y="3247265"/>
            <a:ext cx="2566555" cy="1896234"/>
          </a:xfrm>
          <a:prstGeom prst="rect">
            <a:avLst/>
          </a:prstGeom>
        </p:spPr>
      </p:pic>
      <p:pic>
        <p:nvPicPr>
          <p:cNvPr id="110" name="picture 110"/>
          <p:cNvPicPr>
            <a:picLocks noChangeAspect="1"/>
          </p:cNvPicPr>
          <p:nvPr/>
        </p:nvPicPr>
        <p:blipFill>
          <a:blip r:embed="rId3"/>
          <a:stretch>
            <a:fillRect/>
          </a:stretch>
        </p:blipFill>
        <p:spPr>
          <a:xfrm rot="21600000">
            <a:off x="5227320" y="4447032"/>
            <a:ext cx="3755136" cy="696468"/>
          </a:xfrm>
          <a:prstGeom prst="rect">
            <a:avLst/>
          </a:prstGeom>
        </p:spPr>
      </p:pic>
      <p:pic>
        <p:nvPicPr>
          <p:cNvPr id="112" name="picture 112"/>
          <p:cNvPicPr>
            <a:picLocks noChangeAspect="1"/>
          </p:cNvPicPr>
          <p:nvPr/>
        </p:nvPicPr>
        <p:blipFill>
          <a:blip r:embed="rId4"/>
          <a:stretch>
            <a:fillRect/>
          </a:stretch>
        </p:blipFill>
        <p:spPr>
          <a:xfrm rot="21600000">
            <a:off x="6598919" y="231647"/>
            <a:ext cx="2328671" cy="911352"/>
          </a:xfrm>
          <a:prstGeom prst="rect">
            <a:avLst/>
          </a:prstGeom>
        </p:spPr>
      </p:pic>
      <p:pic>
        <p:nvPicPr>
          <p:cNvPr id="113" name="picture 113"/>
          <p:cNvPicPr>
            <a:picLocks noChangeAspect="1"/>
          </p:cNvPicPr>
          <p:nvPr/>
        </p:nvPicPr>
        <p:blipFill>
          <a:blip r:embed="rId5"/>
          <a:stretch>
            <a:fillRect/>
          </a:stretch>
        </p:blipFill>
        <p:spPr>
          <a:xfrm rot="21600000">
            <a:off x="185928" y="1139952"/>
            <a:ext cx="1978139" cy="667511"/>
          </a:xfrm>
          <a:prstGeom prst="rect">
            <a:avLst/>
          </a:prstGeom>
        </p:spPr>
      </p:pic>
      <p:pic>
        <p:nvPicPr>
          <p:cNvPr id="114" name="picture 114"/>
          <p:cNvPicPr>
            <a:picLocks noChangeAspect="1"/>
          </p:cNvPicPr>
          <p:nvPr/>
        </p:nvPicPr>
        <p:blipFill>
          <a:blip r:embed="rId6"/>
          <a:stretch>
            <a:fillRect/>
          </a:stretch>
        </p:blipFill>
        <p:spPr>
          <a:xfrm rot="21600000">
            <a:off x="7518762" y="3227832"/>
            <a:ext cx="851698" cy="487679"/>
          </a:xfrm>
          <a:prstGeom prst="rect">
            <a:avLst/>
          </a:prstGeom>
        </p:spPr>
      </p:pic>
      <p:pic>
        <p:nvPicPr>
          <p:cNvPr id="115" name="picture 115"/>
          <p:cNvPicPr>
            <a:picLocks noChangeAspect="1"/>
          </p:cNvPicPr>
          <p:nvPr/>
        </p:nvPicPr>
        <p:blipFill>
          <a:blip r:embed="rId7"/>
          <a:stretch>
            <a:fillRect/>
          </a:stretch>
        </p:blipFill>
        <p:spPr>
          <a:xfrm rot="21600000">
            <a:off x="6108191" y="4764023"/>
            <a:ext cx="557784" cy="359663"/>
          </a:xfrm>
          <a:prstGeom prst="rect">
            <a:avLst/>
          </a:prstGeom>
        </p:spPr>
      </p:pic>
      <p:pic>
        <p:nvPicPr>
          <p:cNvPr id="116" name="picture 116"/>
          <p:cNvPicPr>
            <a:picLocks noChangeAspect="1"/>
          </p:cNvPicPr>
          <p:nvPr/>
        </p:nvPicPr>
        <p:blipFill>
          <a:blip r:embed="rId8"/>
          <a:stretch>
            <a:fillRect/>
          </a:stretch>
        </p:blipFill>
        <p:spPr>
          <a:xfrm rot="21600000">
            <a:off x="8065007" y="4626864"/>
            <a:ext cx="460248" cy="298704"/>
          </a:xfrm>
          <a:prstGeom prst="rect">
            <a:avLst/>
          </a:prstGeom>
        </p:spPr>
      </p:pic>
      <p:pic>
        <p:nvPicPr>
          <p:cNvPr id="117" name="picture 117"/>
          <p:cNvPicPr>
            <a:picLocks noChangeAspect="1"/>
          </p:cNvPicPr>
          <p:nvPr/>
        </p:nvPicPr>
        <p:blipFill>
          <a:blip r:embed="rId9"/>
          <a:stretch>
            <a:fillRect/>
          </a:stretch>
        </p:blipFill>
        <p:spPr>
          <a:xfrm rot="21600000">
            <a:off x="7123176" y="4419612"/>
            <a:ext cx="460247" cy="295643"/>
          </a:xfrm>
          <a:prstGeom prst="rect">
            <a:avLst/>
          </a:prstGeom>
        </p:spPr>
      </p:pic>
      <p:sp>
        <p:nvSpPr>
          <p:cNvPr id="3" name="Hộp Văn bản 26">
            <a:extLst>
              <a:ext uri="{FF2B5EF4-FFF2-40B4-BE49-F238E27FC236}">
                <a16:creationId xmlns:a16="http://schemas.microsoft.com/office/drawing/2014/main" id="{0867D9D7-57BC-F7EC-2024-42D8ACB3BE79}"/>
              </a:ext>
            </a:extLst>
          </p:cNvPr>
          <p:cNvSpPr txBox="1"/>
          <p:nvPr/>
        </p:nvSpPr>
        <p:spPr>
          <a:xfrm>
            <a:off x="216410" y="297137"/>
            <a:ext cx="8375609" cy="954107"/>
          </a:xfrm>
          <a:prstGeom prst="rect">
            <a:avLst/>
          </a:prstGeom>
          <a:noFill/>
        </p:spPr>
        <p:txBody>
          <a:bodyPr wrap="square">
            <a:spAutoFit/>
          </a:bodyPr>
          <a:lstStyle>
            <a:defPPr>
              <a:defRPr lang="vi-VN"/>
            </a:defPPr>
            <a:lvl1pPr lvl="0">
              <a:defRPr sz="3200">
                <a:ln w="0">
                  <a:solidFill>
                    <a:srgbClr val="C00000"/>
                  </a:solidFill>
                </a:ln>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cs typeface="Calibri" panose="020F0502020204030204" pitchFamily="34" charset="0"/>
              </a:defRPr>
            </a:lvl1pPr>
          </a:lstStyle>
          <a:p>
            <a:r>
              <a:rPr lang="en-US" sz="2800" dirty="0">
                <a:ln w="0">
                  <a:solidFill>
                    <a:schemeClr val="tx1"/>
                  </a:solidFill>
                </a:ln>
                <a:solidFill>
                  <a:schemeClr val="tx1"/>
                </a:solidFill>
              </a:rPr>
              <a:t>III. </a:t>
            </a:r>
            <a:r>
              <a:rPr lang="en-US" sz="2800" dirty="0" err="1">
                <a:ln w="0">
                  <a:solidFill>
                    <a:schemeClr val="tx1"/>
                  </a:solidFill>
                </a:ln>
                <a:solidFill>
                  <a:schemeClr val="tx1"/>
                </a:solidFill>
              </a:rPr>
              <a:t>Sử</a:t>
            </a:r>
            <a:r>
              <a:rPr lang="en-US" sz="2800" dirty="0">
                <a:ln w="0">
                  <a:solidFill>
                    <a:schemeClr val="tx1"/>
                  </a:solidFill>
                </a:ln>
                <a:solidFill>
                  <a:schemeClr val="tx1"/>
                </a:solidFill>
              </a:rPr>
              <a:t> </a:t>
            </a:r>
            <a:r>
              <a:rPr lang="en-US" sz="2800" dirty="0" err="1">
                <a:ln w="0">
                  <a:solidFill>
                    <a:schemeClr val="tx1"/>
                  </a:solidFill>
                </a:ln>
                <a:solidFill>
                  <a:schemeClr val="tx1"/>
                </a:solidFill>
              </a:rPr>
              <a:t>dụng</a:t>
            </a:r>
            <a:r>
              <a:rPr lang="en-US" sz="2800" dirty="0">
                <a:ln w="0">
                  <a:solidFill>
                    <a:schemeClr val="tx1"/>
                  </a:solidFill>
                </a:ln>
                <a:solidFill>
                  <a:schemeClr val="tx1"/>
                </a:solidFill>
              </a:rPr>
              <a:t> </a:t>
            </a:r>
            <a:r>
              <a:rPr lang="en-US" sz="2800" dirty="0" err="1">
                <a:ln w="0">
                  <a:solidFill>
                    <a:schemeClr val="tx1"/>
                  </a:solidFill>
                </a:ln>
                <a:solidFill>
                  <a:schemeClr val="tx1"/>
                </a:solidFill>
              </a:rPr>
              <a:t>các</a:t>
            </a:r>
            <a:r>
              <a:rPr lang="en-US" sz="2800" dirty="0">
                <a:ln w="0">
                  <a:solidFill>
                    <a:schemeClr val="tx1"/>
                  </a:solidFill>
                </a:ln>
                <a:solidFill>
                  <a:schemeClr val="tx1"/>
                </a:solidFill>
              </a:rPr>
              <a:t> </a:t>
            </a:r>
            <a:r>
              <a:rPr lang="en-US" sz="2800" dirty="0" err="1">
                <a:ln w="0">
                  <a:solidFill>
                    <a:schemeClr val="tx1"/>
                  </a:solidFill>
                </a:ln>
                <a:solidFill>
                  <a:schemeClr val="tx1"/>
                </a:solidFill>
              </a:rPr>
              <a:t>chế</a:t>
            </a:r>
            <a:r>
              <a:rPr lang="en-US" sz="2800" dirty="0">
                <a:ln w="0">
                  <a:solidFill>
                    <a:schemeClr val="tx1"/>
                  </a:solidFill>
                </a:ln>
                <a:solidFill>
                  <a:schemeClr val="tx1"/>
                </a:solidFill>
              </a:rPr>
              <a:t> </a:t>
            </a:r>
            <a:r>
              <a:rPr lang="en-US" sz="2800" dirty="0" err="1">
                <a:ln w="0">
                  <a:solidFill>
                    <a:schemeClr val="tx1"/>
                  </a:solidFill>
                </a:ln>
                <a:solidFill>
                  <a:schemeClr val="tx1"/>
                </a:solidFill>
              </a:rPr>
              <a:t>phẩm</a:t>
            </a:r>
            <a:r>
              <a:rPr lang="en-US" sz="2800" dirty="0">
                <a:ln w="0">
                  <a:solidFill>
                    <a:schemeClr val="tx1"/>
                  </a:solidFill>
                </a:ln>
                <a:solidFill>
                  <a:schemeClr val="tx1"/>
                </a:solidFill>
              </a:rPr>
              <a:t> </a:t>
            </a:r>
            <a:r>
              <a:rPr lang="en-US" sz="2800" dirty="0" err="1">
                <a:ln w="0">
                  <a:solidFill>
                    <a:schemeClr val="tx1"/>
                  </a:solidFill>
                </a:ln>
                <a:solidFill>
                  <a:schemeClr val="tx1"/>
                </a:solidFill>
              </a:rPr>
              <a:t>sinh</a:t>
            </a:r>
            <a:r>
              <a:rPr lang="en-US" sz="2800" dirty="0">
                <a:ln w="0">
                  <a:solidFill>
                    <a:schemeClr val="tx1"/>
                  </a:solidFill>
                </a:ln>
                <a:solidFill>
                  <a:schemeClr val="tx1"/>
                </a:solidFill>
              </a:rPr>
              <a:t> </a:t>
            </a:r>
            <a:r>
              <a:rPr lang="en-US" sz="2800" dirty="0" err="1">
                <a:ln w="0">
                  <a:solidFill>
                    <a:schemeClr val="tx1"/>
                  </a:solidFill>
                </a:ln>
                <a:solidFill>
                  <a:schemeClr val="tx1"/>
                </a:solidFill>
              </a:rPr>
              <a:t>học</a:t>
            </a:r>
            <a:r>
              <a:rPr lang="en-US" sz="2800" dirty="0">
                <a:ln w="0">
                  <a:solidFill>
                    <a:schemeClr val="tx1"/>
                  </a:solidFill>
                </a:ln>
                <a:solidFill>
                  <a:schemeClr val="tx1"/>
                </a:solidFill>
              </a:rPr>
              <a:t> </a:t>
            </a:r>
            <a:r>
              <a:rPr lang="en-US" sz="2800" dirty="0" err="1">
                <a:ln w="0">
                  <a:solidFill>
                    <a:schemeClr val="tx1"/>
                  </a:solidFill>
                </a:ln>
                <a:solidFill>
                  <a:schemeClr val="tx1"/>
                </a:solidFill>
              </a:rPr>
              <a:t>trong</a:t>
            </a:r>
            <a:r>
              <a:rPr lang="en-US" sz="2800" dirty="0">
                <a:ln w="0">
                  <a:solidFill>
                    <a:schemeClr val="tx1"/>
                  </a:solidFill>
                </a:ln>
                <a:solidFill>
                  <a:schemeClr val="tx1"/>
                </a:solidFill>
              </a:rPr>
              <a:t> </a:t>
            </a:r>
            <a:r>
              <a:rPr lang="en-US" sz="2800" dirty="0" err="1">
                <a:ln w="0">
                  <a:solidFill>
                    <a:schemeClr val="tx1"/>
                  </a:solidFill>
                </a:ln>
                <a:solidFill>
                  <a:schemeClr val="tx1"/>
                </a:solidFill>
              </a:rPr>
              <a:t>sản</a:t>
            </a:r>
            <a:r>
              <a:rPr lang="en-US" sz="2800" dirty="0">
                <a:ln w="0">
                  <a:solidFill>
                    <a:schemeClr val="tx1"/>
                  </a:solidFill>
                </a:ln>
                <a:solidFill>
                  <a:schemeClr val="tx1"/>
                </a:solidFill>
              </a:rPr>
              <a:t> </a:t>
            </a:r>
            <a:r>
              <a:rPr lang="en-US" sz="2800" dirty="0" err="1">
                <a:ln w="0">
                  <a:solidFill>
                    <a:schemeClr val="tx1"/>
                  </a:solidFill>
                </a:ln>
                <a:solidFill>
                  <a:schemeClr val="tx1"/>
                </a:solidFill>
              </a:rPr>
              <a:t>xuất</a:t>
            </a:r>
            <a:r>
              <a:rPr lang="en-US" sz="2800" dirty="0">
                <a:ln w="0">
                  <a:solidFill>
                    <a:schemeClr val="tx1"/>
                  </a:solidFill>
                </a:ln>
                <a:solidFill>
                  <a:schemeClr val="tx1"/>
                </a:solidFill>
              </a:rPr>
              <a:t> </a:t>
            </a:r>
            <a:r>
              <a:rPr lang="en-US" sz="2800" dirty="0" err="1">
                <a:ln w="0">
                  <a:solidFill>
                    <a:schemeClr val="tx1"/>
                  </a:solidFill>
                </a:ln>
                <a:solidFill>
                  <a:schemeClr val="tx1"/>
                </a:solidFill>
              </a:rPr>
              <a:t>nông</a:t>
            </a:r>
            <a:r>
              <a:rPr lang="en-US" sz="2800" dirty="0">
                <a:ln w="0">
                  <a:solidFill>
                    <a:schemeClr val="tx1"/>
                  </a:solidFill>
                </a:ln>
                <a:solidFill>
                  <a:schemeClr val="tx1"/>
                </a:solidFill>
              </a:rPr>
              <a:t> </a:t>
            </a:r>
            <a:r>
              <a:rPr lang="en-US" sz="2800" dirty="0" err="1">
                <a:ln w="0">
                  <a:solidFill>
                    <a:schemeClr val="tx1"/>
                  </a:solidFill>
                </a:ln>
                <a:solidFill>
                  <a:schemeClr val="tx1"/>
                </a:solidFill>
              </a:rPr>
              <a:t>nghiệp</a:t>
            </a:r>
            <a:r>
              <a:rPr lang="en-US" sz="2800" dirty="0">
                <a:ln w="0">
                  <a:solidFill>
                    <a:schemeClr val="tx1"/>
                  </a:solidFill>
                </a:ln>
                <a:solidFill>
                  <a:schemeClr val="tx1"/>
                </a:solidFill>
              </a:rPr>
              <a:t> </a:t>
            </a:r>
            <a:r>
              <a:rPr lang="en-US" sz="2800" dirty="0" err="1">
                <a:ln w="0">
                  <a:solidFill>
                    <a:schemeClr val="tx1"/>
                  </a:solidFill>
                </a:ln>
                <a:solidFill>
                  <a:schemeClr val="tx1"/>
                </a:solidFill>
              </a:rPr>
              <a:t>sạch</a:t>
            </a:r>
            <a:endParaRPr lang="vi-VN" sz="2800" dirty="0">
              <a:ln w="0">
                <a:solidFill>
                  <a:schemeClr val="tx1"/>
                </a:solidFill>
              </a:ln>
              <a:solidFill>
                <a:schemeClr val="tx1"/>
              </a:solidFill>
            </a:endParaRPr>
          </a:p>
        </p:txBody>
      </p:sp>
      <p:sp>
        <p:nvSpPr>
          <p:cNvPr id="4" name="Rounded Rectangle 1">
            <a:extLst>
              <a:ext uri="{FF2B5EF4-FFF2-40B4-BE49-F238E27FC236}">
                <a16:creationId xmlns:a16="http://schemas.microsoft.com/office/drawing/2014/main" id="{4FC75AA3-752B-7161-26AD-604A7043089B}"/>
              </a:ext>
            </a:extLst>
          </p:cNvPr>
          <p:cNvSpPr/>
          <p:nvPr/>
        </p:nvSpPr>
        <p:spPr>
          <a:xfrm>
            <a:off x="1457791" y="1265852"/>
            <a:ext cx="7500282" cy="1305898"/>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ln w="12700">
                  <a:solidFill>
                    <a:schemeClr val="tx1"/>
                  </a:solidFill>
                  <a:prstDash val="solid"/>
                </a:ln>
                <a:solidFill>
                  <a:schemeClr val="tx1"/>
                </a:solid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THẢO LUẬN</a:t>
            </a:r>
          </a:p>
          <a:p>
            <a:pPr algn="ct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Các</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nhóm</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thảo</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luận</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1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nội</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dung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trong</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bảng</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sau</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và</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các</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câu</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hỏi</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trong</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nội</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 dung </a:t>
            </a:r>
            <a:r>
              <a:rPr lang="en-US" sz="2400" dirty="0" err="1">
                <a:ln w="12700">
                  <a:solidFill>
                    <a:schemeClr val="tx1"/>
                  </a:solidFill>
                  <a:prstDash val="solid"/>
                </a:ln>
                <a:solidFill>
                  <a:schemeClr val="tx1"/>
                </a:solidFill>
                <a:latin typeface="Calibri" panose="020F0502020204030204" pitchFamily="34" charset="0"/>
                <a:cs typeface="Calibri" panose="020F0502020204030204" pitchFamily="34" charset="0"/>
              </a:rPr>
              <a:t>nhóm</a:t>
            </a:r>
            <a:r>
              <a:rPr lang="en-US" sz="2400" dirty="0">
                <a:ln w="12700">
                  <a:solidFill>
                    <a:schemeClr val="tx1"/>
                  </a:solidFill>
                  <a:prstDash val="solid"/>
                </a:ln>
                <a:solidFill>
                  <a:schemeClr val="tx1"/>
                </a:solidFill>
                <a:latin typeface="Calibri" panose="020F0502020204030204" pitchFamily="34" charset="0"/>
                <a:cs typeface="Calibri" panose="020F0502020204030204" pitchFamily="34" charset="0"/>
              </a:rPr>
              <a:t>.</a:t>
            </a:r>
            <a:endParaRPr lang="vi-VN" sz="2400" dirty="0">
              <a:ln w="12700">
                <a:solidFill>
                  <a:schemeClr val="tx1"/>
                </a:solidFill>
                <a:prstDash val="solid"/>
              </a:ln>
              <a:solidFill>
                <a:schemeClr val="tx1"/>
              </a:solidFill>
              <a:latin typeface="Calibri" panose="020F0502020204030204" pitchFamily="34" charset="0"/>
              <a:cs typeface="Calibri" panose="020F0502020204030204" pitchFamily="34" charset="0"/>
            </a:endParaRPr>
          </a:p>
        </p:txBody>
      </p:sp>
      <p:pic>
        <p:nvPicPr>
          <p:cNvPr id="5" name="Picture 4" descr="Tinh thần Teamwork - Nhân tố quyết định thành công của bạn">
            <a:extLst>
              <a:ext uri="{FF2B5EF4-FFF2-40B4-BE49-F238E27FC236}">
                <a16:creationId xmlns:a16="http://schemas.microsoft.com/office/drawing/2014/main" id="{9218A950-87F1-89F4-CAB1-A71029FA635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54" b="95740" l="5431" r="97125">
                        <a14:foregroundMark x1="45527" y1="6278" x2="45527" y2="6278"/>
                        <a14:foregroundMark x1="16933" y1="32063" x2="19329" y2="47758"/>
                        <a14:foregroundMark x1="32268" y1="58744" x2="67572" y2="52691"/>
                        <a14:foregroundMark x1="67572" y1="52691" x2="68850" y2="52691"/>
                        <a14:foregroundMark x1="33387" y1="34081" x2="37540" y2="41480"/>
                        <a14:foregroundMark x1="38179" y1="89910" x2="38179" y2="89910"/>
                        <a14:foregroundMark x1="41693" y1="91031" x2="41693" y2="91031"/>
                        <a14:foregroundMark x1="52716" y1="91031" x2="52716" y2="91031"/>
                        <a14:foregroundMark x1="62939" y1="90359" x2="62939" y2="90359"/>
                        <a14:foregroundMark x1="19169" y1="92601" x2="19169" y2="92601"/>
                        <a14:foregroundMark x1="78594" y1="92825" x2="78594" y2="92825"/>
                        <a14:foregroundMark x1="78754" y1="87892" x2="78754" y2="87892"/>
                        <a14:foregroundMark x1="79233" y1="91031" x2="79233" y2="91031"/>
                        <a14:foregroundMark x1="78914" y1="89910" x2="78914" y2="89910"/>
                        <a14:foregroundMark x1="78594" y1="92601" x2="78594" y2="92601"/>
                        <a14:foregroundMark x1="83387" y1="89910" x2="82428" y2="84305"/>
                        <a14:foregroundMark x1="83546" y1="90135" x2="83546" y2="90135"/>
                        <a14:foregroundMark x1="21725" y1="89013" x2="91374" y2="84529"/>
                        <a14:foregroundMark x1="22364" y1="89910" x2="90895" y2="94619"/>
                        <a14:foregroundMark x1="11661" y1="89910" x2="20767" y2="87892"/>
                        <a14:foregroundMark x1="15016" y1="95291" x2="56390" y2="94395"/>
                        <a14:foregroundMark x1="56390" y1="94395" x2="56390" y2="94395"/>
                        <a14:foregroundMark x1="94409" y1="85874" x2="94409" y2="85874"/>
                        <a14:foregroundMark x1="97284" y1="85650" x2="88179" y2="85650"/>
                        <a14:foregroundMark x1="88179" y1="85650" x2="88179" y2="85650"/>
                        <a14:foregroundMark x1="92332" y1="94395" x2="92332" y2="94395"/>
                        <a14:foregroundMark x1="94249" y1="95067" x2="94249" y2="95067"/>
                        <a14:foregroundMark x1="94249" y1="95067" x2="94249" y2="95067"/>
                        <a14:foregroundMark x1="83546" y1="38789" x2="83546" y2="38789"/>
                        <a14:foregroundMark x1="31310" y1="36547" x2="35144" y2="32735"/>
                        <a14:foregroundMark x1="7508" y1="90359" x2="12939" y2="90135"/>
                        <a14:foregroundMark x1="11502" y1="95740" x2="11502" y2="95740"/>
                        <a14:foregroundMark x1="6709" y1="90583" x2="6709" y2="90583"/>
                        <a14:foregroundMark x1="5911" y1="89013" x2="5911" y2="89013"/>
                        <a14:foregroundMark x1="5911" y1="90135" x2="5911" y2="90135"/>
                        <a14:foregroundMark x1="7668" y1="89238" x2="7668" y2="89238"/>
                        <a14:foregroundMark x1="23642" y1="86547" x2="56869" y2="84305"/>
                        <a14:foregroundMark x1="56869" y1="84305" x2="75559" y2="85426"/>
                        <a14:foregroundMark x1="95367" y1="85426" x2="95367" y2="85426"/>
                        <a14:foregroundMark x1="94888" y1="84753" x2="94888" y2="84753"/>
                        <a14:foregroundMark x1="96166" y1="84529" x2="96166" y2="84529"/>
                        <a14:foregroundMark x1="91534" y1="83857" x2="91534" y2="83857"/>
                        <a14:foregroundMark x1="20288" y1="84529" x2="28275" y2="83408"/>
                        <a14:foregroundMark x1="28275" y1="83408" x2="77955" y2="84305"/>
                        <a14:foregroundMark x1="5431" y1="89910" x2="5911" y2="89910"/>
                        <a14:foregroundMark x1="17572" y1="61435" x2="28594" y2="66143"/>
                        <a14:foregroundMark x1="28594" y1="66143" x2="28594" y2="65695"/>
                        <a14:foregroundMark x1="45527" y1="35426" x2="45527" y2="35426"/>
                        <a14:foregroundMark x1="46805" y1="33408" x2="46805" y2="33408"/>
                        <a14:foregroundMark x1="45847" y1="34081" x2="45527" y2="3475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8223" y="1196916"/>
            <a:ext cx="1832943" cy="13058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C2B56-FD0A-F2E1-53FB-5FB893881ED9}"/>
              </a:ext>
            </a:extLst>
          </p:cNvPr>
          <p:cNvPicPr>
            <a:picLocks noChangeAspect="1"/>
          </p:cNvPicPr>
          <p:nvPr/>
        </p:nvPicPr>
        <p:blipFill rotWithShape="1">
          <a:blip r:embed="rId12"/>
          <a:srcRect t="1091"/>
          <a:stretch/>
        </p:blipFill>
        <p:spPr>
          <a:xfrm>
            <a:off x="216410" y="2752957"/>
            <a:ext cx="8833858" cy="19973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7">
            <a:extLst>
              <a:ext uri="{FF2B5EF4-FFF2-40B4-BE49-F238E27FC236}">
                <a16:creationId xmlns:a16="http://schemas.microsoft.com/office/drawing/2014/main" id="{8532D316-CE54-5CBF-DDD7-BD4EBD332140}"/>
              </a:ext>
            </a:extLst>
          </p:cNvPr>
          <p:cNvPicPr>
            <a:picLocks noChangeAspect="1"/>
          </p:cNvPicPr>
          <p:nvPr/>
        </p:nvPicPr>
        <p:blipFill>
          <a:blip r:embed="rId2"/>
          <a:stretch>
            <a:fillRect/>
          </a:stretch>
        </p:blipFill>
        <p:spPr>
          <a:xfrm rot="21600000">
            <a:off x="0" y="4233671"/>
            <a:ext cx="4358639" cy="909827"/>
          </a:xfrm>
          <a:prstGeom prst="rect">
            <a:avLst/>
          </a:prstGeom>
        </p:spPr>
      </p:pic>
      <p:pic>
        <p:nvPicPr>
          <p:cNvPr id="9" name="picture 221">
            <a:extLst>
              <a:ext uri="{FF2B5EF4-FFF2-40B4-BE49-F238E27FC236}">
                <a16:creationId xmlns:a16="http://schemas.microsoft.com/office/drawing/2014/main" id="{62F050FD-0716-B59B-A4C1-168F54FFCDDD}"/>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12" name="picture 225">
            <a:extLst>
              <a:ext uri="{FF2B5EF4-FFF2-40B4-BE49-F238E27FC236}">
                <a16:creationId xmlns:a16="http://schemas.microsoft.com/office/drawing/2014/main" id="{6944FFEB-C032-115A-B681-C81F65D6D870}"/>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13" name="picture 227">
            <a:extLst>
              <a:ext uri="{FF2B5EF4-FFF2-40B4-BE49-F238E27FC236}">
                <a16:creationId xmlns:a16="http://schemas.microsoft.com/office/drawing/2014/main" id="{D7A7D5BE-79D0-02E2-A857-B8A455ECCDC1}"/>
              </a:ext>
            </a:extLst>
          </p:cNvPr>
          <p:cNvPicPr>
            <a:picLocks noChangeAspect="1"/>
          </p:cNvPicPr>
          <p:nvPr/>
        </p:nvPicPr>
        <p:blipFill>
          <a:blip r:embed="rId5"/>
          <a:stretch>
            <a:fillRect/>
          </a:stretch>
        </p:blipFill>
        <p:spPr>
          <a:xfrm rot="21600000">
            <a:off x="0" y="3523081"/>
            <a:ext cx="839724" cy="494182"/>
          </a:xfrm>
          <a:prstGeom prst="rect">
            <a:avLst/>
          </a:prstGeom>
        </p:spPr>
      </p:pic>
      <p:grpSp>
        <p:nvGrpSpPr>
          <p:cNvPr id="2" name="Group 2"/>
          <p:cNvGrpSpPr/>
          <p:nvPr/>
        </p:nvGrpSpPr>
        <p:grpSpPr>
          <a:xfrm>
            <a:off x="325244" y="285397"/>
            <a:ext cx="7764853" cy="2447088"/>
            <a:chOff x="-1353152" y="-3414284"/>
            <a:chExt cx="20706274" cy="6525570"/>
          </a:xfrm>
        </p:grpSpPr>
        <p:sp>
          <p:nvSpPr>
            <p:cNvPr id="3" name="TextBox 3"/>
            <p:cNvSpPr txBox="1"/>
            <p:nvPr/>
          </p:nvSpPr>
          <p:spPr>
            <a:xfrm>
              <a:off x="-1353152" y="-3414284"/>
              <a:ext cx="12618506" cy="1084059"/>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1. </a:t>
              </a:r>
              <a:r>
                <a:rPr lang="en-US" dirty="0" err="1"/>
                <a:t>Thuốc</a:t>
              </a:r>
              <a:r>
                <a:rPr lang="en-US" dirty="0"/>
                <a:t> </a:t>
              </a:r>
              <a:r>
                <a:rPr lang="en-US" dirty="0" err="1"/>
                <a:t>trừ</a:t>
              </a:r>
              <a:r>
                <a:rPr lang="en-US" dirty="0"/>
                <a:t> </a:t>
              </a:r>
              <a:r>
                <a:rPr lang="en-US" dirty="0" err="1"/>
                <a:t>sâu</a:t>
              </a:r>
              <a:r>
                <a:rPr lang="en-US" dirty="0"/>
                <a:t> </a:t>
              </a:r>
              <a:r>
                <a:rPr lang="en-US" dirty="0" err="1"/>
                <a:t>sinh</a:t>
              </a:r>
              <a:r>
                <a:rPr lang="en-US" dirty="0"/>
                <a:t> </a:t>
              </a:r>
              <a:r>
                <a:rPr lang="en-US" dirty="0" err="1"/>
                <a:t>học</a:t>
              </a:r>
              <a:endParaRPr lang="en-US" dirty="0"/>
            </a:p>
          </p:txBody>
        </p:sp>
        <p:sp>
          <p:nvSpPr>
            <p:cNvPr id="4" name="TextBox 4"/>
            <p:cNvSpPr txBox="1"/>
            <p:nvPr/>
          </p:nvSpPr>
          <p:spPr>
            <a:xfrm>
              <a:off x="11265354" y="2554038"/>
              <a:ext cx="8087768" cy="557248"/>
            </a:xfrm>
            <a:prstGeom prst="rect">
              <a:avLst/>
            </a:prstGeom>
          </p:spPr>
          <p:txBody>
            <a:bodyPr lIns="0" tIns="0" rIns="0" bIns="0" rtlCol="0" anchor="t">
              <a:spAutoFit/>
            </a:bodyPr>
            <a:lstStyle/>
            <a:p>
              <a:pPr>
                <a:lnSpc>
                  <a:spcPts val="1920"/>
                </a:lnSpc>
              </a:pPr>
              <a:endParaRPr sz="900"/>
            </a:p>
          </p:txBody>
        </p:sp>
      </p:grpSp>
      <p:pic>
        <p:nvPicPr>
          <p:cNvPr id="8" name="Picture 7">
            <a:extLst>
              <a:ext uri="{FF2B5EF4-FFF2-40B4-BE49-F238E27FC236}">
                <a16:creationId xmlns:a16="http://schemas.microsoft.com/office/drawing/2014/main" id="{28D5E743-03A5-054F-D86F-CBE9D8703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571" y="285397"/>
            <a:ext cx="2161185" cy="2161185"/>
          </a:xfrm>
          <a:prstGeom prst="rect">
            <a:avLst/>
          </a:prstGeom>
          <a:ln>
            <a:noFill/>
          </a:ln>
          <a:effectLst>
            <a:softEdge rad="112500"/>
          </a:effectLst>
        </p:spPr>
      </p:pic>
      <p:pic>
        <p:nvPicPr>
          <p:cNvPr id="10" name="Picture 9">
            <a:extLst>
              <a:ext uri="{FF2B5EF4-FFF2-40B4-BE49-F238E27FC236}">
                <a16:creationId xmlns:a16="http://schemas.microsoft.com/office/drawing/2014/main" id="{2309BB57-6602-89CF-6150-078E140625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889" b="94222" l="9778" r="89778">
                        <a14:foregroundMark x1="41778" y1="10222" x2="57333" y2="11111"/>
                        <a14:foregroundMark x1="46667" y1="4889" x2="46667" y2="4889"/>
                        <a14:foregroundMark x1="52000" y1="5333" x2="52000" y2="5333"/>
                        <a14:foregroundMark x1="50667" y1="90222" x2="50667" y2="90222"/>
                        <a14:foregroundMark x1="40444" y1="86667" x2="62667" y2="88444"/>
                        <a14:foregroundMark x1="44444" y1="94222" x2="44444" y2="94222"/>
                        <a14:foregroundMark x1="67111" y1="72000" x2="67111" y2="72000"/>
                        <a14:foregroundMark x1="67111" y1="46222" x2="68889" y2="82222"/>
                        <a14:foregroundMark x1="34222" y1="47111" x2="35556" y2="84000"/>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242018" y="285397"/>
            <a:ext cx="2145662" cy="2145662"/>
          </a:xfrm>
          <a:prstGeom prst="rect">
            <a:avLst/>
          </a:prstGeom>
        </p:spPr>
      </p:pic>
      <p:sp>
        <p:nvSpPr>
          <p:cNvPr id="7" name="TextBox 6">
            <a:extLst>
              <a:ext uri="{FF2B5EF4-FFF2-40B4-BE49-F238E27FC236}">
                <a16:creationId xmlns:a16="http://schemas.microsoft.com/office/drawing/2014/main" id="{122E10EB-3B19-6CCD-2669-95F2BA5B006E}"/>
              </a:ext>
            </a:extLst>
          </p:cNvPr>
          <p:cNvSpPr txBox="1"/>
          <p:nvPr/>
        </p:nvSpPr>
        <p:spPr>
          <a:xfrm>
            <a:off x="325244" y="691919"/>
            <a:ext cx="5584902" cy="1815882"/>
          </a:xfrm>
          <a:prstGeom prst="rect">
            <a:avLst/>
          </a:prstGeom>
          <a:noFill/>
        </p:spPr>
        <p:txBody>
          <a:bodyPr wrap="square">
            <a:spAutoFit/>
          </a:bodyPr>
          <a:lstStyle/>
          <a:p>
            <a:r>
              <a:rPr lang="en-US" sz="2800" b="1" dirty="0">
                <a:solidFill>
                  <a:srgbClr val="C00000"/>
                </a:solidFill>
                <a:latin typeface="Calibri" panose="020F0502020204030204" pitchFamily="34" charset="0"/>
                <a:cs typeface="Times New Roman" panose="02020603050405020304" pitchFamily="18" charset="0"/>
                <a:sym typeface="Wingdings" panose="05000000000000000000" pitchFamily="2" charset="2"/>
              </a:rPr>
              <a:t></a:t>
            </a:r>
            <a:r>
              <a:rPr lang="en-US" sz="2800" b="1" dirty="0">
                <a:solidFill>
                  <a:srgbClr val="C00000"/>
                </a:solidFill>
                <a:latin typeface="Calibri" panose="020F0502020204030204" pitchFamily="34" charset="0"/>
                <a:cs typeface="Times New Roman" panose="02020603050405020304" pitchFamily="18" charset="0"/>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Nguồn</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gốc</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sinh</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nấm</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vi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khuẩn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virus),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do VSV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tiết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kháng</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sinh</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sẵn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cây</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cỏ</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độc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hoặc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dầu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thực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p>
        </p:txBody>
      </p:sp>
      <p:sp>
        <p:nvSpPr>
          <p:cNvPr id="11" name="TextBox 10">
            <a:extLst>
              <a:ext uri="{FF2B5EF4-FFF2-40B4-BE49-F238E27FC236}">
                <a16:creationId xmlns:a16="http://schemas.microsoft.com/office/drawing/2014/main" id="{16B46BDB-1C14-6C63-291F-02C45AD6BF5F}"/>
              </a:ext>
            </a:extLst>
          </p:cNvPr>
          <p:cNvSpPr txBox="1"/>
          <p:nvPr/>
        </p:nvSpPr>
        <p:spPr>
          <a:xfrm>
            <a:off x="296306" y="2446582"/>
            <a:ext cx="8522450" cy="1384995"/>
          </a:xfrm>
          <a:prstGeom prst="rect">
            <a:avLst/>
          </a:prstGeom>
          <a:noFill/>
        </p:spPr>
        <p:txBody>
          <a:bodyPr wrap="square">
            <a:spAutoFit/>
          </a:bodyPr>
          <a:lstStyle>
            <a:defPPr>
              <a:defRPr lang="zh-CN"/>
            </a:defPPr>
            <a:lvl1pPr>
              <a:defRPr sz="2800">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b="1" dirty="0">
                <a:solidFill>
                  <a:srgbClr val="C00000"/>
                </a:solidFill>
                <a:sym typeface="Wingdings" panose="05000000000000000000" pitchFamily="2" charset="2"/>
              </a:rPr>
              <a:t></a:t>
            </a:r>
            <a:r>
              <a:rPr lang="en-US" b="1" dirty="0">
                <a:solidFill>
                  <a:srgbClr val="C00000"/>
                </a:solidFill>
              </a:rPr>
              <a:t> </a:t>
            </a:r>
            <a:r>
              <a:rPr lang="vi-VN" b="1" dirty="0">
                <a:solidFill>
                  <a:srgbClr val="C00000"/>
                </a:solidFill>
              </a:rPr>
              <a:t>Ưu điểm</a:t>
            </a:r>
            <a:r>
              <a:rPr lang="en-US" b="1" dirty="0">
                <a:solidFill>
                  <a:srgbClr val="C00000"/>
                </a:solidFill>
              </a:rPr>
              <a:t>:</a:t>
            </a:r>
          </a:p>
          <a:p>
            <a:r>
              <a:rPr lang="en-US" dirty="0"/>
              <a:t>+ An </a:t>
            </a:r>
            <a:r>
              <a:rPr lang="en-US" dirty="0" err="1"/>
              <a:t>toàn</a:t>
            </a:r>
            <a:r>
              <a:rPr lang="en-US" dirty="0"/>
              <a:t> </a:t>
            </a:r>
          </a:p>
          <a:p>
            <a:r>
              <a:rPr lang="en-US" dirty="0"/>
              <a:t>+ </a:t>
            </a:r>
            <a:r>
              <a:rPr lang="en-US" dirty="0" err="1"/>
              <a:t>Thuốc</a:t>
            </a:r>
            <a:r>
              <a:rPr lang="en-US" dirty="0"/>
              <a:t> </a:t>
            </a:r>
            <a:r>
              <a:rPr lang="en-US" dirty="0" err="1"/>
              <a:t>trừ</a:t>
            </a:r>
            <a:r>
              <a:rPr lang="en-US" dirty="0"/>
              <a:t> </a:t>
            </a:r>
            <a:r>
              <a:rPr lang="en-US" dirty="0" err="1"/>
              <a:t>sâu</a:t>
            </a:r>
            <a:r>
              <a:rPr lang="en-US" dirty="0"/>
              <a:t> </a:t>
            </a:r>
            <a:r>
              <a:rPr lang="en-US" dirty="0" err="1"/>
              <a:t>thảo</a:t>
            </a:r>
            <a:r>
              <a:rPr lang="en-US" dirty="0"/>
              <a:t> </a:t>
            </a:r>
            <a:r>
              <a:rPr lang="en-US" dirty="0" err="1"/>
              <a:t>mộc</a:t>
            </a:r>
            <a:r>
              <a:rPr lang="en-US" dirty="0"/>
              <a:t> </a:t>
            </a:r>
            <a:r>
              <a:rPr lang="en-US" dirty="0" err="1"/>
              <a:t>dễ</a:t>
            </a:r>
            <a:r>
              <a:rPr lang="en-US" dirty="0"/>
              <a:t> </a:t>
            </a:r>
            <a:r>
              <a:rPr lang="en-US" dirty="0" err="1"/>
              <a:t>sản</a:t>
            </a:r>
            <a:r>
              <a:rPr lang="en-US" dirty="0"/>
              <a:t> </a:t>
            </a:r>
            <a:r>
              <a:rPr lang="en-US" dirty="0" err="1"/>
              <a:t>xuất</a:t>
            </a:r>
            <a:r>
              <a:rPr lang="en-US" dirty="0"/>
              <a:t>, chi </a:t>
            </a:r>
            <a:r>
              <a:rPr lang="en-US" dirty="0" err="1"/>
              <a:t>phí</a:t>
            </a:r>
            <a:r>
              <a:rPr lang="en-US" dirty="0"/>
              <a:t> </a:t>
            </a:r>
            <a:r>
              <a:rPr lang="en-US" dirty="0" err="1"/>
              <a:t>thấp</a:t>
            </a:r>
            <a:r>
              <a:rPr lang="en-US" dirty="0"/>
              <a:t>.</a:t>
            </a:r>
          </a:p>
        </p:txBody>
      </p:sp>
      <p:pic>
        <p:nvPicPr>
          <p:cNvPr id="5" name="picture 139">
            <a:extLst>
              <a:ext uri="{FF2B5EF4-FFF2-40B4-BE49-F238E27FC236}">
                <a16:creationId xmlns:a16="http://schemas.microsoft.com/office/drawing/2014/main" id="{8232F25C-5F72-44DC-8294-78317BFFF642}"/>
              </a:ext>
            </a:extLst>
          </p:cNvPr>
          <p:cNvPicPr>
            <a:picLocks noChangeAspect="1"/>
          </p:cNvPicPr>
          <p:nvPr/>
        </p:nvPicPr>
        <p:blipFill>
          <a:blip r:embed="rId9"/>
          <a:stretch>
            <a:fillRect/>
          </a:stretch>
        </p:blipFill>
        <p:spPr>
          <a:xfrm rot="21600000">
            <a:off x="6010655" y="4559808"/>
            <a:ext cx="3133344" cy="583691"/>
          </a:xfrm>
          <a:prstGeom prst="rect">
            <a:avLst/>
          </a:prstGeom>
        </p:spPr>
      </p:pic>
    </p:spTree>
    <p:extLst>
      <p:ext uri="{BB962C8B-B14F-4D97-AF65-F5344CB8AC3E}">
        <p14:creationId xmlns:p14="http://schemas.microsoft.com/office/powerpoint/2010/main" val="220266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600000">
            <a:off x="4718303" y="3197351"/>
            <a:ext cx="4425696" cy="1946148"/>
          </a:xfrm>
          <a:prstGeom prst="rect">
            <a:avLst/>
          </a:prstGeom>
        </p:spPr>
      </p:pic>
      <p:pic>
        <p:nvPicPr>
          <p:cNvPr id="3" name="picture 2"/>
          <p:cNvPicPr>
            <a:picLocks noChangeAspect="1"/>
          </p:cNvPicPr>
          <p:nvPr/>
        </p:nvPicPr>
        <p:blipFill>
          <a:blip r:embed="rId3"/>
          <a:stretch>
            <a:fillRect/>
          </a:stretch>
        </p:blipFill>
        <p:spPr>
          <a:xfrm rot="21600000">
            <a:off x="0" y="3307079"/>
            <a:ext cx="4654296" cy="1836420"/>
          </a:xfrm>
          <a:prstGeom prst="rect">
            <a:avLst/>
          </a:prstGeom>
        </p:spPr>
      </p:pic>
      <p:pic>
        <p:nvPicPr>
          <p:cNvPr id="6" name="picture 5"/>
          <p:cNvPicPr>
            <a:picLocks noChangeAspect="1"/>
          </p:cNvPicPr>
          <p:nvPr/>
        </p:nvPicPr>
        <p:blipFill>
          <a:blip r:embed="rId4"/>
          <a:stretch>
            <a:fillRect/>
          </a:stretch>
        </p:blipFill>
        <p:spPr>
          <a:xfrm rot="21600000">
            <a:off x="6141720" y="353567"/>
            <a:ext cx="1591055" cy="911352"/>
          </a:xfrm>
          <a:prstGeom prst="rect">
            <a:avLst/>
          </a:prstGeom>
        </p:spPr>
      </p:pic>
      <p:sp>
        <p:nvSpPr>
          <p:cNvPr id="9" name="TextBox 8">
            <a:extLst>
              <a:ext uri="{FF2B5EF4-FFF2-40B4-BE49-F238E27FC236}">
                <a16:creationId xmlns:a16="http://schemas.microsoft.com/office/drawing/2014/main" id="{DF55BD68-FFE5-DE35-BCB1-3F89D9682065}"/>
              </a:ext>
            </a:extLst>
          </p:cNvPr>
          <p:cNvSpPr txBox="1"/>
          <p:nvPr/>
        </p:nvSpPr>
        <p:spPr>
          <a:xfrm>
            <a:off x="303544" y="1598676"/>
            <a:ext cx="8480794"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vi-VN"/>
            </a:defPPr>
            <a:lvl1pPr algn="ctr">
              <a:defRPr sz="3200" b="1">
                <a:ln w="22225">
                  <a:solidFill>
                    <a:schemeClr val="accent2"/>
                  </a:solidFill>
                  <a:prstDash val="solid"/>
                </a:ln>
                <a:solidFill>
                  <a:schemeClr val="accent2">
                    <a:lumMod val="40000"/>
                    <a:lumOff val="60000"/>
                  </a:schemeClr>
                </a:solidFill>
                <a:cs typeface="Times New Roman" panose="02020603050405020304" pitchFamily="18" charset="0"/>
              </a:defRPr>
            </a:lvl1pPr>
          </a:lstStyle>
          <a:p>
            <a:r>
              <a:rPr lang="en-US" sz="4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BÀI 2</a:t>
            </a:r>
          </a:p>
          <a:p>
            <a:r>
              <a:rPr lang="en-US" sz="4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BIỆN PHÁP KĨ THUẬT</a:t>
            </a:r>
          </a:p>
          <a:p>
            <a:r>
              <a:rPr lang="en-US" sz="4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SỬ DỤNG DINH DƯỠNG KHOÁNG </a:t>
            </a:r>
          </a:p>
          <a:p>
            <a:r>
              <a:rPr lang="en-US" sz="4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ĐỂ TĂNG NĂNG SUẤT CÂY TRỒNG </a:t>
            </a:r>
          </a:p>
          <a:p>
            <a:r>
              <a:rPr lang="en-US" sz="4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VÀ TẠO NỀN NÔNG NGHIỆP SẠCH</a:t>
            </a:r>
          </a:p>
        </p:txBody>
      </p:sp>
      <p:pic>
        <p:nvPicPr>
          <p:cNvPr id="7" name="picture 6"/>
          <p:cNvPicPr>
            <a:picLocks noChangeAspect="1"/>
          </p:cNvPicPr>
          <p:nvPr/>
        </p:nvPicPr>
        <p:blipFill>
          <a:blip r:embed="rId5"/>
          <a:stretch>
            <a:fillRect/>
          </a:stretch>
        </p:blipFill>
        <p:spPr>
          <a:xfrm rot="21600000">
            <a:off x="7597511" y="2113788"/>
            <a:ext cx="1546488" cy="620091"/>
          </a:xfrm>
          <a:prstGeom prst="rect">
            <a:avLst/>
          </a:prstGeom>
        </p:spPr>
      </p:pic>
      <p:pic>
        <p:nvPicPr>
          <p:cNvPr id="5" name="picture 4"/>
          <p:cNvPicPr>
            <a:picLocks noChangeAspect="1"/>
          </p:cNvPicPr>
          <p:nvPr/>
        </p:nvPicPr>
        <p:blipFill>
          <a:blip r:embed="rId6"/>
          <a:stretch>
            <a:fillRect/>
          </a:stretch>
        </p:blipFill>
        <p:spPr>
          <a:xfrm rot="21600000">
            <a:off x="359663" y="693420"/>
            <a:ext cx="2679191" cy="905255"/>
          </a:xfrm>
          <a:prstGeom prst="rect">
            <a:avLst/>
          </a:prstGeom>
        </p:spPr>
      </p:pic>
      <p:sp>
        <p:nvSpPr>
          <p:cNvPr id="8" name="TextBox 7">
            <a:extLst>
              <a:ext uri="{FF2B5EF4-FFF2-40B4-BE49-F238E27FC236}">
                <a16:creationId xmlns:a16="http://schemas.microsoft.com/office/drawing/2014/main" id="{D47C7C82-FCC8-BA06-89FB-B9BFC27EDD27}"/>
              </a:ext>
            </a:extLst>
          </p:cNvPr>
          <p:cNvSpPr txBox="1"/>
          <p:nvPr/>
        </p:nvSpPr>
        <p:spPr>
          <a:xfrm>
            <a:off x="332049" y="213681"/>
            <a:ext cx="8536913" cy="1384995"/>
          </a:xfrm>
          <a:prstGeom prst="rect">
            <a:avLst/>
          </a:prstGeom>
          <a:noFill/>
        </p:spPr>
        <p:txBody>
          <a:bodyPr wrap="square" rtlCol="0">
            <a:spAutoFit/>
          </a:bodyPr>
          <a:lstStyle/>
          <a:p>
            <a:pPr algn="ctr"/>
            <a:r>
              <a:rPr lang="en-US" sz="2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CHUYÊN ĐỀ 1</a:t>
            </a:r>
          </a:p>
          <a:p>
            <a:pPr algn="ctr"/>
            <a:r>
              <a:rPr lang="en-US" sz="2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DINH DƯỠNG KHOÁNG – TĂNG NĂNG SUẤT CÂY TRỒNG VÀ NÔNG NGHIỆP SẠCH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7">
            <a:extLst>
              <a:ext uri="{FF2B5EF4-FFF2-40B4-BE49-F238E27FC236}">
                <a16:creationId xmlns:a16="http://schemas.microsoft.com/office/drawing/2014/main" id="{3B6BE9D5-3DB3-A270-071B-8220B9D903BD}"/>
              </a:ext>
            </a:extLst>
          </p:cNvPr>
          <p:cNvPicPr>
            <a:picLocks noChangeAspect="1"/>
          </p:cNvPicPr>
          <p:nvPr/>
        </p:nvPicPr>
        <p:blipFill>
          <a:blip r:embed="rId2"/>
          <a:stretch>
            <a:fillRect/>
          </a:stretch>
        </p:blipFill>
        <p:spPr>
          <a:xfrm rot="21600000">
            <a:off x="0" y="4233671"/>
            <a:ext cx="4358639" cy="909827"/>
          </a:xfrm>
          <a:prstGeom prst="rect">
            <a:avLst/>
          </a:prstGeom>
        </p:spPr>
      </p:pic>
      <p:pic>
        <p:nvPicPr>
          <p:cNvPr id="7" name="picture 221">
            <a:extLst>
              <a:ext uri="{FF2B5EF4-FFF2-40B4-BE49-F238E27FC236}">
                <a16:creationId xmlns:a16="http://schemas.microsoft.com/office/drawing/2014/main" id="{D7C8AAC8-5A5F-E389-1FF7-FDFC43B3CF15}"/>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8" name="picture 225">
            <a:extLst>
              <a:ext uri="{FF2B5EF4-FFF2-40B4-BE49-F238E27FC236}">
                <a16:creationId xmlns:a16="http://schemas.microsoft.com/office/drawing/2014/main" id="{317ABA56-4736-94DA-F95C-CAD2F8879780}"/>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9" name="picture 227">
            <a:extLst>
              <a:ext uri="{FF2B5EF4-FFF2-40B4-BE49-F238E27FC236}">
                <a16:creationId xmlns:a16="http://schemas.microsoft.com/office/drawing/2014/main" id="{121F92A2-61A7-4C34-E9E6-7E06F064E49D}"/>
              </a:ext>
            </a:extLst>
          </p:cNvPr>
          <p:cNvPicPr>
            <a:picLocks noChangeAspect="1"/>
          </p:cNvPicPr>
          <p:nvPr/>
        </p:nvPicPr>
        <p:blipFill>
          <a:blip r:embed="rId5"/>
          <a:stretch>
            <a:fillRect/>
          </a:stretch>
        </p:blipFill>
        <p:spPr>
          <a:xfrm rot="21600000">
            <a:off x="0" y="3523081"/>
            <a:ext cx="839724" cy="494182"/>
          </a:xfrm>
          <a:prstGeom prst="rect">
            <a:avLst/>
          </a:prstGeom>
        </p:spPr>
      </p:pic>
      <p:sp>
        <p:nvSpPr>
          <p:cNvPr id="3" name="TextBox 2">
            <a:extLst>
              <a:ext uri="{FF2B5EF4-FFF2-40B4-BE49-F238E27FC236}">
                <a16:creationId xmlns:a16="http://schemas.microsoft.com/office/drawing/2014/main" id="{29F886EE-422C-7BC7-A3AD-FF3D6391287F}"/>
              </a:ext>
            </a:extLst>
          </p:cNvPr>
          <p:cNvSpPr txBox="1"/>
          <p:nvPr/>
        </p:nvSpPr>
        <p:spPr>
          <a:xfrm>
            <a:off x="234176" y="324981"/>
            <a:ext cx="4572000" cy="2246769"/>
          </a:xfrm>
          <a:prstGeom prst="rect">
            <a:avLst/>
          </a:prstGeom>
          <a:noFill/>
        </p:spPr>
        <p:txBody>
          <a:bodyPr wrap="square">
            <a:spAutoFit/>
          </a:bodyPr>
          <a:lstStyle/>
          <a:p>
            <a:pPr marL="0" marR="0" algn="just">
              <a:tabLst>
                <a:tab pos="228600" algn="l"/>
                <a:tab pos="457200" algn="l"/>
              </a:tabLst>
            </a:pP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200"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Hạn</a:t>
            </a: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200"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chế</a:t>
            </a: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p>
            <a:pPr marL="0" marR="0" algn="just">
              <a:tabLst>
                <a:tab pos="228600" algn="l"/>
                <a:tab pos="457200" algn="l"/>
              </a:tabLst>
            </a:pP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iệu</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quả</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chậm</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yêu</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cầu</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bảo</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quản</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khắt</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khe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Giá</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thành</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thường</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cao</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hơn</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thuốc</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hóa</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học</a:t>
            </a:r>
            <a:r>
              <a:rPr lang="en-US" sz="2800" kern="1200" dirty="0">
                <a:effectLst/>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F057DEC-1E45-DACF-875A-696A79930938}"/>
              </a:ext>
            </a:extLst>
          </p:cNvPr>
          <p:cNvSpPr txBox="1"/>
          <p:nvPr/>
        </p:nvSpPr>
        <p:spPr>
          <a:xfrm>
            <a:off x="234176" y="2486051"/>
            <a:ext cx="4572000" cy="1384995"/>
          </a:xfrm>
          <a:prstGeom prst="rect">
            <a:avLst/>
          </a:prstGeom>
          <a:noFill/>
        </p:spPr>
        <p:txBody>
          <a:bodyPr wrap="square">
            <a:spAutoFit/>
          </a:bodyPr>
          <a:lstStyle/>
          <a:p>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200"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Phân</a:t>
            </a: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200"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loại</a:t>
            </a:r>
            <a:r>
              <a:rPr lang="en-US" sz="2800" b="1"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p>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Thuốc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sâu</a:t>
            </a:r>
            <a:r>
              <a:rPr lang="en-US" sz="2800" dirty="0">
                <a:latin typeface="Calibri" panose="020F0502020204030204" pitchFamily="34" charset="0"/>
                <a:cs typeface="Calibri" panose="020F0502020204030204" pitchFamily="34" charset="0"/>
              </a:rPr>
              <a:t> vi </a:t>
            </a:r>
            <a:r>
              <a:rPr lang="en-US" sz="2800" dirty="0" err="1">
                <a:latin typeface="Calibri" panose="020F0502020204030204" pitchFamily="34" charset="0"/>
                <a:cs typeface="Calibri" panose="020F0502020204030204" pitchFamily="34" charset="0"/>
              </a:rPr>
              <a:t>sinh</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Thuốc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thảo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mộc</a:t>
            </a:r>
            <a:endParaRPr lang="en-US" sz="2800" dirty="0">
              <a:latin typeface="Calibri" panose="020F0502020204030204" pitchFamily="34" charset="0"/>
              <a:cs typeface="Calibri" panose="020F0502020204030204" pitchFamily="34" charset="0"/>
            </a:endParaRPr>
          </a:p>
        </p:txBody>
      </p:sp>
      <p:pic>
        <p:nvPicPr>
          <p:cNvPr id="2" name="picture 139">
            <a:extLst>
              <a:ext uri="{FF2B5EF4-FFF2-40B4-BE49-F238E27FC236}">
                <a16:creationId xmlns:a16="http://schemas.microsoft.com/office/drawing/2014/main" id="{27276394-295E-88EC-DD6B-B1F5562B65DA}"/>
              </a:ext>
            </a:extLst>
          </p:cNvPr>
          <p:cNvPicPr>
            <a:picLocks noChangeAspect="1"/>
          </p:cNvPicPr>
          <p:nvPr/>
        </p:nvPicPr>
        <p:blipFill>
          <a:blip r:embed="rId6"/>
          <a:stretch>
            <a:fillRect/>
          </a:stretch>
        </p:blipFill>
        <p:spPr>
          <a:xfrm rot="21600000">
            <a:off x="6010655" y="4559808"/>
            <a:ext cx="3133344" cy="583691"/>
          </a:xfrm>
          <a:prstGeom prst="rect">
            <a:avLst/>
          </a:prstGeom>
        </p:spPr>
      </p:pic>
      <p:pic>
        <p:nvPicPr>
          <p:cNvPr id="4" name="Picture 3">
            <a:extLst>
              <a:ext uri="{FF2B5EF4-FFF2-40B4-BE49-F238E27FC236}">
                <a16:creationId xmlns:a16="http://schemas.microsoft.com/office/drawing/2014/main" id="{4CD63AB4-1B81-8CFB-C9AF-663C55065314}"/>
              </a:ext>
            </a:extLst>
          </p:cNvPr>
          <p:cNvPicPr>
            <a:picLocks noChangeAspect="1"/>
          </p:cNvPicPr>
          <p:nvPr/>
        </p:nvPicPr>
        <p:blipFill>
          <a:blip r:embed="rId7"/>
          <a:stretch>
            <a:fillRect/>
          </a:stretch>
        </p:blipFill>
        <p:spPr>
          <a:xfrm>
            <a:off x="4973443" y="0"/>
            <a:ext cx="4170556" cy="4170556"/>
          </a:xfrm>
          <a:prstGeom prst="rect">
            <a:avLst/>
          </a:prstGeom>
        </p:spPr>
      </p:pic>
    </p:spTree>
    <p:extLst>
      <p:ext uri="{BB962C8B-B14F-4D97-AF65-F5344CB8AC3E}">
        <p14:creationId xmlns:p14="http://schemas.microsoft.com/office/powerpoint/2010/main" val="1428406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7">
            <a:extLst>
              <a:ext uri="{FF2B5EF4-FFF2-40B4-BE49-F238E27FC236}">
                <a16:creationId xmlns:a16="http://schemas.microsoft.com/office/drawing/2014/main" id="{24A53DE4-E27F-9DC2-B5D8-D8D53248B7E2}"/>
              </a:ext>
            </a:extLst>
          </p:cNvPr>
          <p:cNvPicPr>
            <a:picLocks noChangeAspect="1"/>
          </p:cNvPicPr>
          <p:nvPr/>
        </p:nvPicPr>
        <p:blipFill>
          <a:blip r:embed="rId2"/>
          <a:stretch>
            <a:fillRect/>
          </a:stretch>
        </p:blipFill>
        <p:spPr>
          <a:xfrm rot="21600000">
            <a:off x="1" y="4489440"/>
            <a:ext cx="3133344" cy="654058"/>
          </a:xfrm>
          <a:prstGeom prst="rect">
            <a:avLst/>
          </a:prstGeom>
        </p:spPr>
      </p:pic>
      <p:pic>
        <p:nvPicPr>
          <p:cNvPr id="12" name="picture 221">
            <a:extLst>
              <a:ext uri="{FF2B5EF4-FFF2-40B4-BE49-F238E27FC236}">
                <a16:creationId xmlns:a16="http://schemas.microsoft.com/office/drawing/2014/main" id="{AB82568A-FE96-C31F-CA09-B78567A875EB}"/>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13" name="picture 225">
            <a:extLst>
              <a:ext uri="{FF2B5EF4-FFF2-40B4-BE49-F238E27FC236}">
                <a16:creationId xmlns:a16="http://schemas.microsoft.com/office/drawing/2014/main" id="{0E042629-8110-FA25-576D-1CF70A779472}"/>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14" name="picture 227">
            <a:extLst>
              <a:ext uri="{FF2B5EF4-FFF2-40B4-BE49-F238E27FC236}">
                <a16:creationId xmlns:a16="http://schemas.microsoft.com/office/drawing/2014/main" id="{015FFB41-5F25-A7A7-EDF7-A20CEAF5A6C0}"/>
              </a:ext>
            </a:extLst>
          </p:cNvPr>
          <p:cNvPicPr>
            <a:picLocks noChangeAspect="1"/>
          </p:cNvPicPr>
          <p:nvPr/>
        </p:nvPicPr>
        <p:blipFill>
          <a:blip r:embed="rId5"/>
          <a:stretch>
            <a:fillRect/>
          </a:stretch>
        </p:blipFill>
        <p:spPr>
          <a:xfrm rot="21600000">
            <a:off x="0" y="3523081"/>
            <a:ext cx="839724" cy="494182"/>
          </a:xfrm>
          <a:prstGeom prst="rect">
            <a:avLst/>
          </a:prstGeom>
        </p:spPr>
      </p:pic>
      <p:grpSp>
        <p:nvGrpSpPr>
          <p:cNvPr id="2" name="Group 2"/>
          <p:cNvGrpSpPr/>
          <p:nvPr/>
        </p:nvGrpSpPr>
        <p:grpSpPr>
          <a:xfrm>
            <a:off x="401444" y="289932"/>
            <a:ext cx="7688653" cy="2442553"/>
            <a:chOff x="14731" y="-2997972"/>
            <a:chExt cx="19338391" cy="6109258"/>
          </a:xfrm>
        </p:grpSpPr>
        <p:sp>
          <p:nvSpPr>
            <p:cNvPr id="3" name="TextBox 3"/>
            <p:cNvSpPr txBox="1"/>
            <p:nvPr/>
          </p:nvSpPr>
          <p:spPr>
            <a:xfrm>
              <a:off x="14731" y="-2997972"/>
              <a:ext cx="8888437" cy="1060120"/>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2. </a:t>
              </a:r>
              <a:r>
                <a:rPr lang="en-US" dirty="0" err="1"/>
                <a:t>Phân</a:t>
              </a:r>
              <a:r>
                <a:rPr lang="en-US" dirty="0"/>
                <a:t> </a:t>
              </a:r>
              <a:r>
                <a:rPr lang="en-US" dirty="0" err="1"/>
                <a:t>hữu</a:t>
              </a:r>
              <a:r>
                <a:rPr lang="en-US" dirty="0"/>
                <a:t> </a:t>
              </a:r>
              <a:r>
                <a:rPr lang="en-US" dirty="0" err="1"/>
                <a:t>cơ</a:t>
              </a:r>
              <a:endParaRPr lang="en-US" dirty="0"/>
            </a:p>
          </p:txBody>
        </p:sp>
        <p:sp>
          <p:nvSpPr>
            <p:cNvPr id="4" name="TextBox 4"/>
            <p:cNvSpPr txBox="1"/>
            <p:nvPr/>
          </p:nvSpPr>
          <p:spPr>
            <a:xfrm>
              <a:off x="11265354" y="2554038"/>
              <a:ext cx="8087768" cy="557248"/>
            </a:xfrm>
            <a:prstGeom prst="rect">
              <a:avLst/>
            </a:prstGeom>
          </p:spPr>
          <p:txBody>
            <a:bodyPr lIns="0" tIns="0" rIns="0" bIns="0" rtlCol="0" anchor="t">
              <a:spAutoFit/>
            </a:bodyPr>
            <a:lstStyle/>
            <a:p>
              <a:pPr>
                <a:lnSpc>
                  <a:spcPts val="1920"/>
                </a:lnSpc>
              </a:pPr>
              <a:endParaRPr sz="900"/>
            </a:p>
          </p:txBody>
        </p:sp>
      </p:grpSp>
      <p:pic>
        <p:nvPicPr>
          <p:cNvPr id="7" name="Picture 6">
            <a:extLst>
              <a:ext uri="{FF2B5EF4-FFF2-40B4-BE49-F238E27FC236}">
                <a16:creationId xmlns:a16="http://schemas.microsoft.com/office/drawing/2014/main" id="{2EC81276-CFA6-C421-EDBB-1E8E291883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741583"/>
            <a:ext cx="2826544" cy="188093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D2EB628-A474-2766-300C-11D4F37981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9062" y="2785920"/>
            <a:ext cx="2790820" cy="175070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A537740-64D1-1502-C613-960CE84C85BA}"/>
              </a:ext>
            </a:extLst>
          </p:cNvPr>
          <p:cNvSpPr txBox="1"/>
          <p:nvPr/>
        </p:nvSpPr>
        <p:spPr>
          <a:xfrm>
            <a:off x="330820" y="741583"/>
            <a:ext cx="5478241" cy="3970318"/>
          </a:xfrm>
          <a:prstGeom prst="rect">
            <a:avLst/>
          </a:prstGeom>
          <a:noFill/>
        </p:spPr>
        <p:txBody>
          <a:bodyPr wrap="square">
            <a:spAutoFit/>
          </a:bodyPr>
          <a:lstStyle/>
          <a:p>
            <a:r>
              <a:rPr lang="vi-VN"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vi-VN" sz="2800" b="1" dirty="0">
                <a:solidFill>
                  <a:srgbClr val="C00000"/>
                </a:solidFill>
                <a:latin typeface="Calibri" panose="020F0502020204030204" pitchFamily="34" charset="0"/>
                <a:cs typeface="Calibri" panose="020F0502020204030204" pitchFamily="34" charset="0"/>
              </a:rPr>
              <a:t>Thành phần </a:t>
            </a:r>
            <a:r>
              <a:rPr lang="vi-VN" sz="2800" dirty="0">
                <a:latin typeface="Calibri" panose="020F0502020204030204" pitchFamily="34" charset="0"/>
                <a:cs typeface="Calibri" panose="020F0502020204030204" pitchFamily="34" charset="0"/>
              </a:rPr>
              <a:t>tùy thuộc vào nguồn gốc, phương pháp chế biến, …</a:t>
            </a:r>
          </a:p>
          <a:p>
            <a:r>
              <a:rPr lang="vi-VN"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vi-VN" sz="2800" b="1" dirty="0">
                <a:solidFill>
                  <a:srgbClr val="C00000"/>
                </a:solidFill>
                <a:latin typeface="Calibri" panose="020F0502020204030204" pitchFamily="34" charset="0"/>
                <a:cs typeface="Calibri" panose="020F0502020204030204" pitchFamily="34" charset="0"/>
              </a:rPr>
              <a:t>Đặc điểm: </a:t>
            </a:r>
            <a:r>
              <a:rPr lang="vi-VN" sz="2800" dirty="0">
                <a:latin typeface="Calibri" panose="020F0502020204030204" pitchFamily="34" charset="0"/>
                <a:cs typeface="Calibri" panose="020F0502020204030204" pitchFamily="34" charset="0"/>
              </a:rPr>
              <a:t>giàu mùn, giàu dinh dưỡng, giữ ẩm, chống được xói mòn và có độ thoáng tốt…</a:t>
            </a:r>
            <a:endParaRPr lang="en-US" sz="2800" dirty="0">
              <a:latin typeface="Calibri" panose="020F0502020204030204" pitchFamily="34" charset="0"/>
              <a:cs typeface="Calibri" panose="020F0502020204030204" pitchFamily="34" charset="0"/>
            </a:endParaRPr>
          </a:p>
          <a:p>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Ưu</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điểm</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endParaRPr lang="en-US" sz="2800" b="1" dirty="0">
              <a:solidFill>
                <a:srgbClr val="C00000"/>
              </a:solidFill>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hiều nguyên tố dinh dưỡng.</a:t>
            </a:r>
          </a:p>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L</a:t>
            </a:r>
            <a:r>
              <a:rPr lang="vi-VN" sz="2800" dirty="0">
                <a:latin typeface="Calibri" panose="020F0502020204030204" pitchFamily="34" charset="0"/>
                <a:cs typeface="Calibri" panose="020F0502020204030204" pitchFamily="34" charset="0"/>
              </a:rPr>
              <a:t>à giá thể cho cây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triển</a:t>
            </a:r>
            <a:r>
              <a:rPr lang="vi-VN" sz="2800" dirty="0">
                <a:latin typeface="Calibri" panose="020F0502020204030204" pitchFamily="34" charset="0"/>
                <a:cs typeface="Calibri" panose="020F0502020204030204" pitchFamily="34" charset="0"/>
              </a:rPr>
              <a:t> thuận lợi.</a:t>
            </a:r>
          </a:p>
        </p:txBody>
      </p:sp>
      <p:pic>
        <p:nvPicPr>
          <p:cNvPr id="9" name="picture 139">
            <a:extLst>
              <a:ext uri="{FF2B5EF4-FFF2-40B4-BE49-F238E27FC236}">
                <a16:creationId xmlns:a16="http://schemas.microsoft.com/office/drawing/2014/main" id="{B019FAC4-7937-7249-E479-1AA990F1D1B8}"/>
              </a:ext>
            </a:extLst>
          </p:cNvPr>
          <p:cNvPicPr>
            <a:picLocks noChangeAspect="1"/>
          </p:cNvPicPr>
          <p:nvPr/>
        </p:nvPicPr>
        <p:blipFill>
          <a:blip r:embed="rId8"/>
          <a:stretch>
            <a:fillRect/>
          </a:stretch>
        </p:blipFill>
        <p:spPr>
          <a:xfrm rot="21600000">
            <a:off x="6010655" y="4559808"/>
            <a:ext cx="3133344" cy="583691"/>
          </a:xfrm>
          <a:prstGeom prst="rect">
            <a:avLst/>
          </a:prstGeom>
        </p:spPr>
      </p:pic>
    </p:spTree>
    <p:extLst>
      <p:ext uri="{BB962C8B-B14F-4D97-AF65-F5344CB8AC3E}">
        <p14:creationId xmlns:p14="http://schemas.microsoft.com/office/powerpoint/2010/main" val="143375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7">
            <a:extLst>
              <a:ext uri="{FF2B5EF4-FFF2-40B4-BE49-F238E27FC236}">
                <a16:creationId xmlns:a16="http://schemas.microsoft.com/office/drawing/2014/main" id="{87E829E2-72C1-EC25-AF25-2B5EB9C9B9E5}"/>
              </a:ext>
            </a:extLst>
          </p:cNvPr>
          <p:cNvPicPr>
            <a:picLocks noChangeAspect="1"/>
          </p:cNvPicPr>
          <p:nvPr/>
        </p:nvPicPr>
        <p:blipFill>
          <a:blip r:embed="rId2"/>
          <a:stretch>
            <a:fillRect/>
          </a:stretch>
        </p:blipFill>
        <p:spPr>
          <a:xfrm rot="21600000">
            <a:off x="0" y="4233671"/>
            <a:ext cx="4358639" cy="909827"/>
          </a:xfrm>
          <a:prstGeom prst="rect">
            <a:avLst/>
          </a:prstGeom>
        </p:spPr>
      </p:pic>
      <p:pic>
        <p:nvPicPr>
          <p:cNvPr id="3" name="picture 221">
            <a:extLst>
              <a:ext uri="{FF2B5EF4-FFF2-40B4-BE49-F238E27FC236}">
                <a16:creationId xmlns:a16="http://schemas.microsoft.com/office/drawing/2014/main" id="{350FDE2C-8FB1-A3C7-69E7-2DD12D725C1A}"/>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4" name="picture 225">
            <a:extLst>
              <a:ext uri="{FF2B5EF4-FFF2-40B4-BE49-F238E27FC236}">
                <a16:creationId xmlns:a16="http://schemas.microsoft.com/office/drawing/2014/main" id="{38CAE4A1-28BF-246D-5618-CD2D19297EF7}"/>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5" name="picture 227">
            <a:extLst>
              <a:ext uri="{FF2B5EF4-FFF2-40B4-BE49-F238E27FC236}">
                <a16:creationId xmlns:a16="http://schemas.microsoft.com/office/drawing/2014/main" id="{B2BF1297-0AC1-0D62-CB40-BD3641ECFBFA}"/>
              </a:ext>
            </a:extLst>
          </p:cNvPr>
          <p:cNvPicPr>
            <a:picLocks noChangeAspect="1"/>
          </p:cNvPicPr>
          <p:nvPr/>
        </p:nvPicPr>
        <p:blipFill>
          <a:blip r:embed="rId5"/>
          <a:stretch>
            <a:fillRect/>
          </a:stretch>
        </p:blipFill>
        <p:spPr>
          <a:xfrm rot="21600000">
            <a:off x="0" y="3523081"/>
            <a:ext cx="839724" cy="494182"/>
          </a:xfrm>
          <a:prstGeom prst="rect">
            <a:avLst/>
          </a:prstGeom>
        </p:spPr>
      </p:pic>
      <p:pic>
        <p:nvPicPr>
          <p:cNvPr id="6" name="picture 139">
            <a:extLst>
              <a:ext uri="{FF2B5EF4-FFF2-40B4-BE49-F238E27FC236}">
                <a16:creationId xmlns:a16="http://schemas.microsoft.com/office/drawing/2014/main" id="{6D8A2338-8C15-0004-DB51-1C902B3E0468}"/>
              </a:ext>
            </a:extLst>
          </p:cNvPr>
          <p:cNvPicPr>
            <a:picLocks noChangeAspect="1"/>
          </p:cNvPicPr>
          <p:nvPr/>
        </p:nvPicPr>
        <p:blipFill>
          <a:blip r:embed="rId6"/>
          <a:stretch>
            <a:fillRect/>
          </a:stretch>
        </p:blipFill>
        <p:spPr>
          <a:xfrm rot="21600000">
            <a:off x="6010655" y="4559808"/>
            <a:ext cx="3133344" cy="583691"/>
          </a:xfrm>
          <a:prstGeom prst="rect">
            <a:avLst/>
          </a:prstGeom>
        </p:spPr>
      </p:pic>
      <p:sp>
        <p:nvSpPr>
          <p:cNvPr id="8" name="TextBox 7">
            <a:extLst>
              <a:ext uri="{FF2B5EF4-FFF2-40B4-BE49-F238E27FC236}">
                <a16:creationId xmlns:a16="http://schemas.microsoft.com/office/drawing/2014/main" id="{9406013B-8A62-07D4-C50B-43CF39608712}"/>
              </a:ext>
            </a:extLst>
          </p:cNvPr>
          <p:cNvSpPr txBox="1"/>
          <p:nvPr/>
        </p:nvSpPr>
        <p:spPr>
          <a:xfrm>
            <a:off x="384048" y="307846"/>
            <a:ext cx="5425738" cy="3108543"/>
          </a:xfrm>
          <a:prstGeom prst="rect">
            <a:avLst/>
          </a:prstGeom>
          <a:noFill/>
        </p:spPr>
        <p:txBody>
          <a:bodyPr wrap="square">
            <a:spAutoFit/>
          </a:bodyPr>
          <a:lstStyle/>
          <a:p>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Hạn</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chế</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endParaRPr lang="en-US" sz="2800" b="1" dirty="0">
              <a:solidFill>
                <a:srgbClr val="C00000"/>
              </a:solidFill>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H</a:t>
            </a:r>
            <a:r>
              <a:rPr lang="vi-VN" sz="2800" dirty="0">
                <a:latin typeface="Calibri" panose="020F0502020204030204" pitchFamily="34" charset="0"/>
                <a:cs typeface="Calibri" panose="020F0502020204030204" pitchFamily="34" charset="0"/>
              </a:rPr>
              <a:t>iệu quả chậm</a:t>
            </a:r>
          </a:p>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H</a:t>
            </a:r>
            <a:r>
              <a:rPr lang="vi-VN" sz="2800" dirty="0">
                <a:latin typeface="Calibri" panose="020F0502020204030204" pitchFamily="34" charset="0"/>
                <a:cs typeface="Calibri" panose="020F0502020204030204" pitchFamily="34" charset="0"/>
              </a:rPr>
              <a:t>àm lượng dinh dưỡng thấp.</a:t>
            </a:r>
          </a:p>
          <a:p>
            <a:r>
              <a:rPr lang="vi-VN" sz="2800" dirty="0">
                <a:latin typeface="Calibri" panose="020F0502020204030204" pitchFamily="34" charset="0"/>
                <a:cs typeface="Calibri" panose="020F0502020204030204" pitchFamily="34" charset="0"/>
              </a:rPr>
              <a:t>- Cần loại bỏ mầm bệnh hại kĩ càng.</a:t>
            </a:r>
            <a:endParaRPr lang="en-US" sz="2800" dirty="0">
              <a:latin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Phân</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loại</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p>
          <a:p>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Gồm nhiều loại: phân chuồng, phân than bùn, phân ủ, phân xanh...</a:t>
            </a:r>
          </a:p>
        </p:txBody>
      </p:sp>
      <p:pic>
        <p:nvPicPr>
          <p:cNvPr id="9" name="Picture 8">
            <a:extLst>
              <a:ext uri="{FF2B5EF4-FFF2-40B4-BE49-F238E27FC236}">
                <a16:creationId xmlns:a16="http://schemas.microsoft.com/office/drawing/2014/main" id="{1DDCE16D-74DE-568E-AA1A-BE7B1423DBC1}"/>
              </a:ext>
            </a:extLst>
          </p:cNvPr>
          <p:cNvPicPr>
            <a:picLocks noChangeAspect="1"/>
          </p:cNvPicPr>
          <p:nvPr/>
        </p:nvPicPr>
        <p:blipFill>
          <a:blip r:embed="rId7"/>
          <a:stretch>
            <a:fillRect/>
          </a:stretch>
        </p:blipFill>
        <p:spPr>
          <a:xfrm>
            <a:off x="5665809" y="201154"/>
            <a:ext cx="3246546" cy="1705705"/>
          </a:xfrm>
          <a:prstGeom prst="rect">
            <a:avLst/>
          </a:prstGeom>
        </p:spPr>
      </p:pic>
      <p:pic>
        <p:nvPicPr>
          <p:cNvPr id="10" name="Picture 9">
            <a:extLst>
              <a:ext uri="{FF2B5EF4-FFF2-40B4-BE49-F238E27FC236}">
                <a16:creationId xmlns:a16="http://schemas.microsoft.com/office/drawing/2014/main" id="{28AF486B-2560-E95A-2D79-1526D94DAEAE}"/>
              </a:ext>
            </a:extLst>
          </p:cNvPr>
          <p:cNvPicPr>
            <a:picLocks noChangeAspect="1"/>
          </p:cNvPicPr>
          <p:nvPr/>
        </p:nvPicPr>
        <p:blipFill>
          <a:blip r:embed="rId8"/>
          <a:stretch>
            <a:fillRect/>
          </a:stretch>
        </p:blipFill>
        <p:spPr>
          <a:xfrm>
            <a:off x="5654309" y="1996153"/>
            <a:ext cx="3258046" cy="2173117"/>
          </a:xfrm>
          <a:prstGeom prst="rect">
            <a:avLst/>
          </a:prstGeom>
        </p:spPr>
      </p:pic>
    </p:spTree>
    <p:extLst>
      <p:ext uri="{BB962C8B-B14F-4D97-AF65-F5344CB8AC3E}">
        <p14:creationId xmlns:p14="http://schemas.microsoft.com/office/powerpoint/2010/main" val="1582417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7">
            <a:extLst>
              <a:ext uri="{FF2B5EF4-FFF2-40B4-BE49-F238E27FC236}">
                <a16:creationId xmlns:a16="http://schemas.microsoft.com/office/drawing/2014/main" id="{C3E77B76-5B9C-D6AD-D5AA-58B522432546}"/>
              </a:ext>
            </a:extLst>
          </p:cNvPr>
          <p:cNvPicPr>
            <a:picLocks noChangeAspect="1"/>
          </p:cNvPicPr>
          <p:nvPr/>
        </p:nvPicPr>
        <p:blipFill>
          <a:blip r:embed="rId2"/>
          <a:stretch>
            <a:fillRect/>
          </a:stretch>
        </p:blipFill>
        <p:spPr>
          <a:xfrm rot="21600000">
            <a:off x="0" y="4568552"/>
            <a:ext cx="2754351" cy="574946"/>
          </a:xfrm>
          <a:prstGeom prst="rect">
            <a:avLst/>
          </a:prstGeom>
        </p:spPr>
      </p:pic>
      <p:pic>
        <p:nvPicPr>
          <p:cNvPr id="7" name="picture 221">
            <a:extLst>
              <a:ext uri="{FF2B5EF4-FFF2-40B4-BE49-F238E27FC236}">
                <a16:creationId xmlns:a16="http://schemas.microsoft.com/office/drawing/2014/main" id="{5508B03F-F88F-D552-1358-937971594E22}"/>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9" name="picture 225">
            <a:extLst>
              <a:ext uri="{FF2B5EF4-FFF2-40B4-BE49-F238E27FC236}">
                <a16:creationId xmlns:a16="http://schemas.microsoft.com/office/drawing/2014/main" id="{F58420ED-381E-6CA6-56A7-6385B629A42E}"/>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11" name="picture 227">
            <a:extLst>
              <a:ext uri="{FF2B5EF4-FFF2-40B4-BE49-F238E27FC236}">
                <a16:creationId xmlns:a16="http://schemas.microsoft.com/office/drawing/2014/main" id="{C40A760E-768A-65C3-BE90-B4319AAC9E9E}"/>
              </a:ext>
            </a:extLst>
          </p:cNvPr>
          <p:cNvPicPr>
            <a:picLocks noChangeAspect="1"/>
          </p:cNvPicPr>
          <p:nvPr/>
        </p:nvPicPr>
        <p:blipFill>
          <a:blip r:embed="rId5"/>
          <a:stretch>
            <a:fillRect/>
          </a:stretch>
        </p:blipFill>
        <p:spPr>
          <a:xfrm rot="21600000">
            <a:off x="0" y="3523081"/>
            <a:ext cx="839724" cy="494182"/>
          </a:xfrm>
          <a:prstGeom prst="rect">
            <a:avLst/>
          </a:prstGeom>
        </p:spPr>
      </p:pic>
      <p:grpSp>
        <p:nvGrpSpPr>
          <p:cNvPr id="2" name="Group 2"/>
          <p:cNvGrpSpPr/>
          <p:nvPr/>
        </p:nvGrpSpPr>
        <p:grpSpPr>
          <a:xfrm>
            <a:off x="336395" y="371765"/>
            <a:ext cx="7753702" cy="2360720"/>
            <a:chOff x="-1323416" y="-3183969"/>
            <a:chExt cx="20676538" cy="6295255"/>
          </a:xfrm>
        </p:grpSpPr>
        <p:sp>
          <p:nvSpPr>
            <p:cNvPr id="3" name="TextBox 3"/>
            <p:cNvSpPr txBox="1"/>
            <p:nvPr/>
          </p:nvSpPr>
          <p:spPr>
            <a:xfrm>
              <a:off x="-1323416" y="-3183969"/>
              <a:ext cx="8888437" cy="1084059"/>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3. </a:t>
              </a:r>
              <a:r>
                <a:rPr lang="en-US" dirty="0" err="1"/>
                <a:t>Phân</a:t>
              </a:r>
              <a:r>
                <a:rPr lang="en-US" dirty="0"/>
                <a:t> vi </a:t>
              </a:r>
              <a:r>
                <a:rPr lang="en-US" dirty="0" err="1"/>
                <a:t>sinh</a:t>
              </a:r>
              <a:endParaRPr lang="en-US" dirty="0"/>
            </a:p>
          </p:txBody>
        </p:sp>
        <p:sp>
          <p:nvSpPr>
            <p:cNvPr id="4" name="TextBox 4"/>
            <p:cNvSpPr txBox="1"/>
            <p:nvPr/>
          </p:nvSpPr>
          <p:spPr>
            <a:xfrm>
              <a:off x="11265354" y="2554038"/>
              <a:ext cx="8087768" cy="557248"/>
            </a:xfrm>
            <a:prstGeom prst="rect">
              <a:avLst/>
            </a:prstGeom>
          </p:spPr>
          <p:txBody>
            <a:bodyPr lIns="0" tIns="0" rIns="0" bIns="0" rtlCol="0" anchor="t">
              <a:spAutoFit/>
            </a:bodyPr>
            <a:lstStyle/>
            <a:p>
              <a:pPr>
                <a:lnSpc>
                  <a:spcPts val="1920"/>
                </a:lnSpc>
              </a:pPr>
              <a:endParaRPr sz="900"/>
            </a:p>
          </p:txBody>
        </p:sp>
      </p:grpSp>
      <p:pic>
        <p:nvPicPr>
          <p:cNvPr id="8" name="Picture 7">
            <a:extLst>
              <a:ext uri="{FF2B5EF4-FFF2-40B4-BE49-F238E27FC236}">
                <a16:creationId xmlns:a16="http://schemas.microsoft.com/office/drawing/2014/main" id="{7DD846FD-43DA-B110-CFD0-DFBD7C5CB91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62" b="89641" l="9453" r="89055">
                        <a14:foregroundMark x1="16418" y1="9562" x2="83085" y2="88845"/>
                        <a14:foregroundMark x1="83582" y1="9562" x2="29851" y2="68526"/>
                        <a14:foregroundMark x1="29851" y1="68526" x2="19403" y2="89641"/>
                        <a14:foregroundMark x1="18905" y1="14741" x2="24876" y2="66534"/>
                        <a14:foregroundMark x1="79602" y1="23506" x2="75124" y2="77689"/>
                        <a14:foregroundMark x1="21891" y1="33068" x2="21393" y2="74502"/>
                      </a14:backgroundRemoval>
                    </a14:imgEffect>
                  </a14:imgLayer>
                </a14:imgProps>
              </a:ext>
              <a:ext uri="{28A0092B-C50C-407E-A947-70E740481C1C}">
                <a14:useLocalDpi xmlns:a14="http://schemas.microsoft.com/office/drawing/2010/main" val="0"/>
              </a:ext>
            </a:extLst>
          </a:blip>
          <a:stretch>
            <a:fillRect/>
          </a:stretch>
        </p:blipFill>
        <p:spPr>
          <a:xfrm>
            <a:off x="6899844" y="2459223"/>
            <a:ext cx="2099607" cy="2621897"/>
          </a:xfrm>
          <a:prstGeom prst="rect">
            <a:avLst/>
          </a:prstGeom>
        </p:spPr>
      </p:pic>
      <p:pic>
        <p:nvPicPr>
          <p:cNvPr id="10" name="Picture 9">
            <a:extLst>
              <a:ext uri="{FF2B5EF4-FFF2-40B4-BE49-F238E27FC236}">
                <a16:creationId xmlns:a16="http://schemas.microsoft.com/office/drawing/2014/main" id="{FFE11EA2-8F9E-B36C-CDD1-70516AFB12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0304" y="281275"/>
            <a:ext cx="1498689" cy="2301853"/>
          </a:xfrm>
          <a:prstGeom prst="rect">
            <a:avLst/>
          </a:prstGeom>
          <a:ln>
            <a:noFill/>
          </a:ln>
          <a:effectLst>
            <a:outerShdw blurRad="292100" dist="139700" dir="2700000" algn="tl" rotWithShape="0">
              <a:srgbClr val="333333">
                <a:alpha val="65000"/>
              </a:srgbClr>
            </a:outerShdw>
          </a:effectLst>
        </p:spPr>
      </p:pic>
      <p:pic>
        <p:nvPicPr>
          <p:cNvPr id="12" name="picture 139">
            <a:extLst>
              <a:ext uri="{FF2B5EF4-FFF2-40B4-BE49-F238E27FC236}">
                <a16:creationId xmlns:a16="http://schemas.microsoft.com/office/drawing/2014/main" id="{F4363BB0-A16F-6B6F-2D68-7F0CEBE2AC6C}"/>
              </a:ext>
            </a:extLst>
          </p:cNvPr>
          <p:cNvPicPr>
            <a:picLocks noChangeAspect="1"/>
          </p:cNvPicPr>
          <p:nvPr/>
        </p:nvPicPr>
        <p:blipFill>
          <a:blip r:embed="rId9"/>
          <a:stretch>
            <a:fillRect/>
          </a:stretch>
        </p:blipFill>
        <p:spPr>
          <a:xfrm rot="21600000">
            <a:off x="6010655" y="4559808"/>
            <a:ext cx="3133344" cy="583691"/>
          </a:xfrm>
          <a:prstGeom prst="rect">
            <a:avLst/>
          </a:prstGeom>
        </p:spPr>
      </p:pic>
      <p:sp>
        <p:nvSpPr>
          <p:cNvPr id="14" name="TextBox 13">
            <a:extLst>
              <a:ext uri="{FF2B5EF4-FFF2-40B4-BE49-F238E27FC236}">
                <a16:creationId xmlns:a16="http://schemas.microsoft.com/office/drawing/2014/main" id="{3FCF9EF9-18E5-523A-F0A9-4BE79325B620}"/>
              </a:ext>
            </a:extLst>
          </p:cNvPr>
          <p:cNvSpPr txBox="1"/>
          <p:nvPr/>
        </p:nvSpPr>
        <p:spPr>
          <a:xfrm>
            <a:off x="336394" y="816717"/>
            <a:ext cx="6863909" cy="3970318"/>
          </a:xfrm>
          <a:prstGeom prst="rect">
            <a:avLst/>
          </a:prstGeom>
          <a:noFill/>
        </p:spPr>
        <p:txBody>
          <a:bodyPr wrap="square">
            <a:spAutoFit/>
          </a:bodyPr>
          <a:lstStyle/>
          <a:p>
            <a:pPr algn="just"/>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Nguồn</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gốc</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dirty="0" err="1">
                <a:latin typeface="Calibri" panose="020F0502020204030204" pitchFamily="34" charset="0"/>
                <a:cs typeface="Calibri" panose="020F0502020204030204" pitchFamily="34" charset="0"/>
                <a:sym typeface="Wingdings" panose="05000000000000000000" pitchFamily="2" charset="2"/>
              </a:rPr>
              <a:t>c</a:t>
            </a:r>
            <a:r>
              <a:rPr lang="en-US" sz="2800" dirty="0" err="1">
                <a:latin typeface="Calibri" panose="020F0502020204030204" pitchFamily="34" charset="0"/>
                <a:cs typeface="Calibri" panose="020F0502020204030204" pitchFamily="34" charset="0"/>
              </a:rPr>
              <a: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phẩm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chủng</a:t>
            </a:r>
            <a:r>
              <a:rPr lang="en-US" sz="2800" dirty="0">
                <a:latin typeface="Calibri" panose="020F0502020204030204" pitchFamily="34" charset="0"/>
                <a:cs typeface="Calibri" panose="020F0502020204030204" pitchFamily="34" charset="0"/>
              </a:rPr>
              <a:t> vi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a:t>
            </a:r>
          </a:p>
          <a:p>
            <a:pPr algn="just"/>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Ưu</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điểm</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vi-VN" sz="2800" dirty="0">
                <a:latin typeface="Calibri" panose="020F0502020204030204" pitchFamily="34" charset="0"/>
                <a:cs typeface="Calibri" panose="020F0502020204030204" pitchFamily="34" charset="0"/>
                <a:sym typeface="Wingdings" panose="05000000000000000000" pitchFamily="2" charset="2"/>
              </a:rPr>
              <a:t>An toàn, không gây ô nhiễm sức khỏe và môi trường sản xuất.</a:t>
            </a:r>
            <a:endParaRPr lang="en-US" sz="2800" dirty="0">
              <a:latin typeface="Calibri" panose="020F0502020204030204" pitchFamily="34" charset="0"/>
              <a:cs typeface="Calibri" panose="020F0502020204030204" pitchFamily="34" charset="0"/>
              <a:sym typeface="Wingdings" panose="05000000000000000000" pitchFamily="2" charset="2"/>
            </a:endParaRPr>
          </a:p>
          <a:p>
            <a:pPr algn="just"/>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Hạn</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chế</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chậm</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Quy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sản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xuất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phức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nghệ</a:t>
            </a:r>
            <a:r>
              <a:rPr lang="en-US" sz="2800" dirty="0">
                <a:latin typeface="Calibri" panose="020F0502020204030204" pitchFamily="34" charset="0"/>
                <a:cs typeface="Calibri" panose="020F0502020204030204" pitchFamily="34" charset="0"/>
              </a:rPr>
              <a:t> vi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a:t>
            </a:r>
          </a:p>
          <a:p>
            <a:pPr algn="just"/>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0125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7">
            <a:extLst>
              <a:ext uri="{FF2B5EF4-FFF2-40B4-BE49-F238E27FC236}">
                <a16:creationId xmlns:a16="http://schemas.microsoft.com/office/drawing/2014/main" id="{A8751B6F-4938-8905-9221-07D7E2185746}"/>
              </a:ext>
            </a:extLst>
          </p:cNvPr>
          <p:cNvPicPr>
            <a:picLocks noChangeAspect="1"/>
          </p:cNvPicPr>
          <p:nvPr/>
        </p:nvPicPr>
        <p:blipFill>
          <a:blip r:embed="rId2"/>
          <a:stretch>
            <a:fillRect/>
          </a:stretch>
        </p:blipFill>
        <p:spPr>
          <a:xfrm rot="21600000">
            <a:off x="0" y="4233671"/>
            <a:ext cx="4358639" cy="909827"/>
          </a:xfrm>
          <a:prstGeom prst="rect">
            <a:avLst/>
          </a:prstGeom>
        </p:spPr>
      </p:pic>
      <p:pic>
        <p:nvPicPr>
          <p:cNvPr id="8" name="picture 221">
            <a:extLst>
              <a:ext uri="{FF2B5EF4-FFF2-40B4-BE49-F238E27FC236}">
                <a16:creationId xmlns:a16="http://schemas.microsoft.com/office/drawing/2014/main" id="{140D0A0A-1B35-279F-16F6-0B422A583ADA}"/>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9" name="picture 225">
            <a:extLst>
              <a:ext uri="{FF2B5EF4-FFF2-40B4-BE49-F238E27FC236}">
                <a16:creationId xmlns:a16="http://schemas.microsoft.com/office/drawing/2014/main" id="{49680D76-AB92-577B-0396-21405064700F}"/>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10" name="picture 227">
            <a:extLst>
              <a:ext uri="{FF2B5EF4-FFF2-40B4-BE49-F238E27FC236}">
                <a16:creationId xmlns:a16="http://schemas.microsoft.com/office/drawing/2014/main" id="{A6911A10-0691-50C7-7F57-4305A992FE63}"/>
              </a:ext>
            </a:extLst>
          </p:cNvPr>
          <p:cNvPicPr>
            <a:picLocks noChangeAspect="1"/>
          </p:cNvPicPr>
          <p:nvPr/>
        </p:nvPicPr>
        <p:blipFill>
          <a:blip r:embed="rId5"/>
          <a:stretch>
            <a:fillRect/>
          </a:stretch>
        </p:blipFill>
        <p:spPr>
          <a:xfrm rot="21600000">
            <a:off x="0" y="3523081"/>
            <a:ext cx="839724" cy="494182"/>
          </a:xfrm>
          <a:prstGeom prst="rect">
            <a:avLst/>
          </a:prstGeom>
        </p:spPr>
      </p:pic>
      <p:pic>
        <p:nvPicPr>
          <p:cNvPr id="11" name="picture 139">
            <a:extLst>
              <a:ext uri="{FF2B5EF4-FFF2-40B4-BE49-F238E27FC236}">
                <a16:creationId xmlns:a16="http://schemas.microsoft.com/office/drawing/2014/main" id="{E842C3C6-D1B2-2C93-E697-57FDA3292882}"/>
              </a:ext>
            </a:extLst>
          </p:cNvPr>
          <p:cNvPicPr>
            <a:picLocks noChangeAspect="1"/>
          </p:cNvPicPr>
          <p:nvPr/>
        </p:nvPicPr>
        <p:blipFill>
          <a:blip r:embed="rId6"/>
          <a:stretch>
            <a:fillRect/>
          </a:stretch>
        </p:blipFill>
        <p:spPr>
          <a:xfrm rot="21600000">
            <a:off x="6010655" y="4559808"/>
            <a:ext cx="3133344" cy="583691"/>
          </a:xfrm>
          <a:prstGeom prst="rect">
            <a:avLst/>
          </a:prstGeom>
        </p:spPr>
      </p:pic>
      <p:sp>
        <p:nvSpPr>
          <p:cNvPr id="3" name="TextBox 2">
            <a:extLst>
              <a:ext uri="{FF2B5EF4-FFF2-40B4-BE49-F238E27FC236}">
                <a16:creationId xmlns:a16="http://schemas.microsoft.com/office/drawing/2014/main" id="{1D87D0D7-2C6A-3FC1-9A95-363B16F82C14}"/>
              </a:ext>
            </a:extLst>
          </p:cNvPr>
          <p:cNvSpPr txBox="1"/>
          <p:nvPr/>
        </p:nvSpPr>
        <p:spPr>
          <a:xfrm>
            <a:off x="323384" y="284576"/>
            <a:ext cx="4984595" cy="1384995"/>
          </a:xfrm>
          <a:prstGeom prst="rect">
            <a:avLst/>
          </a:prstGeom>
          <a:noFill/>
        </p:spPr>
        <p:txBody>
          <a:bodyPr wrap="square">
            <a:spAutoFit/>
          </a:bodyPr>
          <a:lstStyle/>
          <a:p>
            <a:pPr algn="just"/>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Phân</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loại</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Phân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vi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sinh</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cố</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định</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đạm</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phân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giải</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lân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phân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giải</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chất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hữu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p>
        </p:txBody>
      </p:sp>
      <p:pic>
        <p:nvPicPr>
          <p:cNvPr id="5" name="Picture 4">
            <a:extLst>
              <a:ext uri="{FF2B5EF4-FFF2-40B4-BE49-F238E27FC236}">
                <a16:creationId xmlns:a16="http://schemas.microsoft.com/office/drawing/2014/main" id="{961CDF7F-BEF7-1001-1896-3A91C22233B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0" b="95600" l="10000" r="90000">
                        <a14:foregroundMark x1="18800" y1="3400" x2="51200" y2="5200"/>
                        <a14:foregroundMark x1="51200" y1="5200" x2="77600" y2="3600"/>
                        <a14:foregroundMark x1="77600" y1="3600" x2="75600" y2="73600"/>
                        <a14:foregroundMark x1="18400" y1="4200" x2="25200" y2="34200"/>
                        <a14:foregroundMark x1="25200" y1="34200" x2="23400" y2="63400"/>
                        <a14:foregroundMark x1="47800" y1="11000" x2="59600" y2="67600"/>
                        <a14:foregroundMark x1="28200" y1="16800" x2="70800" y2="17000"/>
                        <a14:foregroundMark x1="29800" y1="26000" x2="65600" y2="20800"/>
                        <a14:foregroundMark x1="65600" y1="20800" x2="67600" y2="20800"/>
                        <a14:foregroundMark x1="38200" y1="33000" x2="77400" y2="26000"/>
                        <a14:foregroundMark x1="30800" y1="32600" x2="50200" y2="17000"/>
                        <a14:foregroundMark x1="35800" y1="20200" x2="52600" y2="19000"/>
                        <a14:foregroundMark x1="52600" y1="19000" x2="52600" y2="19000"/>
                        <a14:foregroundMark x1="57200" y1="11400" x2="55200" y2="11400"/>
                        <a14:foregroundMark x1="58200" y1="32800" x2="61400" y2="52600"/>
                        <a14:foregroundMark x1="61400" y1="52600" x2="68800" y2="63000"/>
                        <a14:foregroundMark x1="68800" y1="63000" x2="71000" y2="60200"/>
                        <a14:foregroundMark x1="29000" y1="40400" x2="39400" y2="43200"/>
                        <a14:foregroundMark x1="60000" y1="73800" x2="69400" y2="75000"/>
                        <a14:foregroundMark x1="17600" y1="95200" x2="45600" y2="92000"/>
                        <a14:foregroundMark x1="45600" y1="92000" x2="79000" y2="95600"/>
                        <a14:backgroundMark x1="56000" y1="600" x2="56000" y2="600"/>
                      </a14:backgroundRemoval>
                    </a14:imgEffect>
                    <a14:imgEffect>
                      <a14:sharpenSoften amount="25000"/>
                    </a14:imgEffect>
                    <a14:imgEffect>
                      <a14:brightnessContrast contrast="20000"/>
                    </a14:imgEffect>
                  </a14:imgLayer>
                </a14:imgProps>
              </a:ext>
            </a:extLst>
          </a:blip>
          <a:stretch>
            <a:fillRect/>
          </a:stretch>
        </p:blipFill>
        <p:spPr>
          <a:xfrm>
            <a:off x="0" y="1669571"/>
            <a:ext cx="3189353" cy="3189353"/>
          </a:xfrm>
          <a:prstGeom prst="rect">
            <a:avLst/>
          </a:prstGeom>
        </p:spPr>
      </p:pic>
      <p:pic>
        <p:nvPicPr>
          <p:cNvPr id="6" name="Picture 5">
            <a:extLst>
              <a:ext uri="{FF2B5EF4-FFF2-40B4-BE49-F238E27FC236}">
                <a16:creationId xmlns:a16="http://schemas.microsoft.com/office/drawing/2014/main" id="{ADDDA762-509F-B221-8926-25D304443F5E}"/>
              </a:ext>
            </a:extLst>
          </p:cNvPr>
          <p:cNvPicPr>
            <a:picLocks noChangeAspect="1"/>
          </p:cNvPicPr>
          <p:nvPr/>
        </p:nvPicPr>
        <p:blipFill>
          <a:blip r:embed="rId9"/>
          <a:stretch>
            <a:fillRect/>
          </a:stretch>
        </p:blipFill>
        <p:spPr>
          <a:xfrm>
            <a:off x="2765296" y="1667632"/>
            <a:ext cx="3189353" cy="3189353"/>
          </a:xfrm>
          <a:prstGeom prst="rect">
            <a:avLst/>
          </a:prstGeom>
        </p:spPr>
      </p:pic>
      <p:pic>
        <p:nvPicPr>
          <p:cNvPr id="4" name="Picture 3">
            <a:extLst>
              <a:ext uri="{FF2B5EF4-FFF2-40B4-BE49-F238E27FC236}">
                <a16:creationId xmlns:a16="http://schemas.microsoft.com/office/drawing/2014/main" id="{88EBE101-945C-B28A-F314-01CF3D7075E7}"/>
              </a:ext>
            </a:extLst>
          </p:cNvPr>
          <p:cNvPicPr>
            <a:picLocks noChangeAspect="1"/>
          </p:cNvPicPr>
          <p:nvPr/>
        </p:nvPicPr>
        <p:blipFill rotWithShape="1">
          <a:blip r:embed="rId10"/>
          <a:srcRect l="-601" t="7372" r="25674" b="5532"/>
          <a:stretch/>
        </p:blipFill>
        <p:spPr>
          <a:xfrm>
            <a:off x="5307980" y="284576"/>
            <a:ext cx="3512635" cy="2449883"/>
          </a:xfrm>
          <a:prstGeom prst="rect">
            <a:avLst/>
          </a:prstGeom>
        </p:spPr>
      </p:pic>
    </p:spTree>
    <p:extLst>
      <p:ext uri="{BB962C8B-B14F-4D97-AF65-F5344CB8AC3E}">
        <p14:creationId xmlns:p14="http://schemas.microsoft.com/office/powerpoint/2010/main" val="1529349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7">
            <a:extLst>
              <a:ext uri="{FF2B5EF4-FFF2-40B4-BE49-F238E27FC236}">
                <a16:creationId xmlns:a16="http://schemas.microsoft.com/office/drawing/2014/main" id="{7CCF4ADA-2F1E-4D06-EF3D-0B0F960EE7FB}"/>
              </a:ext>
            </a:extLst>
          </p:cNvPr>
          <p:cNvPicPr>
            <a:picLocks noChangeAspect="1"/>
          </p:cNvPicPr>
          <p:nvPr/>
        </p:nvPicPr>
        <p:blipFill>
          <a:blip r:embed="rId2"/>
          <a:stretch>
            <a:fillRect/>
          </a:stretch>
        </p:blipFill>
        <p:spPr>
          <a:xfrm rot="21600000">
            <a:off x="0" y="4538291"/>
            <a:ext cx="2899317" cy="605207"/>
          </a:xfrm>
          <a:prstGeom prst="rect">
            <a:avLst/>
          </a:prstGeom>
        </p:spPr>
      </p:pic>
      <p:pic>
        <p:nvPicPr>
          <p:cNvPr id="8" name="picture 221">
            <a:extLst>
              <a:ext uri="{FF2B5EF4-FFF2-40B4-BE49-F238E27FC236}">
                <a16:creationId xmlns:a16="http://schemas.microsoft.com/office/drawing/2014/main" id="{AD3C6182-1A33-73A5-A639-B430D9B8DAC5}"/>
              </a:ext>
            </a:extLst>
          </p:cNvPr>
          <p:cNvPicPr>
            <a:picLocks noChangeAspect="1"/>
          </p:cNvPicPr>
          <p:nvPr/>
        </p:nvPicPr>
        <p:blipFill>
          <a:blip r:embed="rId3"/>
          <a:stretch>
            <a:fillRect/>
          </a:stretch>
        </p:blipFill>
        <p:spPr>
          <a:xfrm rot="21600000">
            <a:off x="445008" y="307847"/>
            <a:ext cx="2225039" cy="749808"/>
          </a:xfrm>
          <a:prstGeom prst="rect">
            <a:avLst/>
          </a:prstGeom>
        </p:spPr>
      </p:pic>
      <p:pic>
        <p:nvPicPr>
          <p:cNvPr id="9" name="picture 225">
            <a:extLst>
              <a:ext uri="{FF2B5EF4-FFF2-40B4-BE49-F238E27FC236}">
                <a16:creationId xmlns:a16="http://schemas.microsoft.com/office/drawing/2014/main" id="{402DCC93-0032-F9EE-5EE8-C7310C827A51}"/>
              </a:ext>
            </a:extLst>
          </p:cNvPr>
          <p:cNvPicPr>
            <a:picLocks noChangeAspect="1"/>
          </p:cNvPicPr>
          <p:nvPr/>
        </p:nvPicPr>
        <p:blipFill>
          <a:blip r:embed="rId4"/>
          <a:stretch>
            <a:fillRect/>
          </a:stretch>
        </p:blipFill>
        <p:spPr>
          <a:xfrm rot="21600000">
            <a:off x="7501127" y="954036"/>
            <a:ext cx="1383779" cy="542531"/>
          </a:xfrm>
          <a:prstGeom prst="rect">
            <a:avLst/>
          </a:prstGeom>
        </p:spPr>
      </p:pic>
      <p:pic>
        <p:nvPicPr>
          <p:cNvPr id="10" name="picture 227">
            <a:extLst>
              <a:ext uri="{FF2B5EF4-FFF2-40B4-BE49-F238E27FC236}">
                <a16:creationId xmlns:a16="http://schemas.microsoft.com/office/drawing/2014/main" id="{6B38BC08-B419-465D-89CF-9481968527ED}"/>
              </a:ext>
            </a:extLst>
          </p:cNvPr>
          <p:cNvPicPr>
            <a:picLocks noChangeAspect="1"/>
          </p:cNvPicPr>
          <p:nvPr/>
        </p:nvPicPr>
        <p:blipFill>
          <a:blip r:embed="rId5"/>
          <a:stretch>
            <a:fillRect/>
          </a:stretch>
        </p:blipFill>
        <p:spPr>
          <a:xfrm rot="21600000">
            <a:off x="0" y="3523081"/>
            <a:ext cx="839724" cy="494182"/>
          </a:xfrm>
          <a:prstGeom prst="rect">
            <a:avLst/>
          </a:prstGeom>
        </p:spPr>
      </p:pic>
      <p:grpSp>
        <p:nvGrpSpPr>
          <p:cNvPr id="2" name="Group 2"/>
          <p:cNvGrpSpPr/>
          <p:nvPr/>
        </p:nvGrpSpPr>
        <p:grpSpPr>
          <a:xfrm>
            <a:off x="419861" y="381952"/>
            <a:ext cx="7670236" cy="2350533"/>
            <a:chOff x="-1100840" y="-3156804"/>
            <a:chExt cx="20453962" cy="6268090"/>
          </a:xfrm>
        </p:grpSpPr>
        <p:sp>
          <p:nvSpPr>
            <p:cNvPr id="3" name="TextBox 3"/>
            <p:cNvSpPr txBox="1"/>
            <p:nvPr/>
          </p:nvSpPr>
          <p:spPr>
            <a:xfrm>
              <a:off x="-1100840" y="-3156804"/>
              <a:ext cx="10503408" cy="1084059"/>
            </a:xfrm>
            <a:prstGeom prst="rect">
              <a:avLst/>
            </a:prstGeom>
          </p:spPr>
          <p:txBody>
            <a:bodyPr wrap="square" lIns="0" tIns="0" rIns="0" bIns="0" rtlCol="0" anchor="t">
              <a:spAutoFit/>
            </a:bodyPr>
            <a:lstStyle>
              <a:defPPr>
                <a:defRPr lang="zh-CN"/>
              </a:defPPr>
              <a:lvl1pPr>
                <a:lnSpc>
                  <a:spcPts val="3096"/>
                </a:lnSpc>
                <a:defRPr sz="3200" b="1">
                  <a:solidFill>
                    <a:srgbClr val="C00000"/>
                  </a:solidFill>
                  <a:latin typeface="Calibri" panose="020F0502020204030204" pitchFamily="34" charset="0"/>
                  <a:cs typeface="Calibri" panose="020F0502020204030204" pitchFamily="34" charset="0"/>
                </a:defRPr>
              </a:lvl1pPr>
            </a:lstStyle>
            <a:p>
              <a:r>
                <a:rPr lang="en-US" dirty="0"/>
                <a:t>4. </a:t>
              </a:r>
              <a:r>
                <a:rPr lang="en-US" dirty="0" err="1"/>
                <a:t>Phân</a:t>
              </a:r>
              <a:r>
                <a:rPr lang="en-US" dirty="0"/>
                <a:t> </a:t>
              </a:r>
              <a:r>
                <a:rPr lang="en-US" dirty="0" err="1"/>
                <a:t>hữu</a:t>
              </a:r>
              <a:r>
                <a:rPr lang="en-US" dirty="0"/>
                <a:t> </a:t>
              </a:r>
              <a:r>
                <a:rPr lang="en-US" dirty="0" err="1"/>
                <a:t>cơ</a:t>
              </a:r>
              <a:r>
                <a:rPr lang="en-US" dirty="0"/>
                <a:t> vi </a:t>
              </a:r>
              <a:r>
                <a:rPr lang="en-US" dirty="0" err="1"/>
                <a:t>sinh</a:t>
              </a:r>
              <a:endParaRPr lang="en-US" dirty="0"/>
            </a:p>
          </p:txBody>
        </p:sp>
        <p:sp>
          <p:nvSpPr>
            <p:cNvPr id="4" name="TextBox 4"/>
            <p:cNvSpPr txBox="1"/>
            <p:nvPr/>
          </p:nvSpPr>
          <p:spPr>
            <a:xfrm>
              <a:off x="11265354" y="2554038"/>
              <a:ext cx="8087768" cy="557248"/>
            </a:xfrm>
            <a:prstGeom prst="rect">
              <a:avLst/>
            </a:prstGeom>
          </p:spPr>
          <p:txBody>
            <a:bodyPr lIns="0" tIns="0" rIns="0" bIns="0" rtlCol="0" anchor="t">
              <a:spAutoFit/>
            </a:bodyPr>
            <a:lstStyle/>
            <a:p>
              <a:pPr>
                <a:lnSpc>
                  <a:spcPts val="1920"/>
                </a:lnSpc>
              </a:pPr>
              <a:endParaRPr sz="900"/>
            </a:p>
          </p:txBody>
        </p:sp>
      </p:grpSp>
      <p:pic>
        <p:nvPicPr>
          <p:cNvPr id="7" name="Picture 6">
            <a:extLst>
              <a:ext uri="{FF2B5EF4-FFF2-40B4-BE49-F238E27FC236}">
                <a16:creationId xmlns:a16="http://schemas.microsoft.com/office/drawing/2014/main" id="{A86F20EB-74A4-BA3F-1C2A-0F5F553B9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6418" y="381952"/>
            <a:ext cx="2397919" cy="1861914"/>
          </a:xfrm>
          <a:prstGeom prst="rect">
            <a:avLst/>
          </a:prstGeom>
        </p:spPr>
      </p:pic>
      <p:pic>
        <p:nvPicPr>
          <p:cNvPr id="12" name="picture 139">
            <a:extLst>
              <a:ext uri="{FF2B5EF4-FFF2-40B4-BE49-F238E27FC236}">
                <a16:creationId xmlns:a16="http://schemas.microsoft.com/office/drawing/2014/main" id="{5092F2D4-9675-C571-F6C6-81F365601CC8}"/>
              </a:ext>
            </a:extLst>
          </p:cNvPr>
          <p:cNvPicPr>
            <a:picLocks noChangeAspect="1"/>
          </p:cNvPicPr>
          <p:nvPr/>
        </p:nvPicPr>
        <p:blipFill>
          <a:blip r:embed="rId7"/>
          <a:stretch>
            <a:fillRect/>
          </a:stretch>
        </p:blipFill>
        <p:spPr>
          <a:xfrm rot="21600000">
            <a:off x="6010655" y="4559808"/>
            <a:ext cx="3133344" cy="583691"/>
          </a:xfrm>
          <a:prstGeom prst="rect">
            <a:avLst/>
          </a:prstGeom>
        </p:spPr>
      </p:pic>
      <p:sp>
        <p:nvSpPr>
          <p:cNvPr id="14" name="TextBox 13">
            <a:extLst>
              <a:ext uri="{FF2B5EF4-FFF2-40B4-BE49-F238E27FC236}">
                <a16:creationId xmlns:a16="http://schemas.microsoft.com/office/drawing/2014/main" id="{58EAE8B7-27E5-A713-1D81-63C22AF8962E}"/>
              </a:ext>
            </a:extLst>
          </p:cNvPr>
          <p:cNvSpPr txBox="1"/>
          <p:nvPr/>
        </p:nvSpPr>
        <p:spPr>
          <a:xfrm>
            <a:off x="359663" y="682751"/>
            <a:ext cx="5888865" cy="3237809"/>
          </a:xfrm>
          <a:prstGeom prst="rect">
            <a:avLst/>
          </a:prstGeom>
          <a:noFill/>
        </p:spPr>
        <p:txBody>
          <a:bodyPr wrap="square">
            <a:spAutoFit/>
          </a:bodyPr>
          <a:lstStyle/>
          <a:p>
            <a:pPr marL="0" marR="0" algn="just">
              <a:lnSpc>
                <a:spcPct val="115000"/>
              </a:lnSpc>
              <a:spcBef>
                <a:spcPts val="0"/>
              </a:spcBef>
              <a:spcAft>
                <a:spcPts val="0"/>
              </a:spcAft>
              <a:tabLst>
                <a:tab pos="228600" algn="l"/>
                <a:tab pos="457200" algn="l"/>
              </a:tabLst>
            </a:pP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Nguồn</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gốc</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Phân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bón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hữu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chứa</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hoặc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chủng</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VSV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ích</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chế</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2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800" b="1" kern="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phối</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trộn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xử</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lí</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nguyên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liệu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hữu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sau</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lên</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men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chủng</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 vi </a:t>
            </a:r>
            <a:r>
              <a:rPr lang="en-US" sz="2800" kern="1200" dirty="0" err="1">
                <a:effectLst/>
                <a:latin typeface="Calibri" panose="020F0502020204030204" pitchFamily="34" charset="0"/>
                <a:ea typeface="Calibri" panose="020F0502020204030204" pitchFamily="34" charset="0"/>
                <a:cs typeface="Times New Roman" panose="02020603050405020304" pitchFamily="18" charset="0"/>
              </a:rPr>
              <a:t>sinh</a:t>
            </a: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Ưu</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điểm</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dirty="0">
                <a:latin typeface="Calibri" panose="020F0502020204030204" pitchFamily="34" charset="0"/>
                <a:cs typeface="Calibri" panose="020F0502020204030204" pitchFamily="34" charset="0"/>
                <a:sym typeface="Wingdings" panose="05000000000000000000" pitchFamily="2" charset="2"/>
              </a:rPr>
              <a:t>An </a:t>
            </a:r>
            <a:r>
              <a:rPr lang="en-US" sz="2800" dirty="0" err="1">
                <a:latin typeface="Calibri" panose="020F0502020204030204" pitchFamily="34" charset="0"/>
                <a:cs typeface="Calibri" panose="020F0502020204030204" pitchFamily="34" charset="0"/>
                <a:sym typeface="Wingdings" panose="05000000000000000000" pitchFamily="2" charset="2"/>
              </a:rPr>
              <a:t>toàn</a:t>
            </a:r>
            <a:r>
              <a:rPr lang="en-US" sz="2800" dirty="0">
                <a:latin typeface="Calibri" panose="020F0502020204030204" pitchFamily="34" charset="0"/>
                <a:cs typeface="Calibri" panose="020F0502020204030204" pitchFamily="34" charset="0"/>
                <a:sym typeface="Wingdings" panose="05000000000000000000" pitchFamily="2" charset="2"/>
              </a:rPr>
              <a:t>.</a:t>
            </a:r>
          </a:p>
          <a:p>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Hạn</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chế</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dirty="0" err="1">
                <a:latin typeface="Calibri" panose="020F0502020204030204" pitchFamily="34" charset="0"/>
                <a:cs typeface="Calibri" panose="020F0502020204030204" pitchFamily="34" charset="0"/>
                <a:sym typeface="Wingdings" panose="05000000000000000000" pitchFamily="2" charset="2"/>
              </a:rPr>
              <a:t>Hiệu</a:t>
            </a:r>
            <a:r>
              <a:rPr lang="en-US" sz="2800" dirty="0">
                <a:latin typeface="Calibri" panose="020F0502020204030204" pitchFamily="34" charset="0"/>
                <a:cs typeface="Calibri" panose="020F0502020204030204" pitchFamily="34" charset="0"/>
                <a:sym typeface="Wingdings" panose="05000000000000000000" pitchFamily="2" charset="2"/>
              </a:rPr>
              <a:t> </a:t>
            </a:r>
            <a:r>
              <a:rPr lang="en-US" sz="2800" dirty="0" err="1">
                <a:latin typeface="Calibri" panose="020F0502020204030204" pitchFamily="34" charset="0"/>
                <a:cs typeface="Calibri" panose="020F0502020204030204" pitchFamily="34" charset="0"/>
                <a:sym typeface="Wingdings" panose="05000000000000000000" pitchFamily="2" charset="2"/>
              </a:rPr>
              <a:t>quả</a:t>
            </a:r>
            <a:r>
              <a:rPr lang="en-US" sz="2800" dirty="0">
                <a:latin typeface="Calibri" panose="020F0502020204030204" pitchFamily="34" charset="0"/>
                <a:cs typeface="Calibri" panose="020F0502020204030204" pitchFamily="34" charset="0"/>
                <a:sym typeface="Wingdings" panose="05000000000000000000" pitchFamily="2" charset="2"/>
              </a:rPr>
              <a:t> </a:t>
            </a:r>
            <a:r>
              <a:rPr lang="en-US" sz="2800" dirty="0" err="1">
                <a:latin typeface="Calibri" panose="020F0502020204030204" pitchFamily="34" charset="0"/>
                <a:cs typeface="Calibri" panose="020F0502020204030204" pitchFamily="34" charset="0"/>
                <a:sym typeface="Wingdings" panose="05000000000000000000" pitchFamily="2" charset="2"/>
              </a:rPr>
              <a:t>chậm</a:t>
            </a:r>
            <a:r>
              <a:rPr lang="en-US" sz="2800" dirty="0">
                <a:latin typeface="Calibri" panose="020F0502020204030204" pitchFamily="34" charset="0"/>
                <a:cs typeface="Calibri" panose="020F0502020204030204" pitchFamily="34" charset="0"/>
                <a:sym typeface="Wingdings" panose="05000000000000000000" pitchFamily="2" charset="2"/>
              </a:rPr>
              <a:t>.</a:t>
            </a:r>
          </a:p>
        </p:txBody>
      </p:sp>
      <p:sp>
        <p:nvSpPr>
          <p:cNvPr id="16" name="TextBox 15">
            <a:extLst>
              <a:ext uri="{FF2B5EF4-FFF2-40B4-BE49-F238E27FC236}">
                <a16:creationId xmlns:a16="http://schemas.microsoft.com/office/drawing/2014/main" id="{781C58EA-387E-D1AB-420C-1A12B2C3CFAB}"/>
              </a:ext>
            </a:extLst>
          </p:cNvPr>
          <p:cNvSpPr txBox="1"/>
          <p:nvPr/>
        </p:nvSpPr>
        <p:spPr>
          <a:xfrm>
            <a:off x="346783" y="3764986"/>
            <a:ext cx="7927422" cy="954107"/>
          </a:xfrm>
          <a:prstGeom prst="rect">
            <a:avLst/>
          </a:prstGeom>
          <a:noFill/>
        </p:spPr>
        <p:txBody>
          <a:bodyPr wrap="square">
            <a:spAutoFit/>
          </a:bodyPr>
          <a:lstStyle/>
          <a:p>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Phân</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en-US" sz="28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loại</a:t>
            </a:r>
            <a:r>
              <a:rPr lang="en-US"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vi-VN" sz="2800" dirty="0">
                <a:latin typeface="Calibri" panose="020F0502020204030204" pitchFamily="34" charset="0"/>
                <a:cs typeface="Calibri" panose="020F0502020204030204" pitchFamily="34" charset="0"/>
                <a:sym typeface="Wingdings" panose="05000000000000000000" pitchFamily="2" charset="2"/>
              </a:rPr>
              <a:t>Phân hữu cơ vi sinh sản xuất từ bã mía + nấm Trichoderma</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2507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
            <a:extLst>
              <a:ext uri="{FF2B5EF4-FFF2-40B4-BE49-F238E27FC236}">
                <a16:creationId xmlns:a16="http://schemas.microsoft.com/office/drawing/2014/main" id="{5012C63E-B91D-A31E-4DCC-9664DA6AA98A}"/>
              </a:ext>
            </a:extLst>
          </p:cNvPr>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a:p>
        </p:txBody>
      </p:sp>
      <p:pic>
        <p:nvPicPr>
          <p:cNvPr id="118" name="picture 118"/>
          <p:cNvPicPr>
            <a:picLocks noChangeAspect="1"/>
          </p:cNvPicPr>
          <p:nvPr/>
        </p:nvPicPr>
        <p:blipFill>
          <a:blip r:embed="rId2"/>
          <a:stretch>
            <a:fillRect/>
          </a:stretch>
        </p:blipFill>
        <p:spPr>
          <a:xfrm rot="21600000">
            <a:off x="0" y="3718559"/>
            <a:ext cx="3502151" cy="1424939"/>
          </a:xfrm>
          <a:prstGeom prst="rect">
            <a:avLst/>
          </a:prstGeom>
        </p:spPr>
      </p:pic>
      <p:pic>
        <p:nvPicPr>
          <p:cNvPr id="119" name="picture 119"/>
          <p:cNvPicPr>
            <a:picLocks noChangeAspect="1"/>
          </p:cNvPicPr>
          <p:nvPr/>
        </p:nvPicPr>
        <p:blipFill>
          <a:blip r:embed="rId3"/>
          <a:stretch>
            <a:fillRect/>
          </a:stretch>
        </p:blipFill>
        <p:spPr>
          <a:xfrm rot="21600000">
            <a:off x="3983735" y="4389120"/>
            <a:ext cx="4209288" cy="754379"/>
          </a:xfrm>
          <a:prstGeom prst="rect">
            <a:avLst/>
          </a:prstGeom>
        </p:spPr>
      </p:pic>
      <p:pic>
        <p:nvPicPr>
          <p:cNvPr id="120" name="picture 120"/>
          <p:cNvPicPr>
            <a:picLocks noChangeAspect="1"/>
          </p:cNvPicPr>
          <p:nvPr/>
        </p:nvPicPr>
        <p:blipFill>
          <a:blip r:embed="rId4"/>
          <a:stretch>
            <a:fillRect/>
          </a:stretch>
        </p:blipFill>
        <p:spPr>
          <a:xfrm rot="21600000">
            <a:off x="7376159" y="730008"/>
            <a:ext cx="1432559" cy="825995"/>
          </a:xfrm>
          <a:prstGeom prst="rect">
            <a:avLst/>
          </a:prstGeom>
        </p:spPr>
      </p:pic>
      <p:pic>
        <p:nvPicPr>
          <p:cNvPr id="122" name="picture 122"/>
          <p:cNvPicPr>
            <a:picLocks noChangeAspect="1"/>
          </p:cNvPicPr>
          <p:nvPr/>
        </p:nvPicPr>
        <p:blipFill>
          <a:blip r:embed="rId5"/>
          <a:stretch>
            <a:fillRect/>
          </a:stretch>
        </p:blipFill>
        <p:spPr>
          <a:xfrm rot="21600000">
            <a:off x="1578864" y="3282695"/>
            <a:ext cx="545591" cy="1860804"/>
          </a:xfrm>
          <a:prstGeom prst="rect">
            <a:avLst/>
          </a:prstGeom>
        </p:spPr>
      </p:pic>
      <p:pic>
        <p:nvPicPr>
          <p:cNvPr id="123" name="picture 123"/>
          <p:cNvPicPr>
            <a:picLocks noChangeAspect="1"/>
          </p:cNvPicPr>
          <p:nvPr/>
        </p:nvPicPr>
        <p:blipFill>
          <a:blip r:embed="rId6"/>
          <a:stretch>
            <a:fillRect/>
          </a:stretch>
        </p:blipFill>
        <p:spPr>
          <a:xfrm rot="21600000">
            <a:off x="1210055" y="2569464"/>
            <a:ext cx="1716023" cy="1316735"/>
          </a:xfrm>
          <a:prstGeom prst="rect">
            <a:avLst/>
          </a:prstGeom>
        </p:spPr>
      </p:pic>
      <p:pic>
        <p:nvPicPr>
          <p:cNvPr id="128" name="picture 128"/>
          <p:cNvPicPr>
            <a:picLocks noChangeAspect="1"/>
          </p:cNvPicPr>
          <p:nvPr/>
        </p:nvPicPr>
        <p:blipFill>
          <a:blip r:embed="rId7"/>
          <a:stretch>
            <a:fillRect/>
          </a:stretch>
        </p:blipFill>
        <p:spPr>
          <a:xfrm rot="21600000">
            <a:off x="621792" y="3907535"/>
            <a:ext cx="384047" cy="1235963"/>
          </a:xfrm>
          <a:prstGeom prst="rect">
            <a:avLst/>
          </a:prstGeom>
        </p:spPr>
      </p:pic>
      <p:pic>
        <p:nvPicPr>
          <p:cNvPr id="129" name="picture 129"/>
          <p:cNvPicPr>
            <a:picLocks noChangeAspect="1"/>
          </p:cNvPicPr>
          <p:nvPr/>
        </p:nvPicPr>
        <p:blipFill>
          <a:blip r:embed="rId8"/>
          <a:stretch>
            <a:fillRect/>
          </a:stretch>
        </p:blipFill>
        <p:spPr>
          <a:xfrm rot="21600000">
            <a:off x="42671" y="3392423"/>
            <a:ext cx="1240536" cy="950975"/>
          </a:xfrm>
          <a:prstGeom prst="rect">
            <a:avLst/>
          </a:prstGeom>
        </p:spPr>
      </p:pic>
      <p:pic>
        <p:nvPicPr>
          <p:cNvPr id="130" name="picture 130"/>
          <p:cNvPicPr>
            <a:picLocks noChangeAspect="1"/>
          </p:cNvPicPr>
          <p:nvPr/>
        </p:nvPicPr>
        <p:blipFill>
          <a:blip r:embed="rId9"/>
          <a:stretch>
            <a:fillRect/>
          </a:stretch>
        </p:blipFill>
        <p:spPr>
          <a:xfrm rot="21600000">
            <a:off x="587466" y="359191"/>
            <a:ext cx="1391472" cy="467286"/>
          </a:xfrm>
          <a:prstGeom prst="rect">
            <a:avLst/>
          </a:prstGeom>
        </p:spPr>
      </p:pic>
      <p:pic>
        <p:nvPicPr>
          <p:cNvPr id="131" name="picture 131"/>
          <p:cNvPicPr>
            <a:picLocks noChangeAspect="1"/>
          </p:cNvPicPr>
          <p:nvPr/>
        </p:nvPicPr>
        <p:blipFill>
          <a:blip r:embed="rId10"/>
          <a:stretch>
            <a:fillRect/>
          </a:stretch>
        </p:blipFill>
        <p:spPr>
          <a:xfrm rot="21600000">
            <a:off x="3759708" y="1504636"/>
            <a:ext cx="1280160" cy="502023"/>
          </a:xfrm>
          <a:prstGeom prst="rect">
            <a:avLst/>
          </a:prstGeom>
        </p:spPr>
      </p:pic>
      <p:pic>
        <p:nvPicPr>
          <p:cNvPr id="132" name="picture 132"/>
          <p:cNvPicPr>
            <a:picLocks noChangeAspect="1"/>
          </p:cNvPicPr>
          <p:nvPr/>
        </p:nvPicPr>
        <p:blipFill>
          <a:blip r:embed="rId11"/>
          <a:stretch>
            <a:fillRect/>
          </a:stretch>
        </p:blipFill>
        <p:spPr>
          <a:xfrm rot="21600000">
            <a:off x="5907023" y="4245876"/>
            <a:ext cx="688847" cy="441947"/>
          </a:xfrm>
          <a:prstGeom prst="rect">
            <a:avLst/>
          </a:prstGeom>
        </p:spPr>
      </p:pic>
      <p:sp>
        <p:nvSpPr>
          <p:cNvPr id="2" name="TextBox 1">
            <a:extLst>
              <a:ext uri="{FF2B5EF4-FFF2-40B4-BE49-F238E27FC236}">
                <a16:creationId xmlns:a16="http://schemas.microsoft.com/office/drawing/2014/main" id="{501C27C0-E486-AE81-AF6C-0D2E887DED89}"/>
              </a:ext>
            </a:extLst>
          </p:cNvPr>
          <p:cNvSpPr txBox="1"/>
          <p:nvPr/>
        </p:nvSpPr>
        <p:spPr>
          <a:xfrm>
            <a:off x="3297689" y="184181"/>
            <a:ext cx="2953757" cy="830997"/>
          </a:xfrm>
          <a:prstGeom prst="rect">
            <a:avLst/>
          </a:prstGeom>
          <a:noFill/>
        </p:spPr>
        <p:txBody>
          <a:bodyPr wrap="none" rtlCol="0">
            <a:spAutoFit/>
          </a:bodyPr>
          <a:lstStyle/>
          <a:p>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LUYỆN TẬP</a:t>
            </a:r>
          </a:p>
        </p:txBody>
      </p:sp>
      <p:sp>
        <p:nvSpPr>
          <p:cNvPr id="3" name="Rounded Rectangle 1">
            <a:extLst>
              <a:ext uri="{FF2B5EF4-FFF2-40B4-BE49-F238E27FC236}">
                <a16:creationId xmlns:a16="http://schemas.microsoft.com/office/drawing/2014/main" id="{77601579-D7F6-ECE1-F892-F654EC7DC8EB}"/>
              </a:ext>
            </a:extLst>
          </p:cNvPr>
          <p:cNvSpPr/>
          <p:nvPr/>
        </p:nvSpPr>
        <p:spPr>
          <a:xfrm>
            <a:off x="335282" y="973459"/>
            <a:ext cx="8473436" cy="450113"/>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Tìm</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kiếm</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các</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cụm</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từ</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trong</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bảng</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sau</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nhiều</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nhất</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có</a:t>
            </a:r>
            <a:r>
              <a:rPr lang="en-US" sz="2800" dirty="0">
                <a:ln w="12700">
                  <a:solidFill>
                    <a:schemeClr val="tx1"/>
                  </a:solidFill>
                  <a:prstDash val="solid"/>
                </a:ln>
                <a:solidFill>
                  <a:schemeClr val="tx1"/>
                </a:solidFill>
                <a:latin typeface="Calibri" panose="020F0502020204030204" pitchFamily="34" charset="0"/>
                <a:cs typeface="Calibri" panose="020F0502020204030204" pitchFamily="34" charset="0"/>
              </a:rPr>
              <a:t> </a:t>
            </a:r>
            <a:r>
              <a:rPr lang="en-US" sz="2800" dirty="0" err="1">
                <a:ln w="12700">
                  <a:solidFill>
                    <a:schemeClr val="tx1"/>
                  </a:solidFill>
                  <a:prstDash val="solid"/>
                </a:ln>
                <a:solidFill>
                  <a:schemeClr val="tx1"/>
                </a:solidFill>
                <a:latin typeface="Calibri" panose="020F0502020204030204" pitchFamily="34" charset="0"/>
                <a:cs typeface="Calibri" panose="020F0502020204030204" pitchFamily="34" charset="0"/>
              </a:rPr>
              <a:t>thể</a:t>
            </a:r>
            <a:endParaRPr lang="vi-VN" sz="2800" dirty="0">
              <a:ln w="12700">
                <a:solidFill>
                  <a:schemeClr val="tx1"/>
                </a:solidFill>
                <a:prstDash val="solid"/>
              </a:ln>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CCE13FB-0EF5-D68A-0E60-82CBF1DEA9AB}"/>
              </a:ext>
            </a:extLst>
          </p:cNvPr>
          <p:cNvPicPr>
            <a:picLocks noChangeAspect="1"/>
          </p:cNvPicPr>
          <p:nvPr/>
        </p:nvPicPr>
        <p:blipFill>
          <a:blip r:embed="rId12"/>
          <a:stretch>
            <a:fillRect/>
          </a:stretch>
        </p:blipFill>
        <p:spPr>
          <a:xfrm>
            <a:off x="1017820" y="1488298"/>
            <a:ext cx="6791648" cy="358879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a:p>
        </p:txBody>
      </p:sp>
      <p:pic>
        <p:nvPicPr>
          <p:cNvPr id="134" name="picture 134"/>
          <p:cNvPicPr>
            <a:picLocks noChangeAspect="1"/>
          </p:cNvPicPr>
          <p:nvPr/>
        </p:nvPicPr>
        <p:blipFill>
          <a:blip r:embed="rId2"/>
          <a:stretch>
            <a:fillRect/>
          </a:stretch>
        </p:blipFill>
        <p:spPr>
          <a:xfrm rot="21600000">
            <a:off x="0" y="3319272"/>
            <a:ext cx="5312663" cy="1824227"/>
          </a:xfrm>
          <a:prstGeom prst="rect">
            <a:avLst/>
          </a:prstGeom>
        </p:spPr>
      </p:pic>
      <p:sp>
        <p:nvSpPr>
          <p:cNvPr id="135" name="textbox 135"/>
          <p:cNvSpPr/>
          <p:nvPr/>
        </p:nvSpPr>
        <p:spPr>
          <a:xfrm>
            <a:off x="261620" y="989965"/>
            <a:ext cx="6931660" cy="4325620"/>
          </a:xfrm>
          <a:prstGeom prst="rect">
            <a:avLst/>
          </a:prstGeom>
        </p:spPr>
        <p:txBody>
          <a:bodyPr vert="horz" wrap="square" lIns="0" tIns="0" rIns="0" bIns="0"/>
          <a:lstStyle/>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marL="2719070" algn="l" rtl="0" eaLnBrk="0">
              <a:lnSpc>
                <a:spcPts val="6300"/>
              </a:lnSpc>
              <a:spcBef>
                <a:spcPts val="5"/>
              </a:spcBef>
              <a:tabLst>
                <a:tab pos="2884170" algn="l"/>
              </a:tabLst>
            </a:pPr>
            <a:r>
              <a:rPr sz="5100" spc="0" dirty="0">
                <a:solidFill>
                  <a:srgbClr val="1D6246">
                    <a:alpha val="100000"/>
                  </a:srgbClr>
                </a:solidFill>
                <a:latin typeface="Arial" panose="020B0604020202020204"/>
                <a:ea typeface="Arial" panose="020B0604020202020204"/>
                <a:cs typeface="Arial" panose="020B0604020202020204"/>
              </a:rPr>
              <a:t>	</a:t>
            </a:r>
            <a:endParaRPr lang="en-US" altLang="en-US" sz="5500" dirty="0"/>
          </a:p>
        </p:txBody>
      </p:sp>
      <p:pic>
        <p:nvPicPr>
          <p:cNvPr id="136" name="picture 136"/>
          <p:cNvPicPr>
            <a:picLocks noChangeAspect="1"/>
          </p:cNvPicPr>
          <p:nvPr/>
        </p:nvPicPr>
        <p:blipFill>
          <a:blip r:embed="rId3"/>
          <a:stretch>
            <a:fillRect/>
          </a:stretch>
        </p:blipFill>
        <p:spPr>
          <a:xfrm rot="21600000">
            <a:off x="274320" y="2444508"/>
            <a:ext cx="1298447" cy="2698991"/>
          </a:xfrm>
          <a:prstGeom prst="rect">
            <a:avLst/>
          </a:prstGeom>
        </p:spPr>
      </p:pic>
      <p:pic>
        <p:nvPicPr>
          <p:cNvPr id="137" name="picture 137"/>
          <p:cNvPicPr>
            <a:picLocks noChangeAspect="1"/>
          </p:cNvPicPr>
          <p:nvPr/>
        </p:nvPicPr>
        <p:blipFill>
          <a:blip r:embed="rId4"/>
          <a:stretch>
            <a:fillRect/>
          </a:stretch>
        </p:blipFill>
        <p:spPr>
          <a:xfrm rot="21600000">
            <a:off x="655319" y="1002791"/>
            <a:ext cx="2325623" cy="911351"/>
          </a:xfrm>
          <a:prstGeom prst="rect">
            <a:avLst/>
          </a:prstGeom>
        </p:spPr>
      </p:pic>
      <p:pic>
        <p:nvPicPr>
          <p:cNvPr id="138" name="picture 138"/>
          <p:cNvPicPr>
            <a:picLocks noChangeAspect="1"/>
          </p:cNvPicPr>
          <p:nvPr/>
        </p:nvPicPr>
        <p:blipFill>
          <a:blip r:embed="rId5"/>
          <a:stretch>
            <a:fillRect/>
          </a:stretch>
        </p:blipFill>
        <p:spPr>
          <a:xfrm rot="21600000">
            <a:off x="6102095" y="1639836"/>
            <a:ext cx="2398763" cy="807707"/>
          </a:xfrm>
          <a:prstGeom prst="rect">
            <a:avLst/>
          </a:prstGeom>
        </p:spPr>
      </p:pic>
      <p:pic>
        <p:nvPicPr>
          <p:cNvPr id="140" name="picture 140"/>
          <p:cNvPicPr>
            <a:picLocks noChangeAspect="1"/>
          </p:cNvPicPr>
          <p:nvPr/>
        </p:nvPicPr>
        <p:blipFill>
          <a:blip r:embed="rId6"/>
          <a:stretch>
            <a:fillRect/>
          </a:stretch>
        </p:blipFill>
        <p:spPr>
          <a:xfrm rot="21600000">
            <a:off x="4465320" y="198120"/>
            <a:ext cx="1639811" cy="682751"/>
          </a:xfrm>
          <a:prstGeom prst="rect">
            <a:avLst/>
          </a:prstGeom>
        </p:spPr>
      </p:pic>
      <p:pic>
        <p:nvPicPr>
          <p:cNvPr id="141" name="picture 141"/>
          <p:cNvPicPr>
            <a:picLocks noChangeAspect="1"/>
          </p:cNvPicPr>
          <p:nvPr/>
        </p:nvPicPr>
        <p:blipFill>
          <a:blip r:embed="rId7"/>
          <a:stretch>
            <a:fillRect/>
          </a:stretch>
        </p:blipFill>
        <p:spPr>
          <a:xfrm rot="21600000">
            <a:off x="1085088" y="3118104"/>
            <a:ext cx="362711" cy="219455"/>
          </a:xfrm>
          <a:prstGeom prst="rect">
            <a:avLst/>
          </a:prstGeom>
        </p:spPr>
      </p:pic>
      <p:sp>
        <p:nvSpPr>
          <p:cNvPr id="2" name="TextBox 1">
            <a:extLst>
              <a:ext uri="{FF2B5EF4-FFF2-40B4-BE49-F238E27FC236}">
                <a16:creationId xmlns:a16="http://schemas.microsoft.com/office/drawing/2014/main" id="{05410683-08EB-7C4D-923E-829A28DF171C}"/>
              </a:ext>
            </a:extLst>
          </p:cNvPr>
          <p:cNvSpPr txBox="1"/>
          <p:nvPr/>
        </p:nvSpPr>
        <p:spPr>
          <a:xfrm>
            <a:off x="3161092" y="180183"/>
            <a:ext cx="3022879" cy="830997"/>
          </a:xfrm>
          <a:prstGeom prst="rect">
            <a:avLst/>
          </a:prstGeom>
          <a:noFill/>
        </p:spPr>
        <p:txBody>
          <a:bodyPr wrap="none" rtlCol="0">
            <a:spAutoFit/>
          </a:bodyPr>
          <a:lstStyle/>
          <a:p>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VẬN DỤNG</a:t>
            </a:r>
          </a:p>
        </p:txBody>
      </p:sp>
      <p:sp>
        <p:nvSpPr>
          <p:cNvPr id="3" name="TextBox 2">
            <a:extLst>
              <a:ext uri="{FF2B5EF4-FFF2-40B4-BE49-F238E27FC236}">
                <a16:creationId xmlns:a16="http://schemas.microsoft.com/office/drawing/2014/main" id="{439E6C76-FBFF-7B8B-3607-4E32883665E3}"/>
              </a:ext>
            </a:extLst>
          </p:cNvPr>
          <p:cNvSpPr txBox="1"/>
          <p:nvPr/>
        </p:nvSpPr>
        <p:spPr>
          <a:xfrm>
            <a:off x="274319" y="1024005"/>
            <a:ext cx="8476276" cy="954107"/>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Hãy lập kế hoạch thực hiện Dự án tự mình ủ phân hữu cơ để bón cho cây trồng</a:t>
            </a:r>
          </a:p>
        </p:txBody>
      </p:sp>
      <p:pic>
        <p:nvPicPr>
          <p:cNvPr id="4" name="Picture 3">
            <a:extLst>
              <a:ext uri="{FF2B5EF4-FFF2-40B4-BE49-F238E27FC236}">
                <a16:creationId xmlns:a16="http://schemas.microsoft.com/office/drawing/2014/main" id="{21EC359E-39BF-61E6-F5D3-78719BBD5C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375" r="94500">
                        <a14:foregroundMark x1="29500" y1="37400" x2="72375" y2="39000"/>
                        <a14:foregroundMark x1="60125" y1="15200" x2="67250" y2="65600"/>
                        <a14:foregroundMark x1="52625" y1="17800" x2="49750" y2="66000"/>
                        <a14:foregroundMark x1="56500" y1="27400" x2="57375" y2="62800"/>
                        <a14:foregroundMark x1="48250" y1="65000" x2="63750" y2="64600"/>
                        <a14:foregroundMark x1="63750" y1="64600" x2="64250" y2="64600"/>
                        <a14:foregroundMark x1="29375" y1="25600" x2="48000" y2="29800"/>
                        <a14:foregroundMark x1="47250" y1="20400" x2="50750" y2="18200"/>
                        <a14:foregroundMark x1="46250" y1="20200" x2="48875" y2="19400"/>
                        <a14:foregroundMark x1="82875" y1="65600" x2="90750" y2="74200"/>
                        <a14:foregroundMark x1="90750" y1="74200" x2="90875" y2="74400"/>
                        <a14:foregroundMark x1="92250" y1="71800" x2="91875" y2="84000"/>
                        <a14:foregroundMark x1="91875" y1="84000" x2="90000" y2="86400"/>
                        <a14:foregroundMark x1="15000" y1="64600" x2="38500" y2="56200"/>
                        <a14:foregroundMark x1="30875" y1="73200" x2="39000" y2="71000"/>
                        <a14:foregroundMark x1="39000" y1="71000" x2="38875" y2="71400"/>
                        <a14:foregroundMark x1="23250" y1="82600" x2="32000" y2="80000"/>
                        <a14:foregroundMark x1="9125" y1="82600" x2="9125" y2="82600"/>
                        <a14:foregroundMark x1="8750" y1="76800" x2="12500" y2="53400"/>
                        <a14:foregroundMark x1="13375" y1="44800" x2="13375" y2="44800"/>
                        <a14:foregroundMark x1="19375" y1="51800" x2="29125" y2="52400"/>
                        <a14:foregroundMark x1="9750" y1="64200" x2="8000" y2="81000"/>
                        <a14:foregroundMark x1="8000" y1="81000" x2="11500" y2="86000"/>
                        <a14:foregroundMark x1="8125" y1="87800" x2="24000" y2="87000"/>
                        <a14:foregroundMark x1="24000" y1="87000" x2="33000" y2="89200"/>
                        <a14:foregroundMark x1="33000" y1="89200" x2="46250" y2="86200"/>
                        <a14:foregroundMark x1="46250" y1="86200" x2="92250" y2="87600"/>
                        <a14:foregroundMark x1="62125" y1="77800" x2="62500" y2="84000"/>
                        <a14:foregroundMark x1="65750" y1="73600" x2="65750" y2="73600"/>
                        <a14:foregroundMark x1="61125" y1="57200" x2="72625" y2="59200"/>
                        <a14:foregroundMark x1="67750" y1="63200" x2="71625" y2="64000"/>
                        <a14:foregroundMark x1="65500" y1="42200" x2="70375" y2="55000"/>
                        <a14:foregroundMark x1="55000" y1="16800" x2="63750" y2="17400"/>
                        <a14:foregroundMark x1="53375" y1="15200" x2="60250" y2="14400"/>
                        <a14:foregroundMark x1="60250" y1="14400" x2="66000" y2="18800"/>
                        <a14:foregroundMark x1="12000" y1="54400" x2="7125" y2="70600"/>
                        <a14:foregroundMark x1="7125" y1="70600" x2="8125" y2="83200"/>
                        <a14:foregroundMark x1="8125" y1="83200" x2="8750" y2="84600"/>
                        <a14:foregroundMark x1="6500" y1="87000" x2="6500" y2="87000"/>
                        <a14:foregroundMark x1="13375" y1="52600" x2="7750" y2="62000"/>
                        <a14:foregroundMark x1="7750" y1="62000" x2="6375" y2="73000"/>
                        <a14:foregroundMark x1="6375" y1="73000" x2="7500" y2="80000"/>
                        <a14:foregroundMark x1="22500" y1="46200" x2="23750" y2="45200"/>
                        <a14:foregroundMark x1="40625" y1="50600" x2="45125" y2="65000"/>
                        <a14:foregroundMark x1="74625" y1="27000" x2="73250" y2="66000"/>
                        <a14:foregroundMark x1="74875" y1="36000" x2="75375" y2="36000"/>
                        <a14:foregroundMark x1="76000" y1="37000" x2="76250" y2="38800"/>
                        <a14:foregroundMark x1="75375" y1="34800" x2="75375" y2="34800"/>
                        <a14:foregroundMark x1="66500" y1="16800" x2="66500" y2="16800"/>
                        <a14:foregroundMark x1="68000" y1="17800" x2="68000" y2="17800"/>
                        <a14:foregroundMark x1="69375" y1="18800" x2="69375" y2="18800"/>
                        <a14:foregroundMark x1="70250" y1="19600" x2="70250" y2="19600"/>
                        <a14:foregroundMark x1="43750" y1="23800" x2="43750" y2="23800"/>
                        <a14:foregroundMark x1="90000" y1="58200" x2="90000" y2="58200"/>
                        <a14:foregroundMark x1="90875" y1="60800" x2="94500" y2="69800"/>
                        <a14:foregroundMark x1="80000" y1="47800" x2="84875" y2="52400"/>
                        <a14:foregroundMark x1="81125" y1="47600" x2="86875" y2="52400"/>
                      </a14:backgroundRemoval>
                    </a14:imgEffect>
                    <a14:imgEffect>
                      <a14:sharpenSoften amount="25000"/>
                    </a14:imgEffect>
                  </a14:imgLayer>
                </a14:imgProps>
              </a:ext>
            </a:extLst>
          </a:blip>
          <a:stretch>
            <a:fillRect/>
          </a:stretch>
        </p:blipFill>
        <p:spPr>
          <a:xfrm>
            <a:off x="3880767" y="1743865"/>
            <a:ext cx="5459935" cy="3412460"/>
          </a:xfrm>
          <a:prstGeom prst="rect">
            <a:avLst/>
          </a:prstGeom>
        </p:spPr>
      </p:pic>
      <p:pic>
        <p:nvPicPr>
          <p:cNvPr id="139" name="picture 139"/>
          <p:cNvPicPr>
            <a:picLocks noChangeAspect="1"/>
          </p:cNvPicPr>
          <p:nvPr/>
        </p:nvPicPr>
        <p:blipFill>
          <a:blip r:embed="rId10"/>
          <a:stretch>
            <a:fillRect/>
          </a:stretch>
        </p:blipFill>
        <p:spPr>
          <a:xfrm rot="21600000">
            <a:off x="6010655" y="4559808"/>
            <a:ext cx="3133344" cy="58369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A7D29E-45FA-5A0C-4F36-ACBBFC4FBF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15" b="89689" l="4824" r="92353">
                        <a14:foregroundMark x1="61176" y1="6809" x2="61176" y2="6809"/>
                        <a14:foregroundMark x1="65412" y1="77821" x2="65412" y2="77821"/>
                        <a14:foregroundMark x1="68588" y1="78016" x2="68588" y2="78016"/>
                        <a14:foregroundMark x1="71294" y1="77432" x2="71294" y2="77432"/>
                        <a14:foregroundMark x1="73294" y1="77432" x2="73294" y2="77432"/>
                        <a14:foregroundMark x1="74471" y1="77237" x2="74471" y2="77237"/>
                        <a14:foregroundMark x1="88588" y1="57198" x2="88588" y2="57198"/>
                        <a14:foregroundMark x1="88471" y1="54475" x2="88941" y2="54475"/>
                        <a14:foregroundMark x1="89765" y1="54669" x2="89765" y2="54669"/>
                        <a14:foregroundMark x1="88235" y1="57977" x2="88235" y2="57977"/>
                        <a14:foregroundMark x1="88000" y1="59144" x2="88000" y2="59144"/>
                        <a14:foregroundMark x1="87765" y1="59728" x2="87765" y2="59728"/>
                        <a14:foregroundMark x1="87294" y1="60700" x2="87294" y2="60700"/>
                        <a14:foregroundMark x1="10588" y1="45525" x2="10588" y2="45525"/>
                        <a14:foregroundMark x1="10941" y1="42023" x2="10706" y2="52140"/>
                        <a14:foregroundMark x1="10706" y1="52140" x2="10706" y2="52335"/>
                        <a14:foregroundMark x1="10353" y1="51362" x2="15529" y2="74125"/>
                        <a14:foregroundMark x1="15529" y1="74125" x2="21529" y2="77626"/>
                        <a14:foregroundMark x1="21529" y1="77626" x2="27529" y2="72179"/>
                        <a14:foregroundMark x1="17059" y1="77237" x2="33059" y2="72374"/>
                        <a14:foregroundMark x1="75529" y1="76070" x2="92353" y2="77821"/>
                        <a14:foregroundMark x1="92353" y1="77821" x2="74941" y2="75097"/>
                        <a14:foregroundMark x1="4824" y1="76654" x2="12471" y2="76459"/>
                        <a14:foregroundMark x1="12471" y1="76459" x2="17529" y2="76654"/>
                        <a14:foregroundMark x1="34471" y1="71401" x2="44471" y2="80934"/>
                        <a14:foregroundMark x1="44471" y1="80934" x2="50471" y2="78988"/>
                        <a14:foregroundMark x1="36118" y1="79767" x2="36118" y2="79767"/>
                      </a14:backgroundRemoval>
                    </a14:imgEffect>
                    <a14:imgEffect>
                      <a14:sharpenSoften amount="25000"/>
                    </a14:imgEffect>
                    <a14:imgEffect>
                      <a14:brightnessContrast contrast="20000"/>
                    </a14:imgEffect>
                  </a14:imgLayer>
                </a14:imgProps>
              </a:ext>
            </a:extLst>
          </a:blip>
          <a:stretch>
            <a:fillRect/>
          </a:stretch>
        </p:blipFill>
        <p:spPr>
          <a:xfrm>
            <a:off x="1442859" y="73617"/>
            <a:ext cx="6246088" cy="3777046"/>
          </a:xfrm>
          <a:prstGeom prst="rect">
            <a:avLst/>
          </a:prstGeom>
        </p:spPr>
      </p:pic>
      <p:pic>
        <p:nvPicPr>
          <p:cNvPr id="178" name="picture 178"/>
          <p:cNvPicPr>
            <a:picLocks noChangeAspect="1"/>
          </p:cNvPicPr>
          <p:nvPr/>
        </p:nvPicPr>
        <p:blipFill>
          <a:blip r:embed="rId4"/>
          <a:stretch>
            <a:fillRect/>
          </a:stretch>
        </p:blipFill>
        <p:spPr>
          <a:xfrm rot="21600000">
            <a:off x="2231136" y="4145279"/>
            <a:ext cx="4669535" cy="998219"/>
          </a:xfrm>
          <a:prstGeom prst="rect">
            <a:avLst/>
          </a:prstGeom>
        </p:spPr>
      </p:pic>
      <p:pic>
        <p:nvPicPr>
          <p:cNvPr id="179" name="picture 179"/>
          <p:cNvPicPr>
            <a:picLocks noChangeAspect="1"/>
          </p:cNvPicPr>
          <p:nvPr/>
        </p:nvPicPr>
        <p:blipFill>
          <a:blip r:embed="rId5"/>
          <a:stretch>
            <a:fillRect/>
          </a:stretch>
        </p:blipFill>
        <p:spPr>
          <a:xfrm rot="21600000">
            <a:off x="4079304" y="2724911"/>
            <a:ext cx="3051047" cy="1985772"/>
          </a:xfrm>
          <a:prstGeom prst="rect">
            <a:avLst/>
          </a:prstGeom>
        </p:spPr>
      </p:pic>
      <p:pic>
        <p:nvPicPr>
          <p:cNvPr id="184" name="picture 184"/>
          <p:cNvPicPr>
            <a:picLocks noChangeAspect="1"/>
          </p:cNvPicPr>
          <p:nvPr/>
        </p:nvPicPr>
        <p:blipFill>
          <a:blip r:embed="rId6"/>
          <a:stretch>
            <a:fillRect/>
          </a:stretch>
        </p:blipFill>
        <p:spPr>
          <a:xfrm rot="21600000">
            <a:off x="7394447" y="591173"/>
            <a:ext cx="1453895" cy="832104"/>
          </a:xfrm>
          <a:prstGeom prst="rect">
            <a:avLst/>
          </a:prstGeom>
        </p:spPr>
      </p:pic>
      <p:pic>
        <p:nvPicPr>
          <p:cNvPr id="188" name="picture 188"/>
          <p:cNvPicPr>
            <a:picLocks noChangeAspect="1"/>
          </p:cNvPicPr>
          <p:nvPr/>
        </p:nvPicPr>
        <p:blipFill>
          <a:blip r:embed="rId7"/>
          <a:stretch>
            <a:fillRect/>
          </a:stretch>
        </p:blipFill>
        <p:spPr>
          <a:xfrm rot="21600000">
            <a:off x="143255" y="2783916"/>
            <a:ext cx="1491996" cy="501827"/>
          </a:xfrm>
          <a:prstGeom prst="rect">
            <a:avLst/>
          </a:prstGeom>
        </p:spPr>
      </p:pic>
      <p:pic>
        <p:nvPicPr>
          <p:cNvPr id="189" name="picture 189"/>
          <p:cNvPicPr>
            <a:picLocks noChangeAspect="1"/>
          </p:cNvPicPr>
          <p:nvPr/>
        </p:nvPicPr>
        <p:blipFill>
          <a:blip r:embed="rId8"/>
          <a:stretch>
            <a:fillRect/>
          </a:stretch>
        </p:blipFill>
        <p:spPr>
          <a:xfrm rot="21600000">
            <a:off x="572308" y="372370"/>
            <a:ext cx="1275494" cy="503593"/>
          </a:xfrm>
          <a:prstGeom prst="rect">
            <a:avLst/>
          </a:prstGeom>
        </p:spPr>
      </p:pic>
      <p:pic>
        <p:nvPicPr>
          <p:cNvPr id="2" name="picture 243">
            <a:extLst>
              <a:ext uri="{FF2B5EF4-FFF2-40B4-BE49-F238E27FC236}">
                <a16:creationId xmlns:a16="http://schemas.microsoft.com/office/drawing/2014/main" id="{B49EC3C9-CB0F-82EE-EAFD-4F769A34854B}"/>
              </a:ext>
            </a:extLst>
          </p:cNvPr>
          <p:cNvPicPr>
            <a:picLocks noChangeAspect="1"/>
          </p:cNvPicPr>
          <p:nvPr/>
        </p:nvPicPr>
        <p:blipFill>
          <a:blip r:embed="rId9"/>
          <a:stretch>
            <a:fillRect/>
          </a:stretch>
        </p:blipFill>
        <p:spPr>
          <a:xfrm rot="21600000">
            <a:off x="0" y="3660660"/>
            <a:ext cx="7269480" cy="1482839"/>
          </a:xfrm>
          <a:prstGeom prst="rect">
            <a:avLst/>
          </a:prstGeom>
        </p:spPr>
      </p:pic>
      <p:pic>
        <p:nvPicPr>
          <p:cNvPr id="3" name="picture 244">
            <a:extLst>
              <a:ext uri="{FF2B5EF4-FFF2-40B4-BE49-F238E27FC236}">
                <a16:creationId xmlns:a16="http://schemas.microsoft.com/office/drawing/2014/main" id="{3F6C4048-11EB-128D-8E8B-781813A614E8}"/>
              </a:ext>
            </a:extLst>
          </p:cNvPr>
          <p:cNvPicPr>
            <a:picLocks noChangeAspect="1"/>
          </p:cNvPicPr>
          <p:nvPr/>
        </p:nvPicPr>
        <p:blipFill>
          <a:blip r:embed="rId10"/>
          <a:stretch>
            <a:fillRect/>
          </a:stretch>
        </p:blipFill>
        <p:spPr>
          <a:xfrm rot="21600000">
            <a:off x="1618488" y="2956560"/>
            <a:ext cx="329183" cy="2186939"/>
          </a:xfrm>
          <a:prstGeom prst="rect">
            <a:avLst/>
          </a:prstGeom>
        </p:spPr>
      </p:pic>
      <p:pic>
        <p:nvPicPr>
          <p:cNvPr id="4" name="picture 245">
            <a:extLst>
              <a:ext uri="{FF2B5EF4-FFF2-40B4-BE49-F238E27FC236}">
                <a16:creationId xmlns:a16="http://schemas.microsoft.com/office/drawing/2014/main" id="{B23DF949-21A7-80E7-B2FC-5DA25F50A8B6}"/>
              </a:ext>
            </a:extLst>
          </p:cNvPr>
          <p:cNvPicPr>
            <a:picLocks noChangeAspect="1"/>
          </p:cNvPicPr>
          <p:nvPr/>
        </p:nvPicPr>
        <p:blipFill>
          <a:blip r:embed="rId11"/>
          <a:stretch>
            <a:fillRect/>
          </a:stretch>
        </p:blipFill>
        <p:spPr>
          <a:xfrm rot="21600000">
            <a:off x="2331720" y="3279647"/>
            <a:ext cx="1493520" cy="1164335"/>
          </a:xfrm>
          <a:prstGeom prst="rect">
            <a:avLst/>
          </a:prstGeom>
        </p:spPr>
      </p:pic>
      <p:pic>
        <p:nvPicPr>
          <p:cNvPr id="5" name="picture 246">
            <a:extLst>
              <a:ext uri="{FF2B5EF4-FFF2-40B4-BE49-F238E27FC236}">
                <a16:creationId xmlns:a16="http://schemas.microsoft.com/office/drawing/2014/main" id="{6EECA30B-C874-693D-2AE5-6BD1FF097508}"/>
              </a:ext>
            </a:extLst>
          </p:cNvPr>
          <p:cNvPicPr>
            <a:picLocks noChangeAspect="1"/>
          </p:cNvPicPr>
          <p:nvPr/>
        </p:nvPicPr>
        <p:blipFill>
          <a:blip r:embed="rId12"/>
          <a:stretch>
            <a:fillRect/>
          </a:stretch>
        </p:blipFill>
        <p:spPr>
          <a:xfrm rot="21600000">
            <a:off x="978408" y="2261628"/>
            <a:ext cx="1682495" cy="1292339"/>
          </a:xfrm>
          <a:prstGeom prst="rect">
            <a:avLst/>
          </a:prstGeom>
        </p:spPr>
      </p:pic>
      <p:pic>
        <p:nvPicPr>
          <p:cNvPr id="6" name="picture 248">
            <a:extLst>
              <a:ext uri="{FF2B5EF4-FFF2-40B4-BE49-F238E27FC236}">
                <a16:creationId xmlns:a16="http://schemas.microsoft.com/office/drawing/2014/main" id="{7BCF2A79-D755-F219-CD89-0D54FCFCC888}"/>
              </a:ext>
            </a:extLst>
          </p:cNvPr>
          <p:cNvPicPr>
            <a:picLocks noChangeAspect="1"/>
          </p:cNvPicPr>
          <p:nvPr/>
        </p:nvPicPr>
        <p:blipFill>
          <a:blip r:embed="rId13"/>
          <a:stretch>
            <a:fillRect/>
          </a:stretch>
        </p:blipFill>
        <p:spPr>
          <a:xfrm rot="21600000">
            <a:off x="1633728" y="2724911"/>
            <a:ext cx="463295" cy="4084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tretch>
            <a:fillRect/>
          </a:stretch>
        </p:blipFill>
        <p:spPr>
          <a:xfrm rot="21600000">
            <a:off x="4422647" y="542556"/>
            <a:ext cx="4721352" cy="3934955"/>
          </a:xfrm>
          <a:prstGeom prst="rect">
            <a:avLst/>
          </a:prstGeom>
        </p:spPr>
      </p:pic>
      <p:pic>
        <p:nvPicPr>
          <p:cNvPr id="8" name="picture 8"/>
          <p:cNvPicPr>
            <a:picLocks noChangeAspect="1"/>
          </p:cNvPicPr>
          <p:nvPr/>
        </p:nvPicPr>
        <p:blipFill>
          <a:blip r:embed="rId3"/>
          <a:stretch>
            <a:fillRect/>
          </a:stretch>
        </p:blipFill>
        <p:spPr>
          <a:xfrm rot="21600000">
            <a:off x="0" y="4002023"/>
            <a:ext cx="4175759" cy="1141475"/>
          </a:xfrm>
          <a:prstGeom prst="rect">
            <a:avLst/>
          </a:prstGeom>
        </p:spPr>
      </p:pic>
      <p:pic>
        <p:nvPicPr>
          <p:cNvPr id="10" name="picture 10"/>
          <p:cNvPicPr>
            <a:picLocks noChangeAspect="1"/>
          </p:cNvPicPr>
          <p:nvPr/>
        </p:nvPicPr>
        <p:blipFill>
          <a:blip r:embed="rId4"/>
          <a:stretch>
            <a:fillRect/>
          </a:stretch>
        </p:blipFill>
        <p:spPr>
          <a:xfrm rot="21600000">
            <a:off x="173736" y="295655"/>
            <a:ext cx="2039111" cy="850392"/>
          </a:xfrm>
          <a:prstGeom prst="rect">
            <a:avLst/>
          </a:prstGeom>
        </p:spPr>
      </p:pic>
      <p:pic>
        <p:nvPicPr>
          <p:cNvPr id="11" name="picture 11"/>
          <p:cNvPicPr>
            <a:picLocks noChangeAspect="1"/>
          </p:cNvPicPr>
          <p:nvPr/>
        </p:nvPicPr>
        <p:blipFill>
          <a:blip r:embed="rId5"/>
          <a:stretch>
            <a:fillRect/>
          </a:stretch>
        </p:blipFill>
        <p:spPr>
          <a:xfrm rot="21600000">
            <a:off x="5849111" y="64008"/>
            <a:ext cx="1417320" cy="478535"/>
          </a:xfrm>
          <a:prstGeom prst="rect">
            <a:avLst/>
          </a:prstGeom>
        </p:spPr>
      </p:pic>
      <p:sp>
        <p:nvSpPr>
          <p:cNvPr id="2" name="Hộp Văn bản 25">
            <a:extLst>
              <a:ext uri="{FF2B5EF4-FFF2-40B4-BE49-F238E27FC236}">
                <a16:creationId xmlns:a16="http://schemas.microsoft.com/office/drawing/2014/main" id="{6A4BBDF4-BFED-37BD-B46F-CB7FE550B2EC}"/>
              </a:ext>
            </a:extLst>
          </p:cNvPr>
          <p:cNvSpPr txBox="1"/>
          <p:nvPr/>
        </p:nvSpPr>
        <p:spPr>
          <a:xfrm>
            <a:off x="384195" y="1341400"/>
            <a:ext cx="8375609" cy="954107"/>
          </a:xfrm>
          <a:prstGeom prst="rect">
            <a:avLst/>
          </a:prstGeom>
          <a:noFill/>
        </p:spPr>
        <p:txBody>
          <a:bodyPr wrap="square">
            <a:spAutoFit/>
          </a:bodyPr>
          <a:lstStyle>
            <a:defPPr>
              <a:defRPr lang="vi-VN"/>
            </a:defPPr>
            <a:lvl1pPr lvl="0">
              <a:defRPr sz="3000">
                <a:ln w="0">
                  <a:solidFill>
                    <a:srgbClr val="C00000"/>
                  </a:solidFill>
                </a:ln>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cs typeface="Calibri" panose="020F0502020204030204" pitchFamily="34" charset="0"/>
              </a:defRPr>
            </a:lvl1pPr>
          </a:lstStyle>
          <a:p>
            <a:r>
              <a:rPr lang="en-US" sz="2800" dirty="0">
                <a:ln w="0">
                  <a:solidFill>
                    <a:schemeClr val="accent1">
                      <a:lumMod val="50000"/>
                    </a:schemeClr>
                  </a:solidFill>
                </a:ln>
                <a:solidFill>
                  <a:srgbClr val="000099"/>
                </a:solidFill>
              </a:rPr>
              <a:t>I. </a:t>
            </a:r>
            <a:r>
              <a:rPr lang="en-US" sz="2800" dirty="0" err="1">
                <a:ln w="0">
                  <a:solidFill>
                    <a:schemeClr val="accent1">
                      <a:lumMod val="50000"/>
                    </a:schemeClr>
                  </a:solidFill>
                </a:ln>
                <a:solidFill>
                  <a:srgbClr val="000099"/>
                </a:solidFill>
              </a:rPr>
              <a:t>Nguyên</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tắc</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sử</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dụng</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phân</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khoáng</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để</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tăng</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năng</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suất</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cây</a:t>
            </a:r>
            <a:r>
              <a:rPr lang="en-US" sz="2800" dirty="0">
                <a:ln w="0">
                  <a:solidFill>
                    <a:schemeClr val="accent1">
                      <a:lumMod val="50000"/>
                    </a:schemeClr>
                  </a:solidFill>
                </a:ln>
                <a:solidFill>
                  <a:srgbClr val="000099"/>
                </a:solidFill>
              </a:rPr>
              <a:t> </a:t>
            </a:r>
            <a:r>
              <a:rPr lang="en-US" sz="2800" dirty="0" err="1">
                <a:ln w="0">
                  <a:solidFill>
                    <a:schemeClr val="accent1">
                      <a:lumMod val="50000"/>
                    </a:schemeClr>
                  </a:solidFill>
                </a:ln>
                <a:solidFill>
                  <a:srgbClr val="000099"/>
                </a:solidFill>
              </a:rPr>
              <a:t>trồng</a:t>
            </a:r>
            <a:r>
              <a:rPr lang="en-US" sz="2800" dirty="0">
                <a:ln w="0">
                  <a:solidFill>
                    <a:schemeClr val="accent1">
                      <a:lumMod val="50000"/>
                    </a:schemeClr>
                  </a:solidFill>
                </a:ln>
                <a:solidFill>
                  <a:srgbClr val="000099"/>
                </a:solidFill>
              </a:rPr>
              <a:t> </a:t>
            </a:r>
            <a:endParaRPr lang="vi-VN" sz="2800" dirty="0">
              <a:ln w="0">
                <a:solidFill>
                  <a:schemeClr val="accent1">
                    <a:lumMod val="50000"/>
                  </a:schemeClr>
                </a:solidFill>
              </a:ln>
              <a:solidFill>
                <a:srgbClr val="000099"/>
              </a:solidFill>
            </a:endParaRPr>
          </a:p>
        </p:txBody>
      </p:sp>
      <p:sp>
        <p:nvSpPr>
          <p:cNvPr id="3" name="Hộp Văn bản 26">
            <a:extLst>
              <a:ext uri="{FF2B5EF4-FFF2-40B4-BE49-F238E27FC236}">
                <a16:creationId xmlns:a16="http://schemas.microsoft.com/office/drawing/2014/main" id="{A8D329CE-181E-F333-776D-0B48962B8A38}"/>
              </a:ext>
            </a:extLst>
          </p:cNvPr>
          <p:cNvSpPr txBox="1"/>
          <p:nvPr/>
        </p:nvSpPr>
        <p:spPr>
          <a:xfrm>
            <a:off x="384195" y="2349422"/>
            <a:ext cx="8375609" cy="523220"/>
          </a:xfrm>
          <a:prstGeom prst="rect">
            <a:avLst/>
          </a:prstGeom>
          <a:noFill/>
        </p:spPr>
        <p:txBody>
          <a:bodyPr wrap="square">
            <a:spAutoFit/>
          </a:bodyPr>
          <a:lstStyle>
            <a:defPPr>
              <a:defRPr lang="vi-VN"/>
            </a:defPPr>
            <a:lvl1pPr lvl="0">
              <a:defRPr sz="3200">
                <a:ln w="0">
                  <a:solidFill>
                    <a:srgbClr val="C00000"/>
                  </a:solidFill>
                </a:ln>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cs typeface="Calibri" panose="020F0502020204030204" pitchFamily="34" charset="0"/>
              </a:defRPr>
            </a:lvl1pPr>
          </a:lstStyle>
          <a:p>
            <a:r>
              <a:rPr lang="en-US" sz="2800" dirty="0"/>
              <a:t>II. D</a:t>
            </a:r>
            <a:r>
              <a:rPr lang="vi-VN" sz="2800" dirty="0"/>
              <a:t>inh dưỡng khoáng trong sản xuất nông nghiệp sạch </a:t>
            </a:r>
          </a:p>
        </p:txBody>
      </p:sp>
      <p:sp>
        <p:nvSpPr>
          <p:cNvPr id="4" name="Hộp Văn bản 26">
            <a:extLst>
              <a:ext uri="{FF2B5EF4-FFF2-40B4-BE49-F238E27FC236}">
                <a16:creationId xmlns:a16="http://schemas.microsoft.com/office/drawing/2014/main" id="{EE005FF0-AD84-0889-66DD-0D697374E670}"/>
              </a:ext>
            </a:extLst>
          </p:cNvPr>
          <p:cNvSpPr txBox="1"/>
          <p:nvPr/>
        </p:nvSpPr>
        <p:spPr>
          <a:xfrm>
            <a:off x="384195" y="2926557"/>
            <a:ext cx="8375609" cy="954107"/>
          </a:xfrm>
          <a:prstGeom prst="rect">
            <a:avLst/>
          </a:prstGeom>
          <a:noFill/>
        </p:spPr>
        <p:txBody>
          <a:bodyPr wrap="square">
            <a:spAutoFit/>
          </a:bodyPr>
          <a:lstStyle>
            <a:defPPr>
              <a:defRPr lang="vi-VN"/>
            </a:defPPr>
            <a:lvl1pPr lvl="0">
              <a:defRPr sz="3200">
                <a:ln w="0">
                  <a:solidFill>
                    <a:srgbClr val="C00000"/>
                  </a:solidFill>
                </a:ln>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cs typeface="Calibri" panose="020F0502020204030204" pitchFamily="34" charset="0"/>
              </a:defRPr>
            </a:lvl1pPr>
          </a:lstStyle>
          <a:p>
            <a:r>
              <a:rPr lang="en-US" sz="2800" dirty="0">
                <a:ln w="0">
                  <a:solidFill>
                    <a:schemeClr val="tx1"/>
                  </a:solidFill>
                </a:ln>
                <a:solidFill>
                  <a:schemeClr val="tx1"/>
                </a:solidFill>
              </a:rPr>
              <a:t>III. </a:t>
            </a:r>
            <a:r>
              <a:rPr lang="en-US" sz="2800" dirty="0" err="1">
                <a:ln w="0">
                  <a:solidFill>
                    <a:schemeClr val="tx1"/>
                  </a:solidFill>
                </a:ln>
                <a:solidFill>
                  <a:schemeClr val="tx1"/>
                </a:solidFill>
              </a:rPr>
              <a:t>Sử</a:t>
            </a:r>
            <a:r>
              <a:rPr lang="en-US" sz="2800" dirty="0">
                <a:ln w="0">
                  <a:solidFill>
                    <a:schemeClr val="tx1"/>
                  </a:solidFill>
                </a:ln>
                <a:solidFill>
                  <a:schemeClr val="tx1"/>
                </a:solidFill>
              </a:rPr>
              <a:t> </a:t>
            </a:r>
            <a:r>
              <a:rPr lang="en-US" sz="2800" dirty="0" err="1">
                <a:ln w="0">
                  <a:solidFill>
                    <a:schemeClr val="tx1"/>
                  </a:solidFill>
                </a:ln>
                <a:solidFill>
                  <a:schemeClr val="tx1"/>
                </a:solidFill>
              </a:rPr>
              <a:t>dụng</a:t>
            </a:r>
            <a:r>
              <a:rPr lang="en-US" sz="2800" dirty="0">
                <a:ln w="0">
                  <a:solidFill>
                    <a:schemeClr val="tx1"/>
                  </a:solidFill>
                </a:ln>
                <a:solidFill>
                  <a:schemeClr val="tx1"/>
                </a:solidFill>
              </a:rPr>
              <a:t> </a:t>
            </a:r>
            <a:r>
              <a:rPr lang="en-US" sz="2800" dirty="0" err="1">
                <a:ln w="0">
                  <a:solidFill>
                    <a:schemeClr val="tx1"/>
                  </a:solidFill>
                </a:ln>
                <a:solidFill>
                  <a:schemeClr val="tx1"/>
                </a:solidFill>
              </a:rPr>
              <a:t>các</a:t>
            </a:r>
            <a:r>
              <a:rPr lang="en-US" sz="2800" dirty="0">
                <a:ln w="0">
                  <a:solidFill>
                    <a:schemeClr val="tx1"/>
                  </a:solidFill>
                </a:ln>
                <a:solidFill>
                  <a:schemeClr val="tx1"/>
                </a:solidFill>
              </a:rPr>
              <a:t> </a:t>
            </a:r>
            <a:r>
              <a:rPr lang="en-US" sz="2800" dirty="0" err="1">
                <a:ln w="0">
                  <a:solidFill>
                    <a:schemeClr val="tx1"/>
                  </a:solidFill>
                </a:ln>
                <a:solidFill>
                  <a:schemeClr val="tx1"/>
                </a:solidFill>
              </a:rPr>
              <a:t>chế</a:t>
            </a:r>
            <a:r>
              <a:rPr lang="en-US" sz="2800" dirty="0">
                <a:ln w="0">
                  <a:solidFill>
                    <a:schemeClr val="tx1"/>
                  </a:solidFill>
                </a:ln>
                <a:solidFill>
                  <a:schemeClr val="tx1"/>
                </a:solidFill>
              </a:rPr>
              <a:t> </a:t>
            </a:r>
            <a:r>
              <a:rPr lang="en-US" sz="2800" dirty="0" err="1">
                <a:ln w="0">
                  <a:solidFill>
                    <a:schemeClr val="tx1"/>
                  </a:solidFill>
                </a:ln>
                <a:solidFill>
                  <a:schemeClr val="tx1"/>
                </a:solidFill>
              </a:rPr>
              <a:t>phẩm</a:t>
            </a:r>
            <a:r>
              <a:rPr lang="en-US" sz="2800" dirty="0">
                <a:ln w="0">
                  <a:solidFill>
                    <a:schemeClr val="tx1"/>
                  </a:solidFill>
                </a:ln>
                <a:solidFill>
                  <a:schemeClr val="tx1"/>
                </a:solidFill>
              </a:rPr>
              <a:t> </a:t>
            </a:r>
            <a:r>
              <a:rPr lang="en-US" sz="2800" dirty="0" err="1">
                <a:ln w="0">
                  <a:solidFill>
                    <a:schemeClr val="tx1"/>
                  </a:solidFill>
                </a:ln>
                <a:solidFill>
                  <a:schemeClr val="tx1"/>
                </a:solidFill>
              </a:rPr>
              <a:t>sinh</a:t>
            </a:r>
            <a:r>
              <a:rPr lang="en-US" sz="2800" dirty="0">
                <a:ln w="0">
                  <a:solidFill>
                    <a:schemeClr val="tx1"/>
                  </a:solidFill>
                </a:ln>
                <a:solidFill>
                  <a:schemeClr val="tx1"/>
                </a:solidFill>
              </a:rPr>
              <a:t> </a:t>
            </a:r>
            <a:r>
              <a:rPr lang="en-US" sz="2800" dirty="0" err="1">
                <a:ln w="0">
                  <a:solidFill>
                    <a:schemeClr val="tx1"/>
                  </a:solidFill>
                </a:ln>
                <a:solidFill>
                  <a:schemeClr val="tx1"/>
                </a:solidFill>
              </a:rPr>
              <a:t>học</a:t>
            </a:r>
            <a:r>
              <a:rPr lang="en-US" sz="2800" dirty="0">
                <a:ln w="0">
                  <a:solidFill>
                    <a:schemeClr val="tx1"/>
                  </a:solidFill>
                </a:ln>
                <a:solidFill>
                  <a:schemeClr val="tx1"/>
                </a:solidFill>
              </a:rPr>
              <a:t> </a:t>
            </a:r>
            <a:r>
              <a:rPr lang="en-US" sz="2800" dirty="0" err="1">
                <a:ln w="0">
                  <a:solidFill>
                    <a:schemeClr val="tx1"/>
                  </a:solidFill>
                </a:ln>
                <a:solidFill>
                  <a:schemeClr val="tx1"/>
                </a:solidFill>
              </a:rPr>
              <a:t>trong</a:t>
            </a:r>
            <a:r>
              <a:rPr lang="en-US" sz="2800" dirty="0">
                <a:ln w="0">
                  <a:solidFill>
                    <a:schemeClr val="tx1"/>
                  </a:solidFill>
                </a:ln>
                <a:solidFill>
                  <a:schemeClr val="tx1"/>
                </a:solidFill>
              </a:rPr>
              <a:t> </a:t>
            </a:r>
            <a:r>
              <a:rPr lang="en-US" sz="2800" dirty="0" err="1">
                <a:ln w="0">
                  <a:solidFill>
                    <a:schemeClr val="tx1"/>
                  </a:solidFill>
                </a:ln>
                <a:solidFill>
                  <a:schemeClr val="tx1"/>
                </a:solidFill>
              </a:rPr>
              <a:t>sản</a:t>
            </a:r>
            <a:r>
              <a:rPr lang="en-US" sz="2800" dirty="0">
                <a:ln w="0">
                  <a:solidFill>
                    <a:schemeClr val="tx1"/>
                  </a:solidFill>
                </a:ln>
                <a:solidFill>
                  <a:schemeClr val="tx1"/>
                </a:solidFill>
              </a:rPr>
              <a:t> </a:t>
            </a:r>
            <a:r>
              <a:rPr lang="en-US" sz="2800" dirty="0" err="1">
                <a:ln w="0">
                  <a:solidFill>
                    <a:schemeClr val="tx1"/>
                  </a:solidFill>
                </a:ln>
                <a:solidFill>
                  <a:schemeClr val="tx1"/>
                </a:solidFill>
              </a:rPr>
              <a:t>xuất</a:t>
            </a:r>
            <a:r>
              <a:rPr lang="en-US" sz="2800" dirty="0">
                <a:ln w="0">
                  <a:solidFill>
                    <a:schemeClr val="tx1"/>
                  </a:solidFill>
                </a:ln>
                <a:solidFill>
                  <a:schemeClr val="tx1"/>
                </a:solidFill>
              </a:rPr>
              <a:t> </a:t>
            </a:r>
            <a:r>
              <a:rPr lang="en-US" sz="2800" dirty="0" err="1">
                <a:ln w="0">
                  <a:solidFill>
                    <a:schemeClr val="tx1"/>
                  </a:solidFill>
                </a:ln>
                <a:solidFill>
                  <a:schemeClr val="tx1"/>
                </a:solidFill>
              </a:rPr>
              <a:t>nông</a:t>
            </a:r>
            <a:r>
              <a:rPr lang="en-US" sz="2800" dirty="0">
                <a:ln w="0">
                  <a:solidFill>
                    <a:schemeClr val="tx1"/>
                  </a:solidFill>
                </a:ln>
                <a:solidFill>
                  <a:schemeClr val="tx1"/>
                </a:solidFill>
              </a:rPr>
              <a:t> </a:t>
            </a:r>
            <a:r>
              <a:rPr lang="en-US" sz="2800" dirty="0" err="1">
                <a:ln w="0">
                  <a:solidFill>
                    <a:schemeClr val="tx1"/>
                  </a:solidFill>
                </a:ln>
                <a:solidFill>
                  <a:schemeClr val="tx1"/>
                </a:solidFill>
              </a:rPr>
              <a:t>nghiệp</a:t>
            </a:r>
            <a:r>
              <a:rPr lang="en-US" sz="2800" dirty="0">
                <a:ln w="0">
                  <a:solidFill>
                    <a:schemeClr val="tx1"/>
                  </a:solidFill>
                </a:ln>
                <a:solidFill>
                  <a:schemeClr val="tx1"/>
                </a:solidFill>
              </a:rPr>
              <a:t> </a:t>
            </a:r>
            <a:r>
              <a:rPr lang="en-US" sz="2800" dirty="0" err="1">
                <a:ln w="0">
                  <a:solidFill>
                    <a:schemeClr val="tx1"/>
                  </a:solidFill>
                </a:ln>
                <a:solidFill>
                  <a:schemeClr val="tx1"/>
                </a:solidFill>
              </a:rPr>
              <a:t>sạch</a:t>
            </a:r>
            <a:endParaRPr lang="vi-VN" sz="2800" dirty="0">
              <a:ln w="0">
                <a:solidFill>
                  <a:schemeClr val="tx1"/>
                </a:solidFill>
              </a:ln>
              <a:solidFill>
                <a:schemeClr val="tx1"/>
              </a:solidFill>
            </a:endParaRPr>
          </a:p>
        </p:txBody>
      </p:sp>
      <p:sp>
        <p:nvSpPr>
          <p:cNvPr id="5" name="TextBox 4">
            <a:extLst>
              <a:ext uri="{FF2B5EF4-FFF2-40B4-BE49-F238E27FC236}">
                <a16:creationId xmlns:a16="http://schemas.microsoft.com/office/drawing/2014/main" id="{73B3C935-F985-86FF-2FE0-73697E8F0FE5}"/>
              </a:ext>
            </a:extLst>
          </p:cNvPr>
          <p:cNvSpPr txBox="1"/>
          <p:nvPr/>
        </p:nvSpPr>
        <p:spPr>
          <a:xfrm>
            <a:off x="2571277" y="434335"/>
            <a:ext cx="4345870" cy="707886"/>
          </a:xfrm>
          <a:prstGeom prst="rect">
            <a:avLst/>
          </a:prstGeom>
          <a:noFill/>
        </p:spPr>
        <p:txBody>
          <a:bodyPr wrap="none" rtlCol="0">
            <a:spAutoFit/>
          </a:bodyPr>
          <a:lstStyle/>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cs typeface="Calibri" panose="020F0502020204030204" pitchFamily="34" charset="0"/>
              </a:rPr>
              <a:t>NỘI DUNG BÀI HỌC</a:t>
            </a:r>
          </a:p>
        </p:txBody>
      </p:sp>
      <p:sp>
        <p:nvSpPr>
          <p:cNvPr id="6" name="TextBox 5">
            <a:extLst>
              <a:ext uri="{FF2B5EF4-FFF2-40B4-BE49-F238E27FC236}">
                <a16:creationId xmlns:a16="http://schemas.microsoft.com/office/drawing/2014/main" id="{14E1E852-0C21-6443-94A2-27C13C7DD213}"/>
              </a:ext>
            </a:extLst>
          </p:cNvPr>
          <p:cNvSpPr txBox="1"/>
          <p:nvPr/>
        </p:nvSpPr>
        <p:spPr>
          <a:xfrm>
            <a:off x="4669369" y="3687313"/>
            <a:ext cx="3776803" cy="1200329"/>
          </a:xfrm>
          <a:prstGeom prst="rect">
            <a:avLst/>
          </a:prstGeom>
          <a:noFill/>
        </p:spPr>
        <p:txBody>
          <a:bodyPr wrap="none" rtlCol="0">
            <a:spAutoFit/>
          </a:bodyPr>
          <a:lstStyle/>
          <a:p>
            <a:r>
              <a:rPr lang="en-US" sz="2400" dirty="0" err="1">
                <a:latin typeface="Calibri" panose="020F0502020204030204" pitchFamily="34" charset="0"/>
                <a:cs typeface="Calibri" panose="020F0502020204030204" pitchFamily="34" charset="0"/>
              </a:rPr>
              <a:t>Nguyễn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Thị</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Bảo</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SDT: 0984250752</a:t>
            </a:r>
          </a:p>
          <a:p>
            <a:r>
              <a:rPr lang="en-US" sz="2400" dirty="0">
                <a:latin typeface="Calibri" panose="020F0502020204030204" pitchFamily="34" charset="0"/>
                <a:cs typeface="Calibri" panose="020F0502020204030204" pitchFamily="34" charset="0"/>
              </a:rPr>
              <a:t>Mail: cheobeozz@gmail.com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EC1C864B-0392-A9B0-0AA4-4C81154F3A83}"/>
              </a:ext>
            </a:extLst>
          </p:cNvPr>
          <p:cNvPicPr>
            <a:picLocks noChangeAspect="1"/>
          </p:cNvPicPr>
          <p:nvPr/>
        </p:nvPicPr>
        <p:blipFill>
          <a:blip r:embed="rId3"/>
          <a:stretch>
            <a:fillRect/>
          </a:stretch>
        </p:blipFill>
        <p:spPr>
          <a:xfrm rot="21600000">
            <a:off x="0" y="4002023"/>
            <a:ext cx="4175759" cy="1141475"/>
          </a:xfrm>
          <a:prstGeom prst="rect">
            <a:avLst/>
          </a:prstGeom>
        </p:spPr>
      </p:pic>
      <p:pic>
        <p:nvPicPr>
          <p:cNvPr id="11" name="picture 10">
            <a:extLst>
              <a:ext uri="{FF2B5EF4-FFF2-40B4-BE49-F238E27FC236}">
                <a16:creationId xmlns:a16="http://schemas.microsoft.com/office/drawing/2014/main" id="{DF264EDC-543A-22E6-F6A1-97D153D25293}"/>
              </a:ext>
            </a:extLst>
          </p:cNvPr>
          <p:cNvPicPr>
            <a:picLocks noChangeAspect="1"/>
          </p:cNvPicPr>
          <p:nvPr/>
        </p:nvPicPr>
        <p:blipFill>
          <a:blip r:embed="rId4"/>
          <a:stretch>
            <a:fillRect/>
          </a:stretch>
        </p:blipFill>
        <p:spPr>
          <a:xfrm rot="21600000">
            <a:off x="173736" y="295655"/>
            <a:ext cx="2039111" cy="850392"/>
          </a:xfrm>
          <a:prstGeom prst="rect">
            <a:avLst/>
          </a:prstGeom>
        </p:spPr>
      </p:pic>
      <p:pic>
        <p:nvPicPr>
          <p:cNvPr id="12" name="picture 11">
            <a:extLst>
              <a:ext uri="{FF2B5EF4-FFF2-40B4-BE49-F238E27FC236}">
                <a16:creationId xmlns:a16="http://schemas.microsoft.com/office/drawing/2014/main" id="{F3C65A43-A469-770B-132F-C336511AAF8B}"/>
              </a:ext>
            </a:extLst>
          </p:cNvPr>
          <p:cNvPicPr>
            <a:picLocks noChangeAspect="1"/>
          </p:cNvPicPr>
          <p:nvPr/>
        </p:nvPicPr>
        <p:blipFill>
          <a:blip r:embed="rId5"/>
          <a:stretch>
            <a:fillRect/>
          </a:stretch>
        </p:blipFill>
        <p:spPr>
          <a:xfrm rot="21600000">
            <a:off x="5849111" y="64008"/>
            <a:ext cx="1417320" cy="478535"/>
          </a:xfrm>
          <a:prstGeom prst="rect">
            <a:avLst/>
          </a:prstGeom>
        </p:spPr>
      </p:pic>
      <p:sp>
        <p:nvSpPr>
          <p:cNvPr id="2" name="Rectangle 1"/>
          <p:cNvSpPr/>
          <p:nvPr/>
        </p:nvSpPr>
        <p:spPr>
          <a:xfrm>
            <a:off x="194294" y="231568"/>
            <a:ext cx="8326190" cy="523220"/>
          </a:xfrm>
          <a:prstGeom prst="rect">
            <a:avLst/>
          </a:prstGeom>
        </p:spPr>
        <p:txBody>
          <a:bodyPr wrap="none">
            <a:spAutoFit/>
          </a:bodyPr>
          <a:lstStyle/>
          <a:p>
            <a:pPr algn="just"/>
            <a:r>
              <a:rPr lang="vi-VN" sz="2800" b="1" dirty="0">
                <a:ln w="0"/>
                <a:effectLst>
                  <a:outerShdw blurRad="38100" dist="19050" dir="2700000" algn="tl" rotWithShape="0">
                    <a:schemeClr val="dk1">
                      <a:alpha val="40000"/>
                    </a:schemeClr>
                  </a:outerShdw>
                </a:effectLst>
                <a:latin typeface="Calibri" panose="020F0502020204030204" pitchFamily="34" charset="0"/>
                <a:ea typeface="黑体" panose="02010609060101010101" pitchFamily="49" charset="-122"/>
                <a:cs typeface="Calibri" panose="020F0502020204030204" pitchFamily="34" charset="0"/>
                <a:sym typeface="+mn-ea"/>
              </a:rPr>
              <a:t>I. Nguyên tắc sử dụng khoáng tăng năng suất cây trồng</a:t>
            </a:r>
          </a:p>
        </p:txBody>
      </p:sp>
      <p:sp>
        <p:nvSpPr>
          <p:cNvPr id="3" name="TextBox 2"/>
          <p:cNvSpPr txBox="1"/>
          <p:nvPr/>
        </p:nvSpPr>
        <p:spPr>
          <a:xfrm>
            <a:off x="194294" y="665400"/>
            <a:ext cx="5310621" cy="523220"/>
          </a:xfrm>
          <a:prstGeom prst="rect">
            <a:avLst/>
          </a:prstGeom>
          <a:noFill/>
          <a:ln>
            <a:noFill/>
          </a:ln>
        </p:spPr>
        <p:txBody>
          <a:bodyPr wrap="none" rtlCol="0">
            <a:spAutoFit/>
          </a:bodyPr>
          <a:lstStyle/>
          <a:p>
            <a:pPr algn="ctr"/>
            <a:r>
              <a:rPr lang="vi-VN" sz="2800" b="1" dirty="0">
                <a:solidFill>
                  <a:srgbClr val="FF0000"/>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Calibri" panose="020F0502020204030204" pitchFamily="34" charset="0"/>
                <a:sym typeface="+mn-ea"/>
              </a:rPr>
              <a:t>1. Phân bón và mục đích bón phân</a:t>
            </a:r>
            <a:endPar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Calibri" panose="020F0502020204030204" pitchFamily="34" charset="0"/>
              <a:sym typeface="+mn-ea"/>
            </a:endParaRPr>
          </a:p>
        </p:txBody>
      </p:sp>
      <p:sp>
        <p:nvSpPr>
          <p:cNvPr id="4" name="TextBox 3"/>
          <p:cNvSpPr txBox="1"/>
          <p:nvPr/>
        </p:nvSpPr>
        <p:spPr>
          <a:xfrm>
            <a:off x="313419" y="1936504"/>
            <a:ext cx="8433016" cy="2677656"/>
          </a:xfrm>
          <a:prstGeom prst="rect">
            <a:avLst/>
          </a:prstGeom>
          <a:noFill/>
          <a:ln>
            <a:noFill/>
          </a:ln>
        </p:spPr>
        <p:txBody>
          <a:bodyPr wrap="square" rtlCol="0">
            <a:spAutoFit/>
          </a:bodyPr>
          <a:lstStyle>
            <a:defPPr>
              <a:defRPr lang="zh-CN"/>
            </a:defPPr>
            <a:lvl1pPr algn="ctr">
              <a:defRPr sz="2800">
                <a:latin typeface="Times New Roman" panose="02020603050405020304" pitchFamily="18" charset="0"/>
                <a:ea typeface="黑体" panose="02010609060101010101" pitchFamily="49" charset="-122"/>
                <a:cs typeface="Times New Roman" panose="02020603050405020304" pitchFamily="18" charset="0"/>
              </a:defRPr>
            </a:lvl1pPr>
          </a:lstStyle>
          <a:p>
            <a:pPr algn="l"/>
            <a:r>
              <a:rPr lang="vi-VN" dirty="0">
                <a:latin typeface="Calibri" panose="020F0502020204030204" pitchFamily="34" charset="0"/>
                <a:cs typeface="Calibri" panose="020F0502020204030204" pitchFamily="34" charset="0"/>
                <a:sym typeface="Wingdings" panose="05000000000000000000" pitchFamily="2" charset="2"/>
              </a:rPr>
              <a:t></a:t>
            </a:r>
            <a:r>
              <a:rPr lang="vi-VN" dirty="0">
                <a:latin typeface="Calibri" panose="020F0502020204030204" pitchFamily="34" charset="0"/>
                <a:cs typeface="Calibri" panose="020F0502020204030204" pitchFamily="34" charset="0"/>
                <a:sym typeface="+mn-ea"/>
              </a:rPr>
              <a:t> </a:t>
            </a:r>
            <a:r>
              <a:rPr lang="vi-VN" b="1" dirty="0">
                <a:latin typeface="Calibri" panose="020F0502020204030204" pitchFamily="34" charset="0"/>
                <a:cs typeface="Calibri" panose="020F0502020204030204" pitchFamily="34" charset="0"/>
                <a:sym typeface="+mn-ea"/>
              </a:rPr>
              <a:t>Phân bón </a:t>
            </a:r>
            <a:r>
              <a:rPr lang="vi-VN" dirty="0">
                <a:latin typeface="Calibri" panose="020F0502020204030204" pitchFamily="34" charset="0"/>
                <a:cs typeface="Calibri" panose="020F0502020204030204" pitchFamily="34" charset="0"/>
                <a:sym typeface="+mn-ea"/>
              </a:rPr>
              <a:t>là nguồn dinh dưỡng do con người bổ sung cho cây trồng.</a:t>
            </a:r>
          </a:p>
          <a:p>
            <a:pPr algn="l"/>
            <a:r>
              <a:rPr lang="vi-VN" dirty="0">
                <a:latin typeface="Calibri" panose="020F0502020204030204" pitchFamily="34" charset="0"/>
                <a:cs typeface="Calibri" panose="020F0502020204030204" pitchFamily="34" charset="0"/>
                <a:sym typeface="Wingdings" panose="05000000000000000000" pitchFamily="2" charset="2"/>
              </a:rPr>
              <a:t></a:t>
            </a:r>
            <a:r>
              <a:rPr lang="vi-VN" dirty="0">
                <a:latin typeface="Calibri" panose="020F0502020204030204" pitchFamily="34" charset="0"/>
                <a:cs typeface="Calibri" panose="020F0502020204030204" pitchFamily="34" charset="0"/>
                <a:sym typeface="+mn-ea"/>
              </a:rPr>
              <a:t> Phân bón gồm:</a:t>
            </a:r>
          </a:p>
          <a:p>
            <a:pPr algn="l"/>
            <a:r>
              <a:rPr lang="vi-VN" dirty="0">
                <a:latin typeface="Calibri" panose="020F0502020204030204" pitchFamily="34" charset="0"/>
                <a:cs typeface="Calibri" panose="020F0502020204030204" pitchFamily="34" charset="0"/>
                <a:sym typeface="+mn-ea"/>
              </a:rPr>
              <a:t>+ Phân hữu cơ</a:t>
            </a:r>
          </a:p>
          <a:p>
            <a:pPr algn="l"/>
            <a:r>
              <a:rPr lang="vi-VN" dirty="0">
                <a:latin typeface="Calibri" panose="020F0502020204030204" pitchFamily="34" charset="0"/>
                <a:cs typeface="Calibri" panose="020F0502020204030204" pitchFamily="34" charset="0"/>
                <a:sym typeface="+mn-ea"/>
              </a:rPr>
              <a:t>+ Phân khoáng</a:t>
            </a:r>
          </a:p>
          <a:p>
            <a:pPr algn="l"/>
            <a:r>
              <a:rPr lang="vi-VN" dirty="0">
                <a:latin typeface="Calibri" panose="020F0502020204030204" pitchFamily="34" charset="0"/>
                <a:cs typeface="Calibri" panose="020F0502020204030204" pitchFamily="34" charset="0"/>
                <a:sym typeface="+mn-ea"/>
              </a:rPr>
              <a:t>+ Phân vi sinh</a:t>
            </a:r>
            <a:endParaRPr lang="en-US" dirty="0">
              <a:latin typeface="Calibri" panose="020F0502020204030204" pitchFamily="34" charset="0"/>
              <a:cs typeface="Calibri" panose="020F0502020204030204" pitchFamily="34" charset="0"/>
              <a:sym typeface="+mn-ea"/>
            </a:endParaRPr>
          </a:p>
        </p:txBody>
      </p:sp>
      <p:sp>
        <p:nvSpPr>
          <p:cNvPr id="6" name="Rounded Rectangle 5"/>
          <p:cNvSpPr/>
          <p:nvPr/>
        </p:nvSpPr>
        <p:spPr>
          <a:xfrm>
            <a:off x="1659835" y="1322853"/>
            <a:ext cx="5973417" cy="546652"/>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Phân bón là gì? Có mấy loại phân bón?</a:t>
            </a:r>
            <a:endParaRPr lang="en-US" sz="28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1292087" y="1139696"/>
            <a:ext cx="749783" cy="533179"/>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2663" b="89941" l="27500" r="89667">
                        <a14:foregroundMark x1="29333" y1="41420" x2="29333" y2="41420"/>
                        <a14:foregroundMark x1="30333" y1="25148" x2="30333" y2="25148"/>
                        <a14:foregroundMark x1="38000" y1="7101" x2="38000" y2="7101"/>
                        <a14:foregroundMark x1="43167" y1="7692" x2="46000" y2="7692"/>
                        <a14:foregroundMark x1="52833" y1="7692" x2="52833" y2="7692"/>
                        <a14:foregroundMark x1="54333" y1="7692" x2="54333" y2="7692"/>
                        <a14:foregroundMark x1="56500" y1="6509" x2="56500" y2="6509"/>
                        <a14:foregroundMark x1="57667" y1="6509" x2="57667" y2="6509"/>
                        <a14:foregroundMark x1="50333" y1="2663" x2="50333" y2="2663"/>
                        <a14:foregroundMark x1="50000" y1="17456" x2="50000" y2="17456"/>
                        <a14:foregroundMark x1="54000" y1="13609" x2="54000" y2="13609"/>
                        <a14:foregroundMark x1="55500" y1="13018" x2="55500" y2="13018"/>
                        <a14:foregroundMark x1="28500" y1="31657" x2="28500" y2="31657"/>
                        <a14:foregroundMark x1="27500" y1="27811" x2="27500" y2="27811"/>
                        <a14:foregroundMark x1="70667" y1="20710" x2="70667" y2="20710"/>
                        <a14:foregroundMark x1="89667" y1="28402" x2="89667" y2="28402"/>
                        <a14:foregroundMark x1="58000" y1="3846" x2="58000" y2="3846"/>
                      </a14:backgroundRemoval>
                    </a14:imgEffect>
                  </a14:imgLayer>
                </a14:imgProps>
              </a:ext>
            </a:extLst>
          </a:blip>
          <a:srcRect l="24237" r="6662"/>
          <a:stretch/>
        </p:blipFill>
        <p:spPr>
          <a:xfrm>
            <a:off x="2753833" y="2976356"/>
            <a:ext cx="2255490" cy="1838734"/>
          </a:xfrm>
          <a:prstGeom prst="rect">
            <a:avLst/>
          </a:prstGeom>
        </p:spPr>
      </p:pic>
      <p:pic>
        <p:nvPicPr>
          <p:cNvPr id="8" name="Picture 7"/>
          <p:cNvPicPr>
            <a:picLocks noChangeAspect="1"/>
          </p:cNvPicPr>
          <p:nvPr/>
        </p:nvPicPr>
        <p:blipFill rotWithShape="1">
          <a:blip r:embed="rId9"/>
          <a:srcRect l="11545" t="2319" r="12125" b="2416"/>
          <a:stretch/>
        </p:blipFill>
        <p:spPr>
          <a:xfrm>
            <a:off x="5009323" y="2562070"/>
            <a:ext cx="1805159" cy="2253020"/>
          </a:xfrm>
          <a:prstGeom prst="rect">
            <a:avLst/>
          </a:prstGeom>
        </p:spPr>
      </p:pic>
      <p:pic>
        <p:nvPicPr>
          <p:cNvPr id="9" name="Picture 8"/>
          <p:cNvPicPr>
            <a:picLocks noChangeAspect="1"/>
          </p:cNvPicPr>
          <p:nvPr/>
        </p:nvPicPr>
        <p:blipFill>
          <a:blip r:embed="rId10"/>
          <a:stretch>
            <a:fillRect/>
          </a:stretch>
        </p:blipFill>
        <p:spPr>
          <a:xfrm>
            <a:off x="6814482" y="2549414"/>
            <a:ext cx="1810127" cy="2265676"/>
          </a:xfrm>
          <a:prstGeom prst="rect">
            <a:avLst/>
          </a:prstGeom>
        </p:spPr>
      </p:pic>
    </p:spTree>
    <p:extLst>
      <p:ext uri="{BB962C8B-B14F-4D97-AF65-F5344CB8AC3E}">
        <p14:creationId xmlns:p14="http://schemas.microsoft.com/office/powerpoint/2010/main" val="17804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6A96E7-9638-9A47-42F9-A72ECF6D31AA}"/>
              </a:ext>
            </a:extLst>
          </p:cNvPr>
          <p:cNvPicPr>
            <a:picLocks noChangeAspect="1"/>
          </p:cNvPicPr>
          <p:nvPr/>
        </p:nvPicPr>
        <p:blipFill>
          <a:blip r:embed="rId3"/>
          <a:stretch>
            <a:fillRect/>
          </a:stretch>
        </p:blipFill>
        <p:spPr>
          <a:xfrm rot="21600000">
            <a:off x="0" y="4002023"/>
            <a:ext cx="4175759" cy="1141475"/>
          </a:xfrm>
          <a:prstGeom prst="rect">
            <a:avLst/>
          </a:prstGeom>
        </p:spPr>
      </p:pic>
      <p:pic>
        <p:nvPicPr>
          <p:cNvPr id="10" name="picture 10">
            <a:extLst>
              <a:ext uri="{FF2B5EF4-FFF2-40B4-BE49-F238E27FC236}">
                <a16:creationId xmlns:a16="http://schemas.microsoft.com/office/drawing/2014/main" id="{F470958D-80E4-397B-632E-C49A1C37E73E}"/>
              </a:ext>
            </a:extLst>
          </p:cNvPr>
          <p:cNvPicPr>
            <a:picLocks noChangeAspect="1"/>
          </p:cNvPicPr>
          <p:nvPr/>
        </p:nvPicPr>
        <p:blipFill>
          <a:blip r:embed="rId4"/>
          <a:stretch>
            <a:fillRect/>
          </a:stretch>
        </p:blipFill>
        <p:spPr>
          <a:xfrm rot="21600000">
            <a:off x="173736" y="295655"/>
            <a:ext cx="2039111" cy="850392"/>
          </a:xfrm>
          <a:prstGeom prst="rect">
            <a:avLst/>
          </a:prstGeom>
        </p:spPr>
      </p:pic>
      <p:pic>
        <p:nvPicPr>
          <p:cNvPr id="11" name="picture 11">
            <a:extLst>
              <a:ext uri="{FF2B5EF4-FFF2-40B4-BE49-F238E27FC236}">
                <a16:creationId xmlns:a16="http://schemas.microsoft.com/office/drawing/2014/main" id="{6854CA5F-0B66-65F9-AB50-67FDC9581EA2}"/>
              </a:ext>
            </a:extLst>
          </p:cNvPr>
          <p:cNvPicPr>
            <a:picLocks noChangeAspect="1"/>
          </p:cNvPicPr>
          <p:nvPr/>
        </p:nvPicPr>
        <p:blipFill>
          <a:blip r:embed="rId5"/>
          <a:stretch>
            <a:fillRect/>
          </a:stretch>
        </p:blipFill>
        <p:spPr>
          <a:xfrm rot="21600000">
            <a:off x="5849111" y="64008"/>
            <a:ext cx="1417320" cy="478535"/>
          </a:xfrm>
          <a:prstGeom prst="rect">
            <a:avLst/>
          </a:prstGeom>
        </p:spPr>
      </p:pic>
      <p:sp>
        <p:nvSpPr>
          <p:cNvPr id="2" name="Rounded Rectangle 1"/>
          <p:cNvSpPr/>
          <p:nvPr/>
        </p:nvSpPr>
        <p:spPr>
          <a:xfrm>
            <a:off x="635964" y="472847"/>
            <a:ext cx="7294202" cy="546652"/>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Việc bón phân cho cây trồng nhằm mục đích gì?</a:t>
            </a:r>
            <a:endParaRPr lang="en-US" sz="2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173735" y="275954"/>
            <a:ext cx="749783" cy="533179"/>
          </a:xfrm>
          <a:prstGeom prst="rect">
            <a:avLst/>
          </a:prstGeom>
        </p:spPr>
      </p:pic>
      <p:pic>
        <p:nvPicPr>
          <p:cNvPr id="4" name="Picture 3"/>
          <p:cNvPicPr>
            <a:picLocks noChangeAspect="1"/>
          </p:cNvPicPr>
          <p:nvPr/>
        </p:nvPicPr>
        <p:blipFill>
          <a:blip r:embed="rId7"/>
          <a:stretch>
            <a:fillRect/>
          </a:stretch>
        </p:blipFill>
        <p:spPr>
          <a:xfrm>
            <a:off x="548626" y="1355096"/>
            <a:ext cx="2568735" cy="16009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320319" y="1202655"/>
            <a:ext cx="5479172" cy="2308324"/>
          </a:xfrm>
          <a:prstGeom prst="rect">
            <a:avLst/>
          </a:prstGeom>
          <a:noFill/>
          <a:ln>
            <a:noFill/>
          </a:ln>
        </p:spPr>
        <p:txBody>
          <a:bodyPr wrap="square" rtlCol="0">
            <a:spAutoFit/>
          </a:bodyPr>
          <a:lstStyle/>
          <a:p>
            <a:pPr algn="just"/>
            <a:r>
              <a:rPr lang="vi-VN" sz="2400" dirty="0">
                <a:latin typeface="Calibri" panose="020F0502020204030204" pitchFamily="34" charset="0"/>
                <a:ea typeface="黑体" panose="02010609060101010101" pitchFamily="49" charset="-122"/>
                <a:cs typeface="Calibri" panose="020F0502020204030204" pitchFamily="34" charset="0"/>
                <a:sym typeface="Wingdings" panose="05000000000000000000" pitchFamily="2" charset="2"/>
              </a:rPr>
              <a:t> Bón phân nhằm mục đích:</a:t>
            </a:r>
            <a:endParaRPr lang="vi-VN" sz="2400" dirty="0">
              <a:latin typeface="Calibri" panose="020F0502020204030204" pitchFamily="34" charset="0"/>
              <a:ea typeface="黑体" panose="02010609060101010101" pitchFamily="49" charset="-122"/>
              <a:cs typeface="Calibri" panose="020F0502020204030204" pitchFamily="34" charset="0"/>
              <a:sym typeface="+mn-ea"/>
            </a:endParaRPr>
          </a:p>
          <a:p>
            <a:pPr algn="just"/>
            <a:r>
              <a:rPr lang="vi-VN" sz="2400" dirty="0">
                <a:latin typeface="Calibri" panose="020F0502020204030204" pitchFamily="34" charset="0"/>
                <a:ea typeface="黑体" panose="02010609060101010101" pitchFamily="49" charset="-122"/>
                <a:cs typeface="Calibri" panose="020F0502020204030204" pitchFamily="34" charset="0"/>
                <a:sym typeface="+mn-ea"/>
              </a:rPr>
              <a:t>+ Cung cấp đủ và cân đối các chất dinh dưỡng cần thiết theo nhu cầu của cây.</a:t>
            </a:r>
          </a:p>
          <a:p>
            <a:pPr algn="just"/>
            <a:r>
              <a:rPr lang="vi-VN" sz="2400" dirty="0">
                <a:latin typeface="Calibri" panose="020F0502020204030204" pitchFamily="34" charset="0"/>
                <a:ea typeface="黑体" panose="02010609060101010101" pitchFamily="49" charset="-122"/>
                <a:cs typeface="Calibri" panose="020F0502020204030204" pitchFamily="34" charset="0"/>
                <a:sym typeface="+mn-ea"/>
              </a:rPr>
              <a:t>+ Giúp cây sinh trưởng và phát triển tốt.</a:t>
            </a:r>
          </a:p>
          <a:p>
            <a:pPr algn="just"/>
            <a:r>
              <a:rPr lang="vi-VN" sz="2400" dirty="0">
                <a:latin typeface="Calibri" panose="020F0502020204030204" pitchFamily="34" charset="0"/>
                <a:ea typeface="黑体" panose="02010609060101010101" pitchFamily="49" charset="-122"/>
                <a:cs typeface="Calibri" panose="020F0502020204030204" pitchFamily="34" charset="0"/>
                <a:sym typeface="+mn-ea"/>
              </a:rPr>
              <a:t>+ Thu hoạch được năng suất tốt, chất lượng tốt → thu nhiều lợi nhuận.</a:t>
            </a:r>
          </a:p>
        </p:txBody>
      </p:sp>
      <p:pic>
        <p:nvPicPr>
          <p:cNvPr id="6" name="Picture 5"/>
          <p:cNvPicPr>
            <a:picLocks noChangeAspect="1"/>
          </p:cNvPicPr>
          <p:nvPr/>
        </p:nvPicPr>
        <p:blipFill>
          <a:blip r:embed="rId8"/>
          <a:stretch>
            <a:fillRect/>
          </a:stretch>
        </p:blipFill>
        <p:spPr>
          <a:xfrm>
            <a:off x="268216" y="2984632"/>
            <a:ext cx="2284391" cy="2284391"/>
          </a:xfrm>
          <a:prstGeom prst="rect">
            <a:avLst/>
          </a:prstGeom>
        </p:spPr>
      </p:pic>
      <p:pic>
        <p:nvPicPr>
          <p:cNvPr id="7" name="Picture 6"/>
          <p:cNvPicPr>
            <a:picLocks noChangeAspect="1"/>
          </p:cNvPicPr>
          <p:nvPr/>
        </p:nvPicPr>
        <p:blipFill>
          <a:blip r:embed="rId9"/>
          <a:stretch>
            <a:fillRect/>
          </a:stretch>
        </p:blipFill>
        <p:spPr>
          <a:xfrm>
            <a:off x="5571460" y="3510979"/>
            <a:ext cx="2284391" cy="1713293"/>
          </a:xfrm>
          <a:prstGeom prst="rect">
            <a:avLst/>
          </a:prstGeom>
          <a:ln>
            <a:noFill/>
          </a:ln>
          <a:effectLst>
            <a:softEdge rad="112500"/>
          </a:effectLst>
        </p:spPr>
      </p:pic>
      <p:pic>
        <p:nvPicPr>
          <p:cNvPr id="8" name="Picture 7"/>
          <p:cNvPicPr>
            <a:picLocks noChangeAspect="1"/>
          </p:cNvPicPr>
          <p:nvPr/>
        </p:nvPicPr>
        <p:blipFill>
          <a:blip r:embed="rId10"/>
          <a:stretch>
            <a:fillRect/>
          </a:stretch>
        </p:blipFill>
        <p:spPr>
          <a:xfrm>
            <a:off x="3057175" y="3466556"/>
            <a:ext cx="2514285" cy="1676945"/>
          </a:xfrm>
          <a:prstGeom prst="rect">
            <a:avLst/>
          </a:prstGeom>
          <a:ln>
            <a:noFill/>
          </a:ln>
          <a:effectLst>
            <a:softEdge rad="112500"/>
          </a:effectLst>
        </p:spPr>
      </p:pic>
    </p:spTree>
    <p:extLst>
      <p:ext uri="{BB962C8B-B14F-4D97-AF65-F5344CB8AC3E}">
        <p14:creationId xmlns:p14="http://schemas.microsoft.com/office/powerpoint/2010/main" val="244867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EBD1C91D-80A8-C9B0-6534-FAD4ADE862C5}"/>
              </a:ext>
            </a:extLst>
          </p:cNvPr>
          <p:cNvPicPr>
            <a:picLocks noChangeAspect="1"/>
          </p:cNvPicPr>
          <p:nvPr/>
        </p:nvPicPr>
        <p:blipFill>
          <a:blip r:embed="rId3"/>
          <a:stretch>
            <a:fillRect/>
          </a:stretch>
        </p:blipFill>
        <p:spPr>
          <a:xfrm rot="21600000">
            <a:off x="0" y="4002023"/>
            <a:ext cx="4175759" cy="1141475"/>
          </a:xfrm>
          <a:prstGeom prst="rect">
            <a:avLst/>
          </a:prstGeom>
        </p:spPr>
      </p:pic>
      <p:pic>
        <p:nvPicPr>
          <p:cNvPr id="15" name="picture 10">
            <a:extLst>
              <a:ext uri="{FF2B5EF4-FFF2-40B4-BE49-F238E27FC236}">
                <a16:creationId xmlns:a16="http://schemas.microsoft.com/office/drawing/2014/main" id="{C53171E4-9CCC-6E1D-0B66-9D6973E16797}"/>
              </a:ext>
            </a:extLst>
          </p:cNvPr>
          <p:cNvPicPr>
            <a:picLocks noChangeAspect="1"/>
          </p:cNvPicPr>
          <p:nvPr/>
        </p:nvPicPr>
        <p:blipFill>
          <a:blip r:embed="rId4"/>
          <a:stretch>
            <a:fillRect/>
          </a:stretch>
        </p:blipFill>
        <p:spPr>
          <a:xfrm rot="21600000">
            <a:off x="173736" y="295655"/>
            <a:ext cx="2039111" cy="850392"/>
          </a:xfrm>
          <a:prstGeom prst="rect">
            <a:avLst/>
          </a:prstGeom>
        </p:spPr>
      </p:pic>
      <p:pic>
        <p:nvPicPr>
          <p:cNvPr id="16" name="picture 11">
            <a:extLst>
              <a:ext uri="{FF2B5EF4-FFF2-40B4-BE49-F238E27FC236}">
                <a16:creationId xmlns:a16="http://schemas.microsoft.com/office/drawing/2014/main" id="{C7E65C6F-DEB4-D7F7-F0D3-C0C8611DEDCE}"/>
              </a:ext>
            </a:extLst>
          </p:cNvPr>
          <p:cNvPicPr>
            <a:picLocks noChangeAspect="1"/>
          </p:cNvPicPr>
          <p:nvPr/>
        </p:nvPicPr>
        <p:blipFill>
          <a:blip r:embed="rId5"/>
          <a:stretch>
            <a:fillRect/>
          </a:stretch>
        </p:blipFill>
        <p:spPr>
          <a:xfrm rot="21600000">
            <a:off x="5849111" y="64008"/>
            <a:ext cx="1417320" cy="478535"/>
          </a:xfrm>
          <a:prstGeom prst="rect">
            <a:avLst/>
          </a:prstGeom>
        </p:spPr>
      </p:pic>
      <p:sp>
        <p:nvSpPr>
          <p:cNvPr id="2" name="Rounded Rectangle 1"/>
          <p:cNvSpPr/>
          <p:nvPr/>
        </p:nvSpPr>
        <p:spPr>
          <a:xfrm>
            <a:off x="635964" y="472847"/>
            <a:ext cx="7294202" cy="546652"/>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Có những cách nào bón phân cho cây?</a:t>
            </a:r>
            <a:endParaRPr lang="en-US" sz="2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268216" y="289690"/>
            <a:ext cx="749783" cy="533179"/>
          </a:xfrm>
          <a:prstGeom prst="rect">
            <a:avLst/>
          </a:prstGeom>
        </p:spPr>
      </p:pic>
      <p:pic>
        <p:nvPicPr>
          <p:cNvPr id="4" name="Picture 3"/>
          <p:cNvPicPr>
            <a:picLocks noChangeAspect="1"/>
          </p:cNvPicPr>
          <p:nvPr/>
        </p:nvPicPr>
        <p:blipFill>
          <a:blip r:embed="rId7"/>
          <a:stretch>
            <a:fillRect/>
          </a:stretch>
        </p:blipFill>
        <p:spPr>
          <a:xfrm>
            <a:off x="19319" y="1139777"/>
            <a:ext cx="2817254" cy="2112941"/>
          </a:xfrm>
          <a:prstGeom prst="rect">
            <a:avLst/>
          </a:prstGeom>
        </p:spPr>
      </p:pic>
      <p:pic>
        <p:nvPicPr>
          <p:cNvPr id="5" name="Picture 4"/>
          <p:cNvPicPr>
            <a:picLocks noChangeAspect="1"/>
          </p:cNvPicPr>
          <p:nvPr/>
        </p:nvPicPr>
        <p:blipFill>
          <a:blip r:embed="rId8"/>
          <a:stretch>
            <a:fillRect/>
          </a:stretch>
        </p:blipFill>
        <p:spPr>
          <a:xfrm>
            <a:off x="2930975" y="1139777"/>
            <a:ext cx="3169412" cy="2112941"/>
          </a:xfrm>
          <a:prstGeom prst="rect">
            <a:avLst/>
          </a:prstGeom>
        </p:spPr>
      </p:pic>
      <p:pic>
        <p:nvPicPr>
          <p:cNvPr id="7" name="Picture 6"/>
          <p:cNvPicPr>
            <a:picLocks noChangeAspect="1"/>
          </p:cNvPicPr>
          <p:nvPr/>
        </p:nvPicPr>
        <p:blipFill>
          <a:blip r:embed="rId9"/>
          <a:stretch>
            <a:fillRect/>
          </a:stretch>
        </p:blipFill>
        <p:spPr>
          <a:xfrm>
            <a:off x="6194789" y="1139777"/>
            <a:ext cx="2939744" cy="2112941"/>
          </a:xfrm>
          <a:prstGeom prst="rect">
            <a:avLst/>
          </a:prstGeom>
        </p:spPr>
      </p:pic>
      <p:sp>
        <p:nvSpPr>
          <p:cNvPr id="8" name="TextBox 7"/>
          <p:cNvSpPr txBox="1"/>
          <p:nvPr/>
        </p:nvSpPr>
        <p:spPr>
          <a:xfrm>
            <a:off x="16528" y="2791054"/>
            <a:ext cx="1079142" cy="461665"/>
          </a:xfrm>
          <a:prstGeom prst="rect">
            <a:avLst/>
          </a:prstGeom>
          <a:solidFill>
            <a:schemeClr val="bg1"/>
          </a:solidFill>
          <a:ln>
            <a:noFill/>
          </a:ln>
        </p:spPr>
        <p:txBody>
          <a:bodyPr wrap="none" rtlCol="0">
            <a:spAutoFit/>
          </a:bodyPr>
          <a:lstStyle/>
          <a:p>
            <a:pPr algn="ctr"/>
            <a:r>
              <a:rPr lang="vi-VN" sz="2400" dirty="0">
                <a:latin typeface="Calibri" panose="020F0502020204030204" pitchFamily="34" charset="0"/>
                <a:ea typeface="黑体" panose="02010609060101010101" pitchFamily="49" charset="-122"/>
                <a:cs typeface="Calibri" panose="020F0502020204030204" pitchFamily="34" charset="0"/>
                <a:sym typeface="+mn-ea"/>
              </a:rPr>
              <a:t>Bón lót</a:t>
            </a:r>
            <a:endParaRPr lang="en-US" sz="2400" dirty="0">
              <a:latin typeface="Calibri" panose="020F0502020204030204" pitchFamily="34" charset="0"/>
              <a:ea typeface="黑体" panose="02010609060101010101" pitchFamily="49" charset="-122"/>
              <a:cs typeface="Calibri" panose="020F0502020204030204" pitchFamily="34" charset="0"/>
              <a:sym typeface="+mn-ea"/>
            </a:endParaRPr>
          </a:p>
        </p:txBody>
      </p:sp>
      <p:sp>
        <p:nvSpPr>
          <p:cNvPr id="9" name="TextBox 8"/>
          <p:cNvSpPr txBox="1"/>
          <p:nvPr/>
        </p:nvSpPr>
        <p:spPr>
          <a:xfrm>
            <a:off x="2930975" y="2794281"/>
            <a:ext cx="1300356" cy="461665"/>
          </a:xfrm>
          <a:prstGeom prst="rect">
            <a:avLst/>
          </a:prstGeom>
          <a:solidFill>
            <a:schemeClr val="bg1"/>
          </a:solidFill>
          <a:ln>
            <a:noFill/>
          </a:ln>
        </p:spPr>
        <p:txBody>
          <a:bodyPr wrap="none" rtlCol="0">
            <a:spAutoFit/>
          </a:bodyPr>
          <a:lstStyle>
            <a:defPPr>
              <a:defRPr lang="zh-CN"/>
            </a:defPPr>
            <a:lvl1pPr algn="ctr">
              <a:defRPr sz="2800">
                <a:latin typeface="Times New Roman" panose="02020603050405020304" pitchFamily="18" charset="0"/>
                <a:ea typeface="黑体" panose="02010609060101010101" pitchFamily="49" charset="-122"/>
                <a:cs typeface="Times New Roman" panose="02020603050405020304" pitchFamily="18" charset="0"/>
              </a:defRPr>
            </a:lvl1pPr>
          </a:lstStyle>
          <a:p>
            <a:r>
              <a:rPr lang="vi-VN" sz="2400" dirty="0">
                <a:latin typeface="Calibri" panose="020F0502020204030204" pitchFamily="34" charset="0"/>
                <a:cs typeface="Calibri" panose="020F0502020204030204" pitchFamily="34" charset="0"/>
                <a:sym typeface="+mn-ea"/>
              </a:rPr>
              <a:t>Bón thúc</a:t>
            </a:r>
            <a:endParaRPr lang="en-US" sz="2400" dirty="0">
              <a:latin typeface="Calibri" panose="020F0502020204030204" pitchFamily="34" charset="0"/>
              <a:cs typeface="Calibri" panose="020F0502020204030204" pitchFamily="34" charset="0"/>
              <a:sym typeface="+mn-ea"/>
            </a:endParaRPr>
          </a:p>
        </p:txBody>
      </p:sp>
      <p:sp>
        <p:nvSpPr>
          <p:cNvPr id="10" name="TextBox 9"/>
          <p:cNvSpPr txBox="1"/>
          <p:nvPr/>
        </p:nvSpPr>
        <p:spPr>
          <a:xfrm>
            <a:off x="6179723" y="1129249"/>
            <a:ext cx="2137124" cy="461665"/>
          </a:xfrm>
          <a:prstGeom prst="rect">
            <a:avLst/>
          </a:prstGeom>
          <a:solidFill>
            <a:schemeClr val="bg1"/>
          </a:solidFill>
          <a:ln>
            <a:noFill/>
          </a:ln>
        </p:spPr>
        <p:txBody>
          <a:bodyPr wrap="none" rtlCol="0">
            <a:spAutoFit/>
          </a:bodyPr>
          <a:lstStyle>
            <a:defPPr>
              <a:defRPr lang="zh-CN"/>
            </a:defPPr>
            <a:lvl1pPr algn="ctr">
              <a:defRPr sz="2800">
                <a:latin typeface="Times New Roman" panose="02020603050405020304" pitchFamily="18" charset="0"/>
                <a:ea typeface="黑体" panose="02010609060101010101" pitchFamily="49" charset="-122"/>
                <a:cs typeface="Times New Roman" panose="02020603050405020304" pitchFamily="18" charset="0"/>
              </a:defRPr>
            </a:lvl1pPr>
          </a:lstStyle>
          <a:p>
            <a:r>
              <a:rPr lang="vi-VN" sz="2400" dirty="0">
                <a:latin typeface="Calibri" panose="020F0502020204030204" pitchFamily="34" charset="0"/>
                <a:cs typeface="Calibri" panose="020F0502020204030204" pitchFamily="34" charset="0"/>
                <a:sym typeface="+mn-ea"/>
              </a:rPr>
              <a:t>Bón lên thân, lá</a:t>
            </a:r>
            <a:endParaRPr lang="en-US" sz="2400" dirty="0">
              <a:latin typeface="Calibri" panose="020F0502020204030204" pitchFamily="34" charset="0"/>
              <a:cs typeface="Calibri" panose="020F0502020204030204" pitchFamily="34" charset="0"/>
              <a:sym typeface="+mn-ea"/>
            </a:endParaRPr>
          </a:p>
        </p:txBody>
      </p:sp>
      <p:sp>
        <p:nvSpPr>
          <p:cNvPr id="11" name="TextBox 10"/>
          <p:cNvSpPr txBox="1"/>
          <p:nvPr/>
        </p:nvSpPr>
        <p:spPr>
          <a:xfrm>
            <a:off x="86932" y="3265827"/>
            <a:ext cx="2749641" cy="1938992"/>
          </a:xfrm>
          <a:prstGeom prst="rect">
            <a:avLst/>
          </a:prstGeom>
          <a:solidFill>
            <a:schemeClr val="bg1"/>
          </a:solidFill>
          <a:ln>
            <a:noFill/>
          </a:ln>
        </p:spPr>
        <p:txBody>
          <a:bodyPr wrap="square" rtlCol="0">
            <a:spAutoFit/>
          </a:bodyPr>
          <a:lstStyle>
            <a:defPPr>
              <a:defRPr lang="zh-CN"/>
            </a:defPPr>
            <a:lvl1pPr algn="ctr">
              <a:defRPr sz="2800">
                <a:latin typeface="Times New Roman" panose="02020603050405020304" pitchFamily="18" charset="0"/>
                <a:ea typeface="黑体" panose="02010609060101010101" pitchFamily="49" charset="-122"/>
                <a:cs typeface="Times New Roman" panose="02020603050405020304" pitchFamily="18" charset="0"/>
              </a:defRPr>
            </a:lvl1pPr>
          </a:lstStyle>
          <a:p>
            <a:r>
              <a:rPr lang="vi-VN" sz="2000" b="1" dirty="0">
                <a:latin typeface="Calibri" panose="020F0502020204030204" pitchFamily="34" charset="0"/>
                <a:cs typeface="Calibri" panose="020F0502020204030204" pitchFamily="34" charset="0"/>
                <a:sym typeface="+mn-ea"/>
              </a:rPr>
              <a:t>Bón lót </a:t>
            </a:r>
            <a:r>
              <a:rPr lang="vi-VN" sz="2000" dirty="0">
                <a:latin typeface="Calibri" panose="020F0502020204030204" pitchFamily="34" charset="0"/>
                <a:cs typeface="Calibri" panose="020F0502020204030204" pitchFamily="34" charset="0"/>
                <a:sym typeface="+mn-ea"/>
              </a:rPr>
              <a:t>là </a:t>
            </a:r>
            <a:r>
              <a:rPr lang="vi-VN" sz="2000" dirty="0">
                <a:solidFill>
                  <a:srgbClr val="FF0000"/>
                </a:solidFill>
                <a:latin typeface="Calibri" panose="020F0502020204030204" pitchFamily="34" charset="0"/>
                <a:cs typeface="Calibri" panose="020F0502020204030204" pitchFamily="34" charset="0"/>
                <a:sym typeface="+mn-ea"/>
              </a:rPr>
              <a:t>bón phân</a:t>
            </a:r>
            <a:r>
              <a:rPr lang="vi-VN" sz="2000" dirty="0">
                <a:latin typeface="Calibri" panose="020F0502020204030204" pitchFamily="34" charset="0"/>
                <a:cs typeface="Calibri" panose="020F0502020204030204" pitchFamily="34" charset="0"/>
                <a:sym typeface="+mn-ea"/>
              </a:rPr>
              <a:t> vào đất </a:t>
            </a:r>
            <a:r>
              <a:rPr lang="vi-VN" sz="2000" dirty="0">
                <a:solidFill>
                  <a:srgbClr val="FF0000"/>
                </a:solidFill>
                <a:latin typeface="Calibri" panose="020F0502020204030204" pitchFamily="34" charset="0"/>
                <a:cs typeface="Calibri" panose="020F0502020204030204" pitchFamily="34" charset="0"/>
                <a:sym typeface="+mn-ea"/>
              </a:rPr>
              <a:t>trước khi gieo trồng </a:t>
            </a:r>
            <a:r>
              <a:rPr lang="vi-VN" sz="2000" dirty="0">
                <a:latin typeface="Calibri" panose="020F0502020204030204" pitchFamily="34" charset="0"/>
                <a:cs typeface="Calibri" panose="020F0502020204030204" pitchFamily="34" charset="0"/>
                <a:sym typeface="+mn-ea"/>
              </a:rPr>
              <a:t>nhằm cung cấp chất dinh dưỡng cho sự sinh trưởng của cây, ngay khi mới bén rễ.</a:t>
            </a:r>
            <a:endParaRPr lang="en-US" sz="2000" dirty="0">
              <a:latin typeface="Calibri" panose="020F0502020204030204" pitchFamily="34" charset="0"/>
              <a:cs typeface="Calibri" panose="020F0502020204030204" pitchFamily="34" charset="0"/>
              <a:sym typeface="+mn-ea"/>
            </a:endParaRPr>
          </a:p>
        </p:txBody>
      </p:sp>
      <p:sp>
        <p:nvSpPr>
          <p:cNvPr id="12" name="TextBox 11"/>
          <p:cNvSpPr txBox="1"/>
          <p:nvPr/>
        </p:nvSpPr>
        <p:spPr>
          <a:xfrm>
            <a:off x="2964278" y="3309639"/>
            <a:ext cx="3169412" cy="1631216"/>
          </a:xfrm>
          <a:prstGeom prst="rect">
            <a:avLst/>
          </a:prstGeom>
          <a:solidFill>
            <a:schemeClr val="bg1"/>
          </a:solidFill>
          <a:ln>
            <a:noFill/>
          </a:ln>
        </p:spPr>
        <p:txBody>
          <a:bodyPr wrap="square" rtlCol="0">
            <a:spAutoFit/>
          </a:bodyPr>
          <a:lstStyle>
            <a:defPPr>
              <a:defRPr lang="zh-CN"/>
            </a:defPPr>
            <a:lvl1pPr algn="ctr">
              <a:defRPr sz="2800">
                <a:latin typeface="Times New Roman" panose="02020603050405020304" pitchFamily="18" charset="0"/>
                <a:ea typeface="黑体" panose="02010609060101010101" pitchFamily="49" charset="-122"/>
                <a:cs typeface="Times New Roman" panose="02020603050405020304" pitchFamily="18" charset="0"/>
              </a:defRPr>
            </a:lvl1pPr>
          </a:lstStyle>
          <a:p>
            <a:r>
              <a:rPr lang="vi-VN" sz="2000" b="1" dirty="0">
                <a:latin typeface="Calibri" panose="020F0502020204030204" pitchFamily="34" charset="0"/>
                <a:cs typeface="Calibri" panose="020F0502020204030204" pitchFamily="34" charset="0"/>
                <a:sym typeface="+mn-ea"/>
              </a:rPr>
              <a:t>Bón thúc </a:t>
            </a:r>
            <a:r>
              <a:rPr lang="vi-VN" sz="2000" dirty="0">
                <a:latin typeface="Calibri" panose="020F0502020204030204" pitchFamily="34" charset="0"/>
                <a:cs typeface="Calibri" panose="020F0502020204030204" pitchFamily="34" charset="0"/>
                <a:sym typeface="+mn-ea"/>
              </a:rPr>
              <a:t>là </a:t>
            </a:r>
            <a:r>
              <a:rPr lang="vi-VN" sz="2000" dirty="0">
                <a:solidFill>
                  <a:srgbClr val="FF0000"/>
                </a:solidFill>
                <a:latin typeface="Calibri" panose="020F0502020204030204" pitchFamily="34" charset="0"/>
                <a:cs typeface="Calibri" panose="020F0502020204030204" pitchFamily="34" charset="0"/>
                <a:sym typeface="+mn-ea"/>
              </a:rPr>
              <a:t>bón nhiều lần </a:t>
            </a:r>
            <a:r>
              <a:rPr lang="vi-VN" sz="2000" dirty="0">
                <a:latin typeface="Calibri" panose="020F0502020204030204" pitchFamily="34" charset="0"/>
                <a:cs typeface="Calibri" panose="020F0502020204030204" pitchFamily="34" charset="0"/>
                <a:sym typeface="+mn-ea"/>
              </a:rPr>
              <a:t>vừa thỏa mẫn nhu cầu của cây </a:t>
            </a:r>
            <a:r>
              <a:rPr lang="vi-VN" sz="2000" dirty="0">
                <a:solidFill>
                  <a:srgbClr val="FF0000"/>
                </a:solidFill>
                <a:latin typeface="Calibri" panose="020F0502020204030204" pitchFamily="34" charset="0"/>
                <a:cs typeface="Calibri" panose="020F0502020204030204" pitchFamily="34" charset="0"/>
                <a:sym typeface="+mn-ea"/>
              </a:rPr>
              <a:t>trong từng thời kì sinh trưởng</a:t>
            </a:r>
            <a:r>
              <a:rPr lang="vi-VN" sz="2000" dirty="0">
                <a:latin typeface="Calibri" panose="020F0502020204030204" pitchFamily="34" charset="0"/>
                <a:cs typeface="Calibri" panose="020F0502020204030204" pitchFamily="34" charset="0"/>
                <a:sym typeface="+mn-ea"/>
              </a:rPr>
              <a:t>, vừa tránh lãng phí do bị rửa trôi trong đất.</a:t>
            </a:r>
            <a:endParaRPr lang="en-US" sz="2000" dirty="0">
              <a:latin typeface="Calibri" panose="020F0502020204030204" pitchFamily="34" charset="0"/>
              <a:cs typeface="Calibri" panose="020F0502020204030204" pitchFamily="34" charset="0"/>
              <a:sym typeface="+mn-ea"/>
            </a:endParaRPr>
          </a:p>
        </p:txBody>
      </p:sp>
      <p:sp>
        <p:nvSpPr>
          <p:cNvPr id="13" name="TextBox 12"/>
          <p:cNvSpPr txBox="1"/>
          <p:nvPr/>
        </p:nvSpPr>
        <p:spPr>
          <a:xfrm>
            <a:off x="6188633" y="3309639"/>
            <a:ext cx="2851587" cy="1631216"/>
          </a:xfrm>
          <a:prstGeom prst="rect">
            <a:avLst/>
          </a:prstGeom>
          <a:solidFill>
            <a:schemeClr val="bg1"/>
          </a:solidFill>
          <a:ln>
            <a:noFill/>
          </a:ln>
        </p:spPr>
        <p:txBody>
          <a:bodyPr wrap="square" rtlCol="0">
            <a:spAutoFit/>
          </a:bodyPr>
          <a:lstStyle>
            <a:defPPr>
              <a:defRPr lang="zh-CN"/>
            </a:defPPr>
            <a:lvl1pPr algn="ctr">
              <a:defRPr sz="2800">
                <a:latin typeface="Times New Roman" panose="02020603050405020304" pitchFamily="18" charset="0"/>
                <a:ea typeface="黑体" panose="02010609060101010101" pitchFamily="49" charset="-122"/>
                <a:cs typeface="Times New Roman" panose="02020603050405020304" pitchFamily="18" charset="0"/>
              </a:defRPr>
            </a:lvl1pPr>
          </a:lstStyle>
          <a:p>
            <a:r>
              <a:rPr lang="vi-VN" sz="2000" b="1" dirty="0">
                <a:latin typeface="Calibri" panose="020F0502020204030204" pitchFamily="34" charset="0"/>
                <a:cs typeface="Calibri" panose="020F0502020204030204" pitchFamily="34" charset="0"/>
                <a:sym typeface="+mn-ea"/>
              </a:rPr>
              <a:t>Bón lên thân, lá </a:t>
            </a:r>
            <a:r>
              <a:rPr lang="vi-VN" sz="2000" dirty="0">
                <a:latin typeface="Calibri" panose="020F0502020204030204" pitchFamily="34" charset="0"/>
                <a:cs typeface="Calibri" panose="020F0502020204030204" pitchFamily="34" charset="0"/>
                <a:sym typeface="+mn-ea"/>
              </a:rPr>
              <a:t>là </a:t>
            </a:r>
            <a:r>
              <a:rPr lang="vi-VN" sz="2000" dirty="0">
                <a:solidFill>
                  <a:srgbClr val="FF0000"/>
                </a:solidFill>
                <a:latin typeface="Calibri" panose="020F0502020204030204" pitchFamily="34" charset="0"/>
                <a:cs typeface="Calibri" panose="020F0502020204030204" pitchFamily="34" charset="0"/>
                <a:sym typeface="+mn-ea"/>
              </a:rPr>
              <a:t>phân bón </a:t>
            </a:r>
            <a:r>
              <a:rPr lang="vi-VN" sz="2000" dirty="0">
                <a:latin typeface="Calibri" panose="020F0502020204030204" pitchFamily="34" charset="0"/>
                <a:cs typeface="Calibri" panose="020F0502020204030204" pitchFamily="34" charset="0"/>
                <a:sym typeface="+mn-ea"/>
              </a:rPr>
              <a:t>được pha thành dung dịch với nồng độ thích hợp và </a:t>
            </a:r>
            <a:r>
              <a:rPr lang="vi-VN" sz="2000" dirty="0">
                <a:solidFill>
                  <a:srgbClr val="FF0000"/>
                </a:solidFill>
                <a:latin typeface="Calibri" panose="020F0502020204030204" pitchFamily="34" charset="0"/>
                <a:cs typeface="Calibri" panose="020F0502020204030204" pitchFamily="34" charset="0"/>
                <a:sym typeface="+mn-ea"/>
              </a:rPr>
              <a:t>phun trực tiếp lên thân, lá</a:t>
            </a:r>
            <a:r>
              <a:rPr lang="vi-VN" sz="2000" dirty="0">
                <a:latin typeface="Calibri" panose="020F0502020204030204" pitchFamily="34" charset="0"/>
                <a:cs typeface="Calibri" panose="020F0502020204030204" pitchFamily="34" charset="0"/>
                <a:sym typeface="+mn-ea"/>
              </a:rPr>
              <a:t>.</a:t>
            </a:r>
            <a:endParaRPr lang="en-US" sz="2000" dirty="0">
              <a:latin typeface="Calibri" panose="020F0502020204030204" pitchFamily="34" charset="0"/>
              <a:cs typeface="Calibri" panose="020F0502020204030204" pitchFamily="34" charset="0"/>
              <a:sym typeface="+mn-ea"/>
            </a:endParaRPr>
          </a:p>
        </p:txBody>
      </p:sp>
      <p:sp>
        <p:nvSpPr>
          <p:cNvPr id="14" name="Rectangle 13"/>
          <p:cNvSpPr/>
          <p:nvPr/>
        </p:nvSpPr>
        <p:spPr>
          <a:xfrm>
            <a:off x="268217" y="1853347"/>
            <a:ext cx="8603279" cy="811157"/>
          </a:xfrm>
          <a:prstGeom prst="rect">
            <a:avLst/>
          </a:prstGeom>
          <a:solidFill>
            <a:srgbClr val="CCFF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vi-VN" sz="2800" dirty="0">
                <a:solidFill>
                  <a:schemeClr val="tx1"/>
                </a:solidFill>
                <a:latin typeface="Calibri" panose="020F0502020204030204" pitchFamily="34" charset="0"/>
                <a:cs typeface="Calibri" panose="020F0502020204030204" pitchFamily="34" charset="0"/>
              </a:rPr>
              <a:t>Để tăng năng suất cây trồng cần có biện pháp bón phân phù hợp như bón lót, bón thúc, bón qua lá.</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0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3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fltVal val="0"/>
                                          </p:val>
                                        </p:tav>
                                        <p:tav tm="100000">
                                          <p:val>
                                            <p:strVal val="#ppt_w"/>
                                          </p:val>
                                        </p:tav>
                                      </p:tavLst>
                                    </p:anim>
                                    <p:anim calcmode="lin" valueType="num">
                                      <p:cBhvr>
                                        <p:cTn id="48" dur="1000" fill="hold"/>
                                        <p:tgtEl>
                                          <p:spTgt spid="7"/>
                                        </p:tgtEl>
                                        <p:attrNameLst>
                                          <p:attrName>ppt_h</p:attrName>
                                        </p:attrNameLst>
                                      </p:cBhvr>
                                      <p:tavLst>
                                        <p:tav tm="0">
                                          <p:val>
                                            <p:fltVal val="0"/>
                                          </p:val>
                                        </p:tav>
                                        <p:tav tm="100000">
                                          <p:val>
                                            <p:strVal val="#ppt_h"/>
                                          </p:val>
                                        </p:tav>
                                      </p:tavLst>
                                    </p:anim>
                                    <p:anim calcmode="lin" valueType="num">
                                      <p:cBhvr>
                                        <p:cTn id="49" dur="1000" fill="hold"/>
                                        <p:tgtEl>
                                          <p:spTgt spid="7"/>
                                        </p:tgtEl>
                                        <p:attrNameLst>
                                          <p:attrName>style.rotation</p:attrName>
                                        </p:attrNameLst>
                                      </p:cBhvr>
                                      <p:tavLst>
                                        <p:tav tm="0">
                                          <p:val>
                                            <p:fltVal val="90"/>
                                          </p:val>
                                        </p:tav>
                                        <p:tav tm="100000">
                                          <p:val>
                                            <p:fltVal val="0"/>
                                          </p:val>
                                        </p:tav>
                                      </p:tavLst>
                                    </p:anim>
                                    <p:animEffect transition="in" filter="fade">
                                      <p:cBhvr>
                                        <p:cTn id="50" dur="1000"/>
                                        <p:tgtEl>
                                          <p:spTgt spid="7"/>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style.rotation</p:attrName>
                                        </p:attrNameLst>
                                      </p:cBhvr>
                                      <p:tavLst>
                                        <p:tav tm="0">
                                          <p:val>
                                            <p:fltVal val="90"/>
                                          </p:val>
                                        </p:tav>
                                        <p:tav tm="100000">
                                          <p:val>
                                            <p:fltVal val="0"/>
                                          </p:val>
                                        </p:tav>
                                      </p:tavLst>
                                    </p:anim>
                                    <p:animEffect transition="in" filter="fade">
                                      <p:cBhvr>
                                        <p:cTn id="56" dur="1000"/>
                                        <p:tgtEl>
                                          <p:spTgt spid="10"/>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anim calcmode="lin" valueType="num">
                                      <p:cBhvr>
                                        <p:cTn id="61" dur="1000" fill="hold"/>
                                        <p:tgtEl>
                                          <p:spTgt spid="13"/>
                                        </p:tgtEl>
                                        <p:attrNameLst>
                                          <p:attrName>style.rotation</p:attrName>
                                        </p:attrNameLst>
                                      </p:cBhvr>
                                      <p:tavLst>
                                        <p:tav tm="0">
                                          <p:val>
                                            <p:fltVal val="90"/>
                                          </p:val>
                                        </p:tav>
                                        <p:tav tm="100000">
                                          <p:val>
                                            <p:fltVal val="0"/>
                                          </p:val>
                                        </p:tav>
                                      </p:tavLst>
                                    </p:anim>
                                    <p:animEffect transition="in" filter="fade">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
          <p:cNvSpPr/>
          <p:nvPr/>
        </p:nvSpPr>
        <p:spPr>
          <a:xfrm>
            <a:off x="0" y="0"/>
            <a:ext cx="9144000" cy="5143500"/>
          </a:xfrm>
          <a:prstGeom prst="rect">
            <a:avLst/>
          </a:prstGeom>
          <a:solidFill>
            <a:srgbClr val="DFF9D5">
              <a:alpha val="100000"/>
            </a:srgbClr>
          </a:solidFill>
          <a:ln cap="flat">
            <a:noFill/>
            <a:prstDash val="solid"/>
            <a:miter lim="0"/>
          </a:ln>
        </p:spPr>
        <p:txBody>
          <a:bodyPr rtlCol="0"/>
          <a:lstStyle/>
          <a:p>
            <a:pPr algn="ctr"/>
            <a:endParaRPr lang="zh-CN" altLang="en-US"/>
          </a:p>
        </p:txBody>
      </p:sp>
      <p:pic>
        <p:nvPicPr>
          <p:cNvPr id="34" name="picture 34"/>
          <p:cNvPicPr>
            <a:picLocks noChangeAspect="1"/>
          </p:cNvPicPr>
          <p:nvPr/>
        </p:nvPicPr>
        <p:blipFill>
          <a:blip r:embed="rId2"/>
          <a:stretch>
            <a:fillRect/>
          </a:stretch>
        </p:blipFill>
        <p:spPr>
          <a:xfrm rot="21600000">
            <a:off x="6297167" y="268223"/>
            <a:ext cx="2587752" cy="1078992"/>
          </a:xfrm>
          <a:prstGeom prst="rect">
            <a:avLst/>
          </a:prstGeom>
        </p:spPr>
      </p:pic>
      <p:pic>
        <p:nvPicPr>
          <p:cNvPr id="37" name="picture 37"/>
          <p:cNvPicPr>
            <a:picLocks noChangeAspect="1"/>
          </p:cNvPicPr>
          <p:nvPr/>
        </p:nvPicPr>
        <p:blipFill>
          <a:blip r:embed="rId3"/>
          <a:stretch>
            <a:fillRect/>
          </a:stretch>
        </p:blipFill>
        <p:spPr>
          <a:xfrm rot="21600000">
            <a:off x="2237232" y="2630423"/>
            <a:ext cx="1840991" cy="722376"/>
          </a:xfrm>
          <a:prstGeom prst="rect">
            <a:avLst/>
          </a:prstGeom>
        </p:spPr>
      </p:pic>
      <p:pic>
        <p:nvPicPr>
          <p:cNvPr id="40" name="picture 40"/>
          <p:cNvPicPr>
            <a:picLocks noChangeAspect="1"/>
          </p:cNvPicPr>
          <p:nvPr/>
        </p:nvPicPr>
        <p:blipFill>
          <a:blip r:embed="rId4"/>
          <a:stretch>
            <a:fillRect/>
          </a:stretch>
        </p:blipFill>
        <p:spPr>
          <a:xfrm rot="21600000">
            <a:off x="1591055" y="4576748"/>
            <a:ext cx="798575" cy="515112"/>
          </a:xfrm>
          <a:prstGeom prst="rect">
            <a:avLst/>
          </a:prstGeom>
        </p:spPr>
      </p:pic>
      <p:pic>
        <p:nvPicPr>
          <p:cNvPr id="41" name="picture 41"/>
          <p:cNvPicPr>
            <a:picLocks noChangeAspect="1"/>
          </p:cNvPicPr>
          <p:nvPr/>
        </p:nvPicPr>
        <p:blipFill>
          <a:blip r:embed="rId5"/>
          <a:stretch>
            <a:fillRect/>
          </a:stretch>
        </p:blipFill>
        <p:spPr>
          <a:xfrm rot="21600000">
            <a:off x="-15240" y="4747260"/>
            <a:ext cx="609600" cy="396240"/>
          </a:xfrm>
          <a:prstGeom prst="rect">
            <a:avLst/>
          </a:prstGeom>
        </p:spPr>
      </p:pic>
      <p:pic>
        <p:nvPicPr>
          <p:cNvPr id="43" name="picture 43"/>
          <p:cNvPicPr>
            <a:picLocks noChangeAspect="1"/>
          </p:cNvPicPr>
          <p:nvPr/>
        </p:nvPicPr>
        <p:blipFill>
          <a:blip r:embed="rId6"/>
          <a:stretch>
            <a:fillRect/>
          </a:stretch>
        </p:blipFill>
        <p:spPr>
          <a:xfrm rot="21600000">
            <a:off x="829056" y="4775809"/>
            <a:ext cx="527303" cy="344424"/>
          </a:xfrm>
          <a:prstGeom prst="rect">
            <a:avLst/>
          </a:prstGeom>
        </p:spPr>
      </p:pic>
      <p:pic>
        <p:nvPicPr>
          <p:cNvPr id="44" name="picture 44"/>
          <p:cNvPicPr>
            <a:picLocks noChangeAspect="1"/>
          </p:cNvPicPr>
          <p:nvPr/>
        </p:nvPicPr>
        <p:blipFill>
          <a:blip r:embed="rId7"/>
          <a:stretch>
            <a:fillRect/>
          </a:stretch>
        </p:blipFill>
        <p:spPr>
          <a:xfrm rot="21600000">
            <a:off x="2617911" y="4818481"/>
            <a:ext cx="466344" cy="301752"/>
          </a:xfrm>
          <a:prstGeom prst="rect">
            <a:avLst/>
          </a:prstGeom>
        </p:spPr>
      </p:pic>
      <p:sp>
        <p:nvSpPr>
          <p:cNvPr id="2" name="Rounded Rectangle 1">
            <a:extLst>
              <a:ext uri="{FF2B5EF4-FFF2-40B4-BE49-F238E27FC236}">
                <a16:creationId xmlns:a16="http://schemas.microsoft.com/office/drawing/2014/main" id="{64C41580-F803-A6F2-6586-15238B0C4E86}"/>
              </a:ext>
            </a:extLst>
          </p:cNvPr>
          <p:cNvSpPr/>
          <p:nvPr/>
        </p:nvSpPr>
        <p:spPr>
          <a:xfrm>
            <a:off x="1164290" y="347440"/>
            <a:ext cx="6208185" cy="728869"/>
          </a:xfrm>
          <a:prstGeom prst="roundRect">
            <a:avLst/>
          </a:prstGeom>
          <a:solidFill>
            <a:srgbClr val="FFCCCC"/>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dirty="0">
                <a:latin typeface="Calibri" panose="020F0502020204030204" pitchFamily="34" charset="0"/>
                <a:cs typeface="Calibri" panose="020F0502020204030204" pitchFamily="34" charset="0"/>
              </a:rPr>
              <a:t>Thảo luận nhóm các câu hỏi sau:</a:t>
            </a:r>
            <a:endParaRPr lang="en-US" sz="32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0D470D2-893A-75EB-9A6C-3106072158EE}"/>
              </a:ext>
            </a:extLst>
          </p:cNvPr>
          <p:cNvSpPr/>
          <p:nvPr/>
        </p:nvSpPr>
        <p:spPr>
          <a:xfrm>
            <a:off x="499853" y="1112093"/>
            <a:ext cx="8165682" cy="337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cs typeface="Calibri" panose="020F0502020204030204" pitchFamily="34" charset="0"/>
              </a:rPr>
              <a:t>1. Khi bón lót cần thực hiện như thế nào để đạt hiệu quả cao?</a:t>
            </a:r>
          </a:p>
          <a:p>
            <a:pPr algn="just"/>
            <a:r>
              <a:rPr lang="vi-VN" sz="3200" dirty="0">
                <a:solidFill>
                  <a:srgbClr val="7030A0"/>
                </a:solidFill>
                <a:latin typeface="Calibri" panose="020F0502020204030204" pitchFamily="34" charset="0"/>
                <a:cs typeface="Calibri" panose="020F0502020204030204" pitchFamily="34" charset="0"/>
              </a:rPr>
              <a:t>2. Khi bón thúc cần thực hiện như thế nào để đạt hiệu quả cao?</a:t>
            </a:r>
          </a:p>
          <a:p>
            <a:pPr algn="just"/>
            <a:r>
              <a:rPr lang="vi-VN" sz="3200" dirty="0">
                <a:solidFill>
                  <a:srgbClr val="002060"/>
                </a:solidFill>
                <a:latin typeface="Calibri" panose="020F0502020204030204" pitchFamily="34" charset="0"/>
                <a:cs typeface="Calibri" panose="020F0502020204030204" pitchFamily="34" charset="0"/>
              </a:rPr>
              <a:t>3. Trong trường hợp nào thì người ta nên sử dụng biện pháp bón phân lên thân, lá và cần thực hiện như thế nào để đạt hiệu quả cao?</a:t>
            </a:r>
          </a:p>
        </p:txBody>
      </p:sp>
      <p:pic>
        <p:nvPicPr>
          <p:cNvPr id="5" name="Picture 2" descr="Tinh thần Teamwork - Nhân tố quyết định thành công của bạn">
            <a:extLst>
              <a:ext uri="{FF2B5EF4-FFF2-40B4-BE49-F238E27FC236}">
                <a16:creationId xmlns:a16="http://schemas.microsoft.com/office/drawing/2014/main" id="{74CF4447-C206-9FBE-E41A-95769F27A76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54" b="95740" l="5431" r="97125">
                        <a14:foregroundMark x1="45527" y1="6278" x2="45527" y2="6278"/>
                        <a14:foregroundMark x1="16933" y1="32063" x2="19329" y2="47758"/>
                        <a14:foregroundMark x1="32268" y1="58744" x2="67572" y2="52691"/>
                        <a14:foregroundMark x1="67572" y1="52691" x2="68850" y2="52691"/>
                        <a14:foregroundMark x1="33387" y1="34081" x2="37540" y2="41480"/>
                        <a14:foregroundMark x1="38179" y1="89910" x2="38179" y2="89910"/>
                        <a14:foregroundMark x1="41693" y1="91031" x2="41693" y2="91031"/>
                        <a14:foregroundMark x1="52716" y1="91031" x2="52716" y2="91031"/>
                        <a14:foregroundMark x1="62939" y1="90359" x2="62939" y2="90359"/>
                        <a14:foregroundMark x1="19169" y1="92601" x2="19169" y2="92601"/>
                        <a14:foregroundMark x1="78594" y1="92825" x2="78594" y2="92825"/>
                        <a14:foregroundMark x1="78754" y1="87892" x2="78754" y2="87892"/>
                        <a14:foregroundMark x1="79233" y1="91031" x2="79233" y2="91031"/>
                        <a14:foregroundMark x1="78914" y1="89910" x2="78914" y2="89910"/>
                        <a14:foregroundMark x1="78594" y1="92601" x2="78594" y2="92601"/>
                        <a14:foregroundMark x1="83387" y1="89910" x2="82428" y2="84305"/>
                        <a14:foregroundMark x1="83546" y1="90135" x2="83546" y2="90135"/>
                        <a14:foregroundMark x1="21725" y1="89013" x2="91374" y2="84529"/>
                        <a14:foregroundMark x1="22364" y1="89910" x2="90895" y2="94619"/>
                        <a14:foregroundMark x1="11661" y1="89910" x2="20767" y2="87892"/>
                        <a14:foregroundMark x1="15016" y1="95291" x2="56390" y2="94395"/>
                        <a14:foregroundMark x1="56390" y1="94395" x2="56390" y2="94395"/>
                        <a14:foregroundMark x1="94409" y1="85874" x2="94409" y2="85874"/>
                        <a14:foregroundMark x1="97284" y1="85650" x2="88179" y2="85650"/>
                        <a14:foregroundMark x1="88179" y1="85650" x2="88179" y2="85650"/>
                        <a14:foregroundMark x1="92332" y1="94395" x2="92332" y2="94395"/>
                        <a14:foregroundMark x1="94249" y1="95067" x2="94249" y2="95067"/>
                        <a14:foregroundMark x1="94249" y1="95067" x2="94249" y2="95067"/>
                        <a14:foregroundMark x1="83546" y1="38789" x2="83546" y2="38789"/>
                        <a14:foregroundMark x1="31310" y1="36547" x2="35144" y2="32735"/>
                        <a14:foregroundMark x1="7508" y1="90359" x2="12939" y2="90135"/>
                        <a14:foregroundMark x1="11502" y1="95740" x2="11502" y2="95740"/>
                        <a14:foregroundMark x1="6709" y1="90583" x2="6709" y2="90583"/>
                        <a14:foregroundMark x1="5911" y1="89013" x2="5911" y2="89013"/>
                        <a14:foregroundMark x1="5911" y1="90135" x2="5911" y2="90135"/>
                        <a14:foregroundMark x1="7668" y1="89238" x2="7668" y2="89238"/>
                        <a14:foregroundMark x1="23642" y1="86547" x2="56869" y2="84305"/>
                        <a14:foregroundMark x1="56869" y1="84305" x2="75559" y2="85426"/>
                        <a14:foregroundMark x1="95367" y1="85426" x2="95367" y2="85426"/>
                        <a14:foregroundMark x1="94888" y1="84753" x2="94888" y2="84753"/>
                        <a14:foregroundMark x1="96166" y1="84529" x2="96166" y2="84529"/>
                        <a14:foregroundMark x1="91534" y1="83857" x2="91534" y2="83857"/>
                        <a14:foregroundMark x1="20288" y1="84529" x2="28275" y2="83408"/>
                        <a14:foregroundMark x1="28275" y1="83408" x2="77955" y2="84305"/>
                        <a14:foregroundMark x1="5431" y1="89910" x2="5911" y2="89910"/>
                        <a14:foregroundMark x1="17572" y1="61435" x2="28594" y2="66143"/>
                        <a14:foregroundMark x1="28594" y1="66143" x2="28594" y2="65695"/>
                        <a14:foregroundMark x1="45527" y1="35426" x2="45527" y2="35426"/>
                        <a14:foregroundMark x1="46805" y1="33408" x2="46805" y2="33408"/>
                        <a14:foregroundMark x1="45847" y1="34081" x2="45527" y2="3475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755" y="12634"/>
            <a:ext cx="1613101" cy="1149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9">
            <a:extLst>
              <a:ext uri="{FF2B5EF4-FFF2-40B4-BE49-F238E27FC236}">
                <a16:creationId xmlns:a16="http://schemas.microsoft.com/office/drawing/2014/main" id="{24507527-4DEB-2A04-1AFE-536850A56FBA}"/>
              </a:ext>
            </a:extLst>
          </p:cNvPr>
          <p:cNvPicPr>
            <a:picLocks noChangeAspect="1"/>
          </p:cNvPicPr>
          <p:nvPr/>
        </p:nvPicPr>
        <p:blipFill>
          <a:blip r:embed="rId2"/>
          <a:stretch>
            <a:fillRect/>
          </a:stretch>
        </p:blipFill>
        <p:spPr>
          <a:xfrm rot="21600000">
            <a:off x="5017008" y="3947159"/>
            <a:ext cx="4126991" cy="1196339"/>
          </a:xfrm>
          <a:prstGeom prst="rect">
            <a:avLst/>
          </a:prstGeom>
        </p:spPr>
      </p:pic>
      <p:pic>
        <p:nvPicPr>
          <p:cNvPr id="8" name="picture 51">
            <a:extLst>
              <a:ext uri="{FF2B5EF4-FFF2-40B4-BE49-F238E27FC236}">
                <a16:creationId xmlns:a16="http://schemas.microsoft.com/office/drawing/2014/main" id="{CB422C2E-E1F6-01E3-C864-F358CD4E93B2}"/>
              </a:ext>
            </a:extLst>
          </p:cNvPr>
          <p:cNvPicPr>
            <a:picLocks noChangeAspect="1"/>
          </p:cNvPicPr>
          <p:nvPr/>
        </p:nvPicPr>
        <p:blipFill>
          <a:blip r:embed="rId3"/>
          <a:stretch>
            <a:fillRect/>
          </a:stretch>
        </p:blipFill>
        <p:spPr>
          <a:xfrm rot="21600000">
            <a:off x="0" y="1658111"/>
            <a:ext cx="1776983" cy="865632"/>
          </a:xfrm>
          <a:prstGeom prst="rect">
            <a:avLst/>
          </a:prstGeom>
        </p:spPr>
      </p:pic>
      <p:pic>
        <p:nvPicPr>
          <p:cNvPr id="9" name="picture 52">
            <a:extLst>
              <a:ext uri="{FF2B5EF4-FFF2-40B4-BE49-F238E27FC236}">
                <a16:creationId xmlns:a16="http://schemas.microsoft.com/office/drawing/2014/main" id="{EDF2B8A0-77E2-F61D-680D-6851B200478E}"/>
              </a:ext>
            </a:extLst>
          </p:cNvPr>
          <p:cNvPicPr>
            <a:picLocks noChangeAspect="1"/>
          </p:cNvPicPr>
          <p:nvPr/>
        </p:nvPicPr>
        <p:blipFill>
          <a:blip r:embed="rId4"/>
          <a:stretch>
            <a:fillRect/>
          </a:stretch>
        </p:blipFill>
        <p:spPr>
          <a:xfrm rot="21600000">
            <a:off x="7187183" y="743711"/>
            <a:ext cx="1463040" cy="841247"/>
          </a:xfrm>
          <a:prstGeom prst="rect">
            <a:avLst/>
          </a:prstGeom>
        </p:spPr>
      </p:pic>
      <p:pic>
        <p:nvPicPr>
          <p:cNvPr id="10" name="picture 53">
            <a:extLst>
              <a:ext uri="{FF2B5EF4-FFF2-40B4-BE49-F238E27FC236}">
                <a16:creationId xmlns:a16="http://schemas.microsoft.com/office/drawing/2014/main" id="{AFB78233-267B-06F4-9976-2009413735E7}"/>
              </a:ext>
            </a:extLst>
          </p:cNvPr>
          <p:cNvPicPr>
            <a:picLocks noChangeAspect="1"/>
          </p:cNvPicPr>
          <p:nvPr/>
        </p:nvPicPr>
        <p:blipFill>
          <a:blip r:embed="rId5"/>
          <a:stretch>
            <a:fillRect/>
          </a:stretch>
        </p:blipFill>
        <p:spPr>
          <a:xfrm rot="21600000">
            <a:off x="1496568" y="265176"/>
            <a:ext cx="1627632" cy="640079"/>
          </a:xfrm>
          <a:prstGeom prst="rect">
            <a:avLst/>
          </a:prstGeom>
        </p:spPr>
      </p:pic>
      <p:sp>
        <p:nvSpPr>
          <p:cNvPr id="2" name="Rectangle 1"/>
          <p:cNvSpPr/>
          <p:nvPr/>
        </p:nvSpPr>
        <p:spPr>
          <a:xfrm>
            <a:off x="672085" y="449772"/>
            <a:ext cx="8117747" cy="461665"/>
          </a:xfrm>
          <a:prstGeom prst="rect">
            <a:avLst/>
          </a:prstGeom>
          <a:solidFill>
            <a:srgbClr val="AEF0FD"/>
          </a:solidFill>
        </p:spPr>
        <p:txBody>
          <a:bodyPr wrap="square">
            <a:spAutoFit/>
          </a:bodyPr>
          <a:lstStyle/>
          <a:p>
            <a:pPr algn="ctr"/>
            <a:r>
              <a:rPr lang="vi-VN" sz="2400" dirty="0">
                <a:latin typeface="Calibri" panose="020F0502020204030204" pitchFamily="34" charset="0"/>
                <a:cs typeface="Calibri" panose="020F0502020204030204" pitchFamily="34" charset="0"/>
              </a:rPr>
              <a:t>1. Khi bón lót cần thực hiện như thế nào để đạt hiệu quả cao?</a:t>
            </a:r>
          </a:p>
        </p:txBody>
      </p:sp>
      <p:pic>
        <p:nvPicPr>
          <p:cNvPr id="3" name="Picture 2"/>
          <p:cNvPicPr>
            <a:picLocks noChangeAspect="1"/>
          </p:cNvPicPr>
          <p:nvPr/>
        </p:nvPicPr>
        <p:blipFill>
          <a:blip r:embed="rId6"/>
          <a:stretch>
            <a:fillRect/>
          </a:stretch>
        </p:blipFill>
        <p:spPr>
          <a:xfrm>
            <a:off x="201500" y="150630"/>
            <a:ext cx="749783" cy="533179"/>
          </a:xfrm>
          <a:prstGeom prst="rect">
            <a:avLst/>
          </a:prstGeom>
        </p:spPr>
      </p:pic>
      <p:sp>
        <p:nvSpPr>
          <p:cNvPr id="4" name="Rectangle 3"/>
          <p:cNvSpPr/>
          <p:nvPr/>
        </p:nvSpPr>
        <p:spPr>
          <a:xfrm>
            <a:off x="297195" y="905389"/>
            <a:ext cx="8492637" cy="1384995"/>
          </a:xfrm>
          <a:prstGeom prst="rect">
            <a:avLst/>
          </a:prstGeom>
        </p:spPr>
        <p:txBody>
          <a:bodyPr wrap="square">
            <a:spAutoFit/>
          </a:bodyPr>
          <a:lstStyle/>
          <a:p>
            <a:r>
              <a:rPr lang="vi-VN" sz="2800" dirty="0">
                <a:latin typeface="Calibri" panose="020F0502020204030204" pitchFamily="34" charset="0"/>
                <a:cs typeface="Calibri" panose="020F0502020204030204" pitchFamily="34" charset="0"/>
              </a:rPr>
              <a:t>- Đối với </a:t>
            </a:r>
            <a:r>
              <a:rPr lang="vi-VN" sz="2800" dirty="0">
                <a:solidFill>
                  <a:srgbClr val="FF0000"/>
                </a:solidFill>
                <a:latin typeface="Calibri" panose="020F0502020204030204" pitchFamily="34" charset="0"/>
                <a:cs typeface="Calibri" panose="020F0502020204030204" pitchFamily="34" charset="0"/>
              </a:rPr>
              <a:t>các loại phân khó tiêu nên</a:t>
            </a:r>
            <a:r>
              <a:rPr lang="vi-VN" sz="2800" dirty="0">
                <a:latin typeface="Calibri" panose="020F0502020204030204" pitchFamily="34" charset="0"/>
                <a:cs typeface="Calibri" panose="020F0502020204030204" pitchFamily="34" charset="0"/>
              </a:rPr>
              <a:t> tập trung cho </a:t>
            </a:r>
            <a:r>
              <a:rPr lang="vi-VN" sz="2800" dirty="0">
                <a:solidFill>
                  <a:srgbClr val="FF0000"/>
                </a:solidFill>
                <a:latin typeface="Calibri" panose="020F0502020204030204" pitchFamily="34" charset="0"/>
                <a:cs typeface="Calibri" panose="020F0502020204030204" pitchFamily="34" charset="0"/>
              </a:rPr>
              <a:t>bón lót</a:t>
            </a:r>
            <a:r>
              <a:rPr lang="vi-VN" sz="2800" dirty="0">
                <a:latin typeface="Calibri" panose="020F0502020204030204" pitchFamily="34" charset="0"/>
                <a:cs typeface="Calibri" panose="020F0502020204030204" pitchFamily="34" charset="0"/>
              </a:rPr>
              <a:t>.</a:t>
            </a:r>
          </a:p>
          <a:p>
            <a:r>
              <a:rPr lang="vi-VN" sz="2800" dirty="0">
                <a:latin typeface="Calibri" panose="020F0502020204030204" pitchFamily="34" charset="0"/>
                <a:cs typeface="Calibri" panose="020F0502020204030204" pitchFamily="34" charset="0"/>
              </a:rPr>
              <a:t>- Đối với </a:t>
            </a:r>
            <a:r>
              <a:rPr lang="vi-VN" sz="2800" dirty="0">
                <a:solidFill>
                  <a:srgbClr val="FF0000"/>
                </a:solidFill>
                <a:latin typeface="Calibri" panose="020F0502020204030204" pitchFamily="34" charset="0"/>
                <a:cs typeface="Calibri" panose="020F0502020204030204" pitchFamily="34" charset="0"/>
              </a:rPr>
              <a:t>phân lân </a:t>
            </a:r>
            <a:r>
              <a:rPr lang="vi-VN" sz="2800" dirty="0">
                <a:latin typeface="Calibri" panose="020F0502020204030204" pitchFamily="34" charset="0"/>
                <a:cs typeface="Calibri" panose="020F0502020204030204" pitchFamily="34" charset="0"/>
              </a:rPr>
              <a:t>và </a:t>
            </a:r>
            <a:r>
              <a:rPr lang="vi-VN" sz="2800" dirty="0">
                <a:solidFill>
                  <a:srgbClr val="FF0000"/>
                </a:solidFill>
                <a:latin typeface="Calibri" panose="020F0502020204030204" pitchFamily="34" charset="0"/>
                <a:cs typeface="Calibri" panose="020F0502020204030204" pitchFamily="34" charset="0"/>
              </a:rPr>
              <a:t>vôi</a:t>
            </a:r>
            <a:r>
              <a:rPr lang="vi-VN" sz="2800" dirty="0">
                <a:latin typeface="Calibri" panose="020F0502020204030204" pitchFamily="34" charset="0"/>
                <a:cs typeface="Calibri" panose="020F0502020204030204" pitchFamily="34" charset="0"/>
              </a:rPr>
              <a:t> thường </a:t>
            </a:r>
            <a:r>
              <a:rPr lang="vi-VN" sz="2800" dirty="0">
                <a:solidFill>
                  <a:srgbClr val="FF0000"/>
                </a:solidFill>
                <a:latin typeface="Calibri" panose="020F0502020204030204" pitchFamily="34" charset="0"/>
                <a:cs typeface="Calibri" panose="020F0502020204030204" pitchFamily="34" charset="0"/>
              </a:rPr>
              <a:t>bón lót lượng lớn</a:t>
            </a:r>
            <a:r>
              <a:rPr lang="vi-VN" sz="2800" dirty="0">
                <a:latin typeface="Calibri" panose="020F0502020204030204" pitchFamily="34" charset="0"/>
                <a:cs typeface="Calibri" panose="020F0502020204030204" pitchFamily="34" charset="0"/>
              </a:rPr>
              <a:t>.</a:t>
            </a:r>
          </a:p>
          <a:p>
            <a:r>
              <a:rPr lang="vi-VN" sz="2800" dirty="0">
                <a:latin typeface="Calibri" panose="020F0502020204030204" pitchFamily="34" charset="0"/>
                <a:cs typeface="Calibri" panose="020F0502020204030204" pitchFamily="34" charset="0"/>
              </a:rPr>
              <a:t>- Đối với </a:t>
            </a:r>
            <a:r>
              <a:rPr lang="vi-VN" sz="2800" dirty="0">
                <a:solidFill>
                  <a:srgbClr val="FF0000"/>
                </a:solidFill>
                <a:latin typeface="Calibri" panose="020F0502020204030204" pitchFamily="34" charset="0"/>
                <a:cs typeface="Calibri" panose="020F0502020204030204" pitchFamily="34" charset="0"/>
              </a:rPr>
              <a:t>phân đạm và potassium</a:t>
            </a:r>
            <a:r>
              <a:rPr lang="vi-VN" sz="2800" dirty="0">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bón lót</a:t>
            </a:r>
            <a:r>
              <a:rPr lang="vi-VN" sz="2800" dirty="0">
                <a:latin typeface="Calibri" panose="020F0502020204030204" pitchFamily="34" charset="0"/>
                <a:cs typeface="Calibri" panose="020F0502020204030204" pitchFamily="34" charset="0"/>
              </a:rPr>
              <a:t> lượng </a:t>
            </a:r>
            <a:r>
              <a:rPr lang="vi-VN" sz="2800" dirty="0">
                <a:solidFill>
                  <a:srgbClr val="FF0000"/>
                </a:solidFill>
                <a:latin typeface="Calibri" panose="020F0502020204030204" pitchFamily="34" charset="0"/>
                <a:cs typeface="Calibri" panose="020F0502020204030204" pitchFamily="34" charset="0"/>
              </a:rPr>
              <a:t>vừa đủ.</a:t>
            </a:r>
          </a:p>
        </p:txBody>
      </p:sp>
      <p:pic>
        <p:nvPicPr>
          <p:cNvPr id="5" name="Picture 4"/>
          <p:cNvPicPr>
            <a:picLocks noChangeAspect="1"/>
          </p:cNvPicPr>
          <p:nvPr/>
        </p:nvPicPr>
        <p:blipFill>
          <a:blip r:embed="rId7"/>
          <a:stretch>
            <a:fillRect/>
          </a:stretch>
        </p:blipFill>
        <p:spPr>
          <a:xfrm>
            <a:off x="576391" y="2322521"/>
            <a:ext cx="4508721" cy="2530519"/>
          </a:xfrm>
          <a:prstGeom prst="rect">
            <a:avLst/>
          </a:prstGeom>
        </p:spPr>
      </p:pic>
      <p:pic>
        <p:nvPicPr>
          <p:cNvPr id="6" name="Picture 5"/>
          <p:cNvPicPr>
            <a:picLocks noChangeAspect="1"/>
          </p:cNvPicPr>
          <p:nvPr/>
        </p:nvPicPr>
        <p:blipFill>
          <a:blip r:embed="rId8"/>
          <a:stretch>
            <a:fillRect/>
          </a:stretch>
        </p:blipFill>
        <p:spPr>
          <a:xfrm>
            <a:off x="5192188" y="2321474"/>
            <a:ext cx="3375421" cy="2531566"/>
          </a:xfrm>
          <a:prstGeom prst="rect">
            <a:avLst/>
          </a:prstGeom>
        </p:spPr>
      </p:pic>
    </p:spTree>
    <p:extLst>
      <p:ext uri="{BB962C8B-B14F-4D97-AF65-F5344CB8AC3E}">
        <p14:creationId xmlns:p14="http://schemas.microsoft.com/office/powerpoint/2010/main" val="299588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2278</Words>
  <Application>Microsoft Office PowerPoint</Application>
  <PresentationFormat>On-screen Show (16:9)</PresentationFormat>
  <Paragraphs>171</Paragraphs>
  <Slides>38</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BoAo</cp:lastModifiedBy>
  <cp:revision>19</cp:revision>
  <dcterms:created xsi:type="dcterms:W3CDTF">2022-08-30T05:53:52Z</dcterms:created>
  <dcterms:modified xsi:type="dcterms:W3CDTF">2024-08-24T02:42:44Z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wqlLaW5nc29mdCBQREYgdG8gV1BTIDgw</vt:lpwstr>
  </property>
  <property fmtid="{D5CDD505-2E9C-101B-9397-08002B2CF9AE}" pid="3" name="Created">
    <vt:filetime>2022-08-30T13:42:53Z</vt:filetime>
  </property>
  <property fmtid="{D5CDD505-2E9C-101B-9397-08002B2CF9AE}" pid="4" name="ICV">
    <vt:lpwstr>E47FD56A0056D282F0A50D63F7F8F6F3</vt:lpwstr>
  </property>
  <property fmtid="{D5CDD505-2E9C-101B-9397-08002B2CF9AE}" pid="5" name="KSOProductBuildVer">
    <vt:lpwstr>2052-4.6.1.7467</vt:lpwstr>
  </property>
</Properties>
</file>