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50"/>
    <p:sldId id="257" r:id="rId51"/>
    <p:sldId id="258" r:id="rId52"/>
    <p:sldId id="259" r:id="rId53"/>
    <p:sldId id="260" r:id="rId54"/>
    <p:sldId id="261" r:id="rId55"/>
    <p:sldId id="262" r:id="rId56"/>
    <p:sldId id="263" r:id="rId57"/>
    <p:sldId id="264" r:id="rId58"/>
    <p:sldId id="265" r:id="rId59"/>
  </p:sldIdLst>
  <p:sldSz cx="18288000" cy="10287000"/>
  <p:notesSz cx="6858000" cy="9144000"/>
  <p:embeddedFontLst>
    <p:embeddedFont>
      <p:font typeface="Lora" charset="1" panose="00000500000000000000"/>
      <p:regular r:id="rId6"/>
    </p:embeddedFont>
    <p:embeddedFont>
      <p:font typeface="Lora Bold" charset="1" panose="00000800000000000000"/>
      <p:regular r:id="rId7"/>
    </p:embeddedFont>
    <p:embeddedFont>
      <p:font typeface="Lora Italics" charset="1" panose="00000500000000000000"/>
      <p:regular r:id="rId8"/>
    </p:embeddedFont>
    <p:embeddedFont>
      <p:font typeface="Lora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Body Grotesque Large" charset="1" panose="00000500000000000000"/>
      <p:regular r:id="rId14"/>
    </p:embeddedFont>
    <p:embeddedFont>
      <p:font typeface="Body Grotesque Large Bold" charset="1" panose="00000700000000000000"/>
      <p:regular r:id="rId15"/>
    </p:embeddedFont>
    <p:embeddedFont>
      <p:font typeface="Body Grotesque Large Italics" charset="1" panose="00000500000000000000"/>
      <p:regular r:id="rId16"/>
    </p:embeddedFont>
    <p:embeddedFont>
      <p:font typeface="Body Grotesque Large Bold Italics" charset="1" panose="00000700000000000000"/>
      <p:regular r:id="rId17"/>
    </p:embeddedFont>
    <p:embeddedFont>
      <p:font typeface="Open Sauce" charset="1" panose="00000500000000000000"/>
      <p:regular r:id="rId18"/>
    </p:embeddedFont>
    <p:embeddedFont>
      <p:font typeface="Open Sauce Bold" charset="1" panose="00000800000000000000"/>
      <p:regular r:id="rId19"/>
    </p:embeddedFont>
    <p:embeddedFont>
      <p:font typeface="Open Sauce Italics" charset="1" panose="00000500000000000000"/>
      <p:regular r:id="rId20"/>
    </p:embeddedFont>
    <p:embeddedFont>
      <p:font typeface="Open Sauce Bold Italics" charset="1" panose="00000800000000000000"/>
      <p:regular r:id="rId21"/>
    </p:embeddedFont>
    <p:embeddedFont>
      <p:font typeface="Open Sauce Light" charset="1" panose="00000400000000000000"/>
      <p:regular r:id="rId22"/>
    </p:embeddedFont>
    <p:embeddedFont>
      <p:font typeface="Open Sauce Light Italics" charset="1" panose="00000400000000000000"/>
      <p:regular r:id="rId23"/>
    </p:embeddedFont>
    <p:embeddedFont>
      <p:font typeface="Open Sauce Medium" charset="1" panose="00000600000000000000"/>
      <p:regular r:id="rId24"/>
    </p:embeddedFont>
    <p:embeddedFont>
      <p:font typeface="Open Sauce Medium Italics" charset="1" panose="00000600000000000000"/>
      <p:regular r:id="rId25"/>
    </p:embeddedFont>
    <p:embeddedFont>
      <p:font typeface="Open Sauce Semi-Bold" charset="1" panose="00000700000000000000"/>
      <p:regular r:id="rId26"/>
    </p:embeddedFont>
    <p:embeddedFont>
      <p:font typeface="Open Sauce Semi-Bold Italics" charset="1" panose="00000700000000000000"/>
      <p:regular r:id="rId27"/>
    </p:embeddedFont>
    <p:embeddedFont>
      <p:font typeface="Open Sauce Heavy" charset="1" panose="00000A00000000000000"/>
      <p:regular r:id="rId28"/>
    </p:embeddedFont>
    <p:embeddedFont>
      <p:font typeface="Open Sauce Heavy Italics" charset="1" panose="00000A00000000000000"/>
      <p:regular r:id="rId29"/>
    </p:embeddedFont>
    <p:embeddedFont>
      <p:font typeface="Crimson Pro" charset="1" panose="00000000000000000000"/>
      <p:regular r:id="rId30"/>
    </p:embeddedFont>
    <p:embeddedFont>
      <p:font typeface="Crimson Pro Bold" charset="1" panose="00000000000000000000"/>
      <p:regular r:id="rId31"/>
    </p:embeddedFont>
    <p:embeddedFont>
      <p:font typeface="Crimson Pro Italics" charset="1" panose="00000000000000000000"/>
      <p:regular r:id="rId32"/>
    </p:embeddedFont>
    <p:embeddedFont>
      <p:font typeface="Crimson Pro Bold Italics" charset="1" panose="00000000000000000000"/>
      <p:regular r:id="rId33"/>
    </p:embeddedFont>
    <p:embeddedFont>
      <p:font typeface="Crimson Pro Heavy" charset="1" panose="00000000000000000000"/>
      <p:regular r:id="rId34"/>
    </p:embeddedFont>
    <p:embeddedFont>
      <p:font typeface="Crimson Pro Heavy Italics" charset="1" panose="00000000000000000000"/>
      <p:regular r:id="rId35"/>
    </p:embeddedFont>
    <p:embeddedFont>
      <p:font typeface="Open Sans" charset="1" panose="020B0606030504020204"/>
      <p:regular r:id="rId36"/>
    </p:embeddedFont>
    <p:embeddedFont>
      <p:font typeface="Open Sans Bold" charset="1" panose="020B0806030504020204"/>
      <p:regular r:id="rId37"/>
    </p:embeddedFont>
    <p:embeddedFont>
      <p:font typeface="Open Sans Italics" charset="1" panose="020B0606030504020204"/>
      <p:regular r:id="rId38"/>
    </p:embeddedFont>
    <p:embeddedFont>
      <p:font typeface="Open Sans Bold Italics" charset="1" panose="020B0806030504020204"/>
      <p:regular r:id="rId39"/>
    </p:embeddedFont>
    <p:embeddedFont>
      <p:font typeface="Open Sans Light" charset="1" panose="020B0306030504020204"/>
      <p:regular r:id="rId40"/>
    </p:embeddedFont>
    <p:embeddedFont>
      <p:font typeface="Open Sans Light Italics" charset="1" panose="020B0306030504020204"/>
      <p:regular r:id="rId41"/>
    </p:embeddedFont>
    <p:embeddedFont>
      <p:font typeface="Open Sans Ultra-Bold" charset="1" panose="00000000000000000000"/>
      <p:regular r:id="rId42"/>
    </p:embeddedFont>
    <p:embeddedFont>
      <p:font typeface="Open Sans Ultra-Bold Italics" charset="1" panose="00000000000000000000"/>
      <p:regular r:id="rId43"/>
    </p:embeddedFont>
    <p:embeddedFont>
      <p:font typeface="Saira Condensed" charset="1" panose="00000506000000000000"/>
      <p:regular r:id="rId44"/>
    </p:embeddedFont>
    <p:embeddedFont>
      <p:font typeface="Saira Condensed Bold" charset="1" panose="00000806000000000000"/>
      <p:regular r:id="rId45"/>
    </p:embeddedFont>
    <p:embeddedFont>
      <p:font typeface="Saira Condensed Thin" charset="1" panose="00000306000000000000"/>
      <p:regular r:id="rId46"/>
    </p:embeddedFont>
    <p:embeddedFont>
      <p:font typeface="Saira Condensed Medium" charset="1" panose="00000606000000000000"/>
      <p:regular r:id="rId47"/>
    </p:embeddedFont>
    <p:embeddedFont>
      <p:font typeface="Saira Condensed Ultra-Bold" charset="1" panose="00000906000000000000"/>
      <p:regular r:id="rId48"/>
    </p:embeddedFont>
    <p:embeddedFont>
      <p:font typeface="Saira Condensed Heavy" charset="1" panose="00000A0600000000000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slides/slide1.xml" Type="http://schemas.openxmlformats.org/officeDocument/2006/relationships/slide"/><Relationship Id="rId51" Target="slides/slide2.xml" Type="http://schemas.openxmlformats.org/officeDocument/2006/relationships/slide"/><Relationship Id="rId52" Target="slides/slide3.xml" Type="http://schemas.openxmlformats.org/officeDocument/2006/relationships/slide"/><Relationship Id="rId53" Target="slides/slide4.xml" Type="http://schemas.openxmlformats.org/officeDocument/2006/relationships/slide"/><Relationship Id="rId54" Target="slides/slide5.xml" Type="http://schemas.openxmlformats.org/officeDocument/2006/relationships/slide"/><Relationship Id="rId55" Target="slides/slide6.xml" Type="http://schemas.openxmlformats.org/officeDocument/2006/relationships/slide"/><Relationship Id="rId56" Target="slides/slide7.xml" Type="http://schemas.openxmlformats.org/officeDocument/2006/relationships/slide"/><Relationship Id="rId57" Target="slides/slide8.xml" Type="http://schemas.openxmlformats.org/officeDocument/2006/relationships/slide"/><Relationship Id="rId58" Target="slides/slide9.xml" Type="http://schemas.openxmlformats.org/officeDocument/2006/relationships/slide"/><Relationship Id="rId59" Target="slides/slide10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2.png" Type="http://schemas.openxmlformats.org/officeDocument/2006/relationships/image"/><Relationship Id="rId2" Target="../media/image1.jpeg" Type="http://schemas.openxmlformats.org/officeDocument/2006/relationships/image"/><Relationship Id="rId3" Target="../media/image17.jpe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vietnamworks.com/" TargetMode="External" Type="http://schemas.openxmlformats.org/officeDocument/2006/relationships/hyperlink"/><Relationship Id="rId11" Target="http://careerbuilder.vn/" TargetMode="External" Type="http://schemas.openxmlformats.org/officeDocument/2006/relationships/hyperlink"/><Relationship Id="rId12" Target="https://www.linkedin.com/" TargetMode="External" Type="http://schemas.openxmlformats.org/officeDocument/2006/relationships/hyperlink"/><Relationship Id="rId13" Target="http://jobstreet.vn/" TargetMode="External" Type="http://schemas.openxmlformats.org/officeDocument/2006/relationships/hyperlink"/><Relationship Id="rId14" Target="https://timviec365.vn/" TargetMode="External" Type="http://schemas.openxmlformats.org/officeDocument/2006/relationships/hyperlink"/><Relationship Id="rId15" Target="http://www.timviecnhanh.com/" TargetMode="External" Type="http://schemas.openxmlformats.org/officeDocument/2006/relationships/hyperlink"/><Relationship Id="rId16" Target="https://vieclam24h.vn/" TargetMode="External" Type="http://schemas.openxmlformats.org/officeDocument/2006/relationships/hyperlink"/><Relationship Id="rId17" Target="https://www.internship.edu.vn/" TargetMode="External" Type="http://schemas.openxmlformats.org/officeDocument/2006/relationships/hyperlink"/><Relationship Id="rId18" Target="https://www.facebook.com/groups/internships.vietnam/" TargetMode="External" Type="http://schemas.openxmlformats.org/officeDocument/2006/relationships/hyperlink"/><Relationship Id="rId19" Target="http://www.philoinhuan.org/" TargetMode="External" Type="http://schemas.openxmlformats.org/officeDocument/2006/relationships/hyperlink"/><Relationship Id="rId2" Target="../media/image9.png" Type="http://schemas.openxmlformats.org/officeDocument/2006/relationships/image"/><Relationship Id="rId20" Target="http://www.ybox.vn/" TargetMode="External" Type="http://schemas.openxmlformats.org/officeDocument/2006/relationships/hyperlink"/><Relationship Id="rId21" Target="https://www.topcv.vn/viec-lam" TargetMode="External" Type="http://schemas.openxmlformats.org/officeDocument/2006/relationships/hyperlink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16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-410" t="-553" r="-14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2206823" cy="1163384"/>
            <a:chOff x="0" y="0"/>
            <a:chExt cx="2942431" cy="155117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821785" cy="1268392"/>
            </a:xfrm>
            <a:custGeom>
              <a:avLst/>
              <a:gdLst/>
              <a:ahLst/>
              <a:cxnLst/>
              <a:rect r="r" b="b" t="t" l="l"/>
              <a:pathLst>
                <a:path h="1268392" w="2821785">
                  <a:moveTo>
                    <a:pt x="0" y="0"/>
                  </a:moveTo>
                  <a:lnTo>
                    <a:pt x="2821785" y="0"/>
                  </a:lnTo>
                  <a:lnTo>
                    <a:pt x="2821785" y="1268392"/>
                  </a:lnTo>
                  <a:lnTo>
                    <a:pt x="0" y="1268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12700" y="1239817"/>
              <a:ext cx="2929731" cy="311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2B8055"/>
                  </a:solidFill>
                  <a:latin typeface="Open Sans Bold"/>
                </a:rPr>
                <a:t>HƯỚNG NGHIỆP 4.0 CDM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132112" y="2711694"/>
            <a:ext cx="13745488" cy="475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47133"/>
                </a:solidFill>
                <a:latin typeface="Crimson Pro Bold"/>
              </a:rPr>
              <a:t>PHƯƠNG PHÁP TÌM HIỂU THÔNG TIN NGÀNH NGHỀ, THỊ TRƯỜNG LAO ĐỘNG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-410" t="-553" r="-142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375468" y="1362595"/>
            <a:ext cx="5874432" cy="8811648"/>
          </a:xfrm>
          <a:custGeom>
            <a:avLst/>
            <a:gdLst/>
            <a:ahLst/>
            <a:cxnLst/>
            <a:rect r="r" b="b" t="t" l="l"/>
            <a:pathLst>
              <a:path h="8811648" w="5874432">
                <a:moveTo>
                  <a:pt x="0" y="0"/>
                </a:moveTo>
                <a:lnTo>
                  <a:pt x="5874432" y="0"/>
                </a:lnTo>
                <a:lnTo>
                  <a:pt x="5874432" y="8811647"/>
                </a:lnTo>
                <a:lnTo>
                  <a:pt x="0" y="88116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50233" y="8503139"/>
            <a:ext cx="20680423" cy="1783861"/>
            <a:chOff x="0" y="0"/>
            <a:chExt cx="5446696" cy="46982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446696" cy="469824"/>
            </a:xfrm>
            <a:custGeom>
              <a:avLst/>
              <a:gdLst/>
              <a:ahLst/>
              <a:cxnLst/>
              <a:rect r="r" b="b" t="t" l="l"/>
              <a:pathLst>
                <a:path h="469824" w="5446696">
                  <a:moveTo>
                    <a:pt x="0" y="0"/>
                  </a:moveTo>
                  <a:lnTo>
                    <a:pt x="5446696" y="0"/>
                  </a:lnTo>
                  <a:lnTo>
                    <a:pt x="5446696" y="469824"/>
                  </a:lnTo>
                  <a:lnTo>
                    <a:pt x="0" y="469824"/>
                  </a:lnTo>
                  <a:lnTo>
                    <a:pt x="0" y="0"/>
                  </a:lnTo>
                </a:path>
              </a:pathLst>
            </a:custGeom>
            <a:solidFill>
              <a:srgbClr val="FAC91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999232" y="-219505"/>
            <a:ext cx="1800859" cy="10506505"/>
            <a:chOff x="0" y="0"/>
            <a:chExt cx="474300" cy="276714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74300" cy="2767145"/>
            </a:xfrm>
            <a:custGeom>
              <a:avLst/>
              <a:gdLst/>
              <a:ahLst/>
              <a:cxnLst/>
              <a:rect r="r" b="b" t="t" l="l"/>
              <a:pathLst>
                <a:path h="2767145" w="474300">
                  <a:moveTo>
                    <a:pt x="0" y="0"/>
                  </a:moveTo>
                  <a:lnTo>
                    <a:pt x="474300" y="0"/>
                  </a:lnTo>
                  <a:lnTo>
                    <a:pt x="474300" y="2767145"/>
                  </a:lnTo>
                  <a:lnTo>
                    <a:pt x="0" y="2767145"/>
                  </a:lnTo>
                  <a:lnTo>
                    <a:pt x="0" y="0"/>
                  </a:lnTo>
                </a:path>
              </a:pathLst>
            </a:custGeom>
            <a:solidFill>
              <a:srgbClr val="2B805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278002" y="4003233"/>
            <a:ext cx="7511977" cy="3953736"/>
            <a:chOff x="0" y="0"/>
            <a:chExt cx="6094191" cy="320752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094191" cy="3207520"/>
            </a:xfrm>
            <a:custGeom>
              <a:avLst/>
              <a:gdLst/>
              <a:ahLst/>
              <a:cxnLst/>
              <a:rect r="r" b="b" t="t" l="l"/>
              <a:pathLst>
                <a:path h="3207520" w="6094191">
                  <a:moveTo>
                    <a:pt x="0" y="0"/>
                  </a:moveTo>
                  <a:lnTo>
                    <a:pt x="0" y="3207520"/>
                  </a:lnTo>
                  <a:lnTo>
                    <a:pt x="6094191" y="3207520"/>
                  </a:lnTo>
                  <a:lnTo>
                    <a:pt x="6094191" y="0"/>
                  </a:lnTo>
                  <a:lnTo>
                    <a:pt x="0" y="0"/>
                  </a:lnTo>
                  <a:moveTo>
                    <a:pt x="6033231" y="3146560"/>
                  </a:moveTo>
                  <a:lnTo>
                    <a:pt x="59690" y="3146560"/>
                  </a:lnTo>
                  <a:lnTo>
                    <a:pt x="59690" y="59690"/>
                  </a:lnTo>
                  <a:lnTo>
                    <a:pt x="6033231" y="59690"/>
                  </a:lnTo>
                  <a:lnTo>
                    <a:pt x="6033231" y="3146560"/>
                  </a:lnTo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2720690" y="5160262"/>
            <a:ext cx="622738" cy="622738"/>
          </a:xfrm>
          <a:custGeom>
            <a:avLst/>
            <a:gdLst/>
            <a:ahLst/>
            <a:cxnLst/>
            <a:rect r="r" b="b" t="t" l="l"/>
            <a:pathLst>
              <a:path h="622738" w="622738">
                <a:moveTo>
                  <a:pt x="0" y="0"/>
                </a:moveTo>
                <a:lnTo>
                  <a:pt x="622738" y="0"/>
                </a:lnTo>
                <a:lnTo>
                  <a:pt x="622738" y="622738"/>
                </a:lnTo>
                <a:lnTo>
                  <a:pt x="0" y="62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720690" y="4334368"/>
            <a:ext cx="622738" cy="622738"/>
          </a:xfrm>
          <a:custGeom>
            <a:avLst/>
            <a:gdLst/>
            <a:ahLst/>
            <a:cxnLst/>
            <a:rect r="r" b="b" t="t" l="l"/>
            <a:pathLst>
              <a:path h="622738" w="622738">
                <a:moveTo>
                  <a:pt x="0" y="0"/>
                </a:moveTo>
                <a:lnTo>
                  <a:pt x="622738" y="0"/>
                </a:lnTo>
                <a:lnTo>
                  <a:pt x="622738" y="622738"/>
                </a:lnTo>
                <a:lnTo>
                  <a:pt x="0" y="622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720690" y="6058904"/>
            <a:ext cx="663076" cy="742943"/>
          </a:xfrm>
          <a:custGeom>
            <a:avLst/>
            <a:gdLst/>
            <a:ahLst/>
            <a:cxnLst/>
            <a:rect r="r" b="b" t="t" l="l"/>
            <a:pathLst>
              <a:path h="742943" w="663076">
                <a:moveTo>
                  <a:pt x="0" y="0"/>
                </a:moveTo>
                <a:lnTo>
                  <a:pt x="663076" y="0"/>
                </a:lnTo>
                <a:lnTo>
                  <a:pt x="663076" y="742942"/>
                </a:lnTo>
                <a:lnTo>
                  <a:pt x="0" y="7429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720690" y="7114823"/>
            <a:ext cx="663076" cy="521344"/>
          </a:xfrm>
          <a:custGeom>
            <a:avLst/>
            <a:gdLst/>
            <a:ahLst/>
            <a:cxnLst/>
            <a:rect r="r" b="b" t="t" l="l"/>
            <a:pathLst>
              <a:path h="521344" w="663076">
                <a:moveTo>
                  <a:pt x="0" y="0"/>
                </a:moveTo>
                <a:lnTo>
                  <a:pt x="663076" y="0"/>
                </a:lnTo>
                <a:lnTo>
                  <a:pt x="663076" y="521344"/>
                </a:lnTo>
                <a:lnTo>
                  <a:pt x="0" y="5213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9951017" y="7958931"/>
            <a:ext cx="8969225" cy="1088415"/>
            <a:chOff x="0" y="0"/>
            <a:chExt cx="2362265" cy="28666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62265" cy="286661"/>
            </a:xfrm>
            <a:custGeom>
              <a:avLst/>
              <a:gdLst/>
              <a:ahLst/>
              <a:cxnLst/>
              <a:rect r="r" b="b" t="t" l="l"/>
              <a:pathLst>
                <a:path h="286661" w="2362265">
                  <a:moveTo>
                    <a:pt x="203200" y="0"/>
                  </a:moveTo>
                  <a:lnTo>
                    <a:pt x="2362265" y="0"/>
                  </a:lnTo>
                  <a:lnTo>
                    <a:pt x="2159065" y="286661"/>
                  </a:lnTo>
                  <a:lnTo>
                    <a:pt x="0" y="286661"/>
                  </a:lnTo>
                  <a:lnTo>
                    <a:pt x="203200" y="0"/>
                  </a:lnTo>
                </a:path>
              </a:pathLst>
            </a:custGeom>
            <a:solidFill>
              <a:srgbClr val="FAC918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2278002" y="2339252"/>
            <a:ext cx="7174901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rimson Pro Bold"/>
              </a:rPr>
              <a:t>Thông tin liên hệ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501099" y="4361959"/>
            <a:ext cx="5174752" cy="498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48"/>
              </a:lnSpc>
            </a:pPr>
            <a:r>
              <a:rPr lang="en-US" sz="2891">
                <a:solidFill>
                  <a:srgbClr val="000000"/>
                </a:solidFill>
                <a:latin typeface="Crimson Pro"/>
              </a:rPr>
              <a:t>+84 88 9209920 (Ms.Kim Tuyến)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501099" y="5181744"/>
            <a:ext cx="5174752" cy="498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48"/>
              </a:lnSpc>
            </a:pPr>
            <a:r>
              <a:rPr lang="en-US" sz="2891">
                <a:solidFill>
                  <a:srgbClr val="000000"/>
                </a:solidFill>
                <a:latin typeface="Crimson Pro"/>
              </a:rPr>
              <a:t>www.huongnghiepcdm.edu.vn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501099" y="5950969"/>
            <a:ext cx="6627364" cy="10028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48"/>
              </a:lnSpc>
            </a:pPr>
            <a:r>
              <a:rPr lang="en-US" sz="2891">
                <a:solidFill>
                  <a:srgbClr val="000000"/>
                </a:solidFill>
                <a:latin typeface="Crimson Pro"/>
              </a:rPr>
              <a:t>27/22/15 đường số 8, phường Hiệp Bình Chánh, thành phố Thủ Đức, TP.HCM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501099" y="7048148"/>
            <a:ext cx="5174752" cy="498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48"/>
              </a:lnSpc>
            </a:pPr>
            <a:r>
              <a:rPr lang="en-US" sz="2891">
                <a:solidFill>
                  <a:srgbClr val="000000"/>
                </a:solidFill>
                <a:latin typeface="Crimson Pro"/>
              </a:rPr>
              <a:t>cdm@huongnghiepcdm.edu.vn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569072" y="8275388"/>
            <a:ext cx="4690228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rimson Pro"/>
              </a:rPr>
              <a:t>Thank You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1770120" y="576881"/>
            <a:ext cx="1901139" cy="1019421"/>
            <a:chOff x="0" y="0"/>
            <a:chExt cx="2534852" cy="135922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441455" cy="1097434"/>
            </a:xfrm>
            <a:custGeom>
              <a:avLst/>
              <a:gdLst/>
              <a:ahLst/>
              <a:cxnLst/>
              <a:rect r="r" b="b" t="t" l="l"/>
              <a:pathLst>
                <a:path h="1097434" w="2441455">
                  <a:moveTo>
                    <a:pt x="0" y="0"/>
                  </a:moveTo>
                  <a:lnTo>
                    <a:pt x="2441455" y="0"/>
                  </a:lnTo>
                  <a:lnTo>
                    <a:pt x="2441455" y="1097434"/>
                  </a:lnTo>
                  <a:lnTo>
                    <a:pt x="0" y="1097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 rot="0">
              <a:off x="0" y="1095507"/>
              <a:ext cx="2534852" cy="263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5"/>
                </a:lnSpc>
              </a:pPr>
              <a:r>
                <a:rPr lang="en-US" sz="1211">
                  <a:solidFill>
                    <a:srgbClr val="2B8055"/>
                  </a:solidFill>
                  <a:latin typeface="Open Sans Bold"/>
                </a:rPr>
                <a:t>HƯỚNG NGHIỆP 4.0 CDM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-410" t="-553" r="-14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47008"/>
            <a:ext cx="2206823" cy="1163384"/>
            <a:chOff x="0" y="0"/>
            <a:chExt cx="2942431" cy="155117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821785" cy="1268392"/>
            </a:xfrm>
            <a:custGeom>
              <a:avLst/>
              <a:gdLst/>
              <a:ahLst/>
              <a:cxnLst/>
              <a:rect r="r" b="b" t="t" l="l"/>
              <a:pathLst>
                <a:path h="1268392" w="2821785">
                  <a:moveTo>
                    <a:pt x="0" y="0"/>
                  </a:moveTo>
                  <a:lnTo>
                    <a:pt x="2821785" y="0"/>
                  </a:lnTo>
                  <a:lnTo>
                    <a:pt x="2821785" y="1268392"/>
                  </a:lnTo>
                  <a:lnTo>
                    <a:pt x="0" y="1268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12700" y="1239817"/>
              <a:ext cx="2929731" cy="311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2B8055"/>
                  </a:solidFill>
                  <a:latin typeface="Open Sans Bold"/>
                </a:rPr>
                <a:t>HƯỚNG NGHIỆP 4.0 CDM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48971" y="2926080"/>
            <a:ext cx="5449017" cy="3837572"/>
            <a:chOff x="0" y="0"/>
            <a:chExt cx="1435132" cy="101071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35132" cy="1010719"/>
            </a:xfrm>
            <a:custGeom>
              <a:avLst/>
              <a:gdLst/>
              <a:ahLst/>
              <a:cxnLst/>
              <a:rect r="r" b="b" t="t" l="l"/>
              <a:pathLst>
                <a:path h="1010719" w="1435132">
                  <a:moveTo>
                    <a:pt x="0" y="0"/>
                  </a:moveTo>
                  <a:lnTo>
                    <a:pt x="1435132" y="0"/>
                  </a:lnTo>
                  <a:lnTo>
                    <a:pt x="1435132" y="1010719"/>
                  </a:lnTo>
                  <a:lnTo>
                    <a:pt x="0" y="1010719"/>
                  </a:lnTo>
                  <a:lnTo>
                    <a:pt x="0" y="0"/>
                  </a:lnTo>
                </a:path>
              </a:pathLst>
            </a:custGeom>
            <a:solidFill>
              <a:srgbClr val="39886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540920" y="2926080"/>
            <a:ext cx="10074382" cy="1028700"/>
            <a:chOff x="0" y="0"/>
            <a:chExt cx="2653335" cy="27093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53335" cy="270933"/>
            </a:xfrm>
            <a:custGeom>
              <a:avLst/>
              <a:gdLst/>
              <a:ahLst/>
              <a:cxnLst/>
              <a:rect r="r" b="b" t="t" l="l"/>
              <a:pathLst>
                <a:path h="270933" w="2653335">
                  <a:moveTo>
                    <a:pt x="0" y="0"/>
                  </a:moveTo>
                  <a:lnTo>
                    <a:pt x="2653335" y="0"/>
                  </a:lnTo>
                  <a:lnTo>
                    <a:pt x="2653335" y="270933"/>
                  </a:lnTo>
                  <a:lnTo>
                    <a:pt x="0" y="270933"/>
                  </a:lnTo>
                  <a:lnTo>
                    <a:pt x="0" y="0"/>
                  </a:lnTo>
                </a:path>
              </a:pathLst>
            </a:custGeom>
            <a:gradFill rotWithShape="true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540920" y="4090470"/>
            <a:ext cx="9977475" cy="1053030"/>
            <a:chOff x="0" y="0"/>
            <a:chExt cx="2627812" cy="27734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627812" cy="277341"/>
            </a:xfrm>
            <a:custGeom>
              <a:avLst/>
              <a:gdLst/>
              <a:ahLst/>
              <a:cxnLst/>
              <a:rect r="r" b="b" t="t" l="l"/>
              <a:pathLst>
                <a:path h="277341" w="2627812">
                  <a:moveTo>
                    <a:pt x="0" y="0"/>
                  </a:moveTo>
                  <a:lnTo>
                    <a:pt x="2627812" y="0"/>
                  </a:lnTo>
                  <a:lnTo>
                    <a:pt x="2627812" y="277341"/>
                  </a:lnTo>
                  <a:lnTo>
                    <a:pt x="0" y="277341"/>
                  </a:lnTo>
                  <a:lnTo>
                    <a:pt x="0" y="0"/>
                  </a:lnTo>
                </a:path>
              </a:pathLst>
            </a:custGeom>
            <a:gradFill rotWithShape="true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5540920" y="5460866"/>
            <a:ext cx="9954207" cy="1028700"/>
            <a:chOff x="0" y="0"/>
            <a:chExt cx="2621684" cy="27093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621684" cy="270933"/>
            </a:xfrm>
            <a:custGeom>
              <a:avLst/>
              <a:gdLst/>
              <a:ahLst/>
              <a:cxnLst/>
              <a:rect r="r" b="b" t="t" l="l"/>
              <a:pathLst>
                <a:path h="270933" w="2621684">
                  <a:moveTo>
                    <a:pt x="0" y="0"/>
                  </a:moveTo>
                  <a:lnTo>
                    <a:pt x="2621684" y="0"/>
                  </a:lnTo>
                  <a:lnTo>
                    <a:pt x="2621684" y="270933"/>
                  </a:lnTo>
                  <a:lnTo>
                    <a:pt x="0" y="270933"/>
                  </a:lnTo>
                  <a:lnTo>
                    <a:pt x="0" y="0"/>
                  </a:lnTo>
                </a:path>
              </a:pathLst>
            </a:custGeom>
            <a:gradFill rotWithShape="true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-48971" y="8222809"/>
            <a:ext cx="10972086" cy="2070981"/>
          </a:xfrm>
          <a:custGeom>
            <a:avLst/>
            <a:gdLst/>
            <a:ahLst/>
            <a:cxnLst/>
            <a:rect r="r" b="b" t="t" l="l"/>
            <a:pathLst>
              <a:path h="2070981" w="10972086">
                <a:moveTo>
                  <a:pt x="0" y="0"/>
                </a:moveTo>
                <a:lnTo>
                  <a:pt x="10972086" y="0"/>
                </a:lnTo>
                <a:lnTo>
                  <a:pt x="10972086" y="2070982"/>
                </a:lnTo>
                <a:lnTo>
                  <a:pt x="0" y="20709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716774" y="3908291"/>
            <a:ext cx="421236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Crimson Pro Bold"/>
              </a:rPr>
              <a:t>Mục lục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799082" y="3161266"/>
            <a:ext cx="8680708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"/>
              </a:rPr>
              <a:t>Những thông tin cần tìm hiểu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702175" y="4275673"/>
            <a:ext cx="9816220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"/>
              </a:rPr>
              <a:t>3 cách tìm hiểu thông tin ngành nghề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702175" y="5747482"/>
            <a:ext cx="8752813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"/>
              </a:rPr>
              <a:t>Các lưu ý trong quá trình tìm hiểu thông tin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975504" y="9432825"/>
            <a:ext cx="1058918" cy="81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38"/>
              </a:lnSpc>
            </a:pPr>
            <a:r>
              <a:rPr lang="en-US" sz="4742">
                <a:solidFill>
                  <a:srgbClr val="000000"/>
                </a:solidFill>
                <a:latin typeface="Saira Condensed"/>
              </a:rPr>
              <a:t>1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9144000" y="362516"/>
            <a:ext cx="1901139" cy="1019421"/>
            <a:chOff x="0" y="0"/>
            <a:chExt cx="2534852" cy="135922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41455" cy="1097434"/>
            </a:xfrm>
            <a:custGeom>
              <a:avLst/>
              <a:gdLst/>
              <a:ahLst/>
              <a:cxnLst/>
              <a:rect r="r" b="b" t="t" l="l"/>
              <a:pathLst>
                <a:path h="1097434" w="2441455">
                  <a:moveTo>
                    <a:pt x="0" y="0"/>
                  </a:moveTo>
                  <a:lnTo>
                    <a:pt x="2441455" y="0"/>
                  </a:lnTo>
                  <a:lnTo>
                    <a:pt x="2441455" y="1097434"/>
                  </a:lnTo>
                  <a:lnTo>
                    <a:pt x="0" y="1097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1095507"/>
              <a:ext cx="2534852" cy="263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5"/>
                </a:lnSpc>
              </a:pPr>
              <a:r>
                <a:rPr lang="en-US" sz="1211">
                  <a:solidFill>
                    <a:srgbClr val="2B8055"/>
                  </a:solidFill>
                  <a:latin typeface="Open Sans Bold"/>
                </a:rPr>
                <a:t>HƯỚNG NGHIỆP 4.0 CDM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9238764" y="2438799"/>
            <a:ext cx="1466263" cy="814591"/>
          </a:xfrm>
          <a:custGeom>
            <a:avLst/>
            <a:gdLst/>
            <a:ahLst/>
            <a:cxnLst/>
            <a:rect r="r" b="b" t="t" l="l"/>
            <a:pathLst>
              <a:path h="814591" w="1466263">
                <a:moveTo>
                  <a:pt x="0" y="0"/>
                </a:moveTo>
                <a:lnTo>
                  <a:pt x="1466263" y="0"/>
                </a:lnTo>
                <a:lnTo>
                  <a:pt x="1466263" y="814591"/>
                </a:lnTo>
                <a:lnTo>
                  <a:pt x="0" y="8145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7347288" y="2438799"/>
            <a:ext cx="1466263" cy="814591"/>
          </a:xfrm>
          <a:custGeom>
            <a:avLst/>
            <a:gdLst/>
            <a:ahLst/>
            <a:cxnLst/>
            <a:rect r="r" b="b" t="t" l="l"/>
            <a:pathLst>
              <a:path h="814591" w="1466263">
                <a:moveTo>
                  <a:pt x="1466263" y="0"/>
                </a:moveTo>
                <a:lnTo>
                  <a:pt x="0" y="0"/>
                </a:lnTo>
                <a:lnTo>
                  <a:pt x="0" y="814591"/>
                </a:lnTo>
                <a:lnTo>
                  <a:pt x="1466263" y="814591"/>
                </a:lnTo>
                <a:lnTo>
                  <a:pt x="146626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0">
            <a:off x="9238764" y="5016880"/>
            <a:ext cx="1466263" cy="814591"/>
          </a:xfrm>
          <a:custGeom>
            <a:avLst/>
            <a:gdLst/>
            <a:ahLst/>
            <a:cxnLst/>
            <a:rect r="r" b="b" t="t" l="l"/>
            <a:pathLst>
              <a:path h="814591" w="1466263">
                <a:moveTo>
                  <a:pt x="0" y="814591"/>
                </a:moveTo>
                <a:lnTo>
                  <a:pt x="1466263" y="814591"/>
                </a:lnTo>
                <a:lnTo>
                  <a:pt x="1466263" y="0"/>
                </a:lnTo>
                <a:lnTo>
                  <a:pt x="0" y="0"/>
                </a:lnTo>
                <a:lnTo>
                  <a:pt x="0" y="8145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0">
            <a:off x="7347288" y="5016880"/>
            <a:ext cx="1466263" cy="814591"/>
          </a:xfrm>
          <a:custGeom>
            <a:avLst/>
            <a:gdLst/>
            <a:ahLst/>
            <a:cxnLst/>
            <a:rect r="r" b="b" t="t" l="l"/>
            <a:pathLst>
              <a:path h="814591" w="1466263">
                <a:moveTo>
                  <a:pt x="1466263" y="814591"/>
                </a:moveTo>
                <a:lnTo>
                  <a:pt x="0" y="814591"/>
                </a:lnTo>
                <a:lnTo>
                  <a:pt x="0" y="0"/>
                </a:lnTo>
                <a:lnTo>
                  <a:pt x="1466263" y="0"/>
                </a:lnTo>
                <a:lnTo>
                  <a:pt x="1466263" y="8145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2784463" y="1381937"/>
            <a:ext cx="2375779" cy="1779992"/>
            <a:chOff x="0" y="0"/>
            <a:chExt cx="822289" cy="61608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22289" cy="616080"/>
            </a:xfrm>
            <a:custGeom>
              <a:avLst/>
              <a:gdLst/>
              <a:ahLst/>
              <a:cxnLst/>
              <a:rect r="r" b="b" t="t" l="l"/>
              <a:pathLst>
                <a:path h="616080" w="822289">
                  <a:moveTo>
                    <a:pt x="65174" y="0"/>
                  </a:moveTo>
                  <a:lnTo>
                    <a:pt x="757116" y="0"/>
                  </a:lnTo>
                  <a:cubicBezTo>
                    <a:pt x="793110" y="0"/>
                    <a:pt x="822289" y="29179"/>
                    <a:pt x="822289" y="65174"/>
                  </a:cubicBezTo>
                  <a:lnTo>
                    <a:pt x="822289" y="550906"/>
                  </a:lnTo>
                  <a:cubicBezTo>
                    <a:pt x="822289" y="586900"/>
                    <a:pt x="793110" y="616080"/>
                    <a:pt x="757116" y="616080"/>
                  </a:cubicBezTo>
                  <a:lnTo>
                    <a:pt x="65174" y="616080"/>
                  </a:lnTo>
                  <a:cubicBezTo>
                    <a:pt x="29179" y="616080"/>
                    <a:pt x="0" y="586900"/>
                    <a:pt x="0" y="550906"/>
                  </a:cubicBezTo>
                  <a:lnTo>
                    <a:pt x="0" y="65174"/>
                  </a:lnTo>
                  <a:cubicBezTo>
                    <a:pt x="0" y="29179"/>
                    <a:pt x="29179" y="0"/>
                    <a:pt x="65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2B8055"/>
              </a:solidFill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anchor="ctr" rtlCol="false" tIns="18138" lIns="18138" bIns="18138" rIns="18138"/>
            <a:lstStyle/>
            <a:p>
              <a:pPr algn="ctr">
                <a:lnSpc>
                  <a:spcPts val="2984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2892073" y="1381937"/>
            <a:ext cx="3960934" cy="1979039"/>
            <a:chOff x="0" y="0"/>
            <a:chExt cx="1370933" cy="68497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370933" cy="684972"/>
            </a:xfrm>
            <a:custGeom>
              <a:avLst/>
              <a:gdLst/>
              <a:ahLst/>
              <a:cxnLst/>
              <a:rect r="r" b="b" t="t" l="l"/>
              <a:pathLst>
                <a:path h="684972" w="1370933">
                  <a:moveTo>
                    <a:pt x="39091" y="0"/>
                  </a:moveTo>
                  <a:lnTo>
                    <a:pt x="1331842" y="0"/>
                  </a:lnTo>
                  <a:cubicBezTo>
                    <a:pt x="1342209" y="0"/>
                    <a:pt x="1352153" y="4119"/>
                    <a:pt x="1359484" y="11450"/>
                  </a:cubicBezTo>
                  <a:cubicBezTo>
                    <a:pt x="1366815" y="18781"/>
                    <a:pt x="1370933" y="28724"/>
                    <a:pt x="1370933" y="39091"/>
                  </a:cubicBezTo>
                  <a:lnTo>
                    <a:pt x="1370933" y="645881"/>
                  </a:lnTo>
                  <a:cubicBezTo>
                    <a:pt x="1370933" y="656249"/>
                    <a:pt x="1366815" y="666192"/>
                    <a:pt x="1359484" y="673523"/>
                  </a:cubicBezTo>
                  <a:cubicBezTo>
                    <a:pt x="1352153" y="680854"/>
                    <a:pt x="1342209" y="684972"/>
                    <a:pt x="1331842" y="684972"/>
                  </a:cubicBezTo>
                  <a:lnTo>
                    <a:pt x="39091" y="684972"/>
                  </a:lnTo>
                  <a:cubicBezTo>
                    <a:pt x="28724" y="684972"/>
                    <a:pt x="18781" y="680854"/>
                    <a:pt x="11450" y="673523"/>
                  </a:cubicBezTo>
                  <a:cubicBezTo>
                    <a:pt x="4119" y="666192"/>
                    <a:pt x="0" y="656249"/>
                    <a:pt x="0" y="645881"/>
                  </a:cubicBezTo>
                  <a:lnTo>
                    <a:pt x="0" y="39091"/>
                  </a:lnTo>
                  <a:cubicBezTo>
                    <a:pt x="0" y="28724"/>
                    <a:pt x="4119" y="18781"/>
                    <a:pt x="11450" y="11450"/>
                  </a:cubicBezTo>
                  <a:cubicBezTo>
                    <a:pt x="18781" y="4119"/>
                    <a:pt x="28724" y="0"/>
                    <a:pt x="3909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2B8055"/>
              </a:solidFill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anchor="ctr" rtlCol="false" tIns="18138" lIns="18138" bIns="18138" rIns="18138"/>
            <a:lstStyle/>
            <a:p>
              <a:pPr algn="ctr">
                <a:lnSpc>
                  <a:spcPts val="2984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2542857" y="3493535"/>
            <a:ext cx="2904551" cy="3480257"/>
            <a:chOff x="0" y="0"/>
            <a:chExt cx="1005305" cy="120456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05305" cy="1204564"/>
            </a:xfrm>
            <a:custGeom>
              <a:avLst/>
              <a:gdLst/>
              <a:ahLst/>
              <a:cxnLst/>
              <a:rect r="r" b="b" t="t" l="l"/>
              <a:pathLst>
                <a:path h="1204564" w="1005305">
                  <a:moveTo>
                    <a:pt x="53309" y="0"/>
                  </a:moveTo>
                  <a:lnTo>
                    <a:pt x="951996" y="0"/>
                  </a:lnTo>
                  <a:cubicBezTo>
                    <a:pt x="981437" y="0"/>
                    <a:pt x="1005305" y="23867"/>
                    <a:pt x="1005305" y="53309"/>
                  </a:cubicBezTo>
                  <a:lnTo>
                    <a:pt x="1005305" y="1151256"/>
                  </a:lnTo>
                  <a:cubicBezTo>
                    <a:pt x="1005305" y="1180697"/>
                    <a:pt x="981437" y="1204564"/>
                    <a:pt x="951996" y="1204564"/>
                  </a:cubicBezTo>
                  <a:lnTo>
                    <a:pt x="53309" y="1204564"/>
                  </a:lnTo>
                  <a:cubicBezTo>
                    <a:pt x="23867" y="1204564"/>
                    <a:pt x="0" y="1180697"/>
                    <a:pt x="0" y="1151256"/>
                  </a:cubicBezTo>
                  <a:lnTo>
                    <a:pt x="0" y="53309"/>
                  </a:lnTo>
                  <a:cubicBezTo>
                    <a:pt x="0" y="23867"/>
                    <a:pt x="23867" y="0"/>
                    <a:pt x="533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2B8055"/>
              </a:solidFill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anchor="ctr" rtlCol="false" tIns="18138" lIns="18138" bIns="18138" rIns="18138"/>
            <a:lstStyle/>
            <a:p>
              <a:pPr algn="ctr">
                <a:lnSpc>
                  <a:spcPts val="2984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892073" y="3909272"/>
            <a:ext cx="4142348" cy="2648783"/>
            <a:chOff x="0" y="0"/>
            <a:chExt cx="1433723" cy="91678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433723" cy="916780"/>
            </a:xfrm>
            <a:custGeom>
              <a:avLst/>
              <a:gdLst/>
              <a:ahLst/>
              <a:cxnLst/>
              <a:rect r="r" b="b" t="t" l="l"/>
              <a:pathLst>
                <a:path h="916780" w="1433723">
                  <a:moveTo>
                    <a:pt x="37379" y="0"/>
                  </a:moveTo>
                  <a:lnTo>
                    <a:pt x="1396344" y="0"/>
                  </a:lnTo>
                  <a:cubicBezTo>
                    <a:pt x="1416988" y="0"/>
                    <a:pt x="1433723" y="16735"/>
                    <a:pt x="1433723" y="37379"/>
                  </a:cubicBezTo>
                  <a:lnTo>
                    <a:pt x="1433723" y="879400"/>
                  </a:lnTo>
                  <a:cubicBezTo>
                    <a:pt x="1433723" y="889314"/>
                    <a:pt x="1429785" y="898822"/>
                    <a:pt x="1422775" y="905832"/>
                  </a:cubicBezTo>
                  <a:cubicBezTo>
                    <a:pt x="1415765" y="912842"/>
                    <a:pt x="1406257" y="916780"/>
                    <a:pt x="1396344" y="916780"/>
                  </a:cubicBezTo>
                  <a:lnTo>
                    <a:pt x="37379" y="916780"/>
                  </a:lnTo>
                  <a:cubicBezTo>
                    <a:pt x="27466" y="916780"/>
                    <a:pt x="17958" y="912842"/>
                    <a:pt x="10948" y="905832"/>
                  </a:cubicBezTo>
                  <a:cubicBezTo>
                    <a:pt x="3938" y="898822"/>
                    <a:pt x="0" y="889314"/>
                    <a:pt x="0" y="879400"/>
                  </a:cubicBezTo>
                  <a:lnTo>
                    <a:pt x="0" y="37379"/>
                  </a:lnTo>
                  <a:cubicBezTo>
                    <a:pt x="0" y="27466"/>
                    <a:pt x="3938" y="17958"/>
                    <a:pt x="10948" y="10948"/>
                  </a:cubicBezTo>
                  <a:cubicBezTo>
                    <a:pt x="17958" y="3938"/>
                    <a:pt x="27466" y="0"/>
                    <a:pt x="373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2B8055"/>
              </a:solidFill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anchor="ctr" rtlCol="false" tIns="18138" lIns="18138" bIns="18138" rIns="18138"/>
            <a:lstStyle/>
            <a:p>
              <a:pPr algn="ctr">
                <a:lnSpc>
                  <a:spcPts val="2984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769453" y="2271933"/>
            <a:ext cx="1833206" cy="858189"/>
            <a:chOff x="0" y="0"/>
            <a:chExt cx="634498" cy="29703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34498" cy="297031"/>
            </a:xfrm>
            <a:custGeom>
              <a:avLst/>
              <a:gdLst/>
              <a:ahLst/>
              <a:cxnLst/>
              <a:rect r="r" b="b" t="t" l="l"/>
              <a:pathLst>
                <a:path h="297031" w="634498">
                  <a:moveTo>
                    <a:pt x="63347" y="0"/>
                  </a:moveTo>
                  <a:lnTo>
                    <a:pt x="571150" y="0"/>
                  </a:lnTo>
                  <a:cubicBezTo>
                    <a:pt x="606136" y="0"/>
                    <a:pt x="634498" y="28362"/>
                    <a:pt x="634498" y="63347"/>
                  </a:cubicBezTo>
                  <a:lnTo>
                    <a:pt x="634498" y="233684"/>
                  </a:lnTo>
                  <a:cubicBezTo>
                    <a:pt x="634498" y="268669"/>
                    <a:pt x="606136" y="297031"/>
                    <a:pt x="571150" y="297031"/>
                  </a:cubicBezTo>
                  <a:lnTo>
                    <a:pt x="63347" y="297031"/>
                  </a:lnTo>
                  <a:cubicBezTo>
                    <a:pt x="28362" y="297031"/>
                    <a:pt x="0" y="268669"/>
                    <a:pt x="0" y="233684"/>
                  </a:cubicBezTo>
                  <a:lnTo>
                    <a:pt x="0" y="63347"/>
                  </a:lnTo>
                  <a:cubicBezTo>
                    <a:pt x="0" y="28362"/>
                    <a:pt x="28362" y="0"/>
                    <a:pt x="63347" y="0"/>
                  </a:cubicBezTo>
                  <a:close/>
                </a:path>
              </a:pathLst>
            </a:custGeom>
            <a:solidFill>
              <a:srgbClr val="2B8055"/>
            </a:solidFill>
            <a:ln>
              <a:noFill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18138" lIns="18138" bIns="18138" rIns="18138"/>
            <a:lstStyle/>
            <a:p>
              <a:pPr algn="ctr">
                <a:lnSpc>
                  <a:spcPts val="3289"/>
                </a:lnSpc>
              </a:pPr>
              <a:r>
                <a:rPr lang="en-US" sz="2300">
                  <a:solidFill>
                    <a:srgbClr val="FFFFFF"/>
                  </a:solidFill>
                  <a:latin typeface="Crimson Pro Italics"/>
                </a:rPr>
                <a:t>Triển vọng </a:t>
              </a:r>
            </a:p>
            <a:p>
              <a:pPr algn="ctr">
                <a:lnSpc>
                  <a:spcPts val="3289"/>
                </a:lnSpc>
              </a:pPr>
              <a:r>
                <a:rPr lang="en-US" sz="2300">
                  <a:solidFill>
                    <a:srgbClr val="FFFFFF"/>
                  </a:solidFill>
                  <a:latin typeface="Crimson Pro Italics"/>
                </a:rPr>
                <a:t>phát triển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5514083" y="2271933"/>
            <a:ext cx="1833206" cy="874318"/>
            <a:chOff x="0" y="0"/>
            <a:chExt cx="634498" cy="302614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34498" cy="302614"/>
            </a:xfrm>
            <a:custGeom>
              <a:avLst/>
              <a:gdLst/>
              <a:ahLst/>
              <a:cxnLst/>
              <a:rect r="r" b="b" t="t" l="l"/>
              <a:pathLst>
                <a:path h="302614" w="634498">
                  <a:moveTo>
                    <a:pt x="63347" y="0"/>
                  </a:moveTo>
                  <a:lnTo>
                    <a:pt x="571150" y="0"/>
                  </a:lnTo>
                  <a:cubicBezTo>
                    <a:pt x="606136" y="0"/>
                    <a:pt x="634498" y="28362"/>
                    <a:pt x="634498" y="63347"/>
                  </a:cubicBezTo>
                  <a:lnTo>
                    <a:pt x="634498" y="239266"/>
                  </a:lnTo>
                  <a:cubicBezTo>
                    <a:pt x="634498" y="274252"/>
                    <a:pt x="606136" y="302614"/>
                    <a:pt x="571150" y="302614"/>
                  </a:cubicBezTo>
                  <a:lnTo>
                    <a:pt x="63347" y="302614"/>
                  </a:lnTo>
                  <a:cubicBezTo>
                    <a:pt x="28362" y="302614"/>
                    <a:pt x="0" y="274252"/>
                    <a:pt x="0" y="239266"/>
                  </a:cubicBezTo>
                  <a:lnTo>
                    <a:pt x="0" y="63347"/>
                  </a:lnTo>
                  <a:cubicBezTo>
                    <a:pt x="0" y="28362"/>
                    <a:pt x="28362" y="0"/>
                    <a:pt x="63347" y="0"/>
                  </a:cubicBezTo>
                  <a:close/>
                </a:path>
              </a:pathLst>
            </a:custGeom>
            <a:solidFill>
              <a:srgbClr val="2B8055"/>
            </a:solidFill>
            <a:ln>
              <a:noFill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18138" lIns="18138" bIns="18138" rIns="18138"/>
            <a:lstStyle/>
            <a:p>
              <a:pPr algn="ctr">
                <a:lnSpc>
                  <a:spcPts val="3312"/>
                </a:lnSpc>
              </a:pPr>
              <a:r>
                <a:rPr lang="en-US" sz="2300">
                  <a:solidFill>
                    <a:srgbClr val="FFFFFF"/>
                  </a:solidFill>
                  <a:latin typeface="Crimson Pro Italics"/>
                </a:rPr>
                <a:t>Là gì, học </a:t>
              </a:r>
            </a:p>
            <a:p>
              <a:pPr algn="ctr">
                <a:lnSpc>
                  <a:spcPts val="3312"/>
                </a:lnSpc>
              </a:pPr>
              <a:r>
                <a:rPr lang="en-US" sz="2300">
                  <a:solidFill>
                    <a:srgbClr val="FFFFFF"/>
                  </a:solidFill>
                  <a:latin typeface="Crimson Pro Italics"/>
                </a:rPr>
                <a:t>những gì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0705027" y="5263881"/>
            <a:ext cx="1897632" cy="613592"/>
            <a:chOff x="0" y="0"/>
            <a:chExt cx="656796" cy="21237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56796" cy="212372"/>
            </a:xfrm>
            <a:custGeom>
              <a:avLst/>
              <a:gdLst/>
              <a:ahLst/>
              <a:cxnLst/>
              <a:rect r="r" b="b" t="t" l="l"/>
              <a:pathLst>
                <a:path h="212372" w="656796">
                  <a:moveTo>
                    <a:pt x="61197" y="0"/>
                  </a:moveTo>
                  <a:lnTo>
                    <a:pt x="595600" y="0"/>
                  </a:lnTo>
                  <a:cubicBezTo>
                    <a:pt x="629398" y="0"/>
                    <a:pt x="656796" y="27399"/>
                    <a:pt x="656796" y="61197"/>
                  </a:cubicBezTo>
                  <a:lnTo>
                    <a:pt x="656796" y="151176"/>
                  </a:lnTo>
                  <a:cubicBezTo>
                    <a:pt x="656796" y="167406"/>
                    <a:pt x="650349" y="182972"/>
                    <a:pt x="638872" y="194448"/>
                  </a:cubicBezTo>
                  <a:cubicBezTo>
                    <a:pt x="627396" y="205925"/>
                    <a:pt x="611830" y="212372"/>
                    <a:pt x="595600" y="212372"/>
                  </a:cubicBezTo>
                  <a:lnTo>
                    <a:pt x="61197" y="212372"/>
                  </a:lnTo>
                  <a:cubicBezTo>
                    <a:pt x="27399" y="212372"/>
                    <a:pt x="0" y="184974"/>
                    <a:pt x="0" y="151176"/>
                  </a:cubicBezTo>
                  <a:lnTo>
                    <a:pt x="0" y="61197"/>
                  </a:lnTo>
                  <a:cubicBezTo>
                    <a:pt x="0" y="27399"/>
                    <a:pt x="27399" y="0"/>
                    <a:pt x="61197" y="0"/>
                  </a:cubicBezTo>
                  <a:close/>
                </a:path>
              </a:pathLst>
            </a:custGeom>
            <a:solidFill>
              <a:srgbClr val="2B8055"/>
            </a:solidFill>
            <a:ln>
              <a:noFill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anchor="ctr" rtlCol="false" tIns="18138" lIns="18138" bIns="18138" rIns="18138"/>
            <a:lstStyle/>
            <a:p>
              <a:pPr algn="ctr">
                <a:lnSpc>
                  <a:spcPts val="2300"/>
                </a:lnSpc>
              </a:pPr>
              <a:r>
                <a:rPr lang="en-US" sz="2300">
                  <a:solidFill>
                    <a:srgbClr val="FFFFFF"/>
                  </a:solidFill>
                  <a:latin typeface="Crimson Pro Italics"/>
                </a:rPr>
                <a:t>Tố chất cần thiết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514083" y="5384745"/>
            <a:ext cx="1833206" cy="878763"/>
            <a:chOff x="0" y="0"/>
            <a:chExt cx="634498" cy="30415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34498" cy="304152"/>
            </a:xfrm>
            <a:custGeom>
              <a:avLst/>
              <a:gdLst/>
              <a:ahLst/>
              <a:cxnLst/>
              <a:rect r="r" b="b" t="t" l="l"/>
              <a:pathLst>
                <a:path h="304152" w="634498">
                  <a:moveTo>
                    <a:pt x="63347" y="0"/>
                  </a:moveTo>
                  <a:lnTo>
                    <a:pt x="571150" y="0"/>
                  </a:lnTo>
                  <a:cubicBezTo>
                    <a:pt x="606136" y="0"/>
                    <a:pt x="634498" y="28362"/>
                    <a:pt x="634498" y="63347"/>
                  </a:cubicBezTo>
                  <a:lnTo>
                    <a:pt x="634498" y="240805"/>
                  </a:lnTo>
                  <a:cubicBezTo>
                    <a:pt x="634498" y="275790"/>
                    <a:pt x="606136" y="304152"/>
                    <a:pt x="571150" y="304152"/>
                  </a:cubicBezTo>
                  <a:lnTo>
                    <a:pt x="63347" y="304152"/>
                  </a:lnTo>
                  <a:cubicBezTo>
                    <a:pt x="28362" y="304152"/>
                    <a:pt x="0" y="275790"/>
                    <a:pt x="0" y="240805"/>
                  </a:cubicBezTo>
                  <a:lnTo>
                    <a:pt x="0" y="63347"/>
                  </a:lnTo>
                  <a:cubicBezTo>
                    <a:pt x="0" y="28362"/>
                    <a:pt x="28362" y="0"/>
                    <a:pt x="63347" y="0"/>
                  </a:cubicBezTo>
                  <a:close/>
                </a:path>
              </a:pathLst>
            </a:custGeom>
            <a:solidFill>
              <a:srgbClr val="2B8055"/>
            </a:solidFill>
            <a:ln>
              <a:noFill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18138" lIns="18138" bIns="18138" rIns="18138"/>
            <a:lstStyle/>
            <a:p>
              <a:pPr algn="ctr">
                <a:lnSpc>
                  <a:spcPts val="3427"/>
                </a:lnSpc>
              </a:pPr>
              <a:r>
                <a:rPr lang="en-US" sz="2300">
                  <a:solidFill>
                    <a:srgbClr val="FFFFFF"/>
                  </a:solidFill>
                  <a:latin typeface="Crimson Pro Italics"/>
                </a:rPr>
                <a:t>Các nghề, vị trí đảm nhận</a:t>
              </a:r>
            </a:p>
          </p:txBody>
        </p:sp>
      </p:grpSp>
      <p:sp>
        <p:nvSpPr>
          <p:cNvPr name="AutoShape 34" id="34"/>
          <p:cNvSpPr/>
          <p:nvPr/>
        </p:nvSpPr>
        <p:spPr>
          <a:xfrm>
            <a:off x="5224668" y="2578729"/>
            <a:ext cx="289415" cy="0"/>
          </a:xfrm>
          <a:prstGeom prst="line">
            <a:avLst/>
          </a:prstGeom>
          <a:ln cap="flat" w="9525">
            <a:solidFill>
              <a:srgbClr val="2B8055"/>
            </a:solidFill>
            <a:prstDash val="sysDash"/>
            <a:headEnd type="arrow" len="sm" w="med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 flipH="true">
            <a:off x="12602659" y="2578729"/>
            <a:ext cx="289415" cy="0"/>
          </a:xfrm>
          <a:prstGeom prst="line">
            <a:avLst/>
          </a:prstGeom>
          <a:ln cap="flat" w="9525">
            <a:solidFill>
              <a:srgbClr val="2B8055"/>
            </a:solidFill>
            <a:prstDash val="sysDash"/>
            <a:headEnd type="arrow" len="sm" w="med"/>
            <a:tailEnd type="none" len="sm" w="sm"/>
          </a:ln>
        </p:spPr>
      </p:sp>
      <p:sp>
        <p:nvSpPr>
          <p:cNvPr name="AutoShape 36" id="36"/>
          <p:cNvSpPr/>
          <p:nvPr/>
        </p:nvSpPr>
        <p:spPr>
          <a:xfrm flipH="true">
            <a:off x="12602659" y="5704426"/>
            <a:ext cx="289415" cy="0"/>
          </a:xfrm>
          <a:prstGeom prst="line">
            <a:avLst/>
          </a:prstGeom>
          <a:ln cap="flat" w="9525">
            <a:solidFill>
              <a:srgbClr val="2B8055"/>
            </a:solidFill>
            <a:prstDash val="sysDash"/>
            <a:headEnd type="arrow" len="sm" w="med"/>
            <a:tailEnd type="none" len="sm" w="sm"/>
          </a:ln>
        </p:spPr>
      </p:sp>
      <p:sp>
        <p:nvSpPr>
          <p:cNvPr name="AutoShape 37" id="37"/>
          <p:cNvSpPr/>
          <p:nvPr/>
        </p:nvSpPr>
        <p:spPr>
          <a:xfrm>
            <a:off x="5224668" y="5691541"/>
            <a:ext cx="289415" cy="0"/>
          </a:xfrm>
          <a:prstGeom prst="line">
            <a:avLst/>
          </a:prstGeom>
          <a:ln cap="flat" w="9525">
            <a:solidFill>
              <a:srgbClr val="2B8055"/>
            </a:solidFill>
            <a:prstDash val="sysDash"/>
            <a:headEnd type="arrow" len="sm" w="med"/>
            <a:tailEnd type="none" len="sm" w="sm"/>
          </a:ln>
        </p:spPr>
      </p:sp>
      <p:sp>
        <p:nvSpPr>
          <p:cNvPr name="Freeform 38" id="38"/>
          <p:cNvSpPr/>
          <p:nvPr/>
        </p:nvSpPr>
        <p:spPr>
          <a:xfrm flipH="false" flipV="false" rot="5400000">
            <a:off x="7949853" y="5227789"/>
            <a:ext cx="1574337" cy="874632"/>
          </a:xfrm>
          <a:custGeom>
            <a:avLst/>
            <a:gdLst/>
            <a:ahLst/>
            <a:cxnLst/>
            <a:rect r="r" b="b" t="t" l="l"/>
            <a:pathLst>
              <a:path h="874632" w="1574337">
                <a:moveTo>
                  <a:pt x="0" y="0"/>
                </a:moveTo>
                <a:lnTo>
                  <a:pt x="1574337" y="0"/>
                </a:lnTo>
                <a:lnTo>
                  <a:pt x="1574337" y="874631"/>
                </a:lnTo>
                <a:lnTo>
                  <a:pt x="0" y="874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7557433" y="3018832"/>
            <a:ext cx="2931486" cy="2231737"/>
            <a:chOff x="0" y="0"/>
            <a:chExt cx="1014627" cy="772435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014627" cy="772435"/>
            </a:xfrm>
            <a:custGeom>
              <a:avLst/>
              <a:gdLst/>
              <a:ahLst/>
              <a:cxnLst/>
              <a:rect r="r" b="b" t="t" l="l"/>
              <a:pathLst>
                <a:path h="772435" w="1014627">
                  <a:moveTo>
                    <a:pt x="79229" y="0"/>
                  </a:moveTo>
                  <a:lnTo>
                    <a:pt x="935399" y="0"/>
                  </a:lnTo>
                  <a:cubicBezTo>
                    <a:pt x="979156" y="0"/>
                    <a:pt x="1014627" y="35472"/>
                    <a:pt x="1014627" y="79229"/>
                  </a:cubicBezTo>
                  <a:lnTo>
                    <a:pt x="1014627" y="693206"/>
                  </a:lnTo>
                  <a:cubicBezTo>
                    <a:pt x="1014627" y="736963"/>
                    <a:pt x="979156" y="772435"/>
                    <a:pt x="935399" y="772435"/>
                  </a:cubicBezTo>
                  <a:lnTo>
                    <a:pt x="79229" y="772435"/>
                  </a:lnTo>
                  <a:cubicBezTo>
                    <a:pt x="35472" y="772435"/>
                    <a:pt x="0" y="736963"/>
                    <a:pt x="0" y="693206"/>
                  </a:cubicBezTo>
                  <a:lnTo>
                    <a:pt x="0" y="79229"/>
                  </a:lnTo>
                  <a:cubicBezTo>
                    <a:pt x="0" y="35472"/>
                    <a:pt x="35472" y="0"/>
                    <a:pt x="79229" y="0"/>
                  </a:cubicBezTo>
                  <a:close/>
                </a:path>
              </a:pathLst>
            </a:custGeom>
            <a:solidFill>
              <a:srgbClr val="2B8055"/>
            </a:solidFill>
            <a:ln>
              <a:noFill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anchor="ctr" rtlCol="false" tIns="18138" lIns="18138" bIns="18138" rIns="18138"/>
            <a:lstStyle/>
            <a:p>
              <a:pPr algn="ctr">
                <a:lnSpc>
                  <a:spcPts val="2827"/>
                </a:lnSpc>
              </a:pPr>
              <a:r>
                <a:rPr lang="en-US" sz="2570">
                  <a:solidFill>
                    <a:srgbClr val="FFFFFF"/>
                  </a:solidFill>
                  <a:latin typeface="Lora Bold Italics"/>
                </a:rPr>
                <a:t>NGÀNH A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8106573" y="5959056"/>
            <a:ext cx="1833206" cy="817740"/>
            <a:chOff x="0" y="0"/>
            <a:chExt cx="634498" cy="283031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634498" cy="283031"/>
            </a:xfrm>
            <a:custGeom>
              <a:avLst/>
              <a:gdLst/>
              <a:ahLst/>
              <a:cxnLst/>
              <a:rect r="r" b="b" t="t" l="l"/>
              <a:pathLst>
                <a:path h="283031" w="634498">
                  <a:moveTo>
                    <a:pt x="63347" y="0"/>
                  </a:moveTo>
                  <a:lnTo>
                    <a:pt x="571150" y="0"/>
                  </a:lnTo>
                  <a:cubicBezTo>
                    <a:pt x="606136" y="0"/>
                    <a:pt x="634498" y="28362"/>
                    <a:pt x="634498" y="63347"/>
                  </a:cubicBezTo>
                  <a:lnTo>
                    <a:pt x="634498" y="219684"/>
                  </a:lnTo>
                  <a:cubicBezTo>
                    <a:pt x="634498" y="254669"/>
                    <a:pt x="606136" y="283031"/>
                    <a:pt x="571150" y="283031"/>
                  </a:cubicBezTo>
                  <a:lnTo>
                    <a:pt x="63347" y="283031"/>
                  </a:lnTo>
                  <a:cubicBezTo>
                    <a:pt x="28362" y="283031"/>
                    <a:pt x="0" y="254669"/>
                    <a:pt x="0" y="219684"/>
                  </a:cubicBezTo>
                  <a:lnTo>
                    <a:pt x="0" y="63347"/>
                  </a:lnTo>
                  <a:cubicBezTo>
                    <a:pt x="0" y="28362"/>
                    <a:pt x="28362" y="0"/>
                    <a:pt x="63347" y="0"/>
                  </a:cubicBezTo>
                  <a:close/>
                </a:path>
              </a:pathLst>
            </a:custGeom>
            <a:solidFill>
              <a:srgbClr val="2B8055"/>
            </a:solidFill>
            <a:ln>
              <a:noFill/>
            </a:ln>
          </p:spPr>
        </p:sp>
        <p:sp>
          <p:nvSpPr>
            <p:cNvPr name="TextBox 44" id="44"/>
            <p:cNvSpPr txBox="true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anchor="ctr" rtlCol="false" tIns="18138" lIns="18138" bIns="18138" rIns="18138"/>
            <a:lstStyle/>
            <a:p>
              <a:pPr algn="ctr">
                <a:lnSpc>
                  <a:spcPts val="2300"/>
                </a:lnSpc>
              </a:pPr>
              <a:r>
                <a:rPr lang="en-US" sz="2300">
                  <a:solidFill>
                    <a:srgbClr val="FFFFFF"/>
                  </a:solidFill>
                  <a:latin typeface="Crimson Pro Italics"/>
                </a:rPr>
                <a:t>Thuận lợi, </a:t>
              </a:r>
            </a:p>
            <a:p>
              <a:pPr algn="ctr">
                <a:lnSpc>
                  <a:spcPts val="3565"/>
                </a:lnSpc>
              </a:pPr>
              <a:r>
                <a:rPr lang="en-US" sz="2300">
                  <a:solidFill>
                    <a:srgbClr val="FFFFFF"/>
                  </a:solidFill>
                  <a:latin typeface="Crimson Pro Italics"/>
                </a:rPr>
                <a:t>khó khăn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7186972" y="7074479"/>
            <a:ext cx="4142435" cy="1945132"/>
            <a:chOff x="0" y="0"/>
            <a:chExt cx="1433753" cy="673237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433753" cy="673237"/>
            </a:xfrm>
            <a:custGeom>
              <a:avLst/>
              <a:gdLst/>
              <a:ahLst/>
              <a:cxnLst/>
              <a:rect r="r" b="b" t="t" l="l"/>
              <a:pathLst>
                <a:path h="673237" w="1433753">
                  <a:moveTo>
                    <a:pt x="37379" y="0"/>
                  </a:moveTo>
                  <a:lnTo>
                    <a:pt x="1396375" y="0"/>
                  </a:lnTo>
                  <a:cubicBezTo>
                    <a:pt x="1417018" y="0"/>
                    <a:pt x="1433753" y="16735"/>
                    <a:pt x="1433753" y="37379"/>
                  </a:cubicBezTo>
                  <a:lnTo>
                    <a:pt x="1433753" y="635858"/>
                  </a:lnTo>
                  <a:cubicBezTo>
                    <a:pt x="1433753" y="656502"/>
                    <a:pt x="1417018" y="673237"/>
                    <a:pt x="1396375" y="673237"/>
                  </a:cubicBezTo>
                  <a:lnTo>
                    <a:pt x="37379" y="673237"/>
                  </a:lnTo>
                  <a:cubicBezTo>
                    <a:pt x="16735" y="673237"/>
                    <a:pt x="0" y="656502"/>
                    <a:pt x="0" y="635858"/>
                  </a:cubicBezTo>
                  <a:lnTo>
                    <a:pt x="0" y="37379"/>
                  </a:lnTo>
                  <a:cubicBezTo>
                    <a:pt x="0" y="16735"/>
                    <a:pt x="16735" y="0"/>
                    <a:pt x="373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2B8055"/>
              </a:solidFill>
            </a:ln>
          </p:spPr>
        </p:sp>
        <p:sp>
          <p:nvSpPr>
            <p:cNvPr name="TextBox 47" id="47"/>
            <p:cNvSpPr txBox="true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anchor="ctr" rtlCol="false" tIns="18138" lIns="18138" bIns="18138" rIns="18138"/>
            <a:lstStyle/>
            <a:p>
              <a:pPr algn="ctr">
                <a:lnSpc>
                  <a:spcPts val="2984"/>
                </a:lnSpc>
              </a:pPr>
            </a:p>
          </p:txBody>
        </p:sp>
      </p:grpSp>
      <p:sp>
        <p:nvSpPr>
          <p:cNvPr name="AutoShape 48" id="48"/>
          <p:cNvSpPr/>
          <p:nvPr/>
        </p:nvSpPr>
        <p:spPr>
          <a:xfrm flipH="true" flipV="true">
            <a:off x="9023176" y="6776796"/>
            <a:ext cx="12885" cy="297683"/>
          </a:xfrm>
          <a:prstGeom prst="line">
            <a:avLst/>
          </a:prstGeom>
          <a:ln cap="flat" w="9525">
            <a:solidFill>
              <a:srgbClr val="2B8055"/>
            </a:solidFill>
            <a:prstDash val="sysDash"/>
            <a:headEnd type="arrow" len="sm" w="med"/>
            <a:tailEnd type="none" len="sm" w="sm"/>
          </a:ln>
        </p:spPr>
      </p:sp>
      <p:sp>
        <p:nvSpPr>
          <p:cNvPr name="Freeform 49" id="49"/>
          <p:cNvSpPr/>
          <p:nvPr/>
        </p:nvSpPr>
        <p:spPr>
          <a:xfrm flipH="false" flipV="false" rot="-2228262">
            <a:off x="14387105" y="8263597"/>
            <a:ext cx="1698828" cy="1958817"/>
          </a:xfrm>
          <a:custGeom>
            <a:avLst/>
            <a:gdLst/>
            <a:ahLst/>
            <a:cxnLst/>
            <a:rect r="r" b="b" t="t" l="l"/>
            <a:pathLst>
              <a:path h="1958817" w="1698828">
                <a:moveTo>
                  <a:pt x="0" y="0"/>
                </a:moveTo>
                <a:lnTo>
                  <a:pt x="1698829" y="0"/>
                </a:lnTo>
                <a:lnTo>
                  <a:pt x="1698829" y="1958817"/>
                </a:lnTo>
                <a:lnTo>
                  <a:pt x="0" y="19588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0" id="50"/>
          <p:cNvSpPr txBox="true"/>
          <p:nvPr/>
        </p:nvSpPr>
        <p:spPr>
          <a:xfrm rot="0">
            <a:off x="12919009" y="1347383"/>
            <a:ext cx="3585954" cy="1845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96571" indent="-248285" lvl="1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rimson Pro Bold"/>
              </a:rPr>
              <a:t>Xu hướng phát triển</a:t>
            </a:r>
          </a:p>
          <a:p>
            <a:pPr marL="496571" indent="-248285" lvl="1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rimson Pro Bold"/>
              </a:rPr>
              <a:t>Tác động của CMCN 4.0</a:t>
            </a:r>
          </a:p>
          <a:p>
            <a:pPr marL="496571" indent="-248285" lvl="1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rimson Pro Bold"/>
              </a:rPr>
              <a:t>Nhu cầu nhân lực hiện tại. tương lai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7347288" y="7076765"/>
            <a:ext cx="4745357" cy="1845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96571" indent="-248285" lvl="1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rimson Pro Bold"/>
              </a:rPr>
              <a:t>Thuận lợi</a:t>
            </a:r>
          </a:p>
          <a:p>
            <a:pPr marL="496571" indent="-248285" lvl="1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rimson Pro Bold"/>
              </a:rPr>
              <a:t>Ý nghĩa công việc </a:t>
            </a:r>
          </a:p>
          <a:p>
            <a:pPr marL="496571" indent="-248285" lvl="1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rimson Pro Bold"/>
              </a:rPr>
              <a:t>Điểm thú vị</a:t>
            </a:r>
          </a:p>
          <a:p>
            <a:pPr marL="496571" indent="-248285" lvl="1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rimson Pro Bold"/>
              </a:rPr>
              <a:t>Khó khăn, mặt trái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601062" y="1347383"/>
            <a:ext cx="2347380" cy="1845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96569" indent="-248284" lvl="1">
              <a:lnSpc>
                <a:spcPts val="367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rimson Pro Bold"/>
              </a:rPr>
              <a:t>Định nghĩa</a:t>
            </a:r>
          </a:p>
          <a:p>
            <a:pPr marL="496569" indent="-248284" lvl="1">
              <a:lnSpc>
                <a:spcPts val="367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rimson Pro Bold"/>
              </a:rPr>
              <a:t>Nội dung, chương trình đào tạo 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2542857" y="3597275"/>
            <a:ext cx="2826518" cy="299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9749" indent="-269875" lvl="1">
              <a:lnSpc>
                <a:spcPts val="39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Crimson Pro Bold"/>
              </a:rPr>
              <a:t>Vị trí việc làm, mô tả công việc</a:t>
            </a:r>
          </a:p>
          <a:p>
            <a:pPr marL="539749" indent="-269875" lvl="1">
              <a:lnSpc>
                <a:spcPts val="39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Crimson Pro Bold"/>
              </a:rPr>
              <a:t>Địa điểm, nơi làm việc</a:t>
            </a:r>
          </a:p>
          <a:p>
            <a:pPr marL="539749" indent="-269875" lvl="1">
              <a:lnSpc>
                <a:spcPts val="39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Crimson Pro Bold"/>
              </a:rPr>
              <a:t>Nấc thang, nghề nghiệp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2821707" y="4256060"/>
            <a:ext cx="4031300" cy="1845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96571" indent="-248285" lvl="1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rimson Pro Bold"/>
              </a:rPr>
              <a:t>Tố chất theo học</a:t>
            </a:r>
          </a:p>
          <a:p>
            <a:pPr marL="496571" indent="-248285" lvl="1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rimson Pro Bold"/>
              </a:rPr>
              <a:t>Tố chất thành công</a:t>
            </a:r>
          </a:p>
          <a:p>
            <a:pPr algn="l" marL="496571" indent="-248285" lvl="1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rimson Pro Bold"/>
              </a:rPr>
              <a:t>Bao gồm kiến thức? Kỹ năng? Thái độ?</a:t>
            </a:r>
          </a:p>
        </p:txBody>
      </p:sp>
      <p:grpSp>
        <p:nvGrpSpPr>
          <p:cNvPr name="Group 55" id="55"/>
          <p:cNvGrpSpPr/>
          <p:nvPr/>
        </p:nvGrpSpPr>
        <p:grpSpPr>
          <a:xfrm rot="0">
            <a:off x="2409507" y="3549493"/>
            <a:ext cx="2904551" cy="3428776"/>
            <a:chOff x="0" y="0"/>
            <a:chExt cx="1005305" cy="1186746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1005305" cy="1186746"/>
            </a:xfrm>
            <a:custGeom>
              <a:avLst/>
              <a:gdLst/>
              <a:ahLst/>
              <a:cxnLst/>
              <a:rect r="r" b="b" t="t" l="l"/>
              <a:pathLst>
                <a:path h="1186746" w="1005305">
                  <a:moveTo>
                    <a:pt x="53309" y="0"/>
                  </a:moveTo>
                  <a:lnTo>
                    <a:pt x="951996" y="0"/>
                  </a:lnTo>
                  <a:cubicBezTo>
                    <a:pt x="981437" y="0"/>
                    <a:pt x="1005305" y="23867"/>
                    <a:pt x="1005305" y="53309"/>
                  </a:cubicBezTo>
                  <a:lnTo>
                    <a:pt x="1005305" y="1133437"/>
                  </a:lnTo>
                  <a:cubicBezTo>
                    <a:pt x="1005305" y="1162879"/>
                    <a:pt x="981437" y="1186746"/>
                    <a:pt x="951996" y="1186746"/>
                  </a:cubicBezTo>
                  <a:lnTo>
                    <a:pt x="53309" y="1186746"/>
                  </a:lnTo>
                  <a:cubicBezTo>
                    <a:pt x="23867" y="1186746"/>
                    <a:pt x="0" y="1162879"/>
                    <a:pt x="0" y="1133437"/>
                  </a:cubicBezTo>
                  <a:lnTo>
                    <a:pt x="0" y="53309"/>
                  </a:lnTo>
                  <a:cubicBezTo>
                    <a:pt x="0" y="23867"/>
                    <a:pt x="23867" y="0"/>
                    <a:pt x="533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2B8055"/>
              </a:solidFill>
            </a:ln>
          </p:spPr>
        </p:sp>
        <p:sp>
          <p:nvSpPr>
            <p:cNvPr name="TextBox 57" id="57"/>
            <p:cNvSpPr txBox="true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anchor="ctr" rtlCol="false" tIns="18138" lIns="18138" bIns="18138" rIns="18138"/>
            <a:lstStyle/>
            <a:p>
              <a:pPr algn="ctr">
                <a:lnSpc>
                  <a:spcPts val="2984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374453"/>
            <a:ext cx="18288000" cy="3008799"/>
            <a:chOff x="0" y="0"/>
            <a:chExt cx="4816593" cy="79244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792441"/>
            </a:xfrm>
            <a:custGeom>
              <a:avLst/>
              <a:gdLst/>
              <a:ahLst/>
              <a:cxnLst/>
              <a:rect r="r" b="b" t="t" l="l"/>
              <a:pathLst>
                <a:path h="79244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92441"/>
                  </a:lnTo>
                  <a:lnTo>
                    <a:pt x="0" y="792441"/>
                  </a:lnTo>
                  <a:lnTo>
                    <a:pt x="0" y="0"/>
                  </a:lnTo>
                </a:path>
              </a:pathLst>
            </a:custGeom>
            <a:solidFill>
              <a:srgbClr val="1C573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668586" y="4286295"/>
            <a:ext cx="1110433" cy="568369"/>
          </a:xfrm>
          <a:custGeom>
            <a:avLst/>
            <a:gdLst/>
            <a:ahLst/>
            <a:cxnLst/>
            <a:rect r="r" b="b" t="t" l="l"/>
            <a:pathLst>
              <a:path h="568369" w="1110433">
                <a:moveTo>
                  <a:pt x="0" y="0"/>
                </a:moveTo>
                <a:lnTo>
                  <a:pt x="1110433" y="0"/>
                </a:lnTo>
                <a:lnTo>
                  <a:pt x="1110433" y="568369"/>
                </a:lnTo>
                <a:lnTo>
                  <a:pt x="0" y="568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145024" y="4570479"/>
            <a:ext cx="386775" cy="371351"/>
          </a:xfrm>
          <a:custGeom>
            <a:avLst/>
            <a:gdLst/>
            <a:ahLst/>
            <a:cxnLst/>
            <a:rect r="r" b="b" t="t" l="l"/>
            <a:pathLst>
              <a:path h="371351" w="386775">
                <a:moveTo>
                  <a:pt x="0" y="0"/>
                </a:moveTo>
                <a:lnTo>
                  <a:pt x="386776" y="0"/>
                </a:lnTo>
                <a:lnTo>
                  <a:pt x="386776" y="371351"/>
                </a:lnTo>
                <a:lnTo>
                  <a:pt x="0" y="3713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598994" y="4520783"/>
            <a:ext cx="564425" cy="486534"/>
          </a:xfrm>
          <a:custGeom>
            <a:avLst/>
            <a:gdLst/>
            <a:ahLst/>
            <a:cxnLst/>
            <a:rect r="r" b="b" t="t" l="l"/>
            <a:pathLst>
              <a:path h="486534" w="564425">
                <a:moveTo>
                  <a:pt x="0" y="0"/>
                </a:moveTo>
                <a:lnTo>
                  <a:pt x="564425" y="0"/>
                </a:lnTo>
                <a:lnTo>
                  <a:pt x="564425" y="486534"/>
                </a:lnTo>
                <a:lnTo>
                  <a:pt x="0" y="4865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846615" y="395051"/>
            <a:ext cx="13712357" cy="2959152"/>
          </a:xfrm>
          <a:custGeom>
            <a:avLst/>
            <a:gdLst/>
            <a:ahLst/>
            <a:cxnLst/>
            <a:rect r="r" b="b" t="t" l="l"/>
            <a:pathLst>
              <a:path h="2959152" w="13712357">
                <a:moveTo>
                  <a:pt x="0" y="0"/>
                </a:moveTo>
                <a:lnTo>
                  <a:pt x="13712357" y="0"/>
                </a:lnTo>
                <a:lnTo>
                  <a:pt x="13712357" y="2959152"/>
                </a:lnTo>
                <a:lnTo>
                  <a:pt x="0" y="29591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8000"/>
            </a:blip>
            <a:stretch>
              <a:fillRect l="-8602" t="-121513" r="-12399" b="-152293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6596044" y="4621028"/>
            <a:ext cx="47625" cy="4637272"/>
            <a:chOff x="0" y="0"/>
            <a:chExt cx="12543" cy="122133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543" cy="1221339"/>
            </a:xfrm>
            <a:custGeom>
              <a:avLst/>
              <a:gdLst/>
              <a:ahLst/>
              <a:cxnLst/>
              <a:rect r="r" b="b" t="t" l="l"/>
              <a:pathLst>
                <a:path h="1221339" w="12543">
                  <a:moveTo>
                    <a:pt x="0" y="0"/>
                  </a:moveTo>
                  <a:lnTo>
                    <a:pt x="12543" y="0"/>
                  </a:lnTo>
                  <a:lnTo>
                    <a:pt x="12543" y="1221339"/>
                  </a:lnTo>
                  <a:lnTo>
                    <a:pt x="0" y="1221339"/>
                  </a:lnTo>
                  <a:lnTo>
                    <a:pt x="0" y="0"/>
                  </a:lnTo>
                </a:path>
              </a:pathLst>
            </a:custGeom>
            <a:solidFill>
              <a:srgbClr val="00924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622143" y="785383"/>
            <a:ext cx="14161301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80"/>
              </a:lnSpc>
            </a:pPr>
            <a:r>
              <a:rPr lang="en-US" sz="6000" spc="588">
                <a:solidFill>
                  <a:srgbClr val="FFFFFF"/>
                </a:solidFill>
                <a:latin typeface="Crimson Pro"/>
              </a:rPr>
              <a:t>3 CÁCH TÌM HIỂU THÔNG TIN </a:t>
            </a:r>
          </a:p>
          <a:p>
            <a:pPr algn="ctr" marL="0" indent="0" lvl="0">
              <a:lnSpc>
                <a:spcPts val="8280"/>
              </a:lnSpc>
              <a:spcBef>
                <a:spcPct val="0"/>
              </a:spcBef>
            </a:pPr>
            <a:r>
              <a:rPr lang="en-US" sz="6000" spc="588">
                <a:solidFill>
                  <a:srgbClr val="FFFFFF"/>
                </a:solidFill>
                <a:latin typeface="Crimson Pro"/>
              </a:rPr>
              <a:t>NGHỀ NGHIỆP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1644331" y="4621028"/>
            <a:ext cx="47625" cy="4637272"/>
            <a:chOff x="0" y="0"/>
            <a:chExt cx="12543" cy="122133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543" cy="1221339"/>
            </a:xfrm>
            <a:custGeom>
              <a:avLst/>
              <a:gdLst/>
              <a:ahLst/>
              <a:cxnLst/>
              <a:rect r="r" b="b" t="t" l="l"/>
              <a:pathLst>
                <a:path h="1221339" w="12543">
                  <a:moveTo>
                    <a:pt x="0" y="0"/>
                  </a:moveTo>
                  <a:lnTo>
                    <a:pt x="12543" y="0"/>
                  </a:lnTo>
                  <a:lnTo>
                    <a:pt x="12543" y="1221339"/>
                  </a:lnTo>
                  <a:lnTo>
                    <a:pt x="0" y="1221339"/>
                  </a:lnTo>
                  <a:lnTo>
                    <a:pt x="0" y="0"/>
                  </a:lnTo>
                </a:path>
              </a:pathLst>
            </a:custGeom>
            <a:solidFill>
              <a:srgbClr val="00924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7375315" y="3798706"/>
            <a:ext cx="2732632" cy="596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3500" spc="343">
                <a:solidFill>
                  <a:srgbClr val="231F20"/>
                </a:solidFill>
                <a:latin typeface="Crimson Pro Bold"/>
              </a:rPr>
              <a:t>Con người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84043" y="3678030"/>
            <a:ext cx="3509338" cy="596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3500" spc="343">
                <a:solidFill>
                  <a:srgbClr val="231F20"/>
                </a:solidFill>
                <a:latin typeface="Crimson Pro Bold"/>
              </a:rPr>
              <a:t>Kênh thông tin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427750" y="3798706"/>
            <a:ext cx="3821323" cy="596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3500" spc="343">
                <a:solidFill>
                  <a:srgbClr val="231F20"/>
                </a:solidFill>
                <a:latin typeface="Crimson Pro Bold"/>
              </a:rPr>
              <a:t>Tự trải nghiệm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65688" y="5044633"/>
            <a:ext cx="5944607" cy="5340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35"/>
              </a:lnSpc>
            </a:pPr>
            <a:r>
              <a:rPr lang="en-US" sz="2199" spc="215">
                <a:solidFill>
                  <a:srgbClr val="231F20"/>
                </a:solidFill>
                <a:latin typeface="Crimson Pro"/>
              </a:rPr>
              <a:t>Các cơ quan chức năng, hãng thông tấn, đài truyền hình, cơ quan truyền thông, báo chí; Hội giáo dục nghề nghiệp, Hiệp hội, đơn vị hướng nghiệp</a:t>
            </a:r>
          </a:p>
          <a:p>
            <a:pPr>
              <a:lnSpc>
                <a:spcPts val="3035"/>
              </a:lnSpc>
            </a:pPr>
            <a:r>
              <a:rPr lang="en-US" sz="2199" spc="215">
                <a:solidFill>
                  <a:srgbClr val="231F20"/>
                </a:solidFill>
                <a:latin typeface="Crimson Pro"/>
              </a:rPr>
              <a:t>Cổng thông tin các trường đại học</a:t>
            </a:r>
          </a:p>
          <a:p>
            <a:pPr>
              <a:lnSpc>
                <a:spcPts val="3035"/>
              </a:lnSpc>
            </a:pPr>
            <a:r>
              <a:rPr lang="en-US" sz="2199" spc="215">
                <a:solidFill>
                  <a:srgbClr val="231F20"/>
                </a:solidFill>
                <a:latin typeface="Crimson Pro"/>
              </a:rPr>
              <a:t>Cổng tìm việc: </a:t>
            </a:r>
            <a:r>
              <a:rPr lang="en-US" sz="2199" spc="215" u="sng">
                <a:solidFill>
                  <a:srgbClr val="231F20"/>
                </a:solidFill>
                <a:latin typeface="Crimson Pro"/>
                <a:hlinkClick r:id="rId10" tooltip="https://www.vietnamworks.com/"/>
              </a:rPr>
              <a:t>Vietnamworks</a:t>
            </a:r>
            <a:r>
              <a:rPr lang="en-US" sz="2199" spc="215">
                <a:solidFill>
                  <a:srgbClr val="231F20"/>
                </a:solidFill>
                <a:latin typeface="Crimson Pro"/>
              </a:rPr>
              <a:t>, </a:t>
            </a:r>
            <a:r>
              <a:rPr lang="en-US" sz="2199" spc="215" u="sng">
                <a:solidFill>
                  <a:srgbClr val="231F20"/>
                </a:solidFill>
                <a:latin typeface="Crimson Pro"/>
                <a:hlinkClick r:id="rId11" tooltip="http://careerbuilder.vn/"/>
              </a:rPr>
              <a:t>CareerBuilder</a:t>
            </a:r>
            <a:r>
              <a:rPr lang="en-US" sz="2199" spc="215">
                <a:solidFill>
                  <a:srgbClr val="231F20"/>
                </a:solidFill>
                <a:latin typeface="Crimson Pro"/>
              </a:rPr>
              <a:t>, </a:t>
            </a:r>
            <a:r>
              <a:rPr lang="en-US" sz="2199" spc="215" u="sng">
                <a:solidFill>
                  <a:srgbClr val="231F20"/>
                </a:solidFill>
                <a:latin typeface="Crimson Pro"/>
                <a:hlinkClick r:id="rId12" tooltip="https://www.linkedin.com/"/>
              </a:rPr>
              <a:t>LinkedIn</a:t>
            </a:r>
            <a:r>
              <a:rPr lang="en-US" sz="2199" spc="215">
                <a:solidFill>
                  <a:srgbClr val="231F20"/>
                </a:solidFill>
                <a:latin typeface="Crimson Pro"/>
              </a:rPr>
              <a:t>, </a:t>
            </a:r>
            <a:r>
              <a:rPr lang="en-US" sz="2199" spc="215" u="sng">
                <a:solidFill>
                  <a:srgbClr val="231F20"/>
                </a:solidFill>
                <a:latin typeface="Crimson Pro"/>
                <a:hlinkClick r:id="rId13" tooltip="http://jobstreet.vn/"/>
              </a:rPr>
              <a:t>Jobstreet</a:t>
            </a:r>
            <a:r>
              <a:rPr lang="en-US" sz="2199" spc="215">
                <a:solidFill>
                  <a:srgbClr val="231F20"/>
                </a:solidFill>
                <a:latin typeface="Crimson Pro"/>
              </a:rPr>
              <a:t>, </a:t>
            </a:r>
            <a:r>
              <a:rPr lang="en-US" sz="2199" spc="215" u="sng">
                <a:solidFill>
                  <a:srgbClr val="231F20"/>
                </a:solidFill>
                <a:latin typeface="Crimson Pro"/>
                <a:hlinkClick r:id="rId14" tooltip="https://timviec365.vn/"/>
              </a:rPr>
              <a:t>Tìm việc 365</a:t>
            </a:r>
            <a:r>
              <a:rPr lang="en-US" sz="2199" spc="215">
                <a:solidFill>
                  <a:srgbClr val="231F20"/>
                </a:solidFill>
                <a:latin typeface="Crimson Pro"/>
              </a:rPr>
              <a:t>, </a:t>
            </a:r>
            <a:r>
              <a:rPr lang="en-US" sz="2199" spc="215" u="sng">
                <a:solidFill>
                  <a:srgbClr val="231F20"/>
                </a:solidFill>
                <a:latin typeface="Crimson Pro"/>
                <a:hlinkClick r:id="rId15" tooltip="http://www.timviecnhanh.com/"/>
              </a:rPr>
              <a:t>Timviecnhanh.com</a:t>
            </a:r>
            <a:r>
              <a:rPr lang="en-US" sz="2199" spc="215">
                <a:solidFill>
                  <a:srgbClr val="231F20"/>
                </a:solidFill>
                <a:latin typeface="Crimson Pro"/>
              </a:rPr>
              <a:t>, </a:t>
            </a:r>
            <a:r>
              <a:rPr lang="en-US" sz="2199" spc="215" u="sng">
                <a:solidFill>
                  <a:srgbClr val="231F20"/>
                </a:solidFill>
                <a:latin typeface="Crimson Pro"/>
                <a:hlinkClick r:id="rId16" tooltip="https://vieclam24h.vn/"/>
              </a:rPr>
              <a:t>ViệcLàm24h</a:t>
            </a:r>
            <a:r>
              <a:rPr lang="en-US" sz="2199" spc="215">
                <a:solidFill>
                  <a:srgbClr val="231F20"/>
                </a:solidFill>
                <a:latin typeface="Crimson Pro"/>
              </a:rPr>
              <a:t>,</a:t>
            </a:r>
          </a:p>
          <a:p>
            <a:pPr>
              <a:lnSpc>
                <a:spcPts val="3035"/>
              </a:lnSpc>
            </a:pPr>
            <a:r>
              <a:rPr lang="en-US" sz="2199" spc="215">
                <a:solidFill>
                  <a:srgbClr val="231F20"/>
                </a:solidFill>
                <a:latin typeface="Crimson Pro"/>
              </a:rPr>
              <a:t>Cổng thực tập: </a:t>
            </a:r>
            <a:r>
              <a:rPr lang="en-US" sz="2199" spc="215" u="sng">
                <a:solidFill>
                  <a:srgbClr val="231F20"/>
                </a:solidFill>
                <a:latin typeface="Crimson Pro"/>
                <a:hlinkClick r:id="rId17" tooltip="https://www.internship.edu.vn/"/>
              </a:rPr>
              <a:t>Internship</a:t>
            </a:r>
            <a:r>
              <a:rPr lang="en-US" sz="2199" spc="215">
                <a:solidFill>
                  <a:srgbClr val="231F20"/>
                </a:solidFill>
                <a:latin typeface="Crimson Pro"/>
              </a:rPr>
              <a:t>, </a:t>
            </a:r>
            <a:r>
              <a:rPr lang="en-US" sz="2199" spc="215" u="sng">
                <a:solidFill>
                  <a:srgbClr val="231F20"/>
                </a:solidFill>
                <a:latin typeface="Crimson Pro"/>
                <a:hlinkClick r:id="rId18" tooltip="https://www.facebook.com/groups/internships.vietnam/"/>
              </a:rPr>
              <a:t>Internships &amp; Jobs in Vietnam</a:t>
            </a:r>
          </a:p>
          <a:p>
            <a:pPr>
              <a:lnSpc>
                <a:spcPts val="3035"/>
              </a:lnSpc>
            </a:pPr>
            <a:r>
              <a:rPr lang="en-US" sz="2199" spc="215">
                <a:solidFill>
                  <a:srgbClr val="231F20"/>
                </a:solidFill>
                <a:latin typeface="Crimson Pro"/>
              </a:rPr>
              <a:t>Cổng phi lợi nhuận: </a:t>
            </a:r>
            <a:r>
              <a:rPr lang="en-US" sz="2199" spc="215" u="sng">
                <a:solidFill>
                  <a:srgbClr val="231F20"/>
                </a:solidFill>
                <a:latin typeface="Crimson Pro"/>
                <a:hlinkClick r:id="rId19" tooltip="http://www.philoinhuan.org/"/>
              </a:rPr>
              <a:t>Phi lợi nhuận</a:t>
            </a:r>
          </a:p>
          <a:p>
            <a:pPr>
              <a:lnSpc>
                <a:spcPts val="3035"/>
              </a:lnSpc>
            </a:pPr>
            <a:r>
              <a:rPr lang="en-US" sz="2199" spc="215" u="sng">
                <a:solidFill>
                  <a:srgbClr val="231F20"/>
                </a:solidFill>
                <a:latin typeface="Crimson Pro"/>
              </a:rPr>
              <a:t>Tổng hợp: </a:t>
            </a:r>
            <a:r>
              <a:rPr lang="en-US" sz="2199" spc="215" u="sng">
                <a:solidFill>
                  <a:srgbClr val="231F20"/>
                </a:solidFill>
                <a:latin typeface="Crimson Pro"/>
                <a:hlinkClick r:id="rId20" tooltip="http://www.ybox.vn/"/>
              </a:rPr>
              <a:t>Ybox</a:t>
            </a:r>
            <a:r>
              <a:rPr lang="en-US" sz="2199" spc="215">
                <a:solidFill>
                  <a:srgbClr val="231F20"/>
                </a:solidFill>
                <a:latin typeface="Crimson Pro"/>
              </a:rPr>
              <a:t>, </a:t>
            </a:r>
            <a:r>
              <a:rPr lang="en-US" sz="2199" spc="215" u="sng">
                <a:solidFill>
                  <a:srgbClr val="231F20"/>
                </a:solidFill>
                <a:latin typeface="Crimson Pro"/>
                <a:hlinkClick r:id="rId21" tooltip="https://www.topcv.vn/viec-lam"/>
              </a:rPr>
              <a:t>TopCV</a:t>
            </a:r>
          </a:p>
          <a:p>
            <a:pPr algn="l">
              <a:lnSpc>
                <a:spcPts val="3035"/>
              </a:lnSpc>
            </a:pPr>
            <a:r>
              <a:rPr lang="en-US" sz="2199" spc="215" u="sng">
                <a:solidFill>
                  <a:srgbClr val="231F20"/>
                </a:solidFill>
                <a:latin typeface="Crimson Pro"/>
              </a:rPr>
              <a:t>Các group, fanpage Facebook</a:t>
            </a:r>
          </a:p>
          <a:p>
            <a:pPr algn="ctr">
              <a:lnSpc>
                <a:spcPts val="3035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6929419" y="5054158"/>
            <a:ext cx="4468000" cy="3419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 spc="244">
                <a:solidFill>
                  <a:srgbClr val="231F20"/>
                </a:solidFill>
                <a:latin typeface="Crimson Pro"/>
              </a:rPr>
              <a:t>Trao đổi với</a:t>
            </a:r>
            <a:r>
              <a:rPr lang="en-US" sz="2499" spc="244">
                <a:solidFill>
                  <a:srgbClr val="231F20"/>
                </a:solidFill>
                <a:latin typeface="Crimson Pro"/>
              </a:rPr>
              <a:t> người trong nghề, nhà tuyển dụng, người sử dụng lao động</a:t>
            </a:r>
          </a:p>
          <a:p>
            <a:pPr algn="just">
              <a:lnSpc>
                <a:spcPts val="3449"/>
              </a:lnSpc>
            </a:pPr>
            <a:r>
              <a:rPr lang="en-US" sz="2499" spc="244">
                <a:solidFill>
                  <a:srgbClr val="231F20"/>
                </a:solidFill>
                <a:latin typeface="Crimson Pro"/>
              </a:rPr>
              <a:t>Tham gia Hội thảo, Hội chợ nghề nghiệp</a:t>
            </a:r>
          </a:p>
          <a:p>
            <a:pPr algn="just">
              <a:lnSpc>
                <a:spcPts val="3449"/>
              </a:lnSpc>
            </a:pPr>
            <a:r>
              <a:rPr lang="en-US" sz="2499" spc="244">
                <a:solidFill>
                  <a:srgbClr val="231F20"/>
                </a:solidFill>
                <a:latin typeface="Crimson Pro"/>
              </a:rPr>
              <a:t>Tham khảo: Series Nghe đúng người - Làm đúng việc, Người thật việc thật....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977706" y="5164471"/>
            <a:ext cx="4789629" cy="2990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 spc="244">
                <a:solidFill>
                  <a:srgbClr val="231F20"/>
                </a:solidFill>
                <a:latin typeface="Crimson Pro"/>
              </a:rPr>
              <a:t>Học theo dự án/ tham gia CLB, Đội, Nhóm</a:t>
            </a:r>
          </a:p>
          <a:p>
            <a:pPr algn="just">
              <a:lnSpc>
                <a:spcPts val="3449"/>
              </a:lnSpc>
            </a:pPr>
            <a:r>
              <a:rPr lang="en-US" sz="2499" spc="244">
                <a:solidFill>
                  <a:srgbClr val="231F20"/>
                </a:solidFill>
                <a:latin typeface="Crimson Pro"/>
              </a:rPr>
              <a:t>Học các khóa học online miễn phí: skillshop của Google, Stanford Online,...</a:t>
            </a:r>
          </a:p>
          <a:p>
            <a:pPr algn="just">
              <a:lnSpc>
                <a:spcPts val="3449"/>
              </a:lnSpc>
            </a:pPr>
            <a:r>
              <a:rPr lang="en-US" sz="2499" spc="244">
                <a:solidFill>
                  <a:srgbClr val="231F20"/>
                </a:solidFill>
                <a:latin typeface="Crimson Pro"/>
              </a:rPr>
              <a:t>Làm thêm</a:t>
            </a:r>
          </a:p>
          <a:p>
            <a:pPr algn="just">
              <a:lnSpc>
                <a:spcPts val="344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60454" y="476162"/>
            <a:ext cx="17203192" cy="9417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 Bold"/>
              </a:rPr>
              <a:t>Trang ngành nghề của Hội nghề nghiệp Mỹ</a:t>
            </a: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"/>
              </a:rPr>
              <a:t>https://www.onetonline.org/</a:t>
            </a:r>
          </a:p>
          <a:p>
            <a:pPr>
              <a:lnSpc>
                <a:spcPts val="3249"/>
              </a:lnSpc>
            </a:pP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 Bold"/>
              </a:rPr>
              <a:t>Sách tra cứu nghề của Tổ chức Lao động quốc tế ILO</a:t>
            </a:r>
          </a:p>
          <a:p>
            <a:pPr>
              <a:lnSpc>
                <a:spcPts val="3249"/>
              </a:lnSpc>
            </a:pP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 Bold"/>
              </a:rPr>
              <a:t>NAVIGOS</a:t>
            </a: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"/>
              </a:rPr>
              <a:t>https://www.navigosgroup.com/</a:t>
            </a:r>
          </a:p>
          <a:p>
            <a:pPr>
              <a:lnSpc>
                <a:spcPts val="3249"/>
              </a:lnSpc>
            </a:pP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 Bold"/>
              </a:rPr>
              <a:t>ADECCO VIỆT NAM. Báo cáo Hướng dẫn lương tại Việt Nam 2023: Bối cảnh thị trường tuyển dụng và lao động năm 2023</a:t>
            </a: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"/>
              </a:rPr>
              <a:t>https://adecco.com.vn/vn/knowledge-center/detail/adecco-vietnam-salary-guide-2023</a:t>
            </a:r>
          </a:p>
          <a:p>
            <a:pPr>
              <a:lnSpc>
                <a:spcPts val="3249"/>
              </a:lnSpc>
            </a:pP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 Bold"/>
              </a:rPr>
              <a:t>Series Nghe đúng người - Làm đúng việc</a:t>
            </a: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"/>
              </a:rPr>
              <a:t>https://huongnghiepcdm.edu.vn/series-nghe-dung-nguoi-lam-dung-viec</a:t>
            </a:r>
          </a:p>
          <a:p>
            <a:pPr>
              <a:lnSpc>
                <a:spcPts val="3249"/>
              </a:lnSpc>
            </a:pP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 Bold"/>
              </a:rPr>
              <a:t>Báo cáo Thị trường tuyển dụng 2022 &amp; Nhu cầu tuyển dụng 2023</a:t>
            </a: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"/>
              </a:rPr>
              <a:t>https://blog.topcv.vn/topcv-cong-bo-bao-cao-thi-truong-tuyen-dung-2022-nhu-cau-tuyen-dung-2023/ </a:t>
            </a:r>
          </a:p>
          <a:p>
            <a:pPr>
              <a:lnSpc>
                <a:spcPts val="3249"/>
              </a:lnSpc>
            </a:pP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 Bold"/>
              </a:rPr>
              <a:t>Tổng cục Thống kê</a:t>
            </a: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"/>
              </a:rPr>
              <a:t>https://www.gso.gov.vn/du-lieu-va-so-lieu-thong-ke/2023/01/thong-cao-bao-chi-tinh-hinh-lao-dong-viec-lam-quy-iv-va-nam-2022/</a:t>
            </a:r>
          </a:p>
          <a:p>
            <a:pPr>
              <a:lnSpc>
                <a:spcPts val="3249"/>
              </a:lnSpc>
            </a:pP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 Bold"/>
              </a:rPr>
              <a:t>Bộ Lao động và TBXH</a:t>
            </a:r>
          </a:p>
          <a:p>
            <a:pPr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Crimson Pro"/>
              </a:rPr>
              <a:t>http://www.molisa.gov.vn/Pages/solieu/thitruonglaodong.aspx</a:t>
            </a:r>
          </a:p>
          <a:p>
            <a:pPr>
              <a:lnSpc>
                <a:spcPts val="324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89171" y="1470451"/>
            <a:ext cx="15670129" cy="679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 Bold"/>
              </a:rPr>
              <a:t>Digital Marketing - Google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"/>
              </a:rPr>
              <a:t>https://learndigital.withgoogle.com/digitalgarage/course/digital-marketing</a:t>
            </a:r>
          </a:p>
          <a:p>
            <a:pPr>
              <a:lnSpc>
                <a:spcPts val="4900"/>
              </a:lnSpc>
            </a:pP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 Bold"/>
              </a:rPr>
              <a:t>Graphic Design - Alison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"/>
              </a:rPr>
              <a:t>https://alison.com/fr/cours/conception%20graphique</a:t>
            </a:r>
          </a:p>
          <a:p>
            <a:pPr>
              <a:lnSpc>
                <a:spcPts val="4900"/>
              </a:lnSpc>
            </a:pP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 Bold"/>
              </a:rPr>
              <a:t>Stanford Online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"/>
              </a:rPr>
              <a:t>https://online.stanford.edu/</a:t>
            </a:r>
          </a:p>
          <a:p>
            <a:pPr>
              <a:lnSpc>
                <a:spcPts val="4900"/>
              </a:lnSpc>
            </a:pP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 Bold"/>
              </a:rPr>
              <a:t>Học viện kỹ năng Google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"/>
              </a:rPr>
              <a:t>https://skillshop.withgoogle.com/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117247"/>
            <a:ext cx="5981612" cy="11146757"/>
            <a:chOff x="0" y="0"/>
            <a:chExt cx="1575404" cy="2935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75404" cy="2935771"/>
            </a:xfrm>
            <a:custGeom>
              <a:avLst/>
              <a:gdLst/>
              <a:ahLst/>
              <a:cxnLst/>
              <a:rect r="r" b="b" t="t" l="l"/>
              <a:pathLst>
                <a:path h="2935771" w="1575404">
                  <a:moveTo>
                    <a:pt x="0" y="0"/>
                  </a:moveTo>
                  <a:lnTo>
                    <a:pt x="1575404" y="0"/>
                  </a:lnTo>
                  <a:lnTo>
                    <a:pt x="1575404" y="2935771"/>
                  </a:lnTo>
                  <a:lnTo>
                    <a:pt x="0" y="2935771"/>
                  </a:lnTo>
                  <a:lnTo>
                    <a:pt x="0" y="0"/>
                  </a:lnTo>
                </a:path>
              </a:pathLst>
            </a:custGeom>
            <a:solidFill>
              <a:srgbClr val="3988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32154" y="328788"/>
            <a:ext cx="6834931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Crimson Pro Bold"/>
              </a:rPr>
              <a:t>NHỮNG LƯU Ý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297763" y="1755481"/>
            <a:ext cx="5184750" cy="1791676"/>
            <a:chOff x="0" y="0"/>
            <a:chExt cx="1365531" cy="4718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65531" cy="471882"/>
            </a:xfrm>
            <a:custGeom>
              <a:avLst/>
              <a:gdLst/>
              <a:ahLst/>
              <a:cxnLst/>
              <a:rect r="r" b="b" t="t" l="l"/>
              <a:pathLst>
                <a:path h="471882" w="1365531">
                  <a:moveTo>
                    <a:pt x="0" y="0"/>
                  </a:moveTo>
                  <a:lnTo>
                    <a:pt x="1365531" y="0"/>
                  </a:lnTo>
                  <a:lnTo>
                    <a:pt x="1365531" y="471882"/>
                  </a:lnTo>
                  <a:lnTo>
                    <a:pt x="0" y="47188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71870" y="1900582"/>
            <a:ext cx="4415118" cy="2812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14"/>
              </a:lnSpc>
            </a:pPr>
            <a:r>
              <a:rPr lang="en-US" sz="4010">
                <a:solidFill>
                  <a:srgbClr val="398860"/>
                </a:solidFill>
                <a:latin typeface="Crimson Pro Bold"/>
              </a:rPr>
              <a:t>Kênh thông tin website, mạng xã hội</a:t>
            </a:r>
          </a:p>
          <a:p>
            <a:pPr>
              <a:lnSpc>
                <a:spcPts val="5614"/>
              </a:lnSpc>
            </a:pPr>
          </a:p>
        </p:txBody>
      </p:sp>
      <p:grpSp>
        <p:nvGrpSpPr>
          <p:cNvPr name="Group 10" id="10"/>
          <p:cNvGrpSpPr/>
          <p:nvPr/>
        </p:nvGrpSpPr>
        <p:grpSpPr>
          <a:xfrm rot="0">
            <a:off x="8919121" y="461024"/>
            <a:ext cx="1901139" cy="1019421"/>
            <a:chOff x="0" y="0"/>
            <a:chExt cx="2534852" cy="135922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41455" cy="1097434"/>
            </a:xfrm>
            <a:custGeom>
              <a:avLst/>
              <a:gdLst/>
              <a:ahLst/>
              <a:cxnLst/>
              <a:rect r="r" b="b" t="t" l="l"/>
              <a:pathLst>
                <a:path h="1097434" w="2441455">
                  <a:moveTo>
                    <a:pt x="0" y="0"/>
                  </a:moveTo>
                  <a:lnTo>
                    <a:pt x="2441455" y="0"/>
                  </a:lnTo>
                  <a:lnTo>
                    <a:pt x="2441455" y="1097434"/>
                  </a:lnTo>
                  <a:lnTo>
                    <a:pt x="0" y="1097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1095507"/>
              <a:ext cx="2534852" cy="263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5"/>
                </a:lnSpc>
              </a:pPr>
              <a:r>
                <a:rPr lang="en-US" sz="1211">
                  <a:solidFill>
                    <a:srgbClr val="2B8055"/>
                  </a:solidFill>
                  <a:latin typeface="Open Sans Bold"/>
                </a:rPr>
                <a:t>HƯỚNG NGHIỆP 4.0 CDM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631640" y="2684739"/>
            <a:ext cx="10997065" cy="6573561"/>
            <a:chOff x="0" y="0"/>
            <a:chExt cx="8921515" cy="533288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921515" cy="5332888"/>
            </a:xfrm>
            <a:custGeom>
              <a:avLst/>
              <a:gdLst/>
              <a:ahLst/>
              <a:cxnLst/>
              <a:rect r="r" b="b" t="t" l="l"/>
              <a:pathLst>
                <a:path h="5332888" w="8921515">
                  <a:moveTo>
                    <a:pt x="0" y="0"/>
                  </a:moveTo>
                  <a:lnTo>
                    <a:pt x="0" y="5332888"/>
                  </a:lnTo>
                  <a:lnTo>
                    <a:pt x="8921515" y="5332888"/>
                  </a:lnTo>
                  <a:lnTo>
                    <a:pt x="8921515" y="0"/>
                  </a:lnTo>
                  <a:lnTo>
                    <a:pt x="0" y="0"/>
                  </a:lnTo>
                  <a:moveTo>
                    <a:pt x="8860555" y="5271928"/>
                  </a:moveTo>
                  <a:lnTo>
                    <a:pt x="59690" y="5271928"/>
                  </a:lnTo>
                  <a:lnTo>
                    <a:pt x="59690" y="59690"/>
                  </a:lnTo>
                  <a:lnTo>
                    <a:pt x="8860555" y="59690"/>
                  </a:lnTo>
                  <a:lnTo>
                    <a:pt x="8860555" y="5271928"/>
                  </a:lnTo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7919841" y="3231880"/>
            <a:ext cx="9339459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Crimson Pro Bold"/>
              </a:rPr>
              <a:t>Xác định từ khóa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919841" y="4379931"/>
            <a:ext cx="9339459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 Bold"/>
              </a:rPr>
              <a:t>Xác định độ uy tín của nguồn tin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919841" y="5534361"/>
            <a:ext cx="9339459" cy="1225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 Bold"/>
              </a:rPr>
              <a:t>Cần lưu ý đến góc nhìn của người viết, trang đăng tải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919841" y="6947758"/>
            <a:ext cx="9339459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 Bold"/>
              </a:rPr>
              <a:t>Cần thái độ rộng mở, đa chiều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117247"/>
            <a:ext cx="5981612" cy="11146757"/>
            <a:chOff x="0" y="0"/>
            <a:chExt cx="1575404" cy="2935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75404" cy="2935771"/>
            </a:xfrm>
            <a:custGeom>
              <a:avLst/>
              <a:gdLst/>
              <a:ahLst/>
              <a:cxnLst/>
              <a:rect r="r" b="b" t="t" l="l"/>
              <a:pathLst>
                <a:path h="2935771" w="1575404">
                  <a:moveTo>
                    <a:pt x="0" y="0"/>
                  </a:moveTo>
                  <a:lnTo>
                    <a:pt x="1575404" y="0"/>
                  </a:lnTo>
                  <a:lnTo>
                    <a:pt x="1575404" y="2935771"/>
                  </a:lnTo>
                  <a:lnTo>
                    <a:pt x="0" y="2935771"/>
                  </a:lnTo>
                  <a:lnTo>
                    <a:pt x="0" y="0"/>
                  </a:lnTo>
                </a:path>
              </a:pathLst>
            </a:custGeom>
            <a:solidFill>
              <a:srgbClr val="3988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32154" y="328788"/>
            <a:ext cx="6834931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Crimson Pro Bold"/>
              </a:rPr>
              <a:t>NHỮNG LƯU Ý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297763" y="1755481"/>
            <a:ext cx="5184750" cy="1791676"/>
            <a:chOff x="0" y="0"/>
            <a:chExt cx="1365531" cy="4718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65531" cy="471882"/>
            </a:xfrm>
            <a:custGeom>
              <a:avLst/>
              <a:gdLst/>
              <a:ahLst/>
              <a:cxnLst/>
              <a:rect r="r" b="b" t="t" l="l"/>
              <a:pathLst>
                <a:path h="471882" w="1365531">
                  <a:moveTo>
                    <a:pt x="0" y="0"/>
                  </a:moveTo>
                  <a:lnTo>
                    <a:pt x="1365531" y="0"/>
                  </a:lnTo>
                  <a:lnTo>
                    <a:pt x="1365531" y="471882"/>
                  </a:lnTo>
                  <a:lnTo>
                    <a:pt x="0" y="47188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71870" y="1900582"/>
            <a:ext cx="4415118" cy="1403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14"/>
              </a:lnSpc>
            </a:pPr>
            <a:r>
              <a:rPr lang="en-US" sz="4010">
                <a:solidFill>
                  <a:srgbClr val="398860"/>
                </a:solidFill>
                <a:latin typeface="Crimson Pro Bold"/>
              </a:rPr>
              <a:t>Con người</a:t>
            </a:r>
          </a:p>
          <a:p>
            <a:pPr>
              <a:lnSpc>
                <a:spcPts val="5614"/>
              </a:lnSpc>
            </a:pPr>
          </a:p>
        </p:txBody>
      </p:sp>
      <p:grpSp>
        <p:nvGrpSpPr>
          <p:cNvPr name="Group 10" id="10"/>
          <p:cNvGrpSpPr/>
          <p:nvPr/>
        </p:nvGrpSpPr>
        <p:grpSpPr>
          <a:xfrm rot="0">
            <a:off x="8919121" y="461024"/>
            <a:ext cx="1901139" cy="1019421"/>
            <a:chOff x="0" y="0"/>
            <a:chExt cx="2534852" cy="135922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41455" cy="1097434"/>
            </a:xfrm>
            <a:custGeom>
              <a:avLst/>
              <a:gdLst/>
              <a:ahLst/>
              <a:cxnLst/>
              <a:rect r="r" b="b" t="t" l="l"/>
              <a:pathLst>
                <a:path h="1097434" w="2441455">
                  <a:moveTo>
                    <a:pt x="0" y="0"/>
                  </a:moveTo>
                  <a:lnTo>
                    <a:pt x="2441455" y="0"/>
                  </a:lnTo>
                  <a:lnTo>
                    <a:pt x="2441455" y="1097434"/>
                  </a:lnTo>
                  <a:lnTo>
                    <a:pt x="0" y="1097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1095507"/>
              <a:ext cx="2534852" cy="263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5"/>
                </a:lnSpc>
              </a:pPr>
              <a:r>
                <a:rPr lang="en-US" sz="1211">
                  <a:solidFill>
                    <a:srgbClr val="2B8055"/>
                  </a:solidFill>
                  <a:latin typeface="Open Sans Bold"/>
                </a:rPr>
                <a:t>HƯỚNG NGHIỆP 4.0 CDM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050889" y="1995832"/>
            <a:ext cx="10997065" cy="7646841"/>
            <a:chOff x="0" y="0"/>
            <a:chExt cx="8921515" cy="620360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921515" cy="6203601"/>
            </a:xfrm>
            <a:custGeom>
              <a:avLst/>
              <a:gdLst/>
              <a:ahLst/>
              <a:cxnLst/>
              <a:rect r="r" b="b" t="t" l="l"/>
              <a:pathLst>
                <a:path h="6203601" w="8921515">
                  <a:moveTo>
                    <a:pt x="0" y="0"/>
                  </a:moveTo>
                  <a:lnTo>
                    <a:pt x="0" y="6203601"/>
                  </a:lnTo>
                  <a:lnTo>
                    <a:pt x="8921515" y="6203601"/>
                  </a:lnTo>
                  <a:lnTo>
                    <a:pt x="8921515" y="0"/>
                  </a:lnTo>
                  <a:lnTo>
                    <a:pt x="0" y="0"/>
                  </a:lnTo>
                  <a:moveTo>
                    <a:pt x="8860555" y="6142641"/>
                  </a:moveTo>
                  <a:lnTo>
                    <a:pt x="59690" y="6142641"/>
                  </a:lnTo>
                  <a:lnTo>
                    <a:pt x="59690" y="59690"/>
                  </a:lnTo>
                  <a:lnTo>
                    <a:pt x="8860555" y="59690"/>
                  </a:lnTo>
                  <a:lnTo>
                    <a:pt x="8860555" y="6142641"/>
                  </a:lnTo>
                </a:path>
              </a:pathLst>
            </a:custGeom>
            <a:solidFill>
              <a:srgbClr val="1C5739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7879692" y="2573554"/>
            <a:ext cx="9339459" cy="184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 Bold"/>
              </a:rPr>
              <a:t>Cần chọn người phù hợp về trình độ, thái độ, kinh nghiệm</a:t>
            </a:r>
          </a:p>
          <a:p>
            <a:pPr>
              <a:lnSpc>
                <a:spcPts val="4900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7919841" y="8651875"/>
            <a:ext cx="9339459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"/>
              </a:rPr>
              <a:t>Cần thái độ rộng mở, đa chiều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919841" y="4379931"/>
            <a:ext cx="9339459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"/>
              </a:rPr>
              <a:t>Nên tận dụng hết cơ hội để học hỏi, trải nghiệm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919841" y="5807141"/>
            <a:ext cx="9717168" cy="184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 Bold"/>
              </a:rPr>
              <a:t>Con người có thể là chuyên gia, chuyên viên, nhà tuyển dụng, người sử dụng lao động,cựu sinh viên, sinh viên; có thể là người thân, bạn bè, thầy cô...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117247"/>
            <a:ext cx="5981612" cy="11146757"/>
            <a:chOff x="0" y="0"/>
            <a:chExt cx="1575404" cy="2935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75404" cy="2935771"/>
            </a:xfrm>
            <a:custGeom>
              <a:avLst/>
              <a:gdLst/>
              <a:ahLst/>
              <a:cxnLst/>
              <a:rect r="r" b="b" t="t" l="l"/>
              <a:pathLst>
                <a:path h="2935771" w="1575404">
                  <a:moveTo>
                    <a:pt x="0" y="0"/>
                  </a:moveTo>
                  <a:lnTo>
                    <a:pt x="1575404" y="0"/>
                  </a:lnTo>
                  <a:lnTo>
                    <a:pt x="1575404" y="2935771"/>
                  </a:lnTo>
                  <a:lnTo>
                    <a:pt x="0" y="2935771"/>
                  </a:lnTo>
                  <a:lnTo>
                    <a:pt x="0" y="0"/>
                  </a:lnTo>
                </a:path>
              </a:pathLst>
            </a:custGeom>
            <a:solidFill>
              <a:srgbClr val="3988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32154" y="328788"/>
            <a:ext cx="6834931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Crimson Pro Bold"/>
              </a:rPr>
              <a:t>NHỮNG LƯU Ý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297763" y="1755481"/>
            <a:ext cx="5184750" cy="1791676"/>
            <a:chOff x="0" y="0"/>
            <a:chExt cx="1365531" cy="4718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65531" cy="471882"/>
            </a:xfrm>
            <a:custGeom>
              <a:avLst/>
              <a:gdLst/>
              <a:ahLst/>
              <a:cxnLst/>
              <a:rect r="r" b="b" t="t" l="l"/>
              <a:pathLst>
                <a:path h="471882" w="1365531">
                  <a:moveTo>
                    <a:pt x="0" y="0"/>
                  </a:moveTo>
                  <a:lnTo>
                    <a:pt x="1365531" y="0"/>
                  </a:lnTo>
                  <a:lnTo>
                    <a:pt x="1365531" y="471882"/>
                  </a:lnTo>
                  <a:lnTo>
                    <a:pt x="0" y="47188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71870" y="1900582"/>
            <a:ext cx="4415118" cy="1403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14"/>
              </a:lnSpc>
            </a:pPr>
            <a:r>
              <a:rPr lang="en-US" sz="4010">
                <a:solidFill>
                  <a:srgbClr val="398860"/>
                </a:solidFill>
                <a:latin typeface="Crimson Pro Bold"/>
              </a:rPr>
              <a:t>Tự trải nghiệm</a:t>
            </a:r>
          </a:p>
          <a:p>
            <a:pPr>
              <a:lnSpc>
                <a:spcPts val="5614"/>
              </a:lnSpc>
            </a:pPr>
          </a:p>
        </p:txBody>
      </p:sp>
      <p:grpSp>
        <p:nvGrpSpPr>
          <p:cNvPr name="Group 10" id="10"/>
          <p:cNvGrpSpPr/>
          <p:nvPr/>
        </p:nvGrpSpPr>
        <p:grpSpPr>
          <a:xfrm rot="0">
            <a:off x="8919121" y="461024"/>
            <a:ext cx="1901139" cy="1019421"/>
            <a:chOff x="0" y="0"/>
            <a:chExt cx="2534852" cy="135922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41455" cy="1097434"/>
            </a:xfrm>
            <a:custGeom>
              <a:avLst/>
              <a:gdLst/>
              <a:ahLst/>
              <a:cxnLst/>
              <a:rect r="r" b="b" t="t" l="l"/>
              <a:pathLst>
                <a:path h="1097434" w="2441455">
                  <a:moveTo>
                    <a:pt x="0" y="0"/>
                  </a:moveTo>
                  <a:lnTo>
                    <a:pt x="2441455" y="0"/>
                  </a:lnTo>
                  <a:lnTo>
                    <a:pt x="2441455" y="1097434"/>
                  </a:lnTo>
                  <a:lnTo>
                    <a:pt x="0" y="1097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1095507"/>
              <a:ext cx="2534852" cy="263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5"/>
                </a:lnSpc>
              </a:pPr>
              <a:r>
                <a:rPr lang="en-US" sz="1211">
                  <a:solidFill>
                    <a:srgbClr val="2B8055"/>
                  </a:solidFill>
                  <a:latin typeface="Open Sans Bold"/>
                </a:rPr>
                <a:t>HƯỚNG NGHIỆP 4.0 CDM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290935" y="2166745"/>
            <a:ext cx="10352737" cy="7222508"/>
            <a:chOff x="0" y="0"/>
            <a:chExt cx="8398796" cy="585935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398796" cy="5859356"/>
            </a:xfrm>
            <a:custGeom>
              <a:avLst/>
              <a:gdLst/>
              <a:ahLst/>
              <a:cxnLst/>
              <a:rect r="r" b="b" t="t" l="l"/>
              <a:pathLst>
                <a:path h="5859356" w="8398796">
                  <a:moveTo>
                    <a:pt x="0" y="0"/>
                  </a:moveTo>
                  <a:lnTo>
                    <a:pt x="0" y="5859356"/>
                  </a:lnTo>
                  <a:lnTo>
                    <a:pt x="8398796" y="5859356"/>
                  </a:lnTo>
                  <a:lnTo>
                    <a:pt x="8398796" y="0"/>
                  </a:lnTo>
                  <a:lnTo>
                    <a:pt x="0" y="0"/>
                  </a:lnTo>
                  <a:moveTo>
                    <a:pt x="8337835" y="5798395"/>
                  </a:moveTo>
                  <a:lnTo>
                    <a:pt x="59690" y="5798395"/>
                  </a:lnTo>
                  <a:lnTo>
                    <a:pt x="59690" y="59690"/>
                  </a:lnTo>
                  <a:lnTo>
                    <a:pt x="8337835" y="59690"/>
                  </a:lnTo>
                  <a:lnTo>
                    <a:pt x="8337835" y="5798395"/>
                  </a:lnTo>
                </a:path>
              </a:pathLst>
            </a:custGeom>
            <a:solidFill>
              <a:srgbClr val="1C5739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7919841" y="4131329"/>
            <a:ext cx="9339459" cy="1225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"/>
              </a:rPr>
              <a:t>Các  khóa học online đang là xu hướng, dễ dàng đăng kí, theo học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919841" y="5850938"/>
            <a:ext cx="9339459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 Bold"/>
              </a:rPr>
              <a:t>Cần thái độ rộng mở, đa chiều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879692" y="2688360"/>
            <a:ext cx="9339459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 Bold"/>
              </a:rPr>
              <a:t>Cần phân biệt giữa ngành, nghề và vị trí công việc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DAFsa248rgw</dc:identifier>
  <dcterms:modified xsi:type="dcterms:W3CDTF">2011-08-01T06:04:30Z</dcterms:modified>
  <cp:revision>1</cp:revision>
  <dc:title>TIM HIEU THONG TIN NGANH NGHE</dc:title>
</cp:coreProperties>
</file>